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25" r:id="rId2"/>
    <p:sldId id="348" r:id="rId3"/>
    <p:sldId id="333" r:id="rId4"/>
    <p:sldId id="367" r:id="rId5"/>
    <p:sldId id="376" r:id="rId6"/>
    <p:sldId id="368" r:id="rId7"/>
    <p:sldId id="354" r:id="rId8"/>
    <p:sldId id="352" r:id="rId9"/>
    <p:sldId id="355" r:id="rId10"/>
    <p:sldId id="405" r:id="rId11"/>
    <p:sldId id="369" r:id="rId12"/>
    <p:sldId id="391" r:id="rId13"/>
    <p:sldId id="392" r:id="rId14"/>
    <p:sldId id="393" r:id="rId15"/>
    <p:sldId id="377" r:id="rId16"/>
    <p:sldId id="373" r:id="rId17"/>
    <p:sldId id="394" r:id="rId18"/>
    <p:sldId id="395" r:id="rId19"/>
    <p:sldId id="406" r:id="rId20"/>
    <p:sldId id="389" r:id="rId21"/>
    <p:sldId id="390" r:id="rId22"/>
    <p:sldId id="397" r:id="rId23"/>
    <p:sldId id="358" r:id="rId24"/>
    <p:sldId id="360" r:id="rId25"/>
    <p:sldId id="366" r:id="rId26"/>
    <p:sldId id="361" r:id="rId27"/>
    <p:sldId id="379" r:id="rId28"/>
    <p:sldId id="380" r:id="rId29"/>
    <p:sldId id="381" r:id="rId30"/>
    <p:sldId id="396" r:id="rId31"/>
    <p:sldId id="398" r:id="rId32"/>
    <p:sldId id="365" r:id="rId33"/>
    <p:sldId id="362" r:id="rId34"/>
    <p:sldId id="387" r:id="rId35"/>
    <p:sldId id="363" r:id="rId36"/>
    <p:sldId id="388" r:id="rId37"/>
    <p:sldId id="364" r:id="rId38"/>
    <p:sldId id="384" r:id="rId39"/>
    <p:sldId id="399" r:id="rId40"/>
    <p:sldId id="385" r:id="rId41"/>
    <p:sldId id="386" r:id="rId42"/>
    <p:sldId id="401" r:id="rId43"/>
    <p:sldId id="400" r:id="rId44"/>
    <p:sldId id="402" r:id="rId45"/>
    <p:sldId id="370" r:id="rId46"/>
    <p:sldId id="374" r:id="rId47"/>
    <p:sldId id="383" r:id="rId48"/>
    <p:sldId id="371" r:id="rId49"/>
    <p:sldId id="404" r:id="rId50"/>
    <p:sldId id="403" r:id="rId51"/>
    <p:sldId id="356" r:id="rId52"/>
  </p:sldIdLst>
  <p:sldSz cx="9144000" cy="5143500" type="screen16x9"/>
  <p:notesSz cx="6858000" cy="9144000"/>
  <p:custDataLst>
    <p:tags r:id="rId5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903F"/>
    <a:srgbClr val="00918E"/>
    <a:srgbClr val="E33B5D"/>
    <a:srgbClr val="E97079"/>
    <a:srgbClr val="638B31"/>
    <a:srgbClr val="DA1D3B"/>
    <a:srgbClr val="EDCBDF"/>
    <a:srgbClr val="DF93BF"/>
    <a:srgbClr val="FFFF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7" autoAdjust="0"/>
    <p:restoredTop sz="96408" autoAdjust="0"/>
  </p:normalViewPr>
  <p:slideViewPr>
    <p:cSldViewPr>
      <p:cViewPr varScale="1">
        <p:scale>
          <a:sx n="87" d="100"/>
          <a:sy n="87" d="100"/>
        </p:scale>
        <p:origin x="102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Arial" pitchFamily="34" charset="0"/>
                <a:ea typeface="宋体" pitchFamily="2" charset="-122"/>
                <a:cs typeface="+mn-ea"/>
              </a:defRPr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2019/10/18</a:t>
            </a:fld>
            <a:endParaRPr lang="zh-CN" altLang="en-US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BF784C-FDC1-4EBE-B946-9EB70623A4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9378D29-D23B-4C26-855A-A0A7322C9CE8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379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>
                <a:ea typeface="宋体" pitchFamily="2" charset="-122"/>
              </a:rPr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>
                <a:ea typeface="宋体" pitchFamily="2" charset="-122"/>
              </a:rPr>
              <a:t>第二级</a:t>
            </a:r>
          </a:p>
          <a:p>
            <a:pPr>
              <a:buFontTx/>
              <a:buNone/>
              <a:defRPr/>
            </a:pPr>
            <a:r>
              <a:rPr lang="zh-CN" altLang="zh-CN">
                <a:ea typeface="宋体" pitchFamily="2" charset="-122"/>
              </a:rPr>
              <a:t>第三级</a:t>
            </a:r>
          </a:p>
          <a:p>
            <a:pPr>
              <a:buFontTx/>
              <a:buNone/>
              <a:defRPr/>
            </a:pPr>
            <a:r>
              <a:rPr lang="zh-CN" altLang="zh-CN">
                <a:ea typeface="宋体" pitchFamily="2" charset="-122"/>
              </a:rPr>
              <a:t>第四级</a:t>
            </a:r>
          </a:p>
          <a:p>
            <a:pPr>
              <a:buFontTx/>
              <a:buNone/>
              <a:defRPr/>
            </a:pPr>
            <a:r>
              <a:rPr lang="zh-CN" altLang="zh-CN">
                <a:ea typeface="宋体" pitchFamily="2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231050-455E-42AF-89E9-587FD162915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88415847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1904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9423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064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4504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7767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2917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155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41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60916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35241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1990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0764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28870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1185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15617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5621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7374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984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82434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75009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0182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5730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87726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4366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0172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98226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99104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06905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3342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6279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89423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72723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2193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592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91286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9899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10148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612802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45667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940852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513127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954475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51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3785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963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538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2573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486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343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5187B-ACFE-412F-A492-1C4A6E13CF95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4AD5F-58E5-46A2-82AA-46B9AC0CB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0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45B00-7DCD-4F03-BF16-50339FE8E980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CADF0-F4AD-4BD5-A4FF-20D287A196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F9821-60F5-4223-BFCB-1DBA060158F6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C7E71-0161-4BCC-B546-B9D5AA5FF8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1446-B2D7-4C83-BB3F-055172A4DD6E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D027-28E6-47B9-980F-B0CDF7A61F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588C1-A9FB-4901-ADF6-DCA1E3C489BE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42FC7-6815-4DA5-B9EF-70F91BE34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67A72-673F-4421-8A80-87E0410B59F8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1D764-AE4F-4C7A-A85F-E79BBFDC56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5CAD-F131-497F-919B-E3AB567C24C0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827EC-7BF3-4C29-871D-AEC1E3A43A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11C0D-897E-4EBE-A49E-6B3FB9319BD3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2FBD9-8857-4799-8C5F-01E43DAC9C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20272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615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CAC0F-01AF-4B29-8FEB-17C6E42DB4A0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7363A-E30F-4327-B3DE-EE894C505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5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2C392-A985-4DAC-B52B-9EABB6898122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5C6F8-630D-4D42-8776-BF1F33B8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F7953-6E39-459E-BA3E-E98B4A21EE3F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34CE2-8B57-4B01-96D1-74D7454A2D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3D818-F533-4E3F-9B10-E8BCA993A81C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0920B-E6F6-4B28-A378-B2818D8066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0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tx2">
              <a:lumMod val="8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itchFamily="34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itchFamily="34" charset="-122"/>
              </a:rPr>
              <a:t>单击此处编辑母版文本样式</a:t>
            </a:r>
          </a:p>
          <a:p>
            <a:pPr lvl="1"/>
            <a:r>
              <a:rPr lang="zh-CN" altLang="zh-CN">
                <a:sym typeface="微软雅黑" pitchFamily="34" charset="-122"/>
              </a:rPr>
              <a:t>第二级</a:t>
            </a:r>
          </a:p>
          <a:p>
            <a:pPr lvl="2"/>
            <a:r>
              <a:rPr lang="zh-CN" altLang="zh-CN">
                <a:sym typeface="微软雅黑" pitchFamily="34" charset="-122"/>
              </a:rPr>
              <a:t>第三级</a:t>
            </a:r>
          </a:p>
          <a:p>
            <a:pPr lvl="3"/>
            <a:r>
              <a:rPr lang="zh-CN" altLang="zh-CN">
                <a:sym typeface="微软雅黑" pitchFamily="34" charset="-122"/>
              </a:rPr>
              <a:t>第四级</a:t>
            </a:r>
          </a:p>
          <a:p>
            <a:pPr lvl="4"/>
            <a:r>
              <a:rPr lang="zh-CN" altLang="zh-CN">
                <a:sym typeface="微软雅黑" pitchFamily="34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30DF225-F9B0-4A29-ABBE-3554B93C7F54}" type="datetime1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BFEF01E-E331-48CB-BFFB-FCE3FE5C6D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itchFamily="34" charset="-122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55988" y="2746769"/>
            <a:ext cx="383951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spc="75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</a:t>
            </a:r>
            <a:endParaRPr lang="en-US" altLang="zh-CN" sz="2300" spc="75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300" spc="75" dirty="0" smtClean="0">
                <a:solidFill>
                  <a:schemeClr val="bg2">
                    <a:lumMod val="25000"/>
                  </a:schemeClr>
                </a:solidFill>
              </a:rPr>
              <a:t>并行软件与计算科学实验室</a:t>
            </a:r>
            <a:endParaRPr lang="en-US" altLang="zh-CN" sz="2300" spc="75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CN" sz="2300" spc="75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300" spc="75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马文静</a:t>
            </a:r>
            <a:endParaRPr lang="en-US" altLang="zh-CN" sz="2300" spc="75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spc="75" dirty="0" smtClean="0">
                <a:solidFill>
                  <a:schemeClr val="bg2">
                    <a:lumMod val="25000"/>
                  </a:schemeClr>
                </a:solidFill>
              </a:rPr>
              <a:t>wenjing@iscas.ac.cn</a:t>
            </a:r>
            <a:endParaRPr lang="zh-CN" altLang="en-US" sz="2300" spc="75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99792" y="1491630"/>
            <a:ext cx="5184463" cy="1021509"/>
            <a:chOff x="4035176" y="1094604"/>
            <a:chExt cx="5184463" cy="1021509"/>
          </a:xfrm>
        </p:grpSpPr>
        <p:sp>
          <p:nvSpPr>
            <p:cNvPr id="14" name="矩形 13"/>
            <p:cNvSpPr/>
            <p:nvPr/>
          </p:nvSpPr>
          <p:spPr>
            <a:xfrm>
              <a:off x="5259423" y="1285116"/>
              <a:ext cx="39602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>
                      <a:lumMod val="50000"/>
                    </a:schemeClr>
                  </a:solidFill>
                  <a:sym typeface="微软雅黑" pitchFamily="34" charset="-122"/>
                </a:rPr>
                <a:t>并行计算漫谈</a:t>
              </a:r>
              <a:endParaRPr lang="en-US" altLang="zh-CN" sz="48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35176" y="1094604"/>
              <a:ext cx="18473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5400" spc="75" dirty="0">
                <a:solidFill>
                  <a:srgbClr val="DA1D3B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9881"/>
            <a:ext cx="3667836" cy="508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339502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进程级并行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80528" y="0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1979712" y="915566"/>
            <a:ext cx="6927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MPI(Message Passing Interface)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消息传递操作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聚合操作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定义数据类型、消息传递域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并行计算导论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第三章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《MPI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OPENMP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并行程序设计：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语言版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第四章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339502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MPI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操作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80528" y="0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1979712" y="915566"/>
            <a:ext cx="692726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阻塞消息传递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MPI_Send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void 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buf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count,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MPI_Datatype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datatype,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tag,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MPI_Recv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(void 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buf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count,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MPI_Datatype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datatype,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source,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tag,MPI_Comm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MPI_Status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*status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非阻塞消息传递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MPI_Isend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MPI_Irecv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，需要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MPI_Request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指针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MPI_Wait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来等待完成，或用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MPI_Test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来检验是否完成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339502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进程级并行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80528" y="0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1979712" y="915566"/>
            <a:ext cx="69272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MPI(Message Passing Interface)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基本操作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MPI_Send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void 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buf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count,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MPI_Datatype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datatype,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tag,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242773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参数：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buf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：发送缓冲区的首地址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count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：需要发送的字节数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datatype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：每个发送元素的数据类型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dest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目标进程的进程号（</a:t>
            </a:r>
            <a:r>
              <a:rPr lang="en-US" altLang="zh-CN" dirty="0" smtClean="0">
                <a:solidFill>
                  <a:srgbClr val="2F2F2F"/>
                </a:solidFill>
                <a:latin typeface="-apple-system"/>
              </a:rPr>
              <a:t>rank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tag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：消息标识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（接收端要使用同样的标识）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comm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：通信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域（哪些进程参与通信）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339502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进程级并行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2536" y="0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1619672" y="859081"/>
            <a:ext cx="74313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MPI(Message Passing Interface)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基本操作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MPI_Recv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(void 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buf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count,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MPI_Datatype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datatype,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source,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tag,MPI_Comm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MPI_Status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*status)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2427734"/>
            <a:ext cx="5256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参数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</a:t>
            </a:r>
            <a:br>
              <a:rPr lang="zh-CN" altLang="en-US" dirty="0">
                <a:solidFill>
                  <a:srgbClr val="2F2F2F"/>
                </a:solidFill>
                <a:latin typeface="-apple-system"/>
              </a:rPr>
            </a:b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buf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：接收缓冲区的首地址</a:t>
            </a:r>
            <a:br>
              <a:rPr lang="zh-CN" altLang="en-US" dirty="0">
                <a:solidFill>
                  <a:srgbClr val="2F2F2F"/>
                </a:solidFill>
                <a:latin typeface="-apple-system"/>
              </a:rPr>
            </a:br>
            <a:r>
              <a:rPr lang="en-US" altLang="zh-CN" dirty="0" smtClean="0">
                <a:solidFill>
                  <a:srgbClr val="2F2F2F"/>
                </a:solidFill>
                <a:latin typeface="-apple-system"/>
              </a:rPr>
              <a:t>count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：接收缓冲区最多存放字节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数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/>
            </a:r>
            <a:br>
              <a:rPr lang="en-US" altLang="zh-CN" dirty="0">
                <a:solidFill>
                  <a:srgbClr val="2F2F2F"/>
                </a:solidFill>
                <a:latin typeface="-apple-system"/>
              </a:rPr>
            </a:b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datatype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：每个接收元素的数据类型</a:t>
            </a:r>
            <a:br>
              <a:rPr lang="zh-CN" altLang="en-US" dirty="0">
                <a:solidFill>
                  <a:srgbClr val="2F2F2F"/>
                </a:solidFill>
                <a:latin typeface="-apple-system"/>
              </a:rPr>
            </a:b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source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发送进程的进程号（</a:t>
            </a:r>
            <a:r>
              <a:rPr lang="en-US" altLang="zh-CN" dirty="0" smtClean="0">
                <a:solidFill>
                  <a:srgbClr val="2F2F2F"/>
                </a:solidFill>
                <a:latin typeface="-apple-system"/>
              </a:rPr>
              <a:t>rank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）</a:t>
            </a:r>
            <a:r>
              <a:rPr lang="en-US" altLang="zh-CN" dirty="0" smtClean="0">
                <a:solidFill>
                  <a:srgbClr val="2F2F2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/>
            </a:r>
            <a:br>
              <a:rPr lang="en-US" altLang="zh-CN" dirty="0">
                <a:solidFill>
                  <a:srgbClr val="2F2F2F"/>
                </a:solidFill>
                <a:latin typeface="-apple-system"/>
              </a:rPr>
            </a:b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tag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：消息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标识</a:t>
            </a:r>
            <a:endParaRPr lang="en-US" altLang="zh-CN" dirty="0" smtClean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dirty="0" err="1" smtClean="0">
                <a:solidFill>
                  <a:srgbClr val="2F2F2F"/>
                </a:solidFill>
                <a:latin typeface="-apple-system"/>
              </a:rPr>
              <a:t>comm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：通信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域</a:t>
            </a:r>
            <a:endParaRPr lang="en-US" altLang="zh-CN" dirty="0" smtClean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status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：</a:t>
            </a: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MPI_Status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指针，函数返回时存放发送方进程号、消息</a:t>
            </a:r>
            <a:r>
              <a:rPr lang="en-US" altLang="zh-CN" dirty="0" smtClean="0">
                <a:solidFill>
                  <a:srgbClr val="2F2F2F"/>
                </a:solidFill>
                <a:latin typeface="-apple-system"/>
              </a:rPr>
              <a:t>tag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等</a:t>
            </a:r>
            <a:endParaRPr lang="zh-CN" altLang="en-US" dirty="0">
              <a:solidFill>
                <a:srgbClr val="2F2F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320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339502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进程级并行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80528" y="0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1979712" y="915566"/>
            <a:ext cx="692726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MPI_Isend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void 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buf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count,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MPI_Datatype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datatype,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tag,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MPI_Request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req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MPI_Irecv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(void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buf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count,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MPI_Datatype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datatype,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source,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tag,MPI_Comm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MPI_Status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status,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MPI_Request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*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req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MPI_Wait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MPI_Request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*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req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MPI_Status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*status);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MPI_Test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MPI_Request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*request,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*flag,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MPI_Status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*status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);//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如果完成，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flag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指向的值返回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MPI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程序基本结构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1042452"/>
            <a:ext cx="5991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MPI_Init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(&amp;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argc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, &amp;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argv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MPI_Comm_size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(MPI_COMM_WORLD, &amp;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nprocs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MPI_Comm_rank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(MPI_COMM_WORLD, &amp;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myrank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... ...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MPI_Finalize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MPI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聚合操作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 eaLnBrk="1" hangingPunct="1"/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987574"/>
            <a:ext cx="6351204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MPI_Scatter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(v)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是不等长版本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MPI_Gather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(v)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MPI_Reduce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MPI_Bcast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6D9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67172" y="271560"/>
            <a:ext cx="302418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MPI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聚合操作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987574"/>
            <a:ext cx="6351204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MPI_Scatter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(v)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root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进程的数据分发到各个进程，每个进程得到不同的数据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MPI_Gather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(v)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将各个进程的数据收集到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root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，使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root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拥有所有进程的数据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MPI_Allgather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同上，再把所有数据发给所有进程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6D9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MPI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聚合操作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987574"/>
            <a:ext cx="6351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MPI_Bcast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root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的数据广播给所有进程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MPI_Reduce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用加，乘，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min, max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等操作符将各个进程的数据归约为一个结果，存放在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root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MPI_Allreduce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将上述结果发给每个进程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6D9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29600" cy="857250"/>
          </a:xfrm>
        </p:spPr>
        <p:txBody>
          <a:bodyPr/>
          <a:lstStyle/>
          <a:p>
            <a:pPr marL="342900" lvl="0" indent="-342900" eaLnBrk="1" hangingPunct="1">
              <a:lnSpc>
                <a:spcPct val="150000"/>
              </a:lnSpc>
            </a:pPr>
            <a:r>
              <a:rPr lang="en-US" altLang="zh-CN" sz="3200" kern="1200" dirty="0">
                <a:solidFill>
                  <a:srgbClr val="00CC99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MPI</a:t>
            </a:r>
            <a:r>
              <a:rPr lang="zh-CN" altLang="en-US" sz="3200" kern="1200" dirty="0">
                <a:solidFill>
                  <a:srgbClr val="00CC99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聚合</a:t>
            </a:r>
            <a:r>
              <a:rPr lang="zh-CN" altLang="en-US" sz="3200" kern="1200" dirty="0" smtClean="0">
                <a:solidFill>
                  <a:srgbClr val="00CC99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操作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907704" y="1331258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MPI_Alltoall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每个进程发给每个其他进程不同的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数据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相当于转置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MPI_Alltoallv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（数据不等长）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98346">
            <a:off x="5867792" y="-355358"/>
            <a:ext cx="3502934" cy="2243399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 bwMode="auto">
          <a:xfrm>
            <a:off x="827035" y="1225707"/>
            <a:ext cx="4465045" cy="846534"/>
          </a:xfrm>
          <a:prstGeom prst="roundRect">
            <a:avLst/>
          </a:prstGeom>
          <a:solidFill>
            <a:srgbClr val="E33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</a:rPr>
              <a:t>为做一个</a:t>
            </a:r>
            <a:r>
              <a:rPr lang="zh-CN" altLang="en-US" b="1" dirty="0" smtClean="0">
                <a:solidFill>
                  <a:srgbClr val="FFFF00"/>
                </a:solidFill>
              </a:rPr>
              <a:t>更加</a:t>
            </a:r>
            <a:r>
              <a:rPr lang="zh-CN" altLang="en-US" dirty="0" smtClean="0">
                <a:solidFill>
                  <a:prstClr val="white"/>
                </a:solidFill>
              </a:rPr>
              <a:t>优秀的程序员做准备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TextBox 3"/>
          <p:cNvSpPr>
            <a:spLocks noChangeArrowheads="1"/>
          </p:cNvSpPr>
          <p:nvPr/>
        </p:nvSpPr>
        <p:spPr bwMode="auto">
          <a:xfrm>
            <a:off x="1115616" y="344228"/>
            <a:ext cx="324036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学习以下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四次课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的意义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100" dirty="0">
              <a:solidFill>
                <a:srgbClr val="6D903F"/>
              </a:solidFill>
              <a:sym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827035" y="2322778"/>
            <a:ext cx="4465045" cy="846534"/>
          </a:xfrm>
          <a:prstGeom prst="roundRect">
            <a:avLst/>
          </a:prstGeom>
          <a:solidFill>
            <a:srgbClr val="E33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</a:rPr>
              <a:t>增强</a:t>
            </a:r>
            <a:r>
              <a:rPr lang="zh-CN" altLang="en-US" smtClean="0">
                <a:solidFill>
                  <a:prstClr val="white"/>
                </a:solidFill>
              </a:rPr>
              <a:t>民族自信心和使命感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827034" y="3434136"/>
            <a:ext cx="4465045" cy="846534"/>
          </a:xfrm>
          <a:prstGeom prst="roundRect">
            <a:avLst/>
          </a:prstGeom>
          <a:solidFill>
            <a:srgbClr val="E33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</a:rPr>
              <a:t>开拓视野，为某些研究提供切入点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475656" y="95964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进程级并行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3059832" y="397132"/>
            <a:ext cx="4536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MPI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程序举例：计算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endParaRPr lang="en-US" altLang="zh-CN" sz="2000" dirty="0" smtClean="0">
              <a:solidFill>
                <a:srgbClr val="6D903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852617"/>
            <a:ext cx="70567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//f</a:t>
            </a:r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函数的定义：</a:t>
            </a:r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double f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( double a ) { return (4.0 / (1.0 + a*a</a:t>
            </a:r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))};</a:t>
            </a:r>
          </a:p>
          <a:p>
            <a:r>
              <a:rPr lang="en-US" altLang="zh-CN" sz="1600" dirty="0" err="1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MPI_Bcast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(&amp;n, 1, MPI_INT, 0, MPI_COMM_WORLD);</a:t>
            </a:r>
          </a:p>
          <a:p>
            <a:r>
              <a:rPr lang="pt-BR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h </a:t>
            </a:r>
            <a:r>
              <a:rPr lang="pt-BR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= 1.0 / (double) n;</a:t>
            </a: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sum 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= 0.0;</a:t>
            </a:r>
          </a:p>
          <a:p>
            <a:r>
              <a:rPr lang="nn-NO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for </a:t>
            </a:r>
            <a:r>
              <a:rPr lang="nn-NO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(i = myid; i &lt; n; i += numprocs) {</a:t>
            </a:r>
          </a:p>
          <a:p>
            <a:r>
              <a:rPr lang="en-US" altLang="zh-CN" sz="1600" i="1" dirty="0" smtClean="0">
                <a:solidFill>
                  <a:schemeClr val="bg2">
                    <a:lumMod val="10000"/>
                  </a:schemeClr>
                </a:solidFill>
                <a:latin typeface="CMSL8"/>
              </a:rPr>
              <a:t> </a:t>
            </a:r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x 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= h * ((double)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  <a:latin typeface="CMTT10"/>
              </a:rPr>
              <a:t>i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 + 0.5);</a:t>
            </a:r>
          </a:p>
          <a:p>
            <a:r>
              <a:rPr lang="en-US" altLang="zh-CN" sz="1600" i="1" dirty="0" smtClean="0">
                <a:solidFill>
                  <a:schemeClr val="bg2">
                    <a:lumMod val="10000"/>
                  </a:schemeClr>
                </a:solidFill>
                <a:latin typeface="CMSL8"/>
              </a:rPr>
              <a:t> </a:t>
            </a:r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sum 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+= f(x);</a:t>
            </a: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}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CMTT10"/>
            </a:endParaRPr>
          </a:p>
          <a:p>
            <a:r>
              <a:rPr lang="en-US" altLang="zh-CN" sz="1600" dirty="0" err="1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mypi</a:t>
            </a:r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 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= h * sum;</a:t>
            </a:r>
          </a:p>
          <a:p>
            <a:r>
              <a:rPr lang="en-US" altLang="zh-CN" sz="1600" dirty="0" err="1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MPI_Reduce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(&amp;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  <a:latin typeface="CMTT10"/>
              </a:rPr>
              <a:t>mypi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, &amp;pi, 1, MPI_DOUBLE, MPI_SUM, 0, MPI_COMM_WORLD);</a:t>
            </a: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if 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(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  <a:latin typeface="CMTT10"/>
              </a:rPr>
              <a:t>myid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 == 0) {</a:t>
            </a:r>
          </a:p>
          <a:p>
            <a:r>
              <a:rPr lang="en-US" altLang="zh-CN" sz="1600" i="1" dirty="0" smtClean="0">
                <a:solidFill>
                  <a:schemeClr val="bg2">
                    <a:lumMod val="10000"/>
                  </a:schemeClr>
                </a:solidFill>
                <a:latin typeface="CMSL8"/>
              </a:rPr>
              <a:t> </a:t>
            </a:r>
            <a:r>
              <a:rPr lang="en-US" altLang="zh-CN" sz="1600" dirty="0" err="1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endwtime</a:t>
            </a:r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 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= 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  <a:latin typeface="CMTT10"/>
              </a:rPr>
              <a:t>MPI_Wtime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();</a:t>
            </a:r>
          </a:p>
          <a:p>
            <a:r>
              <a:rPr lang="en-US" altLang="zh-CN" sz="1600" i="1" dirty="0" smtClean="0">
                <a:solidFill>
                  <a:schemeClr val="bg2">
                    <a:lumMod val="10000"/>
                  </a:schemeClr>
                </a:solidFill>
                <a:latin typeface="CMSL8"/>
              </a:rPr>
              <a:t> </a:t>
            </a:r>
            <a:r>
              <a:rPr lang="en-US" altLang="zh-CN" sz="1600" dirty="0" err="1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printf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("pi is approximately %.16f, error is %.16f\n", pi, pi - PI25DT);</a:t>
            </a: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 </a:t>
            </a:r>
            <a:r>
              <a:rPr lang="en-US" altLang="zh-CN" sz="1600" dirty="0" err="1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printf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("wall clock time = %f\n", 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  <a:latin typeface="CMTT10"/>
              </a:rPr>
              <a:t>endwtime-startwtime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CMTT10"/>
              </a:rPr>
              <a:t>);</a:t>
            </a: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CMTT10"/>
              </a:rPr>
              <a:t>}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CMTT10"/>
            </a:endParaRPr>
          </a:p>
        </p:txBody>
      </p:sp>
    </p:spTree>
    <p:extLst>
      <p:ext uri="{BB962C8B-B14F-4D97-AF65-F5344CB8AC3E}">
        <p14:creationId xmlns:p14="http://schemas.microsoft.com/office/powerpoint/2010/main" val="168912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多核与众核处理器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1042452"/>
            <a:ext cx="61351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Moore’s Law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（摩尔定律）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每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个月，晶体管集成度翻一倍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每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个月，计算机等产品的性能增长一倍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三个物理限制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功耗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互连线延时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设计复杂度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4283968" y="33938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多核与众核处理器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03598"/>
            <a:ext cx="3323304" cy="29577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59549"/>
            <a:ext cx="3981061" cy="29857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0374" y="4161339"/>
            <a:ext cx="21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AMD Zen 64 core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98721" y="4310510"/>
            <a:ext cx="31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华为鲲鹏</a:t>
            </a:r>
            <a:r>
              <a:rPr lang="en-US" altLang="zh-CN" dirty="0" smtClean="0">
                <a:solidFill>
                  <a:srgbClr val="FF0000"/>
                </a:solidFill>
              </a:rPr>
              <a:t>920 32/48/64 core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162" y="4586531"/>
            <a:ext cx="4569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https://www.expreview.com/65064.html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2240889" y="339502"/>
            <a:ext cx="818943" cy="648072"/>
          </a:xfrm>
          <a:prstGeom prst="wedgeRectCallout">
            <a:avLst>
              <a:gd name="adj1" fmla="val -35720"/>
              <a:gd name="adj2" fmla="val 3106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14nm IO die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3613796" y="454370"/>
            <a:ext cx="1174079" cy="648072"/>
          </a:xfrm>
          <a:prstGeom prst="wedgeRectCallout">
            <a:avLst>
              <a:gd name="adj1" fmla="val -89687"/>
              <a:gd name="adj2" fmla="val 2213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7nm CPU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chiplets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0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进程内并行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1042452"/>
            <a:ext cx="5055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多核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CPU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内存共享，片上互连，片间互连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多线程编程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众核处理器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申威处理器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进程内并行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1042452"/>
            <a:ext cx="4536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多线程编程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OpenMP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TBB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。。。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403648" y="431542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Pthread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55776" y="4155926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https://computing.llnl.gov/tutorials/pthreads/#Designing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1763688" y="1345287"/>
            <a:ext cx="4536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线程的定义：进程内的调度单元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有独立的寄存器和栈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通常映射到一个核上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Pthread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API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标准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线程编程接口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Pthread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2339752" y="913239"/>
            <a:ext cx="6120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线程创建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Pthread_create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：主线程创建一个子线程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线程合并和同步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Pthread_join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：同步某一个线程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Pthread_barrier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：线程间同步的时间点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信号量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semaphore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331789" y="306486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Pthread_join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-11410"/>
            <a:ext cx="2433772" cy="174631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792" y="1734901"/>
            <a:ext cx="417646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define NUM_THREADS	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void *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BusyWork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(void *t)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long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double result=0.0;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= (long)t;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("Thread %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starting...\n",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for 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=0;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&lt;1000000;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result = result + sin(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 * tan(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("Thread %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done. Result = %e\n",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 result);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pthread_exit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((void*) t);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24693"/>
            <a:ext cx="5144485" cy="487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6D903F"/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main 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argc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 char *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argv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[])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pthread_t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thread[NUM_THREADS];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pthread_attr_t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attr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long t;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void *status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pthread_attr_init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(&amp;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attr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pthread_attr_setdetachstate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(&amp;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attr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 PTHREAD_CREATE_JOINABLE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for(t=0; t&lt;NUM_THREADS; t++) {</a:t>
            </a: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pthread_create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(&amp;thread[t], &amp;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attr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BusyWork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 (void *)t);  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if 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           exit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(-1);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   }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pthread_attr_destroy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(&amp;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attr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for(t=0; t&lt;NUM_THREADS; t++) {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pthread_join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(thread[t], &amp;status);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if 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exit(-1);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   }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("Main: completed join with thread %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having a status   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      of %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n",t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,(long)status);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83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Pthread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 barrier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3728" y="1419622"/>
            <a:ext cx="64807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pthread_barrier_init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pthread_barrier_t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*restrict barrier, 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pthread_barrier_attr_t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*restrict 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attr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 unsigned count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pthread_barrier_wait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pthread_barrier_t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*barrier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); 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调用此函数并使用同一个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pthread_barrier_t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对象的线程，要进行同步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pthread_barrier_destroy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pthread_barrier_t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*barrier);</a:t>
            </a: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Pthread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mutex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792" y="895"/>
            <a:ext cx="2433772" cy="17463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5736" y="1131254"/>
            <a:ext cx="6480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sem_t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start, end;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work_thread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sem_wait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(&amp;start);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//do work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sem_post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(&amp;end)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server_thread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pthread_create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work_thread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sem_init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(&amp;start, 0, 0);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sem_init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(&amp;end, 0, 0);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//prepare work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sem_post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(&amp;start);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sem_wait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(&amp;end);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683568" y="411510"/>
            <a:ext cx="612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并行计算的应用领域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2407256" y="909935"/>
            <a:ext cx="6341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超级计算机及其应用（科学计算、密码安全、天气预报。。。）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个人电脑及移动设备的加速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大数据处理和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机器学习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6D90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线程与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CPU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核的绑定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19672" y="1419622"/>
            <a:ext cx="7524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pthread_setaffinity_np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pthread_t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thread, 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size_t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cpusetsize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，</a:t>
            </a:r>
          </a:p>
          <a:p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const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cpu_set_t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*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cpuset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);</a:t>
            </a:r>
          </a:p>
          <a:p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pthread_getaffinity_np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pthread_t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thread, 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size_t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cpusetsize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</a:rPr>
              <a:t>,</a:t>
            </a:r>
            <a:endParaRPr lang="en-US" altLang="zh-CN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cpu_set_t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*</a:t>
            </a:r>
            <a:r>
              <a:rPr lang="en-US" altLang="zh-CN" dirty="0" err="1">
                <a:solidFill>
                  <a:schemeClr val="accent4">
                    <a:lumMod val="10000"/>
                  </a:schemeClr>
                </a:solidFill>
              </a:rPr>
              <a:t>cpuset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);</a:t>
            </a:r>
            <a:endParaRPr lang="zh-CN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836729"/>
            <a:ext cx="7928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cpu_set_t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mask;</a:t>
            </a: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for(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= 0;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&lt;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num_cores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++) {</a:t>
            </a: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   CPU_ZERO(&amp;mask);</a:t>
            </a: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   CPU_SET(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, &amp;mask);</a:t>
            </a: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   if (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pthread_setaffinity_np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pthread_self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sizeof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(mask), &amp;mask) &lt; 0) {</a:t>
            </a: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fprintf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stderr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, "set thread affinity failed\n");</a:t>
            </a: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线程与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CPU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核的绑定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2536" y="19"/>
            <a:ext cx="2433772" cy="17463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07704" y="1059582"/>
            <a:ext cx="7056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 int ierr = 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accent4">
                    <a:lumMod val="10000"/>
                  </a:schemeClr>
                </a:solidFill>
              </a:rPr>
              <a:t>local_rank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</a:rPr>
              <a:t>, c, s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;</a:t>
            </a:r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10000"/>
                  </a:schemeClr>
                </a:solidFill>
              </a:rPr>
              <a:t>cpu_set_t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10000"/>
                  </a:schemeClr>
                </a:solidFill>
              </a:rPr>
              <a:t>cputset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</a:rPr>
              <a:t>;</a:t>
            </a:r>
            <a:endParaRPr lang="zh-CN" altLang="en-US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char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* 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</a:rPr>
              <a:t>l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ocal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=getenv("OMPI_COMM_WORLD_LOCAL_RANK");</a:t>
            </a:r>
          </a:p>
          <a:p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local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_rank=atoi(local)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;</a:t>
            </a:r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zh-CN" altLang="en-US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 CPU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_ZERO(&amp;cpuset);</a:t>
            </a:r>
          </a:p>
          <a:p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 c 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= local_rank*8+7;</a:t>
            </a:r>
          </a:p>
          <a:p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 CPU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_SET(c, &amp;cpuset)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;</a:t>
            </a:r>
            <a:endParaRPr lang="zh-CN" altLang="en-US" dirty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 s 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</a:rPr>
              <a:t>= sched_setaffinity(0, sizeof(cpu_set_t), &amp;cpuset)</a:t>
            </a:r>
            <a:r>
              <a:rPr lang="zh-CN" altLang="en-US" dirty="0"/>
              <a:t>;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5940152" y="747813"/>
            <a:ext cx="1656184" cy="671809"/>
          </a:xfrm>
          <a:prstGeom prst="wedgeRoundRectCallout">
            <a:avLst>
              <a:gd name="adj1" fmla="val -39352"/>
              <a:gd name="adj2" fmla="val 1369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结点内部进程号</a:t>
            </a:r>
          </a:p>
        </p:txBody>
      </p:sp>
    </p:spTree>
    <p:extLst>
      <p:ext uri="{BB962C8B-B14F-4D97-AF65-F5344CB8AC3E}">
        <p14:creationId xmlns:p14="http://schemas.microsoft.com/office/powerpoint/2010/main" val="26467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简介（教科书第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17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章）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2339752" y="913239"/>
            <a:ext cx="5904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可在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C++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程序中使用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线程自动并行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共享内存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使用编译制导语句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参考网站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://www.openmp.org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http://pages.tacc.utexas.edu/~eijkhout/pcse/html/index.html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6D9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215518"/>
            <a:ext cx="396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简介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2397260" y="652765"/>
            <a:ext cx="6423212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基本制导</a:t>
            </a:r>
            <a:r>
              <a:rPr lang="zh-CN" altLang="en-US" sz="17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语句</a:t>
            </a:r>
            <a:endParaRPr lang="en-US" altLang="zh-CN" sz="1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700" dirty="0" smtClean="0">
                <a:solidFill>
                  <a:schemeClr val="bg1">
                    <a:lumMod val="50000"/>
                  </a:schemeClr>
                </a:solidFill>
              </a:rPr>
              <a:t> sections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700" dirty="0" smtClean="0">
                <a:solidFill>
                  <a:schemeClr val="bg1">
                    <a:lumMod val="50000"/>
                  </a:schemeClr>
                </a:solidFill>
              </a:rPr>
              <a:t> parallel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700" dirty="0" smtClean="0">
                <a:solidFill>
                  <a:schemeClr val="bg1">
                    <a:lumMod val="50000"/>
                  </a:schemeClr>
                </a:solidFill>
              </a:rPr>
              <a:t> parallel for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700" dirty="0" smtClean="0">
                <a:solidFill>
                  <a:schemeClr val="bg1">
                    <a:lumMod val="50000"/>
                  </a:schemeClr>
                </a:solidFill>
              </a:rPr>
              <a:t> critical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solidFill>
                  <a:schemeClr val="bg1">
                    <a:lumMod val="50000"/>
                  </a:schemeClr>
                </a:solidFill>
              </a:rPr>
              <a:t>运行时函数</a:t>
            </a:r>
            <a:endParaRPr lang="en-US" altLang="zh-CN" sz="1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 smtClean="0">
                <a:solidFill>
                  <a:schemeClr val="bg1">
                    <a:lumMod val="50000"/>
                  </a:schemeClr>
                </a:solidFill>
              </a:rPr>
              <a:t>omp_get_thread_num</a:t>
            </a:r>
            <a:r>
              <a:rPr lang="en-US" altLang="zh-CN" sz="1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1700" dirty="0" err="1" smtClean="0">
                <a:solidFill>
                  <a:schemeClr val="bg1">
                    <a:lumMod val="50000"/>
                  </a:schemeClr>
                </a:solidFill>
              </a:rPr>
              <a:t>omp_set_thread_num</a:t>
            </a:r>
            <a:endParaRPr lang="en-US" altLang="zh-CN" sz="1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 smtClean="0">
                <a:solidFill>
                  <a:schemeClr val="bg1">
                    <a:lumMod val="50000"/>
                  </a:schemeClr>
                </a:solidFill>
              </a:rPr>
              <a:t>omp_get_num_threads</a:t>
            </a:r>
            <a:endParaRPr lang="en-US" altLang="zh-CN" sz="1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solidFill>
                  <a:schemeClr val="bg1">
                    <a:lumMod val="50000"/>
                  </a:schemeClr>
                </a:solidFill>
              </a:rPr>
              <a:t>环境变量</a:t>
            </a:r>
            <a:endParaRPr lang="en-US" altLang="zh-CN" sz="1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solidFill>
                  <a:schemeClr val="bg1">
                    <a:lumMod val="50000"/>
                  </a:schemeClr>
                </a:solidFill>
              </a:rPr>
              <a:t>OMP_NUM_THREADS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6D9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453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基本制导语句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7277" y="1160803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sections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pragma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section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 one calculation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section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// another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calculation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每个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section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被一个线程执行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一个线程可以执行多个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3541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453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基本制导语句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7277" y="1160803"/>
            <a:ext cx="64807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omp_get_thread_num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t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omp_get_num_threads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+=t) 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 = 1.0;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花括号内的程序每个线程复制一份，都要执行同样的代码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0" y="1739192"/>
            <a:ext cx="2051720" cy="936104"/>
          </a:xfrm>
          <a:prstGeom prst="wedgeEllipseCallout">
            <a:avLst>
              <a:gd name="adj1" fmla="val 73019"/>
              <a:gd name="adj2" fmla="val -81297"/>
            </a:avLst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Pragmatic information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4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453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基本制导语句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9752" y="2938344"/>
            <a:ext cx="64807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omp_get_thread_num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t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omp_get_num_threads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+=t) 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 = 1.0;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花括号内的程序每个线程复制一份，都要执行同样的代码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9752" y="845463"/>
            <a:ext cx="64807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, j;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**b;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x[4];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 for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++) 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 = 1.0;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6293371" y="515459"/>
            <a:ext cx="2051720" cy="936104"/>
          </a:xfrm>
          <a:prstGeom prst="wedgeEllipseCallout">
            <a:avLst>
              <a:gd name="adj1" fmla="val -140418"/>
              <a:gd name="adj2" fmla="val 122460"/>
            </a:avLst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循环分配到各个线程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3371" y="27157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循环变量是私有数据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83518"/>
            <a:ext cx="5040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基本制导语句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736" y="1131254"/>
            <a:ext cx="4968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 for schedule(static)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0;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++)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m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b[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] =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m;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77804"/>
            <a:ext cx="5382344" cy="24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基本制导语句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7936" y="894"/>
            <a:ext cx="2433772" cy="174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736" y="1131254"/>
            <a:ext cx="41044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并行粒度：内层循环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vs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外层循环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外层循环并行能减少线程开销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, j;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**b;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x[4];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 for private(j)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0;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++)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m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for(j = 0; j &lt; M,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j++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][j] = m*j;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firstprivate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延用循环之前的值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lastprivate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将最后一次循环的值保留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6500973" y="764183"/>
            <a:ext cx="2293428" cy="1447527"/>
          </a:xfrm>
          <a:prstGeom prst="wedgeEllipseCallout">
            <a:avLst>
              <a:gd name="adj1" fmla="val -68185"/>
              <a:gd name="adj2" fmla="val 70642"/>
            </a:avLst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j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不是循环变量，因此是共享数据；需要将它设为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private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4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453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基本制导语句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9752" y="845463"/>
            <a:ext cx="64807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//parallel for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的末尾自动加一个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barrier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可使用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nowait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子句取消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barrier</a:t>
            </a: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教科书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17.8.6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的例子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parallel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private(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,j,low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, high)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for 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= 0;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&lt; m;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++) {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low = a[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high = 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if (low &gt; high) {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single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(“Exiting during iteration %d\n”,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 break;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nowait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for (j = low; j &lt; high;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j++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 c[j] = (c[j] – a[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])/b[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}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4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超级计算机和超级计算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44436"/>
            <a:ext cx="3303441" cy="21721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15566"/>
            <a:ext cx="4167514" cy="2197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89" y="2715766"/>
            <a:ext cx="36004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4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基本制导语句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736" y="1131254"/>
            <a:ext cx="41044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, j;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**b;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x;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for private(j)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0;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++)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m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for(j = 0; j &lt; M,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j++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][j] = m*j;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                #pragma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omp</a:t>
            </a:r>
            <a:r>
              <a:rPr lang="en-US" altLang="zh-CN" sz="1400" dirty="0" smtClean="0">
                <a:solidFill>
                  <a:srgbClr val="FF0000"/>
                </a:solidFill>
              </a:rPr>
              <a:t> critical 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    x += b[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400" dirty="0" smtClean="0">
                <a:solidFill>
                  <a:srgbClr val="FF0000"/>
                </a:solidFill>
              </a:rPr>
              <a:t>][j];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zh-CN" sz="1400" dirty="0">
              <a:solidFill>
                <a:srgbClr val="6D903F"/>
              </a:solidFill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5441510" y="2139702"/>
            <a:ext cx="2586874" cy="1296144"/>
          </a:xfrm>
          <a:prstGeom prst="wedgeEllipseCallout">
            <a:avLst>
              <a:gd name="adj1" fmla="val -65239"/>
              <a:gd name="adj2" fmla="val 38308"/>
            </a:avLst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临界区：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保证原子操作</a:t>
            </a:r>
            <a:endParaRPr lang="en-US" altLang="zh-CN" dirty="0" smtClean="0">
              <a:solidFill>
                <a:schemeClr val="accent4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无竞争</a:t>
            </a:r>
          </a:p>
        </p:txBody>
      </p:sp>
    </p:spTree>
    <p:extLst>
      <p:ext uri="{BB962C8B-B14F-4D97-AF65-F5344CB8AC3E}">
        <p14:creationId xmlns:p14="http://schemas.microsoft.com/office/powerpoint/2010/main" val="114563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归约操作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736" y="1131254"/>
            <a:ext cx="63367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, j;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**b;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x;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 for private(j) reduction(+: x)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= 0;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++)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m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	for(j = 0; j &lt; M,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j++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	     x+= m*j;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比用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critical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性能好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619672" y="81086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嵌套循环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604310" y="1563638"/>
            <a:ext cx="8144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omp_set_nested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设置或设置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OMP_NESTED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环境变量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OMP_MAX_ACTIVE_LEVELS=n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或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omp_set_max_active_levels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 n 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设置允许嵌套的最大层次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如果嵌套，则所有子句都要多线程处理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619672" y="81086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嵌套循环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95736" y="4854361"/>
            <a:ext cx="6336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</a:rPr>
              <a:t>https://docs.oracle.com/cd/E19205-01/819-5270/aewbc/index.html</a:t>
            </a:r>
          </a:p>
        </p:txBody>
      </p:sp>
      <p:sp>
        <p:nvSpPr>
          <p:cNvPr id="3" name="矩形 2"/>
          <p:cNvSpPr/>
          <p:nvPr/>
        </p:nvSpPr>
        <p:spPr>
          <a:xfrm>
            <a:off x="2267744" y="555526"/>
            <a:ext cx="68762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#include &lt;</a:t>
            </a:r>
            <a:r>
              <a:rPr lang="en-US" altLang="zh-CN" sz="1100" b="1" dirty="0" err="1">
                <a:solidFill>
                  <a:srgbClr val="002060"/>
                </a:solidFill>
              </a:rPr>
              <a:t>omp.h</a:t>
            </a:r>
            <a:r>
              <a:rPr lang="en-US" altLang="zh-CN" sz="11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#include &lt;</a:t>
            </a:r>
            <a:r>
              <a:rPr lang="en-US" altLang="zh-CN" sz="1100" b="1" dirty="0" err="1">
                <a:solidFill>
                  <a:srgbClr val="002060"/>
                </a:solidFill>
              </a:rPr>
              <a:t>stdio.h</a:t>
            </a:r>
            <a:r>
              <a:rPr lang="en-US" altLang="zh-CN" sz="11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void </a:t>
            </a:r>
            <a:r>
              <a:rPr lang="en-US" altLang="zh-CN" sz="1100" b="1" dirty="0" err="1">
                <a:solidFill>
                  <a:srgbClr val="002060"/>
                </a:solidFill>
              </a:rPr>
              <a:t>report_num_threads</a:t>
            </a:r>
            <a:r>
              <a:rPr lang="en-US" altLang="zh-CN" sz="1100" b="1" dirty="0">
                <a:solidFill>
                  <a:srgbClr val="002060"/>
                </a:solidFill>
              </a:rPr>
              <a:t>(</a:t>
            </a:r>
            <a:r>
              <a:rPr lang="en-US" altLang="zh-CN" sz="1100" b="1" dirty="0" err="1">
                <a:solidFill>
                  <a:srgbClr val="002060"/>
                </a:solidFill>
              </a:rPr>
              <a:t>int</a:t>
            </a:r>
            <a:r>
              <a:rPr lang="en-US" altLang="zh-CN" sz="1100" b="1" dirty="0">
                <a:solidFill>
                  <a:srgbClr val="002060"/>
                </a:solidFill>
              </a:rPr>
              <a:t> level)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#pragma </a:t>
            </a:r>
            <a:r>
              <a:rPr lang="en-US" altLang="zh-CN" sz="1100" b="1" dirty="0" err="1">
                <a:solidFill>
                  <a:srgbClr val="002060"/>
                </a:solidFill>
              </a:rPr>
              <a:t>omp</a:t>
            </a:r>
            <a:r>
              <a:rPr lang="en-US" altLang="zh-CN" sz="1100" b="1" dirty="0">
                <a:solidFill>
                  <a:srgbClr val="002060"/>
                </a:solidFill>
              </a:rPr>
              <a:t> single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{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</a:t>
            </a:r>
            <a:r>
              <a:rPr lang="en-US" altLang="zh-CN" sz="1100" b="1" dirty="0" err="1">
                <a:solidFill>
                  <a:srgbClr val="002060"/>
                </a:solidFill>
              </a:rPr>
              <a:t>printf</a:t>
            </a:r>
            <a:r>
              <a:rPr lang="en-US" altLang="zh-CN" sz="1100" b="1" dirty="0">
                <a:solidFill>
                  <a:srgbClr val="002060"/>
                </a:solidFill>
              </a:rPr>
              <a:t>("Level %d: number of threads in the team - %d\n</a:t>
            </a:r>
            <a:r>
              <a:rPr lang="en-US" altLang="zh-CN" sz="1100" b="1" dirty="0" smtClean="0">
                <a:solidFill>
                  <a:srgbClr val="002060"/>
                </a:solidFill>
              </a:rPr>
              <a:t>", level</a:t>
            </a:r>
            <a:r>
              <a:rPr lang="en-US" altLang="zh-CN" sz="1100" b="1" dirty="0">
                <a:solidFill>
                  <a:srgbClr val="002060"/>
                </a:solidFill>
              </a:rPr>
              <a:t>, </a:t>
            </a:r>
            <a:r>
              <a:rPr lang="en-US" altLang="zh-CN" sz="1100" b="1" dirty="0" err="1">
                <a:solidFill>
                  <a:srgbClr val="002060"/>
                </a:solidFill>
              </a:rPr>
              <a:t>omp_get_num_threads</a:t>
            </a:r>
            <a:r>
              <a:rPr lang="en-US" altLang="zh-CN" sz="1100" b="1" dirty="0">
                <a:solidFill>
                  <a:srgbClr val="002060"/>
                </a:solidFill>
              </a:rPr>
              <a:t>());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}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}</a:t>
            </a:r>
          </a:p>
          <a:p>
            <a:r>
              <a:rPr lang="en-US" altLang="zh-CN" sz="1100" b="1" dirty="0" err="1">
                <a:solidFill>
                  <a:srgbClr val="002060"/>
                </a:solidFill>
              </a:rPr>
              <a:t>int</a:t>
            </a:r>
            <a:r>
              <a:rPr lang="en-US" altLang="zh-CN" sz="1100" b="1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1100" b="1" dirty="0" smtClean="0">
                <a:solidFill>
                  <a:srgbClr val="002060"/>
                </a:solidFill>
              </a:rPr>
              <a:t>    #</a:t>
            </a:r>
            <a:r>
              <a:rPr lang="en-US" altLang="zh-CN" sz="1100" b="1" dirty="0">
                <a:solidFill>
                  <a:srgbClr val="002060"/>
                </a:solidFill>
              </a:rPr>
              <a:t>pragma </a:t>
            </a:r>
            <a:r>
              <a:rPr lang="en-US" altLang="zh-CN" sz="1100" b="1" dirty="0" err="1">
                <a:solidFill>
                  <a:srgbClr val="002060"/>
                </a:solidFill>
              </a:rPr>
              <a:t>omp</a:t>
            </a:r>
            <a:r>
              <a:rPr lang="en-US" altLang="zh-CN" sz="1100" b="1" dirty="0">
                <a:solidFill>
                  <a:srgbClr val="002060"/>
                </a:solidFill>
              </a:rPr>
              <a:t> parallel </a:t>
            </a:r>
            <a:r>
              <a:rPr lang="en-US" altLang="zh-CN" sz="1100" b="1" dirty="0" err="1">
                <a:solidFill>
                  <a:srgbClr val="002060"/>
                </a:solidFill>
              </a:rPr>
              <a:t>num_threads</a:t>
            </a:r>
            <a:r>
              <a:rPr lang="en-US" altLang="zh-CN" sz="1100" b="1" dirty="0">
                <a:solidFill>
                  <a:srgbClr val="002060"/>
                </a:solidFill>
              </a:rPr>
              <a:t>(2)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{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</a:t>
            </a:r>
            <a:r>
              <a:rPr lang="en-US" altLang="zh-CN" sz="1100" b="1" dirty="0" err="1">
                <a:solidFill>
                  <a:srgbClr val="002060"/>
                </a:solidFill>
              </a:rPr>
              <a:t>report_num_threads</a:t>
            </a:r>
            <a:r>
              <a:rPr lang="en-US" altLang="zh-CN" sz="1100" b="1" dirty="0">
                <a:solidFill>
                  <a:srgbClr val="002060"/>
                </a:solidFill>
              </a:rPr>
              <a:t>(1);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#pragma </a:t>
            </a:r>
            <a:r>
              <a:rPr lang="en-US" altLang="zh-CN" sz="1100" b="1" dirty="0" err="1">
                <a:solidFill>
                  <a:srgbClr val="002060"/>
                </a:solidFill>
              </a:rPr>
              <a:t>omp</a:t>
            </a:r>
            <a:r>
              <a:rPr lang="en-US" altLang="zh-CN" sz="1100" b="1" dirty="0">
                <a:solidFill>
                  <a:srgbClr val="002060"/>
                </a:solidFill>
              </a:rPr>
              <a:t> parallel </a:t>
            </a:r>
            <a:r>
              <a:rPr lang="en-US" altLang="zh-CN" sz="1100" b="1" dirty="0" err="1">
                <a:solidFill>
                  <a:srgbClr val="002060"/>
                </a:solidFill>
              </a:rPr>
              <a:t>num_threads</a:t>
            </a:r>
            <a:r>
              <a:rPr lang="en-US" altLang="zh-CN" sz="1100" b="1" dirty="0">
                <a:solidFill>
                  <a:srgbClr val="002060"/>
                </a:solidFill>
              </a:rPr>
              <a:t>(2)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{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    </a:t>
            </a:r>
            <a:r>
              <a:rPr lang="en-US" altLang="zh-CN" sz="1100" b="1" dirty="0" err="1">
                <a:solidFill>
                  <a:srgbClr val="002060"/>
                </a:solidFill>
              </a:rPr>
              <a:t>report_num_threads</a:t>
            </a:r>
            <a:r>
              <a:rPr lang="en-US" altLang="zh-CN" sz="1100" b="1" dirty="0">
                <a:solidFill>
                  <a:srgbClr val="002060"/>
                </a:solidFill>
              </a:rPr>
              <a:t>(2);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    #pragma </a:t>
            </a:r>
            <a:r>
              <a:rPr lang="en-US" altLang="zh-CN" sz="1100" b="1" dirty="0" err="1">
                <a:solidFill>
                  <a:srgbClr val="002060"/>
                </a:solidFill>
              </a:rPr>
              <a:t>omp</a:t>
            </a:r>
            <a:r>
              <a:rPr lang="en-US" altLang="zh-CN" sz="1100" b="1" dirty="0">
                <a:solidFill>
                  <a:srgbClr val="002060"/>
                </a:solidFill>
              </a:rPr>
              <a:t> parallel </a:t>
            </a:r>
            <a:r>
              <a:rPr lang="en-US" altLang="zh-CN" sz="1100" b="1" dirty="0" err="1">
                <a:solidFill>
                  <a:srgbClr val="002060"/>
                </a:solidFill>
              </a:rPr>
              <a:t>num_threads</a:t>
            </a:r>
            <a:r>
              <a:rPr lang="en-US" altLang="zh-CN" sz="1100" b="1" dirty="0">
                <a:solidFill>
                  <a:srgbClr val="002060"/>
                </a:solidFill>
              </a:rPr>
              <a:t>(2)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    {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        </a:t>
            </a:r>
            <a:r>
              <a:rPr lang="en-US" altLang="zh-CN" sz="1100" b="1" dirty="0" err="1">
                <a:solidFill>
                  <a:srgbClr val="002060"/>
                </a:solidFill>
              </a:rPr>
              <a:t>report_num_threads</a:t>
            </a:r>
            <a:r>
              <a:rPr lang="en-US" altLang="zh-CN" sz="1100" b="1" dirty="0">
                <a:solidFill>
                  <a:srgbClr val="002060"/>
                </a:solidFill>
              </a:rPr>
              <a:t>(3);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    }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    }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}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    return(0);</a:t>
            </a:r>
          </a:p>
          <a:p>
            <a:r>
              <a:rPr lang="en-US" altLang="zh-CN" sz="1100" b="1" dirty="0">
                <a:solidFill>
                  <a:srgbClr val="002060"/>
                </a:solidFill>
              </a:rPr>
              <a:t>}</a:t>
            </a:r>
            <a:endParaRPr lang="zh-CN" alt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619672" y="81086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嵌套循环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7744" y="555526"/>
            <a:ext cx="6876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2060"/>
                </a:solidFill>
              </a:rPr>
              <a:t>% </a:t>
            </a:r>
            <a:r>
              <a:rPr lang="en-US" altLang="zh-CN" sz="1400" dirty="0" err="1">
                <a:solidFill>
                  <a:srgbClr val="002060"/>
                </a:solidFill>
              </a:rPr>
              <a:t>setenv</a:t>
            </a:r>
            <a:r>
              <a:rPr lang="en-US" altLang="zh-CN" sz="1400" dirty="0">
                <a:solidFill>
                  <a:srgbClr val="002060"/>
                </a:solidFill>
              </a:rPr>
              <a:t> OMP_NESTED TRUE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</a:rPr>
              <a:t>% </a:t>
            </a:r>
            <a:r>
              <a:rPr lang="en-US" altLang="zh-CN" sz="1400" dirty="0" smtClean="0">
                <a:solidFill>
                  <a:srgbClr val="002060"/>
                </a:solidFill>
              </a:rPr>
              <a:t>./</a:t>
            </a:r>
            <a:r>
              <a:rPr lang="en-US" altLang="zh-CN" sz="1400" dirty="0" err="1" smtClean="0">
                <a:solidFill>
                  <a:srgbClr val="002060"/>
                </a:solidFill>
              </a:rPr>
              <a:t>a.out</a:t>
            </a:r>
            <a:r>
              <a:rPr lang="en-US" altLang="zh-CN" sz="1400" dirty="0" smtClean="0">
                <a:solidFill>
                  <a:srgbClr val="002060"/>
                </a:solidFill>
              </a:rPr>
              <a:t>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</a:rPr>
              <a:t>Level </a:t>
            </a:r>
            <a:r>
              <a:rPr lang="en-US" altLang="zh-CN" sz="1400" dirty="0">
                <a:solidFill>
                  <a:srgbClr val="002060"/>
                </a:solidFill>
              </a:rPr>
              <a:t>1: number of threads in the team - 2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</a:rPr>
              <a:t>Level </a:t>
            </a:r>
            <a:r>
              <a:rPr lang="en-US" altLang="zh-CN" sz="1400" dirty="0">
                <a:solidFill>
                  <a:srgbClr val="002060"/>
                </a:solidFill>
              </a:rPr>
              <a:t>2: number of threads in the team - 2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</a:rPr>
              <a:t>Level </a:t>
            </a:r>
            <a:r>
              <a:rPr lang="en-US" altLang="zh-CN" sz="1400" dirty="0">
                <a:solidFill>
                  <a:srgbClr val="002060"/>
                </a:solidFill>
              </a:rPr>
              <a:t>2: number of threads in the team - 2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</a:rPr>
              <a:t>Level </a:t>
            </a:r>
            <a:r>
              <a:rPr lang="en-US" altLang="zh-CN" sz="1400" dirty="0">
                <a:solidFill>
                  <a:srgbClr val="002060"/>
                </a:solidFill>
              </a:rPr>
              <a:t>3: number of threads in the team - 2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</a:rPr>
              <a:t>Level </a:t>
            </a:r>
            <a:r>
              <a:rPr lang="en-US" altLang="zh-CN" sz="1400" dirty="0">
                <a:solidFill>
                  <a:srgbClr val="002060"/>
                </a:solidFill>
              </a:rPr>
              <a:t>3: number of threads in the team - 2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</a:rPr>
              <a:t>Level </a:t>
            </a:r>
            <a:r>
              <a:rPr lang="en-US" altLang="zh-CN" sz="1400" dirty="0">
                <a:solidFill>
                  <a:srgbClr val="002060"/>
                </a:solidFill>
              </a:rPr>
              <a:t>3: number of threads in the team - 2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</a:rPr>
              <a:t>Level </a:t>
            </a:r>
            <a:r>
              <a:rPr lang="en-US" altLang="zh-CN" sz="1400" dirty="0">
                <a:solidFill>
                  <a:srgbClr val="002060"/>
                </a:solidFill>
              </a:rPr>
              <a:t>3: number of threads in the team - 2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744" y="285978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% </a:t>
            </a:r>
            <a:r>
              <a:rPr lang="en-US" altLang="zh-CN" sz="1400" dirty="0" err="1">
                <a:solidFill>
                  <a:srgbClr val="002060"/>
                </a:solidFill>
              </a:rPr>
              <a:t>setenv</a:t>
            </a:r>
            <a:r>
              <a:rPr lang="en-US" altLang="zh-CN" sz="1400" dirty="0">
                <a:solidFill>
                  <a:srgbClr val="002060"/>
                </a:solidFill>
              </a:rPr>
              <a:t> OMP_NESTED FALSE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% </a:t>
            </a:r>
            <a:r>
              <a:rPr lang="en-US" altLang="zh-CN" sz="1400" dirty="0" smtClean="0">
                <a:solidFill>
                  <a:srgbClr val="002060"/>
                </a:solidFill>
              </a:rPr>
              <a:t>./</a:t>
            </a:r>
            <a:r>
              <a:rPr lang="en-US" altLang="zh-CN" sz="1400" dirty="0" err="1" smtClean="0">
                <a:solidFill>
                  <a:srgbClr val="002060"/>
                </a:solidFill>
              </a:rPr>
              <a:t>a.out</a:t>
            </a:r>
            <a:endParaRPr lang="en-US" altLang="zh-CN" sz="1400" dirty="0">
              <a:solidFill>
                <a:srgbClr val="002060"/>
              </a:solidFill>
            </a:endParaRPr>
          </a:p>
          <a:p>
            <a:r>
              <a:rPr lang="en-US" altLang="zh-CN" sz="1400" dirty="0">
                <a:solidFill>
                  <a:srgbClr val="002060"/>
                </a:solidFill>
              </a:rPr>
              <a:t>Level 1: number of threads in the team - 2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Level 2: number of threads in the team - 1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Level 3: number of threads in the team - 1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Level 2: number of threads in the team - 1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Level 3: number of threads in the team - 1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GPGPU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1042452"/>
            <a:ext cx="453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异构众核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大量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SIMD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核心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不同级别的共享内存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线程到处理器的映射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5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6D903F"/>
                </a:solidFill>
                <a:sym typeface="微软雅黑" pitchFamily="34" charset="-122"/>
              </a:rPr>
              <a:t>GPGPU</a:t>
            </a:r>
            <a:endParaRPr lang="zh-CN" altLang="zh-CN" sz="1100" dirty="0">
              <a:solidFill>
                <a:srgbClr val="6D903F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4427984" y="642342"/>
            <a:ext cx="4536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V100 GPU</a:t>
            </a:r>
            <a:r>
              <a:rPr lang="zh-CN" altLang="en-US" sz="2000" dirty="0" smtClean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lang="en-US" altLang="zh-CN" sz="2000" dirty="0" smtClean="0">
              <a:solidFill>
                <a:srgbClr val="6D903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196340"/>
            <a:ext cx="5712908" cy="37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3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6D903F"/>
                </a:solidFill>
                <a:sym typeface="微软雅黑" pitchFamily="34" charset="-122"/>
              </a:rPr>
              <a:t>GPGPU</a:t>
            </a:r>
            <a:endParaRPr lang="zh-CN" altLang="zh-CN" sz="1100" dirty="0">
              <a:solidFill>
                <a:srgbClr val="6D903F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4427984" y="642342"/>
            <a:ext cx="4536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 Vega20 GPU</a:t>
            </a:r>
            <a:r>
              <a:rPr lang="zh-CN" altLang="en-US" sz="2000" dirty="0" smtClean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lang="en-US" altLang="zh-CN" sz="2000" dirty="0" smtClean="0">
              <a:solidFill>
                <a:srgbClr val="6D903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104007"/>
            <a:ext cx="7452320" cy="37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691680" y="252941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向量化操作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2397260" y="765431"/>
            <a:ext cx="642321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单指令多数据（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SIMD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向量部件、向量指令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编译器优化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msse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(-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mno-sse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-msse2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msse3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编译制导语句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simd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众核平台上的向量化操作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User and Reference Guide for the Intel® C++ Compiler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15.0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https://scc.ustc.edu.cn/zlsc/tc4600/intel/2015.1.133/compiler_c/index.htm#GUID-FEADE585-5C16-4AC6-ADA1-DC862D09FC01.htm</a:t>
            </a:r>
          </a:p>
        </p:txBody>
      </p:sp>
    </p:spTree>
    <p:extLst>
      <p:ext uri="{BB962C8B-B14F-4D97-AF65-F5344CB8AC3E}">
        <p14:creationId xmlns:p14="http://schemas.microsoft.com/office/powerpoint/2010/main" val="24376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67744" y="106362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struct v_uint16x32{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typedef </a:t>
            </a:r>
            <a:r>
              <a:rPr lang="zh-CN" altLang="en-US" sz="1200" dirty="0">
                <a:solidFill>
                  <a:srgbClr val="0070C0"/>
                </a:solidFill>
              </a:rPr>
              <a:t>ushort lane_type;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enum </a:t>
            </a:r>
            <a:r>
              <a:rPr lang="zh-CN" altLang="en-US" sz="1200" dirty="0">
                <a:solidFill>
                  <a:srgbClr val="0070C0"/>
                </a:solidFill>
              </a:rPr>
              <a:t>{ nlanes = 32 };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__</a:t>
            </a:r>
            <a:r>
              <a:rPr lang="zh-CN" altLang="en-US" sz="1200" dirty="0">
                <a:solidFill>
                  <a:srgbClr val="0070C0"/>
                </a:solidFill>
              </a:rPr>
              <a:t>m512i val;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explicit </a:t>
            </a:r>
            <a:r>
              <a:rPr lang="zh-CN" altLang="en-US" sz="1200" dirty="0">
                <a:solidFill>
                  <a:srgbClr val="0070C0"/>
                </a:solidFill>
              </a:rPr>
              <a:t>v_uint16x32(__m512i v) : val(v) {}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v</a:t>
            </a:r>
            <a:r>
              <a:rPr lang="zh-CN" altLang="en-US" sz="1200" dirty="0">
                <a:solidFill>
                  <a:srgbClr val="0070C0"/>
                </a:solidFill>
              </a:rPr>
              <a:t>_uint16x32(ushort v0,  ushort v1,  ushort v2,  ushort v3,                ushort v4,  ushort v5,  ushort v6,  ushort v7, </a:t>
            </a:r>
            <a:r>
              <a:rPr lang="zh-CN" altLang="en-US" sz="1200" dirty="0" smtClean="0">
                <a:solidFill>
                  <a:srgbClr val="0070C0"/>
                </a:solidFill>
              </a:rPr>
              <a:t>ushort </a:t>
            </a:r>
            <a:r>
              <a:rPr lang="zh-CN" altLang="en-US" sz="1200" dirty="0">
                <a:solidFill>
                  <a:srgbClr val="0070C0"/>
                </a:solidFill>
              </a:rPr>
              <a:t>v8,  ushort v9,  ushort v10, ushort v11, </a:t>
            </a:r>
            <a:r>
              <a:rPr lang="zh-CN" altLang="en-US" sz="1200" dirty="0" smtClean="0">
                <a:solidFill>
                  <a:srgbClr val="0070C0"/>
                </a:solidFill>
              </a:rPr>
              <a:t>ushort </a:t>
            </a:r>
            <a:r>
              <a:rPr lang="zh-CN" altLang="en-US" sz="1200" dirty="0">
                <a:solidFill>
                  <a:srgbClr val="0070C0"/>
                </a:solidFill>
              </a:rPr>
              <a:t>v12, ushort v13, ushort v14, ushort v</a:t>
            </a:r>
            <a:r>
              <a:rPr lang="zh-CN" altLang="en-US" sz="1200" dirty="0" smtClean="0">
                <a:solidFill>
                  <a:srgbClr val="0070C0"/>
                </a:solidFill>
              </a:rPr>
              <a:t>15</a:t>
            </a:r>
            <a:r>
              <a:rPr lang="en-US" altLang="zh-CN" sz="1200" dirty="0" smtClean="0">
                <a:solidFill>
                  <a:srgbClr val="0070C0"/>
                </a:solidFill>
              </a:rPr>
              <a:t>,</a:t>
            </a:r>
            <a:r>
              <a:rPr lang="zh-CN" altLang="en-US" sz="1200" dirty="0" smtClean="0">
                <a:solidFill>
                  <a:srgbClr val="0070C0"/>
                </a:solidFill>
              </a:rPr>
              <a:t> </a:t>
            </a:r>
            <a:r>
              <a:rPr lang="zh-CN" altLang="en-US" sz="1200" dirty="0">
                <a:solidFill>
                  <a:srgbClr val="0070C0"/>
                </a:solidFill>
              </a:rPr>
              <a:t>ushort v16, ushort v17, ushort v18, ushort v19, </a:t>
            </a:r>
            <a:r>
              <a:rPr lang="en-US" altLang="zh-CN" sz="1200" dirty="0" smtClean="0">
                <a:solidFill>
                  <a:srgbClr val="0070C0"/>
                </a:solidFill>
              </a:rPr>
              <a:t>u</a:t>
            </a:r>
            <a:r>
              <a:rPr lang="zh-CN" altLang="en-US" sz="1200" dirty="0" smtClean="0">
                <a:solidFill>
                  <a:srgbClr val="0070C0"/>
                </a:solidFill>
              </a:rPr>
              <a:t>short </a:t>
            </a:r>
            <a:r>
              <a:rPr lang="zh-CN" altLang="en-US" sz="1200" dirty="0">
                <a:solidFill>
                  <a:srgbClr val="0070C0"/>
                </a:solidFill>
              </a:rPr>
              <a:t>v20, ushort v21, ushort v22, ushort v23,                ushort v24, ushort v25, ushort v26, ushort v27,                ushort v28, ushort v29, ushort v30, ushort v31)    {    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  val </a:t>
            </a:r>
            <a:r>
              <a:rPr lang="zh-CN" altLang="en-US" sz="1200" dirty="0">
                <a:solidFill>
                  <a:srgbClr val="0070C0"/>
                </a:solidFill>
              </a:rPr>
              <a:t>= _v512_set_epu16(v31, v30, v29, v28, v27, v26, v25, v24, </a:t>
            </a:r>
            <a:r>
              <a:rPr lang="zh-CN" altLang="en-US" sz="1200" dirty="0" smtClean="0">
                <a:solidFill>
                  <a:srgbClr val="0070C0"/>
                </a:solidFill>
              </a:rPr>
              <a:t>  v</a:t>
            </a:r>
            <a:r>
              <a:rPr lang="zh-CN" altLang="en-US" sz="1200" dirty="0">
                <a:solidFill>
                  <a:srgbClr val="0070C0"/>
                </a:solidFill>
              </a:rPr>
              <a:t>23, v22, v21, v20, v19, v18, v17, v16, </a:t>
            </a:r>
            <a:r>
              <a:rPr lang="zh-CN" altLang="en-US" sz="1200" dirty="0" smtClean="0">
                <a:solidFill>
                  <a:srgbClr val="0070C0"/>
                </a:solidFill>
              </a:rPr>
              <a:t>v</a:t>
            </a:r>
            <a:r>
              <a:rPr lang="zh-CN" altLang="en-US" sz="1200" dirty="0">
                <a:solidFill>
                  <a:srgbClr val="0070C0"/>
                </a:solidFill>
              </a:rPr>
              <a:t>15, v14, v13, v12, v11, v10, v9,  v8,  v7,  v6,  v5,  v4,  v3,  v2,  v1,  v0);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}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v</a:t>
            </a:r>
            <a:r>
              <a:rPr lang="zh-CN" altLang="en-US" sz="1200" dirty="0">
                <a:solidFill>
                  <a:srgbClr val="0070C0"/>
                </a:solidFill>
              </a:rPr>
              <a:t>_uint16x32() : val(_mm512_setzero_si512()) {}   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ushort </a:t>
            </a:r>
            <a:r>
              <a:rPr lang="zh-CN" altLang="en-US" sz="1200" dirty="0">
                <a:solidFill>
                  <a:srgbClr val="0070C0"/>
                </a:solidFill>
              </a:rPr>
              <a:t>get0() const {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   </a:t>
            </a:r>
            <a:r>
              <a:rPr lang="zh-CN" altLang="en-US" sz="1200" dirty="0" smtClean="0">
                <a:solidFill>
                  <a:srgbClr val="0070C0"/>
                </a:solidFill>
              </a:rPr>
              <a:t>return </a:t>
            </a:r>
            <a:r>
              <a:rPr lang="zh-CN" altLang="en-US" sz="1200" dirty="0">
                <a:solidFill>
                  <a:srgbClr val="0070C0"/>
                </a:solidFill>
              </a:rPr>
              <a:t>(ushort)_v_cvtsi512_si32(val); 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}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200" dirty="0" smtClean="0">
                <a:solidFill>
                  <a:srgbClr val="0070C0"/>
                </a:solidFill>
              </a:rPr>
              <a:t>}</a:t>
            </a:r>
            <a:r>
              <a:rPr lang="zh-CN" altLang="en-US" sz="12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4" name="TextBox 3"/>
          <p:cNvSpPr>
            <a:spLocks noGrp="1" noChangeArrowheads="1"/>
          </p:cNvSpPr>
          <p:nvPr>
            <p:ph type="title"/>
          </p:nvPr>
        </p:nvSpPr>
        <p:spPr bwMode="auto">
          <a:xfrm>
            <a:off x="2267744" y="206375"/>
            <a:ext cx="6419056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向量化操作举例：计算机视觉开源库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OpenCV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中的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resize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函数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60232" y="1105872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512</a:t>
            </a:r>
            <a:r>
              <a:rPr lang="zh-CN" altLang="en-US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位</a:t>
            </a:r>
            <a:r>
              <a:rPr lang="zh-CN" altLang="en-US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向量</a:t>
            </a:r>
            <a:endParaRPr lang="en-US" altLang="zh-CN" dirty="0" smtClean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32</a:t>
            </a:r>
            <a:r>
              <a:rPr lang="zh-CN" altLang="en-US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个</a:t>
            </a:r>
            <a:r>
              <a:rPr lang="en-US" altLang="zh-CN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uint16</a:t>
            </a:r>
            <a:r>
              <a:rPr lang="zh-CN" altLang="en-US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类型数据</a:t>
            </a:r>
            <a:endParaRPr lang="en-US" altLang="zh-CN" dirty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2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240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单机及移动设备加速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3639"/>
            <a:ext cx="3600400" cy="2388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97446"/>
            <a:ext cx="2742680" cy="16602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3448113"/>
            <a:ext cx="4303911" cy="14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563638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#if CV_SIMD    </a:t>
            </a:r>
            <a:endParaRPr lang="en-US" altLang="zh-CN" sz="1200" dirty="0" smtClean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for 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(;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&lt;=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dst_max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- VECSZ/2;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+= VECSZ/2, m += VECSZ,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dst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+= VECSZ)    {        </a:t>
            </a:r>
            <a:endParaRPr lang="en-US" altLang="zh-CN" sz="1200" dirty="0" smtClean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  v_uint16 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v_src0,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v_src1;        </a:t>
            </a:r>
          </a:p>
          <a:p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v_expand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(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v_interleave_pairs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( v_reinterpret_as_u8(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vx_lut_pairs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( (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uint16_t*)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src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ofst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+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i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))), 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v_src0, v_src1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);</a:t>
            </a:r>
          </a:p>
          <a:p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  v_uint32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v_mul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=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vx_load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((uint32_t*)m);//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AaBbCcDd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       </a:t>
            </a:r>
            <a:endParaRPr lang="en-US" altLang="zh-CN" sz="1200" dirty="0" smtClean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  v_uint32 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v_zip0, v_zip1;        </a:t>
            </a:r>
            <a:endParaRPr lang="en-US" altLang="zh-CN" sz="1200" dirty="0" smtClean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v_zip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v_mul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v_mul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, v_zip0, v_zip1);//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AaAaBbBb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CcCcDdDd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</a:p>
          <a:p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  v_uint32 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v_res0 = v_reinterpret_as_u32(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v_dotprod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(v_reinterpret_as_s16(v_src0), v_reinterpret_as_s16(v_zip0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)));</a:t>
            </a:r>
          </a:p>
          <a:p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  v_uint32 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v_res1 = v_reinterpret_as_u32(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v_dotprod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(v_reinterpret_as_s16(v_src1), v_reinterpret_as_s16(v_zip1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)));</a:t>
            </a:r>
          </a:p>
          <a:p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 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 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</a:rPr>
              <a:t>v_store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((uint16_t*)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dst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v_pack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</a:rPr>
              <a:t>(v_res0, v_res1));//AB1AB2CD1CD2    </a:t>
            </a:r>
            <a:endParaRPr lang="en-US" altLang="zh-CN" sz="1200" dirty="0" smtClean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}</a:t>
            </a:r>
          </a:p>
          <a:p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</a:rPr>
              <a:t>#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</a:rPr>
              <a:t>endif</a:t>
            </a:r>
            <a:endParaRPr lang="zh-CN" altLang="en-US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247503" y="1131590"/>
            <a:ext cx="2710060" cy="648072"/>
          </a:xfrm>
          <a:prstGeom prst="wedgeRoundRectCallout">
            <a:avLst>
              <a:gd name="adj1" fmla="val -21677"/>
              <a:gd name="adj2" fmla="val 789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nl-NL" altLang="zh-CN" sz="1200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typedef </a:t>
            </a:r>
            <a:r>
              <a:rPr lang="nl-NL" altLang="zh-CN" sz="12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v_uint16x32   v_uint16; </a:t>
            </a:r>
            <a:endParaRPr lang="nl-NL" altLang="zh-CN" sz="1200" dirty="0" smtClean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r>
              <a:rPr lang="nl-NL" altLang="zh-CN" sz="1200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typedef </a:t>
            </a:r>
            <a:r>
              <a:rPr lang="nl-NL" altLang="zh-CN" sz="12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v_uint32x16   v_uint32</a:t>
            </a:r>
            <a:r>
              <a:rPr lang="nl-NL" altLang="zh-CN" sz="1200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VECSZ =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v_uint16::lanes;</a:t>
            </a:r>
            <a:endParaRPr lang="zh-CN" altLang="en-US" sz="1200" dirty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131" y="3876938"/>
            <a:ext cx="8460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inline v_int8x64 v512_lut_pairs(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schar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* tab, 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* 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idx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){    </a:t>
            </a:r>
          </a:p>
          <a:p>
            <a:pPr lvl="0"/>
            <a:r>
              <a:rPr lang="en-US" altLang="zh-CN" sz="10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 __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m256i p0 = _mm512_cvtepi32_epi16(_mm512_i32gather_epi32(_mm512_loadu_si512((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__m512i*)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idx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   ), (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*)tab, 1));    </a:t>
            </a:r>
            <a:endParaRPr lang="en-US" altLang="zh-CN" sz="1000" b="1" dirty="0" smtClean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  <a:p>
            <a:pPr lvl="0"/>
            <a:r>
              <a:rPr lang="en-US" altLang="zh-CN" sz="10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 __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m256i p1 = _mm512_cvtepi32_epi16(_mm512_i32gather_epi32(_mm512_loadu_si512((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__m512i*)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idx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+ 1), (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*)tab, 1));    </a:t>
            </a:r>
            <a:r>
              <a:rPr lang="en-US" altLang="zh-CN" sz="10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   return </a:t>
            </a:r>
            <a:r>
              <a:rPr lang="en-US" altLang="zh-CN" sz="1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v_int8x64(_v512_combine(p0, p1</a:t>
            </a:r>
            <a:r>
              <a:rPr lang="en-US" altLang="zh-CN" sz="10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));</a:t>
            </a:r>
          </a:p>
          <a:p>
            <a:pPr lvl="0"/>
            <a:r>
              <a:rPr lang="en-US" altLang="zh-CN" sz="10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}</a:t>
            </a:r>
            <a:endParaRPr lang="zh-CN" altLang="en-US" sz="1000" b="1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425123" y="123478"/>
            <a:ext cx="8467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向量化操作举例：计算机视觉开源库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OpenCV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中的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resize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函数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827584" y="915567"/>
            <a:ext cx="3384376" cy="432047"/>
          </a:xfrm>
          <a:prstGeom prst="wedgeRectCallout">
            <a:avLst>
              <a:gd name="adj1" fmla="val -22184"/>
              <a:gd name="adj2" fmla="val 1030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输入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sz="1200" dirty="0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uint8_t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*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src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 *</a:t>
            </a:r>
            <a:r>
              <a:rPr lang="en-US" altLang="zh-CN" sz="1200" dirty="0" err="1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ofst</a:t>
            </a:r>
            <a:r>
              <a:rPr lang="en-US" altLang="zh-CN" sz="12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, ufixedpoint16* m, ufixedpoint16* </a:t>
            </a:r>
            <a:r>
              <a:rPr lang="en-US" altLang="zh-CN" sz="1200" dirty="0" err="1" smtClean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dst</a:t>
            </a:r>
            <a:endParaRPr lang="en-US" altLang="zh-CN" sz="1200" dirty="0" smtClean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30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2402568" y="883499"/>
            <a:ext cx="5343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MPI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基本操作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Pthread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基本操作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OPENMP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基本操作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和向量化操作简介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7030A0"/>
                </a:solidFill>
              </a:rPr>
              <a:t>Mallenox</a:t>
            </a:r>
            <a:r>
              <a:rPr lang="zh-CN" altLang="en-US" sz="2000" dirty="0" smtClean="0">
                <a:solidFill>
                  <a:srgbClr val="7030A0"/>
                </a:solidFill>
              </a:rPr>
              <a:t>的</a:t>
            </a:r>
            <a:r>
              <a:rPr lang="en-US" altLang="zh-CN" sz="2000" dirty="0" smtClean="0">
                <a:solidFill>
                  <a:srgbClr val="7030A0"/>
                </a:solidFill>
              </a:rPr>
              <a:t>HCOLL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030A0"/>
                </a:solidFill>
              </a:rPr>
              <a:t>在网络中计算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7030A0"/>
                </a:solidFill>
              </a:rPr>
              <a:t>OpenACC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030A0"/>
                </a:solidFill>
              </a:rPr>
              <a:t>另一种制导语句控制的自动并行</a:t>
            </a:r>
            <a:endParaRPr lang="en-US" altLang="zh-CN" sz="2000" dirty="0" smtClean="0">
              <a:solidFill>
                <a:srgbClr val="7030A0"/>
              </a:solidFill>
            </a:endParaRPr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总结及扩展话题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5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907704" y="406222"/>
            <a:ext cx="3240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大数据处理与机器学习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2407256" y="909935"/>
            <a:ext cx="4536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助力深度神经网络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大量数据可用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小设备，高速度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企业投入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AI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芯片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并行计算的要义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5168842" y="1305223"/>
            <a:ext cx="1347374" cy="1351658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流水线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339752" y="1305223"/>
            <a:ext cx="1429003" cy="1351658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负载均衡、任务调度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168842" y="3651871"/>
            <a:ext cx="1347374" cy="1296144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计算代替访存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消息传递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339752" y="3579863"/>
            <a:ext cx="1429003" cy="1368152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计算与通信掩盖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12"/>
          <p:cNvSpPr>
            <a:spLocks/>
          </p:cNvSpPr>
          <p:nvPr/>
        </p:nvSpPr>
        <p:spPr bwMode="auto">
          <a:xfrm>
            <a:off x="3563888" y="2301837"/>
            <a:ext cx="1728192" cy="1652012"/>
          </a:xfrm>
          <a:custGeom>
            <a:avLst/>
            <a:gdLst>
              <a:gd name="T0" fmla="*/ 0 w 1302418"/>
              <a:gd name="T1" fmla="*/ 0 h 1302419"/>
              <a:gd name="T2" fmla="*/ 1302418 w 1302418"/>
              <a:gd name="T3" fmla="*/ 1302419 h 1302419"/>
            </a:gdLst>
            <a:ahLst/>
            <a:cxnLst/>
            <a:rect l="T0" t="T1" r="T2" b="T3"/>
            <a:pathLst>
              <a:path w="1302418" h="1302419">
                <a:moveTo>
                  <a:pt x="0" y="0"/>
                </a:moveTo>
                <a:lnTo>
                  <a:pt x="325500" y="106"/>
                </a:lnTo>
                <a:lnTo>
                  <a:pt x="244151" y="81454"/>
                </a:lnTo>
                <a:lnTo>
                  <a:pt x="406953" y="244256"/>
                </a:lnTo>
                <a:lnTo>
                  <a:pt x="650999" y="211"/>
                </a:lnTo>
                <a:lnTo>
                  <a:pt x="895202" y="244414"/>
                </a:lnTo>
                <a:lnTo>
                  <a:pt x="1057899" y="81717"/>
                </a:lnTo>
                <a:lnTo>
                  <a:pt x="976498" y="316"/>
                </a:lnTo>
                <a:lnTo>
                  <a:pt x="1301997" y="422"/>
                </a:lnTo>
                <a:lnTo>
                  <a:pt x="1302102" y="325921"/>
                </a:lnTo>
                <a:lnTo>
                  <a:pt x="1220701" y="244520"/>
                </a:lnTo>
                <a:lnTo>
                  <a:pt x="1058004" y="407217"/>
                </a:lnTo>
                <a:lnTo>
                  <a:pt x="1302208" y="651420"/>
                </a:lnTo>
                <a:lnTo>
                  <a:pt x="1058162" y="895466"/>
                </a:lnTo>
                <a:lnTo>
                  <a:pt x="1220964" y="1058268"/>
                </a:lnTo>
                <a:lnTo>
                  <a:pt x="1302313" y="976919"/>
                </a:lnTo>
                <a:lnTo>
                  <a:pt x="1302418" y="1302419"/>
                </a:lnTo>
                <a:lnTo>
                  <a:pt x="976919" y="1302313"/>
                </a:lnTo>
                <a:lnTo>
                  <a:pt x="1058267" y="1220965"/>
                </a:lnTo>
                <a:lnTo>
                  <a:pt x="895465" y="1058163"/>
                </a:lnTo>
                <a:lnTo>
                  <a:pt x="651420" y="1302208"/>
                </a:lnTo>
                <a:lnTo>
                  <a:pt x="407216" y="1058005"/>
                </a:lnTo>
                <a:lnTo>
                  <a:pt x="244519" y="1220702"/>
                </a:lnTo>
                <a:lnTo>
                  <a:pt x="325921" y="1302103"/>
                </a:lnTo>
                <a:lnTo>
                  <a:pt x="421" y="1301998"/>
                </a:lnTo>
                <a:lnTo>
                  <a:pt x="316" y="976498"/>
                </a:lnTo>
                <a:lnTo>
                  <a:pt x="81717" y="1057899"/>
                </a:lnTo>
                <a:lnTo>
                  <a:pt x="244414" y="895202"/>
                </a:lnTo>
                <a:lnTo>
                  <a:pt x="210" y="650999"/>
                </a:lnTo>
                <a:lnTo>
                  <a:pt x="244256" y="406953"/>
                </a:lnTo>
                <a:lnTo>
                  <a:pt x="81454" y="244151"/>
                </a:lnTo>
                <a:lnTo>
                  <a:pt x="105" y="325500"/>
                </a:lnTo>
                <a:lnTo>
                  <a:pt x="0" y="0"/>
                </a:lnTo>
                <a:close/>
              </a:path>
            </a:pathLst>
          </a:custGeom>
          <a:solidFill>
            <a:srgbClr val="E33B5D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平衡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051869" y="987640"/>
            <a:ext cx="52564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33B5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椭圆 14"/>
          <p:cNvSpPr/>
          <p:nvPr/>
        </p:nvSpPr>
        <p:spPr bwMode="auto">
          <a:xfrm>
            <a:off x="258554" y="1572698"/>
            <a:ext cx="1139336" cy="1152128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减少计算量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83568" y="3319009"/>
            <a:ext cx="864096" cy="864096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数据共享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663506" y="3037449"/>
            <a:ext cx="857002" cy="848565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数据复用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902338" y="1149709"/>
            <a:ext cx="1139336" cy="1152128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优化网络通信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004664" y="3037449"/>
            <a:ext cx="527776" cy="542414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452807" y="4183105"/>
            <a:ext cx="527776" cy="548886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740833" y="2803423"/>
            <a:ext cx="311036" cy="308388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004664" y="3111811"/>
            <a:ext cx="527776" cy="468052"/>
          </a:xfrm>
          <a:prstGeom prst="ellipse">
            <a:avLst/>
          </a:prstGeom>
          <a:solidFill>
            <a:srgbClr val="E33B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并行计算的层次</a:t>
            </a:r>
            <a:endParaRPr lang="zh-CN" altLang="zh-CN" sz="2400" dirty="0" smtClean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100" dirty="0">
              <a:solidFill>
                <a:srgbClr val="6D903F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407256" y="909935"/>
            <a:ext cx="45366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进程级并行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网络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连接（不同计算结点之间）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内存不共享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线程级并行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共享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内存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同构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vs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异构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线程内并行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指令级并行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向量化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63688" y="411510"/>
            <a:ext cx="3024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进程级并行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6512" y="-20538"/>
            <a:ext cx="2433772" cy="1746311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397260" y="1042452"/>
            <a:ext cx="4536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通过消息传递实现进程间交互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网络连接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内存不共享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大规模并行系统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与存储系统的协作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任务调度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2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">
      <a:dk1>
        <a:srgbClr val="FF99FF"/>
      </a:dk1>
      <a:lt1>
        <a:srgbClr val="FFFFFF"/>
      </a:lt1>
      <a:dk2>
        <a:srgbClr val="00CC99"/>
      </a:dk2>
      <a:lt2>
        <a:srgbClr val="FFFFFF"/>
      </a:lt2>
      <a:accent1>
        <a:srgbClr val="FFFFFF"/>
      </a:accent1>
      <a:accent2>
        <a:srgbClr val="FFFFFF"/>
      </a:accent2>
      <a:accent3>
        <a:srgbClr val="AAE2C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FF99FF"/>
      </a:dk1>
      <a:lt1>
        <a:srgbClr val="FFFFFF"/>
      </a:lt1>
      <a:dk2>
        <a:srgbClr val="00CC99"/>
      </a:dk2>
      <a:lt2>
        <a:srgbClr val="FFFFFF"/>
      </a:lt2>
      <a:accent1>
        <a:srgbClr val="FFFFFF"/>
      </a:accent1>
      <a:accent2>
        <a:srgbClr val="FFFFFF"/>
      </a:accent2>
      <a:accent3>
        <a:srgbClr val="AAE2C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13174</TotalTime>
  <Pages>0</Pages>
  <Words>2891</Words>
  <Characters>0</Characters>
  <Application>Microsoft Office PowerPoint</Application>
  <PresentationFormat>全屏显示(16:9)</PresentationFormat>
  <Lines>0</Lines>
  <Paragraphs>569</Paragraphs>
  <Slides>51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Agency FB</vt:lpstr>
      <vt:lpstr>-apple-system</vt:lpstr>
      <vt:lpstr>CMSL8</vt:lpstr>
      <vt:lpstr>CMTT10</vt:lpstr>
      <vt:lpstr>华文楷体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MPI聚合操作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向量化操作举例：计算机视觉开源库OpenCV中的resize函数</vt:lpstr>
      <vt:lpstr>PowerPoint 演示文稿</vt:lpstr>
      <vt:lpstr>PowerPoint 演示文稿</vt:lpstr>
    </vt:vector>
  </TitlesOfParts>
  <Company>第一PPT，www.1ppt.com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水彩花卉</dc:title>
  <dc:creator>第一PPT</dc:creator>
  <cp:keywords>www.1ppt.com</cp:keywords>
  <cp:lastModifiedBy>zkd</cp:lastModifiedBy>
  <cp:revision>528</cp:revision>
  <dcterms:created xsi:type="dcterms:W3CDTF">2014-12-16T06:14:00Z</dcterms:created>
  <dcterms:modified xsi:type="dcterms:W3CDTF">2019-10-18T08:05:00Z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