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2" r:id="rId2"/>
    <p:sldId id="257" r:id="rId3"/>
    <p:sldId id="345" r:id="rId4"/>
    <p:sldId id="352" r:id="rId5"/>
    <p:sldId id="348" r:id="rId6"/>
    <p:sldId id="356" r:id="rId7"/>
    <p:sldId id="357" r:id="rId8"/>
    <p:sldId id="363" r:id="rId9"/>
    <p:sldId id="362" r:id="rId10"/>
    <p:sldId id="346" r:id="rId11"/>
    <p:sldId id="351" r:id="rId12"/>
    <p:sldId id="376" r:id="rId13"/>
    <p:sldId id="350" r:id="rId14"/>
    <p:sldId id="349" r:id="rId15"/>
    <p:sldId id="377" r:id="rId16"/>
    <p:sldId id="347" r:id="rId17"/>
    <p:sldId id="353" r:id="rId18"/>
    <p:sldId id="366" r:id="rId19"/>
    <p:sldId id="364" r:id="rId20"/>
    <p:sldId id="365" r:id="rId21"/>
    <p:sldId id="367" r:id="rId22"/>
    <p:sldId id="371" r:id="rId23"/>
    <p:sldId id="375" r:id="rId24"/>
    <p:sldId id="361" r:id="rId25"/>
    <p:sldId id="354" r:id="rId26"/>
    <p:sldId id="368" r:id="rId27"/>
    <p:sldId id="369" r:id="rId28"/>
    <p:sldId id="374" r:id="rId29"/>
    <p:sldId id="355" r:id="rId30"/>
    <p:sldId id="373" r:id="rId31"/>
    <p:sldId id="314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7D8CD"/>
    <a:srgbClr val="006C69"/>
    <a:srgbClr val="006600"/>
    <a:srgbClr val="009999"/>
    <a:srgbClr val="008080"/>
    <a:srgbClr val="00918E"/>
    <a:srgbClr val="009692"/>
    <a:srgbClr val="C4C0B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3DDB-0F27-48C8-B9CF-0D185F38B12D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71C6-AD5F-4A48-85CD-A0853D0DC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5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7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23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7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4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8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第一节课到此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5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72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3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1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50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8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05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9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16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10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20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72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第二节到此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32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14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3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95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1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1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4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6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7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444208" y="48768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8F8F8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10/24/2019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ilkplus.github.io/" TargetMode="External"/><Relationship Id="rId5" Type="http://schemas.openxmlformats.org/officeDocument/2006/relationships/hyperlink" Target="https://www.cilkplus.org/" TargetMode="External"/><Relationship Id="rId4" Type="http://schemas.openxmlformats.org/officeDocument/2006/relationships/hyperlink" Target="http://cilk.mit.ed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unc.edu/~olivier/pmeo07.pdf" TargetMode="External"/><Relationship Id="rId4" Type="http://schemas.openxmlformats.org/officeDocument/2006/relationships/hyperlink" Target="http://www.lifl.fr/~derbel/cgc/papers/termination1987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hyperlink" Target="http://openshmem.org/site/sites/default/site_files/OpenSHMEM-1.4.pd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csdn.net/yuwei629/article/details/930234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readingbuildingblocks.org/documentation" TargetMode="External"/><Relationship Id="rId5" Type="http://schemas.openxmlformats.org/officeDocument/2006/relationships/hyperlink" Target="https://www.cnblogs.com/qicosmos/p/3517166.html" TargetMode="External"/><Relationship Id="rId4" Type="http://schemas.openxmlformats.org/officeDocument/2006/relationships/hyperlink" Target="http://cilk.mit.ed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ilk.mit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ware.intel.com/en-us/node/506158" TargetMode="External"/><Relationship Id="rId4" Type="http://schemas.openxmlformats.org/officeDocument/2006/relationships/hyperlink" Target="https://software.intel.com/en-us/node/50606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pic>
        <p:nvPicPr>
          <p:cNvPr id="33" name="图片 32" descr="花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2401" y="2266603"/>
            <a:ext cx="782955" cy="863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31840" y="2266603"/>
            <a:ext cx="5330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数据并行与任务并行、</a:t>
            </a:r>
            <a:endParaRPr lang="en-US" altLang="zh-CN" sz="4000" b="1" dirty="0" smtClean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b="1" dirty="0" smtClean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任务窃取等</a:t>
            </a:r>
            <a:endParaRPr lang="zh-CN" altLang="en-US" sz="4000" b="1" dirty="0">
              <a:solidFill>
                <a:srgbClr val="00B05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4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32"/>
    </mc:Choice>
    <mc:Fallback xmlns="">
      <p:transition advTm="46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39752" y="1510863"/>
            <a:ext cx="577510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一种线程并行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每个线程维护一个任务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使用任务窃取（</a:t>
            </a: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work-stealing</a:t>
            </a:r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）实现负载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三个关键字：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cilk_spawn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cilk_sync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cilk_for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可以实现递归函数的并行化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参考网站：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/>
            </a:endParaRPr>
          </a:p>
          <a:p>
            <a:endParaRPr lang="en-US" altLang="zh-CN" dirty="0" smtClean="0">
              <a:solidFill>
                <a:srgbClr val="00918E"/>
              </a:solidFill>
              <a:hlinkClick r:id="rId4"/>
            </a:endParaRPr>
          </a:p>
          <a:p>
            <a:r>
              <a:rPr lang="en-US" altLang="zh-CN" dirty="0" smtClean="0">
                <a:solidFill>
                  <a:srgbClr val="00918E"/>
                </a:solidFill>
                <a:hlinkClick r:id="rId4"/>
              </a:rPr>
              <a:t>http</a:t>
            </a:r>
            <a:r>
              <a:rPr lang="en-US" altLang="zh-CN" dirty="0">
                <a:solidFill>
                  <a:srgbClr val="00918E"/>
                </a:solidFill>
                <a:hlinkClick r:id="rId4"/>
              </a:rPr>
              <a:t>://cilk.mit.edu</a:t>
            </a:r>
            <a:r>
              <a:rPr lang="en-US" altLang="zh-CN" dirty="0" smtClean="0">
                <a:solidFill>
                  <a:srgbClr val="00918E"/>
                </a:solidFill>
                <a:hlinkClick r:id="rId4"/>
              </a:rPr>
              <a:t>/</a:t>
            </a:r>
            <a:endParaRPr lang="en-US" altLang="zh-CN" dirty="0" smtClean="0">
              <a:solidFill>
                <a:srgbClr val="00918E"/>
              </a:solidFill>
            </a:endParaRPr>
          </a:p>
          <a:p>
            <a:r>
              <a:rPr lang="en-US" altLang="zh-CN" dirty="0">
                <a:solidFill>
                  <a:srgbClr val="00918E"/>
                </a:solidFill>
                <a:hlinkClick r:id="rId5"/>
              </a:rPr>
              <a:t>https://www.cilkplus.org</a:t>
            </a:r>
            <a:r>
              <a:rPr lang="en-US" altLang="zh-CN" dirty="0" smtClean="0">
                <a:solidFill>
                  <a:srgbClr val="00918E"/>
                </a:solidFill>
                <a:hlinkClick r:id="rId5"/>
              </a:rPr>
              <a:t>/</a:t>
            </a:r>
            <a:endParaRPr lang="en-US" altLang="zh-CN" dirty="0" smtClean="0">
              <a:solidFill>
                <a:srgbClr val="00918E"/>
              </a:solidFill>
            </a:endParaRPr>
          </a:p>
          <a:p>
            <a:r>
              <a:rPr lang="en-US" altLang="zh-CN" dirty="0">
                <a:solidFill>
                  <a:srgbClr val="00918E"/>
                </a:solidFill>
                <a:hlinkClick r:id="rId6"/>
              </a:rPr>
              <a:t>https://cilkplus.github.io</a:t>
            </a:r>
            <a:r>
              <a:rPr lang="en-US" altLang="zh-CN" dirty="0" smtClean="0">
                <a:solidFill>
                  <a:srgbClr val="00918E"/>
                </a:solidFill>
                <a:hlinkClick r:id="rId6"/>
              </a:rPr>
              <a:t>/</a:t>
            </a:r>
            <a:endParaRPr lang="en-US" altLang="zh-CN" dirty="0">
              <a:solidFill>
                <a:srgbClr val="00918E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2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520280" cy="492443"/>
            <a:chOff x="971600" y="1275606"/>
            <a:chExt cx="2520280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520280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9077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程序举例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05732" y="2643758"/>
            <a:ext cx="2988319" cy="260071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fib(int n) {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&lt; 2) return n;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fib(n-1);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 = fib(n-2);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y;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&lt; 2) return n;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cilk_spawn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fib(n-1);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fib(n-2);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cilk_sync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6C6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27452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9876" y="1301119"/>
            <a:ext cx="73945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Cilk_spawn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产生一个新的任务，剩下的形成一个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continuation,</a:t>
            </a:r>
          </a:p>
          <a:p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放在队列末尾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执行任务从队首取，任务窃取从队尾取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Cilk_sync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等待所有任务结束</a:t>
            </a:r>
            <a:endParaRPr lang="en-US" altLang="zh-CN" dirty="0">
              <a:solidFill>
                <a:srgbClr val="00918E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7694"/>
            <a:ext cx="2826956" cy="25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520280" cy="492443"/>
            <a:chOff x="971600" y="1275606"/>
            <a:chExt cx="2520280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520280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9077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程序举例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5592" y="1533341"/>
            <a:ext cx="2988319" cy="260071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fib(int n) {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&lt; 2) return n;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fib(n-1);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 = fib(n-2);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 + y;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&lt; 2) return n;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cilk_spawn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fib(n-1);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fib(n-2);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cilk_sync</a:t>
            </a: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6C69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6C69"/>
                </a:solidFill>
                <a:effectLst/>
                <a:latin typeface="Arial" panose="020B0604020202020204" pitchFamily="34" charset="0"/>
              </a:rPr>
              <a:t>=5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6C69"/>
                </a:solidFill>
                <a:effectLst/>
                <a:latin typeface="Arial" panose="020B0604020202020204" pitchFamily="34" charset="0"/>
              </a:rPr>
              <a:t>时执行流程如下：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006C6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08520" y="527452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436096" y="1047969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53613" y="67863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4"/>
          </p:cNvCxnSpPr>
          <p:nvPr/>
        </p:nvCxnSpPr>
        <p:spPr>
          <a:xfrm>
            <a:off x="5652120" y="1461333"/>
            <a:ext cx="0" cy="39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436096" y="1851670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228184" y="1851670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3" idx="5"/>
            <a:endCxn id="14" idx="1"/>
          </p:cNvCxnSpPr>
          <p:nvPr/>
        </p:nvCxnSpPr>
        <p:spPr>
          <a:xfrm>
            <a:off x="5804872" y="1400797"/>
            <a:ext cx="486584" cy="51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3"/>
            <a:endCxn id="19" idx="7"/>
          </p:cNvCxnSpPr>
          <p:nvPr/>
        </p:nvCxnSpPr>
        <p:spPr>
          <a:xfrm flipH="1">
            <a:off x="5254674" y="2204498"/>
            <a:ext cx="244694" cy="57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885898" y="2718087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33986" y="180170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fib(n-1)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91295" y="15369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fib(n-2)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901222" y="278031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fib(n-2)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885898" y="3673000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560333" y="2265034"/>
            <a:ext cx="647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sync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>
            <a:endCxn id="27" idx="0"/>
          </p:cNvCxnSpPr>
          <p:nvPr/>
        </p:nvCxnSpPr>
        <p:spPr>
          <a:xfrm>
            <a:off x="5101922" y="3149647"/>
            <a:ext cx="0" cy="52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300192" y="2718690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16345" y="27809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fib(n-3)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13" idx="5"/>
            <a:endCxn id="32" idx="1"/>
          </p:cNvCxnSpPr>
          <p:nvPr/>
        </p:nvCxnSpPr>
        <p:spPr>
          <a:xfrm>
            <a:off x="5804872" y="2204498"/>
            <a:ext cx="558592" cy="57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659247" y="3648681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19" idx="5"/>
            <a:endCxn id="37" idx="1"/>
          </p:cNvCxnSpPr>
          <p:nvPr/>
        </p:nvCxnSpPr>
        <p:spPr>
          <a:xfrm>
            <a:off x="5254674" y="3070915"/>
            <a:ext cx="467845" cy="63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561887" y="399660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fib(n-4)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8028384" y="1432007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2075" y="112321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fib(n-2)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7653543" y="2380231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0528" y="272815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fib(n-3)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2" idx="4"/>
            <a:endCxn id="44" idx="0"/>
          </p:cNvCxnSpPr>
          <p:nvPr/>
        </p:nvCxnSpPr>
        <p:spPr>
          <a:xfrm flipH="1">
            <a:off x="7869567" y="1845371"/>
            <a:ext cx="374841" cy="53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554629" y="2357458"/>
            <a:ext cx="432048" cy="4133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箭头连接符 47"/>
          <p:cNvCxnSpPr>
            <a:stCxn id="42" idx="4"/>
            <a:endCxn id="47" idx="1"/>
          </p:cNvCxnSpPr>
          <p:nvPr/>
        </p:nvCxnSpPr>
        <p:spPr>
          <a:xfrm>
            <a:off x="8244408" y="1845371"/>
            <a:ext cx="373493" cy="57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301003" y="27015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fib(n-4)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4053622" y="39482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fib(n-3)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675363" y="3148906"/>
            <a:ext cx="647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5309338" y="4415679"/>
            <a:ext cx="6479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sync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13" idx="6"/>
            <a:endCxn id="28" idx="1"/>
          </p:cNvCxnSpPr>
          <p:nvPr/>
        </p:nvCxnSpPr>
        <p:spPr>
          <a:xfrm>
            <a:off x="5868144" y="2058352"/>
            <a:ext cx="692189" cy="391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28" idx="3"/>
          </p:cNvCxnSpPr>
          <p:nvPr/>
        </p:nvCxnSpPr>
        <p:spPr>
          <a:xfrm flipH="1">
            <a:off x="7208267" y="1638689"/>
            <a:ext cx="820117" cy="811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9" idx="5"/>
            <a:endCxn id="54" idx="1"/>
          </p:cNvCxnSpPr>
          <p:nvPr/>
        </p:nvCxnSpPr>
        <p:spPr>
          <a:xfrm>
            <a:off x="5254674" y="3070915"/>
            <a:ext cx="420689" cy="262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54" idx="3"/>
          </p:cNvCxnSpPr>
          <p:nvPr/>
        </p:nvCxnSpPr>
        <p:spPr>
          <a:xfrm flipH="1">
            <a:off x="6323297" y="3127152"/>
            <a:ext cx="131125" cy="206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endCxn id="55" idx="1"/>
          </p:cNvCxnSpPr>
          <p:nvPr/>
        </p:nvCxnSpPr>
        <p:spPr>
          <a:xfrm>
            <a:off x="5131776" y="4086364"/>
            <a:ext cx="177562" cy="513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55" idx="0"/>
          </p:cNvCxnSpPr>
          <p:nvPr/>
        </p:nvCxnSpPr>
        <p:spPr>
          <a:xfrm flipH="1">
            <a:off x="5633305" y="4055348"/>
            <a:ext cx="171567" cy="360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28" grpId="0" animBg="1"/>
      <p:bldP spid="42" grpId="0" animBg="1"/>
      <p:bldP spid="43" grpId="0"/>
      <p:bldP spid="44" grpId="0" animBg="1"/>
      <p:bldP spid="45" grpId="0"/>
      <p:bldP spid="47" grpId="0" animBg="1"/>
      <p:bldP spid="49" grpId="0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2361332"/>
            <a:ext cx="2733441" cy="7694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8; ++i) {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</a:t>
            </a: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_spawn do_work(i);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cilk_sync;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2" y="3051781"/>
            <a:ext cx="7768867" cy="160171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95736" y="1310335"/>
            <a:ext cx="2733441" cy="6001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</a:t>
            </a:r>
            <a:r>
              <a:rPr lang="zh-CN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8; ++i) { </a:t>
            </a:r>
            <a:endParaRPr lang="en-US" altLang="zh-CN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do_work(i); </a:t>
            </a:r>
            <a:endParaRPr lang="en-US" altLang="zh-CN" sz="11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562456" y="1971623"/>
            <a:ext cx="77233" cy="38970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波形 1"/>
          <p:cNvSpPr/>
          <p:nvPr/>
        </p:nvSpPr>
        <p:spPr>
          <a:xfrm>
            <a:off x="6372200" y="915566"/>
            <a:ext cx="2376264" cy="994933"/>
          </a:xfrm>
          <a:prstGeom prst="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注意它与</a:t>
            </a:r>
            <a:r>
              <a:rPr lang="en-US" altLang="zh-CN" dirty="0" smtClean="0"/>
              <a:t>fib()</a:t>
            </a:r>
            <a:r>
              <a:rPr lang="zh-CN" altLang="en-US" dirty="0" smtClean="0"/>
              <a:t>函数的区别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9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7350" y="632508"/>
            <a:ext cx="1098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Cilk_for</a:t>
            </a:r>
            <a:endParaRPr lang="en-US" altLang="zh-CN" dirty="0">
              <a:solidFill>
                <a:srgbClr val="00918E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36339"/>
            <a:ext cx="5997723" cy="323686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3602" y="1445803"/>
            <a:ext cx="3943708" cy="7386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cilk_for (int i = 0; i &lt; 8; ++i) {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zh-CN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_work(i);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CN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078107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template &lt;</a:t>
            </a:r>
            <a:r>
              <a:rPr lang="en-US" altLang="zh-CN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typename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 T&gt;</a:t>
            </a:r>
            <a:endParaRPr lang="en-US" altLang="zh-CN" dirty="0" smtClean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void </a:t>
            </a:r>
            <a:r>
              <a:rPr lang="en-US" altLang="zh-CN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qsort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(T 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begin, 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T 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end) {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  if 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(begin != end) {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T 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middle = partition(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begin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,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end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,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bind2nd(less&lt;</a:t>
            </a:r>
            <a:r>
              <a:rPr lang="en-US" altLang="zh-CN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typename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 	</a:t>
            </a:r>
            <a:r>
              <a:rPr lang="en-US" altLang="zh-CN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iterator_traits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&lt;T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&gt;::</a:t>
            </a:r>
            <a:r>
              <a:rPr lang="en-US" altLang="zh-CN" dirty="0" err="1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value_type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&gt;(), 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*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begin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)); //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比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*begin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小的放左边，比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*begin</a:t>
            </a:r>
            <a:r>
              <a:rPr lang="zh-CN" altLang="en-US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大的放右边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cilk_spawn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qsort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(begin, middle);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</a:t>
            </a:r>
            <a:r>
              <a:rPr lang="en-US" altLang="zh-CN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qsort</a:t>
            </a:r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(max(begin 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+ 1, middle), end);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	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cilk_sync</a:t>
            </a:r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;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  }</a:t>
            </a:r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urier New" panose="02070309020205020404" pitchFamily="49" charset="0"/>
                <a:ea typeface="Microsoft YaHei" panose="020B0503020204020204" pitchFamily="34" charset="-122"/>
              </a:rPr>
              <a:t>}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5776" y="411510"/>
            <a:ext cx="2520280" cy="492443"/>
            <a:chOff x="971600" y="1275606"/>
            <a:chExt cx="2520280" cy="492443"/>
          </a:xfrm>
        </p:grpSpPr>
        <p:sp>
          <p:nvSpPr>
            <p:cNvPr id="7" name="Rectangle 6"/>
            <p:cNvSpPr/>
            <p:nvPr/>
          </p:nvSpPr>
          <p:spPr bwMode="auto">
            <a:xfrm>
              <a:off x="971600" y="1275606"/>
              <a:ext cx="2520280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9077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err="1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程序举例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5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952328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24482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Stealing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00086" y="4334833"/>
            <a:ext cx="6839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James </a:t>
            </a:r>
            <a:r>
              <a:rPr lang="en-US" altLang="zh-CN" dirty="0" err="1"/>
              <a:t>Dinan</a:t>
            </a:r>
            <a:r>
              <a:rPr lang="en-US" altLang="zh-CN" dirty="0"/>
              <a:t>, D. Brian Larkins, P. </a:t>
            </a:r>
            <a:r>
              <a:rPr lang="en-US" altLang="zh-CN" dirty="0" err="1" smtClean="0"/>
              <a:t>Sadayappan</a:t>
            </a:r>
            <a:r>
              <a:rPr lang="en-US" altLang="zh-CN" dirty="0"/>
              <a:t>, </a:t>
            </a:r>
            <a:r>
              <a:rPr lang="en-US" altLang="zh-CN" dirty="0" err="1"/>
              <a:t>Sriram</a:t>
            </a:r>
            <a:r>
              <a:rPr lang="en-US" altLang="zh-CN" dirty="0"/>
              <a:t> </a:t>
            </a:r>
            <a:r>
              <a:rPr lang="en-US" altLang="zh-CN" dirty="0" err="1"/>
              <a:t>Krishnamoorthy</a:t>
            </a:r>
            <a:r>
              <a:rPr lang="en-US" altLang="zh-CN" dirty="0"/>
              <a:t>, </a:t>
            </a:r>
            <a:r>
              <a:rPr lang="en-US" altLang="zh-CN" dirty="0" err="1"/>
              <a:t>Jarek</a:t>
            </a:r>
            <a:r>
              <a:rPr lang="en-US" altLang="zh-CN" dirty="0"/>
              <a:t> </a:t>
            </a:r>
            <a:r>
              <a:rPr lang="en-US" altLang="zh-CN" dirty="0" err="1" smtClean="0"/>
              <a:t>Nieplocha</a:t>
            </a:r>
            <a:r>
              <a:rPr lang="en-US" altLang="zh-CN" dirty="0"/>
              <a:t>, </a:t>
            </a:r>
            <a:r>
              <a:rPr lang="en-US" altLang="zh-CN" b="1" dirty="0"/>
              <a:t>Scalable Work </a:t>
            </a:r>
            <a:r>
              <a:rPr lang="en-US" altLang="zh-CN" b="1" dirty="0" smtClean="0"/>
              <a:t>Stealing</a:t>
            </a:r>
            <a:r>
              <a:rPr lang="en-US" altLang="zh-CN" dirty="0" smtClean="0"/>
              <a:t>, SC09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07704" y="1472511"/>
            <a:ext cx="40190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的任务窃取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多线程、共享内存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随机选取被窃取线程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任务窃取系统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多进程如何处理？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与多线程类似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需要更复杂的消息传递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窃取策略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任务定义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1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7400136" y="1647448"/>
            <a:ext cx="1296144" cy="1872208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45438" y="1647448"/>
            <a:ext cx="1296144" cy="1872208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995936" y="1635646"/>
            <a:ext cx="1296144" cy="1872208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67744" y="1635646"/>
            <a:ext cx="1296144" cy="1872208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分布式内存（非共享内存）中的任务队列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三十二角星 5"/>
          <p:cNvSpPr/>
          <p:nvPr/>
        </p:nvSpPr>
        <p:spPr>
          <a:xfrm>
            <a:off x="341784" y="1707654"/>
            <a:ext cx="1656184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任务队列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1875274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11760" y="222351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257175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11760" y="291998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39952" y="186347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186347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68144" y="221171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255994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544152" y="186347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544152" y="221171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44152" y="255994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50077" y="37238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263134" y="37238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976191" y="37238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666201" y="37238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74101" y="1722811"/>
            <a:ext cx="1296144" cy="3103226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任务队列管理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11960" y="2091317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11960" y="2439555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11960" y="2787793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09227" y="3154144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9438" y="6172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512" y="1648270"/>
            <a:ext cx="3813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任务加入队首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从队尾窃取（一半任务）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执行任务从队首取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需要加锁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6497" y="126292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假设任务队列能容纳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个任务描述符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707466" y="1720528"/>
            <a:ext cx="1296144" cy="3095645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45325" y="2785511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842592" y="315186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09227" y="3521765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39859" y="3506411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37126" y="3858183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340831" y="1720528"/>
            <a:ext cx="1296144" cy="3095645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78690" y="2785511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75957" y="315186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73224" y="3506411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470491" y="3858183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478690" y="2079515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8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67744" y="1635646"/>
            <a:ext cx="1296144" cy="2304256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分布式内存（非共享内存）中的</a:t>
              </a:r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Stealing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三十二角星 5"/>
          <p:cNvSpPr/>
          <p:nvPr/>
        </p:nvSpPr>
        <p:spPr>
          <a:xfrm>
            <a:off x="341784" y="1707654"/>
            <a:ext cx="1656184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增加新任务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1875274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11760" y="222351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257175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11760" y="291998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34942" y="4371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9027" y="3286339"/>
            <a:ext cx="1008112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4" name="三十二角星 33"/>
          <p:cNvSpPr/>
          <p:nvPr/>
        </p:nvSpPr>
        <p:spPr>
          <a:xfrm>
            <a:off x="4211960" y="1875274"/>
            <a:ext cx="1656184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执行任务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588224" y="1708656"/>
            <a:ext cx="1296144" cy="2304256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32240" y="229652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32240" y="264476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732240" y="299299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55422" y="4444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29507" y="3359349"/>
            <a:ext cx="1008112" cy="3600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29507" y="1927426"/>
            <a:ext cx="1008112" cy="360040"/>
          </a:xfrm>
          <a:prstGeom prst="rect">
            <a:avLst/>
          </a:prstGeom>
          <a:solidFill>
            <a:srgbClr val="A7D8CD"/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33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645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主要内容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699792" y="1646098"/>
            <a:ext cx="3280364" cy="1647746"/>
            <a:chOff x="4706421" y="2068146"/>
            <a:chExt cx="3280364" cy="1647746"/>
          </a:xfrm>
        </p:grpSpPr>
        <p:grpSp>
          <p:nvGrpSpPr>
            <p:cNvPr id="69" name="组合 68"/>
            <p:cNvGrpSpPr/>
            <p:nvPr/>
          </p:nvGrpSpPr>
          <p:grpSpPr>
            <a:xfrm>
              <a:off x="4788024" y="2129702"/>
              <a:ext cx="321984" cy="338554"/>
              <a:chOff x="4788024" y="2129702"/>
              <a:chExt cx="321984" cy="338554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4788024" y="2139702"/>
                <a:ext cx="321984" cy="321984"/>
              </a:xfrm>
              <a:prstGeom prst="ellipse">
                <a:avLst/>
              </a:prstGeom>
              <a:solidFill>
                <a:srgbClr val="009692"/>
              </a:solidFill>
              <a:ln w="6350">
                <a:noFill/>
                <a:prstDash val="solid"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600" b="1">
                  <a:solidFill>
                    <a:prstClr val="white"/>
                  </a:solidFill>
                  <a:latin typeface="微软雅黑" pitchFamily="34" charset="-122"/>
                  <a:cs typeface="Lao UI" pitchFamily="34" charset="0"/>
                </a:endParaRPr>
              </a:p>
            </p:txBody>
          </p:sp>
          <p:sp>
            <p:nvSpPr>
              <p:cNvPr id="85" name="Text Box 7"/>
              <p:cNvSpPr txBox="1">
                <a:spLocks noChangeArrowheads="1"/>
              </p:cNvSpPr>
              <p:nvPr/>
            </p:nvSpPr>
            <p:spPr bwMode="auto">
              <a:xfrm>
                <a:off x="4795381" y="2129702"/>
                <a:ext cx="28892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70" name="Text Box 4"/>
            <p:cNvSpPr txBox="1">
              <a:spLocks noChangeArrowheads="1"/>
            </p:cNvSpPr>
            <p:nvPr/>
          </p:nvSpPr>
          <p:spPr bwMode="auto">
            <a:xfrm>
              <a:off x="4706421" y="2068146"/>
              <a:ext cx="31683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dirty="0">
                  <a:solidFill>
                    <a:srgbClr val="006C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数据并行与任务并行</a:t>
              </a:r>
              <a:endParaRPr lang="zh-CN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5161035" y="2757294"/>
              <a:ext cx="2825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 err="1">
                  <a:solidFill>
                    <a:srgbClr val="006C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Cilk</a:t>
              </a:r>
              <a:r>
                <a:rPr lang="zh-CN" altLang="en-US" sz="2000" dirty="0">
                  <a:solidFill>
                    <a:srgbClr val="006C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与递归并行</a:t>
              </a: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5161035" y="3315782"/>
              <a:ext cx="2825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6C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任务窃取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4788024" y="2757294"/>
              <a:ext cx="321984" cy="321984"/>
            </a:xfrm>
            <a:prstGeom prst="ellipse">
              <a:avLst/>
            </a:prstGeom>
            <a:solidFill>
              <a:srgbClr val="009692"/>
            </a:solidFill>
            <a:ln w="6350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latin typeface="微软雅黑" pitchFamily="34" charset="-122"/>
                <a:cs typeface="Lao UI" pitchFamily="34" charset="0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795381" y="2739718"/>
              <a:ext cx="28892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4788024" y="3333358"/>
              <a:ext cx="321984" cy="321984"/>
            </a:xfrm>
            <a:prstGeom prst="ellipse">
              <a:avLst/>
            </a:prstGeom>
            <a:solidFill>
              <a:srgbClr val="009692"/>
            </a:solidFill>
            <a:ln w="6350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>
                <a:solidFill>
                  <a:prstClr val="white"/>
                </a:solidFill>
                <a:latin typeface="微软雅黑" pitchFamily="34" charset="-122"/>
                <a:cs typeface="Lao UI" pitchFamily="34" charset="0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795381" y="3315782"/>
              <a:ext cx="28892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04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73901" y="1855006"/>
            <a:ext cx="1288281" cy="2030655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分布式内存（非共享内存）中的</a:t>
              </a:r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Stealing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三十二角星 5"/>
          <p:cNvSpPr/>
          <p:nvPr/>
        </p:nvSpPr>
        <p:spPr>
          <a:xfrm>
            <a:off x="403300" y="2223512"/>
            <a:ext cx="1656184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任务被窃取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1760" y="222351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1760" y="257175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11760" y="291998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38319" y="402794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409027" y="3286339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三十二角星 33"/>
          <p:cNvSpPr/>
          <p:nvPr/>
        </p:nvSpPr>
        <p:spPr>
          <a:xfrm>
            <a:off x="4427984" y="3285476"/>
            <a:ext cx="1656184" cy="158417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添加任务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15670" y="3156630"/>
            <a:ext cx="1296144" cy="1409231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471191" y="3387675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471191" y="3747715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9438" y="6172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三十二角星 20"/>
          <p:cNvSpPr/>
          <p:nvPr/>
        </p:nvSpPr>
        <p:spPr>
          <a:xfrm>
            <a:off x="4873352" y="1418306"/>
            <a:ext cx="1297850" cy="1219087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8080"/>
                </a:solidFill>
              </a:rPr>
              <a:t>执行任务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23681" y="1426184"/>
            <a:ext cx="1000648" cy="1001550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36536" y="1836492"/>
            <a:ext cx="789996" cy="277065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616480" y="4565141"/>
            <a:ext cx="8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下弧形箭头 1"/>
          <p:cNvSpPr/>
          <p:nvPr/>
        </p:nvSpPr>
        <p:spPr>
          <a:xfrm flipH="1" flipV="1">
            <a:off x="2743221" y="1218907"/>
            <a:ext cx="3751880" cy="567631"/>
          </a:xfrm>
          <a:prstGeom prst="curvedUpArrow">
            <a:avLst>
              <a:gd name="adj1" fmla="val 0"/>
              <a:gd name="adj2" fmla="val 50000"/>
              <a:gd name="adj3" fmla="val 35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下弧形箭头 23"/>
          <p:cNvSpPr/>
          <p:nvPr/>
        </p:nvSpPr>
        <p:spPr>
          <a:xfrm>
            <a:off x="2939440" y="4497996"/>
            <a:ext cx="3602888" cy="573901"/>
          </a:xfrm>
          <a:prstGeom prst="curvedUpArrow">
            <a:avLst>
              <a:gd name="adj1" fmla="val 0"/>
              <a:gd name="adj2" fmla="val 50000"/>
              <a:gd name="adj3" fmla="val 35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42999" y="2453547"/>
            <a:ext cx="8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51742" y="12087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61260" y="46849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  <p:bldP spid="37" grpId="0" animBg="1"/>
      <p:bldP spid="3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64088" y="1776633"/>
            <a:ext cx="1296144" cy="2304256"/>
          </a:xfrm>
          <a:prstGeom prst="roundRect">
            <a:avLst/>
          </a:prstGeom>
          <a:solidFill>
            <a:srgbClr val="F8F8F8">
              <a:alpha val="0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私有队列和共享队列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08104" y="1914572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8104" y="2262810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2611048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22396" y="42326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5371" y="2977399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999438" y="6172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94261" y="1418481"/>
            <a:ext cx="47711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增加一个指针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私有队列和共享队列的分隔点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添加任务、执行任务都在私有队列端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任务窃取发生在共享队列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每次添加任务时，如果发现共享队列已空，需要向私有队列方向移动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每次执行任务时，如果私有队列已空，需要向共享队列方向移动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6719624" y="1914572"/>
            <a:ext cx="84624" cy="7082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19624" y="22581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私有队列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499213" y="3345059"/>
            <a:ext cx="1008112" cy="360040"/>
          </a:xfrm>
          <a:prstGeom prst="rect">
            <a:avLst/>
          </a:prstGeom>
          <a:solidFill>
            <a:srgbClr val="A7D8C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8" name="右大括号 17"/>
          <p:cNvSpPr/>
          <p:nvPr/>
        </p:nvSpPr>
        <p:spPr>
          <a:xfrm>
            <a:off x="6723902" y="2651805"/>
            <a:ext cx="80346" cy="10532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23902" y="2995396"/>
            <a:ext cx="1160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共享队列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507326" y="2598827"/>
            <a:ext cx="1665074" cy="2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39196" y="242617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277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进程中的线程组织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999438" y="6172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66516" y="1098425"/>
            <a:ext cx="83774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轮询消息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victim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的队列，从中拿走一部分任务，发送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stolen_task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thief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所在的进程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stolen_task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添加其中的新任务到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thief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的任务队列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每个开一个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队列为空时发出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steal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的消息（此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thief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），传送给随机选取的一个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等待队列出现新的任务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执行新的任务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直到整个程序结束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(termination)</a:t>
            </a:r>
          </a:p>
        </p:txBody>
      </p:sp>
    </p:spTree>
    <p:extLst>
      <p:ext uri="{BB962C8B-B14F-4D97-AF65-F5344CB8AC3E}">
        <p14:creationId xmlns:p14="http://schemas.microsoft.com/office/powerpoint/2010/main" val="22562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进程中的线程组织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999438" y="6172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66516" y="1091598"/>
            <a:ext cx="8377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Persistent thread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减少创建和销毁线程的开销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pthread_barrier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进行同步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14" y="2158540"/>
            <a:ext cx="44871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*</a:t>
            </a:r>
            <a:r>
              <a:rPr lang="en-US" altLang="zh-CN" dirty="0" smtClean="0"/>
              <a:t>worker(void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while (1) </a:t>
            </a:r>
            <a:r>
              <a:rPr lang="zh-CN" altLang="en-US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pthread_barrier_wait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iterBarr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Dowork</a:t>
            </a:r>
            <a:r>
              <a:rPr lang="en-US" altLang="zh-CN" dirty="0" smtClean="0"/>
              <a:t>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pthread_barrier_wait</a:t>
            </a:r>
            <a:r>
              <a:rPr lang="en-US" altLang="zh-CN" dirty="0" smtClean="0"/>
              <a:t>(&amp;</a:t>
            </a:r>
            <a:r>
              <a:rPr lang="en-US" altLang="zh-CN" dirty="0" err="1" smtClean="0"/>
              <a:t>afterIterBarr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56499" y="2004179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 </a:t>
            </a:r>
            <a:r>
              <a:rPr lang="en-US" altLang="zh-CN" dirty="0"/>
              <a:t>{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pthread_barrier_init</a:t>
            </a:r>
            <a:r>
              <a:rPr lang="en-US" altLang="zh-CN" dirty="0"/>
              <a:t>(&amp;</a:t>
            </a:r>
            <a:r>
              <a:rPr lang="en-US" altLang="zh-CN" dirty="0" err="1"/>
              <a:t>iterBarr</a:t>
            </a:r>
            <a:r>
              <a:rPr lang="en-US" altLang="zh-CN" dirty="0"/>
              <a:t>, 0, </a:t>
            </a:r>
            <a:r>
              <a:rPr lang="en-US" altLang="zh-CN" dirty="0" smtClean="0"/>
              <a:t>7); 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pthread_barrier_init</a:t>
            </a:r>
            <a:r>
              <a:rPr lang="en-US" altLang="zh-CN" dirty="0"/>
              <a:t>(&amp;</a:t>
            </a:r>
            <a:r>
              <a:rPr lang="en-US" altLang="zh-CN" dirty="0" err="1"/>
              <a:t>afterIterBarr</a:t>
            </a:r>
            <a:r>
              <a:rPr lang="en-US" altLang="zh-CN" dirty="0"/>
              <a:t>, 0, </a:t>
            </a:r>
            <a:r>
              <a:rPr lang="en-US" altLang="zh-CN" dirty="0" smtClean="0"/>
              <a:t>7);</a:t>
            </a:r>
            <a:endParaRPr lang="en-US" altLang="zh-CN" dirty="0"/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(unsigned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smtClean="0"/>
              <a:t>7;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pthread_create</a:t>
            </a:r>
            <a:r>
              <a:rPr lang="en-US" altLang="zh-CN" dirty="0"/>
              <a:t>(&amp;</a:t>
            </a:r>
            <a:r>
              <a:rPr lang="en-US" altLang="zh-CN" dirty="0" err="1"/>
              <a:t>threadHandles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NULL</a:t>
            </a:r>
            <a:r>
              <a:rPr lang="en-US" altLang="zh-CN" dirty="0"/>
              <a:t>, </a:t>
            </a:r>
            <a:r>
              <a:rPr lang="en-US" altLang="zh-CN" dirty="0" smtClean="0"/>
              <a:t>worker, </a:t>
            </a:r>
            <a:r>
              <a:rPr lang="en-US" altLang="zh-CN" dirty="0"/>
              <a:t>&amp;</a:t>
            </a:r>
            <a:r>
              <a:rPr lang="en-US" altLang="zh-CN" dirty="0" err="1"/>
              <a:t>threadRanks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pthread_barrier_wait</a:t>
            </a:r>
            <a:r>
              <a:rPr lang="en-US" altLang="zh-CN" dirty="0"/>
              <a:t>(&amp;</a:t>
            </a:r>
            <a:r>
              <a:rPr lang="en-US" altLang="zh-CN" dirty="0" err="1"/>
              <a:t>iterBarr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Dowork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pthread_barrier_wait</a:t>
            </a:r>
            <a:r>
              <a:rPr lang="en-US" altLang="zh-CN" dirty="0"/>
              <a:t>(&amp;</a:t>
            </a:r>
            <a:r>
              <a:rPr lang="en-US" altLang="zh-CN" dirty="0" err="1"/>
              <a:t>afterIterBarr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任务的粒度和</a:t>
              </a:r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Stealing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23728" y="1275606"/>
            <a:ext cx="505458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任务要能写成任务描述符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不含有大量数据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任务粒度太大 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不平衡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任务粒度太小 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增加任务调度的开销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增加队列的存储开销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窃取共享队列的一半？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可能消息较大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窃取一个任务？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可能造成大量窃取操作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那样，窃取一个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Termination Detection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99592" y="1357848"/>
            <a:ext cx="78076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Termination Detector (TD)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phase detector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http://www.lifl.fr/~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derbel/cgc/papers/termination1987.pdf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://www.cs.unc.edu/~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olivier/pmeo07.pdf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组织成二叉树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维护两个计数器：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已发出的任务（被窃取的）：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接收的任务（窃取到的）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每当任务队列空，需要窃取时，更新一次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将子结点的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加上本结点的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sent, 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子结点的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加上本结点的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，上传到父结点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4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Termination Detection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71600" y="1510863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1: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每个结点向上发送收集到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直到根结点。根结点收到所有消息后，如果总消息数不为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（发生了任务窃取），而发送和接收的消息又不一样（还有一些窃取操作没有完全完成），那么，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terminated=0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，并将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terminated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的值下发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1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，直到发送和接收的消息完全一样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2: 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再进行一轮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1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，当本次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数与上一次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数一样时，下发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sentTerminated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消息，结束整个进程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1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Termination Detection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2012867" y="134761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9876" y="2043316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843808" y="2043316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3531" y="281338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63874" y="281338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17521" y="281338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347864" y="281338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手杖形箭头 5"/>
          <p:cNvSpPr/>
          <p:nvPr/>
        </p:nvSpPr>
        <p:spPr>
          <a:xfrm flipV="1">
            <a:off x="1313892" y="2331348"/>
            <a:ext cx="1313892" cy="1176506"/>
          </a:xfrm>
          <a:prstGeom prst="uturnArrow">
            <a:avLst>
              <a:gd name="adj1" fmla="val 3477"/>
              <a:gd name="adj2" fmla="val 5255"/>
              <a:gd name="adj3" fmla="val 12840"/>
              <a:gd name="adj4" fmla="val 43750"/>
              <a:gd name="adj5" fmla="val 3320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3540" y="35427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窃取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个任务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674" y="198323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sent=2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516168" y="2957404"/>
            <a:ext cx="9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cxnSp>
        <p:nvCxnSpPr>
          <p:cNvPr id="24" name="直接箭头连接符 23"/>
          <p:cNvCxnSpPr>
            <a:stCxn id="11" idx="0"/>
            <a:endCxn id="9" idx="3"/>
          </p:cNvCxnSpPr>
          <p:nvPr/>
        </p:nvCxnSpPr>
        <p:spPr>
          <a:xfrm flipV="1">
            <a:off x="777547" y="2289167"/>
            <a:ext cx="434510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0"/>
          </p:cNvCxnSpPr>
          <p:nvPr/>
        </p:nvCxnSpPr>
        <p:spPr>
          <a:xfrm flipH="1" flipV="1">
            <a:off x="1439064" y="2269814"/>
            <a:ext cx="268826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512604" y="2328316"/>
            <a:ext cx="434510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0"/>
          </p:cNvCxnSpPr>
          <p:nvPr/>
        </p:nvCxnSpPr>
        <p:spPr>
          <a:xfrm flipH="1" flipV="1">
            <a:off x="3072046" y="2289167"/>
            <a:ext cx="419834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7"/>
          </p:cNvCxnSpPr>
          <p:nvPr/>
        </p:nvCxnSpPr>
        <p:spPr>
          <a:xfrm flipV="1">
            <a:off x="1415727" y="1527585"/>
            <a:ext cx="597140" cy="55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1"/>
          </p:cNvCxnSpPr>
          <p:nvPr/>
        </p:nvCxnSpPr>
        <p:spPr>
          <a:xfrm flipH="1" flipV="1">
            <a:off x="2282812" y="1543502"/>
            <a:ext cx="603177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495111" y="1305433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652120" y="2001135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7326052" y="2001135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115775" y="2771207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46118" y="2771207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899765" y="2771207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7830108" y="2771207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55784" y="3500538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第一轮上行到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780067" y="1122138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</a:t>
            </a:r>
            <a:r>
              <a:rPr lang="en-US" altLang="zh-CN" sz="1600" dirty="0" err="1" smtClean="0"/>
              <a:t>ent_count</a:t>
            </a:r>
            <a:r>
              <a:rPr lang="en-US" altLang="zh-CN" sz="1600" dirty="0" smtClean="0"/>
              <a:t>=2</a:t>
            </a:r>
          </a:p>
          <a:p>
            <a:r>
              <a:rPr lang="en-US" altLang="zh-CN" sz="1600" dirty="0" err="1" smtClean="0"/>
              <a:t>recv_count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998412" y="2915223"/>
            <a:ext cx="9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42" idx="0"/>
            <a:endCxn id="40" idx="3"/>
          </p:cNvCxnSpPr>
          <p:nvPr/>
        </p:nvCxnSpPr>
        <p:spPr>
          <a:xfrm flipV="1">
            <a:off x="5259791" y="2246986"/>
            <a:ext cx="434510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3" idx="0"/>
          </p:cNvCxnSpPr>
          <p:nvPr/>
        </p:nvCxnSpPr>
        <p:spPr>
          <a:xfrm flipH="1" flipV="1">
            <a:off x="5921308" y="2227633"/>
            <a:ext cx="268826" cy="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6994848" y="2286135"/>
            <a:ext cx="434510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0"/>
          </p:cNvCxnSpPr>
          <p:nvPr/>
        </p:nvCxnSpPr>
        <p:spPr>
          <a:xfrm flipH="1" flipV="1">
            <a:off x="7554290" y="2246986"/>
            <a:ext cx="419834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0" idx="7"/>
          </p:cNvCxnSpPr>
          <p:nvPr/>
        </p:nvCxnSpPr>
        <p:spPr>
          <a:xfrm flipV="1">
            <a:off x="5897971" y="1485404"/>
            <a:ext cx="597140" cy="55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1"/>
          </p:cNvCxnSpPr>
          <p:nvPr/>
        </p:nvCxnSpPr>
        <p:spPr>
          <a:xfrm flipH="1" flipV="1">
            <a:off x="6765056" y="1501321"/>
            <a:ext cx="603177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969139" y="2001266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sent=2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87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Termination Detection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1814591" y="151600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1600" y="221171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645532" y="221171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35255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365598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19245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149588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79512" y="3674539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下发</a:t>
            </a:r>
            <a:r>
              <a:rPr lang="en-US" altLang="zh-CN" dirty="0" smtClean="0"/>
              <a:t>terminated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(0)</a:t>
            </a:r>
          </a:p>
          <a:p>
            <a:r>
              <a:rPr lang="zh-CN" altLang="en-US" dirty="0" smtClean="0"/>
              <a:t>准备下一次上行（执行</a:t>
            </a:r>
            <a:r>
              <a:rPr lang="en-US" altLang="zh-CN" dirty="0" err="1" smtClean="0"/>
              <a:t>MPI_Irecv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099547" y="1332713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</a:t>
            </a:r>
            <a:r>
              <a:rPr lang="en-US" altLang="zh-CN" sz="1600" dirty="0" err="1" smtClean="0"/>
              <a:t>ent_count</a:t>
            </a:r>
            <a:r>
              <a:rPr lang="en-US" altLang="zh-CN" sz="1600" dirty="0" smtClean="0"/>
              <a:t>=2</a:t>
            </a:r>
          </a:p>
          <a:p>
            <a:r>
              <a:rPr lang="en-US" altLang="zh-CN" sz="1600" dirty="0" err="1" smtClean="0"/>
              <a:t>recv_count</a:t>
            </a:r>
            <a:r>
              <a:rPr lang="en-US" altLang="zh-CN" sz="1600" dirty="0" smtClean="0"/>
              <a:t>=0</a:t>
            </a:r>
          </a:p>
          <a:p>
            <a:r>
              <a:rPr lang="en-US" altLang="zh-CN" sz="1600" dirty="0" smtClean="0"/>
              <a:t>Terminated=0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2317892" y="3125798"/>
            <a:ext cx="9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=0</a:t>
            </a:r>
            <a:endParaRPr lang="zh-CN" altLang="en-US" sz="1600" dirty="0"/>
          </a:p>
        </p:txBody>
      </p:sp>
      <p:cxnSp>
        <p:nvCxnSpPr>
          <p:cNvPr id="54" name="直接箭头连接符 53"/>
          <p:cNvCxnSpPr>
            <a:stCxn id="39" idx="3"/>
            <a:endCxn id="40" idx="7"/>
          </p:cNvCxnSpPr>
          <p:nvPr/>
        </p:nvCxnSpPr>
        <p:spPr>
          <a:xfrm flipH="1">
            <a:off x="1217451" y="1761859"/>
            <a:ext cx="639321" cy="4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88619" y="221184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sent=2</a:t>
            </a:r>
            <a:endParaRPr lang="zh-CN" altLang="en-US" sz="1600" dirty="0"/>
          </a:p>
        </p:txBody>
      </p:sp>
      <p:cxnSp>
        <p:nvCxnSpPr>
          <p:cNvPr id="57" name="直接箭头连接符 56"/>
          <p:cNvCxnSpPr>
            <a:endCxn id="41" idx="1"/>
          </p:cNvCxnSpPr>
          <p:nvPr/>
        </p:nvCxnSpPr>
        <p:spPr>
          <a:xfrm>
            <a:off x="2079262" y="1746393"/>
            <a:ext cx="608451" cy="50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2" idx="7"/>
          </p:cNvCxnSpPr>
          <p:nvPr/>
        </p:nvCxnSpPr>
        <p:spPr>
          <a:xfrm flipH="1">
            <a:off x="681106" y="2465573"/>
            <a:ext cx="353752" cy="55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1" idx="3"/>
            <a:endCxn id="44" idx="0"/>
          </p:cNvCxnSpPr>
          <p:nvPr/>
        </p:nvCxnSpPr>
        <p:spPr>
          <a:xfrm flipH="1">
            <a:off x="2363261" y="2457561"/>
            <a:ext cx="324452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45" idx="0"/>
          </p:cNvCxnSpPr>
          <p:nvPr/>
        </p:nvCxnSpPr>
        <p:spPr>
          <a:xfrm>
            <a:off x="2893708" y="2456227"/>
            <a:ext cx="399896" cy="52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0" idx="5"/>
            <a:endCxn id="43" idx="0"/>
          </p:cNvCxnSpPr>
          <p:nvPr/>
        </p:nvCxnSpPr>
        <p:spPr>
          <a:xfrm>
            <a:off x="1217451" y="2457561"/>
            <a:ext cx="292163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6512611" y="1516008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69620" y="221171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7343552" y="221171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133275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063618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917265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7847608" y="2981782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106682" y="37096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再一次上行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797567" y="1332713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</a:t>
            </a:r>
            <a:r>
              <a:rPr lang="en-US" altLang="zh-CN" sz="1600" dirty="0" err="1" smtClean="0"/>
              <a:t>ent_count</a:t>
            </a:r>
            <a:r>
              <a:rPr lang="en-US" altLang="zh-CN" sz="1600" dirty="0" smtClean="0"/>
              <a:t>=2</a:t>
            </a:r>
          </a:p>
          <a:p>
            <a:r>
              <a:rPr lang="en-US" altLang="zh-CN" sz="1600" dirty="0" err="1" smtClean="0"/>
              <a:t>recv_count</a:t>
            </a:r>
            <a:r>
              <a:rPr lang="en-US" altLang="zh-CN" sz="1600" dirty="0" smtClean="0"/>
              <a:t>=2</a:t>
            </a:r>
          </a:p>
          <a:p>
            <a:r>
              <a:rPr lang="en-US" altLang="zh-CN" sz="1600" dirty="0" smtClean="0"/>
              <a:t>Terminated=1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7015912" y="3125798"/>
            <a:ext cx="930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=2</a:t>
            </a:r>
            <a:endParaRPr lang="zh-CN" altLang="en-US" sz="1600" dirty="0"/>
          </a:p>
        </p:txBody>
      </p:sp>
      <p:cxnSp>
        <p:nvCxnSpPr>
          <p:cNvPr id="75" name="直接箭头连接符 74"/>
          <p:cNvCxnSpPr>
            <a:stCxn id="62" idx="3"/>
            <a:endCxn id="63" idx="7"/>
          </p:cNvCxnSpPr>
          <p:nvPr/>
        </p:nvCxnSpPr>
        <p:spPr>
          <a:xfrm flipH="1">
            <a:off x="5915471" y="1761859"/>
            <a:ext cx="639321" cy="4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86639" y="221184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sent=2</a:t>
            </a:r>
            <a:endParaRPr lang="zh-CN" altLang="en-US" sz="1600" dirty="0"/>
          </a:p>
        </p:txBody>
      </p:sp>
      <p:cxnSp>
        <p:nvCxnSpPr>
          <p:cNvPr id="77" name="直接箭头连接符 76"/>
          <p:cNvCxnSpPr>
            <a:endCxn id="64" idx="1"/>
          </p:cNvCxnSpPr>
          <p:nvPr/>
        </p:nvCxnSpPr>
        <p:spPr>
          <a:xfrm>
            <a:off x="6777282" y="1746393"/>
            <a:ext cx="608451" cy="50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68" idx="7"/>
          </p:cNvCxnSpPr>
          <p:nvPr/>
        </p:nvCxnSpPr>
        <p:spPr>
          <a:xfrm flipH="1">
            <a:off x="5379126" y="2465573"/>
            <a:ext cx="353752" cy="55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4" idx="3"/>
            <a:endCxn id="70" idx="0"/>
          </p:cNvCxnSpPr>
          <p:nvPr/>
        </p:nvCxnSpPr>
        <p:spPr>
          <a:xfrm flipH="1">
            <a:off x="7061281" y="2457561"/>
            <a:ext cx="324452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1" idx="0"/>
          </p:cNvCxnSpPr>
          <p:nvPr/>
        </p:nvCxnSpPr>
        <p:spPr>
          <a:xfrm>
            <a:off x="7591728" y="2456227"/>
            <a:ext cx="399896" cy="52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3" idx="5"/>
            <a:endCxn id="69" idx="0"/>
          </p:cNvCxnSpPr>
          <p:nvPr/>
        </p:nvCxnSpPr>
        <p:spPr>
          <a:xfrm>
            <a:off x="5915471" y="2457561"/>
            <a:ext cx="292163" cy="52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PGAS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78998" y="1230170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898261"/>
                </a:solidFill>
                <a:latin typeface="Arial" panose="020B0604020202020204" pitchFamily="34" charset="0"/>
              </a:rPr>
              <a:t>P</a:t>
            </a:r>
            <a:r>
              <a:rPr lang="en-US" altLang="zh-CN" dirty="0">
                <a:solidFill>
                  <a:srgbClr val="898261"/>
                </a:solidFill>
                <a:latin typeface="Arial" panose="020B0604020202020204" pitchFamily="34" charset="0"/>
              </a:rPr>
              <a:t>artitioned </a:t>
            </a:r>
            <a:r>
              <a:rPr lang="en-US" altLang="zh-CN" b="1" dirty="0">
                <a:solidFill>
                  <a:srgbClr val="898261"/>
                </a:solidFill>
                <a:latin typeface="Arial" panose="020B0604020202020204" pitchFamily="34" charset="0"/>
              </a:rPr>
              <a:t>G</a:t>
            </a:r>
            <a:r>
              <a:rPr lang="en-US" altLang="zh-CN" dirty="0">
                <a:solidFill>
                  <a:srgbClr val="898261"/>
                </a:solidFill>
                <a:latin typeface="Arial" panose="020B0604020202020204" pitchFamily="34" charset="0"/>
              </a:rPr>
              <a:t>lobal </a:t>
            </a:r>
            <a:r>
              <a:rPr lang="en-US" altLang="zh-CN" b="1" dirty="0" smtClean="0">
                <a:solidFill>
                  <a:srgbClr val="898261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 smtClean="0">
                <a:solidFill>
                  <a:srgbClr val="898261"/>
                </a:solidFill>
                <a:latin typeface="Arial" panose="020B0604020202020204" pitchFamily="34" charset="0"/>
              </a:rPr>
              <a:t>ddress</a:t>
            </a:r>
            <a:r>
              <a:rPr lang="en-US" altLang="zh-CN" dirty="0">
                <a:solidFill>
                  <a:srgbClr val="898261"/>
                </a:solidFill>
                <a:latin typeface="Arial" panose="020B0604020202020204" pitchFamily="34" charset="0"/>
              </a:rPr>
              <a:t> </a:t>
            </a:r>
            <a:r>
              <a:rPr lang="en-US" altLang="zh-CN" b="1" dirty="0">
                <a:solidFill>
                  <a:srgbClr val="898261"/>
                </a:solidFill>
                <a:latin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898261"/>
                </a:solidFill>
                <a:latin typeface="Arial" panose="020B0604020202020204" pitchFamily="34" charset="0"/>
              </a:rPr>
              <a:t>pace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63687" y="1747963"/>
            <a:ext cx="56905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X10, UPC, HPF, Global Arrays……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数据分布在不同进程上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执行每个任务时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本地数据的访问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远程数据的获得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对用户透明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One-sided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02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3419872" y="699542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数据并行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63688" y="1707654"/>
            <a:ext cx="52004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每个运算单元执行相同任务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将数据分配给每个运算单元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向量操作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 Unit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分布式机器学习中的数据并行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6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6624736" cy="492443"/>
            <a:chOff x="971600" y="1275606"/>
            <a:chExt cx="2952328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Global Arrays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1600" y="1711802"/>
            <a:ext cx="34563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call ga_zero(g_counter)</a:t>
            </a:r>
          </a:p>
          <a:p>
            <a:r>
              <a:rPr lang="zh-CN" altLang="en-US" sz="1400" dirty="0" smtClean="0"/>
              <a:t>      dotask = next_chunk(lo,hi)</a:t>
            </a:r>
          </a:p>
          <a:p>
            <a:r>
              <a:rPr lang="zh-CN" altLang="en-US" sz="1400" dirty="0" smtClean="0"/>
              <a:t>      </a:t>
            </a:r>
            <a:r>
              <a:rPr lang="zh-CN" altLang="en-US" sz="1400" dirty="0"/>
              <a:t>ld = ichunk</a:t>
            </a:r>
          </a:p>
          <a:p>
            <a:r>
              <a:rPr lang="zh-CN" altLang="en-US" sz="1400" dirty="0"/>
              <a:t>      do while (dotask)</a:t>
            </a:r>
          </a:p>
          <a:p>
            <a:r>
              <a:rPr lang="zh-CN" altLang="en-US" sz="1400" dirty="0"/>
              <a:t>        tlo(1) = lo(1)</a:t>
            </a:r>
          </a:p>
          <a:p>
            <a:r>
              <a:rPr lang="zh-CN" altLang="en-US" sz="1400" dirty="0"/>
              <a:t>        thi(1) = hi(1)</a:t>
            </a:r>
          </a:p>
          <a:p>
            <a:r>
              <a:rPr lang="zh-CN" altLang="en-US" sz="1400" dirty="0"/>
              <a:t>        tlo(2) = 1</a:t>
            </a:r>
          </a:p>
          <a:p>
            <a:r>
              <a:rPr lang="zh-CN" altLang="en-US" sz="1400" dirty="0"/>
              <a:t>        thi(2) = nocc</a:t>
            </a:r>
          </a:p>
          <a:p>
            <a:r>
              <a:rPr lang="zh-CN" altLang="en-US" sz="1400" dirty="0"/>
              <a:t>        call nga_get(g_orbs,tlo,thi,orbsi,ld)</a:t>
            </a:r>
          </a:p>
          <a:p>
            <a:r>
              <a:rPr lang="zh-CN" altLang="en-US" sz="1400" dirty="0"/>
              <a:t>        tlo(1) = lo(2)</a:t>
            </a:r>
          </a:p>
          <a:p>
            <a:r>
              <a:rPr lang="zh-CN" altLang="en-US" sz="1400" dirty="0"/>
              <a:t>        thi(1) = hi(2)</a:t>
            </a:r>
          </a:p>
          <a:p>
            <a:r>
              <a:rPr lang="zh-CN" altLang="en-US" sz="1400" dirty="0"/>
              <a:t>        call nga_get(g_orbs,tlo,thi,orbsj,ld)</a:t>
            </a:r>
          </a:p>
          <a:p>
            <a:r>
              <a:rPr lang="zh-CN" altLang="en-US" sz="1400" dirty="0"/>
              <a:t>  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4577720" y="1604081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1400" dirty="0" smtClean="0">
                <a:solidFill>
                  <a:srgbClr val="3A2A21"/>
                </a:solidFill>
              </a:rPr>
              <a:t>       do </a:t>
            </a:r>
            <a:r>
              <a:rPr lang="zh-CN" altLang="en-US" sz="1400" dirty="0">
                <a:solidFill>
                  <a:srgbClr val="3A2A21"/>
                </a:solidFill>
              </a:rPr>
              <a:t>i = lo(1), hi(1)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iloc = i - lo(1) + 1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do j = lo(2), hi(2)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jloc = j - lo(2) + 1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p = 0.0d00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do k = 1, nocc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  p = p + orbsi(iloc,k)*orbsj(jloc,k)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end </a:t>
            </a:r>
            <a:r>
              <a:rPr lang="zh-CN" altLang="en-US" sz="1400" dirty="0" smtClean="0">
                <a:solidFill>
                  <a:srgbClr val="3A2A21"/>
                </a:solidFill>
              </a:rPr>
              <a:t>do</a:t>
            </a:r>
            <a:endParaRPr lang="zh-CN" altLang="en-US" sz="1400" dirty="0">
              <a:solidFill>
                <a:srgbClr val="3A2A21"/>
              </a:solidFill>
            </a:endParaRP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  work(iloc,jloc) = 2.0d00*p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  end do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end do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call nga_put(g_work,lo,hi,work,ld)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  dotask = next_chunk(lo,hi)</a:t>
            </a:r>
          </a:p>
          <a:p>
            <a:pPr lvl="0"/>
            <a:r>
              <a:rPr lang="zh-CN" altLang="en-US" sz="1400" dirty="0">
                <a:solidFill>
                  <a:srgbClr val="3A2A21"/>
                </a:solidFill>
              </a:rPr>
              <a:t>      end do</a:t>
            </a:r>
          </a:p>
        </p:txBody>
      </p:sp>
    </p:spTree>
    <p:extLst>
      <p:ext uri="{BB962C8B-B14F-4D97-AF65-F5344CB8AC3E}">
        <p14:creationId xmlns:p14="http://schemas.microsoft.com/office/powerpoint/2010/main" val="32831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323853" y="478731"/>
            <a:ext cx="6624736" cy="492443"/>
            <a:chOff x="971600" y="1275606"/>
            <a:chExt cx="2952328" cy="492443"/>
          </a:xfrm>
        </p:grpSpPr>
        <p:sp>
          <p:nvSpPr>
            <p:cNvPr id="6" name="Rectangle 6"/>
            <p:cNvSpPr/>
            <p:nvPr/>
          </p:nvSpPr>
          <p:spPr bwMode="auto">
            <a:xfrm>
              <a:off x="971600" y="1275606"/>
              <a:ext cx="2952328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065332" y="1294839"/>
              <a:ext cx="27865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总结及扩展话题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051720" y="1347614"/>
            <a:ext cx="5976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数据并行与任务并行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PBB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Cilk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分布式内存环境中的任务窃取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PGAS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OpenSHMEM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http://openshmem.org/site/sites/default/site_files/OpenSHMEM-1.4.pdf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7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98"/>
    </mc:Choice>
    <mc:Fallback xmlns="">
      <p:transition advTm="739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3347864" y="339502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任务并行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95335" y="1059196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将不同的任务分配给每个运算单元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处理器流水线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分布式机器学习中的模型并行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72" y="2211710"/>
            <a:ext cx="7026232" cy="221743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7222" y="2132152"/>
            <a:ext cx="990364" cy="1008112"/>
          </a:xfrm>
          <a:prstGeom prst="rect">
            <a:avLst/>
          </a:prstGeom>
          <a:gradFill>
            <a:gsLst>
              <a:gs pos="73000">
                <a:schemeClr val="accent4">
                  <a:tint val="9000"/>
                  <a:alpha val="0"/>
                </a:schemeClr>
              </a:gs>
              <a:gs pos="100000">
                <a:schemeClr val="accent4">
                  <a:tint val="70000"/>
                  <a:satMod val="10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55790" y="3390511"/>
            <a:ext cx="990364" cy="1008112"/>
          </a:xfrm>
          <a:prstGeom prst="rect">
            <a:avLst/>
          </a:prstGeom>
          <a:gradFill>
            <a:gsLst>
              <a:gs pos="73000">
                <a:schemeClr val="accent4">
                  <a:tint val="9000"/>
                  <a:alpha val="0"/>
                </a:schemeClr>
              </a:gs>
              <a:gs pos="100000">
                <a:schemeClr val="accent4">
                  <a:tint val="70000"/>
                  <a:satMod val="10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1484" y="2451542"/>
            <a:ext cx="7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61483" y="3675656"/>
            <a:ext cx="79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0424" y="4497169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朱虎明，李佩，焦李成，杨淑媛，侯彪，“深度神经网络并行化研究综述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计算机学报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20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TBB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7744" y="1868881"/>
            <a:ext cx="629851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开发的并行库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无需定义线程，只需定义任务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参考网站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00918E"/>
              </a:solidFill>
              <a:hlinkClick r:id="rId4"/>
            </a:endParaRPr>
          </a:p>
          <a:p>
            <a:r>
              <a:rPr lang="en-US" altLang="zh-CN" dirty="0">
                <a:solidFill>
                  <a:srgbClr val="00918E"/>
                </a:solidFill>
                <a:hlinkClick r:id="rId5"/>
              </a:rPr>
              <a:t>https://</a:t>
            </a:r>
            <a:r>
              <a:rPr lang="en-US" altLang="zh-CN" dirty="0" smtClean="0">
                <a:solidFill>
                  <a:srgbClr val="00918E"/>
                </a:solidFill>
                <a:hlinkClick r:id="rId5"/>
              </a:rPr>
              <a:t>www.cnblogs.com/qicosmos/p/3517166.html</a:t>
            </a:r>
            <a:endParaRPr lang="en-US" altLang="zh-CN" dirty="0" smtClean="0">
              <a:solidFill>
                <a:srgbClr val="00918E"/>
              </a:solidFill>
            </a:endParaRPr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www.threadingbuildingblocks.org/documentation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TBB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openMP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</a:t>
            </a:r>
            <a:r>
              <a:rPr lang="en-US" altLang="zh-CN" dirty="0" smtClean="0">
                <a:hlinkClick r:id="rId7"/>
              </a:rPr>
              <a:t>blog.csdn.net/yuwei629/article/details/9302343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339752" y="152020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6C69"/>
                </a:solidFill>
                <a:latin typeface="Georgia" panose="02040502050405020303" pitchFamily="18" charset="0"/>
              </a:rPr>
              <a:t>Threading Building Blocks</a:t>
            </a:r>
            <a:endParaRPr lang="zh-CN" altLang="en-US" dirty="0">
              <a:solidFill>
                <a:srgbClr val="006C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2092954" cy="492443"/>
            <a:chOff x="971600" y="1275606"/>
            <a:chExt cx="2092954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TBB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67744" y="1119977"/>
            <a:ext cx="37753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主要关键字：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/>
            </a:endParaRPr>
          </a:p>
          <a:p>
            <a:endParaRPr lang="en-US" altLang="zh-CN" dirty="0" smtClean="0">
              <a:solidFill>
                <a:srgbClr val="00918E"/>
              </a:solidFill>
              <a:hlinkClick r:id="rId4"/>
            </a:endParaRPr>
          </a:p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Parallel_for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Parallel_do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Parallel_reduce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Parallel_pipeline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可定制迭代空间或复杂归约运算</a:t>
            </a:r>
            <a:endParaRPr lang="en-US" altLang="zh-CN" sz="2000" dirty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2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3096344" cy="788674"/>
            <a:chOff x="971600" y="1275606"/>
            <a:chExt cx="2092954" cy="788674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2016224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166090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TBB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程序举例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91680" y="2689045"/>
            <a:ext cx="65" cy="3407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98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072" y="152421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parallel_for</a:t>
            </a:r>
            <a:r>
              <a:rPr lang="en-US" altLang="zh-CN" dirty="0"/>
              <a:t>(1, 20000, [](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 err="1"/>
              <a:t>parallel_for</a:t>
            </a:r>
            <a:r>
              <a:rPr lang="en-US" altLang="zh-CN" dirty="0"/>
              <a:t>(</a:t>
            </a:r>
            <a:r>
              <a:rPr lang="en-US" altLang="zh-CN" dirty="0" err="1"/>
              <a:t>blocked_range</a:t>
            </a:r>
            <a:r>
              <a:rPr lang="en-US" altLang="zh-CN" dirty="0"/>
              <a:t>&lt;</a:t>
            </a:r>
            <a:r>
              <a:rPr lang="en-US" altLang="zh-CN" dirty="0" err="1"/>
              <a:t>size_t</a:t>
            </a:r>
            <a:r>
              <a:rPr lang="en-US" altLang="zh-CN" dirty="0"/>
              <a:t>&gt;(0, 20000), [](</a:t>
            </a:r>
            <a:r>
              <a:rPr lang="en-US" altLang="zh-CN" dirty="0" err="1"/>
              <a:t>blocked_range</a:t>
            </a:r>
            <a:r>
              <a:rPr lang="en-US" altLang="zh-CN" dirty="0"/>
              <a:t>&lt;</a:t>
            </a:r>
            <a:r>
              <a:rPr lang="en-US" altLang="zh-CN" dirty="0" err="1"/>
              <a:t>size_t</a:t>
            </a:r>
            <a:r>
              <a:rPr lang="en-US" altLang="zh-CN" dirty="0"/>
              <a:t>&gt;&amp; 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r.begin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 != </a:t>
            </a:r>
            <a:r>
              <a:rPr lang="en-US" altLang="zh-CN" dirty="0" err="1"/>
              <a:t>r.end</a:t>
            </a:r>
            <a:r>
              <a:rPr lang="en-US" altLang="zh-CN" dirty="0"/>
              <a:t>();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en-US" altLang="zh-CN" dirty="0"/>
              <a:t>vector&lt;</a:t>
            </a:r>
            <a:r>
              <a:rPr lang="en-US" altLang="zh-CN" dirty="0" err="1"/>
              <a:t>size_t</a:t>
            </a:r>
            <a:r>
              <a:rPr lang="en-US" altLang="zh-CN" dirty="0"/>
              <a:t>&gt; v;</a:t>
            </a:r>
          </a:p>
          <a:p>
            <a:r>
              <a:rPr lang="en-US" altLang="zh-CN" dirty="0" err="1"/>
              <a:t>parallel_do</a:t>
            </a:r>
            <a:r>
              <a:rPr lang="en-US" altLang="zh-CN" dirty="0"/>
              <a:t>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(), [](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});</a:t>
            </a:r>
          </a:p>
          <a:p>
            <a:r>
              <a:rPr lang="en-US" altLang="zh-CN" dirty="0" err="1"/>
              <a:t>parallel_for_each</a:t>
            </a:r>
            <a:r>
              <a:rPr lang="en-US" altLang="zh-CN" dirty="0"/>
              <a:t>(</a:t>
            </a:r>
            <a:r>
              <a:rPr lang="en-US" altLang="zh-CN" dirty="0" err="1"/>
              <a:t>v.begin</a:t>
            </a:r>
            <a:r>
              <a:rPr lang="en-US" altLang="zh-CN" dirty="0"/>
              <a:t>(), </a:t>
            </a:r>
            <a:r>
              <a:rPr lang="en-US" altLang="zh-CN" dirty="0" err="1"/>
              <a:t>v.end</a:t>
            </a:r>
            <a:r>
              <a:rPr lang="en-US" altLang="zh-CN" dirty="0"/>
              <a:t>(), [](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0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4896543" cy="492443"/>
            <a:chOff x="971600" y="1275606"/>
            <a:chExt cx="3309787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3309787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28777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TBB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程序对复杂迭代空间的支持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7664" y="1122786"/>
            <a:ext cx="6768752" cy="171035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69809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可以自定义迭代空间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例： 使用</a:t>
            </a:r>
            <a:r>
              <a:rPr lang="en-US" altLang="zh-CN" sz="2000" dirty="0" err="1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parallel_do</a:t>
            </a: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可以对链表并行处理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4"/>
              </a:rPr>
              <a:t>https</a:t>
            </a: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4"/>
              </a:rPr>
              <a:t>://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4"/>
              </a:rPr>
              <a:t>software.intel.com/en-us/node/506067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5"/>
              </a:rPr>
              <a:t>https://</a:t>
            </a:r>
            <a:r>
              <a:rPr lang="en-US" altLang="zh-CN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5"/>
              </a:rPr>
              <a:t>software.intel.com/en-us/node/506158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47664" y="2380941"/>
            <a:ext cx="6615594" cy="27260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980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ApplyFoo {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zh-CN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void operator()( Item&amp; item ) const {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zh-CN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4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ParallelApplyFooToList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::list&lt;Item&gt;&amp; list 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parallel_do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list.begin</a:t>
            </a: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list.end</a:t>
            </a: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ApplyFoo</a:t>
            </a: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Iterator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应该允许随机访问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</a:rPr>
              <a:t>Foo</a:t>
            </a:r>
            <a:r>
              <a:rPr lang="zh-CN" altLang="en-US" dirty="0" smtClean="0">
                <a:latin typeface="Arial" panose="020B0604020202020204" pitchFamily="34" charset="0"/>
              </a:rPr>
              <a:t>函数需要执行较长时间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686377"/>
            <a:ext cx="65" cy="4484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98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8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322"/>
            <a:ext cx="2339752" cy="1491308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2339752" y="627534"/>
            <a:ext cx="4896543" cy="492443"/>
            <a:chOff x="971600" y="1275606"/>
            <a:chExt cx="3309787" cy="492443"/>
          </a:xfrm>
        </p:grpSpPr>
        <p:sp>
          <p:nvSpPr>
            <p:cNvPr id="66" name="Rectangle 6"/>
            <p:cNvSpPr/>
            <p:nvPr/>
          </p:nvSpPr>
          <p:spPr bwMode="auto">
            <a:xfrm>
              <a:off x="971600" y="1275606"/>
              <a:ext cx="3309787" cy="492443"/>
            </a:xfrm>
            <a:prstGeom prst="rect">
              <a:avLst/>
            </a:prstGeom>
            <a:solidFill>
              <a:srgbClr val="00969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3" tIns="34292" rIns="68583" bIns="3429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1403648" y="1294839"/>
              <a:ext cx="28777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TBB</a:t>
              </a:r>
              <a:r>
                <a:rPr lang="zh-CN" altLang="en-US" sz="2200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程序对复杂迭代空间的支持</a:t>
              </a:r>
              <a:endParaRPr lang="zh-CN" altLang="zh-CN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73456" y="1453365"/>
            <a:ext cx="6768752" cy="4792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69809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C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可对数据流图并行化</a:t>
            </a:r>
            <a:endParaRPr lang="en-US" altLang="zh-CN" sz="2000" dirty="0" smtClean="0">
              <a:solidFill>
                <a:srgbClr val="006C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2766914"/>
            <a:ext cx="1661032" cy="1200329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=1;</a:t>
            </a:r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out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23928" y="2118842"/>
            <a:ext cx="1332416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 = in*in;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91920" y="3992166"/>
            <a:ext cx="1624163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 = in*in*in;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32240" y="2957622"/>
            <a:ext cx="1245854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Sum+= in;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8" idx="1"/>
          </p:cNvCxnSpPr>
          <p:nvPr/>
        </p:nvCxnSpPr>
        <p:spPr>
          <a:xfrm flipV="1">
            <a:off x="3208696" y="2303508"/>
            <a:ext cx="715232" cy="10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3"/>
            <a:endCxn id="9" idx="1"/>
          </p:cNvCxnSpPr>
          <p:nvPr/>
        </p:nvCxnSpPr>
        <p:spPr>
          <a:xfrm>
            <a:off x="3208696" y="3367079"/>
            <a:ext cx="683224" cy="80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39286" y="2303508"/>
            <a:ext cx="1492954" cy="65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5516083" y="3326954"/>
            <a:ext cx="1216157" cy="84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255307" y="2453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3683" y="181747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80806" y="43433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1850" y="2654349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3010" y="269766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63746" y="352271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5800" y="250613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2175" y="352060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100" y="454616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F,G,H,J</a:t>
            </a:r>
            <a:r>
              <a:rPr lang="zh-CN" altLang="en-US" dirty="0" smtClean="0"/>
              <a:t>定义为任务，系统会根据数据流图进行并行</a:t>
            </a:r>
            <a:endParaRPr lang="en-US" altLang="zh-CN" dirty="0" smtClean="0"/>
          </a:p>
          <a:p>
            <a:r>
              <a:rPr lang="zh-CN" altLang="en-US" dirty="0" smtClean="0"/>
              <a:t>例如，可以两个数同时进行平方计算，也可以对一个数同时进行平方和立方计算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4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"/>
    </mc:Choice>
    <mc:Fallback xmlns="">
      <p:transition advTm="152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1779">
      <a:dk1>
        <a:srgbClr val="3A2A21"/>
      </a:dk1>
      <a:lt1>
        <a:srgbClr val="3A2A21"/>
      </a:lt1>
      <a:dk2>
        <a:srgbClr val="3A2A21"/>
      </a:dk2>
      <a:lt2>
        <a:srgbClr val="3A2A21"/>
      </a:lt2>
      <a:accent1>
        <a:srgbClr val="3A2A21"/>
      </a:accent1>
      <a:accent2>
        <a:srgbClr val="FDFAEF"/>
      </a:accent2>
      <a:accent3>
        <a:srgbClr val="C6AA9A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12338</TotalTime>
  <Words>1987</Words>
  <Application>Microsoft Office PowerPoint</Application>
  <PresentationFormat>全屏显示(16:9)</PresentationFormat>
  <Paragraphs>442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黑体</vt:lpstr>
      <vt:lpstr>华文楷体</vt:lpstr>
      <vt:lpstr>宋体</vt:lpstr>
      <vt:lpstr>Microsoft YaHei</vt:lpstr>
      <vt:lpstr>Microsoft YaHei</vt:lpstr>
      <vt:lpstr>幼圆</vt:lpstr>
      <vt:lpstr>Arial</vt:lpstr>
      <vt:lpstr>Book Antiqua</vt:lpstr>
      <vt:lpstr>Calibri</vt:lpstr>
      <vt:lpstr>Courier New</vt:lpstr>
      <vt:lpstr>Georgia</vt:lpstr>
      <vt:lpstr>Lao UI</vt:lpstr>
      <vt:lpstr>Lucida Sans</vt:lpstr>
      <vt:lpstr>Wingdings</vt:lpstr>
      <vt:lpstr>Wingdings 2</vt:lpstr>
      <vt:lpstr>Wingdings 3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水彩植物</dc:title>
  <dc:creator>第一PPT</dc:creator>
  <cp:keywords>www.1ppt.com</cp:keywords>
  <cp:lastModifiedBy>sdh</cp:lastModifiedBy>
  <cp:revision>313</cp:revision>
  <dcterms:created xsi:type="dcterms:W3CDTF">2015-04-12T13:19:40Z</dcterms:created>
  <dcterms:modified xsi:type="dcterms:W3CDTF">2019-10-25T01:13:39Z</dcterms:modified>
</cp:coreProperties>
</file>