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57" r:id="rId5"/>
    <p:sldId id="258" r:id="rId6"/>
    <p:sldId id="259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D1FEA-CB37-4D79-BBBF-08C34F98A006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17E4E-7DEF-4A7D-BC28-DCAF62ED3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5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84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0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6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1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120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47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上一次第三节到此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1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0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2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055D-EE78-42C3-84FC-EC7F4032D57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32-4231-4A88-98F5-EFB4EA374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7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055D-EE78-42C3-84FC-EC7F4032D57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32-4231-4A88-98F5-EFB4EA374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055D-EE78-42C3-84FC-EC7F4032D57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32-4231-4A88-98F5-EFB4EA374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2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055D-EE78-42C3-84FC-EC7F4032D57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32-4231-4A88-98F5-EFB4EA374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6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055D-EE78-42C3-84FC-EC7F4032D57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32-4231-4A88-98F5-EFB4EA374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055D-EE78-42C3-84FC-EC7F4032D57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32-4231-4A88-98F5-EFB4EA374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7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055D-EE78-42C3-84FC-EC7F4032D57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32-4231-4A88-98F5-EFB4EA374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1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055D-EE78-42C3-84FC-EC7F4032D57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32-4231-4A88-98F5-EFB4EA374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0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055D-EE78-42C3-84FC-EC7F4032D57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32-4231-4A88-98F5-EFB4EA374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2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055D-EE78-42C3-84FC-EC7F4032D57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32-4231-4A88-98F5-EFB4EA374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1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055D-EE78-42C3-84FC-EC7F4032D57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9832-4231-4A88-98F5-EFB4EA374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1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C055D-EE78-42C3-84FC-EC7F4032D57F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9832-4231-4A88-98F5-EFB4EA374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3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5371" y="1022376"/>
            <a:ext cx="11196977" cy="57350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1485" y="989809"/>
            <a:ext cx="4356970" cy="58626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294819" y="3228531"/>
            <a:ext cx="3411416" cy="16864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0147" y="1222517"/>
            <a:ext cx="1806379" cy="2023144"/>
          </a:xfrm>
          <a:prstGeom prst="rect">
            <a:avLst/>
          </a:prstGeom>
        </p:spPr>
      </p:pic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172585" y="2614120"/>
            <a:ext cx="6542988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120" dirty="0">
                <a:solidFill>
                  <a:srgbClr val="591E87"/>
                </a:solidFill>
                <a:cs typeface="Arial" panose="020B0604020202020204" pitchFamily="34" charset="0"/>
              </a:rPr>
              <a:t>基准测试程序</a:t>
            </a:r>
            <a:r>
              <a:rPr lang="en-US" altLang="zh-CN" sz="5120" dirty="0">
                <a:solidFill>
                  <a:srgbClr val="591E87"/>
                </a:solidFill>
                <a:cs typeface="Arial" panose="020B0604020202020204" pitchFamily="34" charset="0"/>
              </a:rPr>
              <a:t>HPL</a:t>
            </a:r>
            <a:r>
              <a:rPr lang="zh-CN" altLang="en-US" sz="5120" dirty="0">
                <a:solidFill>
                  <a:srgbClr val="591E87"/>
                </a:solidFill>
                <a:cs typeface="Arial" panose="020B0604020202020204" pitchFamily="34" charset="0"/>
              </a:rPr>
              <a:t>和</a:t>
            </a:r>
            <a:r>
              <a:rPr lang="en-US" altLang="zh-CN" sz="5120" dirty="0">
                <a:solidFill>
                  <a:srgbClr val="591E87"/>
                </a:solidFill>
                <a:cs typeface="Arial" panose="020B0604020202020204" pitchFamily="34" charset="0"/>
              </a:rPr>
              <a:t>HPCG</a:t>
            </a:r>
            <a:endParaRPr lang="zh-CN" altLang="en-US" sz="5120" dirty="0">
              <a:solidFill>
                <a:srgbClr val="591E87"/>
              </a:solidFill>
              <a:cs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0610" y="1874955"/>
            <a:ext cx="556463" cy="8486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312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9601">
        <p14:vortex dir="r"/>
      </p:transition>
    </mc:Choice>
    <mc:Fallback xmlns="">
      <p:transition spd="slow" advTm="96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4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基准测试程序（</a:t>
            </a:r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Benchmark</a:t>
            </a:r>
            <a:r>
              <a:rPr lang="zh-CN" altLang="en-US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06401" y="1926967"/>
            <a:ext cx="6896760" cy="2952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3347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评测（超级）计算机性能的程序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有不同侧重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en-US" altLang="zh-CN" sz="2655" b="1" dirty="0">
                <a:solidFill>
                  <a:srgbClr val="7030A0"/>
                </a:solidFill>
              </a:rPr>
              <a:t>HPL</a:t>
            </a:r>
            <a:r>
              <a:rPr lang="zh-CN" altLang="en-US" sz="2655" b="1" dirty="0">
                <a:solidFill>
                  <a:srgbClr val="7030A0"/>
                </a:solidFill>
              </a:rPr>
              <a:t>侧重浮点性能和网络性能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en-US" altLang="zh-CN" sz="2655" b="1" dirty="0">
                <a:solidFill>
                  <a:srgbClr val="7030A0"/>
                </a:solidFill>
              </a:rPr>
              <a:t>HPCG</a:t>
            </a:r>
            <a:r>
              <a:rPr lang="zh-CN" altLang="en-US" sz="2655" b="1" dirty="0">
                <a:solidFill>
                  <a:srgbClr val="7030A0"/>
                </a:solidFill>
              </a:rPr>
              <a:t>侧重访存和不同粒度的通信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r>
              <a:rPr lang="en-US" altLang="zh-CN" sz="2655" b="1" dirty="0">
                <a:solidFill>
                  <a:srgbClr val="7030A0"/>
                </a:solidFill>
              </a:rPr>
              <a:t>TOP500</a:t>
            </a:r>
            <a:r>
              <a:rPr lang="zh-CN" altLang="en-US" sz="2655" b="1" dirty="0">
                <a:solidFill>
                  <a:srgbClr val="7030A0"/>
                </a:solidFill>
              </a:rPr>
              <a:t>和</a:t>
            </a:r>
            <a:r>
              <a:rPr lang="en-US" altLang="zh-CN" sz="2655" b="1" dirty="0">
                <a:solidFill>
                  <a:srgbClr val="7030A0"/>
                </a:solidFill>
              </a:rPr>
              <a:t>TOP100</a:t>
            </a:r>
            <a:r>
              <a:rPr lang="zh-CN" altLang="en-US" sz="2655" b="1" dirty="0">
                <a:solidFill>
                  <a:srgbClr val="7030A0"/>
                </a:solidFill>
              </a:rPr>
              <a:t>排名的依据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世界超级计算机排行榜以</a:t>
            </a:r>
            <a:r>
              <a:rPr lang="en-US" altLang="zh-CN" sz="2655" b="1" dirty="0">
                <a:solidFill>
                  <a:srgbClr val="7030A0"/>
                </a:solidFill>
              </a:rPr>
              <a:t>HPL</a:t>
            </a:r>
            <a:r>
              <a:rPr lang="zh-CN" altLang="en-US" sz="2655" b="1" dirty="0">
                <a:solidFill>
                  <a:srgbClr val="7030A0"/>
                </a:solidFill>
              </a:rPr>
              <a:t>性能为准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649599" lvl="2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公布排名的同时发布</a:t>
            </a:r>
            <a:r>
              <a:rPr lang="en-US" altLang="zh-CN" sz="2655" b="1" dirty="0">
                <a:solidFill>
                  <a:srgbClr val="7030A0"/>
                </a:solidFill>
              </a:rPr>
              <a:t>HPCG</a:t>
            </a:r>
            <a:r>
              <a:rPr lang="zh-CN" altLang="en-US" sz="2655" b="1" dirty="0">
                <a:solidFill>
                  <a:srgbClr val="7030A0"/>
                </a:solidFill>
              </a:rPr>
              <a:t>性能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5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4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HPL: High Performance LINPACK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06402" y="1926967"/>
            <a:ext cx="4990469" cy="3769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55" b="1" dirty="0">
                <a:solidFill>
                  <a:srgbClr val="7030A0"/>
                </a:solidFill>
              </a:rPr>
              <a:t>求解大规模线性方程组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endParaRPr lang="en-US" altLang="zh-CN" sz="2655" b="1" dirty="0">
              <a:solidFill>
                <a:srgbClr val="7030A0"/>
              </a:solidFill>
            </a:endParaRPr>
          </a:p>
          <a:p>
            <a:r>
              <a:rPr lang="en-US" altLang="zh-CN" sz="2655" b="1" dirty="0">
                <a:solidFill>
                  <a:srgbClr val="7030A0"/>
                </a:solidFill>
              </a:rPr>
              <a:t>                Ax=b</a:t>
            </a:r>
          </a:p>
          <a:p>
            <a:endParaRPr lang="en-US" altLang="zh-CN" sz="2655" b="1" dirty="0">
              <a:solidFill>
                <a:srgbClr val="7030A0"/>
              </a:solidFill>
            </a:endParaRPr>
          </a:p>
          <a:p>
            <a:r>
              <a:rPr lang="zh-CN" altLang="en-US" sz="2655" b="1" dirty="0">
                <a:solidFill>
                  <a:srgbClr val="7030A0"/>
                </a:solidFill>
              </a:rPr>
              <a:t>第一步，</a:t>
            </a:r>
            <a:r>
              <a:rPr lang="en-US" altLang="zh-CN" sz="2655" b="1" dirty="0">
                <a:solidFill>
                  <a:srgbClr val="7030A0"/>
                </a:solidFill>
              </a:rPr>
              <a:t>LU</a:t>
            </a:r>
            <a:r>
              <a:rPr lang="zh-CN" altLang="en-US" sz="2655" b="1" dirty="0">
                <a:solidFill>
                  <a:srgbClr val="7030A0"/>
                </a:solidFill>
              </a:rPr>
              <a:t>分解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r>
              <a:rPr lang="en-US" altLang="zh-CN" sz="2655" b="1" dirty="0">
                <a:solidFill>
                  <a:srgbClr val="7030A0"/>
                </a:solidFill>
              </a:rPr>
              <a:t>                A=LU</a:t>
            </a:r>
          </a:p>
          <a:p>
            <a:r>
              <a:rPr lang="en-US" altLang="zh-CN" sz="2655" b="1" dirty="0">
                <a:solidFill>
                  <a:srgbClr val="7030A0"/>
                </a:solidFill>
              </a:rPr>
              <a:t>L</a:t>
            </a:r>
            <a:r>
              <a:rPr lang="zh-CN" altLang="en-US" sz="2655" b="1" dirty="0">
                <a:solidFill>
                  <a:srgbClr val="7030A0"/>
                </a:solidFill>
              </a:rPr>
              <a:t>是下三角矩阵，</a:t>
            </a:r>
            <a:r>
              <a:rPr lang="en-US" altLang="zh-CN" sz="2655" b="1" dirty="0">
                <a:solidFill>
                  <a:srgbClr val="7030A0"/>
                </a:solidFill>
              </a:rPr>
              <a:t>U</a:t>
            </a:r>
            <a:r>
              <a:rPr lang="zh-CN" altLang="en-US" sz="2655" b="1" dirty="0">
                <a:solidFill>
                  <a:srgbClr val="7030A0"/>
                </a:solidFill>
              </a:rPr>
              <a:t>是上三角矩阵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endParaRPr lang="en-US" altLang="zh-CN" sz="2655" b="1" dirty="0">
              <a:solidFill>
                <a:srgbClr val="7030A0"/>
              </a:solidFill>
            </a:endParaRPr>
          </a:p>
          <a:p>
            <a:r>
              <a:rPr lang="zh-CN" altLang="en-US" sz="2655" b="1" dirty="0">
                <a:solidFill>
                  <a:srgbClr val="7030A0"/>
                </a:solidFill>
              </a:rPr>
              <a:t>第二步，回代求解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381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4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HPL: High Performance LINPACK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539479" y="1244224"/>
                <a:ext cx="6523666" cy="5437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96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Pseudo-code of Gaussian elimination with back substitution</a:t>
                </a:r>
              </a:p>
              <a:p>
                <a:r>
                  <a:rPr lang="en-US" altLang="zh-CN" sz="1896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A; b</a:t>
                </a:r>
              </a:p>
              <a:p>
                <a:r>
                  <a:rPr lang="en-US" altLang="zh-CN" sz="1896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 lower triangular part of A is L, and upper triangular part of A is U, p of one-dimensional array stores the pivoting, x stores the solution.</a:t>
                </a:r>
              </a:p>
              <a:p>
                <a:r>
                  <a:rPr lang="en-US" altLang="zh-CN" sz="189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k ← 1 to n-1</a:t>
                </a:r>
              </a:p>
              <a:p>
                <a:r>
                  <a:rPr lang="en-US" altLang="zh-CN" sz="189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select </a:t>
                </a:r>
                <a14:m>
                  <m:oMath xmlns:m="http://schemas.openxmlformats.org/officeDocument/2006/math">
                    <m:r>
                      <a:rPr lang="en-US" altLang="zh-CN" sz="1896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9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89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89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maximize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96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9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96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96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96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89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 </a:t>
                </a:r>
                <a14:m>
                  <m:oMath xmlns:m="http://schemas.openxmlformats.org/officeDocument/2006/math">
                    <m:r>
                      <a:rPr lang="en-US" altLang="zh-CN" sz="1896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9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189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89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189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exchange row </a:t>
                </a:r>
                <a:r>
                  <a:rPr lang="en-US" altLang="zh-CN" sz="1896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89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row </a:t>
                </a:r>
                <a:r>
                  <a:rPr lang="en-US" altLang="zh-CN" sz="1896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1896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1896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p[k] = </a:t>
                </a:r>
                <a:r>
                  <a:rPr lang="en-US" altLang="zh-CN" sz="1896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1896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89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for j  ←  k+1 to n</a:t>
                </a:r>
              </a:p>
              <a:p>
                <a:r>
                  <a:rPr lang="en-US" altLang="zh-CN" sz="189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96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96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96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CN" sz="189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189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96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96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96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zh-CN" sz="189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96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96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96" i="1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endParaRPr lang="en-US" altLang="zh-CN" sz="1896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89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96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96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96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96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96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96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endParaRPr lang="en-US" altLang="zh-CN" sz="1896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89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for w  ←  k+1 to n</a:t>
                </a:r>
              </a:p>
              <a:p>
                <a:r>
                  <a:rPr lang="en-US" altLang="zh-CN" sz="189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96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96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96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96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96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189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189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96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96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96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CN" sz="1896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896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96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96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96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96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altLang="zh-CN" sz="1896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89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k ← n to 1</a:t>
                </a:r>
              </a:p>
              <a:p>
                <a:r>
                  <a:rPr lang="en-US" altLang="zh-CN" sz="189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for j ← k+1 to n</a:t>
                </a:r>
              </a:p>
              <a:p>
                <a:r>
                  <a:rPr lang="en-US" altLang="zh-CN" sz="189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896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96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96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96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96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96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96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sz="1896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896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96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96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96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9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96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96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endParaRPr lang="zh-CN" altLang="en-US" sz="1896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044" y="1312069"/>
                <a:ext cx="6880429" cy="5731056"/>
              </a:xfrm>
              <a:prstGeom prst="rect">
                <a:avLst/>
              </a:prstGeom>
              <a:blipFill rotWithShape="0">
                <a:blip r:embed="rId6"/>
                <a:stretch>
                  <a:fillRect l="-796" t="-4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大括号 6"/>
          <p:cNvSpPr/>
          <p:nvPr/>
        </p:nvSpPr>
        <p:spPr>
          <a:xfrm>
            <a:off x="8895245" y="2750674"/>
            <a:ext cx="212712" cy="2658280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8" name="标注: 线形 6"/>
          <p:cNvSpPr/>
          <p:nvPr/>
        </p:nvSpPr>
        <p:spPr>
          <a:xfrm>
            <a:off x="9107957" y="3819584"/>
            <a:ext cx="1214920" cy="520457"/>
          </a:xfrm>
          <a:prstGeom prst="borderCallout1">
            <a:avLst>
              <a:gd name="adj1" fmla="val 18750"/>
              <a:gd name="adj2" fmla="val -8333"/>
              <a:gd name="adj3" fmla="val 21966"/>
              <a:gd name="adj4" fmla="val -8858"/>
            </a:avLst>
          </a:prstGeom>
          <a:solidFill>
            <a:srgbClr val="EED1CA"/>
          </a:solidFill>
          <a:ln w="12700">
            <a:solidFill>
              <a:srgbClr val="A432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7" dirty="0">
                <a:solidFill>
                  <a:schemeClr val="tx1"/>
                </a:solidFill>
              </a:rPr>
              <a:t>LU</a:t>
            </a:r>
            <a:r>
              <a:rPr lang="zh-CN" altLang="en-US" sz="1707" dirty="0">
                <a:solidFill>
                  <a:schemeClr val="tx1"/>
                </a:solidFill>
              </a:rPr>
              <a:t>分解</a:t>
            </a:r>
          </a:p>
        </p:txBody>
      </p:sp>
      <p:sp>
        <p:nvSpPr>
          <p:cNvPr id="9" name="右大括号 8"/>
          <p:cNvSpPr/>
          <p:nvPr/>
        </p:nvSpPr>
        <p:spPr>
          <a:xfrm>
            <a:off x="7666308" y="5408953"/>
            <a:ext cx="102411" cy="1160662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0" name="标注: 线形 6"/>
          <p:cNvSpPr/>
          <p:nvPr/>
        </p:nvSpPr>
        <p:spPr>
          <a:xfrm>
            <a:off x="7884744" y="5729056"/>
            <a:ext cx="1214920" cy="520457"/>
          </a:xfrm>
          <a:prstGeom prst="borderCallout1">
            <a:avLst>
              <a:gd name="adj1" fmla="val 18750"/>
              <a:gd name="adj2" fmla="val -8333"/>
              <a:gd name="adj3" fmla="val 21966"/>
              <a:gd name="adj4" fmla="val -8858"/>
            </a:avLst>
          </a:prstGeom>
          <a:solidFill>
            <a:srgbClr val="EED1CA"/>
          </a:solidFill>
          <a:ln w="12700">
            <a:solidFill>
              <a:srgbClr val="A432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07">
                <a:solidFill>
                  <a:schemeClr val="tx1"/>
                </a:solidFill>
              </a:rPr>
              <a:t>回带</a:t>
            </a:r>
            <a:endParaRPr lang="zh-CN" altLang="en-US" sz="1707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1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4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HPL: High Performance LINPACK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06402" y="1926967"/>
            <a:ext cx="8056362" cy="376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3471" indent="-433471">
              <a:buFont typeface="Arial" panose="020B0604020202020204" pitchFamily="34" charset="0"/>
              <a:buChar char="•"/>
            </a:pPr>
            <a:r>
              <a:rPr lang="en-US" altLang="zh-CN" sz="2655" b="1" dirty="0">
                <a:solidFill>
                  <a:srgbClr val="7030A0"/>
                </a:solidFill>
              </a:rPr>
              <a:t>LU</a:t>
            </a:r>
            <a:r>
              <a:rPr lang="zh-CN" altLang="en-US" sz="2655" b="1" dirty="0">
                <a:solidFill>
                  <a:srgbClr val="7030A0"/>
                </a:solidFill>
              </a:rPr>
              <a:t>分解是主要计算模块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将整个大矩阵分块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每次迭代分解一个列块</a:t>
            </a:r>
            <a:r>
              <a:rPr lang="en-US" altLang="zh-CN" sz="2655" b="1" dirty="0">
                <a:solidFill>
                  <a:srgbClr val="7030A0"/>
                </a:solidFill>
              </a:rPr>
              <a:t>(panel)</a:t>
            </a:r>
            <a:r>
              <a:rPr lang="zh-CN" altLang="en-US" sz="2655" b="1" dirty="0">
                <a:solidFill>
                  <a:srgbClr val="7030A0"/>
                </a:solidFill>
              </a:rPr>
              <a:t>并更新</a:t>
            </a:r>
            <a:r>
              <a:rPr lang="en-US" altLang="zh-CN" sz="2655" b="1" dirty="0">
                <a:solidFill>
                  <a:srgbClr val="7030A0"/>
                </a:solidFill>
              </a:rPr>
              <a:t>trailing matrix</a:t>
            </a:r>
            <a:r>
              <a:rPr lang="zh-CN" altLang="en-US" sz="2655" b="1" dirty="0">
                <a:solidFill>
                  <a:srgbClr val="7030A0"/>
                </a:solidFill>
              </a:rPr>
              <a:t>，直到全部分解完成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计算最耗时的是更新</a:t>
            </a:r>
            <a:r>
              <a:rPr lang="en-US" altLang="zh-CN" sz="2655" b="1" dirty="0">
                <a:solidFill>
                  <a:srgbClr val="7030A0"/>
                </a:solidFill>
              </a:rPr>
              <a:t>trailing matrix</a:t>
            </a:r>
            <a:r>
              <a:rPr lang="zh-CN" altLang="en-US" sz="2655" b="1" dirty="0">
                <a:solidFill>
                  <a:srgbClr val="7030A0"/>
                </a:solidFill>
              </a:rPr>
              <a:t>（矩阵乘法）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行交换及</a:t>
            </a:r>
            <a:r>
              <a:rPr lang="en-US" altLang="zh-CN" sz="2655" b="1" dirty="0">
                <a:solidFill>
                  <a:srgbClr val="7030A0"/>
                </a:solidFill>
              </a:rPr>
              <a:t>panel</a:t>
            </a:r>
            <a:r>
              <a:rPr lang="zh-CN" altLang="en-US" sz="2655" b="1" dirty="0">
                <a:solidFill>
                  <a:srgbClr val="7030A0"/>
                </a:solidFill>
              </a:rPr>
              <a:t>广播对通信性能的要求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040031" lvl="1" indent="-433471">
              <a:buFont typeface="Arial" panose="020B0604020202020204" pitchFamily="34" charset="0"/>
              <a:buChar char="•"/>
            </a:pPr>
            <a:endParaRPr lang="en-US" altLang="zh-CN" sz="2655" b="1" dirty="0">
              <a:solidFill>
                <a:srgbClr val="7030A0"/>
              </a:solidFill>
            </a:endParaRPr>
          </a:p>
          <a:p>
            <a:pPr marL="1040031" lvl="1" indent="-433471">
              <a:buFont typeface="Arial" panose="020B0604020202020204" pitchFamily="34" charset="0"/>
              <a:buChar char="•"/>
            </a:pPr>
            <a:endParaRPr lang="en-US" altLang="zh-CN" sz="2655" b="1" dirty="0">
              <a:solidFill>
                <a:srgbClr val="7030A0"/>
              </a:solidFill>
            </a:endParaRPr>
          </a:p>
          <a:p>
            <a:endParaRPr lang="en-US" altLang="zh-CN" sz="2655" b="1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41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4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HPL: High Performance LINPACK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38127" y="1585595"/>
            <a:ext cx="5306261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55" b="1" dirty="0">
                <a:solidFill>
                  <a:srgbClr val="7030A0"/>
                </a:solidFill>
              </a:rPr>
              <a:t>每次迭代的操作及基本数据结构：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37141" y="2457871"/>
            <a:ext cx="907292" cy="88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75" dirty="0">
                <a:solidFill>
                  <a:srgbClr val="FF0000"/>
                </a:solidFill>
              </a:rPr>
              <a:t>L1</a:t>
            </a:r>
            <a:endParaRPr lang="zh-CN" altLang="en-US" sz="2275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4433" y="2457871"/>
            <a:ext cx="3374260" cy="88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275" dirty="0">
                <a:solidFill>
                  <a:srgbClr val="FF0000"/>
                </a:solidFill>
              </a:rPr>
              <a:t>U</a:t>
            </a:r>
            <a:endParaRPr lang="zh-CN" altLang="en-US" sz="2275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37141" y="3360728"/>
            <a:ext cx="907292" cy="2715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275" dirty="0">
                <a:solidFill>
                  <a:srgbClr val="FF0000"/>
                </a:solidFill>
              </a:rPr>
              <a:t>L2</a:t>
            </a:r>
            <a:endParaRPr lang="zh-CN" altLang="en-US" sz="2275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44432" y="3360726"/>
            <a:ext cx="3374260" cy="2715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75" dirty="0">
                <a:solidFill>
                  <a:srgbClr val="FF0000"/>
                </a:solidFill>
              </a:rPr>
              <a:t>A(trailing matrix)</a:t>
            </a:r>
            <a:endParaRPr lang="zh-CN" altLang="en-US" sz="2275" dirty="0">
              <a:solidFill>
                <a:srgbClr val="FF0000"/>
              </a:solidFill>
            </a:endParaRPr>
          </a:p>
        </p:txBody>
      </p:sp>
      <p:sp>
        <p:nvSpPr>
          <p:cNvPr id="4" name="线形标注 2(无边框) 3"/>
          <p:cNvSpPr/>
          <p:nvPr/>
        </p:nvSpPr>
        <p:spPr>
          <a:xfrm>
            <a:off x="530943" y="3155903"/>
            <a:ext cx="1673426" cy="1160662"/>
          </a:xfrm>
          <a:prstGeom prst="callout2">
            <a:avLst>
              <a:gd name="adj1" fmla="val 52107"/>
              <a:gd name="adj2" fmla="val 99132"/>
              <a:gd name="adj3" fmla="val 51723"/>
              <a:gd name="adj4" fmla="val 108544"/>
              <a:gd name="adj5" fmla="val 25466"/>
              <a:gd name="adj6" fmla="val 247136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96" dirty="0"/>
              <a:t>1. Panel</a:t>
            </a:r>
            <a:r>
              <a:rPr lang="zh-CN" altLang="en-US" sz="1896" dirty="0"/>
              <a:t>分解和</a:t>
            </a:r>
            <a:r>
              <a:rPr lang="en-US" altLang="zh-CN" sz="1896" dirty="0"/>
              <a:t>panel</a:t>
            </a:r>
            <a:r>
              <a:rPr lang="zh-CN" altLang="en-US" sz="1896" dirty="0"/>
              <a:t>广播</a:t>
            </a:r>
          </a:p>
        </p:txBody>
      </p:sp>
      <p:sp>
        <p:nvSpPr>
          <p:cNvPr id="16" name="线形标注 2(无边框) 15"/>
          <p:cNvSpPr/>
          <p:nvPr/>
        </p:nvSpPr>
        <p:spPr>
          <a:xfrm>
            <a:off x="9509711" y="2882806"/>
            <a:ext cx="1228937" cy="1365485"/>
          </a:xfrm>
          <a:prstGeom prst="callout2">
            <a:avLst>
              <a:gd name="adj1" fmla="val 42138"/>
              <a:gd name="adj2" fmla="val -4389"/>
              <a:gd name="adj3" fmla="val 41371"/>
              <a:gd name="adj4" fmla="val -33428"/>
              <a:gd name="adj5" fmla="val 72166"/>
              <a:gd name="adj6" fmla="val -164977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96" dirty="0"/>
              <a:t>2. </a:t>
            </a:r>
            <a:r>
              <a:rPr lang="zh-CN" altLang="en-US" sz="1896" dirty="0"/>
              <a:t>行交换与行广播</a:t>
            </a:r>
          </a:p>
        </p:txBody>
      </p:sp>
      <p:sp>
        <p:nvSpPr>
          <p:cNvPr id="17" name="线形标注 2(无边框) 16"/>
          <p:cNvSpPr/>
          <p:nvPr/>
        </p:nvSpPr>
        <p:spPr>
          <a:xfrm>
            <a:off x="10738649" y="1228934"/>
            <a:ext cx="1178048" cy="1312501"/>
          </a:xfrm>
          <a:prstGeom prst="callout2">
            <a:avLst>
              <a:gd name="adj1" fmla="val 42138"/>
              <a:gd name="adj2" fmla="val -4389"/>
              <a:gd name="adj3" fmla="val 41371"/>
              <a:gd name="adj4" fmla="val -33428"/>
              <a:gd name="adj5" fmla="val 121958"/>
              <a:gd name="adj6" fmla="val -293145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96" dirty="0"/>
              <a:t>3. </a:t>
            </a:r>
            <a:r>
              <a:rPr lang="zh-CN" altLang="en-US" sz="1896" dirty="0"/>
              <a:t>解上</a:t>
            </a:r>
            <a:r>
              <a:rPr lang="zh-CN" altLang="en-US" sz="1896" dirty="0" smtClean="0"/>
              <a:t>三角矩阵</a:t>
            </a:r>
            <a:endParaRPr lang="zh-CN" altLang="en-US" sz="1896" dirty="0"/>
          </a:p>
        </p:txBody>
      </p:sp>
      <p:sp>
        <p:nvSpPr>
          <p:cNvPr id="18" name="线形标注 2(无边框) 17"/>
          <p:cNvSpPr/>
          <p:nvPr/>
        </p:nvSpPr>
        <p:spPr>
          <a:xfrm>
            <a:off x="10533826" y="4384840"/>
            <a:ext cx="955840" cy="1365485"/>
          </a:xfrm>
          <a:prstGeom prst="callout2">
            <a:avLst>
              <a:gd name="adj1" fmla="val 42138"/>
              <a:gd name="adj2" fmla="val -4389"/>
              <a:gd name="adj3" fmla="val 41371"/>
              <a:gd name="adj4" fmla="val -33428"/>
              <a:gd name="adj5" fmla="val 45940"/>
              <a:gd name="adj6" fmla="val -27244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96" dirty="0"/>
              <a:t>4. </a:t>
            </a:r>
            <a:r>
              <a:rPr lang="zh-CN" altLang="en-US" sz="1896" dirty="0"/>
              <a:t>更新</a:t>
            </a:r>
            <a:r>
              <a:rPr lang="en-US" altLang="zh-CN" sz="1896" dirty="0"/>
              <a:t>trailing matrix</a:t>
            </a:r>
            <a:endParaRPr lang="zh-CN" altLang="en-US" sz="1896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577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4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HPL: High Performance LINPACK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11225" y="1585595"/>
            <a:ext cx="907291" cy="88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55" dirty="0">
                <a:solidFill>
                  <a:schemeClr val="tx1"/>
                </a:solidFill>
              </a:rPr>
              <a:t>L1</a:t>
            </a:r>
            <a:endParaRPr lang="zh-CN" altLang="en-US" sz="2655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1225" y="2473161"/>
            <a:ext cx="907291" cy="3618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655" dirty="0">
                <a:solidFill>
                  <a:prstClr val="black"/>
                </a:solidFill>
              </a:rPr>
              <a:t>L2</a:t>
            </a:r>
            <a:endParaRPr lang="zh-CN" altLang="en-US" sz="2655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18516" y="1585595"/>
            <a:ext cx="4281552" cy="88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655" dirty="0">
                <a:solidFill>
                  <a:prstClr val="black"/>
                </a:solidFill>
              </a:rPr>
              <a:t>U</a:t>
            </a:r>
            <a:endParaRPr lang="zh-CN" altLang="en-US" sz="2655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18516" y="2473161"/>
            <a:ext cx="907292" cy="88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75" dirty="0">
                <a:solidFill>
                  <a:srgbClr val="FF0000"/>
                </a:solidFill>
              </a:rPr>
              <a:t>L1</a:t>
            </a:r>
            <a:endParaRPr lang="zh-CN" altLang="en-US" sz="2275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25808" y="2473161"/>
            <a:ext cx="3374260" cy="88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275" dirty="0">
                <a:solidFill>
                  <a:srgbClr val="FF0000"/>
                </a:solidFill>
              </a:rPr>
              <a:t>U</a:t>
            </a:r>
            <a:endParaRPr lang="zh-CN" altLang="en-US" sz="2275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8516" y="3376016"/>
            <a:ext cx="907292" cy="2715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275" dirty="0">
                <a:solidFill>
                  <a:srgbClr val="FF0000"/>
                </a:solidFill>
              </a:rPr>
              <a:t>L2</a:t>
            </a:r>
            <a:endParaRPr lang="zh-CN" altLang="en-US" sz="2275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25807" y="3376016"/>
            <a:ext cx="3374260" cy="2715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75" dirty="0">
                <a:solidFill>
                  <a:srgbClr val="FF0000"/>
                </a:solidFill>
              </a:rPr>
              <a:t>A(trailing matrix)</a:t>
            </a:r>
            <a:endParaRPr lang="zh-CN" altLang="en-US" sz="2275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98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23506" y="993382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4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HPL: High Performance LINPACK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46627" y="1007455"/>
            <a:ext cx="2487091" cy="909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55" b="1" dirty="0">
                <a:solidFill>
                  <a:srgbClr val="7030A0"/>
                </a:solidFill>
              </a:rPr>
              <a:t>多进程</a:t>
            </a:r>
            <a:r>
              <a:rPr lang="en-US" altLang="zh-CN" sz="2655" b="1" dirty="0">
                <a:solidFill>
                  <a:srgbClr val="7030A0"/>
                </a:solidFill>
              </a:rPr>
              <a:t>HPL</a:t>
            </a:r>
          </a:p>
          <a:p>
            <a:r>
              <a:rPr lang="en-US" altLang="zh-CN" sz="2655" b="1" dirty="0">
                <a:solidFill>
                  <a:srgbClr val="7030A0"/>
                </a:solidFill>
              </a:rPr>
              <a:t>Block-cyclic</a:t>
            </a:r>
            <a:r>
              <a:rPr lang="zh-CN" altLang="en-US" sz="2655" b="1" dirty="0">
                <a:solidFill>
                  <a:srgbClr val="7030A0"/>
                </a:solidFill>
              </a:rPr>
              <a:t>分块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18836" y="2064437"/>
            <a:ext cx="546329" cy="5756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7" name="矩形 6"/>
          <p:cNvSpPr/>
          <p:nvPr/>
        </p:nvSpPr>
        <p:spPr>
          <a:xfrm>
            <a:off x="3902661" y="2063516"/>
            <a:ext cx="546329" cy="5756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0" name="矩形 9"/>
          <p:cNvSpPr/>
          <p:nvPr/>
        </p:nvSpPr>
        <p:spPr>
          <a:xfrm>
            <a:off x="3365164" y="2064437"/>
            <a:ext cx="546329" cy="5756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" name="矩形 10"/>
          <p:cNvSpPr/>
          <p:nvPr/>
        </p:nvSpPr>
        <p:spPr>
          <a:xfrm>
            <a:off x="4459331" y="2063516"/>
            <a:ext cx="546329" cy="5756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2" name="矩形 11"/>
          <p:cNvSpPr/>
          <p:nvPr/>
        </p:nvSpPr>
        <p:spPr>
          <a:xfrm>
            <a:off x="5565636" y="2084234"/>
            <a:ext cx="546329" cy="5756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4" name="矩形 13"/>
          <p:cNvSpPr/>
          <p:nvPr/>
        </p:nvSpPr>
        <p:spPr>
          <a:xfrm>
            <a:off x="2814166" y="2638263"/>
            <a:ext cx="546329" cy="5756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69834" y="2640959"/>
            <a:ext cx="546329" cy="5756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13962" y="2074810"/>
            <a:ext cx="546329" cy="5756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7" name="矩形 16"/>
          <p:cNvSpPr/>
          <p:nvPr/>
        </p:nvSpPr>
        <p:spPr>
          <a:xfrm>
            <a:off x="6678650" y="2094643"/>
            <a:ext cx="546329" cy="5756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8" name="矩形 17"/>
          <p:cNvSpPr/>
          <p:nvPr/>
        </p:nvSpPr>
        <p:spPr>
          <a:xfrm>
            <a:off x="6126976" y="2085220"/>
            <a:ext cx="546329" cy="5756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9" name="矩形 18"/>
          <p:cNvSpPr/>
          <p:nvPr/>
        </p:nvSpPr>
        <p:spPr>
          <a:xfrm>
            <a:off x="3917141" y="2637926"/>
            <a:ext cx="546329" cy="5756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72809" y="2640621"/>
            <a:ext cx="546329" cy="5756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26337" y="2650828"/>
            <a:ext cx="546329" cy="5756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82005" y="2653524"/>
            <a:ext cx="546329" cy="5756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29312" y="2650490"/>
            <a:ext cx="546329" cy="5756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84980" y="2653186"/>
            <a:ext cx="546329" cy="5756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23505" y="3193812"/>
            <a:ext cx="546329" cy="5756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8" name="矩形 27"/>
          <p:cNvSpPr/>
          <p:nvPr/>
        </p:nvSpPr>
        <p:spPr>
          <a:xfrm>
            <a:off x="3907331" y="3192890"/>
            <a:ext cx="546329" cy="5756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9" name="矩形 28"/>
          <p:cNvSpPr/>
          <p:nvPr/>
        </p:nvSpPr>
        <p:spPr>
          <a:xfrm>
            <a:off x="3369834" y="3193812"/>
            <a:ext cx="546329" cy="5756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0" name="矩形 29"/>
          <p:cNvSpPr/>
          <p:nvPr/>
        </p:nvSpPr>
        <p:spPr>
          <a:xfrm>
            <a:off x="4464001" y="3192890"/>
            <a:ext cx="546329" cy="5756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1" name="矩形 30"/>
          <p:cNvSpPr/>
          <p:nvPr/>
        </p:nvSpPr>
        <p:spPr>
          <a:xfrm>
            <a:off x="5570306" y="3213608"/>
            <a:ext cx="546329" cy="5756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2" name="矩形 31"/>
          <p:cNvSpPr/>
          <p:nvPr/>
        </p:nvSpPr>
        <p:spPr>
          <a:xfrm>
            <a:off x="2818836" y="3767638"/>
            <a:ext cx="546329" cy="5756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374504" y="3770333"/>
            <a:ext cx="546329" cy="5756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18631" y="3204184"/>
            <a:ext cx="546329" cy="5756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5" name="矩形 34"/>
          <p:cNvSpPr/>
          <p:nvPr/>
        </p:nvSpPr>
        <p:spPr>
          <a:xfrm>
            <a:off x="6683320" y="3224018"/>
            <a:ext cx="546329" cy="5756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6" name="矩形 35"/>
          <p:cNvSpPr/>
          <p:nvPr/>
        </p:nvSpPr>
        <p:spPr>
          <a:xfrm>
            <a:off x="6131645" y="3214594"/>
            <a:ext cx="546329" cy="5756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7" name="矩形 36"/>
          <p:cNvSpPr/>
          <p:nvPr/>
        </p:nvSpPr>
        <p:spPr>
          <a:xfrm>
            <a:off x="3921811" y="3767300"/>
            <a:ext cx="546329" cy="5756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77479" y="3769996"/>
            <a:ext cx="546329" cy="5756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031007" y="3780202"/>
            <a:ext cx="546329" cy="5756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586675" y="3782898"/>
            <a:ext cx="546329" cy="5756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133982" y="3779865"/>
            <a:ext cx="546329" cy="5756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89650" y="3782560"/>
            <a:ext cx="546329" cy="5756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22998" y="4309003"/>
            <a:ext cx="546329" cy="5756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44" name="矩形 43"/>
          <p:cNvSpPr/>
          <p:nvPr/>
        </p:nvSpPr>
        <p:spPr>
          <a:xfrm>
            <a:off x="3906823" y="4308081"/>
            <a:ext cx="546329" cy="5756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45" name="矩形 44"/>
          <p:cNvSpPr/>
          <p:nvPr/>
        </p:nvSpPr>
        <p:spPr>
          <a:xfrm>
            <a:off x="3369327" y="4309003"/>
            <a:ext cx="546329" cy="5756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46" name="矩形 45"/>
          <p:cNvSpPr/>
          <p:nvPr/>
        </p:nvSpPr>
        <p:spPr>
          <a:xfrm>
            <a:off x="4463494" y="4308081"/>
            <a:ext cx="546329" cy="5756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47" name="矩形 46"/>
          <p:cNvSpPr/>
          <p:nvPr/>
        </p:nvSpPr>
        <p:spPr>
          <a:xfrm>
            <a:off x="5569798" y="4328799"/>
            <a:ext cx="546329" cy="5756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48" name="矩形 47"/>
          <p:cNvSpPr/>
          <p:nvPr/>
        </p:nvSpPr>
        <p:spPr>
          <a:xfrm>
            <a:off x="2818328" y="4882829"/>
            <a:ext cx="546329" cy="5756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373996" y="4885524"/>
            <a:ext cx="546329" cy="5756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18124" y="4319375"/>
            <a:ext cx="546329" cy="5756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51" name="矩形 50"/>
          <p:cNvSpPr/>
          <p:nvPr/>
        </p:nvSpPr>
        <p:spPr>
          <a:xfrm>
            <a:off x="6682813" y="4339209"/>
            <a:ext cx="546329" cy="5756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52" name="矩形 51"/>
          <p:cNvSpPr/>
          <p:nvPr/>
        </p:nvSpPr>
        <p:spPr>
          <a:xfrm>
            <a:off x="6131138" y="4329785"/>
            <a:ext cx="546329" cy="5756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53" name="矩形 52"/>
          <p:cNvSpPr/>
          <p:nvPr/>
        </p:nvSpPr>
        <p:spPr>
          <a:xfrm>
            <a:off x="3921304" y="4882491"/>
            <a:ext cx="546329" cy="5756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476971" y="4885187"/>
            <a:ext cx="546329" cy="5756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030499" y="4895393"/>
            <a:ext cx="546329" cy="5756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586167" y="4898089"/>
            <a:ext cx="546329" cy="5756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33474" y="4895056"/>
            <a:ext cx="546329" cy="5756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89142" y="4897751"/>
            <a:ext cx="546329" cy="5756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827668" y="5438377"/>
            <a:ext cx="546329" cy="5756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61" name="矩形 60"/>
          <p:cNvSpPr/>
          <p:nvPr/>
        </p:nvSpPr>
        <p:spPr>
          <a:xfrm>
            <a:off x="3911493" y="5437455"/>
            <a:ext cx="546329" cy="5756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62" name="矩形 61"/>
          <p:cNvSpPr/>
          <p:nvPr/>
        </p:nvSpPr>
        <p:spPr>
          <a:xfrm>
            <a:off x="3373996" y="5438377"/>
            <a:ext cx="546329" cy="5756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63" name="矩形 62"/>
          <p:cNvSpPr/>
          <p:nvPr/>
        </p:nvSpPr>
        <p:spPr>
          <a:xfrm>
            <a:off x="4468163" y="5437455"/>
            <a:ext cx="546329" cy="5756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64" name="矩形 63"/>
          <p:cNvSpPr/>
          <p:nvPr/>
        </p:nvSpPr>
        <p:spPr>
          <a:xfrm>
            <a:off x="5574468" y="5458173"/>
            <a:ext cx="546329" cy="5756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65" name="矩形 64"/>
          <p:cNvSpPr/>
          <p:nvPr/>
        </p:nvSpPr>
        <p:spPr>
          <a:xfrm>
            <a:off x="2822998" y="6012203"/>
            <a:ext cx="546329" cy="5756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378666" y="6014898"/>
            <a:ext cx="546329" cy="5756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022794" y="5448750"/>
            <a:ext cx="546329" cy="5756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68" name="矩形 67"/>
          <p:cNvSpPr/>
          <p:nvPr/>
        </p:nvSpPr>
        <p:spPr>
          <a:xfrm>
            <a:off x="6687482" y="5468583"/>
            <a:ext cx="546329" cy="5756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69" name="矩形 68"/>
          <p:cNvSpPr/>
          <p:nvPr/>
        </p:nvSpPr>
        <p:spPr>
          <a:xfrm>
            <a:off x="6135808" y="5459159"/>
            <a:ext cx="546329" cy="57568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70" name="矩形 69"/>
          <p:cNvSpPr/>
          <p:nvPr/>
        </p:nvSpPr>
        <p:spPr>
          <a:xfrm>
            <a:off x="3925973" y="6011865"/>
            <a:ext cx="546329" cy="5756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481641" y="6014561"/>
            <a:ext cx="546329" cy="5756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35169" y="6024768"/>
            <a:ext cx="546329" cy="5756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590837" y="6027463"/>
            <a:ext cx="546329" cy="5756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38144" y="6024430"/>
            <a:ext cx="546329" cy="5756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693812" y="6027126"/>
            <a:ext cx="546329" cy="5756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08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3" grpId="0" animBg="1"/>
      <p:bldP spid="60" grpId="0" animBg="1"/>
      <p:bldP spid="61" grpId="0" animBg="1"/>
      <p:bldP spid="62" grpId="0" animBg="1"/>
      <p:bldP spid="65" grpId="0" animBg="1"/>
      <p:bldP spid="66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5071886" y="594034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HPL: High Performance LINPACK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44983" y="1344517"/>
            <a:ext cx="6097818" cy="376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3471" indent="-433471">
              <a:buFont typeface="Arial" panose="020B0604020202020204" pitchFamily="34" charset="0"/>
              <a:buChar char="•"/>
            </a:pPr>
            <a:r>
              <a:rPr lang="en-US" altLang="zh-CN" sz="2655" b="1" dirty="0">
                <a:solidFill>
                  <a:srgbClr val="7030A0"/>
                </a:solidFill>
              </a:rPr>
              <a:t>Panel</a:t>
            </a:r>
            <a:r>
              <a:rPr lang="zh-CN" altLang="en-US" sz="2655" b="1" dirty="0">
                <a:solidFill>
                  <a:srgbClr val="7030A0"/>
                </a:solidFill>
              </a:rPr>
              <a:t>分解之后，被</a:t>
            </a:r>
            <a:r>
              <a:rPr lang="zh-CN" altLang="en-US" sz="2655" b="1" dirty="0">
                <a:solidFill>
                  <a:srgbClr val="FF0000"/>
                </a:solidFill>
              </a:rPr>
              <a:t>广播</a:t>
            </a:r>
            <a:r>
              <a:rPr lang="zh-CN" altLang="en-US" sz="2655" b="1" dirty="0">
                <a:solidFill>
                  <a:srgbClr val="7030A0"/>
                </a:solidFill>
              </a:rPr>
              <a:t>到其他列进程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每一列上的各个进程根据选最大主元的结果，进行</a:t>
            </a:r>
            <a:r>
              <a:rPr lang="zh-CN" altLang="en-US" sz="2655" b="1" dirty="0">
                <a:solidFill>
                  <a:srgbClr val="FF0000"/>
                </a:solidFill>
              </a:rPr>
              <a:t>行</a:t>
            </a:r>
            <a:r>
              <a:rPr lang="zh-CN" altLang="en-US" sz="2655" b="1" dirty="0">
                <a:solidFill>
                  <a:srgbClr val="FF0000"/>
                </a:solidFill>
              </a:rPr>
              <a:t>交换操作</a:t>
            </a:r>
            <a:r>
              <a:rPr lang="zh-CN" altLang="en-US" sz="2655" b="1" dirty="0">
                <a:solidFill>
                  <a:srgbClr val="7030A0"/>
                </a:solidFill>
              </a:rPr>
              <a:t>（行交换与行广播）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每个进程都保存一份当前</a:t>
            </a:r>
            <a:r>
              <a:rPr lang="en-US" altLang="zh-CN" sz="2655" b="1" dirty="0">
                <a:solidFill>
                  <a:srgbClr val="7030A0"/>
                </a:solidFill>
              </a:rPr>
              <a:t>U</a:t>
            </a:r>
            <a:r>
              <a:rPr lang="zh-CN" altLang="en-US" sz="2655" b="1" dirty="0">
                <a:solidFill>
                  <a:srgbClr val="7030A0"/>
                </a:solidFill>
              </a:rPr>
              <a:t>矩阵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433471" indent="-433471">
              <a:buFont typeface="Arial" panose="020B0604020202020204" pitchFamily="34" charset="0"/>
              <a:buChar char="•"/>
            </a:pPr>
            <a:r>
              <a:rPr lang="zh-CN" altLang="en-US" sz="2655" b="1" dirty="0">
                <a:solidFill>
                  <a:srgbClr val="7030A0"/>
                </a:solidFill>
              </a:rPr>
              <a:t>使用最新的</a:t>
            </a:r>
            <a:r>
              <a:rPr lang="en-US" altLang="zh-CN" sz="2655" b="1" dirty="0">
                <a:solidFill>
                  <a:srgbClr val="7030A0"/>
                </a:solidFill>
              </a:rPr>
              <a:t>panel</a:t>
            </a:r>
            <a:r>
              <a:rPr lang="zh-CN" altLang="en-US" sz="2655" b="1" dirty="0">
                <a:solidFill>
                  <a:srgbClr val="7030A0"/>
                </a:solidFill>
              </a:rPr>
              <a:t>和</a:t>
            </a:r>
            <a:r>
              <a:rPr lang="en-US" altLang="zh-CN" sz="2655" b="1" dirty="0">
                <a:solidFill>
                  <a:srgbClr val="7030A0"/>
                </a:solidFill>
              </a:rPr>
              <a:t>U</a:t>
            </a:r>
            <a:r>
              <a:rPr lang="zh-CN" altLang="en-US" sz="2655" b="1" dirty="0">
                <a:solidFill>
                  <a:srgbClr val="7030A0"/>
                </a:solidFill>
              </a:rPr>
              <a:t>完成</a:t>
            </a:r>
            <a:r>
              <a:rPr lang="en-US" altLang="zh-CN" sz="2655" b="1" dirty="0">
                <a:solidFill>
                  <a:srgbClr val="7030A0"/>
                </a:solidFill>
              </a:rPr>
              <a:t>trailing</a:t>
            </a:r>
            <a:r>
              <a:rPr lang="zh-CN" altLang="en-US" sz="2655" b="1" dirty="0">
                <a:solidFill>
                  <a:srgbClr val="7030A0"/>
                </a:solidFill>
              </a:rPr>
              <a:t>矩阵的更新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pPr marL="1040031" lvl="1" indent="-433471">
              <a:buFont typeface="Arial" panose="020B0604020202020204" pitchFamily="34" charset="0"/>
              <a:buChar char="•"/>
            </a:pPr>
            <a:r>
              <a:rPr lang="en-US" altLang="zh-CN" sz="2655" b="1" dirty="0">
                <a:solidFill>
                  <a:srgbClr val="7030A0"/>
                </a:solidFill>
              </a:rPr>
              <a:t>A = A – L2*U</a:t>
            </a:r>
          </a:p>
        </p:txBody>
      </p:sp>
      <p:sp>
        <p:nvSpPr>
          <p:cNvPr id="6" name="矩形 5"/>
          <p:cNvSpPr/>
          <p:nvPr/>
        </p:nvSpPr>
        <p:spPr>
          <a:xfrm>
            <a:off x="1054520" y="2391386"/>
            <a:ext cx="1222381" cy="4375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7" name="矩形 6"/>
          <p:cNvSpPr/>
          <p:nvPr/>
        </p:nvSpPr>
        <p:spPr>
          <a:xfrm>
            <a:off x="637116" y="2391386"/>
            <a:ext cx="412059" cy="4375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8" name="矩形 7"/>
          <p:cNvSpPr/>
          <p:nvPr/>
        </p:nvSpPr>
        <p:spPr>
          <a:xfrm>
            <a:off x="3305641" y="2391386"/>
            <a:ext cx="1499269" cy="4281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0" name="矩形 9"/>
          <p:cNvSpPr/>
          <p:nvPr/>
        </p:nvSpPr>
        <p:spPr>
          <a:xfrm>
            <a:off x="637116" y="2829256"/>
            <a:ext cx="405586" cy="114861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" name="矩形 10"/>
          <p:cNvSpPr/>
          <p:nvPr/>
        </p:nvSpPr>
        <p:spPr>
          <a:xfrm>
            <a:off x="1052041" y="2831951"/>
            <a:ext cx="1224860" cy="1145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05641" y="2828918"/>
            <a:ext cx="1493148" cy="114895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93583" y="2828918"/>
            <a:ext cx="405586" cy="1148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3096" y="2391385"/>
            <a:ext cx="406072" cy="433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67051" y="4630220"/>
            <a:ext cx="1222381" cy="4375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9" name="矩形 28"/>
          <p:cNvSpPr/>
          <p:nvPr/>
        </p:nvSpPr>
        <p:spPr>
          <a:xfrm>
            <a:off x="649647" y="4630220"/>
            <a:ext cx="405816" cy="4375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0" name="矩形 29"/>
          <p:cNvSpPr/>
          <p:nvPr/>
        </p:nvSpPr>
        <p:spPr>
          <a:xfrm>
            <a:off x="649647" y="5068089"/>
            <a:ext cx="405586" cy="15015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1" name="矩形 30"/>
          <p:cNvSpPr/>
          <p:nvPr/>
        </p:nvSpPr>
        <p:spPr>
          <a:xfrm>
            <a:off x="1064572" y="5070785"/>
            <a:ext cx="1224860" cy="14988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08120" y="4643953"/>
            <a:ext cx="1490670" cy="4375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3" name="矩形 32"/>
          <p:cNvSpPr/>
          <p:nvPr/>
        </p:nvSpPr>
        <p:spPr>
          <a:xfrm>
            <a:off x="2890716" y="4643953"/>
            <a:ext cx="405816" cy="437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90717" y="5081822"/>
            <a:ext cx="405586" cy="1501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05641" y="5084518"/>
            <a:ext cx="1493148" cy="14988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rgbClr val="FF0000"/>
              </a:solidFill>
            </a:endParaRPr>
          </a:p>
        </p:txBody>
      </p:sp>
      <p:sp>
        <p:nvSpPr>
          <p:cNvPr id="2" name="上弧形箭头 1"/>
          <p:cNvSpPr/>
          <p:nvPr/>
        </p:nvSpPr>
        <p:spPr>
          <a:xfrm>
            <a:off x="839909" y="3076305"/>
            <a:ext cx="2122487" cy="300875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chemeClr val="tx1"/>
              </a:solidFill>
            </a:endParaRPr>
          </a:p>
        </p:txBody>
      </p:sp>
      <p:sp>
        <p:nvSpPr>
          <p:cNvPr id="36" name="上弧形箭头 35"/>
          <p:cNvSpPr/>
          <p:nvPr/>
        </p:nvSpPr>
        <p:spPr>
          <a:xfrm>
            <a:off x="852440" y="5531710"/>
            <a:ext cx="2122487" cy="300875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chemeClr val="tx1"/>
              </a:solidFill>
            </a:endParaRPr>
          </a:p>
        </p:txBody>
      </p:sp>
      <p:sp>
        <p:nvSpPr>
          <p:cNvPr id="3" name="右弧形箭头 2"/>
          <p:cNvSpPr/>
          <p:nvPr/>
        </p:nvSpPr>
        <p:spPr>
          <a:xfrm>
            <a:off x="2291489" y="2609709"/>
            <a:ext cx="353659" cy="237373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chemeClr val="tx1"/>
              </a:solidFill>
            </a:endParaRPr>
          </a:p>
        </p:txBody>
      </p:sp>
      <p:sp>
        <p:nvSpPr>
          <p:cNvPr id="37" name="右弧形箭头 36"/>
          <p:cNvSpPr/>
          <p:nvPr/>
        </p:nvSpPr>
        <p:spPr>
          <a:xfrm>
            <a:off x="4800188" y="2583225"/>
            <a:ext cx="353659" cy="237373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38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5.8|0.7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宽屏</PresentationFormat>
  <Paragraphs>82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sdh</dc:creator>
  <cp:lastModifiedBy>sdh</cp:lastModifiedBy>
  <cp:revision>3</cp:revision>
  <dcterms:created xsi:type="dcterms:W3CDTF">2019-10-24T23:07:59Z</dcterms:created>
  <dcterms:modified xsi:type="dcterms:W3CDTF">2019-10-25T12:12:31Z</dcterms:modified>
</cp:coreProperties>
</file>