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1" r:id="rId4"/>
    <p:sldId id="272" r:id="rId5"/>
    <p:sldId id="259" r:id="rId6"/>
    <p:sldId id="268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B551-91A2-4F91-A1E2-605D2F409A1B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F8902-3099-4F48-8180-705497BFE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18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1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53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第三节到此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6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不只是三维几何形状的划分，也是对应的（线性系统）矩阵的划分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3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07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9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8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6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解释网格与矩阵的对应关系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4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解释网格与矩阵的对应关系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6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4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6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8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2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9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B201-244E-4E9C-B311-2E06E72F52B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96B7-DFF5-40F8-B525-C306D4D2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hyperlink" Target="mailto:ephillips@nvidia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3227" y="1585595"/>
            <a:ext cx="7646716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  <a:r>
              <a:rPr lang="zh-CN" altLang="en-US" sz="2655" b="1" dirty="0">
                <a:solidFill>
                  <a:srgbClr val="7030A0"/>
                </a:solidFill>
              </a:rPr>
              <a:t>太注重浮点计算性能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侧重访存和通信性能评测的</a:t>
            </a:r>
            <a:r>
              <a:rPr lang="en-US" altLang="zh-CN" sz="2655" b="1" dirty="0">
                <a:solidFill>
                  <a:srgbClr val="7030A0"/>
                </a:solidFill>
              </a:rPr>
              <a:t>benchmark</a:t>
            </a: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“另一个</a:t>
            </a:r>
            <a:r>
              <a:rPr lang="en-US" altLang="zh-CN" sz="2655" b="1" dirty="0">
                <a:solidFill>
                  <a:srgbClr val="7030A0"/>
                </a:solidFill>
              </a:rPr>
              <a:t>bookend</a:t>
            </a:r>
            <a:r>
              <a:rPr lang="zh-CN" altLang="en-US" sz="2655" b="1" dirty="0">
                <a:solidFill>
                  <a:srgbClr val="7030A0"/>
                </a:solidFill>
              </a:rPr>
              <a:t>”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每年</a:t>
            </a:r>
            <a:r>
              <a:rPr lang="en-US" altLang="zh-CN" sz="2655" b="1" dirty="0">
                <a:solidFill>
                  <a:srgbClr val="7030A0"/>
                </a:solidFill>
              </a:rPr>
              <a:t>Top500</a:t>
            </a:r>
            <a:r>
              <a:rPr lang="zh-CN" altLang="en-US" sz="2655" b="1" dirty="0">
                <a:solidFill>
                  <a:srgbClr val="7030A0"/>
                </a:solidFill>
              </a:rPr>
              <a:t>与</a:t>
            </a: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  <a:r>
              <a:rPr lang="zh-CN" altLang="en-US" sz="2655" b="1" dirty="0">
                <a:solidFill>
                  <a:srgbClr val="7030A0"/>
                </a:solidFill>
              </a:rPr>
              <a:t>排名同时宣布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93" y="2951080"/>
            <a:ext cx="3151858" cy="2908018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3569853" y="3702097"/>
            <a:ext cx="1248663" cy="819291"/>
          </a:xfrm>
          <a:prstGeom prst="wedgeEllipseCallout">
            <a:avLst>
              <a:gd name="adj1" fmla="val 39544"/>
              <a:gd name="adj2" fmla="val 567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HPL</a:t>
            </a:r>
            <a:endParaRPr lang="en-US" altLang="zh-CN" sz="2655" dirty="0"/>
          </a:p>
        </p:txBody>
      </p:sp>
      <p:sp>
        <p:nvSpPr>
          <p:cNvPr id="8" name="椭圆形标注 7"/>
          <p:cNvSpPr/>
          <p:nvPr/>
        </p:nvSpPr>
        <p:spPr>
          <a:xfrm>
            <a:off x="7768719" y="3670991"/>
            <a:ext cx="1399622" cy="819291"/>
          </a:xfrm>
          <a:prstGeom prst="wedgeEllipseCallout">
            <a:avLst>
              <a:gd name="adj1" fmla="val -88002"/>
              <a:gd name="adj2" fmla="val 452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HPCG</a:t>
            </a:r>
            <a:endParaRPr lang="en-US" altLang="zh-CN" sz="265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90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3" y="1428500"/>
            <a:ext cx="625363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Level scheduling</a:t>
            </a:r>
            <a:r>
              <a:rPr lang="zh-CN" altLang="en-US" sz="2655" b="1" dirty="0">
                <a:solidFill>
                  <a:srgbClr val="7030A0"/>
                </a:solidFill>
              </a:rPr>
              <a:t>（保持全部数据依赖）：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38" y="1883240"/>
            <a:ext cx="5387010" cy="4657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8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3" y="1428500"/>
            <a:ext cx="625363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Level scheduling</a:t>
            </a:r>
            <a:r>
              <a:rPr lang="zh-CN" altLang="en-US" sz="2655" b="1" dirty="0">
                <a:solidFill>
                  <a:srgbClr val="7030A0"/>
                </a:solidFill>
              </a:rPr>
              <a:t>（保持全部数据依赖）：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386" y="2200014"/>
            <a:ext cx="6297409" cy="225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Jongsoo</a:t>
            </a:r>
            <a:r>
              <a:rPr lang="en-US" altLang="zh-CN" dirty="0"/>
              <a:t> Park, Mikhail </a:t>
            </a:r>
            <a:r>
              <a:rPr lang="en-US" altLang="zh-CN" dirty="0" err="1"/>
              <a:t>Smelyanskiy</a:t>
            </a:r>
            <a:r>
              <a:rPr lang="en-US" altLang="zh-CN" dirty="0"/>
              <a:t>, </a:t>
            </a:r>
            <a:r>
              <a:rPr lang="en-US" altLang="zh-CN" dirty="0" err="1"/>
              <a:t>Karthikeyan</a:t>
            </a:r>
            <a:r>
              <a:rPr lang="en-US" altLang="zh-CN" dirty="0"/>
              <a:t> </a:t>
            </a:r>
            <a:r>
              <a:rPr lang="en-US" altLang="zh-CN" dirty="0" err="1"/>
              <a:t>Vaidyanathan</a:t>
            </a:r>
            <a:r>
              <a:rPr lang="en-US" altLang="zh-CN" dirty="0"/>
              <a:t>, Alexander </a:t>
            </a:r>
            <a:r>
              <a:rPr lang="en-US" altLang="zh-CN" dirty="0" err="1"/>
              <a:t>Heinecke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Dhiraj</a:t>
            </a:r>
            <a:r>
              <a:rPr lang="en-US" altLang="zh-CN" dirty="0"/>
              <a:t> D. </a:t>
            </a:r>
            <a:r>
              <a:rPr lang="en-US" altLang="zh-CN" dirty="0" err="1"/>
              <a:t>Kalamkar</a:t>
            </a:r>
            <a:r>
              <a:rPr lang="en-US" altLang="zh-CN" dirty="0"/>
              <a:t>, Xing </a:t>
            </a:r>
            <a:r>
              <a:rPr lang="en-US" altLang="zh-CN" dirty="0" smtClean="0"/>
              <a:t>Liu, </a:t>
            </a:r>
            <a:r>
              <a:rPr lang="en-US" altLang="zh-CN" dirty="0"/>
              <a:t>Md. </a:t>
            </a:r>
            <a:r>
              <a:rPr lang="en-US" altLang="zh-CN" dirty="0" err="1"/>
              <a:t>Mosotofa</a:t>
            </a:r>
            <a:r>
              <a:rPr lang="en-US" altLang="zh-CN" dirty="0"/>
              <a:t> Ali </a:t>
            </a:r>
            <a:r>
              <a:rPr lang="en-US" altLang="zh-CN" dirty="0" err="1"/>
              <a:t>Patwary</a:t>
            </a:r>
            <a:r>
              <a:rPr lang="en-US" altLang="zh-CN" dirty="0"/>
              <a:t>, </a:t>
            </a:r>
            <a:r>
              <a:rPr lang="en-US" altLang="zh-CN" dirty="0" err="1"/>
              <a:t>Yutong</a:t>
            </a:r>
            <a:r>
              <a:rPr lang="en-US" altLang="zh-CN" dirty="0"/>
              <a:t> </a:t>
            </a:r>
            <a:r>
              <a:rPr lang="en-US" altLang="zh-CN" dirty="0" smtClean="0"/>
              <a:t>Lu, </a:t>
            </a:r>
            <a:r>
              <a:rPr lang="en-US" altLang="zh-CN" dirty="0"/>
              <a:t>Pradeep </a:t>
            </a:r>
            <a:r>
              <a:rPr lang="en-US" altLang="zh-CN" dirty="0" smtClean="0"/>
              <a:t>Dubey</a:t>
            </a:r>
            <a:r>
              <a:rPr lang="en-US" altLang="zh-CN" sz="2000" dirty="0" smtClean="0"/>
              <a:t>. Efficient </a:t>
            </a:r>
            <a:r>
              <a:rPr lang="en-US" altLang="zh-CN" sz="2000" dirty="0"/>
              <a:t>Shared-Memory Implementation of</a:t>
            </a:r>
          </a:p>
          <a:p>
            <a:r>
              <a:rPr lang="en-US" altLang="zh-CN" sz="2000" dirty="0"/>
              <a:t>High-Performance Conjugate Gradient Benchmark</a:t>
            </a:r>
          </a:p>
          <a:p>
            <a:r>
              <a:rPr lang="en-US" altLang="zh-CN" sz="2000" dirty="0"/>
              <a:t>and Its Application to Unstructured </a:t>
            </a:r>
            <a:r>
              <a:rPr lang="en-US" altLang="zh-CN" sz="2000" dirty="0" smtClean="0"/>
              <a:t>Matrices. SC2014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 smtClean="0">
                <a:solidFill>
                  <a:srgbClr val="7030A0"/>
                </a:solidFill>
              </a:rPr>
              <a:t>Section III.A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1459" y="5152927"/>
            <a:ext cx="4078814" cy="65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x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+ 2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y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+ 4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z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=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k</a:t>
            </a:r>
            <a:r>
              <a:rPr lang="zh-CN" altLang="en-US" b="0" i="0" u="none" strike="noStrike" baseline="0" dirty="0" smtClean="0">
                <a:latin typeface="CMMI8"/>
              </a:rPr>
              <a:t>所定义的平面上的点，在同一个</a:t>
            </a:r>
            <a:r>
              <a:rPr lang="en-US" altLang="zh-CN" b="0" i="0" u="none" strike="noStrike" baseline="0" dirty="0" smtClean="0">
                <a:latin typeface="CMMI8"/>
              </a:rPr>
              <a:t>level</a:t>
            </a:r>
            <a:r>
              <a:rPr lang="zh-CN" altLang="en-US" b="0" i="0" u="none" strike="noStrike" baseline="0" dirty="0" smtClean="0">
                <a:latin typeface="CMMI8"/>
              </a:rPr>
              <a:t>上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2793649" y="26925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368587" y="26762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180128" y="26890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960393" y="26725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2789490" y="33219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364428" y="3305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2175969" y="33184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3956234" y="33018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2774874" y="39418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3349812" y="39255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2161353" y="39383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941618" y="39218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770715" y="45712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3345653" y="4554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157194" y="45677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937459" y="45511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397031" y="30399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971969" y="30236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783510" y="30364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563775" y="30198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392872" y="36693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967810" y="36530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779351" y="36657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559616" y="36492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2378256" y="42892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953194" y="42729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764735" y="42857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3545000" y="42692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2374097" y="49186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949035" y="49023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760576" y="49151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3540841" y="48985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2104442" y="33606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679380" y="33443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490921" y="33571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3271186" y="33406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2100283" y="39900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675221" y="39737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486762" y="39865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267027" y="39699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2085667" y="4609994"/>
            <a:ext cx="281287" cy="288032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660605" y="45937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1472146" y="46064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3252411" y="45899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2081508" y="52393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656446" y="52230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1467987" y="52358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3248252" y="52192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707824" y="37080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282762" y="36917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1094303" y="37045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874568" y="36880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703665" y="43374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278603" y="43211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1090144" y="43339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870409" y="43173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689049" y="49573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2263987" y="49410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1075528" y="49538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855793" y="49373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684890" y="55867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2259828" y="55704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1071369" y="55832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851634" y="55666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867589" y="24671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3655106">
            <a:off x="-98341" y="3542566"/>
            <a:ext cx="5111196" cy="2234025"/>
          </a:xfrm>
          <a:prstGeom prst="parallelogram">
            <a:avLst>
              <a:gd name="adj" fmla="val 93361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4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8 -0.25625 L -0.19908 -0.25625 C -0.19505 -0.25092 -0.19036 -0.24653 -0.18671 -0.24004 C -0.18528 -0.2375 -0.18411 -0.23472 -0.18255 -0.23264 C -0.18073 -0.23032 -0.17851 -0.22893 -0.17669 -0.22662 C -0.17552 -0.22546 -0.17448 -0.22361 -0.1733 -0.22222 C -0.172 -0.2206 -0.17044 -0.21967 -0.16914 -0.21782 C -0.16823 -0.21666 -0.16757 -0.21458 -0.16666 -0.21342 C -0.16354 -0.20949 -0.16106 -0.21065 -0.15833 -0.2044 C -0.15716 -0.20208 -0.15625 -0.1993 -0.15494 -0.19699 C -0.15286 -0.19329 -0.15104 -0.19213 -0.1483 -0.18958 C -0.14453 -0.17616 -0.14974 -0.19213 -0.14166 -0.17778 C -0.14023 -0.17523 -0.13958 -0.17176 -0.13828 -0.16898 C -0.1375 -0.1669 -0.13658 -0.16504 -0.1358 -0.16296 C -0.13528 -0.16157 -0.13489 -0.15995 -0.13411 -0.15856 C -0.12916 -0.14977 -0.13255 -0.15787 -0.12838 -0.15116 C -0.12161 -0.14051 -0.12604 -0.14375 -0.12083 -0.14074 C -0.11901 -0.1375 -0.11823 -0.13541 -0.11588 -0.13333 C -0.1151 -0.13264 -0.11419 -0.13264 -0.11341 -0.13194 C -0.1069 -0.12616 -0.11458 -0.13125 -0.10833 -0.12754 C -0.10755 -0.12592 -0.1069 -0.12407 -0.10586 -0.12291 C -0.10429 -0.12153 -0.10234 -0.12176 -0.10091 -0.12014 L -0.0983 -0.11713 L -0.09336 -0.1037 C -0.09283 -0.10231 -0.09257 -0.10023 -0.09166 -0.0993 C -0.08997 -0.09745 -0.08854 -0.09444 -0.08671 -0.09329 C -0.08437 -0.09213 -0.07981 -0.08958 -0.07747 -0.0875 C -0.07669 -0.08657 -0.07591 -0.08518 -0.075 -0.08449 C -0.07122 -0.08194 -0.07148 -0.08426 -0.06836 -0.08148 C -0.06119 -0.07523 -0.06718 -0.07847 -0.06093 -0.07569 C -0.06002 -0.07454 -0.05924 -0.07338 -0.05833 -0.07268 C -0.05468 -0.06991 -0.05573 -0.07268 -0.0526 -0.06967 C -0.05169 -0.06898 -0.05091 -0.06759 -0.05 -0.06666 C -0.04921 -0.06597 -0.0483 -0.06597 -0.04752 -0.06528 C -0.04583 -0.06342 -0.04257 -0.05926 -0.04257 -0.05926 L -0.00833 0.00301 L -1.45833E-6 -3.7037E-6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413257" y="11766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02737" y="737742"/>
            <a:ext cx="8989264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着色算法：每个点染上与邻居点不同的颜色；同样颜色的点可并行处理；一定程度上破坏依赖，但是大幅提高并行度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62381" y="1722144"/>
            <a:ext cx="354992" cy="37874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椭圆 6"/>
          <p:cNvSpPr/>
          <p:nvPr/>
        </p:nvSpPr>
        <p:spPr>
          <a:xfrm>
            <a:off x="7544957" y="1722144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6362381" y="2749647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7544957" y="274964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椭圆 10"/>
          <p:cNvSpPr/>
          <p:nvPr/>
        </p:nvSpPr>
        <p:spPr>
          <a:xfrm>
            <a:off x="6362381" y="3777151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椭圆 11"/>
          <p:cNvSpPr/>
          <p:nvPr/>
        </p:nvSpPr>
        <p:spPr>
          <a:xfrm>
            <a:off x="7544957" y="3777151"/>
            <a:ext cx="354992" cy="37874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椭圆 12"/>
          <p:cNvSpPr/>
          <p:nvPr/>
        </p:nvSpPr>
        <p:spPr>
          <a:xfrm>
            <a:off x="6362381" y="4804654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椭圆 13"/>
          <p:cNvSpPr/>
          <p:nvPr/>
        </p:nvSpPr>
        <p:spPr>
          <a:xfrm>
            <a:off x="7544957" y="4804654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5" name="椭圆 14"/>
          <p:cNvSpPr/>
          <p:nvPr/>
        </p:nvSpPr>
        <p:spPr>
          <a:xfrm>
            <a:off x="4125767" y="1722960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椭圆 15"/>
          <p:cNvSpPr/>
          <p:nvPr/>
        </p:nvSpPr>
        <p:spPr>
          <a:xfrm>
            <a:off x="5308344" y="1722960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" name="椭圆 16"/>
          <p:cNvSpPr/>
          <p:nvPr/>
        </p:nvSpPr>
        <p:spPr>
          <a:xfrm>
            <a:off x="4125767" y="2750464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" name="椭圆 17"/>
          <p:cNvSpPr/>
          <p:nvPr/>
        </p:nvSpPr>
        <p:spPr>
          <a:xfrm>
            <a:off x="5308344" y="2750464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椭圆 18"/>
          <p:cNvSpPr/>
          <p:nvPr/>
        </p:nvSpPr>
        <p:spPr>
          <a:xfrm>
            <a:off x="4125767" y="3777967"/>
            <a:ext cx="354992" cy="37874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" name="椭圆 19"/>
          <p:cNvSpPr/>
          <p:nvPr/>
        </p:nvSpPr>
        <p:spPr>
          <a:xfrm>
            <a:off x="5308344" y="377796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椭圆 20"/>
          <p:cNvSpPr/>
          <p:nvPr/>
        </p:nvSpPr>
        <p:spPr>
          <a:xfrm>
            <a:off x="4125767" y="4805471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" name="椭圆 21"/>
          <p:cNvSpPr/>
          <p:nvPr/>
        </p:nvSpPr>
        <p:spPr>
          <a:xfrm>
            <a:off x="5308344" y="4805471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3" name="椭圆 32"/>
          <p:cNvSpPr/>
          <p:nvPr/>
        </p:nvSpPr>
        <p:spPr>
          <a:xfrm>
            <a:off x="8723160" y="1726041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4" name="椭圆 33"/>
          <p:cNvSpPr/>
          <p:nvPr/>
        </p:nvSpPr>
        <p:spPr>
          <a:xfrm>
            <a:off x="9905737" y="1726041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5" name="椭圆 34"/>
          <p:cNvSpPr/>
          <p:nvPr/>
        </p:nvSpPr>
        <p:spPr>
          <a:xfrm>
            <a:off x="8723160" y="2753544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6" name="椭圆 35"/>
          <p:cNvSpPr/>
          <p:nvPr/>
        </p:nvSpPr>
        <p:spPr>
          <a:xfrm>
            <a:off x="9905737" y="2753544"/>
            <a:ext cx="354992" cy="378743"/>
          </a:xfrm>
          <a:prstGeom prst="ellipse">
            <a:avLst/>
          </a:prstGeom>
          <a:solidFill>
            <a:srgbClr val="A432E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7" name="椭圆 36"/>
          <p:cNvSpPr/>
          <p:nvPr/>
        </p:nvSpPr>
        <p:spPr>
          <a:xfrm>
            <a:off x="8723160" y="3781048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8" name="椭圆 37"/>
          <p:cNvSpPr/>
          <p:nvPr/>
        </p:nvSpPr>
        <p:spPr>
          <a:xfrm>
            <a:off x="9905737" y="3781048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9" name="椭圆 38"/>
          <p:cNvSpPr/>
          <p:nvPr/>
        </p:nvSpPr>
        <p:spPr>
          <a:xfrm>
            <a:off x="8723160" y="4808551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0" name="椭圆 39"/>
          <p:cNvSpPr/>
          <p:nvPr/>
        </p:nvSpPr>
        <p:spPr>
          <a:xfrm>
            <a:off x="9905737" y="4808551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3" name="直接连接符 2"/>
          <p:cNvCxnSpPr>
            <a:stCxn id="15" idx="4"/>
            <a:endCxn id="17" idx="0"/>
          </p:cNvCxnSpPr>
          <p:nvPr/>
        </p:nvCxnSpPr>
        <p:spPr>
          <a:xfrm>
            <a:off x="4303263" y="210170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79460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318331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6" idx="2"/>
          </p:cNvCxnSpPr>
          <p:nvPr/>
        </p:nvCxnSpPr>
        <p:spPr>
          <a:xfrm flipV="1">
            <a:off x="4480760" y="1912332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7" idx="6"/>
            <a:endCxn id="18" idx="2"/>
          </p:cNvCxnSpPr>
          <p:nvPr/>
        </p:nvCxnSpPr>
        <p:spPr>
          <a:xfrm>
            <a:off x="4480760" y="2939835"/>
            <a:ext cx="8275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78574" y="3946309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479873" y="4994025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643746" y="1895779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8" idx="6"/>
            <a:endCxn id="9" idx="2"/>
          </p:cNvCxnSpPr>
          <p:nvPr/>
        </p:nvCxnSpPr>
        <p:spPr>
          <a:xfrm flipV="1">
            <a:off x="5663337" y="2939019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0" idx="6"/>
            <a:endCxn id="11" idx="2"/>
          </p:cNvCxnSpPr>
          <p:nvPr/>
        </p:nvCxnSpPr>
        <p:spPr>
          <a:xfrm flipV="1">
            <a:off x="5663337" y="3966523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13" idx="2"/>
          </p:cNvCxnSpPr>
          <p:nvPr/>
        </p:nvCxnSpPr>
        <p:spPr>
          <a:xfrm>
            <a:off x="5643745" y="4993210"/>
            <a:ext cx="718636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724042" y="191151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724042" y="2923282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6724042" y="3966521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6714788" y="497747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895576" y="188787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7885733" y="294171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885732" y="393840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9954" y="5001930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9078153" y="1919420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9087997" y="290754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9055067" y="3975266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9073779" y="4993209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485840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485840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485840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539877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539877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539877" y="418957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722453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722453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722453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900656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900656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900656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083233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083233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0083233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22407" y="5188784"/>
            <a:ext cx="9438323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使用随机数、哈希函数等给点赋值；选取一种颜色，给每个局部区域中的最大值点染色；直到所有点被染色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>
                <a:solidFill>
                  <a:srgbClr val="7030A0"/>
                </a:solidFill>
              </a:rPr>
              <a:t>E Phillips, M </a:t>
            </a:r>
            <a:r>
              <a:rPr lang="en-US" altLang="zh-CN" sz="2655" b="1" dirty="0" err="1">
                <a:solidFill>
                  <a:srgbClr val="7030A0"/>
                </a:solidFill>
              </a:rPr>
              <a:t>Fatica</a:t>
            </a:r>
            <a:r>
              <a:rPr lang="en-US" altLang="zh-CN" sz="2655" b="1" dirty="0">
                <a:solidFill>
                  <a:srgbClr val="7030A0"/>
                </a:solidFill>
              </a:rPr>
              <a:t>, A CUDA Implementation of the High Performance Conjugate Gradient Benchmark, PMBS 2014</a:t>
            </a:r>
          </a:p>
        </p:txBody>
      </p:sp>
      <p:sp>
        <p:nvSpPr>
          <p:cNvPr id="89" name="Rectangle 1"/>
          <p:cNvSpPr>
            <a:spLocks noChangeArrowheads="1"/>
          </p:cNvSpPr>
          <p:nvPr/>
        </p:nvSpPr>
        <p:spPr bwMode="auto">
          <a:xfrm>
            <a:off x="0" y="-379145"/>
            <a:ext cx="1130118" cy="75866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66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707">
              <a:latin typeface="Arial" panose="020B0604020202020204" pitchFamily="34" charset="0"/>
            </a:endParaRPr>
          </a:p>
          <a:p>
            <a:pPr defTabSz="86694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948">
                <a:solidFill>
                  <a:srgbClr val="333333"/>
                </a:solidFill>
                <a:latin typeface="Arial" panose="020B0604020202020204" pitchFamily="34" charset="0"/>
                <a:ea typeface="Source Sans Pro"/>
              </a:rPr>
              <a:t>Everett Phillips</a:t>
            </a:r>
            <a:r>
              <a:rPr lang="zh-CN" altLang="zh-CN" sz="948" u="sng">
                <a:solidFill>
                  <a:srgbClr val="4500A7"/>
                </a:solidFill>
                <a:latin typeface="Arial" panose="020B0604020202020204" pitchFamily="34" charset="0"/>
                <a:ea typeface="Source Sans Pro"/>
                <a:hlinkClick r:id="rId6" tooltip="ephillips@nvidia.com"/>
              </a:rPr>
              <a:t>  </a:t>
            </a:r>
            <a:r>
              <a:rPr lang="zh-CN" altLang="zh-CN" sz="1327" u="sng">
                <a:solidFill>
                  <a:srgbClr val="4500A7"/>
                </a:solidFill>
                <a:latin typeface="Arial" panose="020B0604020202020204" pitchFamily="34" charset="0"/>
                <a:ea typeface="Source Sans Pro"/>
              </a:rPr>
              <a:t> </a:t>
            </a:r>
            <a:r>
              <a:rPr lang="zh-CN" altLang="zh-CN" sz="948" u="sng">
                <a:solidFill>
                  <a:srgbClr val="4500A7"/>
                </a:solidFill>
                <a:latin typeface="Arial" panose="020B0604020202020204" pitchFamily="34" charset="0"/>
                <a:ea typeface="Source Sans Pro"/>
              </a:rPr>
              <a:t>     </a:t>
            </a:r>
            <a:endParaRPr lang="zh-CN" altLang="zh-CN" sz="948">
              <a:solidFill>
                <a:srgbClr val="333333"/>
              </a:solidFill>
              <a:latin typeface="Arial" panose="020B0604020202020204" pitchFamily="34" charset="0"/>
              <a:ea typeface="Source Sans Pro"/>
            </a:endParaRPr>
          </a:p>
          <a:p>
            <a:pPr defTabSz="866943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948" u="sng">
                <a:solidFill>
                  <a:srgbClr val="333333"/>
                </a:solidFill>
                <a:latin typeface="Arial" panose="020B0604020202020204" pitchFamily="34" charset="0"/>
                <a:ea typeface="Source Sans Pro"/>
              </a:rPr>
              <a:t>Massimiliano Fatica</a:t>
            </a:r>
          </a:p>
          <a:p>
            <a:pPr defTabSz="866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948" u="sng">
              <a:solidFill>
                <a:srgbClr val="4500A7"/>
              </a:solidFill>
              <a:latin typeface="Arial" panose="020B0604020202020204" pitchFamily="34" charset="0"/>
              <a:ea typeface="Source Sans Pro"/>
            </a:endParaRPr>
          </a:p>
        </p:txBody>
      </p:sp>
      <p:sp>
        <p:nvSpPr>
          <p:cNvPr id="90" name="AutoShape 2" descr="Email author">
            <a:hlinkClick r:id="rId6" tooltip="ephillips@nvidia.com"/>
          </p:cNvPr>
          <p:cNvSpPr>
            <a:spLocks noChangeAspect="1" noChangeArrowheads="1"/>
          </p:cNvSpPr>
          <p:nvPr/>
        </p:nvSpPr>
        <p:spPr bwMode="auto">
          <a:xfrm>
            <a:off x="868492" y="-114206"/>
            <a:ext cx="216747" cy="2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99" tIns="43349" rIns="86699" bIns="43349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0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84273" y="1517321"/>
            <a:ext cx="189186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分块着色：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63" y="2092516"/>
            <a:ext cx="1970626" cy="42040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588" y="2893040"/>
            <a:ext cx="5162125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将整个子域分成相同大小的块，给每个块（而不是每个点）选取一种颜色；同色的块可被并行处理；块内数据串行处理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保证一定并行度的同时更好地保持数据依赖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4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2476" y="2653810"/>
            <a:ext cx="402941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进程间通信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邻居通信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内外区划分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内区计算与外区通信重叠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42425" y="225037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椭圆 7"/>
          <p:cNvSpPr/>
          <p:nvPr/>
        </p:nvSpPr>
        <p:spPr>
          <a:xfrm>
            <a:off x="9425001" y="225037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8242425" y="3277881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9425001" y="3277881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椭圆 10"/>
          <p:cNvSpPr/>
          <p:nvPr/>
        </p:nvSpPr>
        <p:spPr>
          <a:xfrm>
            <a:off x="8242425" y="4305384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椭圆 11"/>
          <p:cNvSpPr/>
          <p:nvPr/>
        </p:nvSpPr>
        <p:spPr>
          <a:xfrm>
            <a:off x="9425001" y="430538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椭圆 12"/>
          <p:cNvSpPr/>
          <p:nvPr/>
        </p:nvSpPr>
        <p:spPr>
          <a:xfrm>
            <a:off x="8242425" y="533288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椭圆 13"/>
          <p:cNvSpPr/>
          <p:nvPr/>
        </p:nvSpPr>
        <p:spPr>
          <a:xfrm>
            <a:off x="9425001" y="533288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5" name="椭圆 14"/>
          <p:cNvSpPr/>
          <p:nvPr/>
        </p:nvSpPr>
        <p:spPr>
          <a:xfrm>
            <a:off x="6005811" y="225119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椭圆 15"/>
          <p:cNvSpPr/>
          <p:nvPr/>
        </p:nvSpPr>
        <p:spPr>
          <a:xfrm>
            <a:off x="7188388" y="225119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" name="椭圆 16"/>
          <p:cNvSpPr/>
          <p:nvPr/>
        </p:nvSpPr>
        <p:spPr>
          <a:xfrm>
            <a:off x="6005811" y="327869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" name="椭圆 17"/>
          <p:cNvSpPr/>
          <p:nvPr/>
        </p:nvSpPr>
        <p:spPr>
          <a:xfrm>
            <a:off x="7188388" y="3278697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椭圆 18"/>
          <p:cNvSpPr/>
          <p:nvPr/>
        </p:nvSpPr>
        <p:spPr>
          <a:xfrm>
            <a:off x="6005811" y="4306200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" name="椭圆 19"/>
          <p:cNvSpPr/>
          <p:nvPr/>
        </p:nvSpPr>
        <p:spPr>
          <a:xfrm>
            <a:off x="7188388" y="4306200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椭圆 20"/>
          <p:cNvSpPr/>
          <p:nvPr/>
        </p:nvSpPr>
        <p:spPr>
          <a:xfrm>
            <a:off x="6005811" y="533370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" name="椭圆 21"/>
          <p:cNvSpPr/>
          <p:nvPr/>
        </p:nvSpPr>
        <p:spPr>
          <a:xfrm>
            <a:off x="7188388" y="533370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33" name="直接连接符 32"/>
          <p:cNvCxnSpPr>
            <a:stCxn id="15" idx="4"/>
            <a:endCxn id="17" idx="0"/>
          </p:cNvCxnSpPr>
          <p:nvPr/>
        </p:nvCxnSpPr>
        <p:spPr>
          <a:xfrm>
            <a:off x="6183307" y="262993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59504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98375" y="468412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6" idx="2"/>
          </p:cNvCxnSpPr>
          <p:nvPr/>
        </p:nvCxnSpPr>
        <p:spPr>
          <a:xfrm flipV="1">
            <a:off x="6360804" y="2440565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6"/>
            <a:endCxn id="18" idx="2"/>
          </p:cNvCxnSpPr>
          <p:nvPr/>
        </p:nvCxnSpPr>
        <p:spPr>
          <a:xfrm>
            <a:off x="6360804" y="3468068"/>
            <a:ext cx="8275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358618" y="447454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359917" y="552225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523790" y="2424012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8" idx="6"/>
            <a:endCxn id="9" idx="2"/>
          </p:cNvCxnSpPr>
          <p:nvPr/>
        </p:nvCxnSpPr>
        <p:spPr>
          <a:xfrm flipV="1">
            <a:off x="7543381" y="3467253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0" idx="6"/>
            <a:endCxn id="11" idx="2"/>
          </p:cNvCxnSpPr>
          <p:nvPr/>
        </p:nvCxnSpPr>
        <p:spPr>
          <a:xfrm flipV="1">
            <a:off x="7543381" y="4494756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13" idx="2"/>
          </p:cNvCxnSpPr>
          <p:nvPr/>
        </p:nvCxnSpPr>
        <p:spPr>
          <a:xfrm>
            <a:off x="7523789" y="5521443"/>
            <a:ext cx="718636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604086" y="243974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604086" y="3451516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604086" y="449475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594832" y="550570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775621" y="2416106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65777" y="3469950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765776" y="446663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9799998" y="553016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365884" y="2629119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65884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365884" y="468412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419921" y="2629119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419921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19921" y="4717804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9602497" y="2629119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602497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602497" y="468412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5180136" y="243953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5164402" y="347390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5192446" y="453733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5190784" y="552225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183307" y="160161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365884" y="160161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8419921" y="160161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9602497" y="1603045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182023" y="571163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339253" y="5701798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419921" y="5701798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9602497" y="571163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59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425919" y="4506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03612" y="229263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1271" y="1284093"/>
            <a:ext cx="10397278" cy="543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其他优化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数据格式优化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649599" lvl="2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CSR</a:t>
            </a:r>
            <a:r>
              <a:rPr lang="en-US" altLang="zh-CN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ELL</a:t>
            </a: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针对对称</a:t>
            </a:r>
            <a:r>
              <a:rPr lang="en-US" altLang="zh-CN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Gauss </a:t>
            </a:r>
            <a:r>
              <a:rPr lang="en-US" altLang="zh-CN" sz="2655" b="1" dirty="0" err="1">
                <a:solidFill>
                  <a:srgbClr val="7030A0"/>
                </a:solidFill>
                <a:sym typeface="Wingdings" panose="05000000000000000000" pitchFamily="2" charset="2"/>
              </a:rPr>
              <a:t>Siedel</a:t>
            </a:r>
            <a:r>
              <a:rPr lang="zh-CN" altLang="en-US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的优化</a:t>
            </a:r>
            <a:endParaRPr lang="en-US" altLang="zh-CN" sz="2655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altLang="zh-CN" sz="1707" dirty="0"/>
              <a:t>Kiyoshi </a:t>
            </a:r>
            <a:r>
              <a:rPr lang="en-US" altLang="zh-CN" sz="1707" dirty="0" err="1"/>
              <a:t>Kumahata</a:t>
            </a:r>
            <a:r>
              <a:rPr lang="en-US" altLang="zh-CN" sz="1707" dirty="0"/>
              <a:t>, Kazuo Minami, Akira Hosoi, </a:t>
            </a:r>
            <a:r>
              <a:rPr lang="en-US" altLang="zh-CN" sz="1707" dirty="0" err="1"/>
              <a:t>Ikuo</a:t>
            </a:r>
            <a:r>
              <a:rPr lang="en-US" altLang="zh-CN" sz="1707" dirty="0"/>
              <a:t> Miyoshi, HPCG Performance Improvement on the K computer, SC 2016, BOF</a:t>
            </a:r>
            <a:endParaRPr lang="en-US" altLang="zh-CN" sz="996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en-US" altLang="zh-CN" sz="2655" b="1" dirty="0" err="1">
                <a:solidFill>
                  <a:srgbClr val="7030A0"/>
                </a:solidFill>
              </a:rPr>
              <a:t>Spmv</a:t>
            </a:r>
            <a:r>
              <a:rPr lang="en-US" altLang="zh-CN" sz="2655" b="1" dirty="0">
                <a:solidFill>
                  <a:srgbClr val="7030A0"/>
                </a:solidFill>
              </a:rPr>
              <a:t>(</a:t>
            </a:r>
            <a:r>
              <a:rPr lang="zh-CN" altLang="en-US" sz="2655" b="1" dirty="0">
                <a:solidFill>
                  <a:srgbClr val="7030A0"/>
                </a:solidFill>
              </a:rPr>
              <a:t>稀疏矩阵向量乘</a:t>
            </a:r>
            <a:r>
              <a:rPr lang="en-US" altLang="zh-CN" sz="2655" b="1" dirty="0">
                <a:solidFill>
                  <a:srgbClr val="7030A0"/>
                </a:solidFill>
              </a:rPr>
              <a:t>)</a:t>
            </a:r>
            <a:r>
              <a:rPr lang="zh-CN" altLang="en-US" sz="2655" b="1" dirty="0">
                <a:solidFill>
                  <a:srgbClr val="7030A0"/>
                </a:solidFill>
              </a:rPr>
              <a:t>的优化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649599" lvl="2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如何充分利用带宽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fr-FR" altLang="zh-CN" sz="1707" dirty="0">
              <a:latin typeface="NimbusRomNo9L-Medi"/>
            </a:endParaRPr>
          </a:p>
          <a:p>
            <a:r>
              <a:rPr lang="en-US" altLang="zh-CN" sz="1707" dirty="0"/>
              <a:t>Nathan Bell, Michael Garland, Implementing Sparse Matrix-Vector Multiplication on Throughput-Oriented Processors, SC 2009</a:t>
            </a:r>
          </a:p>
          <a:p>
            <a:endParaRPr lang="en-US" altLang="zh-CN" sz="1707" dirty="0"/>
          </a:p>
          <a:p>
            <a:r>
              <a:rPr lang="en-US" altLang="zh-CN" sz="1707" dirty="0"/>
              <a:t>Joseph L. </a:t>
            </a:r>
            <a:r>
              <a:rPr lang="en-US" altLang="zh-CN" sz="1707" dirty="0" err="1"/>
              <a:t>Greathouse</a:t>
            </a:r>
            <a:r>
              <a:rPr lang="en-US" altLang="zh-CN" sz="1707" dirty="0"/>
              <a:t> </a:t>
            </a:r>
            <a:r>
              <a:rPr lang="en-US" altLang="zh-CN" sz="1707" dirty="0" err="1"/>
              <a:t>Mayank</a:t>
            </a:r>
            <a:r>
              <a:rPr lang="en-US" altLang="zh-CN" sz="1707" dirty="0"/>
              <a:t> </a:t>
            </a:r>
            <a:r>
              <a:rPr lang="en-US" altLang="zh-CN" sz="1707" dirty="0" err="1"/>
              <a:t>Daga</a:t>
            </a:r>
            <a:r>
              <a:rPr lang="en-US" altLang="zh-CN" sz="1707" dirty="0"/>
              <a:t>, </a:t>
            </a:r>
            <a:r>
              <a:rPr lang="fr-FR" altLang="zh-CN" sz="1707" dirty="0"/>
              <a:t>Efficient Sparse Matrix-Vector Multiplication on GPUs </a:t>
            </a:r>
            <a:r>
              <a:rPr lang="en-US" altLang="zh-CN" sz="1707" dirty="0"/>
              <a:t>using the CSR Storage Format, SC 2014</a:t>
            </a:r>
          </a:p>
          <a:p>
            <a:endParaRPr lang="en-US" altLang="zh-CN" sz="1707" dirty="0"/>
          </a:p>
          <a:p>
            <a:r>
              <a:rPr lang="en-US" altLang="zh-CN" sz="1707" dirty="0" err="1"/>
              <a:t>Guangming</a:t>
            </a:r>
            <a:r>
              <a:rPr lang="en-US" altLang="zh-CN" sz="1707" dirty="0"/>
              <a:t> Tan, </a:t>
            </a:r>
            <a:r>
              <a:rPr lang="en-US" altLang="zh-CN" sz="1707" dirty="0" err="1"/>
              <a:t>Junhong</a:t>
            </a:r>
            <a:r>
              <a:rPr lang="en-US" altLang="zh-CN" sz="1707" dirty="0"/>
              <a:t> Liu, </a:t>
            </a:r>
            <a:r>
              <a:rPr lang="en-US" altLang="zh-CN" sz="1707" dirty="0" err="1"/>
              <a:t>Jiajia</a:t>
            </a:r>
            <a:r>
              <a:rPr lang="en-US" altLang="zh-CN" sz="1707" dirty="0"/>
              <a:t> Li, Design and Implementation of Adaptive </a:t>
            </a:r>
            <a:r>
              <a:rPr lang="en-US" altLang="zh-CN" sz="1707" dirty="0" err="1"/>
              <a:t>SpMV</a:t>
            </a:r>
            <a:r>
              <a:rPr lang="en-US" altLang="zh-CN" sz="1707" dirty="0"/>
              <a:t> Library for Multicore and Many-Core Architecture, ACM Transactions on Mathematical Software 2018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0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841234" y="56148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6112" y="1585595"/>
            <a:ext cx="6388069" cy="47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线形标注 2 1"/>
          <p:cNvSpPr/>
          <p:nvPr/>
        </p:nvSpPr>
        <p:spPr>
          <a:xfrm>
            <a:off x="1862997" y="2521684"/>
            <a:ext cx="766196" cy="868528"/>
          </a:xfrm>
          <a:prstGeom prst="borderCallout2">
            <a:avLst>
              <a:gd name="adj1" fmla="val 27952"/>
              <a:gd name="adj2" fmla="val 100477"/>
              <a:gd name="adj3" fmla="val 27952"/>
              <a:gd name="adj4" fmla="val 112544"/>
              <a:gd name="adj5" fmla="val 70486"/>
              <a:gd name="adj6" fmla="val 458858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7" b="1" dirty="0">
                <a:solidFill>
                  <a:schemeClr val="tx1"/>
                </a:solidFill>
              </a:rPr>
              <a:t>预条件子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52221" y="224589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6113" y="1258482"/>
            <a:ext cx="7825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可以认为是矩阵向量乘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</a:rPr>
              <a:t>系数矩阵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和解向量的建立：三维空间中的所有点组成向量；三维空间中的每一个点对应的系数，即为矩阵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2222352" y="26163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2797290" y="26000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608831" y="26128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389096" y="25963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218193" y="32457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2793131" y="32294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604672" y="32422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384937" y="32256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203577" y="38656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778515" y="38493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590056" y="38621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370321" y="38456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199418" y="44950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774356" y="44787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585897" y="44915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366162" y="44749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1825734" y="29637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400672" y="29474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212213" y="29602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2992478" y="29436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1821575" y="35931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396513" y="35768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208054" y="35895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988319" y="35730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806959" y="42130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381897" y="41967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193438" y="42095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2973703" y="41930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1802800" y="48424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377738" y="48261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189279" y="48389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969544" y="48223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1533145" y="32844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108083" y="32681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919624" y="32809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2699889" y="32644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1528986" y="39138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103924" y="38975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915465" y="39103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2695730" y="38937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514370" y="453379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089308" y="45175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900849" y="45302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681114" y="45137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510211" y="51631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085149" y="51468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896690" y="51596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676955" y="51430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136527" y="36318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1711465" y="36155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523006" y="36283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303271" y="36118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132368" y="42612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1707306" y="42449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518847" y="42577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299112" y="42411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1117752" y="48811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1692690" y="48648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504231" y="48776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2284496" y="48611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1113593" y="55105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1688531" y="54942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500072" y="55070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2280337" y="54904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296292" y="23909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79267" y="244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185570" y="269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82041" y="296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4181662" y="3180908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4178908" y="3460263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174734" y="371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171205" y="396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177508" y="422382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                           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179611" y="4919068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59                                                                                               *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185914" y="5171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192217" y="5426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01669" y="5656488"/>
            <a:ext cx="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62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198915" y="5935843"/>
            <a:ext cx="6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52927" y="4558533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90372" y="2492878"/>
            <a:ext cx="4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   *             *  *                 *    *                 *    *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464406" y="2143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61559" y="2134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052409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5296910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538321" y="2127324"/>
            <a:ext cx="422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 5  6  7 ……16  17  18  19  20  21  22 ……63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493559" y="2724442"/>
            <a:ext cx="4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   *   *        *  *  *             *    *    *           *    *    *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6415403" y="5999262"/>
            <a:ext cx="4940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非常稀疏，用稀疏矩阵格式存储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(CSR)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83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52221" y="224589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6113" y="1258482"/>
            <a:ext cx="782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CSR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格式存储稀疏矩阵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2222352" y="26163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2797290" y="26000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608831" y="26128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389096" y="25963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218193" y="32457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2793131" y="32294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604672" y="32422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384937" y="32256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203577" y="38656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778515" y="38493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590056" y="38621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370321" y="38456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199418" y="44950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774356" y="44787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585897" y="44915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366162" y="44749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1825734" y="29637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400672" y="29474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212213" y="29602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2992478" y="29436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1821575" y="35931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396513" y="35768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208054" y="35895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988319" y="35730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806959" y="42130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381897" y="41967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193438" y="42095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2973703" y="41930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1802800" y="48424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377738" y="48261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189279" y="48389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969544" y="48223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1533145" y="32844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108083" y="32681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919624" y="32809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2699889" y="32644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1528986" y="39138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103924" y="38975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915465" y="39103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2695730" y="38937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514370" y="4533794"/>
            <a:ext cx="281287" cy="288032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089308" y="45175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900849" y="45302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681114" y="45137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510211" y="51631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085149" y="51468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896690" y="51596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676955" y="51430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136527" y="36318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1711465" y="36155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523006" y="36283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303271" y="36118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132368" y="42612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1707306" y="42449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518847" y="42577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299112" y="42411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1117752" y="48811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1692690" y="48648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504231" y="48776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2284496" y="48611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1113593" y="55105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1688531" y="54942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500072" y="55070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2280337" y="54904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296292" y="23909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79267" y="244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185570" y="269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82041" y="296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4181662" y="3180908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4178908" y="3460263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174734" y="371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171205" y="396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157339" y="5171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163642" y="5426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173094" y="5656488"/>
            <a:ext cx="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62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170340" y="5935843"/>
            <a:ext cx="6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52888" y="4204141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464406" y="2143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61559" y="2134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052409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5296910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538321" y="2124670"/>
            <a:ext cx="150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 ……26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7389192" y="24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7395495" y="2713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7391966" y="297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391587" y="3198411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7388833" y="3477766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384659" y="373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81130" y="3986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7395839" y="5188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402142" y="54435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7411594" y="5673991"/>
            <a:ext cx="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62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408840" y="5953346"/>
            <a:ext cx="6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368055" y="4214228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674331" y="2161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7971484" y="215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8262334" y="2147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506835" y="2147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8748246" y="2142173"/>
            <a:ext cx="150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 ……26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989713" y="613801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系数矩阵（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8391759" y="604332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位置矩阵（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484922" y="452621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-1 -1 -1 -1 -1…… -1 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4154117" y="4536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152887" y="4826124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7697927" y="45072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1   2   3   4 …… 42  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368054" y="452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7366824" y="4816095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9620250" y="3628370"/>
            <a:ext cx="1600200" cy="856447"/>
          </a:xfrm>
          <a:prstGeom prst="wedgeRectCallout">
            <a:avLst>
              <a:gd name="adj1" fmla="val -47619"/>
              <a:gd name="adj2" fmla="val 71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</a:t>
            </a:r>
            <a:r>
              <a:rPr lang="en-US" altLang="zh-CN" dirty="0" smtClean="0"/>
              <a:t>x</a:t>
            </a:r>
            <a:r>
              <a:rPr lang="zh-CN" altLang="en-US" dirty="0" smtClean="0"/>
              <a:t>所在的位置</a:t>
            </a:r>
            <a:endParaRPr lang="zh-CN" altLang="en-US" dirty="0"/>
          </a:p>
        </p:txBody>
      </p:sp>
      <p:sp>
        <p:nvSpPr>
          <p:cNvPr id="139" name="矩形标注 138"/>
          <p:cNvSpPr/>
          <p:nvPr/>
        </p:nvSpPr>
        <p:spPr>
          <a:xfrm>
            <a:off x="5538322" y="3513674"/>
            <a:ext cx="1503018" cy="903740"/>
          </a:xfrm>
          <a:prstGeom prst="wedgeRectCallout">
            <a:avLst>
              <a:gd name="adj1" fmla="val -12130"/>
              <a:gd name="adj2" fmla="val 70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的系数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7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直接连接符 265"/>
          <p:cNvCxnSpPr/>
          <p:nvPr/>
        </p:nvCxnSpPr>
        <p:spPr>
          <a:xfrm flipH="1" flipV="1">
            <a:off x="5855471" y="2118403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H="1" flipV="1">
            <a:off x="5660566" y="2255099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H="1" flipV="1">
            <a:off x="5536023" y="2420100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1" idx="2"/>
          </p:cNvCxnSpPr>
          <p:nvPr/>
        </p:nvCxnSpPr>
        <p:spPr>
          <a:xfrm flipH="1" flipV="1">
            <a:off x="5370251" y="2567800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6833991" y="3746795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5430396" y="3738367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4881627" y="4220345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5281804" y="3879071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010" y="1459401"/>
            <a:ext cx="3578737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计算预条件子：</a:t>
            </a:r>
            <a:r>
              <a:rPr lang="en-US" altLang="zh-CN" sz="2655" b="1" dirty="0">
                <a:solidFill>
                  <a:srgbClr val="7030A0"/>
                </a:solidFill>
              </a:rPr>
              <a:t>V-cycle</a:t>
            </a:r>
          </a:p>
        </p:txBody>
      </p:sp>
      <p:sp>
        <p:nvSpPr>
          <p:cNvPr id="2" name="椭圆 1"/>
          <p:cNvSpPr/>
          <p:nvPr/>
        </p:nvSpPr>
        <p:spPr>
          <a:xfrm>
            <a:off x="4381700" y="625994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椭圆 7"/>
          <p:cNvSpPr/>
          <p:nvPr/>
        </p:nvSpPr>
        <p:spPr>
          <a:xfrm>
            <a:off x="7317492" y="625994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5064442" y="55089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8000235" y="55089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/>
          <p:cNvCxnSpPr>
            <a:stCxn id="9" idx="3"/>
            <a:endCxn id="2" idx="7"/>
          </p:cNvCxnSpPr>
          <p:nvPr/>
        </p:nvCxnSpPr>
        <p:spPr>
          <a:xfrm flipH="1">
            <a:off x="4498251" y="5625481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454041" y="5625481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2" idx="6"/>
          </p:cNvCxnSpPr>
          <p:nvPr/>
        </p:nvCxnSpPr>
        <p:spPr>
          <a:xfrm flipH="1">
            <a:off x="4518248" y="6328221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200991" y="5589136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538590" y="534542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3" name="直接连接符 22"/>
          <p:cNvCxnSpPr>
            <a:stCxn id="29" idx="3"/>
            <a:endCxn id="19" idx="7"/>
          </p:cNvCxnSpPr>
          <p:nvPr/>
        </p:nvCxnSpPr>
        <p:spPr>
          <a:xfrm flipH="1">
            <a:off x="4655141" y="4711316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357487" y="534542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椭圆 20"/>
          <p:cNvSpPr/>
          <p:nvPr/>
        </p:nvSpPr>
        <p:spPr>
          <a:xfrm>
            <a:off x="4881627" y="495482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" name="椭圆 21"/>
          <p:cNvSpPr/>
          <p:nvPr/>
        </p:nvSpPr>
        <p:spPr>
          <a:xfrm>
            <a:off x="8040230" y="459440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494036" y="4710958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2"/>
            <a:endCxn id="19" idx="6"/>
          </p:cNvCxnSpPr>
          <p:nvPr/>
        </p:nvCxnSpPr>
        <p:spPr>
          <a:xfrm flipH="1">
            <a:off x="4675138" y="5413698"/>
            <a:ext cx="2682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280981" y="4662596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11444" y="459476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8" name="椭圆 37"/>
          <p:cNvSpPr/>
          <p:nvPr/>
        </p:nvSpPr>
        <p:spPr>
          <a:xfrm>
            <a:off x="7702039" y="496404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2" name="直接连接符 41"/>
          <p:cNvCxnSpPr>
            <a:stCxn id="38" idx="2"/>
          </p:cNvCxnSpPr>
          <p:nvPr/>
        </p:nvCxnSpPr>
        <p:spPr>
          <a:xfrm flipH="1" flipV="1">
            <a:off x="5021143" y="5023098"/>
            <a:ext cx="2680896" cy="9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993092" y="532997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1" name="椭圆 40"/>
          <p:cNvSpPr/>
          <p:nvPr/>
        </p:nvSpPr>
        <p:spPr>
          <a:xfrm>
            <a:off x="6598827" y="46063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6061367" y="4698962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305737" y="498381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4" name="椭圆 83"/>
          <p:cNvSpPr/>
          <p:nvPr/>
        </p:nvSpPr>
        <p:spPr>
          <a:xfrm>
            <a:off x="4605602" y="437336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85" name="直接连接符 84"/>
          <p:cNvCxnSpPr>
            <a:stCxn id="92" idx="3"/>
            <a:endCxn id="84" idx="7"/>
          </p:cNvCxnSpPr>
          <p:nvPr/>
        </p:nvCxnSpPr>
        <p:spPr>
          <a:xfrm flipH="1">
            <a:off x="4722154" y="3739257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424499" y="437336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7" name="椭圆 86"/>
          <p:cNvSpPr/>
          <p:nvPr/>
        </p:nvSpPr>
        <p:spPr>
          <a:xfrm>
            <a:off x="4948639" y="398276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8" name="椭圆 87"/>
          <p:cNvSpPr/>
          <p:nvPr/>
        </p:nvSpPr>
        <p:spPr>
          <a:xfrm>
            <a:off x="8107242" y="362234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7561048" y="3738899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6" idx="2"/>
            <a:endCxn id="84" idx="6"/>
          </p:cNvCxnSpPr>
          <p:nvPr/>
        </p:nvCxnSpPr>
        <p:spPr>
          <a:xfrm flipH="1">
            <a:off x="4742151" y="4441639"/>
            <a:ext cx="2682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5347993" y="3690537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5278456" y="362270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3" name="椭圆 92"/>
          <p:cNvSpPr/>
          <p:nvPr/>
        </p:nvSpPr>
        <p:spPr>
          <a:xfrm>
            <a:off x="7769051" y="399199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94" name="直接连接符 93"/>
          <p:cNvCxnSpPr>
            <a:stCxn id="93" idx="2"/>
          </p:cNvCxnSpPr>
          <p:nvPr/>
        </p:nvCxnSpPr>
        <p:spPr>
          <a:xfrm flipH="1" flipV="1">
            <a:off x="5088156" y="4051039"/>
            <a:ext cx="2680896" cy="9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060105" y="435791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6" name="椭圆 95"/>
          <p:cNvSpPr/>
          <p:nvPr/>
        </p:nvSpPr>
        <p:spPr>
          <a:xfrm>
            <a:off x="6665840" y="363428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28380" y="3726904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6372749" y="401175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4" name="椭圆 113"/>
          <p:cNvSpPr/>
          <p:nvPr/>
        </p:nvSpPr>
        <p:spPr>
          <a:xfrm>
            <a:off x="5347643" y="43651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5" name="椭圆 114"/>
          <p:cNvSpPr/>
          <p:nvPr/>
        </p:nvSpPr>
        <p:spPr>
          <a:xfrm>
            <a:off x="6750908" y="437349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6" name="椭圆 115"/>
          <p:cNvSpPr/>
          <p:nvPr/>
        </p:nvSpPr>
        <p:spPr>
          <a:xfrm>
            <a:off x="5680775" y="399443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7" name="椭圆 116"/>
          <p:cNvSpPr/>
          <p:nvPr/>
        </p:nvSpPr>
        <p:spPr>
          <a:xfrm>
            <a:off x="7090080" y="39977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8" name="椭圆 117"/>
          <p:cNvSpPr/>
          <p:nvPr/>
        </p:nvSpPr>
        <p:spPr>
          <a:xfrm>
            <a:off x="5940360" y="361684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9" name="椭圆 118"/>
          <p:cNvSpPr/>
          <p:nvPr/>
        </p:nvSpPr>
        <p:spPr>
          <a:xfrm>
            <a:off x="7357849" y="362360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0" name="椭圆 119"/>
          <p:cNvSpPr/>
          <p:nvPr/>
        </p:nvSpPr>
        <p:spPr>
          <a:xfrm>
            <a:off x="5132716" y="378995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1" name="椭圆 120"/>
          <p:cNvSpPr/>
          <p:nvPr/>
        </p:nvSpPr>
        <p:spPr>
          <a:xfrm>
            <a:off x="4791345" y="418000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2" name="椭圆 121"/>
          <p:cNvSpPr/>
          <p:nvPr/>
        </p:nvSpPr>
        <p:spPr>
          <a:xfrm>
            <a:off x="5825755" y="382046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3" name="椭圆 122"/>
          <p:cNvSpPr/>
          <p:nvPr/>
        </p:nvSpPr>
        <p:spPr>
          <a:xfrm>
            <a:off x="5493551" y="415207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4" name="椭圆 123"/>
          <p:cNvSpPr/>
          <p:nvPr/>
        </p:nvSpPr>
        <p:spPr>
          <a:xfrm>
            <a:off x="6205734" y="417978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5" name="椭圆 124"/>
          <p:cNvSpPr/>
          <p:nvPr/>
        </p:nvSpPr>
        <p:spPr>
          <a:xfrm>
            <a:off x="6528621" y="379222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6" name="椭圆 125"/>
          <p:cNvSpPr/>
          <p:nvPr/>
        </p:nvSpPr>
        <p:spPr>
          <a:xfrm>
            <a:off x="6928041" y="418062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7" name="椭圆 126"/>
          <p:cNvSpPr/>
          <p:nvPr/>
        </p:nvSpPr>
        <p:spPr>
          <a:xfrm>
            <a:off x="7226628" y="379938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8" name="椭圆 127"/>
          <p:cNvSpPr/>
          <p:nvPr/>
        </p:nvSpPr>
        <p:spPr>
          <a:xfrm>
            <a:off x="7600961" y="417978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9" name="椭圆 128"/>
          <p:cNvSpPr/>
          <p:nvPr/>
        </p:nvSpPr>
        <p:spPr>
          <a:xfrm>
            <a:off x="7962489" y="381079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36" name="直接连接符 135"/>
          <p:cNvCxnSpPr>
            <a:stCxn id="252" idx="6"/>
          </p:cNvCxnSpPr>
          <p:nvPr/>
        </p:nvCxnSpPr>
        <p:spPr>
          <a:xfrm flipH="1">
            <a:off x="4917172" y="3183249"/>
            <a:ext cx="2534623" cy="23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253" idx="2"/>
          </p:cNvCxnSpPr>
          <p:nvPr/>
        </p:nvCxnSpPr>
        <p:spPr>
          <a:xfrm flipH="1">
            <a:off x="5109676" y="2879073"/>
            <a:ext cx="2482501" cy="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4644527" y="328097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39" name="直接连接符 138"/>
          <p:cNvCxnSpPr>
            <a:stCxn id="175" idx="3"/>
            <a:endCxn id="138" idx="7"/>
          </p:cNvCxnSpPr>
          <p:nvPr/>
        </p:nvCxnSpPr>
        <p:spPr>
          <a:xfrm flipH="1">
            <a:off x="4761079" y="2157800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4929495" y="294866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44" name="直接连接符 143"/>
          <p:cNvCxnSpPr>
            <a:stCxn id="247" idx="6"/>
            <a:endCxn id="138" idx="6"/>
          </p:cNvCxnSpPr>
          <p:nvPr/>
        </p:nvCxnSpPr>
        <p:spPr>
          <a:xfrm flipH="1" flipV="1">
            <a:off x="4781076" y="3349252"/>
            <a:ext cx="2501893" cy="8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254" idx="6"/>
          </p:cNvCxnSpPr>
          <p:nvPr/>
        </p:nvCxnSpPr>
        <p:spPr>
          <a:xfrm flipH="1">
            <a:off x="5307049" y="2733116"/>
            <a:ext cx="2548484" cy="17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5630100" y="219996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48" name="直接连接符 147"/>
          <p:cNvCxnSpPr>
            <a:stCxn id="249" idx="6"/>
          </p:cNvCxnSpPr>
          <p:nvPr/>
        </p:nvCxnSpPr>
        <p:spPr>
          <a:xfrm flipH="1">
            <a:off x="5050275" y="3025100"/>
            <a:ext cx="2517661" cy="11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5357454" y="249453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0" name="椭圆 159"/>
          <p:cNvSpPr/>
          <p:nvPr/>
        </p:nvSpPr>
        <p:spPr>
          <a:xfrm>
            <a:off x="4813353" y="310681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2" name="椭圆 171"/>
          <p:cNvSpPr/>
          <p:nvPr/>
        </p:nvSpPr>
        <p:spPr>
          <a:xfrm>
            <a:off x="5090284" y="280263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3" name="椭圆 172"/>
          <p:cNvSpPr/>
          <p:nvPr/>
        </p:nvSpPr>
        <p:spPr>
          <a:xfrm>
            <a:off x="5217091" y="265667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4" name="椭圆 173"/>
          <p:cNvSpPr/>
          <p:nvPr/>
        </p:nvSpPr>
        <p:spPr>
          <a:xfrm>
            <a:off x="5508048" y="23535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5" name="椭圆 174"/>
          <p:cNvSpPr/>
          <p:nvPr/>
        </p:nvSpPr>
        <p:spPr>
          <a:xfrm>
            <a:off x="5774400" y="204124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7" name="椭圆 176"/>
          <p:cNvSpPr/>
          <p:nvPr/>
        </p:nvSpPr>
        <p:spPr>
          <a:xfrm>
            <a:off x="4948181" y="330086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78" name="直接连接符 177"/>
          <p:cNvCxnSpPr>
            <a:stCxn id="186" idx="3"/>
            <a:endCxn id="177" idx="7"/>
          </p:cNvCxnSpPr>
          <p:nvPr/>
        </p:nvCxnSpPr>
        <p:spPr>
          <a:xfrm flipH="1">
            <a:off x="5064733" y="2177690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5233149" y="296855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0" name="椭圆 179"/>
          <p:cNvSpPr/>
          <p:nvPr/>
        </p:nvSpPr>
        <p:spPr>
          <a:xfrm>
            <a:off x="5933754" y="221985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1" name="椭圆 180"/>
          <p:cNvSpPr/>
          <p:nvPr/>
        </p:nvSpPr>
        <p:spPr>
          <a:xfrm>
            <a:off x="5661108" y="251442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2" name="椭圆 181"/>
          <p:cNvSpPr/>
          <p:nvPr/>
        </p:nvSpPr>
        <p:spPr>
          <a:xfrm>
            <a:off x="5117006" y="312670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3" name="椭圆 182"/>
          <p:cNvSpPr/>
          <p:nvPr/>
        </p:nvSpPr>
        <p:spPr>
          <a:xfrm>
            <a:off x="5393938" y="282252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4" name="椭圆 183"/>
          <p:cNvSpPr/>
          <p:nvPr/>
        </p:nvSpPr>
        <p:spPr>
          <a:xfrm>
            <a:off x="5520745" y="267656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5" name="椭圆 184"/>
          <p:cNvSpPr/>
          <p:nvPr/>
        </p:nvSpPr>
        <p:spPr>
          <a:xfrm>
            <a:off x="5811702" y="237342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6" name="椭圆 185"/>
          <p:cNvSpPr/>
          <p:nvPr/>
        </p:nvSpPr>
        <p:spPr>
          <a:xfrm>
            <a:off x="6078054" y="20611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7" name="椭圆 186"/>
          <p:cNvSpPr/>
          <p:nvPr/>
        </p:nvSpPr>
        <p:spPr>
          <a:xfrm>
            <a:off x="5264838" y="329804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88" name="直接连接符 187"/>
          <p:cNvCxnSpPr>
            <a:stCxn id="196" idx="3"/>
            <a:endCxn id="187" idx="7"/>
          </p:cNvCxnSpPr>
          <p:nvPr/>
        </p:nvCxnSpPr>
        <p:spPr>
          <a:xfrm flipH="1">
            <a:off x="5381390" y="2174866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5549806" y="29657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0" name="椭圆 189"/>
          <p:cNvSpPr/>
          <p:nvPr/>
        </p:nvSpPr>
        <p:spPr>
          <a:xfrm>
            <a:off x="6250410" y="221703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1" name="椭圆 190"/>
          <p:cNvSpPr/>
          <p:nvPr/>
        </p:nvSpPr>
        <p:spPr>
          <a:xfrm>
            <a:off x="5977765" y="25116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2" name="椭圆 191"/>
          <p:cNvSpPr/>
          <p:nvPr/>
        </p:nvSpPr>
        <p:spPr>
          <a:xfrm>
            <a:off x="5433663" y="312387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3" name="椭圆 192"/>
          <p:cNvSpPr/>
          <p:nvPr/>
        </p:nvSpPr>
        <p:spPr>
          <a:xfrm>
            <a:off x="5710595" y="281970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4" name="椭圆 193"/>
          <p:cNvSpPr/>
          <p:nvPr/>
        </p:nvSpPr>
        <p:spPr>
          <a:xfrm>
            <a:off x="5837402" y="267374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5" name="椭圆 194"/>
          <p:cNvSpPr/>
          <p:nvPr/>
        </p:nvSpPr>
        <p:spPr>
          <a:xfrm>
            <a:off x="6128359" y="237060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6" name="椭圆 195"/>
          <p:cNvSpPr/>
          <p:nvPr/>
        </p:nvSpPr>
        <p:spPr>
          <a:xfrm>
            <a:off x="6394711" y="205831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7" name="椭圆 196"/>
          <p:cNvSpPr/>
          <p:nvPr/>
        </p:nvSpPr>
        <p:spPr>
          <a:xfrm>
            <a:off x="5565684" y="328896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98" name="直接连接符 197"/>
          <p:cNvCxnSpPr>
            <a:stCxn id="206" idx="3"/>
            <a:endCxn id="197" idx="7"/>
          </p:cNvCxnSpPr>
          <p:nvPr/>
        </p:nvCxnSpPr>
        <p:spPr>
          <a:xfrm flipH="1">
            <a:off x="5682236" y="2165783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5850652" y="295664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0" name="椭圆 199"/>
          <p:cNvSpPr/>
          <p:nvPr/>
        </p:nvSpPr>
        <p:spPr>
          <a:xfrm>
            <a:off x="6551257" y="220795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1" name="椭圆 200"/>
          <p:cNvSpPr/>
          <p:nvPr/>
        </p:nvSpPr>
        <p:spPr>
          <a:xfrm>
            <a:off x="6278611" y="250251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2" name="椭圆 201"/>
          <p:cNvSpPr/>
          <p:nvPr/>
        </p:nvSpPr>
        <p:spPr>
          <a:xfrm>
            <a:off x="5734510" y="311479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3" name="椭圆 202"/>
          <p:cNvSpPr/>
          <p:nvPr/>
        </p:nvSpPr>
        <p:spPr>
          <a:xfrm>
            <a:off x="6011441" y="281061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4" name="椭圆 203"/>
          <p:cNvSpPr/>
          <p:nvPr/>
        </p:nvSpPr>
        <p:spPr>
          <a:xfrm>
            <a:off x="6138248" y="266466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5" name="椭圆 204"/>
          <p:cNvSpPr/>
          <p:nvPr/>
        </p:nvSpPr>
        <p:spPr>
          <a:xfrm>
            <a:off x="6429206" y="236152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6" name="椭圆 205"/>
          <p:cNvSpPr/>
          <p:nvPr/>
        </p:nvSpPr>
        <p:spPr>
          <a:xfrm>
            <a:off x="6695557" y="204923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7" name="椭圆 206"/>
          <p:cNvSpPr/>
          <p:nvPr/>
        </p:nvSpPr>
        <p:spPr>
          <a:xfrm>
            <a:off x="5851268" y="329919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08" name="直接连接符 207"/>
          <p:cNvCxnSpPr>
            <a:stCxn id="216" idx="3"/>
            <a:endCxn id="207" idx="7"/>
          </p:cNvCxnSpPr>
          <p:nvPr/>
        </p:nvCxnSpPr>
        <p:spPr>
          <a:xfrm flipH="1">
            <a:off x="5967820" y="2176020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6136235" y="296688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0" name="椭圆 209"/>
          <p:cNvSpPr/>
          <p:nvPr/>
        </p:nvSpPr>
        <p:spPr>
          <a:xfrm>
            <a:off x="6836840" y="221818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1" name="椭圆 210"/>
          <p:cNvSpPr/>
          <p:nvPr/>
        </p:nvSpPr>
        <p:spPr>
          <a:xfrm>
            <a:off x="6564194" y="251275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2" name="椭圆 211"/>
          <p:cNvSpPr/>
          <p:nvPr/>
        </p:nvSpPr>
        <p:spPr>
          <a:xfrm>
            <a:off x="6020093" y="312503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3" name="椭圆 212"/>
          <p:cNvSpPr/>
          <p:nvPr/>
        </p:nvSpPr>
        <p:spPr>
          <a:xfrm>
            <a:off x="6297024" y="282085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4" name="椭圆 213"/>
          <p:cNvSpPr/>
          <p:nvPr/>
        </p:nvSpPr>
        <p:spPr>
          <a:xfrm>
            <a:off x="6423831" y="26749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5" name="椭圆 214"/>
          <p:cNvSpPr/>
          <p:nvPr/>
        </p:nvSpPr>
        <p:spPr>
          <a:xfrm>
            <a:off x="6714789" y="237176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6" name="椭圆 215"/>
          <p:cNvSpPr/>
          <p:nvPr/>
        </p:nvSpPr>
        <p:spPr>
          <a:xfrm>
            <a:off x="6981141" y="205946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7" name="椭圆 216"/>
          <p:cNvSpPr/>
          <p:nvPr/>
        </p:nvSpPr>
        <p:spPr>
          <a:xfrm>
            <a:off x="6163369" y="328896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18" name="直接连接符 217"/>
          <p:cNvCxnSpPr>
            <a:stCxn id="226" idx="3"/>
            <a:endCxn id="217" idx="7"/>
          </p:cNvCxnSpPr>
          <p:nvPr/>
        </p:nvCxnSpPr>
        <p:spPr>
          <a:xfrm flipH="1">
            <a:off x="6279921" y="2165783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448337" y="295664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0" name="椭圆 219"/>
          <p:cNvSpPr/>
          <p:nvPr/>
        </p:nvSpPr>
        <p:spPr>
          <a:xfrm>
            <a:off x="7148942" y="220795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1" name="椭圆 220"/>
          <p:cNvSpPr/>
          <p:nvPr/>
        </p:nvSpPr>
        <p:spPr>
          <a:xfrm>
            <a:off x="6876296" y="250251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2" name="椭圆 221"/>
          <p:cNvSpPr/>
          <p:nvPr/>
        </p:nvSpPr>
        <p:spPr>
          <a:xfrm>
            <a:off x="6332195" y="311479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3" name="椭圆 222"/>
          <p:cNvSpPr/>
          <p:nvPr/>
        </p:nvSpPr>
        <p:spPr>
          <a:xfrm>
            <a:off x="6609126" y="281061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4" name="椭圆 223"/>
          <p:cNvSpPr/>
          <p:nvPr/>
        </p:nvSpPr>
        <p:spPr>
          <a:xfrm>
            <a:off x="6735933" y="266466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5" name="椭圆 224"/>
          <p:cNvSpPr/>
          <p:nvPr/>
        </p:nvSpPr>
        <p:spPr>
          <a:xfrm>
            <a:off x="7026891" y="236152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6" name="椭圆 225"/>
          <p:cNvSpPr/>
          <p:nvPr/>
        </p:nvSpPr>
        <p:spPr>
          <a:xfrm>
            <a:off x="7293243" y="204923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7" name="椭圆 226"/>
          <p:cNvSpPr/>
          <p:nvPr/>
        </p:nvSpPr>
        <p:spPr>
          <a:xfrm>
            <a:off x="6484905" y="327972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28" name="直接连接符 227"/>
          <p:cNvCxnSpPr>
            <a:stCxn id="236" idx="3"/>
            <a:endCxn id="227" idx="7"/>
          </p:cNvCxnSpPr>
          <p:nvPr/>
        </p:nvCxnSpPr>
        <p:spPr>
          <a:xfrm flipH="1">
            <a:off x="6601457" y="2156551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6769872" y="294741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0" name="椭圆 229"/>
          <p:cNvSpPr/>
          <p:nvPr/>
        </p:nvSpPr>
        <p:spPr>
          <a:xfrm>
            <a:off x="7470477" y="219872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1" name="椭圆 230"/>
          <p:cNvSpPr/>
          <p:nvPr/>
        </p:nvSpPr>
        <p:spPr>
          <a:xfrm>
            <a:off x="7197831" y="249328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2" name="椭圆 231"/>
          <p:cNvSpPr/>
          <p:nvPr/>
        </p:nvSpPr>
        <p:spPr>
          <a:xfrm>
            <a:off x="6653730" y="310556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3" name="椭圆 232"/>
          <p:cNvSpPr/>
          <p:nvPr/>
        </p:nvSpPr>
        <p:spPr>
          <a:xfrm>
            <a:off x="6930661" y="280138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4" name="椭圆 233"/>
          <p:cNvSpPr/>
          <p:nvPr/>
        </p:nvSpPr>
        <p:spPr>
          <a:xfrm>
            <a:off x="7057468" y="26554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5" name="椭圆 234"/>
          <p:cNvSpPr/>
          <p:nvPr/>
        </p:nvSpPr>
        <p:spPr>
          <a:xfrm>
            <a:off x="7348426" y="235229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6" name="椭圆 235"/>
          <p:cNvSpPr/>
          <p:nvPr/>
        </p:nvSpPr>
        <p:spPr>
          <a:xfrm>
            <a:off x="7614778" y="20400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7" name="椭圆 236"/>
          <p:cNvSpPr/>
          <p:nvPr/>
        </p:nvSpPr>
        <p:spPr>
          <a:xfrm>
            <a:off x="6805503" y="327183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38" name="直接连接符 237"/>
          <p:cNvCxnSpPr>
            <a:stCxn id="246" idx="3"/>
            <a:endCxn id="237" idx="7"/>
          </p:cNvCxnSpPr>
          <p:nvPr/>
        </p:nvCxnSpPr>
        <p:spPr>
          <a:xfrm flipH="1">
            <a:off x="6922055" y="2148658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7090471" y="293952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0" name="椭圆 239"/>
          <p:cNvSpPr/>
          <p:nvPr/>
        </p:nvSpPr>
        <p:spPr>
          <a:xfrm>
            <a:off x="7791075" y="219082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1" name="椭圆 240"/>
          <p:cNvSpPr/>
          <p:nvPr/>
        </p:nvSpPr>
        <p:spPr>
          <a:xfrm>
            <a:off x="7518430" y="248539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2" name="椭圆 241"/>
          <p:cNvSpPr/>
          <p:nvPr/>
        </p:nvSpPr>
        <p:spPr>
          <a:xfrm>
            <a:off x="6974328" y="309766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3" name="椭圆 242"/>
          <p:cNvSpPr/>
          <p:nvPr/>
        </p:nvSpPr>
        <p:spPr>
          <a:xfrm>
            <a:off x="7251259" y="279349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4" name="椭圆 243"/>
          <p:cNvSpPr/>
          <p:nvPr/>
        </p:nvSpPr>
        <p:spPr>
          <a:xfrm>
            <a:off x="7378067" y="264753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5" name="椭圆 244"/>
          <p:cNvSpPr/>
          <p:nvPr/>
        </p:nvSpPr>
        <p:spPr>
          <a:xfrm>
            <a:off x="7669024" y="234439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6" name="椭圆 245"/>
          <p:cNvSpPr/>
          <p:nvPr/>
        </p:nvSpPr>
        <p:spPr>
          <a:xfrm>
            <a:off x="7935376" y="203210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7" name="椭圆 246"/>
          <p:cNvSpPr/>
          <p:nvPr/>
        </p:nvSpPr>
        <p:spPr>
          <a:xfrm>
            <a:off x="7146420" y="32891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48" name="直接连接符 247"/>
          <p:cNvCxnSpPr>
            <a:stCxn id="256" idx="3"/>
            <a:endCxn id="247" idx="7"/>
          </p:cNvCxnSpPr>
          <p:nvPr/>
        </p:nvCxnSpPr>
        <p:spPr>
          <a:xfrm flipH="1">
            <a:off x="7262972" y="2165962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7431388" y="295682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0" name="椭圆 249"/>
          <p:cNvSpPr/>
          <p:nvPr/>
        </p:nvSpPr>
        <p:spPr>
          <a:xfrm>
            <a:off x="8131992" y="220813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1" name="椭圆 250"/>
          <p:cNvSpPr/>
          <p:nvPr/>
        </p:nvSpPr>
        <p:spPr>
          <a:xfrm>
            <a:off x="7859347" y="250269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2" name="椭圆 251"/>
          <p:cNvSpPr/>
          <p:nvPr/>
        </p:nvSpPr>
        <p:spPr>
          <a:xfrm>
            <a:off x="7315245" y="311497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3" name="椭圆 252"/>
          <p:cNvSpPr/>
          <p:nvPr/>
        </p:nvSpPr>
        <p:spPr>
          <a:xfrm>
            <a:off x="7592177" y="281079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4" name="椭圆 253"/>
          <p:cNvSpPr/>
          <p:nvPr/>
        </p:nvSpPr>
        <p:spPr>
          <a:xfrm>
            <a:off x="7718984" y="266484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5" name="椭圆 254"/>
          <p:cNvSpPr/>
          <p:nvPr/>
        </p:nvSpPr>
        <p:spPr>
          <a:xfrm>
            <a:off x="8009941" y="236170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6" name="椭圆 255"/>
          <p:cNvSpPr/>
          <p:nvPr/>
        </p:nvSpPr>
        <p:spPr>
          <a:xfrm>
            <a:off x="8276293" y="204941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68" name="文本框 267"/>
          <p:cNvSpPr txBox="1"/>
          <p:nvPr/>
        </p:nvSpPr>
        <p:spPr>
          <a:xfrm>
            <a:off x="2299196" y="2228270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69" name="文本框 268"/>
          <p:cNvSpPr txBox="1"/>
          <p:nvPr/>
        </p:nvSpPr>
        <p:spPr>
          <a:xfrm>
            <a:off x="2768282" y="3707644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0" name="文本框 269"/>
          <p:cNvSpPr txBox="1"/>
          <p:nvPr/>
        </p:nvSpPr>
        <p:spPr>
          <a:xfrm>
            <a:off x="3131058" y="4804234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1" name="文本框 270"/>
          <p:cNvSpPr txBox="1"/>
          <p:nvPr/>
        </p:nvSpPr>
        <p:spPr>
          <a:xfrm>
            <a:off x="4663079" y="6330963"/>
            <a:ext cx="2933752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SYMGS(bottom solver)</a:t>
            </a:r>
            <a:endParaRPr lang="zh-CN" altLang="en-US" sz="2275" b="1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531964" y="4879674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3" name="文本框 272"/>
          <p:cNvSpPr txBox="1"/>
          <p:nvPr/>
        </p:nvSpPr>
        <p:spPr>
          <a:xfrm>
            <a:off x="9264195" y="3648799"/>
            <a:ext cx="1067061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4" name="文本框 273"/>
          <p:cNvSpPr txBox="1"/>
          <p:nvPr/>
        </p:nvSpPr>
        <p:spPr>
          <a:xfrm>
            <a:off x="10124181" y="2327376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5" name="文本框 274"/>
          <p:cNvSpPr txBox="1"/>
          <p:nvPr/>
        </p:nvSpPr>
        <p:spPr>
          <a:xfrm>
            <a:off x="7728433" y="5900586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3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7781375" y="4906392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2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7875302" y="3940387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1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7785685" y="2635313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0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0" name="直接箭头连接符 279"/>
          <p:cNvCxnSpPr>
            <a:stCxn id="268" idx="2"/>
            <a:endCxn id="269" idx="0"/>
          </p:cNvCxnSpPr>
          <p:nvPr/>
        </p:nvCxnSpPr>
        <p:spPr>
          <a:xfrm>
            <a:off x="2823154" y="2670699"/>
            <a:ext cx="469086" cy="10369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/>
          <p:cNvSpPr txBox="1"/>
          <p:nvPr/>
        </p:nvSpPr>
        <p:spPr>
          <a:xfrm>
            <a:off x="2971891" y="2859535"/>
            <a:ext cx="12097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restriction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2" name="直接箭头连接符 281"/>
          <p:cNvCxnSpPr/>
          <p:nvPr/>
        </p:nvCxnSpPr>
        <p:spPr>
          <a:xfrm>
            <a:off x="3411078" y="4030679"/>
            <a:ext cx="420626" cy="8721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/>
          <p:cNvSpPr txBox="1"/>
          <p:nvPr/>
        </p:nvSpPr>
        <p:spPr>
          <a:xfrm>
            <a:off x="3564306" y="4224217"/>
            <a:ext cx="12097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restriction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5" name="直接箭头连接符 284"/>
          <p:cNvCxnSpPr/>
          <p:nvPr/>
        </p:nvCxnSpPr>
        <p:spPr>
          <a:xfrm>
            <a:off x="3925157" y="5235848"/>
            <a:ext cx="469087" cy="10416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/>
          <p:cNvSpPr txBox="1"/>
          <p:nvPr/>
        </p:nvSpPr>
        <p:spPr>
          <a:xfrm>
            <a:off x="4025865" y="5515777"/>
            <a:ext cx="12097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restriction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7" name="直接箭头连接符 286"/>
          <p:cNvCxnSpPr/>
          <p:nvPr/>
        </p:nvCxnSpPr>
        <p:spPr>
          <a:xfrm flipV="1">
            <a:off x="7812147" y="5251701"/>
            <a:ext cx="833116" cy="10082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/>
          <p:cNvSpPr txBox="1"/>
          <p:nvPr/>
        </p:nvSpPr>
        <p:spPr>
          <a:xfrm>
            <a:off x="8758196" y="4256158"/>
            <a:ext cx="144687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prolongation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91" name="直接箭头连接符 290"/>
          <p:cNvCxnSpPr/>
          <p:nvPr/>
        </p:nvCxnSpPr>
        <p:spPr>
          <a:xfrm flipV="1">
            <a:off x="8864308" y="4051039"/>
            <a:ext cx="642673" cy="81695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8685258" y="5686684"/>
            <a:ext cx="144687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prolongation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99" name="文本框 298"/>
          <p:cNvSpPr txBox="1"/>
          <p:nvPr/>
        </p:nvSpPr>
        <p:spPr>
          <a:xfrm>
            <a:off x="9682774" y="2959295"/>
            <a:ext cx="144687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prolongation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300" name="直接箭头连接符 299"/>
          <p:cNvCxnSpPr>
            <a:stCxn id="273" idx="0"/>
          </p:cNvCxnSpPr>
          <p:nvPr/>
        </p:nvCxnSpPr>
        <p:spPr>
          <a:xfrm flipV="1">
            <a:off x="9797726" y="2754179"/>
            <a:ext cx="633832" cy="8946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88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立方体 256"/>
          <p:cNvSpPr/>
          <p:nvPr/>
        </p:nvSpPr>
        <p:spPr>
          <a:xfrm>
            <a:off x="2092343" y="251960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立方体 257"/>
          <p:cNvSpPr/>
          <p:nvPr/>
        </p:nvSpPr>
        <p:spPr>
          <a:xfrm>
            <a:off x="2398935" y="251960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立方体 258"/>
          <p:cNvSpPr/>
          <p:nvPr/>
        </p:nvSpPr>
        <p:spPr>
          <a:xfrm>
            <a:off x="2684381" y="2507806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立方体 259"/>
          <p:cNvSpPr/>
          <p:nvPr/>
        </p:nvSpPr>
        <p:spPr>
          <a:xfrm>
            <a:off x="2973873" y="250331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立方体 260"/>
          <p:cNvSpPr/>
          <p:nvPr/>
        </p:nvSpPr>
        <p:spPr>
          <a:xfrm>
            <a:off x="1785414" y="251610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立方体 262"/>
          <p:cNvSpPr/>
          <p:nvPr/>
        </p:nvSpPr>
        <p:spPr>
          <a:xfrm>
            <a:off x="3269776" y="249315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立方体 266"/>
          <p:cNvSpPr/>
          <p:nvPr/>
        </p:nvSpPr>
        <p:spPr>
          <a:xfrm>
            <a:off x="3565679" y="249953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立方体 278"/>
          <p:cNvSpPr/>
          <p:nvPr/>
        </p:nvSpPr>
        <p:spPr>
          <a:xfrm>
            <a:off x="3846966" y="249315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立方体 283"/>
          <p:cNvSpPr/>
          <p:nvPr/>
        </p:nvSpPr>
        <p:spPr>
          <a:xfrm>
            <a:off x="2088184" y="283871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立方体 288"/>
          <p:cNvSpPr/>
          <p:nvPr/>
        </p:nvSpPr>
        <p:spPr>
          <a:xfrm>
            <a:off x="2394776" y="283871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立方体 289"/>
          <p:cNvSpPr/>
          <p:nvPr/>
        </p:nvSpPr>
        <p:spPr>
          <a:xfrm>
            <a:off x="2680222" y="282691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立方体 292"/>
          <p:cNvSpPr/>
          <p:nvPr/>
        </p:nvSpPr>
        <p:spPr>
          <a:xfrm>
            <a:off x="2969714" y="28224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立方体 293"/>
          <p:cNvSpPr/>
          <p:nvPr/>
        </p:nvSpPr>
        <p:spPr>
          <a:xfrm>
            <a:off x="1781255" y="283520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立方体 294"/>
          <p:cNvSpPr/>
          <p:nvPr/>
        </p:nvSpPr>
        <p:spPr>
          <a:xfrm>
            <a:off x="3265617" y="281226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立方体 295"/>
          <p:cNvSpPr/>
          <p:nvPr/>
        </p:nvSpPr>
        <p:spPr>
          <a:xfrm>
            <a:off x="3561520" y="281864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立方体 296"/>
          <p:cNvSpPr/>
          <p:nvPr/>
        </p:nvSpPr>
        <p:spPr>
          <a:xfrm>
            <a:off x="3842807" y="281226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立方体 297"/>
          <p:cNvSpPr/>
          <p:nvPr/>
        </p:nvSpPr>
        <p:spPr>
          <a:xfrm>
            <a:off x="2088184" y="31489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立方体 300"/>
          <p:cNvSpPr/>
          <p:nvPr/>
        </p:nvSpPr>
        <p:spPr>
          <a:xfrm>
            <a:off x="2394776" y="31489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立方体 301"/>
          <p:cNvSpPr/>
          <p:nvPr/>
        </p:nvSpPr>
        <p:spPr>
          <a:xfrm>
            <a:off x="2680222" y="313714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立方体 302"/>
          <p:cNvSpPr/>
          <p:nvPr/>
        </p:nvSpPr>
        <p:spPr>
          <a:xfrm>
            <a:off x="2969714" y="31326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立方体 303"/>
          <p:cNvSpPr/>
          <p:nvPr/>
        </p:nvSpPr>
        <p:spPr>
          <a:xfrm>
            <a:off x="1781255" y="314543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立方体 304"/>
          <p:cNvSpPr/>
          <p:nvPr/>
        </p:nvSpPr>
        <p:spPr>
          <a:xfrm>
            <a:off x="3265617" y="312249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立方体 305"/>
          <p:cNvSpPr/>
          <p:nvPr/>
        </p:nvSpPr>
        <p:spPr>
          <a:xfrm>
            <a:off x="3561520" y="312887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立方体 306"/>
          <p:cNvSpPr/>
          <p:nvPr/>
        </p:nvSpPr>
        <p:spPr>
          <a:xfrm>
            <a:off x="3842807" y="312249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立方体 307"/>
          <p:cNvSpPr/>
          <p:nvPr/>
        </p:nvSpPr>
        <p:spPr>
          <a:xfrm>
            <a:off x="2084025" y="346805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立方体 308"/>
          <p:cNvSpPr/>
          <p:nvPr/>
        </p:nvSpPr>
        <p:spPr>
          <a:xfrm>
            <a:off x="2390617" y="346805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立方体 309"/>
          <p:cNvSpPr/>
          <p:nvPr/>
        </p:nvSpPr>
        <p:spPr>
          <a:xfrm>
            <a:off x="2676063" y="345625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立方体 310"/>
          <p:cNvSpPr/>
          <p:nvPr/>
        </p:nvSpPr>
        <p:spPr>
          <a:xfrm>
            <a:off x="2965555" y="345176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立方体 311"/>
          <p:cNvSpPr/>
          <p:nvPr/>
        </p:nvSpPr>
        <p:spPr>
          <a:xfrm>
            <a:off x="1777096" y="346454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立方体 312"/>
          <p:cNvSpPr/>
          <p:nvPr/>
        </p:nvSpPr>
        <p:spPr>
          <a:xfrm>
            <a:off x="3261458" y="344160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立方体 313"/>
          <p:cNvSpPr/>
          <p:nvPr/>
        </p:nvSpPr>
        <p:spPr>
          <a:xfrm>
            <a:off x="3557361" y="344798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立方体 314"/>
          <p:cNvSpPr/>
          <p:nvPr/>
        </p:nvSpPr>
        <p:spPr>
          <a:xfrm>
            <a:off x="3838648" y="34416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立方体 315"/>
          <p:cNvSpPr/>
          <p:nvPr/>
        </p:nvSpPr>
        <p:spPr>
          <a:xfrm>
            <a:off x="2073568" y="37689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立方体 316"/>
          <p:cNvSpPr/>
          <p:nvPr/>
        </p:nvSpPr>
        <p:spPr>
          <a:xfrm>
            <a:off x="2380160" y="37689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立方体 317"/>
          <p:cNvSpPr/>
          <p:nvPr/>
        </p:nvSpPr>
        <p:spPr>
          <a:xfrm>
            <a:off x="2665606" y="37571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立方体 318"/>
          <p:cNvSpPr/>
          <p:nvPr/>
        </p:nvSpPr>
        <p:spPr>
          <a:xfrm>
            <a:off x="2955098" y="375262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立方体 319"/>
          <p:cNvSpPr/>
          <p:nvPr/>
        </p:nvSpPr>
        <p:spPr>
          <a:xfrm>
            <a:off x="1766639" y="376541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立方体 320"/>
          <p:cNvSpPr/>
          <p:nvPr/>
        </p:nvSpPr>
        <p:spPr>
          <a:xfrm>
            <a:off x="3251001" y="374246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立方体 321"/>
          <p:cNvSpPr/>
          <p:nvPr/>
        </p:nvSpPr>
        <p:spPr>
          <a:xfrm>
            <a:off x="3546904" y="374884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立方体 322"/>
          <p:cNvSpPr/>
          <p:nvPr/>
        </p:nvSpPr>
        <p:spPr>
          <a:xfrm>
            <a:off x="3828191" y="374246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立方体 323"/>
          <p:cNvSpPr/>
          <p:nvPr/>
        </p:nvSpPr>
        <p:spPr>
          <a:xfrm>
            <a:off x="2069409" y="40880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立方体 324"/>
          <p:cNvSpPr/>
          <p:nvPr/>
        </p:nvSpPr>
        <p:spPr>
          <a:xfrm>
            <a:off x="2376001" y="40880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立方体 325"/>
          <p:cNvSpPr/>
          <p:nvPr/>
        </p:nvSpPr>
        <p:spPr>
          <a:xfrm>
            <a:off x="2661447" y="40762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立方体 326"/>
          <p:cNvSpPr/>
          <p:nvPr/>
        </p:nvSpPr>
        <p:spPr>
          <a:xfrm>
            <a:off x="2950939" y="40717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立方体 327"/>
          <p:cNvSpPr/>
          <p:nvPr/>
        </p:nvSpPr>
        <p:spPr>
          <a:xfrm>
            <a:off x="1762480" y="408452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立方体 328"/>
          <p:cNvSpPr/>
          <p:nvPr/>
        </p:nvSpPr>
        <p:spPr>
          <a:xfrm>
            <a:off x="3246842" y="40615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立方体 329"/>
          <p:cNvSpPr/>
          <p:nvPr/>
        </p:nvSpPr>
        <p:spPr>
          <a:xfrm>
            <a:off x="3542745" y="40679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立方体 330"/>
          <p:cNvSpPr/>
          <p:nvPr/>
        </p:nvSpPr>
        <p:spPr>
          <a:xfrm>
            <a:off x="3824032" y="40615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立方体 331"/>
          <p:cNvSpPr/>
          <p:nvPr/>
        </p:nvSpPr>
        <p:spPr>
          <a:xfrm>
            <a:off x="2069409" y="43982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立方体 332"/>
          <p:cNvSpPr/>
          <p:nvPr/>
        </p:nvSpPr>
        <p:spPr>
          <a:xfrm>
            <a:off x="2376001" y="43982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立方体 333"/>
          <p:cNvSpPr/>
          <p:nvPr/>
        </p:nvSpPr>
        <p:spPr>
          <a:xfrm>
            <a:off x="2661447" y="43864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立方体 334"/>
          <p:cNvSpPr/>
          <p:nvPr/>
        </p:nvSpPr>
        <p:spPr>
          <a:xfrm>
            <a:off x="2950939" y="438196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立方体 335"/>
          <p:cNvSpPr/>
          <p:nvPr/>
        </p:nvSpPr>
        <p:spPr>
          <a:xfrm>
            <a:off x="1762480" y="439475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立方体 336"/>
          <p:cNvSpPr/>
          <p:nvPr/>
        </p:nvSpPr>
        <p:spPr>
          <a:xfrm>
            <a:off x="3246842" y="43718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立方体 337"/>
          <p:cNvSpPr/>
          <p:nvPr/>
        </p:nvSpPr>
        <p:spPr>
          <a:xfrm>
            <a:off x="3542745" y="437818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立方体 338"/>
          <p:cNvSpPr/>
          <p:nvPr/>
        </p:nvSpPr>
        <p:spPr>
          <a:xfrm>
            <a:off x="3824032" y="43718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立方体 339"/>
          <p:cNvSpPr/>
          <p:nvPr/>
        </p:nvSpPr>
        <p:spPr>
          <a:xfrm>
            <a:off x="2065250" y="47173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立方体 340"/>
          <p:cNvSpPr/>
          <p:nvPr/>
        </p:nvSpPr>
        <p:spPr>
          <a:xfrm>
            <a:off x="2371842" y="47173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立方体 341"/>
          <p:cNvSpPr/>
          <p:nvPr/>
        </p:nvSpPr>
        <p:spPr>
          <a:xfrm>
            <a:off x="2657288" y="470556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立方体 342"/>
          <p:cNvSpPr/>
          <p:nvPr/>
        </p:nvSpPr>
        <p:spPr>
          <a:xfrm>
            <a:off x="2946780" y="470107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立方体 343"/>
          <p:cNvSpPr/>
          <p:nvPr/>
        </p:nvSpPr>
        <p:spPr>
          <a:xfrm>
            <a:off x="1758321" y="471385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立方体 344"/>
          <p:cNvSpPr/>
          <p:nvPr/>
        </p:nvSpPr>
        <p:spPr>
          <a:xfrm>
            <a:off x="3242683" y="46909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立方体 345"/>
          <p:cNvSpPr/>
          <p:nvPr/>
        </p:nvSpPr>
        <p:spPr>
          <a:xfrm>
            <a:off x="3538586" y="469729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立方体 346"/>
          <p:cNvSpPr/>
          <p:nvPr/>
        </p:nvSpPr>
        <p:spPr>
          <a:xfrm>
            <a:off x="3819873" y="46909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立方体 347"/>
          <p:cNvSpPr/>
          <p:nvPr/>
        </p:nvSpPr>
        <p:spPr>
          <a:xfrm>
            <a:off x="1947540" y="2648967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立方体 348"/>
          <p:cNvSpPr/>
          <p:nvPr/>
        </p:nvSpPr>
        <p:spPr>
          <a:xfrm>
            <a:off x="2254132" y="2648967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立方体 349"/>
          <p:cNvSpPr/>
          <p:nvPr/>
        </p:nvSpPr>
        <p:spPr>
          <a:xfrm>
            <a:off x="2539578" y="26371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立方体 350"/>
          <p:cNvSpPr/>
          <p:nvPr/>
        </p:nvSpPr>
        <p:spPr>
          <a:xfrm>
            <a:off x="2829070" y="2632678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立方体 351"/>
          <p:cNvSpPr/>
          <p:nvPr/>
        </p:nvSpPr>
        <p:spPr>
          <a:xfrm>
            <a:off x="1640611" y="2645464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立方体 352"/>
          <p:cNvSpPr/>
          <p:nvPr/>
        </p:nvSpPr>
        <p:spPr>
          <a:xfrm>
            <a:off x="3124973" y="2622518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立方体 353"/>
          <p:cNvSpPr/>
          <p:nvPr/>
        </p:nvSpPr>
        <p:spPr>
          <a:xfrm>
            <a:off x="3420876" y="262889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立方体 354"/>
          <p:cNvSpPr/>
          <p:nvPr/>
        </p:nvSpPr>
        <p:spPr>
          <a:xfrm>
            <a:off x="3702163" y="2622518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立方体 355"/>
          <p:cNvSpPr/>
          <p:nvPr/>
        </p:nvSpPr>
        <p:spPr>
          <a:xfrm>
            <a:off x="1943381" y="296807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立方体 356"/>
          <p:cNvSpPr/>
          <p:nvPr/>
        </p:nvSpPr>
        <p:spPr>
          <a:xfrm>
            <a:off x="2249973" y="296807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立方体 357"/>
          <p:cNvSpPr/>
          <p:nvPr/>
        </p:nvSpPr>
        <p:spPr>
          <a:xfrm>
            <a:off x="2535419" y="295627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立方体 358"/>
          <p:cNvSpPr/>
          <p:nvPr/>
        </p:nvSpPr>
        <p:spPr>
          <a:xfrm>
            <a:off x="2824911" y="29517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立方体 359"/>
          <p:cNvSpPr/>
          <p:nvPr/>
        </p:nvSpPr>
        <p:spPr>
          <a:xfrm>
            <a:off x="1636452" y="29645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立方体 360"/>
          <p:cNvSpPr/>
          <p:nvPr/>
        </p:nvSpPr>
        <p:spPr>
          <a:xfrm>
            <a:off x="3120814" y="294162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立方体 361"/>
          <p:cNvSpPr/>
          <p:nvPr/>
        </p:nvSpPr>
        <p:spPr>
          <a:xfrm>
            <a:off x="3416717" y="294800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立方体 362"/>
          <p:cNvSpPr/>
          <p:nvPr/>
        </p:nvSpPr>
        <p:spPr>
          <a:xfrm>
            <a:off x="3698004" y="294162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立方体 363"/>
          <p:cNvSpPr/>
          <p:nvPr/>
        </p:nvSpPr>
        <p:spPr>
          <a:xfrm>
            <a:off x="1943381" y="327830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立方体 364"/>
          <p:cNvSpPr/>
          <p:nvPr/>
        </p:nvSpPr>
        <p:spPr>
          <a:xfrm>
            <a:off x="2249973" y="327830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立方体 365"/>
          <p:cNvSpPr/>
          <p:nvPr/>
        </p:nvSpPr>
        <p:spPr>
          <a:xfrm>
            <a:off x="2535419" y="326650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立方体 366"/>
          <p:cNvSpPr/>
          <p:nvPr/>
        </p:nvSpPr>
        <p:spPr>
          <a:xfrm>
            <a:off x="2824911" y="32620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立方体 367"/>
          <p:cNvSpPr/>
          <p:nvPr/>
        </p:nvSpPr>
        <p:spPr>
          <a:xfrm>
            <a:off x="1636452" y="327480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立方体 368"/>
          <p:cNvSpPr/>
          <p:nvPr/>
        </p:nvSpPr>
        <p:spPr>
          <a:xfrm>
            <a:off x="3120814" y="325185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立方体 369"/>
          <p:cNvSpPr/>
          <p:nvPr/>
        </p:nvSpPr>
        <p:spPr>
          <a:xfrm>
            <a:off x="3416717" y="325823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立方体 370"/>
          <p:cNvSpPr/>
          <p:nvPr/>
        </p:nvSpPr>
        <p:spPr>
          <a:xfrm>
            <a:off x="3698004" y="325185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立方体 371"/>
          <p:cNvSpPr/>
          <p:nvPr/>
        </p:nvSpPr>
        <p:spPr>
          <a:xfrm>
            <a:off x="1939222" y="359741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立方体 372"/>
          <p:cNvSpPr/>
          <p:nvPr/>
        </p:nvSpPr>
        <p:spPr>
          <a:xfrm>
            <a:off x="2245814" y="359741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立方体 373"/>
          <p:cNvSpPr/>
          <p:nvPr/>
        </p:nvSpPr>
        <p:spPr>
          <a:xfrm>
            <a:off x="2531260" y="358561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立方体 374"/>
          <p:cNvSpPr/>
          <p:nvPr/>
        </p:nvSpPr>
        <p:spPr>
          <a:xfrm>
            <a:off x="2820752" y="35811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立方体 375"/>
          <p:cNvSpPr/>
          <p:nvPr/>
        </p:nvSpPr>
        <p:spPr>
          <a:xfrm>
            <a:off x="1632293" y="35939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立方体 376"/>
          <p:cNvSpPr/>
          <p:nvPr/>
        </p:nvSpPr>
        <p:spPr>
          <a:xfrm>
            <a:off x="3116655" y="357096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立方体 377"/>
          <p:cNvSpPr/>
          <p:nvPr/>
        </p:nvSpPr>
        <p:spPr>
          <a:xfrm>
            <a:off x="3412558" y="357734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立方体 378"/>
          <p:cNvSpPr/>
          <p:nvPr/>
        </p:nvSpPr>
        <p:spPr>
          <a:xfrm>
            <a:off x="3693845" y="357096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立方体 379"/>
          <p:cNvSpPr/>
          <p:nvPr/>
        </p:nvSpPr>
        <p:spPr>
          <a:xfrm>
            <a:off x="1928765" y="38982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立方体 380"/>
          <p:cNvSpPr/>
          <p:nvPr/>
        </p:nvSpPr>
        <p:spPr>
          <a:xfrm>
            <a:off x="2235357" y="38982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立方体 381"/>
          <p:cNvSpPr/>
          <p:nvPr/>
        </p:nvSpPr>
        <p:spPr>
          <a:xfrm>
            <a:off x="2520803" y="38864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立方体 382"/>
          <p:cNvSpPr/>
          <p:nvPr/>
        </p:nvSpPr>
        <p:spPr>
          <a:xfrm>
            <a:off x="2810295" y="388198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立方体 383"/>
          <p:cNvSpPr/>
          <p:nvPr/>
        </p:nvSpPr>
        <p:spPr>
          <a:xfrm>
            <a:off x="1621836" y="389477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立方体 384"/>
          <p:cNvSpPr/>
          <p:nvPr/>
        </p:nvSpPr>
        <p:spPr>
          <a:xfrm>
            <a:off x="3106198" y="387182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立方体 385"/>
          <p:cNvSpPr/>
          <p:nvPr/>
        </p:nvSpPr>
        <p:spPr>
          <a:xfrm>
            <a:off x="3402101" y="387820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立方体 386"/>
          <p:cNvSpPr/>
          <p:nvPr/>
        </p:nvSpPr>
        <p:spPr>
          <a:xfrm>
            <a:off x="3683388" y="387182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立方体 387"/>
          <p:cNvSpPr/>
          <p:nvPr/>
        </p:nvSpPr>
        <p:spPr>
          <a:xfrm>
            <a:off x="1924606" y="42173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立方体 388"/>
          <p:cNvSpPr/>
          <p:nvPr/>
        </p:nvSpPr>
        <p:spPr>
          <a:xfrm>
            <a:off x="2231198" y="42173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立方体 389"/>
          <p:cNvSpPr/>
          <p:nvPr/>
        </p:nvSpPr>
        <p:spPr>
          <a:xfrm>
            <a:off x="2516644" y="420559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立方体 390"/>
          <p:cNvSpPr/>
          <p:nvPr/>
        </p:nvSpPr>
        <p:spPr>
          <a:xfrm>
            <a:off x="2806136" y="420109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立方体 391"/>
          <p:cNvSpPr/>
          <p:nvPr/>
        </p:nvSpPr>
        <p:spPr>
          <a:xfrm>
            <a:off x="1617677" y="421388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立方体 392"/>
          <p:cNvSpPr/>
          <p:nvPr/>
        </p:nvSpPr>
        <p:spPr>
          <a:xfrm>
            <a:off x="3102039" y="41909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立方体 393"/>
          <p:cNvSpPr/>
          <p:nvPr/>
        </p:nvSpPr>
        <p:spPr>
          <a:xfrm>
            <a:off x="3397942" y="419731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立方体 394"/>
          <p:cNvSpPr/>
          <p:nvPr/>
        </p:nvSpPr>
        <p:spPr>
          <a:xfrm>
            <a:off x="3679229" y="41909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立方体 395"/>
          <p:cNvSpPr/>
          <p:nvPr/>
        </p:nvSpPr>
        <p:spPr>
          <a:xfrm>
            <a:off x="1924606" y="45276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立方体 396"/>
          <p:cNvSpPr/>
          <p:nvPr/>
        </p:nvSpPr>
        <p:spPr>
          <a:xfrm>
            <a:off x="2231198" y="45276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立方体 397"/>
          <p:cNvSpPr/>
          <p:nvPr/>
        </p:nvSpPr>
        <p:spPr>
          <a:xfrm>
            <a:off x="2516644" y="45158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立方体 398"/>
          <p:cNvSpPr/>
          <p:nvPr/>
        </p:nvSpPr>
        <p:spPr>
          <a:xfrm>
            <a:off x="2806136" y="451132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立方体 399"/>
          <p:cNvSpPr/>
          <p:nvPr/>
        </p:nvSpPr>
        <p:spPr>
          <a:xfrm>
            <a:off x="1617677" y="45241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立方体 400"/>
          <p:cNvSpPr/>
          <p:nvPr/>
        </p:nvSpPr>
        <p:spPr>
          <a:xfrm>
            <a:off x="3102039" y="45011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立方体 401"/>
          <p:cNvSpPr/>
          <p:nvPr/>
        </p:nvSpPr>
        <p:spPr>
          <a:xfrm>
            <a:off x="3397942" y="450754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立方体 402"/>
          <p:cNvSpPr/>
          <p:nvPr/>
        </p:nvSpPr>
        <p:spPr>
          <a:xfrm>
            <a:off x="3679229" y="45011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立方体 403"/>
          <p:cNvSpPr/>
          <p:nvPr/>
        </p:nvSpPr>
        <p:spPr>
          <a:xfrm>
            <a:off x="1920447" y="48467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立方体 404"/>
          <p:cNvSpPr/>
          <p:nvPr/>
        </p:nvSpPr>
        <p:spPr>
          <a:xfrm>
            <a:off x="2227039" y="484672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立方体 405"/>
          <p:cNvSpPr/>
          <p:nvPr/>
        </p:nvSpPr>
        <p:spPr>
          <a:xfrm>
            <a:off x="2512485" y="483492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立方体 406"/>
          <p:cNvSpPr/>
          <p:nvPr/>
        </p:nvSpPr>
        <p:spPr>
          <a:xfrm>
            <a:off x="2801977" y="483043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立方体 407"/>
          <p:cNvSpPr/>
          <p:nvPr/>
        </p:nvSpPr>
        <p:spPr>
          <a:xfrm>
            <a:off x="1613518" y="48432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立方体 408"/>
          <p:cNvSpPr/>
          <p:nvPr/>
        </p:nvSpPr>
        <p:spPr>
          <a:xfrm>
            <a:off x="3097880" y="482027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立方体 409"/>
          <p:cNvSpPr/>
          <p:nvPr/>
        </p:nvSpPr>
        <p:spPr>
          <a:xfrm>
            <a:off x="3393783" y="482665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立方体 410"/>
          <p:cNvSpPr/>
          <p:nvPr/>
        </p:nvSpPr>
        <p:spPr>
          <a:xfrm>
            <a:off x="3675070" y="482027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立方体 411"/>
          <p:cNvSpPr/>
          <p:nvPr/>
        </p:nvSpPr>
        <p:spPr>
          <a:xfrm>
            <a:off x="1826675" y="278307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立方体 412"/>
          <p:cNvSpPr/>
          <p:nvPr/>
        </p:nvSpPr>
        <p:spPr>
          <a:xfrm>
            <a:off x="2133267" y="278307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立方体 413"/>
          <p:cNvSpPr/>
          <p:nvPr/>
        </p:nvSpPr>
        <p:spPr>
          <a:xfrm>
            <a:off x="2418713" y="2771275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立方体 414"/>
          <p:cNvSpPr/>
          <p:nvPr/>
        </p:nvSpPr>
        <p:spPr>
          <a:xfrm>
            <a:off x="2708205" y="276678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立方体 415"/>
          <p:cNvSpPr/>
          <p:nvPr/>
        </p:nvSpPr>
        <p:spPr>
          <a:xfrm>
            <a:off x="1519746" y="277956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立方体 416"/>
          <p:cNvSpPr/>
          <p:nvPr/>
        </p:nvSpPr>
        <p:spPr>
          <a:xfrm>
            <a:off x="3004108" y="2756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立方体 417"/>
          <p:cNvSpPr/>
          <p:nvPr/>
        </p:nvSpPr>
        <p:spPr>
          <a:xfrm>
            <a:off x="3300011" y="276300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立方体 418"/>
          <p:cNvSpPr/>
          <p:nvPr/>
        </p:nvSpPr>
        <p:spPr>
          <a:xfrm>
            <a:off x="3581298" y="2756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立方体 419"/>
          <p:cNvSpPr/>
          <p:nvPr/>
        </p:nvSpPr>
        <p:spPr>
          <a:xfrm>
            <a:off x="1822516" y="31021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立方体 420"/>
          <p:cNvSpPr/>
          <p:nvPr/>
        </p:nvSpPr>
        <p:spPr>
          <a:xfrm>
            <a:off x="2129108" y="31021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立方体 421"/>
          <p:cNvSpPr/>
          <p:nvPr/>
        </p:nvSpPr>
        <p:spPr>
          <a:xfrm>
            <a:off x="2414554" y="309038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立方体 422"/>
          <p:cNvSpPr/>
          <p:nvPr/>
        </p:nvSpPr>
        <p:spPr>
          <a:xfrm>
            <a:off x="2704046" y="308589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立方体 423"/>
          <p:cNvSpPr/>
          <p:nvPr/>
        </p:nvSpPr>
        <p:spPr>
          <a:xfrm>
            <a:off x="1515587" y="309867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立方体 424"/>
          <p:cNvSpPr/>
          <p:nvPr/>
        </p:nvSpPr>
        <p:spPr>
          <a:xfrm>
            <a:off x="2999949" y="307573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立方体 425"/>
          <p:cNvSpPr/>
          <p:nvPr/>
        </p:nvSpPr>
        <p:spPr>
          <a:xfrm>
            <a:off x="3295852" y="308211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立方体 426"/>
          <p:cNvSpPr/>
          <p:nvPr/>
        </p:nvSpPr>
        <p:spPr>
          <a:xfrm>
            <a:off x="3577139" y="307573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立方体 427"/>
          <p:cNvSpPr/>
          <p:nvPr/>
        </p:nvSpPr>
        <p:spPr>
          <a:xfrm>
            <a:off x="1822516" y="341241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立方体 428"/>
          <p:cNvSpPr/>
          <p:nvPr/>
        </p:nvSpPr>
        <p:spPr>
          <a:xfrm>
            <a:off x="2129108" y="341241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立方体 429"/>
          <p:cNvSpPr/>
          <p:nvPr/>
        </p:nvSpPr>
        <p:spPr>
          <a:xfrm>
            <a:off x="2414554" y="34006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立方体 430"/>
          <p:cNvSpPr/>
          <p:nvPr/>
        </p:nvSpPr>
        <p:spPr>
          <a:xfrm>
            <a:off x="2704046" y="339612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立方体 431"/>
          <p:cNvSpPr/>
          <p:nvPr/>
        </p:nvSpPr>
        <p:spPr>
          <a:xfrm>
            <a:off x="1515587" y="340890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立方体 432"/>
          <p:cNvSpPr/>
          <p:nvPr/>
        </p:nvSpPr>
        <p:spPr>
          <a:xfrm>
            <a:off x="2999949" y="338596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立方体 433"/>
          <p:cNvSpPr/>
          <p:nvPr/>
        </p:nvSpPr>
        <p:spPr>
          <a:xfrm>
            <a:off x="3295852" y="339234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立方体 434"/>
          <p:cNvSpPr/>
          <p:nvPr/>
        </p:nvSpPr>
        <p:spPr>
          <a:xfrm>
            <a:off x="3577139" y="338596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立方体 435"/>
          <p:cNvSpPr/>
          <p:nvPr/>
        </p:nvSpPr>
        <p:spPr>
          <a:xfrm>
            <a:off x="1818357" y="37315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立方体 436"/>
          <p:cNvSpPr/>
          <p:nvPr/>
        </p:nvSpPr>
        <p:spPr>
          <a:xfrm>
            <a:off x="2124949" y="37315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立方体 437"/>
          <p:cNvSpPr/>
          <p:nvPr/>
        </p:nvSpPr>
        <p:spPr>
          <a:xfrm>
            <a:off x="2410395" y="37197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立方体 438"/>
          <p:cNvSpPr/>
          <p:nvPr/>
        </p:nvSpPr>
        <p:spPr>
          <a:xfrm>
            <a:off x="2699887" y="371523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立方体 439"/>
          <p:cNvSpPr/>
          <p:nvPr/>
        </p:nvSpPr>
        <p:spPr>
          <a:xfrm>
            <a:off x="1511428" y="372801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立方体 440"/>
          <p:cNvSpPr/>
          <p:nvPr/>
        </p:nvSpPr>
        <p:spPr>
          <a:xfrm>
            <a:off x="2995790" y="370507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立方体 441"/>
          <p:cNvSpPr/>
          <p:nvPr/>
        </p:nvSpPr>
        <p:spPr>
          <a:xfrm>
            <a:off x="3291693" y="371144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立方体 442"/>
          <p:cNvSpPr/>
          <p:nvPr/>
        </p:nvSpPr>
        <p:spPr>
          <a:xfrm>
            <a:off x="3572980" y="370507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立方体 443"/>
          <p:cNvSpPr/>
          <p:nvPr/>
        </p:nvSpPr>
        <p:spPr>
          <a:xfrm>
            <a:off x="1807900" y="403238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立方体 444"/>
          <p:cNvSpPr/>
          <p:nvPr/>
        </p:nvSpPr>
        <p:spPr>
          <a:xfrm>
            <a:off x="2114492" y="403238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立方体 445"/>
          <p:cNvSpPr/>
          <p:nvPr/>
        </p:nvSpPr>
        <p:spPr>
          <a:xfrm>
            <a:off x="2399938" y="402058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立方体 446"/>
          <p:cNvSpPr/>
          <p:nvPr/>
        </p:nvSpPr>
        <p:spPr>
          <a:xfrm>
            <a:off x="2689430" y="401609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立方体 447"/>
          <p:cNvSpPr/>
          <p:nvPr/>
        </p:nvSpPr>
        <p:spPr>
          <a:xfrm>
            <a:off x="1500971" y="40288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立方体 448"/>
          <p:cNvSpPr/>
          <p:nvPr/>
        </p:nvSpPr>
        <p:spPr>
          <a:xfrm>
            <a:off x="2985333" y="4005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立方体 449"/>
          <p:cNvSpPr/>
          <p:nvPr/>
        </p:nvSpPr>
        <p:spPr>
          <a:xfrm>
            <a:off x="3281236" y="401231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立方体 450"/>
          <p:cNvSpPr/>
          <p:nvPr/>
        </p:nvSpPr>
        <p:spPr>
          <a:xfrm>
            <a:off x="3562523" y="4005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立方体 451"/>
          <p:cNvSpPr/>
          <p:nvPr/>
        </p:nvSpPr>
        <p:spPr>
          <a:xfrm>
            <a:off x="1803741" y="435149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立方体 452"/>
          <p:cNvSpPr/>
          <p:nvPr/>
        </p:nvSpPr>
        <p:spPr>
          <a:xfrm>
            <a:off x="2110333" y="435149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立方体 453"/>
          <p:cNvSpPr/>
          <p:nvPr/>
        </p:nvSpPr>
        <p:spPr>
          <a:xfrm>
            <a:off x="2395779" y="43396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立方体 454"/>
          <p:cNvSpPr/>
          <p:nvPr/>
        </p:nvSpPr>
        <p:spPr>
          <a:xfrm>
            <a:off x="2685271" y="43352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立方体 455"/>
          <p:cNvSpPr/>
          <p:nvPr/>
        </p:nvSpPr>
        <p:spPr>
          <a:xfrm>
            <a:off x="1496812" y="434798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立方体 456"/>
          <p:cNvSpPr/>
          <p:nvPr/>
        </p:nvSpPr>
        <p:spPr>
          <a:xfrm>
            <a:off x="2981174" y="432504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立方体 457"/>
          <p:cNvSpPr/>
          <p:nvPr/>
        </p:nvSpPr>
        <p:spPr>
          <a:xfrm>
            <a:off x="3277077" y="433142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立方体 458"/>
          <p:cNvSpPr/>
          <p:nvPr/>
        </p:nvSpPr>
        <p:spPr>
          <a:xfrm>
            <a:off x="3558364" y="432504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立方体 459"/>
          <p:cNvSpPr/>
          <p:nvPr/>
        </p:nvSpPr>
        <p:spPr>
          <a:xfrm>
            <a:off x="1803741" y="466172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立方体 460"/>
          <p:cNvSpPr/>
          <p:nvPr/>
        </p:nvSpPr>
        <p:spPr>
          <a:xfrm>
            <a:off x="2110333" y="466172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立方体 461"/>
          <p:cNvSpPr/>
          <p:nvPr/>
        </p:nvSpPr>
        <p:spPr>
          <a:xfrm>
            <a:off x="2395779" y="464992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立方体 462"/>
          <p:cNvSpPr/>
          <p:nvPr/>
        </p:nvSpPr>
        <p:spPr>
          <a:xfrm>
            <a:off x="2685271" y="464543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立方体 463"/>
          <p:cNvSpPr/>
          <p:nvPr/>
        </p:nvSpPr>
        <p:spPr>
          <a:xfrm>
            <a:off x="1496812" y="465821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立方体 464"/>
          <p:cNvSpPr/>
          <p:nvPr/>
        </p:nvSpPr>
        <p:spPr>
          <a:xfrm>
            <a:off x="2981174" y="463527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立方体 465"/>
          <p:cNvSpPr/>
          <p:nvPr/>
        </p:nvSpPr>
        <p:spPr>
          <a:xfrm>
            <a:off x="3277077" y="464165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立方体 466"/>
          <p:cNvSpPr/>
          <p:nvPr/>
        </p:nvSpPr>
        <p:spPr>
          <a:xfrm>
            <a:off x="3558364" y="463527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立方体 467"/>
          <p:cNvSpPr/>
          <p:nvPr/>
        </p:nvSpPr>
        <p:spPr>
          <a:xfrm>
            <a:off x="1799582" y="498083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立方体 468"/>
          <p:cNvSpPr/>
          <p:nvPr/>
        </p:nvSpPr>
        <p:spPr>
          <a:xfrm>
            <a:off x="2106174" y="498083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立方体 469"/>
          <p:cNvSpPr/>
          <p:nvPr/>
        </p:nvSpPr>
        <p:spPr>
          <a:xfrm>
            <a:off x="2391620" y="49690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立方体 470"/>
          <p:cNvSpPr/>
          <p:nvPr/>
        </p:nvSpPr>
        <p:spPr>
          <a:xfrm>
            <a:off x="2681112" y="496454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立方体 471"/>
          <p:cNvSpPr/>
          <p:nvPr/>
        </p:nvSpPr>
        <p:spPr>
          <a:xfrm>
            <a:off x="1492653" y="497732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立方体 472"/>
          <p:cNvSpPr/>
          <p:nvPr/>
        </p:nvSpPr>
        <p:spPr>
          <a:xfrm>
            <a:off x="2977015" y="495438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立方体 473"/>
          <p:cNvSpPr/>
          <p:nvPr/>
        </p:nvSpPr>
        <p:spPr>
          <a:xfrm>
            <a:off x="3272918" y="496076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立方体 474"/>
          <p:cNvSpPr/>
          <p:nvPr/>
        </p:nvSpPr>
        <p:spPr>
          <a:xfrm>
            <a:off x="3554205" y="495438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立方体 475"/>
          <p:cNvSpPr/>
          <p:nvPr/>
        </p:nvSpPr>
        <p:spPr>
          <a:xfrm>
            <a:off x="1681872" y="2912436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立方体 476"/>
          <p:cNvSpPr/>
          <p:nvPr/>
        </p:nvSpPr>
        <p:spPr>
          <a:xfrm>
            <a:off x="1988464" y="2912436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立方体 477"/>
          <p:cNvSpPr/>
          <p:nvPr/>
        </p:nvSpPr>
        <p:spPr>
          <a:xfrm>
            <a:off x="2273910" y="290063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立方体 478"/>
          <p:cNvSpPr/>
          <p:nvPr/>
        </p:nvSpPr>
        <p:spPr>
          <a:xfrm>
            <a:off x="2563402" y="289614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立方体 479"/>
          <p:cNvSpPr/>
          <p:nvPr/>
        </p:nvSpPr>
        <p:spPr>
          <a:xfrm>
            <a:off x="1374943" y="290893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立方体 480"/>
          <p:cNvSpPr/>
          <p:nvPr/>
        </p:nvSpPr>
        <p:spPr>
          <a:xfrm>
            <a:off x="2859305" y="288598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立方体 481"/>
          <p:cNvSpPr/>
          <p:nvPr/>
        </p:nvSpPr>
        <p:spPr>
          <a:xfrm>
            <a:off x="3155208" y="2892365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立方体 482"/>
          <p:cNvSpPr/>
          <p:nvPr/>
        </p:nvSpPr>
        <p:spPr>
          <a:xfrm>
            <a:off x="3436495" y="288598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立方体 483"/>
          <p:cNvSpPr/>
          <p:nvPr/>
        </p:nvSpPr>
        <p:spPr>
          <a:xfrm>
            <a:off x="1677713" y="323154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立方体 484"/>
          <p:cNvSpPr/>
          <p:nvPr/>
        </p:nvSpPr>
        <p:spPr>
          <a:xfrm>
            <a:off x="1984305" y="323154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立方体 485"/>
          <p:cNvSpPr/>
          <p:nvPr/>
        </p:nvSpPr>
        <p:spPr>
          <a:xfrm>
            <a:off x="2269751" y="321974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立方体 486"/>
          <p:cNvSpPr/>
          <p:nvPr/>
        </p:nvSpPr>
        <p:spPr>
          <a:xfrm>
            <a:off x="2559243" y="32152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立方体 487"/>
          <p:cNvSpPr/>
          <p:nvPr/>
        </p:nvSpPr>
        <p:spPr>
          <a:xfrm>
            <a:off x="1370784" y="322804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立方体 488"/>
          <p:cNvSpPr/>
          <p:nvPr/>
        </p:nvSpPr>
        <p:spPr>
          <a:xfrm>
            <a:off x="2855146" y="320509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立方体 489"/>
          <p:cNvSpPr/>
          <p:nvPr/>
        </p:nvSpPr>
        <p:spPr>
          <a:xfrm>
            <a:off x="3151049" y="32114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立方体 490"/>
          <p:cNvSpPr/>
          <p:nvPr/>
        </p:nvSpPr>
        <p:spPr>
          <a:xfrm>
            <a:off x="3432336" y="320509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立方体 491"/>
          <p:cNvSpPr/>
          <p:nvPr/>
        </p:nvSpPr>
        <p:spPr>
          <a:xfrm>
            <a:off x="1677713" y="354177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立方体 492"/>
          <p:cNvSpPr/>
          <p:nvPr/>
        </p:nvSpPr>
        <p:spPr>
          <a:xfrm>
            <a:off x="1984305" y="354177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立方体 493"/>
          <p:cNvSpPr/>
          <p:nvPr/>
        </p:nvSpPr>
        <p:spPr>
          <a:xfrm>
            <a:off x="2269751" y="35299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立方体 494"/>
          <p:cNvSpPr/>
          <p:nvPr/>
        </p:nvSpPr>
        <p:spPr>
          <a:xfrm>
            <a:off x="2559243" y="352548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立方体 495"/>
          <p:cNvSpPr/>
          <p:nvPr/>
        </p:nvSpPr>
        <p:spPr>
          <a:xfrm>
            <a:off x="1370784" y="353827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立方体 496"/>
          <p:cNvSpPr/>
          <p:nvPr/>
        </p:nvSpPr>
        <p:spPr>
          <a:xfrm>
            <a:off x="2855146" y="35153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立方体 497"/>
          <p:cNvSpPr/>
          <p:nvPr/>
        </p:nvSpPr>
        <p:spPr>
          <a:xfrm>
            <a:off x="3151049" y="35217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立方体 498"/>
          <p:cNvSpPr/>
          <p:nvPr/>
        </p:nvSpPr>
        <p:spPr>
          <a:xfrm>
            <a:off x="3432336" y="351532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立方体 499"/>
          <p:cNvSpPr/>
          <p:nvPr/>
        </p:nvSpPr>
        <p:spPr>
          <a:xfrm>
            <a:off x="1673554" y="386088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立方体 500"/>
          <p:cNvSpPr/>
          <p:nvPr/>
        </p:nvSpPr>
        <p:spPr>
          <a:xfrm>
            <a:off x="1980146" y="386088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立方体 501"/>
          <p:cNvSpPr/>
          <p:nvPr/>
        </p:nvSpPr>
        <p:spPr>
          <a:xfrm>
            <a:off x="2265592" y="38490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立方体 502"/>
          <p:cNvSpPr/>
          <p:nvPr/>
        </p:nvSpPr>
        <p:spPr>
          <a:xfrm>
            <a:off x="2555084" y="38445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立方体 503"/>
          <p:cNvSpPr/>
          <p:nvPr/>
        </p:nvSpPr>
        <p:spPr>
          <a:xfrm>
            <a:off x="1366625" y="385738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立方体 504"/>
          <p:cNvSpPr/>
          <p:nvPr/>
        </p:nvSpPr>
        <p:spPr>
          <a:xfrm>
            <a:off x="2850987" y="383443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立方体 505"/>
          <p:cNvSpPr/>
          <p:nvPr/>
        </p:nvSpPr>
        <p:spPr>
          <a:xfrm>
            <a:off x="3146890" y="38408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立方体 506"/>
          <p:cNvSpPr/>
          <p:nvPr/>
        </p:nvSpPr>
        <p:spPr>
          <a:xfrm>
            <a:off x="3428177" y="3834435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立方体 507"/>
          <p:cNvSpPr/>
          <p:nvPr/>
        </p:nvSpPr>
        <p:spPr>
          <a:xfrm>
            <a:off x="1663097" y="416174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立方体 508"/>
          <p:cNvSpPr/>
          <p:nvPr/>
        </p:nvSpPr>
        <p:spPr>
          <a:xfrm>
            <a:off x="1969689" y="416174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立方体 509"/>
          <p:cNvSpPr/>
          <p:nvPr/>
        </p:nvSpPr>
        <p:spPr>
          <a:xfrm>
            <a:off x="2255135" y="414995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立方体 510"/>
          <p:cNvSpPr/>
          <p:nvPr/>
        </p:nvSpPr>
        <p:spPr>
          <a:xfrm>
            <a:off x="2544627" y="414545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立方体 511"/>
          <p:cNvSpPr/>
          <p:nvPr/>
        </p:nvSpPr>
        <p:spPr>
          <a:xfrm>
            <a:off x="1356168" y="415824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立方体 512"/>
          <p:cNvSpPr/>
          <p:nvPr/>
        </p:nvSpPr>
        <p:spPr>
          <a:xfrm>
            <a:off x="2840530" y="413529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立方体 513"/>
          <p:cNvSpPr/>
          <p:nvPr/>
        </p:nvSpPr>
        <p:spPr>
          <a:xfrm>
            <a:off x="3136433" y="414167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立方体 514"/>
          <p:cNvSpPr/>
          <p:nvPr/>
        </p:nvSpPr>
        <p:spPr>
          <a:xfrm>
            <a:off x="3417720" y="413529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立方体 515"/>
          <p:cNvSpPr/>
          <p:nvPr/>
        </p:nvSpPr>
        <p:spPr>
          <a:xfrm>
            <a:off x="1658938" y="44808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立方体 516"/>
          <p:cNvSpPr/>
          <p:nvPr/>
        </p:nvSpPr>
        <p:spPr>
          <a:xfrm>
            <a:off x="1965530" y="44808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立方体 517"/>
          <p:cNvSpPr/>
          <p:nvPr/>
        </p:nvSpPr>
        <p:spPr>
          <a:xfrm>
            <a:off x="2250976" y="446905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立方体 518"/>
          <p:cNvSpPr/>
          <p:nvPr/>
        </p:nvSpPr>
        <p:spPr>
          <a:xfrm>
            <a:off x="2540468" y="446456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立方体 519"/>
          <p:cNvSpPr/>
          <p:nvPr/>
        </p:nvSpPr>
        <p:spPr>
          <a:xfrm>
            <a:off x="1352009" y="44773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立方体 520"/>
          <p:cNvSpPr/>
          <p:nvPr/>
        </p:nvSpPr>
        <p:spPr>
          <a:xfrm>
            <a:off x="2836371" y="445440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立方体 521"/>
          <p:cNvSpPr/>
          <p:nvPr/>
        </p:nvSpPr>
        <p:spPr>
          <a:xfrm>
            <a:off x="3132274" y="44607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立方体 522"/>
          <p:cNvSpPr/>
          <p:nvPr/>
        </p:nvSpPr>
        <p:spPr>
          <a:xfrm>
            <a:off x="3413561" y="445440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立方体 523"/>
          <p:cNvSpPr/>
          <p:nvPr/>
        </p:nvSpPr>
        <p:spPr>
          <a:xfrm>
            <a:off x="1658938" y="4791086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立方体 524"/>
          <p:cNvSpPr/>
          <p:nvPr/>
        </p:nvSpPr>
        <p:spPr>
          <a:xfrm>
            <a:off x="1965530" y="479108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立方体 525"/>
          <p:cNvSpPr/>
          <p:nvPr/>
        </p:nvSpPr>
        <p:spPr>
          <a:xfrm>
            <a:off x="2250976" y="477928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立方体 526"/>
          <p:cNvSpPr/>
          <p:nvPr/>
        </p:nvSpPr>
        <p:spPr>
          <a:xfrm>
            <a:off x="2540468" y="47747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立方体 527"/>
          <p:cNvSpPr/>
          <p:nvPr/>
        </p:nvSpPr>
        <p:spPr>
          <a:xfrm>
            <a:off x="1352009" y="478758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立方体 528"/>
          <p:cNvSpPr/>
          <p:nvPr/>
        </p:nvSpPr>
        <p:spPr>
          <a:xfrm>
            <a:off x="2836371" y="476463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立方体 529"/>
          <p:cNvSpPr/>
          <p:nvPr/>
        </p:nvSpPr>
        <p:spPr>
          <a:xfrm>
            <a:off x="3132274" y="477101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立方体 530"/>
          <p:cNvSpPr/>
          <p:nvPr/>
        </p:nvSpPr>
        <p:spPr>
          <a:xfrm>
            <a:off x="3413561" y="476463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立方体 531"/>
          <p:cNvSpPr/>
          <p:nvPr/>
        </p:nvSpPr>
        <p:spPr>
          <a:xfrm>
            <a:off x="1654779" y="511019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立方体 532"/>
          <p:cNvSpPr/>
          <p:nvPr/>
        </p:nvSpPr>
        <p:spPr>
          <a:xfrm>
            <a:off x="1961371" y="51101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立方体 533"/>
          <p:cNvSpPr/>
          <p:nvPr/>
        </p:nvSpPr>
        <p:spPr>
          <a:xfrm>
            <a:off x="2246817" y="509839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立方体 534"/>
          <p:cNvSpPr/>
          <p:nvPr/>
        </p:nvSpPr>
        <p:spPr>
          <a:xfrm>
            <a:off x="2536309" y="509390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立方体 535"/>
          <p:cNvSpPr/>
          <p:nvPr/>
        </p:nvSpPr>
        <p:spPr>
          <a:xfrm>
            <a:off x="1347850" y="510669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立方体 536"/>
          <p:cNvSpPr/>
          <p:nvPr/>
        </p:nvSpPr>
        <p:spPr>
          <a:xfrm>
            <a:off x="2832212" y="508374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立方体 537"/>
          <p:cNvSpPr/>
          <p:nvPr/>
        </p:nvSpPr>
        <p:spPr>
          <a:xfrm>
            <a:off x="3128115" y="50901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立方体 538"/>
          <p:cNvSpPr/>
          <p:nvPr/>
        </p:nvSpPr>
        <p:spPr>
          <a:xfrm>
            <a:off x="3409402" y="508374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立方体 539"/>
          <p:cNvSpPr/>
          <p:nvPr/>
        </p:nvSpPr>
        <p:spPr>
          <a:xfrm>
            <a:off x="1556085" y="305891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立方体 540"/>
          <p:cNvSpPr/>
          <p:nvPr/>
        </p:nvSpPr>
        <p:spPr>
          <a:xfrm>
            <a:off x="1862677" y="305891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立方体 541"/>
          <p:cNvSpPr/>
          <p:nvPr/>
        </p:nvSpPr>
        <p:spPr>
          <a:xfrm>
            <a:off x="2148123" y="304712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立方体 542"/>
          <p:cNvSpPr/>
          <p:nvPr/>
        </p:nvSpPr>
        <p:spPr>
          <a:xfrm>
            <a:off x="2437615" y="304262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立方体 543"/>
          <p:cNvSpPr/>
          <p:nvPr/>
        </p:nvSpPr>
        <p:spPr>
          <a:xfrm>
            <a:off x="1249156" y="305541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立方体 544"/>
          <p:cNvSpPr/>
          <p:nvPr/>
        </p:nvSpPr>
        <p:spPr>
          <a:xfrm>
            <a:off x="2733518" y="303246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立方体 545"/>
          <p:cNvSpPr/>
          <p:nvPr/>
        </p:nvSpPr>
        <p:spPr>
          <a:xfrm>
            <a:off x="3029421" y="303884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立方体 546"/>
          <p:cNvSpPr/>
          <p:nvPr/>
        </p:nvSpPr>
        <p:spPr>
          <a:xfrm>
            <a:off x="3310708" y="303246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立方体 547"/>
          <p:cNvSpPr/>
          <p:nvPr/>
        </p:nvSpPr>
        <p:spPr>
          <a:xfrm>
            <a:off x="1551926" y="337802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立方体 548"/>
          <p:cNvSpPr/>
          <p:nvPr/>
        </p:nvSpPr>
        <p:spPr>
          <a:xfrm>
            <a:off x="1858518" y="337802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立方体 549"/>
          <p:cNvSpPr/>
          <p:nvPr/>
        </p:nvSpPr>
        <p:spPr>
          <a:xfrm>
            <a:off x="2143964" y="336623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立方体 550"/>
          <p:cNvSpPr/>
          <p:nvPr/>
        </p:nvSpPr>
        <p:spPr>
          <a:xfrm>
            <a:off x="2433456" y="33617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立方体 551"/>
          <p:cNvSpPr/>
          <p:nvPr/>
        </p:nvSpPr>
        <p:spPr>
          <a:xfrm>
            <a:off x="1244997" y="337452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立方体 552"/>
          <p:cNvSpPr/>
          <p:nvPr/>
        </p:nvSpPr>
        <p:spPr>
          <a:xfrm>
            <a:off x="2729359" y="33515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立方体 553"/>
          <p:cNvSpPr/>
          <p:nvPr/>
        </p:nvSpPr>
        <p:spPr>
          <a:xfrm>
            <a:off x="3025262" y="33579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立方体 554"/>
          <p:cNvSpPr/>
          <p:nvPr/>
        </p:nvSpPr>
        <p:spPr>
          <a:xfrm>
            <a:off x="3306549" y="335157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立方体 555"/>
          <p:cNvSpPr/>
          <p:nvPr/>
        </p:nvSpPr>
        <p:spPr>
          <a:xfrm>
            <a:off x="1551926" y="368825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立方体 556"/>
          <p:cNvSpPr/>
          <p:nvPr/>
        </p:nvSpPr>
        <p:spPr>
          <a:xfrm>
            <a:off x="1858518" y="368825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立方体 557"/>
          <p:cNvSpPr/>
          <p:nvPr/>
        </p:nvSpPr>
        <p:spPr>
          <a:xfrm>
            <a:off x="2143964" y="367646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立方体 558"/>
          <p:cNvSpPr/>
          <p:nvPr/>
        </p:nvSpPr>
        <p:spPr>
          <a:xfrm>
            <a:off x="2433456" y="36719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立方体 559"/>
          <p:cNvSpPr/>
          <p:nvPr/>
        </p:nvSpPr>
        <p:spPr>
          <a:xfrm>
            <a:off x="1244997" y="368475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立方体 560"/>
          <p:cNvSpPr/>
          <p:nvPr/>
        </p:nvSpPr>
        <p:spPr>
          <a:xfrm>
            <a:off x="2729359" y="366180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立方体 561"/>
          <p:cNvSpPr/>
          <p:nvPr/>
        </p:nvSpPr>
        <p:spPr>
          <a:xfrm>
            <a:off x="3025262" y="366818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立方体 562"/>
          <p:cNvSpPr/>
          <p:nvPr/>
        </p:nvSpPr>
        <p:spPr>
          <a:xfrm>
            <a:off x="3306549" y="366180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立方体 563"/>
          <p:cNvSpPr/>
          <p:nvPr/>
        </p:nvSpPr>
        <p:spPr>
          <a:xfrm>
            <a:off x="1547767" y="400736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立方体 564"/>
          <p:cNvSpPr/>
          <p:nvPr/>
        </p:nvSpPr>
        <p:spPr>
          <a:xfrm>
            <a:off x="1854359" y="400736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立方体 565"/>
          <p:cNvSpPr/>
          <p:nvPr/>
        </p:nvSpPr>
        <p:spPr>
          <a:xfrm>
            <a:off x="2139805" y="399556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立方体 566"/>
          <p:cNvSpPr/>
          <p:nvPr/>
        </p:nvSpPr>
        <p:spPr>
          <a:xfrm>
            <a:off x="2429297" y="399107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立方体 567"/>
          <p:cNvSpPr/>
          <p:nvPr/>
        </p:nvSpPr>
        <p:spPr>
          <a:xfrm>
            <a:off x="1240838" y="400386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立方体 568"/>
          <p:cNvSpPr/>
          <p:nvPr/>
        </p:nvSpPr>
        <p:spPr>
          <a:xfrm>
            <a:off x="2725200" y="39809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立方体 569"/>
          <p:cNvSpPr/>
          <p:nvPr/>
        </p:nvSpPr>
        <p:spPr>
          <a:xfrm>
            <a:off x="3021103" y="39872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立方体 570"/>
          <p:cNvSpPr/>
          <p:nvPr/>
        </p:nvSpPr>
        <p:spPr>
          <a:xfrm>
            <a:off x="3302390" y="398091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立方体 571"/>
          <p:cNvSpPr/>
          <p:nvPr/>
        </p:nvSpPr>
        <p:spPr>
          <a:xfrm>
            <a:off x="1537310" y="430822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立方体 572"/>
          <p:cNvSpPr/>
          <p:nvPr/>
        </p:nvSpPr>
        <p:spPr>
          <a:xfrm>
            <a:off x="1843902" y="430822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立方体 573"/>
          <p:cNvSpPr/>
          <p:nvPr/>
        </p:nvSpPr>
        <p:spPr>
          <a:xfrm>
            <a:off x="2129348" y="429643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立方体 574"/>
          <p:cNvSpPr/>
          <p:nvPr/>
        </p:nvSpPr>
        <p:spPr>
          <a:xfrm>
            <a:off x="2418840" y="429194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立方体 575"/>
          <p:cNvSpPr/>
          <p:nvPr/>
        </p:nvSpPr>
        <p:spPr>
          <a:xfrm>
            <a:off x="1230381" y="430472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立方体 576"/>
          <p:cNvSpPr/>
          <p:nvPr/>
        </p:nvSpPr>
        <p:spPr>
          <a:xfrm>
            <a:off x="2714743" y="428178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立方体 577"/>
          <p:cNvSpPr/>
          <p:nvPr/>
        </p:nvSpPr>
        <p:spPr>
          <a:xfrm>
            <a:off x="3010646" y="428815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立方体 578"/>
          <p:cNvSpPr/>
          <p:nvPr/>
        </p:nvSpPr>
        <p:spPr>
          <a:xfrm>
            <a:off x="3291933" y="428178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立方体 579"/>
          <p:cNvSpPr/>
          <p:nvPr/>
        </p:nvSpPr>
        <p:spPr>
          <a:xfrm>
            <a:off x="1533151" y="46273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立方体 580"/>
          <p:cNvSpPr/>
          <p:nvPr/>
        </p:nvSpPr>
        <p:spPr>
          <a:xfrm>
            <a:off x="1839743" y="46273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立方体 581"/>
          <p:cNvSpPr/>
          <p:nvPr/>
        </p:nvSpPr>
        <p:spPr>
          <a:xfrm>
            <a:off x="2125189" y="461554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立方体 582"/>
          <p:cNvSpPr/>
          <p:nvPr/>
        </p:nvSpPr>
        <p:spPr>
          <a:xfrm>
            <a:off x="2414681" y="461104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立方体 583"/>
          <p:cNvSpPr/>
          <p:nvPr/>
        </p:nvSpPr>
        <p:spPr>
          <a:xfrm>
            <a:off x="1226222" y="462383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立方体 584"/>
          <p:cNvSpPr/>
          <p:nvPr/>
        </p:nvSpPr>
        <p:spPr>
          <a:xfrm>
            <a:off x="2710584" y="460088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立方体 585"/>
          <p:cNvSpPr/>
          <p:nvPr/>
        </p:nvSpPr>
        <p:spPr>
          <a:xfrm>
            <a:off x="3006487" y="460726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立方体 586"/>
          <p:cNvSpPr/>
          <p:nvPr/>
        </p:nvSpPr>
        <p:spPr>
          <a:xfrm>
            <a:off x="3287774" y="460088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立方体 587"/>
          <p:cNvSpPr/>
          <p:nvPr/>
        </p:nvSpPr>
        <p:spPr>
          <a:xfrm>
            <a:off x="1533151" y="493756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立方体 588"/>
          <p:cNvSpPr/>
          <p:nvPr/>
        </p:nvSpPr>
        <p:spPr>
          <a:xfrm>
            <a:off x="1839743" y="49375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立方体 589"/>
          <p:cNvSpPr/>
          <p:nvPr/>
        </p:nvSpPr>
        <p:spPr>
          <a:xfrm>
            <a:off x="2125189" y="492577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立方体 590"/>
          <p:cNvSpPr/>
          <p:nvPr/>
        </p:nvSpPr>
        <p:spPr>
          <a:xfrm>
            <a:off x="2414681" y="492127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立方体 591"/>
          <p:cNvSpPr/>
          <p:nvPr/>
        </p:nvSpPr>
        <p:spPr>
          <a:xfrm>
            <a:off x="1226222" y="493406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立方体 592"/>
          <p:cNvSpPr/>
          <p:nvPr/>
        </p:nvSpPr>
        <p:spPr>
          <a:xfrm>
            <a:off x="2710584" y="491111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立方体 593"/>
          <p:cNvSpPr/>
          <p:nvPr/>
        </p:nvSpPr>
        <p:spPr>
          <a:xfrm>
            <a:off x="3006487" y="49174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立方体 594"/>
          <p:cNvSpPr/>
          <p:nvPr/>
        </p:nvSpPr>
        <p:spPr>
          <a:xfrm>
            <a:off x="3287774" y="491111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立方体 595"/>
          <p:cNvSpPr/>
          <p:nvPr/>
        </p:nvSpPr>
        <p:spPr>
          <a:xfrm>
            <a:off x="1528992" y="525667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立方体 596"/>
          <p:cNvSpPr/>
          <p:nvPr/>
        </p:nvSpPr>
        <p:spPr>
          <a:xfrm>
            <a:off x="1835584" y="525667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立方体 597"/>
          <p:cNvSpPr/>
          <p:nvPr/>
        </p:nvSpPr>
        <p:spPr>
          <a:xfrm>
            <a:off x="2121030" y="524488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立方体 598"/>
          <p:cNvSpPr/>
          <p:nvPr/>
        </p:nvSpPr>
        <p:spPr>
          <a:xfrm>
            <a:off x="2410522" y="524038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立方体 599"/>
          <p:cNvSpPr/>
          <p:nvPr/>
        </p:nvSpPr>
        <p:spPr>
          <a:xfrm>
            <a:off x="1222063" y="525317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立方体 600"/>
          <p:cNvSpPr/>
          <p:nvPr/>
        </p:nvSpPr>
        <p:spPr>
          <a:xfrm>
            <a:off x="2706425" y="523022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立方体 601"/>
          <p:cNvSpPr/>
          <p:nvPr/>
        </p:nvSpPr>
        <p:spPr>
          <a:xfrm>
            <a:off x="3002328" y="523660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立方体 602"/>
          <p:cNvSpPr/>
          <p:nvPr/>
        </p:nvSpPr>
        <p:spPr>
          <a:xfrm>
            <a:off x="3283615" y="523022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立方体 603"/>
          <p:cNvSpPr/>
          <p:nvPr/>
        </p:nvSpPr>
        <p:spPr>
          <a:xfrm>
            <a:off x="1411282" y="318828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立方体 604"/>
          <p:cNvSpPr/>
          <p:nvPr/>
        </p:nvSpPr>
        <p:spPr>
          <a:xfrm>
            <a:off x="1717874" y="318828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立方体 605"/>
          <p:cNvSpPr/>
          <p:nvPr/>
        </p:nvSpPr>
        <p:spPr>
          <a:xfrm>
            <a:off x="2003320" y="317648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立方体 606"/>
          <p:cNvSpPr/>
          <p:nvPr/>
        </p:nvSpPr>
        <p:spPr>
          <a:xfrm>
            <a:off x="2292812" y="317199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立方体 607"/>
          <p:cNvSpPr/>
          <p:nvPr/>
        </p:nvSpPr>
        <p:spPr>
          <a:xfrm>
            <a:off x="1104353" y="318477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立方体 608"/>
          <p:cNvSpPr/>
          <p:nvPr/>
        </p:nvSpPr>
        <p:spPr>
          <a:xfrm>
            <a:off x="2588715" y="31618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立方体 609"/>
          <p:cNvSpPr/>
          <p:nvPr/>
        </p:nvSpPr>
        <p:spPr>
          <a:xfrm>
            <a:off x="2884618" y="316821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立方体 610"/>
          <p:cNvSpPr/>
          <p:nvPr/>
        </p:nvSpPr>
        <p:spPr>
          <a:xfrm>
            <a:off x="3165905" y="31618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立方体 611"/>
          <p:cNvSpPr/>
          <p:nvPr/>
        </p:nvSpPr>
        <p:spPr>
          <a:xfrm>
            <a:off x="1407123" y="350739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立方体 612"/>
          <p:cNvSpPr/>
          <p:nvPr/>
        </p:nvSpPr>
        <p:spPr>
          <a:xfrm>
            <a:off x="1713715" y="350739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立方体 613"/>
          <p:cNvSpPr/>
          <p:nvPr/>
        </p:nvSpPr>
        <p:spPr>
          <a:xfrm>
            <a:off x="1999161" y="349559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立方体 614"/>
          <p:cNvSpPr/>
          <p:nvPr/>
        </p:nvSpPr>
        <p:spPr>
          <a:xfrm>
            <a:off x="2288653" y="349110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立方体 615"/>
          <p:cNvSpPr/>
          <p:nvPr/>
        </p:nvSpPr>
        <p:spPr>
          <a:xfrm>
            <a:off x="1100194" y="350388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立方体 616"/>
          <p:cNvSpPr/>
          <p:nvPr/>
        </p:nvSpPr>
        <p:spPr>
          <a:xfrm>
            <a:off x="2584556" y="34809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立方体 617"/>
          <p:cNvSpPr/>
          <p:nvPr/>
        </p:nvSpPr>
        <p:spPr>
          <a:xfrm>
            <a:off x="2880459" y="34873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立方体 618"/>
          <p:cNvSpPr/>
          <p:nvPr/>
        </p:nvSpPr>
        <p:spPr>
          <a:xfrm>
            <a:off x="3161746" y="348094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立方体 619"/>
          <p:cNvSpPr/>
          <p:nvPr/>
        </p:nvSpPr>
        <p:spPr>
          <a:xfrm>
            <a:off x="1407123" y="381762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立方体 620"/>
          <p:cNvSpPr/>
          <p:nvPr/>
        </p:nvSpPr>
        <p:spPr>
          <a:xfrm>
            <a:off x="1713715" y="381762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立方体 621"/>
          <p:cNvSpPr/>
          <p:nvPr/>
        </p:nvSpPr>
        <p:spPr>
          <a:xfrm>
            <a:off x="1999161" y="380582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立方体 622"/>
          <p:cNvSpPr/>
          <p:nvPr/>
        </p:nvSpPr>
        <p:spPr>
          <a:xfrm>
            <a:off x="2288653" y="380133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立方体 623"/>
          <p:cNvSpPr/>
          <p:nvPr/>
        </p:nvSpPr>
        <p:spPr>
          <a:xfrm>
            <a:off x="1100194" y="381411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立方体 624"/>
          <p:cNvSpPr/>
          <p:nvPr/>
        </p:nvSpPr>
        <p:spPr>
          <a:xfrm>
            <a:off x="2584556" y="379117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立方体 625"/>
          <p:cNvSpPr/>
          <p:nvPr/>
        </p:nvSpPr>
        <p:spPr>
          <a:xfrm>
            <a:off x="2880459" y="379755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立方体 626"/>
          <p:cNvSpPr/>
          <p:nvPr/>
        </p:nvSpPr>
        <p:spPr>
          <a:xfrm>
            <a:off x="3161746" y="379117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立方体 627"/>
          <p:cNvSpPr/>
          <p:nvPr/>
        </p:nvSpPr>
        <p:spPr>
          <a:xfrm>
            <a:off x="1402964" y="413673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立方体 628"/>
          <p:cNvSpPr/>
          <p:nvPr/>
        </p:nvSpPr>
        <p:spPr>
          <a:xfrm>
            <a:off x="1709556" y="413673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立方体 629"/>
          <p:cNvSpPr/>
          <p:nvPr/>
        </p:nvSpPr>
        <p:spPr>
          <a:xfrm>
            <a:off x="1995002" y="412493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立方体 630"/>
          <p:cNvSpPr/>
          <p:nvPr/>
        </p:nvSpPr>
        <p:spPr>
          <a:xfrm>
            <a:off x="2284494" y="412044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立方体 631"/>
          <p:cNvSpPr/>
          <p:nvPr/>
        </p:nvSpPr>
        <p:spPr>
          <a:xfrm>
            <a:off x="1096035" y="413322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立方体 632"/>
          <p:cNvSpPr/>
          <p:nvPr/>
        </p:nvSpPr>
        <p:spPr>
          <a:xfrm>
            <a:off x="2580397" y="41102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立方体 633"/>
          <p:cNvSpPr/>
          <p:nvPr/>
        </p:nvSpPr>
        <p:spPr>
          <a:xfrm>
            <a:off x="2876300" y="411665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立方体 634"/>
          <p:cNvSpPr/>
          <p:nvPr/>
        </p:nvSpPr>
        <p:spPr>
          <a:xfrm>
            <a:off x="3157587" y="411028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立方体 635"/>
          <p:cNvSpPr/>
          <p:nvPr/>
        </p:nvSpPr>
        <p:spPr>
          <a:xfrm>
            <a:off x="1392507" y="443759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立方体 636"/>
          <p:cNvSpPr/>
          <p:nvPr/>
        </p:nvSpPr>
        <p:spPr>
          <a:xfrm>
            <a:off x="1699099" y="443759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立方体 637"/>
          <p:cNvSpPr/>
          <p:nvPr/>
        </p:nvSpPr>
        <p:spPr>
          <a:xfrm>
            <a:off x="1984545" y="442579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立方体 638"/>
          <p:cNvSpPr/>
          <p:nvPr/>
        </p:nvSpPr>
        <p:spPr>
          <a:xfrm>
            <a:off x="2274037" y="44213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立方体 639"/>
          <p:cNvSpPr/>
          <p:nvPr/>
        </p:nvSpPr>
        <p:spPr>
          <a:xfrm>
            <a:off x="1085578" y="443409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立方体 640"/>
          <p:cNvSpPr/>
          <p:nvPr/>
        </p:nvSpPr>
        <p:spPr>
          <a:xfrm>
            <a:off x="2569940" y="441114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立方体 641"/>
          <p:cNvSpPr/>
          <p:nvPr/>
        </p:nvSpPr>
        <p:spPr>
          <a:xfrm>
            <a:off x="2865843" y="441752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立方体 642"/>
          <p:cNvSpPr/>
          <p:nvPr/>
        </p:nvSpPr>
        <p:spPr>
          <a:xfrm>
            <a:off x="3147130" y="44111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立方体 643"/>
          <p:cNvSpPr/>
          <p:nvPr/>
        </p:nvSpPr>
        <p:spPr>
          <a:xfrm>
            <a:off x="1388348" y="475670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立方体 644"/>
          <p:cNvSpPr/>
          <p:nvPr/>
        </p:nvSpPr>
        <p:spPr>
          <a:xfrm>
            <a:off x="1694940" y="475670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立方体 645"/>
          <p:cNvSpPr/>
          <p:nvPr/>
        </p:nvSpPr>
        <p:spPr>
          <a:xfrm>
            <a:off x="1980386" y="47449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立方体 646"/>
          <p:cNvSpPr/>
          <p:nvPr/>
        </p:nvSpPr>
        <p:spPr>
          <a:xfrm>
            <a:off x="2269878" y="47404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立方体 647"/>
          <p:cNvSpPr/>
          <p:nvPr/>
        </p:nvSpPr>
        <p:spPr>
          <a:xfrm>
            <a:off x="1081419" y="475319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立方体 648"/>
          <p:cNvSpPr/>
          <p:nvPr/>
        </p:nvSpPr>
        <p:spPr>
          <a:xfrm>
            <a:off x="2565781" y="473025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立方体 649"/>
          <p:cNvSpPr/>
          <p:nvPr/>
        </p:nvSpPr>
        <p:spPr>
          <a:xfrm>
            <a:off x="2861684" y="473663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立方体 650"/>
          <p:cNvSpPr/>
          <p:nvPr/>
        </p:nvSpPr>
        <p:spPr>
          <a:xfrm>
            <a:off x="3142971" y="473025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立方体 651"/>
          <p:cNvSpPr/>
          <p:nvPr/>
        </p:nvSpPr>
        <p:spPr>
          <a:xfrm>
            <a:off x="1388348" y="506693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立方体 652"/>
          <p:cNvSpPr/>
          <p:nvPr/>
        </p:nvSpPr>
        <p:spPr>
          <a:xfrm>
            <a:off x="1694940" y="506693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立方体 653"/>
          <p:cNvSpPr/>
          <p:nvPr/>
        </p:nvSpPr>
        <p:spPr>
          <a:xfrm>
            <a:off x="1980386" y="505513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立方体 654"/>
          <p:cNvSpPr/>
          <p:nvPr/>
        </p:nvSpPr>
        <p:spPr>
          <a:xfrm>
            <a:off x="2269878" y="505064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立方体 655"/>
          <p:cNvSpPr/>
          <p:nvPr/>
        </p:nvSpPr>
        <p:spPr>
          <a:xfrm>
            <a:off x="1081419" y="506342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立方体 656"/>
          <p:cNvSpPr/>
          <p:nvPr/>
        </p:nvSpPr>
        <p:spPr>
          <a:xfrm>
            <a:off x="2565781" y="504048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立方体 657"/>
          <p:cNvSpPr/>
          <p:nvPr/>
        </p:nvSpPr>
        <p:spPr>
          <a:xfrm>
            <a:off x="2861684" y="504686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立方体 658"/>
          <p:cNvSpPr/>
          <p:nvPr/>
        </p:nvSpPr>
        <p:spPr>
          <a:xfrm>
            <a:off x="3142971" y="504048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立方体 659"/>
          <p:cNvSpPr/>
          <p:nvPr/>
        </p:nvSpPr>
        <p:spPr>
          <a:xfrm>
            <a:off x="1384189" y="538604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立方体 660"/>
          <p:cNvSpPr/>
          <p:nvPr/>
        </p:nvSpPr>
        <p:spPr>
          <a:xfrm>
            <a:off x="1690781" y="538604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立方体 661"/>
          <p:cNvSpPr/>
          <p:nvPr/>
        </p:nvSpPr>
        <p:spPr>
          <a:xfrm>
            <a:off x="1976227" y="53742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立方体 662"/>
          <p:cNvSpPr/>
          <p:nvPr/>
        </p:nvSpPr>
        <p:spPr>
          <a:xfrm>
            <a:off x="2265719" y="53697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立方体 663"/>
          <p:cNvSpPr/>
          <p:nvPr/>
        </p:nvSpPr>
        <p:spPr>
          <a:xfrm>
            <a:off x="1077260" y="538253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立方体 664"/>
          <p:cNvSpPr/>
          <p:nvPr/>
        </p:nvSpPr>
        <p:spPr>
          <a:xfrm>
            <a:off x="2561622" y="535959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立方体 665"/>
          <p:cNvSpPr/>
          <p:nvPr/>
        </p:nvSpPr>
        <p:spPr>
          <a:xfrm>
            <a:off x="2857525" y="536597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立方体 666"/>
          <p:cNvSpPr/>
          <p:nvPr/>
        </p:nvSpPr>
        <p:spPr>
          <a:xfrm>
            <a:off x="3138812" y="535959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立方体 667"/>
          <p:cNvSpPr/>
          <p:nvPr/>
        </p:nvSpPr>
        <p:spPr>
          <a:xfrm>
            <a:off x="1290417" y="332238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立方体 668"/>
          <p:cNvSpPr/>
          <p:nvPr/>
        </p:nvSpPr>
        <p:spPr>
          <a:xfrm>
            <a:off x="1597009" y="332238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立方体 669"/>
          <p:cNvSpPr/>
          <p:nvPr/>
        </p:nvSpPr>
        <p:spPr>
          <a:xfrm>
            <a:off x="1882455" y="331059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立方体 670"/>
          <p:cNvSpPr/>
          <p:nvPr/>
        </p:nvSpPr>
        <p:spPr>
          <a:xfrm>
            <a:off x="2171947" y="330609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立方体 671"/>
          <p:cNvSpPr/>
          <p:nvPr/>
        </p:nvSpPr>
        <p:spPr>
          <a:xfrm>
            <a:off x="983488" y="331888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立方体 672"/>
          <p:cNvSpPr/>
          <p:nvPr/>
        </p:nvSpPr>
        <p:spPr>
          <a:xfrm>
            <a:off x="2467850" y="329593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立方体 673"/>
          <p:cNvSpPr/>
          <p:nvPr/>
        </p:nvSpPr>
        <p:spPr>
          <a:xfrm>
            <a:off x="2763753" y="330231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立方体 674"/>
          <p:cNvSpPr/>
          <p:nvPr/>
        </p:nvSpPr>
        <p:spPr>
          <a:xfrm>
            <a:off x="3045040" y="329593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立方体 675"/>
          <p:cNvSpPr/>
          <p:nvPr/>
        </p:nvSpPr>
        <p:spPr>
          <a:xfrm>
            <a:off x="1286258" y="364149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立方体 676"/>
          <p:cNvSpPr/>
          <p:nvPr/>
        </p:nvSpPr>
        <p:spPr>
          <a:xfrm>
            <a:off x="1592850" y="364149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立方体 677"/>
          <p:cNvSpPr/>
          <p:nvPr/>
        </p:nvSpPr>
        <p:spPr>
          <a:xfrm>
            <a:off x="1878296" y="362969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9" name="立方体 678"/>
          <p:cNvSpPr/>
          <p:nvPr/>
        </p:nvSpPr>
        <p:spPr>
          <a:xfrm>
            <a:off x="2167788" y="362520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立方体 679"/>
          <p:cNvSpPr/>
          <p:nvPr/>
        </p:nvSpPr>
        <p:spPr>
          <a:xfrm>
            <a:off x="979329" y="363799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立方体 680"/>
          <p:cNvSpPr/>
          <p:nvPr/>
        </p:nvSpPr>
        <p:spPr>
          <a:xfrm>
            <a:off x="2463691" y="361504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立方体 681"/>
          <p:cNvSpPr/>
          <p:nvPr/>
        </p:nvSpPr>
        <p:spPr>
          <a:xfrm>
            <a:off x="2759594" y="3621425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立方体 682"/>
          <p:cNvSpPr/>
          <p:nvPr/>
        </p:nvSpPr>
        <p:spPr>
          <a:xfrm>
            <a:off x="3040881" y="361504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立方体 683"/>
          <p:cNvSpPr/>
          <p:nvPr/>
        </p:nvSpPr>
        <p:spPr>
          <a:xfrm>
            <a:off x="1286258" y="395172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5" name="立方体 684"/>
          <p:cNvSpPr/>
          <p:nvPr/>
        </p:nvSpPr>
        <p:spPr>
          <a:xfrm>
            <a:off x="1592850" y="395172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立方体 685"/>
          <p:cNvSpPr/>
          <p:nvPr/>
        </p:nvSpPr>
        <p:spPr>
          <a:xfrm>
            <a:off x="1878296" y="393992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立方体 686"/>
          <p:cNvSpPr/>
          <p:nvPr/>
        </p:nvSpPr>
        <p:spPr>
          <a:xfrm>
            <a:off x="2167788" y="393543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立方体 687"/>
          <p:cNvSpPr/>
          <p:nvPr/>
        </p:nvSpPr>
        <p:spPr>
          <a:xfrm>
            <a:off x="979329" y="394822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立方体 688"/>
          <p:cNvSpPr/>
          <p:nvPr/>
        </p:nvSpPr>
        <p:spPr>
          <a:xfrm>
            <a:off x="2463691" y="392527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立方体 689"/>
          <p:cNvSpPr/>
          <p:nvPr/>
        </p:nvSpPr>
        <p:spPr>
          <a:xfrm>
            <a:off x="2759594" y="3931655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立方体 690"/>
          <p:cNvSpPr/>
          <p:nvPr/>
        </p:nvSpPr>
        <p:spPr>
          <a:xfrm>
            <a:off x="3040881" y="392527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立方体 691"/>
          <p:cNvSpPr/>
          <p:nvPr/>
        </p:nvSpPr>
        <p:spPr>
          <a:xfrm>
            <a:off x="1282099" y="427083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立方体 692"/>
          <p:cNvSpPr/>
          <p:nvPr/>
        </p:nvSpPr>
        <p:spPr>
          <a:xfrm>
            <a:off x="1588691" y="427083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立方体 693"/>
          <p:cNvSpPr/>
          <p:nvPr/>
        </p:nvSpPr>
        <p:spPr>
          <a:xfrm>
            <a:off x="1874137" y="425903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5" name="立方体 694"/>
          <p:cNvSpPr/>
          <p:nvPr/>
        </p:nvSpPr>
        <p:spPr>
          <a:xfrm>
            <a:off x="2163629" y="425454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立方体 695"/>
          <p:cNvSpPr/>
          <p:nvPr/>
        </p:nvSpPr>
        <p:spPr>
          <a:xfrm>
            <a:off x="975170" y="426733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立方体 696"/>
          <p:cNvSpPr/>
          <p:nvPr/>
        </p:nvSpPr>
        <p:spPr>
          <a:xfrm>
            <a:off x="2459532" y="424438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立方体 697"/>
          <p:cNvSpPr/>
          <p:nvPr/>
        </p:nvSpPr>
        <p:spPr>
          <a:xfrm>
            <a:off x="2755435" y="425076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立方体 698"/>
          <p:cNvSpPr/>
          <p:nvPr/>
        </p:nvSpPr>
        <p:spPr>
          <a:xfrm>
            <a:off x="3036722" y="424438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立方体 699"/>
          <p:cNvSpPr/>
          <p:nvPr/>
        </p:nvSpPr>
        <p:spPr>
          <a:xfrm>
            <a:off x="1271642" y="457169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立方体 700"/>
          <p:cNvSpPr/>
          <p:nvPr/>
        </p:nvSpPr>
        <p:spPr>
          <a:xfrm>
            <a:off x="1578234" y="457169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立方体 701"/>
          <p:cNvSpPr/>
          <p:nvPr/>
        </p:nvSpPr>
        <p:spPr>
          <a:xfrm>
            <a:off x="1863680" y="455990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立方体 702"/>
          <p:cNvSpPr/>
          <p:nvPr/>
        </p:nvSpPr>
        <p:spPr>
          <a:xfrm>
            <a:off x="2153172" y="455540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立方体 703"/>
          <p:cNvSpPr/>
          <p:nvPr/>
        </p:nvSpPr>
        <p:spPr>
          <a:xfrm>
            <a:off x="964713" y="456819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立方体 704"/>
          <p:cNvSpPr/>
          <p:nvPr/>
        </p:nvSpPr>
        <p:spPr>
          <a:xfrm>
            <a:off x="2449075" y="454524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立方体 705"/>
          <p:cNvSpPr/>
          <p:nvPr/>
        </p:nvSpPr>
        <p:spPr>
          <a:xfrm>
            <a:off x="2744978" y="455162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立方体 706"/>
          <p:cNvSpPr/>
          <p:nvPr/>
        </p:nvSpPr>
        <p:spPr>
          <a:xfrm>
            <a:off x="3026265" y="454524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立方体 707"/>
          <p:cNvSpPr/>
          <p:nvPr/>
        </p:nvSpPr>
        <p:spPr>
          <a:xfrm>
            <a:off x="1267483" y="489080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立方体 708"/>
          <p:cNvSpPr/>
          <p:nvPr/>
        </p:nvSpPr>
        <p:spPr>
          <a:xfrm>
            <a:off x="1574075" y="489080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立方体 709"/>
          <p:cNvSpPr/>
          <p:nvPr/>
        </p:nvSpPr>
        <p:spPr>
          <a:xfrm>
            <a:off x="1859521" y="487901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立方体 710"/>
          <p:cNvSpPr/>
          <p:nvPr/>
        </p:nvSpPr>
        <p:spPr>
          <a:xfrm>
            <a:off x="2149013" y="487451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立方体 711"/>
          <p:cNvSpPr/>
          <p:nvPr/>
        </p:nvSpPr>
        <p:spPr>
          <a:xfrm>
            <a:off x="960554" y="488730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立方体 712"/>
          <p:cNvSpPr/>
          <p:nvPr/>
        </p:nvSpPr>
        <p:spPr>
          <a:xfrm>
            <a:off x="2444916" y="486435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立方体 713"/>
          <p:cNvSpPr/>
          <p:nvPr/>
        </p:nvSpPr>
        <p:spPr>
          <a:xfrm>
            <a:off x="2740819" y="487073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立方体 714"/>
          <p:cNvSpPr/>
          <p:nvPr/>
        </p:nvSpPr>
        <p:spPr>
          <a:xfrm>
            <a:off x="3022106" y="486435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立方体 715"/>
          <p:cNvSpPr/>
          <p:nvPr/>
        </p:nvSpPr>
        <p:spPr>
          <a:xfrm>
            <a:off x="1267483" y="520103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立方体 716"/>
          <p:cNvSpPr/>
          <p:nvPr/>
        </p:nvSpPr>
        <p:spPr>
          <a:xfrm>
            <a:off x="1574075" y="520103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立方体 717"/>
          <p:cNvSpPr/>
          <p:nvPr/>
        </p:nvSpPr>
        <p:spPr>
          <a:xfrm>
            <a:off x="1859521" y="518924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立方体 718"/>
          <p:cNvSpPr/>
          <p:nvPr/>
        </p:nvSpPr>
        <p:spPr>
          <a:xfrm>
            <a:off x="2149013" y="518474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立方体 719"/>
          <p:cNvSpPr/>
          <p:nvPr/>
        </p:nvSpPr>
        <p:spPr>
          <a:xfrm>
            <a:off x="960554" y="519753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立方体 720"/>
          <p:cNvSpPr/>
          <p:nvPr/>
        </p:nvSpPr>
        <p:spPr>
          <a:xfrm>
            <a:off x="2444916" y="517458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立方体 721"/>
          <p:cNvSpPr/>
          <p:nvPr/>
        </p:nvSpPr>
        <p:spPr>
          <a:xfrm>
            <a:off x="2740819" y="518096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立方体 722"/>
          <p:cNvSpPr/>
          <p:nvPr/>
        </p:nvSpPr>
        <p:spPr>
          <a:xfrm>
            <a:off x="3022106" y="517458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立方体 723"/>
          <p:cNvSpPr/>
          <p:nvPr/>
        </p:nvSpPr>
        <p:spPr>
          <a:xfrm>
            <a:off x="1263324" y="5520146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立方体 724"/>
          <p:cNvSpPr/>
          <p:nvPr/>
        </p:nvSpPr>
        <p:spPr>
          <a:xfrm>
            <a:off x="1569916" y="5520146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立方体 725"/>
          <p:cNvSpPr/>
          <p:nvPr/>
        </p:nvSpPr>
        <p:spPr>
          <a:xfrm>
            <a:off x="1855362" y="550834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立方体 726"/>
          <p:cNvSpPr/>
          <p:nvPr/>
        </p:nvSpPr>
        <p:spPr>
          <a:xfrm>
            <a:off x="2144854" y="550385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立方体 727"/>
          <p:cNvSpPr/>
          <p:nvPr/>
        </p:nvSpPr>
        <p:spPr>
          <a:xfrm>
            <a:off x="956395" y="551664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立方体 728"/>
          <p:cNvSpPr/>
          <p:nvPr/>
        </p:nvSpPr>
        <p:spPr>
          <a:xfrm>
            <a:off x="2440757" y="54936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立方体 729"/>
          <p:cNvSpPr/>
          <p:nvPr/>
        </p:nvSpPr>
        <p:spPr>
          <a:xfrm>
            <a:off x="2736660" y="550007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立方体 730"/>
          <p:cNvSpPr/>
          <p:nvPr/>
        </p:nvSpPr>
        <p:spPr>
          <a:xfrm>
            <a:off x="3017947" y="54936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立方体 731"/>
          <p:cNvSpPr/>
          <p:nvPr/>
        </p:nvSpPr>
        <p:spPr>
          <a:xfrm>
            <a:off x="1145614" y="345175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立方体 732"/>
          <p:cNvSpPr/>
          <p:nvPr/>
        </p:nvSpPr>
        <p:spPr>
          <a:xfrm>
            <a:off x="1452206" y="345175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立方体 733"/>
          <p:cNvSpPr/>
          <p:nvPr/>
        </p:nvSpPr>
        <p:spPr>
          <a:xfrm>
            <a:off x="1737652" y="343995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立方体 734"/>
          <p:cNvSpPr/>
          <p:nvPr/>
        </p:nvSpPr>
        <p:spPr>
          <a:xfrm>
            <a:off x="2027144" y="343546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立方体 735"/>
          <p:cNvSpPr/>
          <p:nvPr/>
        </p:nvSpPr>
        <p:spPr>
          <a:xfrm>
            <a:off x="838685" y="344824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立方体 736"/>
          <p:cNvSpPr/>
          <p:nvPr/>
        </p:nvSpPr>
        <p:spPr>
          <a:xfrm>
            <a:off x="2323047" y="34253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立方体 737"/>
          <p:cNvSpPr/>
          <p:nvPr/>
        </p:nvSpPr>
        <p:spPr>
          <a:xfrm>
            <a:off x="2618950" y="343168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立方体 738"/>
          <p:cNvSpPr/>
          <p:nvPr/>
        </p:nvSpPr>
        <p:spPr>
          <a:xfrm>
            <a:off x="2900237" y="34253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立方体 739"/>
          <p:cNvSpPr/>
          <p:nvPr/>
        </p:nvSpPr>
        <p:spPr>
          <a:xfrm>
            <a:off x="1141455" y="377086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立方体 740"/>
          <p:cNvSpPr/>
          <p:nvPr/>
        </p:nvSpPr>
        <p:spPr>
          <a:xfrm>
            <a:off x="1448047" y="377086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立方体 741"/>
          <p:cNvSpPr/>
          <p:nvPr/>
        </p:nvSpPr>
        <p:spPr>
          <a:xfrm>
            <a:off x="1733493" y="375906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立方体 742"/>
          <p:cNvSpPr/>
          <p:nvPr/>
        </p:nvSpPr>
        <p:spPr>
          <a:xfrm>
            <a:off x="2022985" y="375457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4" name="立方体 743"/>
          <p:cNvSpPr/>
          <p:nvPr/>
        </p:nvSpPr>
        <p:spPr>
          <a:xfrm>
            <a:off x="834526" y="376735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5" name="立方体 744"/>
          <p:cNvSpPr/>
          <p:nvPr/>
        </p:nvSpPr>
        <p:spPr>
          <a:xfrm>
            <a:off x="2318888" y="374441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立方体 745"/>
          <p:cNvSpPr/>
          <p:nvPr/>
        </p:nvSpPr>
        <p:spPr>
          <a:xfrm>
            <a:off x="2614791" y="375078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立方体 746"/>
          <p:cNvSpPr/>
          <p:nvPr/>
        </p:nvSpPr>
        <p:spPr>
          <a:xfrm>
            <a:off x="2896078" y="374441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立方体 747"/>
          <p:cNvSpPr/>
          <p:nvPr/>
        </p:nvSpPr>
        <p:spPr>
          <a:xfrm>
            <a:off x="1141455" y="408109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立方体 748"/>
          <p:cNvSpPr/>
          <p:nvPr/>
        </p:nvSpPr>
        <p:spPr>
          <a:xfrm>
            <a:off x="1448047" y="408109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立方体 749"/>
          <p:cNvSpPr/>
          <p:nvPr/>
        </p:nvSpPr>
        <p:spPr>
          <a:xfrm>
            <a:off x="1733493" y="406929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立方体 750"/>
          <p:cNvSpPr/>
          <p:nvPr/>
        </p:nvSpPr>
        <p:spPr>
          <a:xfrm>
            <a:off x="2022985" y="406480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立方体 751"/>
          <p:cNvSpPr/>
          <p:nvPr/>
        </p:nvSpPr>
        <p:spPr>
          <a:xfrm>
            <a:off x="834526" y="407758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立方体 752"/>
          <p:cNvSpPr/>
          <p:nvPr/>
        </p:nvSpPr>
        <p:spPr>
          <a:xfrm>
            <a:off x="2318888" y="40546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立方体 753"/>
          <p:cNvSpPr/>
          <p:nvPr/>
        </p:nvSpPr>
        <p:spPr>
          <a:xfrm>
            <a:off x="2614791" y="406101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立方体 754"/>
          <p:cNvSpPr/>
          <p:nvPr/>
        </p:nvSpPr>
        <p:spPr>
          <a:xfrm>
            <a:off x="2896078" y="40546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立方体 755"/>
          <p:cNvSpPr/>
          <p:nvPr/>
        </p:nvSpPr>
        <p:spPr>
          <a:xfrm>
            <a:off x="1137296" y="440019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立方体 756"/>
          <p:cNvSpPr/>
          <p:nvPr/>
        </p:nvSpPr>
        <p:spPr>
          <a:xfrm>
            <a:off x="1443888" y="440019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立方体 757"/>
          <p:cNvSpPr/>
          <p:nvPr/>
        </p:nvSpPr>
        <p:spPr>
          <a:xfrm>
            <a:off x="1729334" y="438840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立方体 758"/>
          <p:cNvSpPr/>
          <p:nvPr/>
        </p:nvSpPr>
        <p:spPr>
          <a:xfrm>
            <a:off x="2018826" y="438391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立方体 759"/>
          <p:cNvSpPr/>
          <p:nvPr/>
        </p:nvSpPr>
        <p:spPr>
          <a:xfrm>
            <a:off x="830367" y="439669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立方体 760"/>
          <p:cNvSpPr/>
          <p:nvPr/>
        </p:nvSpPr>
        <p:spPr>
          <a:xfrm>
            <a:off x="2314729" y="437375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立方体 761"/>
          <p:cNvSpPr/>
          <p:nvPr/>
        </p:nvSpPr>
        <p:spPr>
          <a:xfrm>
            <a:off x="2610632" y="438012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立方体 762"/>
          <p:cNvSpPr/>
          <p:nvPr/>
        </p:nvSpPr>
        <p:spPr>
          <a:xfrm>
            <a:off x="2891919" y="437375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立方体 763"/>
          <p:cNvSpPr/>
          <p:nvPr/>
        </p:nvSpPr>
        <p:spPr>
          <a:xfrm>
            <a:off x="1126839" y="470106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立方体 764"/>
          <p:cNvSpPr/>
          <p:nvPr/>
        </p:nvSpPr>
        <p:spPr>
          <a:xfrm>
            <a:off x="1433431" y="470106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立方体 765"/>
          <p:cNvSpPr/>
          <p:nvPr/>
        </p:nvSpPr>
        <p:spPr>
          <a:xfrm>
            <a:off x="1718877" y="468926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立方体 766"/>
          <p:cNvSpPr/>
          <p:nvPr/>
        </p:nvSpPr>
        <p:spPr>
          <a:xfrm>
            <a:off x="2008369" y="468477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立方体 767"/>
          <p:cNvSpPr/>
          <p:nvPr/>
        </p:nvSpPr>
        <p:spPr>
          <a:xfrm>
            <a:off x="819910" y="469755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立方体 768"/>
          <p:cNvSpPr/>
          <p:nvPr/>
        </p:nvSpPr>
        <p:spPr>
          <a:xfrm>
            <a:off x="2304272" y="46746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立方体 769"/>
          <p:cNvSpPr/>
          <p:nvPr/>
        </p:nvSpPr>
        <p:spPr>
          <a:xfrm>
            <a:off x="2600175" y="468099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立方体 770"/>
          <p:cNvSpPr/>
          <p:nvPr/>
        </p:nvSpPr>
        <p:spPr>
          <a:xfrm>
            <a:off x="2881462" y="46746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立方体 771"/>
          <p:cNvSpPr/>
          <p:nvPr/>
        </p:nvSpPr>
        <p:spPr>
          <a:xfrm>
            <a:off x="1122680" y="502017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立方体 772"/>
          <p:cNvSpPr/>
          <p:nvPr/>
        </p:nvSpPr>
        <p:spPr>
          <a:xfrm>
            <a:off x="1429272" y="502017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立方体 773"/>
          <p:cNvSpPr/>
          <p:nvPr/>
        </p:nvSpPr>
        <p:spPr>
          <a:xfrm>
            <a:off x="1714718" y="500837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立方体 774"/>
          <p:cNvSpPr/>
          <p:nvPr/>
        </p:nvSpPr>
        <p:spPr>
          <a:xfrm>
            <a:off x="2004210" y="500388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立方体 775"/>
          <p:cNvSpPr/>
          <p:nvPr/>
        </p:nvSpPr>
        <p:spPr>
          <a:xfrm>
            <a:off x="815751" y="501666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立方体 776"/>
          <p:cNvSpPr/>
          <p:nvPr/>
        </p:nvSpPr>
        <p:spPr>
          <a:xfrm>
            <a:off x="2300113" y="499372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立方体 777"/>
          <p:cNvSpPr/>
          <p:nvPr/>
        </p:nvSpPr>
        <p:spPr>
          <a:xfrm>
            <a:off x="2596016" y="500010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立方体 778"/>
          <p:cNvSpPr/>
          <p:nvPr/>
        </p:nvSpPr>
        <p:spPr>
          <a:xfrm>
            <a:off x="2877303" y="499372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0" name="立方体 779"/>
          <p:cNvSpPr/>
          <p:nvPr/>
        </p:nvSpPr>
        <p:spPr>
          <a:xfrm>
            <a:off x="1122680" y="533040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1" name="立方体 780"/>
          <p:cNvSpPr/>
          <p:nvPr/>
        </p:nvSpPr>
        <p:spPr>
          <a:xfrm>
            <a:off x="1429272" y="533040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2" name="立方体 781"/>
          <p:cNvSpPr/>
          <p:nvPr/>
        </p:nvSpPr>
        <p:spPr>
          <a:xfrm>
            <a:off x="1714718" y="531860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3" name="立方体 782"/>
          <p:cNvSpPr/>
          <p:nvPr/>
        </p:nvSpPr>
        <p:spPr>
          <a:xfrm>
            <a:off x="2004210" y="531411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4" name="立方体 783"/>
          <p:cNvSpPr/>
          <p:nvPr/>
        </p:nvSpPr>
        <p:spPr>
          <a:xfrm>
            <a:off x="815751" y="532689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5" name="立方体 784"/>
          <p:cNvSpPr/>
          <p:nvPr/>
        </p:nvSpPr>
        <p:spPr>
          <a:xfrm>
            <a:off x="2300113" y="53039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6" name="立方体 785"/>
          <p:cNvSpPr/>
          <p:nvPr/>
        </p:nvSpPr>
        <p:spPr>
          <a:xfrm>
            <a:off x="2596016" y="531033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7" name="立方体 786"/>
          <p:cNvSpPr/>
          <p:nvPr/>
        </p:nvSpPr>
        <p:spPr>
          <a:xfrm>
            <a:off x="2877303" y="53039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8" name="立方体 787"/>
          <p:cNvSpPr/>
          <p:nvPr/>
        </p:nvSpPr>
        <p:spPr>
          <a:xfrm>
            <a:off x="1118521" y="564951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9" name="立方体 788"/>
          <p:cNvSpPr/>
          <p:nvPr/>
        </p:nvSpPr>
        <p:spPr>
          <a:xfrm>
            <a:off x="1425113" y="564951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立方体 789"/>
          <p:cNvSpPr/>
          <p:nvPr/>
        </p:nvSpPr>
        <p:spPr>
          <a:xfrm>
            <a:off x="1710559" y="563771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1" name="立方体 790"/>
          <p:cNvSpPr/>
          <p:nvPr/>
        </p:nvSpPr>
        <p:spPr>
          <a:xfrm>
            <a:off x="2000051" y="563322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2" name="立方体 791"/>
          <p:cNvSpPr/>
          <p:nvPr/>
        </p:nvSpPr>
        <p:spPr>
          <a:xfrm>
            <a:off x="811592" y="564600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3" name="立方体 792"/>
          <p:cNvSpPr/>
          <p:nvPr/>
        </p:nvSpPr>
        <p:spPr>
          <a:xfrm>
            <a:off x="2295954" y="562306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4" name="立方体 793"/>
          <p:cNvSpPr/>
          <p:nvPr/>
        </p:nvSpPr>
        <p:spPr>
          <a:xfrm>
            <a:off x="2591857" y="562943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5" name="立方体 794"/>
          <p:cNvSpPr/>
          <p:nvPr/>
        </p:nvSpPr>
        <p:spPr>
          <a:xfrm>
            <a:off x="2873144" y="562306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6" name="立方体 795"/>
          <p:cNvSpPr/>
          <p:nvPr/>
        </p:nvSpPr>
        <p:spPr>
          <a:xfrm>
            <a:off x="6272106" y="269116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7" name="立方体 796"/>
          <p:cNvSpPr/>
          <p:nvPr/>
        </p:nvSpPr>
        <p:spPr>
          <a:xfrm>
            <a:off x="6847044" y="267487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8" name="立方体 797"/>
          <p:cNvSpPr/>
          <p:nvPr/>
        </p:nvSpPr>
        <p:spPr>
          <a:xfrm>
            <a:off x="5658585" y="268765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9" name="立方体 798"/>
          <p:cNvSpPr/>
          <p:nvPr/>
        </p:nvSpPr>
        <p:spPr>
          <a:xfrm>
            <a:off x="7438850" y="267109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立方体 799"/>
          <p:cNvSpPr/>
          <p:nvPr/>
        </p:nvSpPr>
        <p:spPr>
          <a:xfrm>
            <a:off x="6267947" y="3320501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立方体 800"/>
          <p:cNvSpPr/>
          <p:nvPr/>
        </p:nvSpPr>
        <p:spPr>
          <a:xfrm>
            <a:off x="6842885" y="330421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2" name="立方体 801"/>
          <p:cNvSpPr/>
          <p:nvPr/>
        </p:nvSpPr>
        <p:spPr>
          <a:xfrm>
            <a:off x="5654426" y="3316998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3" name="立方体 802"/>
          <p:cNvSpPr/>
          <p:nvPr/>
        </p:nvSpPr>
        <p:spPr>
          <a:xfrm>
            <a:off x="7434691" y="3300430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立方体 803"/>
          <p:cNvSpPr/>
          <p:nvPr/>
        </p:nvSpPr>
        <p:spPr>
          <a:xfrm>
            <a:off x="6253331" y="394047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立方体 804"/>
          <p:cNvSpPr/>
          <p:nvPr/>
        </p:nvSpPr>
        <p:spPr>
          <a:xfrm>
            <a:off x="6828269" y="392418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立方体 805"/>
          <p:cNvSpPr/>
          <p:nvPr/>
        </p:nvSpPr>
        <p:spPr>
          <a:xfrm>
            <a:off x="5639810" y="393697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立方体 806"/>
          <p:cNvSpPr/>
          <p:nvPr/>
        </p:nvSpPr>
        <p:spPr>
          <a:xfrm>
            <a:off x="7420075" y="392040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立方体 807"/>
          <p:cNvSpPr/>
          <p:nvPr/>
        </p:nvSpPr>
        <p:spPr>
          <a:xfrm>
            <a:off x="6249172" y="4569812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立方体 808"/>
          <p:cNvSpPr/>
          <p:nvPr/>
        </p:nvSpPr>
        <p:spPr>
          <a:xfrm>
            <a:off x="6824110" y="45535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立方体 809"/>
          <p:cNvSpPr/>
          <p:nvPr/>
        </p:nvSpPr>
        <p:spPr>
          <a:xfrm>
            <a:off x="5635651" y="4566309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1" name="立方体 810"/>
          <p:cNvSpPr/>
          <p:nvPr/>
        </p:nvSpPr>
        <p:spPr>
          <a:xfrm>
            <a:off x="7415916" y="454974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立方体 811"/>
          <p:cNvSpPr/>
          <p:nvPr/>
        </p:nvSpPr>
        <p:spPr>
          <a:xfrm>
            <a:off x="5875488" y="303855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3" name="立方体 812"/>
          <p:cNvSpPr/>
          <p:nvPr/>
        </p:nvSpPr>
        <p:spPr>
          <a:xfrm>
            <a:off x="6450426" y="302226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立方体 813"/>
          <p:cNvSpPr/>
          <p:nvPr/>
        </p:nvSpPr>
        <p:spPr>
          <a:xfrm>
            <a:off x="5261967" y="303504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5" name="立方体 814"/>
          <p:cNvSpPr/>
          <p:nvPr/>
        </p:nvSpPr>
        <p:spPr>
          <a:xfrm>
            <a:off x="7042232" y="301848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立方体 815"/>
          <p:cNvSpPr/>
          <p:nvPr/>
        </p:nvSpPr>
        <p:spPr>
          <a:xfrm>
            <a:off x="5871329" y="3667891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7" name="立方体 816"/>
          <p:cNvSpPr/>
          <p:nvPr/>
        </p:nvSpPr>
        <p:spPr>
          <a:xfrm>
            <a:off x="6446267" y="36516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立方体 817"/>
          <p:cNvSpPr/>
          <p:nvPr/>
        </p:nvSpPr>
        <p:spPr>
          <a:xfrm>
            <a:off x="5257808" y="3664388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" name="立方体 818"/>
          <p:cNvSpPr/>
          <p:nvPr/>
        </p:nvSpPr>
        <p:spPr>
          <a:xfrm>
            <a:off x="7038073" y="3647820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" name="立方体 819"/>
          <p:cNvSpPr/>
          <p:nvPr/>
        </p:nvSpPr>
        <p:spPr>
          <a:xfrm>
            <a:off x="5856713" y="428786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1" name="立方体 820"/>
          <p:cNvSpPr/>
          <p:nvPr/>
        </p:nvSpPr>
        <p:spPr>
          <a:xfrm>
            <a:off x="6431651" y="42715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" name="立方体 821"/>
          <p:cNvSpPr/>
          <p:nvPr/>
        </p:nvSpPr>
        <p:spPr>
          <a:xfrm>
            <a:off x="5243192" y="428436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3" name="立方体 822"/>
          <p:cNvSpPr/>
          <p:nvPr/>
        </p:nvSpPr>
        <p:spPr>
          <a:xfrm>
            <a:off x="7023457" y="426779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立方体 823"/>
          <p:cNvSpPr/>
          <p:nvPr/>
        </p:nvSpPr>
        <p:spPr>
          <a:xfrm>
            <a:off x="5852554" y="4917202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立方体 824"/>
          <p:cNvSpPr/>
          <p:nvPr/>
        </p:nvSpPr>
        <p:spPr>
          <a:xfrm>
            <a:off x="6427492" y="49009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6" name="立方体 825"/>
          <p:cNvSpPr/>
          <p:nvPr/>
        </p:nvSpPr>
        <p:spPr>
          <a:xfrm>
            <a:off x="5239033" y="4913699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7" name="立方体 826"/>
          <p:cNvSpPr/>
          <p:nvPr/>
        </p:nvSpPr>
        <p:spPr>
          <a:xfrm>
            <a:off x="7019298" y="489713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立方体 827"/>
          <p:cNvSpPr/>
          <p:nvPr/>
        </p:nvSpPr>
        <p:spPr>
          <a:xfrm>
            <a:off x="5582899" y="335927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9" name="立方体 828"/>
          <p:cNvSpPr/>
          <p:nvPr/>
        </p:nvSpPr>
        <p:spPr>
          <a:xfrm>
            <a:off x="6157837" y="334298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0" name="立方体 829"/>
          <p:cNvSpPr/>
          <p:nvPr/>
        </p:nvSpPr>
        <p:spPr>
          <a:xfrm>
            <a:off x="4969378" y="335576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立方体 830"/>
          <p:cNvSpPr/>
          <p:nvPr/>
        </p:nvSpPr>
        <p:spPr>
          <a:xfrm>
            <a:off x="6749643" y="333920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2" name="立方体 831"/>
          <p:cNvSpPr/>
          <p:nvPr/>
        </p:nvSpPr>
        <p:spPr>
          <a:xfrm>
            <a:off x="5578740" y="398861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立方体 832"/>
          <p:cNvSpPr/>
          <p:nvPr/>
        </p:nvSpPr>
        <p:spPr>
          <a:xfrm>
            <a:off x="6153678" y="397232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立方体 833"/>
          <p:cNvSpPr/>
          <p:nvPr/>
        </p:nvSpPr>
        <p:spPr>
          <a:xfrm>
            <a:off x="4965219" y="398510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立方体 834"/>
          <p:cNvSpPr/>
          <p:nvPr/>
        </p:nvSpPr>
        <p:spPr>
          <a:xfrm>
            <a:off x="6745484" y="396854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立方体 835"/>
          <p:cNvSpPr/>
          <p:nvPr/>
        </p:nvSpPr>
        <p:spPr>
          <a:xfrm>
            <a:off x="5564124" y="460858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立方体 836"/>
          <p:cNvSpPr/>
          <p:nvPr/>
        </p:nvSpPr>
        <p:spPr>
          <a:xfrm>
            <a:off x="6139062" y="459229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立方体 837"/>
          <p:cNvSpPr/>
          <p:nvPr/>
        </p:nvSpPr>
        <p:spPr>
          <a:xfrm>
            <a:off x="4950603" y="460508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立方体 838"/>
          <p:cNvSpPr/>
          <p:nvPr/>
        </p:nvSpPr>
        <p:spPr>
          <a:xfrm>
            <a:off x="6730868" y="458851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0" name="立方体 839"/>
          <p:cNvSpPr/>
          <p:nvPr/>
        </p:nvSpPr>
        <p:spPr>
          <a:xfrm>
            <a:off x="5559965" y="523792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立方体 840"/>
          <p:cNvSpPr/>
          <p:nvPr/>
        </p:nvSpPr>
        <p:spPr>
          <a:xfrm>
            <a:off x="6134903" y="522163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立方体 841"/>
          <p:cNvSpPr/>
          <p:nvPr/>
        </p:nvSpPr>
        <p:spPr>
          <a:xfrm>
            <a:off x="4946444" y="523441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立方体 842"/>
          <p:cNvSpPr/>
          <p:nvPr/>
        </p:nvSpPr>
        <p:spPr>
          <a:xfrm>
            <a:off x="6726709" y="521785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立方体 843"/>
          <p:cNvSpPr/>
          <p:nvPr/>
        </p:nvSpPr>
        <p:spPr>
          <a:xfrm>
            <a:off x="5186281" y="370666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5" name="立方体 844"/>
          <p:cNvSpPr/>
          <p:nvPr/>
        </p:nvSpPr>
        <p:spPr>
          <a:xfrm>
            <a:off x="5761219" y="369037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立方体 845"/>
          <p:cNvSpPr/>
          <p:nvPr/>
        </p:nvSpPr>
        <p:spPr>
          <a:xfrm>
            <a:off x="4572760" y="370315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立方体 846"/>
          <p:cNvSpPr/>
          <p:nvPr/>
        </p:nvSpPr>
        <p:spPr>
          <a:xfrm>
            <a:off x="6353025" y="368659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立方体 847"/>
          <p:cNvSpPr/>
          <p:nvPr/>
        </p:nvSpPr>
        <p:spPr>
          <a:xfrm>
            <a:off x="5182122" y="433600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" name="立方体 848"/>
          <p:cNvSpPr/>
          <p:nvPr/>
        </p:nvSpPr>
        <p:spPr>
          <a:xfrm>
            <a:off x="5757060" y="43197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0" name="立方体 849"/>
          <p:cNvSpPr/>
          <p:nvPr/>
        </p:nvSpPr>
        <p:spPr>
          <a:xfrm>
            <a:off x="4568601" y="433249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立方体 850"/>
          <p:cNvSpPr/>
          <p:nvPr/>
        </p:nvSpPr>
        <p:spPr>
          <a:xfrm>
            <a:off x="6348866" y="431593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立方体 851"/>
          <p:cNvSpPr/>
          <p:nvPr/>
        </p:nvSpPr>
        <p:spPr>
          <a:xfrm>
            <a:off x="5167506" y="495597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立方体 852"/>
          <p:cNvSpPr/>
          <p:nvPr/>
        </p:nvSpPr>
        <p:spPr>
          <a:xfrm>
            <a:off x="5742444" y="493968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立方体 853"/>
          <p:cNvSpPr/>
          <p:nvPr/>
        </p:nvSpPr>
        <p:spPr>
          <a:xfrm>
            <a:off x="4553985" y="495247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立方体 854"/>
          <p:cNvSpPr/>
          <p:nvPr/>
        </p:nvSpPr>
        <p:spPr>
          <a:xfrm>
            <a:off x="6334250" y="493590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立方体 855"/>
          <p:cNvSpPr/>
          <p:nvPr/>
        </p:nvSpPr>
        <p:spPr>
          <a:xfrm>
            <a:off x="5163347" y="558531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立方体 856"/>
          <p:cNvSpPr/>
          <p:nvPr/>
        </p:nvSpPr>
        <p:spPr>
          <a:xfrm>
            <a:off x="5738285" y="55690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立方体 857"/>
          <p:cNvSpPr/>
          <p:nvPr/>
        </p:nvSpPr>
        <p:spPr>
          <a:xfrm>
            <a:off x="4549826" y="558180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立方体 858"/>
          <p:cNvSpPr/>
          <p:nvPr/>
        </p:nvSpPr>
        <p:spPr>
          <a:xfrm>
            <a:off x="6330091" y="556524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立方体 859"/>
          <p:cNvSpPr/>
          <p:nvPr/>
        </p:nvSpPr>
        <p:spPr>
          <a:xfrm>
            <a:off x="10352484" y="418740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立方体 860"/>
          <p:cNvSpPr/>
          <p:nvPr/>
        </p:nvSpPr>
        <p:spPr>
          <a:xfrm>
            <a:off x="10356988" y="30013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立方体 861"/>
          <p:cNvSpPr/>
          <p:nvPr/>
        </p:nvSpPr>
        <p:spPr>
          <a:xfrm>
            <a:off x="9168529" y="3014178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立方体 862"/>
          <p:cNvSpPr/>
          <p:nvPr/>
        </p:nvSpPr>
        <p:spPr>
          <a:xfrm>
            <a:off x="9149754" y="4263489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立方体 863"/>
          <p:cNvSpPr/>
          <p:nvPr/>
        </p:nvSpPr>
        <p:spPr>
          <a:xfrm>
            <a:off x="9667781" y="36695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立方体 864"/>
          <p:cNvSpPr/>
          <p:nvPr/>
        </p:nvSpPr>
        <p:spPr>
          <a:xfrm>
            <a:off x="8479322" y="368228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立方体 865"/>
          <p:cNvSpPr/>
          <p:nvPr/>
        </p:nvSpPr>
        <p:spPr>
          <a:xfrm>
            <a:off x="9649006" y="49188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7" name="立方体 866"/>
          <p:cNvSpPr/>
          <p:nvPr/>
        </p:nvSpPr>
        <p:spPr>
          <a:xfrm>
            <a:off x="8460547" y="493159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立方体 867"/>
          <p:cNvSpPr/>
          <p:nvPr/>
        </p:nvSpPr>
        <p:spPr>
          <a:xfrm>
            <a:off x="717174" y="2412009"/>
            <a:ext cx="3520362" cy="3570123"/>
          </a:xfrm>
          <a:prstGeom prst="cube">
            <a:avLst>
              <a:gd name="adj" fmla="val 29329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立方体 868"/>
          <p:cNvSpPr/>
          <p:nvPr/>
        </p:nvSpPr>
        <p:spPr>
          <a:xfrm>
            <a:off x="4346046" y="2465702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立方体 869"/>
          <p:cNvSpPr/>
          <p:nvPr/>
        </p:nvSpPr>
        <p:spPr>
          <a:xfrm>
            <a:off x="8034853" y="2465702"/>
            <a:ext cx="3520362" cy="3475687"/>
          </a:xfrm>
          <a:prstGeom prst="cube">
            <a:avLst>
              <a:gd name="adj" fmla="val 31349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文本框 870"/>
          <p:cNvSpPr txBox="1"/>
          <p:nvPr/>
        </p:nvSpPr>
        <p:spPr>
          <a:xfrm>
            <a:off x="2129107" y="21077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Level 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矩形 871"/>
          <p:cNvSpPr/>
          <p:nvPr/>
        </p:nvSpPr>
        <p:spPr>
          <a:xfrm>
            <a:off x="9609823" y="196675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3" name="矩形 872"/>
          <p:cNvSpPr/>
          <p:nvPr/>
        </p:nvSpPr>
        <p:spPr>
          <a:xfrm>
            <a:off x="6088113" y="207574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1579" y="1676067"/>
            <a:ext cx="7013458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区域分解及并行化：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将每一层的三维空间分成若干子域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每个进程处理一个子域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每个子域的计算需要用到邻居子域的边界数据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计算集中在</a:t>
            </a:r>
            <a:r>
              <a:rPr lang="en-US" altLang="zh-CN" sz="2655" b="1" dirty="0">
                <a:solidFill>
                  <a:srgbClr val="7030A0"/>
                </a:solidFill>
              </a:rPr>
              <a:t>SYMGS</a:t>
            </a:r>
            <a:r>
              <a:rPr lang="zh-CN" altLang="en-US" sz="2655" b="1" dirty="0">
                <a:solidFill>
                  <a:srgbClr val="7030A0"/>
                </a:solidFill>
              </a:rPr>
              <a:t>函数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8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112412" y="-233523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935338" y="25239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347" y="1089957"/>
            <a:ext cx="4927183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Symmetric Gauss Seidel (SYMGS):</a:t>
            </a:r>
          </a:p>
        </p:txBody>
      </p:sp>
      <p:sp>
        <p:nvSpPr>
          <p:cNvPr id="3" name="矩形 2"/>
          <p:cNvSpPr/>
          <p:nvPr/>
        </p:nvSpPr>
        <p:spPr>
          <a:xfrm>
            <a:off x="1887337" y="1590863"/>
            <a:ext cx="5378702" cy="429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int ComputeSYMGS_ref(const int nrow, const double **matrixDiagonal, const double** matrixValues, const int **mtxIndL</a:t>
            </a:r>
            <a:r>
              <a:rPr lang="nn-NO" altLang="zh-CN" sz="1707" b="1" dirty="0">
                <a:latin typeface="Times New Roman" panose="02020603050405020304" pitchFamily="18" charset="0"/>
              </a:rPr>
              <a:t>, const int *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nzInRow, const double *rv, double * xv) {</a:t>
            </a: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 ...... </a:t>
            </a:r>
            <a:endParaRPr lang="nn-NO" altLang="zh-CN" sz="1707" b="1" dirty="0">
              <a:latin typeface="Times New Roman" panose="02020603050405020304" pitchFamily="18" charset="0"/>
            </a:endParaRP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707" b="1" dirty="0" smtClean="0">
                <a:latin typeface="Times New Roman" panose="02020603050405020304" pitchFamily="18" charset="0"/>
              </a:rPr>
              <a:t>正向</a:t>
            </a:r>
            <a:endParaRPr lang="nn-NO" altLang="zh-CN" sz="1707" b="1" dirty="0" smtClean="0">
              <a:latin typeface="Times New Roman" panose="02020603050405020304" pitchFamily="18" charset="0"/>
            </a:endParaRP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for </a:t>
            </a:r>
            <a:r>
              <a:rPr lang="nn-NO" altLang="zh-CN" sz="1707" b="1" dirty="0">
                <a:latin typeface="Times New Roman" panose="02020603050405020304" pitchFamily="18" charset="0"/>
              </a:rPr>
              <a:t>(int i = 0; i &lt; nrow; i++) {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Val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matrixValues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local_int_t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Col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mtxIndL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matrixDiagonal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][0];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double sum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rv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// RHS value</a:t>
            </a:r>
            <a:r>
              <a:rPr lang="en-US" altLang="zh-CN" sz="1707" b="1" dirty="0">
                <a:latin typeface="Times New Roman" panose="02020603050405020304" pitchFamily="18" charset="0"/>
              </a:rPr>
              <a:t>	</a:t>
            </a:r>
            <a:endParaRPr lang="en-US" altLang="zh-CN" sz="1707" b="1" dirty="0" smtClean="0">
              <a:latin typeface="Times New Roman" panose="02020603050405020304" pitchFamily="18" charset="0"/>
            </a:endParaRP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for </a:t>
            </a:r>
            <a:r>
              <a:rPr lang="en-US" altLang="zh-CN" sz="1707" b="1" dirty="0">
                <a:latin typeface="Times New Roman" panose="02020603050405020304" pitchFamily="18" charset="0"/>
              </a:rPr>
              <a:t>(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707" b="1" dirty="0">
                <a:latin typeface="Times New Roman" panose="02020603050405020304" pitchFamily="18" charset="0"/>
              </a:rPr>
              <a:t> j = 0; j &lt; 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nzInRow</a:t>
            </a:r>
            <a:r>
              <a:rPr lang="en-US" altLang="zh-CN" sz="1707" b="1" dirty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latin typeface="Times New Roman" panose="02020603050405020304" pitchFamily="18" charset="0"/>
              </a:rPr>
              <a:t>]; 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j++</a:t>
            </a:r>
            <a:r>
              <a:rPr lang="en-US" altLang="zh-CN" sz="1707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-= Val[j]*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xv[Col[j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]];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+=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*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 = sum/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}</a:t>
            </a:r>
            <a:endParaRPr lang="en-US" altLang="zh-CN" sz="1707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2868" y="5269178"/>
            <a:ext cx="3828581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75" b="1" dirty="0" smtClean="0">
              <a:solidFill>
                <a:srgbClr val="591E87"/>
              </a:solidFill>
            </a:endParaRPr>
          </a:p>
          <a:p>
            <a:r>
              <a:rPr lang="zh-CN" altLang="en-US" sz="2275" b="1" dirty="0" smtClean="0">
                <a:solidFill>
                  <a:srgbClr val="591E87"/>
                </a:solidFill>
              </a:rPr>
              <a:t>数据</a:t>
            </a:r>
            <a:r>
              <a:rPr lang="zh-CN" altLang="en-US" sz="2275" b="1" dirty="0">
                <a:solidFill>
                  <a:srgbClr val="591E87"/>
                </a:solidFill>
              </a:rPr>
              <a:t>间有依赖：本质上</a:t>
            </a:r>
            <a:r>
              <a:rPr lang="zh-CN" altLang="en-US" sz="2275" b="1" dirty="0" smtClean="0">
                <a:solidFill>
                  <a:srgbClr val="591E87"/>
                </a:solidFill>
              </a:rPr>
              <a:t>串行</a:t>
            </a:r>
            <a:endParaRPr lang="en-US" altLang="zh-CN" sz="2275" b="1" dirty="0">
              <a:solidFill>
                <a:srgbClr val="591E87"/>
              </a:solidFill>
            </a:endParaRPr>
          </a:p>
          <a:p>
            <a:r>
              <a:rPr lang="zh-CN" altLang="en-US" sz="2275" b="1" dirty="0">
                <a:solidFill>
                  <a:srgbClr val="591E87"/>
                </a:solidFill>
              </a:rPr>
              <a:t>如何并行？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14744" y="1798394"/>
            <a:ext cx="48606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逆向</a:t>
            </a:r>
            <a:r>
              <a:rPr lang="nn-NO" altLang="zh-CN" b="1" dirty="0" smtClean="0">
                <a:latin typeface="Times New Roman" panose="02020603050405020304" pitchFamily="18" charset="0"/>
              </a:rPr>
              <a:t>  </a:t>
            </a:r>
          </a:p>
          <a:p>
            <a:r>
              <a:rPr lang="nn-NO" altLang="zh-CN" b="1" dirty="0" smtClean="0">
                <a:latin typeface="Times New Roman" panose="02020603050405020304" pitchFamily="18" charset="0"/>
              </a:rPr>
              <a:t>for (int i = nrow-1; i &gt;= 0; i--) {</a:t>
            </a:r>
          </a:p>
          <a:p>
            <a:r>
              <a:rPr lang="nn-NO" altLang="zh-CN" b="1" dirty="0">
                <a:latin typeface="Times New Roman" panose="02020603050405020304" pitchFamily="18" charset="0"/>
              </a:rPr>
              <a:t> </a:t>
            </a:r>
            <a:r>
              <a:rPr lang="nn-NO" altLang="zh-CN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double *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Val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matrixValues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local_int_t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*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Col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mtxIndL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double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matrixDiagonal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][0];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double sum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rv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// RHS value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for 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j = 0; j &lt;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nzInRow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j++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    sum -= Val[j]*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xv[Col[j]]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sum +=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*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sum/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}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return 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2" y="1447155"/>
            <a:ext cx="323832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SYMGS</a:t>
            </a:r>
            <a:r>
              <a:rPr lang="zh-CN" altLang="en-US" sz="2655" b="1" dirty="0">
                <a:solidFill>
                  <a:srgbClr val="7030A0"/>
                </a:solidFill>
              </a:rPr>
              <a:t>的数据依赖：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03612" y="48559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椭圆 7"/>
          <p:cNvSpPr/>
          <p:nvPr/>
        </p:nvSpPr>
        <p:spPr>
          <a:xfrm>
            <a:off x="5003612" y="377402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6229246" y="48559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5003612" y="265381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椭圆 10"/>
          <p:cNvSpPr/>
          <p:nvPr/>
        </p:nvSpPr>
        <p:spPr>
          <a:xfrm>
            <a:off x="6229246" y="377402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椭圆 11"/>
          <p:cNvSpPr/>
          <p:nvPr/>
        </p:nvSpPr>
        <p:spPr>
          <a:xfrm>
            <a:off x="7454880" y="48559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椭圆 12"/>
          <p:cNvSpPr/>
          <p:nvPr/>
        </p:nvSpPr>
        <p:spPr>
          <a:xfrm>
            <a:off x="7454880" y="377402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椭圆 13"/>
          <p:cNvSpPr/>
          <p:nvPr/>
        </p:nvSpPr>
        <p:spPr>
          <a:xfrm>
            <a:off x="6229246" y="26151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5" name="椭圆 14"/>
          <p:cNvSpPr/>
          <p:nvPr/>
        </p:nvSpPr>
        <p:spPr>
          <a:xfrm>
            <a:off x="7454880" y="265381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3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952</Words>
  <Application>Microsoft Office PowerPoint</Application>
  <PresentationFormat>宽屏</PresentationFormat>
  <Paragraphs>212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CMMI8</vt:lpstr>
      <vt:lpstr>CMR8</vt:lpstr>
      <vt:lpstr>NimbusRomNo9L-Medi</vt:lpstr>
      <vt:lpstr>Source Sans Pro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60</cp:revision>
  <dcterms:created xsi:type="dcterms:W3CDTF">2019-11-02T02:47:36Z</dcterms:created>
  <dcterms:modified xsi:type="dcterms:W3CDTF">2019-11-08T04:54:53Z</dcterms:modified>
</cp:coreProperties>
</file>