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56" r:id="rId4"/>
    <p:sldId id="259" r:id="rId5"/>
    <p:sldId id="286" r:id="rId6"/>
    <p:sldId id="298" r:id="rId7"/>
    <p:sldId id="288" r:id="rId8"/>
    <p:sldId id="287" r:id="rId9"/>
    <p:sldId id="289" r:id="rId10"/>
    <p:sldId id="303" r:id="rId11"/>
    <p:sldId id="299" r:id="rId12"/>
    <p:sldId id="290" r:id="rId13"/>
    <p:sldId id="291" r:id="rId14"/>
    <p:sldId id="292" r:id="rId15"/>
    <p:sldId id="293" r:id="rId16"/>
    <p:sldId id="304" r:id="rId17"/>
    <p:sldId id="294" r:id="rId18"/>
    <p:sldId id="306" r:id="rId19"/>
    <p:sldId id="307" r:id="rId20"/>
    <p:sldId id="309" r:id="rId21"/>
    <p:sldId id="310" r:id="rId22"/>
    <p:sldId id="308" r:id="rId23"/>
    <p:sldId id="311" r:id="rId24"/>
    <p:sldId id="302" r:id="rId25"/>
    <p:sldId id="282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6B24"/>
    <a:srgbClr val="D8B96A"/>
    <a:srgbClr val="EBDBB2"/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FAE7-84EB-4DC9-AD24-D7C1AE5C890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2AF58-D3F9-4796-A2F0-00A738657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5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9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98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6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7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18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86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86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74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08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0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4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6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02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2AF58-D3F9-4796-A2F0-00A738657E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3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2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0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8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第一节到此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1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35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67B3-65C6-4357-823E-5417E7D372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6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5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6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9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9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3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9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3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34" b="22791"/>
          <a:stretch/>
        </p:blipFill>
        <p:spPr>
          <a:xfrm flipH="1">
            <a:off x="0" y="0"/>
            <a:ext cx="2940711" cy="121432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19230" y="-145357"/>
            <a:ext cx="7886700" cy="994172"/>
          </a:xfrm>
        </p:spPr>
        <p:txBody>
          <a:bodyPr>
            <a:normAutofit/>
          </a:bodyPr>
          <a:lstStyle>
            <a:lvl1pPr>
              <a:defRPr sz="32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1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23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92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75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06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81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21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05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87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346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2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35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95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15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9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553578" y="40689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0243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EB8B-C8C0-430F-B9B5-B9062D712EB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C06D-4947-41CE-BB9B-E3936F8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6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5921-7BB9-4D45-AC66-C10A688D20DB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6433-87FE-4A50-B3DA-BD6F6409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lide-lang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umba.pydata.org/numba-doc/dev/user/index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pyparallel.readthedocs.io/en/latest/mpi.html" TargetMode="External"/><Relationship Id="rId4" Type="http://schemas.openxmlformats.org/officeDocument/2006/relationships/hyperlink" Target="https://pypi.org/project/mpi4py/#descriptio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91272"/>
            <a:ext cx="4650442" cy="16882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9767" y="609966"/>
            <a:ext cx="2434233" cy="14503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695" y="1547262"/>
            <a:ext cx="3990306" cy="359762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2858" y="1762525"/>
            <a:ext cx="6160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神威太湖之光及</a:t>
            </a:r>
            <a:endParaRPr lang="en-US" altLang="zh-CN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Stencil </a:t>
            </a:r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计算等</a:t>
            </a:r>
            <a:endParaRPr lang="en-US" altLang="zh-CN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663703" cy="1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Collective DMA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371259"/>
            <a:ext cx="7703820" cy="36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一般平台上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操作的优化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2919886" y="1137850"/>
            <a:ext cx="4791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Function fusion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减少重复访存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数据重用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计算重用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共享内存使用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共享操作的提取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制定特殊的语言及编译器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代码生成器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便于优化和调优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1319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Function Fusion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65330" y="1509861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65330" y="211946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65330" y="82019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64659" y="150986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07018" y="150986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5" idx="4"/>
            <a:endCxn id="3" idx="0"/>
          </p:cNvCxnSpPr>
          <p:nvPr/>
        </p:nvCxnSpPr>
        <p:spPr>
          <a:xfrm>
            <a:off x="1133910" y="949731"/>
            <a:ext cx="0" cy="56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</p:cNvCxnSpPr>
          <p:nvPr/>
        </p:nvCxnSpPr>
        <p:spPr>
          <a:xfrm>
            <a:off x="1133910" y="1639401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" idx="6"/>
            <a:endCxn id="7" idx="2"/>
          </p:cNvCxnSpPr>
          <p:nvPr/>
        </p:nvCxnSpPr>
        <p:spPr>
          <a:xfrm>
            <a:off x="1202490" y="1574631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3" idx="2"/>
          </p:cNvCxnSpPr>
          <p:nvPr/>
        </p:nvCxnSpPr>
        <p:spPr>
          <a:xfrm flipV="1">
            <a:off x="505939" y="1574631"/>
            <a:ext cx="559391" cy="9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695092" y="274615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705415" y="22646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294421" y="274615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33910" y="274583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6" idx="4"/>
            <a:endCxn id="14" idx="0"/>
          </p:cNvCxnSpPr>
          <p:nvPr/>
        </p:nvCxnSpPr>
        <p:spPr>
          <a:xfrm flipH="1">
            <a:off x="1763672" y="2394160"/>
            <a:ext cx="10323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4"/>
          </p:cNvCxnSpPr>
          <p:nvPr/>
        </p:nvCxnSpPr>
        <p:spPr>
          <a:xfrm>
            <a:off x="1763672" y="287569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6"/>
            <a:endCxn id="17" idx="2"/>
          </p:cNvCxnSpPr>
          <p:nvPr/>
        </p:nvCxnSpPr>
        <p:spPr>
          <a:xfrm>
            <a:off x="1832252" y="2810926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6"/>
            <a:endCxn id="14" idx="2"/>
          </p:cNvCxnSpPr>
          <p:nvPr/>
        </p:nvCxnSpPr>
        <p:spPr>
          <a:xfrm>
            <a:off x="1271070" y="2810607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358469" y="1066800"/>
            <a:ext cx="2694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多次迭代，每次计算所有数据点</a:t>
            </a:r>
            <a:endParaRPr lang="en-US" altLang="zh-CN" dirty="0" smtClean="0"/>
          </a:p>
          <a:p>
            <a:r>
              <a:rPr lang="zh-CN" altLang="en-US" dirty="0" smtClean="0"/>
              <a:t>每次迭代中需要周边的</a:t>
            </a:r>
            <a:r>
              <a:rPr lang="en-US" altLang="zh-CN" dirty="0" smtClean="0"/>
              <a:t>halo area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559310" y="274615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59310" y="22646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080462" y="274583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900998" y="274615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6" idx="4"/>
            <a:endCxn id="24" idx="0"/>
          </p:cNvCxnSpPr>
          <p:nvPr/>
        </p:nvCxnSpPr>
        <p:spPr>
          <a:xfrm>
            <a:off x="3627890" y="2394160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4"/>
          </p:cNvCxnSpPr>
          <p:nvPr/>
        </p:nvCxnSpPr>
        <p:spPr>
          <a:xfrm>
            <a:off x="3627890" y="287569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6"/>
            <a:endCxn id="27" idx="2"/>
          </p:cNvCxnSpPr>
          <p:nvPr/>
        </p:nvCxnSpPr>
        <p:spPr>
          <a:xfrm flipV="1">
            <a:off x="3696470" y="2810607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6"/>
            <a:endCxn id="24" idx="2"/>
          </p:cNvCxnSpPr>
          <p:nvPr/>
        </p:nvCxnSpPr>
        <p:spPr>
          <a:xfrm>
            <a:off x="3038158" y="2810926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431581" y="2810926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695092" y="3369835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294421" y="3369835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5" idx="6"/>
            <a:endCxn id="36" idx="2"/>
          </p:cNvCxnSpPr>
          <p:nvPr/>
        </p:nvCxnSpPr>
        <p:spPr>
          <a:xfrm>
            <a:off x="1832252" y="3434605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559310" y="3369835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080462" y="3368613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900998" y="3369835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8" idx="6"/>
            <a:endCxn id="39" idx="2"/>
          </p:cNvCxnSpPr>
          <p:nvPr/>
        </p:nvCxnSpPr>
        <p:spPr>
          <a:xfrm flipV="1">
            <a:off x="3696470" y="3433383"/>
            <a:ext cx="383992" cy="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6"/>
            <a:endCxn id="38" idx="2"/>
          </p:cNvCxnSpPr>
          <p:nvPr/>
        </p:nvCxnSpPr>
        <p:spPr>
          <a:xfrm>
            <a:off x="3038158" y="3434605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431581" y="3434605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763672" y="3498153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627890" y="3498153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695092" y="3992292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94421" y="3992292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50" idx="6"/>
            <a:endCxn id="51" idx="2"/>
          </p:cNvCxnSpPr>
          <p:nvPr/>
        </p:nvCxnSpPr>
        <p:spPr>
          <a:xfrm>
            <a:off x="1832252" y="4057062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559310" y="3992292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75150" y="398747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900998" y="3992292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53" idx="6"/>
            <a:endCxn id="54" idx="2"/>
          </p:cNvCxnSpPr>
          <p:nvPr/>
        </p:nvCxnSpPr>
        <p:spPr>
          <a:xfrm flipV="1">
            <a:off x="3696470" y="4052245"/>
            <a:ext cx="378680" cy="4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5" idx="6"/>
            <a:endCxn id="53" idx="2"/>
          </p:cNvCxnSpPr>
          <p:nvPr/>
        </p:nvCxnSpPr>
        <p:spPr>
          <a:xfrm>
            <a:off x="3038158" y="4057062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431581" y="4057062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966896" y="3496932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62970" y="3496932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362970" y="287569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966896" y="287569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2294421" y="226852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stCxn id="65" idx="4"/>
            <a:endCxn id="17" idx="0"/>
          </p:cNvCxnSpPr>
          <p:nvPr/>
        </p:nvCxnSpPr>
        <p:spPr>
          <a:xfrm>
            <a:off x="2363001" y="2398062"/>
            <a:ext cx="0" cy="348094"/>
          </a:xfrm>
          <a:prstGeom prst="lin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椭圆 66"/>
          <p:cNvSpPr/>
          <p:nvPr/>
        </p:nvSpPr>
        <p:spPr>
          <a:xfrm>
            <a:off x="2900998" y="226837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67" idx="4"/>
            <a:endCxn id="28" idx="0"/>
          </p:cNvCxnSpPr>
          <p:nvPr/>
        </p:nvCxnSpPr>
        <p:spPr>
          <a:xfrm>
            <a:off x="2969578" y="2397910"/>
            <a:ext cx="0" cy="348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1135701" y="335795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1135701" y="3445264"/>
            <a:ext cx="5593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164344" y="398747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endCxn id="50" idx="2"/>
          </p:cNvCxnSpPr>
          <p:nvPr/>
        </p:nvCxnSpPr>
        <p:spPr>
          <a:xfrm>
            <a:off x="1272861" y="4057062"/>
            <a:ext cx="422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1763672" y="4089447"/>
            <a:ext cx="2002" cy="352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627890" y="4089447"/>
            <a:ext cx="2002" cy="332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1699066" y="442166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302991" y="442457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559310" y="444160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900998" y="444160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2966896" y="4088226"/>
            <a:ext cx="2002" cy="3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78" idx="0"/>
          </p:cNvCxnSpPr>
          <p:nvPr/>
        </p:nvCxnSpPr>
        <p:spPr>
          <a:xfrm>
            <a:off x="2364972" y="4088226"/>
            <a:ext cx="6599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5974387" y="2681067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5984710" y="219953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6573716" y="2681067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413205" y="268074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/>
          <p:cNvCxnSpPr>
            <a:stCxn id="103" idx="4"/>
            <a:endCxn id="102" idx="0"/>
          </p:cNvCxnSpPr>
          <p:nvPr/>
        </p:nvCxnSpPr>
        <p:spPr>
          <a:xfrm flipH="1">
            <a:off x="6042967" y="2329071"/>
            <a:ext cx="10323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02" idx="4"/>
          </p:cNvCxnSpPr>
          <p:nvPr/>
        </p:nvCxnSpPr>
        <p:spPr>
          <a:xfrm>
            <a:off x="6042967" y="2810607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02" idx="6"/>
            <a:endCxn id="104" idx="2"/>
          </p:cNvCxnSpPr>
          <p:nvPr/>
        </p:nvCxnSpPr>
        <p:spPr>
          <a:xfrm>
            <a:off x="6111547" y="2745837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05" idx="6"/>
            <a:endCxn id="102" idx="2"/>
          </p:cNvCxnSpPr>
          <p:nvPr/>
        </p:nvCxnSpPr>
        <p:spPr>
          <a:xfrm>
            <a:off x="5550365" y="2745518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7838605" y="2681067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838605" y="219953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359757" y="268074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7180293" y="2681067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/>
          <p:cNvCxnSpPr>
            <a:stCxn id="111" idx="4"/>
            <a:endCxn id="110" idx="0"/>
          </p:cNvCxnSpPr>
          <p:nvPr/>
        </p:nvCxnSpPr>
        <p:spPr>
          <a:xfrm>
            <a:off x="7907185" y="2329071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10" idx="4"/>
          </p:cNvCxnSpPr>
          <p:nvPr/>
        </p:nvCxnSpPr>
        <p:spPr>
          <a:xfrm>
            <a:off x="7907185" y="2810607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0" idx="6"/>
            <a:endCxn id="112" idx="2"/>
          </p:cNvCxnSpPr>
          <p:nvPr/>
        </p:nvCxnSpPr>
        <p:spPr>
          <a:xfrm flipV="1">
            <a:off x="7975765" y="2745518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3" idx="6"/>
            <a:endCxn id="110" idx="2"/>
          </p:cNvCxnSpPr>
          <p:nvPr/>
        </p:nvCxnSpPr>
        <p:spPr>
          <a:xfrm>
            <a:off x="7317453" y="2745837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710876" y="2745837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5974387" y="330474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6573716" y="330474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9" idx="6"/>
            <a:endCxn id="120" idx="2"/>
          </p:cNvCxnSpPr>
          <p:nvPr/>
        </p:nvCxnSpPr>
        <p:spPr>
          <a:xfrm>
            <a:off x="6111547" y="3369516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7838605" y="330474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8359757" y="330352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7180293" y="3304746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2" idx="6"/>
            <a:endCxn id="123" idx="2"/>
          </p:cNvCxnSpPr>
          <p:nvPr/>
        </p:nvCxnSpPr>
        <p:spPr>
          <a:xfrm flipV="1">
            <a:off x="7975765" y="3368294"/>
            <a:ext cx="383992" cy="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6"/>
            <a:endCxn id="122" idx="2"/>
          </p:cNvCxnSpPr>
          <p:nvPr/>
        </p:nvCxnSpPr>
        <p:spPr>
          <a:xfrm>
            <a:off x="7317453" y="3369516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710876" y="3369516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6042967" y="3433064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907185" y="3433064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5974387" y="3927203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6573716" y="3927203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>
            <a:stCxn id="130" idx="6"/>
            <a:endCxn id="131" idx="2"/>
          </p:cNvCxnSpPr>
          <p:nvPr/>
        </p:nvCxnSpPr>
        <p:spPr>
          <a:xfrm>
            <a:off x="6111547" y="3991973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>
            <a:off x="7838605" y="3927203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8354445" y="392238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180293" y="3927203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133" idx="6"/>
            <a:endCxn id="134" idx="2"/>
          </p:cNvCxnSpPr>
          <p:nvPr/>
        </p:nvCxnSpPr>
        <p:spPr>
          <a:xfrm flipV="1">
            <a:off x="7975765" y="3987156"/>
            <a:ext cx="378680" cy="4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35" idx="6"/>
            <a:endCxn id="133" idx="2"/>
          </p:cNvCxnSpPr>
          <p:nvPr/>
        </p:nvCxnSpPr>
        <p:spPr>
          <a:xfrm>
            <a:off x="7317453" y="3991973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6710876" y="3991973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7246191" y="3431843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6642265" y="3431843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642265" y="2810607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7246191" y="2810607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6573716" y="2203433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连接符 143"/>
          <p:cNvCxnSpPr>
            <a:stCxn id="143" idx="4"/>
            <a:endCxn id="104" idx="0"/>
          </p:cNvCxnSpPr>
          <p:nvPr/>
        </p:nvCxnSpPr>
        <p:spPr>
          <a:xfrm>
            <a:off x="6642296" y="2332973"/>
            <a:ext cx="0" cy="348094"/>
          </a:xfrm>
          <a:prstGeom prst="lin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椭圆 144"/>
          <p:cNvSpPr/>
          <p:nvPr/>
        </p:nvSpPr>
        <p:spPr>
          <a:xfrm>
            <a:off x="7180293" y="220328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/>
          <p:cNvCxnSpPr>
            <a:stCxn id="145" idx="4"/>
            <a:endCxn id="113" idx="0"/>
          </p:cNvCxnSpPr>
          <p:nvPr/>
        </p:nvCxnSpPr>
        <p:spPr>
          <a:xfrm>
            <a:off x="7248873" y="2332821"/>
            <a:ext cx="0" cy="348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5414996" y="329286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连接符 147"/>
          <p:cNvCxnSpPr/>
          <p:nvPr/>
        </p:nvCxnSpPr>
        <p:spPr>
          <a:xfrm>
            <a:off x="5414996" y="3380175"/>
            <a:ext cx="5593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5443639" y="392238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endCxn id="130" idx="2"/>
          </p:cNvCxnSpPr>
          <p:nvPr/>
        </p:nvCxnSpPr>
        <p:spPr>
          <a:xfrm>
            <a:off x="5552156" y="3991973"/>
            <a:ext cx="422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>
            <a:off x="6042967" y="4024358"/>
            <a:ext cx="2002" cy="352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7907185" y="4024358"/>
            <a:ext cx="2002" cy="332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5978361" y="435657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6582286" y="437472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7838605" y="437651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7180293" y="437651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/>
          <p:cNvCxnSpPr/>
          <p:nvPr/>
        </p:nvCxnSpPr>
        <p:spPr>
          <a:xfrm flipH="1">
            <a:off x="7246191" y="4023137"/>
            <a:ext cx="2002" cy="3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4" idx="0"/>
          </p:cNvCxnSpPr>
          <p:nvPr/>
        </p:nvCxnSpPr>
        <p:spPr>
          <a:xfrm>
            <a:off x="6644267" y="4038377"/>
            <a:ext cx="6599" cy="33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7838605" y="170435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连接符 159"/>
          <p:cNvCxnSpPr>
            <a:stCxn id="159" idx="4"/>
          </p:cNvCxnSpPr>
          <p:nvPr/>
        </p:nvCxnSpPr>
        <p:spPr>
          <a:xfrm>
            <a:off x="7907185" y="183389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7185231" y="172549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连接符 161"/>
          <p:cNvCxnSpPr>
            <a:stCxn id="161" idx="4"/>
          </p:cNvCxnSpPr>
          <p:nvPr/>
        </p:nvCxnSpPr>
        <p:spPr>
          <a:xfrm>
            <a:off x="7253811" y="1855035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573685" y="174245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>
            <a:stCxn id="163" idx="4"/>
          </p:cNvCxnSpPr>
          <p:nvPr/>
        </p:nvCxnSpPr>
        <p:spPr>
          <a:xfrm>
            <a:off x="6642265" y="187199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5979325" y="175769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/>
          <p:cNvCxnSpPr>
            <a:stCxn id="165" idx="4"/>
          </p:cNvCxnSpPr>
          <p:nvPr/>
        </p:nvCxnSpPr>
        <p:spPr>
          <a:xfrm>
            <a:off x="6047905" y="188723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4872038" y="268074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/>
          <p:cNvCxnSpPr>
            <a:stCxn id="167" idx="6"/>
          </p:cNvCxnSpPr>
          <p:nvPr/>
        </p:nvCxnSpPr>
        <p:spPr>
          <a:xfrm>
            <a:off x="5009198" y="2745518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872038" y="330562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连接符 169"/>
          <p:cNvCxnSpPr>
            <a:stCxn id="169" idx="6"/>
          </p:cNvCxnSpPr>
          <p:nvPr/>
        </p:nvCxnSpPr>
        <p:spPr>
          <a:xfrm>
            <a:off x="5009198" y="3370394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4871698" y="3939643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171" idx="6"/>
          </p:cNvCxnSpPr>
          <p:nvPr/>
        </p:nvCxnSpPr>
        <p:spPr>
          <a:xfrm>
            <a:off x="5008858" y="4004413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8826072" y="268074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/>
          <p:cNvCxnSpPr>
            <a:endCxn id="173" idx="2"/>
          </p:cNvCxnSpPr>
          <p:nvPr/>
        </p:nvCxnSpPr>
        <p:spPr>
          <a:xfrm flipV="1">
            <a:off x="8442080" y="2745518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8842036" y="327748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连接符 175"/>
          <p:cNvCxnSpPr>
            <a:endCxn id="175" idx="2"/>
          </p:cNvCxnSpPr>
          <p:nvPr/>
        </p:nvCxnSpPr>
        <p:spPr>
          <a:xfrm flipV="1">
            <a:off x="8458044" y="3342251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8842036" y="392752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连接符 177"/>
          <p:cNvCxnSpPr>
            <a:endCxn id="177" idx="2"/>
          </p:cNvCxnSpPr>
          <p:nvPr/>
        </p:nvCxnSpPr>
        <p:spPr>
          <a:xfrm flipV="1">
            <a:off x="8458044" y="3992292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8354445" y="219985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/>
          <p:cNvCxnSpPr>
            <a:endCxn id="179" idx="2"/>
          </p:cNvCxnSpPr>
          <p:nvPr/>
        </p:nvCxnSpPr>
        <p:spPr>
          <a:xfrm flipV="1">
            <a:off x="7970453" y="2264620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8426840" y="232875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23" idx="0"/>
          </p:cNvCxnSpPr>
          <p:nvPr/>
        </p:nvCxnSpPr>
        <p:spPr>
          <a:xfrm>
            <a:off x="8424465" y="2810288"/>
            <a:ext cx="3872" cy="493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34" idx="0"/>
          </p:cNvCxnSpPr>
          <p:nvPr/>
        </p:nvCxnSpPr>
        <p:spPr>
          <a:xfrm flipH="1">
            <a:off x="8423025" y="3445264"/>
            <a:ext cx="1440" cy="477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8358260" y="1704352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/>
          <p:cNvCxnSpPr>
            <a:stCxn id="187" idx="4"/>
          </p:cNvCxnSpPr>
          <p:nvPr/>
        </p:nvCxnSpPr>
        <p:spPr>
          <a:xfrm>
            <a:off x="8426840" y="183389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8852358" y="2217219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直接连接符 189"/>
          <p:cNvCxnSpPr>
            <a:endCxn id="189" idx="2"/>
          </p:cNvCxnSpPr>
          <p:nvPr/>
        </p:nvCxnSpPr>
        <p:spPr>
          <a:xfrm flipV="1">
            <a:off x="8468366" y="2281989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5489712" y="2797505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505259" y="3427026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5410722" y="2205869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405337" y="176403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stCxn id="194" idx="4"/>
          </p:cNvCxnSpPr>
          <p:nvPr/>
        </p:nvCxnSpPr>
        <p:spPr>
          <a:xfrm>
            <a:off x="5473917" y="1893570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5489712" y="2346759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5515329" y="4053617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5449614" y="4358069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连接符 198"/>
          <p:cNvCxnSpPr/>
          <p:nvPr/>
        </p:nvCxnSpPr>
        <p:spPr>
          <a:xfrm>
            <a:off x="5515329" y="4487725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5449614" y="479217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1" name="直接连接符 200"/>
          <p:cNvCxnSpPr/>
          <p:nvPr/>
        </p:nvCxnSpPr>
        <p:spPr>
          <a:xfrm>
            <a:off x="6050587" y="448492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5984872" y="478937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3" name="直接连接符 202"/>
          <p:cNvCxnSpPr/>
          <p:nvPr/>
        </p:nvCxnSpPr>
        <p:spPr>
          <a:xfrm>
            <a:off x="6650866" y="4486233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6585151" y="479068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" name="直接连接符 204"/>
          <p:cNvCxnSpPr/>
          <p:nvPr/>
        </p:nvCxnSpPr>
        <p:spPr>
          <a:xfrm>
            <a:off x="7246191" y="4487174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7180476" y="479162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/>
          <p:cNvCxnSpPr/>
          <p:nvPr/>
        </p:nvCxnSpPr>
        <p:spPr>
          <a:xfrm>
            <a:off x="7906628" y="4498519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7840913" y="480297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/>
          <p:cNvCxnSpPr/>
          <p:nvPr/>
        </p:nvCxnSpPr>
        <p:spPr>
          <a:xfrm>
            <a:off x="8420160" y="4056825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8354445" y="4361277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1" name="直接连接符 210"/>
          <p:cNvCxnSpPr/>
          <p:nvPr/>
        </p:nvCxnSpPr>
        <p:spPr>
          <a:xfrm>
            <a:off x="8419945" y="4479622"/>
            <a:ext cx="0" cy="351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椭圆 211"/>
          <p:cNvSpPr/>
          <p:nvPr/>
        </p:nvSpPr>
        <p:spPr>
          <a:xfrm>
            <a:off x="8354230" y="4784074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连接符 213"/>
          <p:cNvCxnSpPr/>
          <p:nvPr/>
        </p:nvCxnSpPr>
        <p:spPr>
          <a:xfrm>
            <a:off x="5562479" y="4419946"/>
            <a:ext cx="422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6143834" y="4419946"/>
            <a:ext cx="4222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154" idx="6"/>
            <a:endCxn id="156" idx="2"/>
          </p:cNvCxnSpPr>
          <p:nvPr/>
        </p:nvCxnSpPr>
        <p:spPr>
          <a:xfrm>
            <a:off x="6719446" y="4439497"/>
            <a:ext cx="460847" cy="1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7317453" y="4419946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7898793" y="4426659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7317453" y="2249001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6651893" y="2261181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6111547" y="2252654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5542497" y="2268370"/>
            <a:ext cx="521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椭圆 225"/>
          <p:cNvSpPr/>
          <p:nvPr/>
        </p:nvSpPr>
        <p:spPr>
          <a:xfrm>
            <a:off x="4873267" y="2200638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7" name="直接连接符 226"/>
          <p:cNvCxnSpPr>
            <a:stCxn id="226" idx="6"/>
          </p:cNvCxnSpPr>
          <p:nvPr/>
        </p:nvCxnSpPr>
        <p:spPr>
          <a:xfrm>
            <a:off x="5010427" y="2265408"/>
            <a:ext cx="42402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4887515" y="4340843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/>
          <p:nvPr/>
        </p:nvCxnSpPr>
        <p:spPr>
          <a:xfrm flipV="1">
            <a:off x="4983717" y="4405932"/>
            <a:ext cx="464980" cy="4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椭圆 230"/>
          <p:cNvSpPr/>
          <p:nvPr/>
        </p:nvSpPr>
        <p:spPr>
          <a:xfrm>
            <a:off x="8872842" y="435579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连接符 231"/>
          <p:cNvCxnSpPr>
            <a:endCxn id="231" idx="2"/>
          </p:cNvCxnSpPr>
          <p:nvPr/>
        </p:nvCxnSpPr>
        <p:spPr>
          <a:xfrm flipV="1">
            <a:off x="8488850" y="4420560"/>
            <a:ext cx="383992" cy="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数据重用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计算重用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78" y="1137850"/>
            <a:ext cx="3913941" cy="3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代码生成与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1861" y="1028700"/>
            <a:ext cx="53873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手工优化程序的困难、时耗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很多代码有相似的优化方法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自动代码生成方便使用自动调优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Domain Specific Language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特定领域应用可以提取特定计算模式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可以使用自动代码生成和调优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将程序与底层优化分离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680" y="1821180"/>
            <a:ext cx="586740" cy="822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DSL</a:t>
            </a:r>
            <a:r>
              <a:rPr lang="en-US" altLang="zh-CN" i="1" dirty="0" smtClean="0"/>
              <a:t>1</a:t>
            </a:r>
            <a:endParaRPr lang="zh-CN" altLang="en-US" i="1" dirty="0"/>
          </a:p>
        </p:txBody>
      </p:sp>
      <p:sp>
        <p:nvSpPr>
          <p:cNvPr id="7" name="矩形 6"/>
          <p:cNvSpPr/>
          <p:nvPr/>
        </p:nvSpPr>
        <p:spPr>
          <a:xfrm>
            <a:off x="1600200" y="1821180"/>
            <a:ext cx="586740" cy="822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DSL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2712720" y="1821180"/>
            <a:ext cx="586740" cy="822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DSL</a:t>
            </a:r>
            <a:r>
              <a:rPr lang="en-US" altLang="zh-CN" i="1" dirty="0" err="1" smtClean="0"/>
              <a:t>m</a:t>
            </a:r>
            <a:endParaRPr lang="zh-CN" altLang="en-US" i="1" dirty="0"/>
          </a:p>
        </p:txBody>
      </p:sp>
      <p:sp>
        <p:nvSpPr>
          <p:cNvPr id="5" name="椭圆 4"/>
          <p:cNvSpPr/>
          <p:nvPr/>
        </p:nvSpPr>
        <p:spPr>
          <a:xfrm>
            <a:off x="1010598" y="3040380"/>
            <a:ext cx="701040" cy="510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IR</a:t>
            </a:r>
            <a:r>
              <a:rPr lang="en-US" altLang="zh-CN" i="1" dirty="0" smtClean="0"/>
              <a:t>1</a:t>
            </a:r>
            <a:endParaRPr lang="zh-CN" altLang="en-US" i="1" dirty="0"/>
          </a:p>
        </p:txBody>
      </p:sp>
      <p:sp>
        <p:nvSpPr>
          <p:cNvPr id="9" name="椭圆 8"/>
          <p:cNvSpPr/>
          <p:nvPr/>
        </p:nvSpPr>
        <p:spPr>
          <a:xfrm>
            <a:off x="2205991" y="3040380"/>
            <a:ext cx="720090" cy="5105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IR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350520" y="3878580"/>
            <a:ext cx="601980" cy="5486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CUDA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27344" y="3878580"/>
            <a:ext cx="537210" cy="5486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AVX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09901" y="3878580"/>
            <a:ext cx="537210" cy="5486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PTX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3" idx="2"/>
            <a:endCxn id="5" idx="0"/>
          </p:cNvCxnSpPr>
          <p:nvPr/>
        </p:nvCxnSpPr>
        <p:spPr>
          <a:xfrm>
            <a:off x="781050" y="2644140"/>
            <a:ext cx="580068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  <a:endCxn id="5" idx="0"/>
          </p:cNvCxnSpPr>
          <p:nvPr/>
        </p:nvCxnSpPr>
        <p:spPr>
          <a:xfrm flipH="1">
            <a:off x="1361118" y="2644140"/>
            <a:ext cx="532452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9" idx="0"/>
          </p:cNvCxnSpPr>
          <p:nvPr/>
        </p:nvCxnSpPr>
        <p:spPr>
          <a:xfrm flipH="1">
            <a:off x="2566036" y="2644140"/>
            <a:ext cx="436246" cy="396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0"/>
          </p:cNvCxnSpPr>
          <p:nvPr/>
        </p:nvCxnSpPr>
        <p:spPr>
          <a:xfrm>
            <a:off x="1361118" y="3550920"/>
            <a:ext cx="534831" cy="32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4"/>
            <a:endCxn id="13" idx="0"/>
          </p:cNvCxnSpPr>
          <p:nvPr/>
        </p:nvCxnSpPr>
        <p:spPr>
          <a:xfrm>
            <a:off x="1361118" y="3550920"/>
            <a:ext cx="1917388" cy="32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4"/>
            <a:endCxn id="11" idx="0"/>
          </p:cNvCxnSpPr>
          <p:nvPr/>
        </p:nvCxnSpPr>
        <p:spPr>
          <a:xfrm flipH="1">
            <a:off x="1895949" y="3550920"/>
            <a:ext cx="670087" cy="32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4"/>
            <a:endCxn id="10" idx="0"/>
          </p:cNvCxnSpPr>
          <p:nvPr/>
        </p:nvCxnSpPr>
        <p:spPr>
          <a:xfrm flipH="1">
            <a:off x="651510" y="3550920"/>
            <a:ext cx="1914526" cy="32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3100" y="1021080"/>
            <a:ext cx="6637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图像处理流水线的自动代码生成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图像处理程序一般有明确的循环边界，没有时间维度的迭代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优化方法和参数选择空间很大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不同平台上的最优代码各不相同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https://halide-lang.org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/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7030A0"/>
                </a:solidFill>
              </a:rPr>
              <a:t>Halide: A Language and Compiler for Optimizing Parallelism, Locality, and </a:t>
            </a:r>
            <a:r>
              <a:rPr lang="en-US" altLang="zh-CN" sz="1200" b="1" dirty="0" err="1">
                <a:solidFill>
                  <a:srgbClr val="7030A0"/>
                </a:solidFill>
              </a:rPr>
              <a:t>Recomputation</a:t>
            </a:r>
            <a:r>
              <a:rPr lang="en-US" altLang="zh-CN" sz="1200" b="1" dirty="0">
                <a:solidFill>
                  <a:srgbClr val="7030A0"/>
                </a:solidFill>
              </a:rPr>
              <a:t> in Image Processing </a:t>
            </a:r>
            <a:r>
              <a:rPr lang="en-US" altLang="zh-CN" sz="1200" b="1" dirty="0" smtClean="0">
                <a:solidFill>
                  <a:srgbClr val="7030A0"/>
                </a:solidFill>
              </a:rPr>
              <a:t>Pipelines</a:t>
            </a:r>
            <a:r>
              <a:rPr lang="en-US" altLang="zh-CN" sz="1200" b="1" dirty="0">
                <a:solidFill>
                  <a:srgbClr val="7030A0"/>
                </a:solidFill>
              </a:rPr>
              <a:t>.</a:t>
            </a:r>
            <a:r>
              <a:rPr lang="en-US" altLang="zh-CN" sz="1200" dirty="0">
                <a:solidFill>
                  <a:srgbClr val="7030A0"/>
                </a:solidFill>
              </a:rPr>
              <a:t> </a:t>
            </a:r>
            <a:r>
              <a:rPr lang="en-US" altLang="zh-CN" sz="1200" dirty="0" smtClean="0">
                <a:solidFill>
                  <a:srgbClr val="7030A0"/>
                </a:solidFill>
              </a:rPr>
              <a:t>Jonathan </a:t>
            </a:r>
            <a:r>
              <a:rPr lang="en-US" altLang="zh-CN" sz="1200" dirty="0">
                <a:solidFill>
                  <a:srgbClr val="7030A0"/>
                </a:solidFill>
              </a:rPr>
              <a:t>Ragan-Kelley, Connelly Barnes, Andrew Adams, Sylvain Paris, </a:t>
            </a:r>
            <a:r>
              <a:rPr lang="en-US" altLang="zh-CN" sz="1200" dirty="0" err="1">
                <a:solidFill>
                  <a:srgbClr val="7030A0"/>
                </a:solidFill>
              </a:rPr>
              <a:t>Frédo</a:t>
            </a:r>
            <a:r>
              <a:rPr lang="en-US" altLang="zh-CN" sz="1200" dirty="0">
                <a:solidFill>
                  <a:srgbClr val="7030A0"/>
                </a:solidFill>
              </a:rPr>
              <a:t> Durand, </a:t>
            </a:r>
            <a:r>
              <a:rPr lang="en-US" altLang="zh-CN" sz="1200" dirty="0" err="1">
                <a:solidFill>
                  <a:srgbClr val="7030A0"/>
                </a:solidFill>
              </a:rPr>
              <a:t>Saman</a:t>
            </a:r>
            <a:r>
              <a:rPr lang="en-US" altLang="zh-CN" sz="1200" dirty="0">
                <a:solidFill>
                  <a:srgbClr val="7030A0"/>
                </a:solidFill>
              </a:rPr>
              <a:t> </a:t>
            </a:r>
            <a:r>
              <a:rPr lang="en-US" altLang="zh-CN" sz="1200" dirty="0" err="1">
                <a:solidFill>
                  <a:srgbClr val="7030A0"/>
                </a:solidFill>
              </a:rPr>
              <a:t>Amarasinghe</a:t>
            </a:r>
            <a:r>
              <a:rPr lang="en-US" altLang="zh-CN" sz="1200" dirty="0">
                <a:solidFill>
                  <a:srgbClr val="7030A0"/>
                </a:solidFill>
              </a:rPr>
              <a:t>. </a:t>
            </a:r>
            <a:r>
              <a:rPr lang="en-US" altLang="zh-CN" sz="1200" i="1" dirty="0" smtClean="0">
                <a:solidFill>
                  <a:srgbClr val="7030A0"/>
                </a:solidFill>
              </a:rPr>
              <a:t>PLDI </a:t>
            </a:r>
            <a:r>
              <a:rPr lang="en-US" altLang="zh-CN" sz="1200" i="1" dirty="0">
                <a:solidFill>
                  <a:srgbClr val="7030A0"/>
                </a:solidFill>
              </a:rPr>
              <a:t>2013</a:t>
            </a:r>
            <a:endParaRPr lang="en-US" altLang="zh-CN" sz="12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3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99" y="1074225"/>
            <a:ext cx="7600208" cy="1192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2430645"/>
            <a:ext cx="7365686" cy="213263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17420" y="4563279"/>
            <a:ext cx="4572000" cy="51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访存开销大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2" y="1517650"/>
            <a:ext cx="8377876" cy="2108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68780" y="4005650"/>
            <a:ext cx="4572000" cy="51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计算量增加一倍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74" y="1028700"/>
            <a:ext cx="5179051" cy="3086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68780" y="4005650"/>
            <a:ext cx="4572000" cy="51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2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8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14" y="1281430"/>
            <a:ext cx="5991451" cy="2870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23060" y="4151630"/>
            <a:ext cx="708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分行（扁长块）：类似前面说的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2.5D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分块中使用的方法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72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神威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太湖之光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3445667" y="1255287"/>
            <a:ext cx="4536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申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威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SW26010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主从核结构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每核组一个主核，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个从核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共享内存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每个从核内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64KB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高速局部存储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从核间使用寄存器通信交换数据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5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Halide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983844"/>
            <a:ext cx="8785860" cy="33882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5144" y="4436209"/>
            <a:ext cx="7677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/>
            <a:r>
              <a:rPr lang="en-US" altLang="zh-CN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Auto-tuning: </a:t>
            </a:r>
            <a:r>
              <a:rPr lang="zh-CN" altLang="en-US" sz="1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在不知道哪种方案最好的情况下，通过运行所有备选代码，选出一个最优版本，供以后使用</a:t>
            </a:r>
            <a:endParaRPr lang="en-US" altLang="zh-CN" sz="1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95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94660" y="250358"/>
            <a:ext cx="6149340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基于代码生成的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编译器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Numba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1470660"/>
            <a:ext cx="8168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Numba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使用制导语句标注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代码中的函数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nopython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模式下，无需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解释器的参与，直接编译成目标机器码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JIT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只能多线程；可以编译成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GPU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http://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numba.pydata.org/numba-doc/dev/user/index.html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mpi4py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可以实现在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中嵌入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（多进程并行）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https</a:t>
            </a: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://pypi.org/project/mpi4py/#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description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IPython.parallel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https://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ipyparallel.readthedocs.io/en/latest/mpi.html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1430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需要安装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mpi4py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大家感兴趣的其他问题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7040" y="922020"/>
            <a:ext cx="38138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人工智能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芯片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面向深度学习的编译器？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异构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指令集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容错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大数据与数据库？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CoDesign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8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91272"/>
            <a:ext cx="4650442" cy="1688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9767" y="609966"/>
            <a:ext cx="2434233" cy="14503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695" y="1547262"/>
            <a:ext cx="3990306" cy="35976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3663703" cy="15727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3918" y="1351272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谢谢各位同学！</a:t>
            </a:r>
            <a:endParaRPr lang="en-US" altLang="zh-CN" sz="66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6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期末考试再见</a:t>
            </a:r>
            <a:endParaRPr lang="en-US" altLang="zh-CN" sz="66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865585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神威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太湖之光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9582"/>
            <a:ext cx="6876256" cy="3867894"/>
          </a:xfrm>
          <a:prstGeom prst="rect">
            <a:avLst/>
          </a:prstGeom>
        </p:spPr>
      </p:pic>
      <p:sp>
        <p:nvSpPr>
          <p:cNvPr id="2" name="矩形标注 1"/>
          <p:cNvSpPr/>
          <p:nvPr/>
        </p:nvSpPr>
        <p:spPr>
          <a:xfrm>
            <a:off x="1463040" y="1615440"/>
            <a:ext cx="693420" cy="411480"/>
          </a:xfrm>
          <a:prstGeom prst="wedgeRectCallout">
            <a:avLst>
              <a:gd name="adj1" fmla="val 146200"/>
              <a:gd name="adj2" fmla="val 138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主核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7025640" y="853842"/>
            <a:ext cx="693420" cy="411480"/>
          </a:xfrm>
          <a:prstGeom prst="wedgeRectCallout">
            <a:avLst>
              <a:gd name="adj1" fmla="val 3343"/>
              <a:gd name="adj2" fmla="val 199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神威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太湖之光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731520" y="1137850"/>
            <a:ext cx="8138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LDM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每个从核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64KB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软件可读写，类似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GPU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shared memory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，但仅属于一个核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每个从核可直接访问主存，但是很慢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操作，将数据存放到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LDM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中，可大幅提高访存效率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有多种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模式：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PE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mode, Row mode, Brow mode……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神威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太湖之光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922020" y="1232427"/>
            <a:ext cx="6793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寄存器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通信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同一行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列的从核间可以使用寄存器通信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Put/get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可通过寄存器通信实现数据共享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mask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实现部分或全部从核的同步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5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1319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Stencil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4" name="TextBox 14"/>
          <p:cNvSpPr txBox="1"/>
          <p:nvPr/>
        </p:nvSpPr>
        <p:spPr>
          <a:xfrm>
            <a:off x="2637947" y="1179087"/>
            <a:ext cx="4536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一维或多维空间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计算每个点要使用周围的若干点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可以有各种形状、参数、深度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大量出现在偏微分方程数值解、图像处理等领域应用</a:t>
            </a:r>
            <a:endParaRPr lang="en-US" altLang="zh-CN" sz="20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需要用代码生成技术来生成和优化此类代码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计算类型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0" y="1341120"/>
            <a:ext cx="1687750" cy="18286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92" y="2708850"/>
            <a:ext cx="2472260" cy="22479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120140" y="2560320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0140" y="31699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20140" y="187065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19469" y="25603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1828" y="2560320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8" idx="4"/>
            <a:endCxn id="4" idx="0"/>
          </p:cNvCxnSpPr>
          <p:nvPr/>
        </p:nvCxnSpPr>
        <p:spPr>
          <a:xfrm>
            <a:off x="1188720" y="2000190"/>
            <a:ext cx="0" cy="56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4"/>
          </p:cNvCxnSpPr>
          <p:nvPr/>
        </p:nvCxnSpPr>
        <p:spPr>
          <a:xfrm>
            <a:off x="1188720" y="2689860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6"/>
            <a:endCxn id="9" idx="2"/>
          </p:cNvCxnSpPr>
          <p:nvPr/>
        </p:nvCxnSpPr>
        <p:spPr>
          <a:xfrm>
            <a:off x="1257300" y="2625090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60749" y="2632591"/>
            <a:ext cx="601980" cy="1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257344" y="2567821"/>
            <a:ext cx="137160" cy="1295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57344" y="317742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257344" y="187815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56673" y="256782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99032" y="2567821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4"/>
            <a:endCxn id="29" idx="0"/>
          </p:cNvCxnSpPr>
          <p:nvPr/>
        </p:nvCxnSpPr>
        <p:spPr>
          <a:xfrm>
            <a:off x="3325924" y="2007691"/>
            <a:ext cx="0" cy="56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4"/>
          </p:cNvCxnSpPr>
          <p:nvPr/>
        </p:nvCxnSpPr>
        <p:spPr>
          <a:xfrm>
            <a:off x="3325924" y="2697361"/>
            <a:ext cx="0" cy="495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9" idx="6"/>
            <a:endCxn id="32" idx="2"/>
          </p:cNvCxnSpPr>
          <p:nvPr/>
        </p:nvCxnSpPr>
        <p:spPr>
          <a:xfrm>
            <a:off x="3394504" y="2632591"/>
            <a:ext cx="462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697953" y="2640092"/>
            <a:ext cx="601980" cy="19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939618" y="2848005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522719" y="2287756"/>
            <a:ext cx="137160" cy="1295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3"/>
            <a:endCxn id="29" idx="7"/>
          </p:cNvCxnSpPr>
          <p:nvPr/>
        </p:nvCxnSpPr>
        <p:spPr>
          <a:xfrm flipH="1">
            <a:off x="3374417" y="2398325"/>
            <a:ext cx="168389" cy="1884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3"/>
            <a:endCxn id="38" idx="4"/>
          </p:cNvCxnSpPr>
          <p:nvPr/>
        </p:nvCxnSpPr>
        <p:spPr>
          <a:xfrm flipH="1">
            <a:off x="3008198" y="2678390"/>
            <a:ext cx="269233" cy="299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2664" y="242738"/>
            <a:ext cx="5498456" cy="9941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申威平台上的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Stencil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计算优化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3232307" y="1179087"/>
            <a:ext cx="45366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2.5D</a:t>
            </a: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使用双缓冲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计算与访存重叠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使用寄存器通信交换数据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提高数据重用率</a:t>
            </a:r>
            <a:endParaRPr lang="en-US" altLang="zh-CN" sz="2000" b="1" dirty="0" smtClean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1120" y="4077980"/>
            <a:ext cx="65455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Yulong </a:t>
            </a:r>
            <a:r>
              <a:rPr lang="en-US" altLang="zh-CN" sz="1400" dirty="0" err="1" smtClean="0"/>
              <a:t>Ao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Chao </a:t>
            </a:r>
            <a:r>
              <a:rPr lang="en-US" altLang="zh-CN" sz="1400" dirty="0" smtClean="0"/>
              <a:t>Yang, </a:t>
            </a:r>
            <a:r>
              <a:rPr lang="en-US" altLang="zh-CN" sz="1400" dirty="0" err="1"/>
              <a:t>Xinliang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Wang, </a:t>
            </a:r>
            <a:r>
              <a:rPr lang="en-US" altLang="zh-CN" sz="1400" dirty="0"/>
              <a:t>Wei </a:t>
            </a:r>
            <a:r>
              <a:rPr lang="en-US" altLang="zh-CN" sz="1400" dirty="0" err="1" smtClean="0"/>
              <a:t>Xue</a:t>
            </a:r>
            <a:r>
              <a:rPr lang="en-US" altLang="zh-CN" sz="1400" dirty="0" smtClean="0"/>
              <a:t>, </a:t>
            </a:r>
            <a:r>
              <a:rPr lang="en-US" altLang="zh-CN" sz="1400" dirty="0" err="1"/>
              <a:t>Haohuan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Fu</a:t>
            </a:r>
            <a:r>
              <a:rPr lang="en-US" altLang="zh-CN" sz="1400" dirty="0"/>
              <a:t>,</a:t>
            </a:r>
            <a:r>
              <a:rPr lang="en-US" altLang="zh-CN" sz="1400" i="1" dirty="0" smtClean="0"/>
              <a:t> </a:t>
            </a:r>
            <a:r>
              <a:rPr lang="en-US" altLang="zh-CN" sz="1400" dirty="0" err="1"/>
              <a:t>Fangfang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Liu, </a:t>
            </a:r>
            <a:r>
              <a:rPr lang="en-US" altLang="zh-CN" sz="1400" dirty="0"/>
              <a:t>Lin </a:t>
            </a:r>
            <a:r>
              <a:rPr lang="en-US" altLang="zh-CN" sz="1400" dirty="0" err="1" smtClean="0"/>
              <a:t>Gan</a:t>
            </a:r>
            <a:r>
              <a:rPr lang="en-US" altLang="zh-CN" sz="1400" dirty="0" smtClean="0"/>
              <a:t>, Ping Xu, </a:t>
            </a:r>
            <a:r>
              <a:rPr lang="en-US" altLang="zh-CN" sz="1400" dirty="0" err="1" smtClean="0"/>
              <a:t>Wenjing</a:t>
            </a:r>
            <a:r>
              <a:rPr lang="en-US" altLang="zh-CN" sz="1400" dirty="0" smtClean="0"/>
              <a:t> Ma. </a:t>
            </a:r>
            <a:r>
              <a:rPr lang="en-US" altLang="zh-CN" sz="1400" b="1" dirty="0" smtClean="0">
                <a:latin typeface="NimbusRomNo9L-Medi"/>
              </a:rPr>
              <a:t>26 </a:t>
            </a:r>
            <a:r>
              <a:rPr lang="en-US" altLang="zh-CN" sz="1400" b="1" dirty="0">
                <a:latin typeface="NimbusRomNo9L-Medi"/>
              </a:rPr>
              <a:t>PFLOPS Stencil Computations for Atmospheric Modeling on Sunway </a:t>
            </a:r>
            <a:r>
              <a:rPr lang="en-US" altLang="zh-CN" sz="1400" b="1" dirty="0" err="1" smtClean="0">
                <a:latin typeface="NimbusRomNo9L-Medi"/>
              </a:rPr>
              <a:t>TaihuLight</a:t>
            </a:r>
            <a:r>
              <a:rPr lang="en-US" altLang="zh-CN" sz="1400" dirty="0" smtClean="0">
                <a:latin typeface="NimbusRomNo9L-Medi"/>
              </a:rPr>
              <a:t>, IPDPS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1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645544" y="143678"/>
            <a:ext cx="5498456" cy="9941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2.5D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分块与双缓冲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120" y="1748090"/>
            <a:ext cx="9144000" cy="33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694</Words>
  <Application>Microsoft Office PowerPoint</Application>
  <PresentationFormat>全屏显示(16:9)</PresentationFormat>
  <Paragraphs>128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NimbusRomNo9L-Medi</vt:lpstr>
      <vt:lpstr>等线</vt:lpstr>
      <vt:lpstr>等线 Light</vt:lpstr>
      <vt:lpstr>华文楷体</vt:lpstr>
      <vt:lpstr>华文隶书</vt:lpstr>
      <vt:lpstr>宋体</vt:lpstr>
      <vt:lpstr>微软雅黑</vt:lpstr>
      <vt:lpstr>Arial</vt:lpstr>
      <vt:lpstr>Calibri</vt:lpstr>
      <vt:lpstr>Calibri Light</vt:lpstr>
      <vt:lpstr>第一PPT，www.1ppt.com</vt:lpstr>
      <vt:lpstr>自定义设计方案</vt:lpstr>
      <vt:lpstr>1_自定义设计方案</vt:lpstr>
      <vt:lpstr>PowerPoint 演示文稿</vt:lpstr>
      <vt:lpstr>神威-太湖之光</vt:lpstr>
      <vt:lpstr>神威-太湖之光</vt:lpstr>
      <vt:lpstr>神威-太湖之光</vt:lpstr>
      <vt:lpstr>神威-太湖之光</vt:lpstr>
      <vt:lpstr>Stencil 计算</vt:lpstr>
      <vt:lpstr>Stencil 计算类型</vt:lpstr>
      <vt:lpstr>申威平台上的Stencil 计算优化</vt:lpstr>
      <vt:lpstr>2.5D分块与双缓冲</vt:lpstr>
      <vt:lpstr>Collective DMA</vt:lpstr>
      <vt:lpstr>一般平台上Stencil操作的优化</vt:lpstr>
      <vt:lpstr>Function Fusion</vt:lpstr>
      <vt:lpstr>数据重用/计算重用</vt:lpstr>
      <vt:lpstr>代码生成与DSL</vt:lpstr>
      <vt:lpstr>针对stencil的DSL举例：Halide</vt:lpstr>
      <vt:lpstr>针对stencil的DSL举例：Halide</vt:lpstr>
      <vt:lpstr>针对stencil的DSL举例：Halide</vt:lpstr>
      <vt:lpstr>针对stencil的DSL举例：Halide</vt:lpstr>
      <vt:lpstr>针对stencil的DSL举例：Halide</vt:lpstr>
      <vt:lpstr>针对stencil的DSL举例：Halide</vt:lpstr>
      <vt:lpstr>基于代码生成的python编译器Numba</vt:lpstr>
      <vt:lpstr>大家感兴趣的其他问题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</dc:title>
  <dc:creator>第一PPT</dc:creator>
  <cp:keywords>www.1ppt.com</cp:keywords>
  <cp:lastModifiedBy>sdh</cp:lastModifiedBy>
  <cp:revision>156</cp:revision>
  <dcterms:created xsi:type="dcterms:W3CDTF">2016-12-25T02:27:54Z</dcterms:created>
  <dcterms:modified xsi:type="dcterms:W3CDTF">2019-11-06T03:18:13Z</dcterms:modified>
</cp:coreProperties>
</file>