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8" r:id="rId9"/>
    <p:sldId id="324" r:id="rId10"/>
  </p:sldIdLst>
  <p:sldSz cx="9144000" cy="6858000" type="screen4x3"/>
  <p:notesSz cx="9928225" cy="67976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79162" autoAdjust="0"/>
  </p:normalViewPr>
  <p:slideViewPr>
    <p:cSldViewPr>
      <p:cViewPr varScale="1">
        <p:scale>
          <a:sx n="52" d="100"/>
          <a:sy n="52" d="100"/>
        </p:scale>
        <p:origin x="116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3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A290F1-D8F3-4A97-9EF5-760383A4B364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BA4C96-4F58-4018-9EB5-425D2CA64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756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739DA-80C1-415F-AAA8-1A6BC35674C3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2823" y="3228895"/>
            <a:ext cx="794258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51FDD1-944B-4766-B3E6-30EDD7846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899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文献阅读：第</a:t>
            </a:r>
            <a:r>
              <a:rPr lang="en-US" altLang="zh-CN" sz="1200" dirty="0"/>
              <a:t>19</a:t>
            </a:r>
            <a:r>
              <a:rPr lang="zh-CN" altLang="en-US" sz="1200" dirty="0"/>
              <a:t>周</a:t>
            </a:r>
            <a:r>
              <a:rPr lang="en-US" altLang="zh-CN" sz="1200" dirty="0"/>
              <a:t>/</a:t>
            </a:r>
            <a:r>
              <a:rPr lang="zh-CN" altLang="en-US" sz="1200" dirty="0"/>
              <a:t>金蓓弘，张扶桑</a:t>
            </a:r>
            <a:endParaRPr lang="en-US" altLang="zh-CN" sz="1200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1FDD1-944B-4766-B3E6-30EDD7846E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72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1FDD1-944B-4766-B3E6-30EDD7846E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54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My Humble Opinion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1FDD1-944B-4766-B3E6-30EDD7846E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64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FA151E-5598-4EF7-9BD7-92383C46468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9633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24744"/>
            <a:ext cx="4038600" cy="54726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038600" cy="54726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51520" y="-27384"/>
            <a:ext cx="864096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1520" y="692696"/>
            <a:ext cx="8640960" cy="6165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ork.iscas.ac.cn/index.php/Jinbeihong/index/index" TargetMode="External"/><Relationship Id="rId7" Type="http://schemas.openxmlformats.org/officeDocument/2006/relationships/hyperlink" Target="mailto:jiangwen19@mails.ucas.edu.cn" TargetMode="External"/><Relationship Id="rId2" Type="http://schemas.openxmlformats.org/officeDocument/2006/relationships/hyperlink" Target="mailto:beihong@iscas.ac.c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zhangfusang10@otcaix.iscas.ac.cn" TargetMode="External"/><Relationship Id="rId5" Type="http://schemas.openxmlformats.org/officeDocument/2006/relationships/hyperlink" Target="mailto:yingliu@ucas.ac.cn" TargetMode="External"/><Relationship Id="rId4" Type="http://schemas.openxmlformats.org/officeDocument/2006/relationships/hyperlink" Target="mailto:wenjing@iscas.ac.c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technical-draw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/>
              <a:t>并行与分布式计算</a:t>
            </a:r>
            <a:endParaRPr 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中国科学院软件研究所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金蓓弘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2019.9.6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883" y="94987"/>
            <a:ext cx="34291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中国科学院大学</a:t>
            </a:r>
            <a:endParaRPr lang="en-US" altLang="zh-CN" sz="3600" dirty="0"/>
          </a:p>
          <a:p>
            <a:r>
              <a:rPr lang="en-US" sz="3600" dirty="0"/>
              <a:t>2019</a:t>
            </a:r>
            <a:r>
              <a:rPr lang="zh-CN" altLang="en-US" sz="3600" dirty="0"/>
              <a:t>年秋季学期</a:t>
            </a:r>
            <a:endParaRPr lang="en-US" sz="3600" dirty="0"/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8B00AAC8-ABD8-485E-9EE8-1B7181E62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325" y="5848350"/>
            <a:ext cx="4638675" cy="10096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47F62AA5-1EE0-4847-A438-74E389152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47704"/>
            <a:ext cx="2755631" cy="7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566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课程基本信息</a:t>
            </a:r>
            <a:r>
              <a:rPr lang="en-US" altLang="zh-CN" dirty="0"/>
              <a:t>-1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课程名称：并行与分布式计算</a:t>
            </a:r>
            <a:endParaRPr lang="en-US" altLang="zh-CN" dirty="0"/>
          </a:p>
          <a:p>
            <a:pPr lvl="1"/>
            <a:r>
              <a:rPr lang="en-US" altLang="zh-CN" dirty="0"/>
              <a:t>Parallel and Distributed Computing</a:t>
            </a:r>
          </a:p>
          <a:p>
            <a:r>
              <a:rPr lang="zh-CN" altLang="en-US" dirty="0"/>
              <a:t>上课时间：</a:t>
            </a:r>
            <a:r>
              <a:rPr lang="en-US" altLang="zh-CN" dirty="0"/>
              <a:t>2019.9.6 —2018.12.27 </a:t>
            </a:r>
            <a:r>
              <a:rPr lang="zh-CN" altLang="en-US" dirty="0"/>
              <a:t>下午</a:t>
            </a:r>
            <a:r>
              <a:rPr lang="en-US" altLang="zh-CN" dirty="0"/>
              <a:t>5-7</a:t>
            </a:r>
            <a:r>
              <a:rPr lang="zh-CN" altLang="en-US" dirty="0"/>
              <a:t>节</a:t>
            </a:r>
            <a:endParaRPr lang="en-US" altLang="zh-CN" dirty="0"/>
          </a:p>
          <a:p>
            <a:pPr lvl="1"/>
            <a:r>
              <a:rPr lang="zh-CN" altLang="en-US" dirty="0"/>
              <a:t>上课</a:t>
            </a:r>
            <a:r>
              <a:rPr lang="en-US" altLang="zh-CN" dirty="0"/>
              <a:t>150</a:t>
            </a:r>
            <a:r>
              <a:rPr lang="zh-CN" altLang="en-US" dirty="0"/>
              <a:t>分钟，休息</a:t>
            </a:r>
            <a:r>
              <a:rPr lang="en-US" altLang="zh-CN" dirty="0"/>
              <a:t>20</a:t>
            </a:r>
            <a:r>
              <a:rPr lang="zh-CN" altLang="en-US" dirty="0"/>
              <a:t>分钟</a:t>
            </a:r>
          </a:p>
          <a:p>
            <a:r>
              <a:rPr lang="zh-CN" altLang="en-US" dirty="0"/>
              <a:t>上课地点：国科大雁西湖校区，教</a:t>
            </a:r>
            <a:r>
              <a:rPr lang="en-US" dirty="0"/>
              <a:t>1-109</a:t>
            </a:r>
          </a:p>
          <a:p>
            <a:r>
              <a:rPr lang="zh-CN" altLang="en-US" dirty="0"/>
              <a:t>考试时间：</a:t>
            </a:r>
            <a:r>
              <a:rPr lang="en-US" altLang="zh-CN" dirty="0"/>
              <a:t>2020.1.6-10 (</a:t>
            </a:r>
            <a:r>
              <a:rPr lang="zh-CN" altLang="en-US" dirty="0"/>
              <a:t>考试周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886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课程基本信息</a:t>
            </a:r>
            <a:r>
              <a:rPr lang="en-US" altLang="zh-CN"/>
              <a:t>-2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讲课教师：来自软件研究所和国科大</a:t>
            </a:r>
            <a:endParaRPr lang="en-US" altLang="zh-CN" dirty="0"/>
          </a:p>
          <a:p>
            <a:pPr lvl="1"/>
            <a:r>
              <a:rPr lang="zh-CN" altLang="en-US" dirty="0"/>
              <a:t>金蓓弘</a:t>
            </a:r>
            <a:r>
              <a:rPr lang="en-US" altLang="zh-CN" dirty="0"/>
              <a:t>(</a:t>
            </a:r>
            <a:r>
              <a:rPr lang="en-US" altLang="zh-CN" dirty="0">
                <a:hlinkClick r:id="rId2"/>
              </a:rPr>
              <a:t>beihong@iscas.ac.cn</a:t>
            </a:r>
            <a:r>
              <a:rPr lang="en-US" altLang="zh-CN" dirty="0"/>
              <a:t>)</a:t>
            </a:r>
            <a:r>
              <a:rPr lang="zh-CN" altLang="en-US" dirty="0"/>
              <a:t>，博士，研究员</a:t>
            </a:r>
            <a:endParaRPr lang="en-US" altLang="zh-CN" dirty="0"/>
          </a:p>
          <a:p>
            <a:pPr lvl="2"/>
            <a:r>
              <a:rPr lang="en-US" altLang="zh-CN" dirty="0">
                <a:hlinkClick r:id="rId3"/>
              </a:rPr>
              <a:t>http://work.iscas.ac.cn/index.php/Jinbeihong/index/index</a:t>
            </a:r>
            <a:endParaRPr lang="en-US" altLang="zh-CN" dirty="0"/>
          </a:p>
          <a:p>
            <a:pPr lvl="1"/>
            <a:r>
              <a:rPr lang="zh-CN" altLang="en-US" dirty="0"/>
              <a:t>马文静</a:t>
            </a:r>
            <a:r>
              <a:rPr lang="en-US" altLang="zh-CN" dirty="0"/>
              <a:t>(</a:t>
            </a:r>
            <a:r>
              <a:rPr lang="en-US" altLang="zh-CN" dirty="0">
                <a:hlinkClick r:id="rId4"/>
              </a:rPr>
              <a:t>wenjing@iscas.ac.cn</a:t>
            </a:r>
            <a:r>
              <a:rPr lang="en-US" altLang="zh-CN" dirty="0"/>
              <a:t>)</a:t>
            </a:r>
            <a:r>
              <a:rPr lang="zh-CN" altLang="en-US" dirty="0"/>
              <a:t>，博士，副研究员</a:t>
            </a:r>
            <a:endParaRPr lang="en-US" altLang="zh-CN" dirty="0"/>
          </a:p>
          <a:p>
            <a:pPr lvl="1"/>
            <a:r>
              <a:rPr lang="zh-CN" altLang="en-US" dirty="0"/>
              <a:t>刘莹</a:t>
            </a:r>
            <a:r>
              <a:rPr lang="en-US" altLang="zh-CN" dirty="0"/>
              <a:t>(</a:t>
            </a:r>
            <a:r>
              <a:rPr lang="en-US" altLang="zh-CN" dirty="0">
                <a:hlinkClick r:id="rId5"/>
              </a:rPr>
              <a:t>yingliu@ucas.ac.cn</a:t>
            </a:r>
            <a:r>
              <a:rPr lang="en-US" altLang="zh-CN" dirty="0"/>
              <a:t>)</a:t>
            </a:r>
            <a:r>
              <a:rPr lang="zh-CN" altLang="en-US" dirty="0"/>
              <a:t>，博士，教授</a:t>
            </a:r>
            <a:endParaRPr lang="en-US" altLang="zh-CN" dirty="0"/>
          </a:p>
          <a:p>
            <a:r>
              <a:rPr lang="zh-CN" altLang="en-US" dirty="0"/>
              <a:t>教学助理：来自软件研究所</a:t>
            </a:r>
            <a:endParaRPr lang="en-US" altLang="zh-CN" dirty="0"/>
          </a:p>
          <a:p>
            <a:pPr lvl="1"/>
            <a:r>
              <a:rPr lang="zh-CN" altLang="en-US" dirty="0"/>
              <a:t>张扶桑博士</a:t>
            </a:r>
            <a:r>
              <a:rPr lang="en-US" altLang="zh-CN" dirty="0"/>
              <a:t>(</a:t>
            </a:r>
            <a:r>
              <a:rPr lang="en-US" altLang="zh-CN" dirty="0">
                <a:hlinkClick r:id="rId6"/>
              </a:rPr>
              <a:t>zhangfusang10@otcaix.iscas.ac.cn</a:t>
            </a:r>
            <a:r>
              <a:rPr lang="en-US" altLang="zh-CN" dirty="0"/>
              <a:t>)</a:t>
            </a:r>
          </a:p>
          <a:p>
            <a:pPr lvl="1"/>
            <a:r>
              <a:rPr lang="zh-CN" altLang="zh-CN" dirty="0"/>
              <a:t>蒋雯</a:t>
            </a:r>
            <a:r>
              <a:rPr lang="zh-CN" altLang="en-US" dirty="0"/>
              <a:t>博士生</a:t>
            </a:r>
            <a:r>
              <a:rPr lang="en-US" altLang="zh-CN" dirty="0"/>
              <a:t>(</a:t>
            </a:r>
            <a:r>
              <a:rPr lang="nl-NL" altLang="zh-CN" dirty="0">
                <a:hlinkClick r:id="rId7"/>
              </a:rPr>
              <a:t>jiangwen19@mails.ucas.edu.cn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课程</a:t>
            </a:r>
            <a:r>
              <a:rPr lang="en-US" altLang="zh-CN" dirty="0"/>
              <a:t>QQ</a:t>
            </a:r>
            <a:r>
              <a:rPr lang="zh-CN" altLang="en-US" dirty="0"/>
              <a:t>群：</a:t>
            </a:r>
            <a:endParaRPr lang="en-US" altLang="zh-CN" dirty="0"/>
          </a:p>
          <a:p>
            <a:pPr lvl="1"/>
            <a:r>
              <a:rPr lang="zh-CN" altLang="en-US" dirty="0"/>
              <a:t>群名称：并行与分布式计算</a:t>
            </a:r>
            <a:r>
              <a:rPr lang="en-US" altLang="zh-CN" dirty="0"/>
              <a:t>2019</a:t>
            </a:r>
            <a:r>
              <a:rPr lang="zh-CN" altLang="en-US" dirty="0"/>
              <a:t>  </a:t>
            </a:r>
            <a:endParaRPr lang="en-US" altLang="zh-CN" dirty="0"/>
          </a:p>
          <a:p>
            <a:pPr lvl="1"/>
            <a:r>
              <a:rPr lang="zh-CN" altLang="en-US" dirty="0"/>
              <a:t>群号：</a:t>
            </a:r>
            <a:r>
              <a:rPr lang="en-US" altLang="zh-CN" dirty="0"/>
              <a:t>603873384 </a:t>
            </a:r>
            <a:endParaRPr lang="en-US" dirty="0"/>
          </a:p>
          <a:p>
            <a:pPr lvl="1"/>
            <a:r>
              <a:rPr lang="zh-CN" altLang="en-US" dirty="0"/>
              <a:t>在线答疑</a:t>
            </a:r>
            <a:endParaRPr lang="en-US" altLang="zh-CN" dirty="0"/>
          </a:p>
          <a:p>
            <a:pPr lvl="2"/>
            <a:r>
              <a:rPr lang="zh-CN" altLang="en-US" sz="2600" dirty="0"/>
              <a:t>答疑时间：每周六上午</a:t>
            </a:r>
            <a:endParaRPr lang="en-US" altLang="zh-CN" sz="2600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093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课程基本信息</a:t>
            </a:r>
            <a:r>
              <a:rPr lang="en-US" altLang="zh-CN"/>
              <a:t>-3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课程编号：</a:t>
            </a:r>
            <a:r>
              <a:rPr lang="en-US" dirty="0"/>
              <a:t>091M5022H</a:t>
            </a:r>
            <a:endParaRPr lang="en-US" altLang="zh-CN" dirty="0"/>
          </a:p>
          <a:p>
            <a:r>
              <a:rPr lang="zh-CN" altLang="en-US" dirty="0"/>
              <a:t>课程属性：专业普及课</a:t>
            </a:r>
            <a:endParaRPr lang="en-US" altLang="zh-CN" dirty="0"/>
          </a:p>
          <a:p>
            <a:r>
              <a:rPr lang="zh-CN" altLang="en-US" dirty="0"/>
              <a:t>学时</a:t>
            </a:r>
            <a:r>
              <a:rPr lang="en-US" altLang="zh-CN" dirty="0"/>
              <a:t>/</a:t>
            </a:r>
            <a:r>
              <a:rPr lang="zh-CN" altLang="en-US" dirty="0"/>
              <a:t>学分：</a:t>
            </a:r>
            <a:r>
              <a:rPr lang="en-US" altLang="zh-CN" dirty="0"/>
              <a:t>50/3</a:t>
            </a:r>
          </a:p>
          <a:p>
            <a:r>
              <a:rPr lang="zh-CN" altLang="en-US" dirty="0"/>
              <a:t>课程对象：研一 计算机专业学生</a:t>
            </a:r>
            <a:endParaRPr lang="en-US" altLang="zh-CN" dirty="0"/>
          </a:p>
          <a:p>
            <a:r>
              <a:rPr lang="zh-CN" altLang="en-US" dirty="0"/>
              <a:t>课程目的：</a:t>
            </a:r>
            <a:endParaRPr lang="en-US" altLang="zh-CN" dirty="0"/>
          </a:p>
          <a:p>
            <a:pPr lvl="1"/>
            <a:r>
              <a:rPr lang="zh-CN" altLang="en-US" dirty="0"/>
              <a:t>通过本课程的学习，使学生掌握并行和分布式计算的</a:t>
            </a:r>
            <a:r>
              <a:rPr lang="zh-CN" altLang="en-US" b="1" dirty="0">
                <a:solidFill>
                  <a:srgbClr val="0000CC"/>
                </a:solidFill>
              </a:rPr>
              <a:t>基本概念</a:t>
            </a:r>
            <a:r>
              <a:rPr lang="zh-CN" altLang="en-US" dirty="0"/>
              <a:t>、</a:t>
            </a:r>
            <a:r>
              <a:rPr lang="zh-CN" altLang="en-US" b="1" dirty="0">
                <a:solidFill>
                  <a:srgbClr val="0000CC"/>
                </a:solidFill>
              </a:rPr>
              <a:t>基本原理</a:t>
            </a:r>
            <a:r>
              <a:rPr lang="zh-CN" altLang="en-US" dirty="0"/>
              <a:t>和</a:t>
            </a:r>
            <a:r>
              <a:rPr lang="zh-CN" altLang="en-US" b="1" dirty="0">
                <a:solidFill>
                  <a:srgbClr val="0000CC"/>
                </a:solidFill>
              </a:rPr>
              <a:t>关键技术</a:t>
            </a:r>
            <a:r>
              <a:rPr lang="zh-CN" altLang="en-US" dirty="0"/>
              <a:t>，增强实际系统设计的能力，能充分了解当今并行和分布式计算的最新发展，培养学生在并行和分布式计算领域的研究能力</a:t>
            </a:r>
            <a:endParaRPr lang="en-US" altLang="zh-CN" dirty="0"/>
          </a:p>
          <a:p>
            <a:r>
              <a:rPr lang="zh-CN" altLang="en-US" dirty="0"/>
              <a:t>先修课程：数据结构，操作系统，计算机网络</a:t>
            </a:r>
            <a:endParaRPr lang="en-US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24248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课程基本信息</a:t>
            </a:r>
            <a:r>
              <a:rPr lang="en-US" altLang="zh-CN"/>
              <a:t>-4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课件：见课程网站</a:t>
            </a:r>
            <a:r>
              <a:rPr lang="en-US" altLang="zh-CN" dirty="0"/>
              <a:t>sep.ucas.ac.cn</a:t>
            </a:r>
          </a:p>
          <a:p>
            <a:r>
              <a:rPr lang="zh-CN" altLang="en-US" dirty="0"/>
              <a:t>教材：</a:t>
            </a:r>
            <a:endParaRPr lang="en-US" altLang="zh-CN" dirty="0"/>
          </a:p>
          <a:p>
            <a:pPr lvl="1"/>
            <a:r>
              <a:rPr lang="en-US" dirty="0"/>
              <a:t>George </a:t>
            </a:r>
            <a:r>
              <a:rPr lang="en-US" dirty="0" err="1"/>
              <a:t>Coulouris</a:t>
            </a:r>
            <a:r>
              <a:rPr lang="en-US" dirty="0"/>
              <a:t> et al., </a:t>
            </a:r>
            <a:r>
              <a:rPr lang="en-US" b="1" dirty="0"/>
              <a:t>Distributed Systems Concepts and Design (5th ed.)</a:t>
            </a:r>
            <a:r>
              <a:rPr lang="en-US" dirty="0"/>
              <a:t>, Addison-Wesley, 2012.</a:t>
            </a:r>
          </a:p>
          <a:p>
            <a:pPr lvl="1"/>
            <a:r>
              <a:rPr lang="en-US" altLang="zh-CN" dirty="0"/>
              <a:t>Michael J Quinn, </a:t>
            </a:r>
            <a:r>
              <a:rPr lang="en-US" altLang="zh-CN" b="1" dirty="0"/>
              <a:t>Parallel Programming in C with MPI and OpenMP</a:t>
            </a:r>
            <a:r>
              <a:rPr lang="zh-CN" altLang="zh-CN" dirty="0"/>
              <a:t>，陈文光，武永卫等译，清华大学出版社，</a:t>
            </a:r>
            <a:r>
              <a:rPr lang="en-US" altLang="zh-CN" dirty="0"/>
              <a:t>2004</a:t>
            </a:r>
          </a:p>
          <a:p>
            <a:r>
              <a:rPr lang="zh-CN" altLang="en-US" dirty="0"/>
              <a:t>参考教材：</a:t>
            </a:r>
            <a:endParaRPr lang="en-US" altLang="zh-CN" dirty="0"/>
          </a:p>
          <a:p>
            <a:pPr lvl="1"/>
            <a:r>
              <a:rPr lang="en-US" dirty="0"/>
              <a:t>Tanenbaum, U. Van Steen, </a:t>
            </a:r>
            <a:r>
              <a:rPr lang="en-US" b="1" dirty="0"/>
              <a:t>Distributed Systems: Principles Paradigms</a:t>
            </a:r>
            <a:r>
              <a:rPr lang="en-US" altLang="zh-CN" b="1" dirty="0"/>
              <a:t> (2nd edition)</a:t>
            </a:r>
            <a:r>
              <a:rPr lang="en-US" altLang="zh-CN" dirty="0"/>
              <a:t>, Upper Saddle River, NJ: Prentice Hall, 2006</a:t>
            </a:r>
          </a:p>
          <a:p>
            <a:pPr lvl="1"/>
            <a:r>
              <a:rPr lang="en-US" altLang="zh-CN" dirty="0"/>
              <a:t>Nancy A. Lynch, </a:t>
            </a:r>
            <a:r>
              <a:rPr lang="en-US" altLang="zh-CN" b="1" dirty="0"/>
              <a:t>Distributed Algorithms,</a:t>
            </a:r>
            <a:r>
              <a:rPr lang="en-US" altLang="zh-CN" dirty="0"/>
              <a:t> Morgan Kaufmann Publishers, 1996</a:t>
            </a:r>
          </a:p>
          <a:p>
            <a:pPr lvl="1"/>
            <a:r>
              <a:rPr lang="zh-CN" altLang="zh-CN" dirty="0"/>
              <a:t>张林波，迟学斌，莫则尧，李若，</a:t>
            </a:r>
            <a:r>
              <a:rPr lang="zh-CN" altLang="zh-CN" b="1" dirty="0"/>
              <a:t>并行计算导论</a:t>
            </a:r>
            <a:r>
              <a:rPr lang="zh-CN" altLang="zh-CN" dirty="0"/>
              <a:t>，清华大学出版社，</a:t>
            </a:r>
            <a:r>
              <a:rPr lang="en-US" altLang="zh-CN" dirty="0"/>
              <a:t>2006</a:t>
            </a:r>
            <a:endParaRPr lang="zh-CN" altLang="zh-CN" dirty="0"/>
          </a:p>
          <a:p>
            <a:pPr lvl="1"/>
            <a:r>
              <a:rPr lang="en-US" dirty="0"/>
              <a:t>Jason Sanders, Edward </a:t>
            </a:r>
            <a:r>
              <a:rPr lang="en-US" dirty="0" err="1"/>
              <a:t>Kandrot</a:t>
            </a:r>
            <a:r>
              <a:rPr lang="en-US" dirty="0"/>
              <a:t>, </a:t>
            </a:r>
            <a:r>
              <a:rPr lang="en-US" b="1" dirty="0"/>
              <a:t>CUDA by Example: An Introduction to General-Purpose GPU Programming</a:t>
            </a:r>
            <a:r>
              <a:rPr lang="en-US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2010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964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课程概要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251520" y="836712"/>
            <a:ext cx="4536504" cy="5760640"/>
          </a:xfrm>
        </p:spPr>
        <p:txBody>
          <a:bodyPr>
            <a:normAutofit/>
          </a:bodyPr>
          <a:lstStyle/>
          <a:p>
            <a:r>
              <a:rPr lang="zh-CN" altLang="en-US" dirty="0"/>
              <a:t>分布式系统的特征</a:t>
            </a:r>
            <a:endParaRPr lang="en-US" altLang="zh-CN" dirty="0"/>
          </a:p>
          <a:p>
            <a:r>
              <a:rPr lang="zh-CN" altLang="en-US" dirty="0"/>
              <a:t>分布式系统设计的关注点</a:t>
            </a:r>
            <a:endParaRPr lang="en-US" altLang="zh-CN" dirty="0"/>
          </a:p>
          <a:p>
            <a:pPr lvl="0"/>
            <a:r>
              <a:rPr lang="zh-CN" altLang="en-US" dirty="0"/>
              <a:t>交互处理</a:t>
            </a:r>
            <a:endParaRPr lang="en-US" altLang="zh-CN" dirty="0"/>
          </a:p>
          <a:p>
            <a:r>
              <a:rPr lang="zh-CN" altLang="en-US" dirty="0"/>
              <a:t>故障处理</a:t>
            </a:r>
            <a:endParaRPr lang="en-US" altLang="zh-CN" dirty="0"/>
          </a:p>
          <a:p>
            <a:r>
              <a:rPr lang="zh-CN" altLang="en-US" dirty="0"/>
              <a:t>数据处理</a:t>
            </a:r>
            <a:endParaRPr lang="en-US" altLang="zh-CN" dirty="0"/>
          </a:p>
          <a:p>
            <a:r>
              <a:rPr lang="zh-CN" altLang="en-US" dirty="0"/>
              <a:t>中间件服务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>
          <a:xfrm>
            <a:off x="4648200" y="836712"/>
            <a:ext cx="4038600" cy="5760640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并行计算编程模型</a:t>
            </a:r>
            <a:endParaRPr lang="en-US" altLang="zh-CN" dirty="0"/>
          </a:p>
          <a:p>
            <a:pPr lvl="0"/>
            <a:r>
              <a:rPr lang="zh-CN" altLang="zh-CN" dirty="0"/>
              <a:t>数据并行与任务并行</a:t>
            </a:r>
            <a:endParaRPr lang="en-US" altLang="zh-CN" dirty="0"/>
          </a:p>
          <a:p>
            <a:pPr lvl="0"/>
            <a:r>
              <a:rPr lang="en-US" dirty="0"/>
              <a:t>CUDA</a:t>
            </a:r>
            <a:r>
              <a:rPr lang="zh-CN" altLang="en-US" dirty="0"/>
              <a:t>编程模型</a:t>
            </a:r>
            <a:endParaRPr lang="en-US" altLang="zh-CN" dirty="0"/>
          </a:p>
          <a:p>
            <a:pPr lvl="0"/>
            <a:r>
              <a:rPr lang="en-US" altLang="zh-CN" dirty="0"/>
              <a:t>CUDA</a:t>
            </a:r>
            <a:r>
              <a:rPr lang="zh-CN" altLang="en-US" dirty="0"/>
              <a:t>编程性能优化</a:t>
            </a:r>
            <a:endParaRPr lang="en-US" altLang="zh-CN" dirty="0"/>
          </a:p>
          <a:p>
            <a:pPr lvl="0"/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EEE9E7E2-E357-4A30-9792-16F8B355D290}"/>
              </a:ext>
            </a:extLst>
          </p:cNvPr>
          <p:cNvSpPr txBox="1"/>
          <p:nvPr/>
        </p:nvSpPr>
        <p:spPr>
          <a:xfrm>
            <a:off x="251520" y="4324994"/>
            <a:ext cx="815159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课时安排：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课堂教学：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金蓓弘：</a:t>
            </a:r>
            <a:r>
              <a:rPr lang="en-US" altLang="zh-CN" sz="2400" dirty="0"/>
              <a:t>9.6, 9.27, 10.11, 11.13, 11.22, 11.28</a:t>
            </a:r>
            <a:r>
              <a:rPr lang="zh-CN" altLang="en-US" sz="2400" dirty="0"/>
              <a:t>，择时补课</a:t>
            </a:r>
            <a:r>
              <a:rPr lang="en-US" altLang="zh-CN" sz="2400" dirty="0"/>
              <a:t>2</a:t>
            </a:r>
            <a:r>
              <a:rPr lang="zh-CN" altLang="en-US" sz="2400" dirty="0"/>
              <a:t>次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马文静：</a:t>
            </a:r>
            <a:r>
              <a:rPr lang="en-US" altLang="zh-CN" sz="2400" dirty="0"/>
              <a:t>10.18,10.25, 11.1,11.8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刘莹：</a:t>
            </a:r>
            <a:r>
              <a:rPr lang="en-US" altLang="zh-CN" sz="2400" dirty="0"/>
              <a:t>12.6, 12.13, 12.20,12. 27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中秋</a:t>
            </a:r>
            <a:r>
              <a:rPr lang="zh-CN" altLang="zh-CN" sz="2400" dirty="0"/>
              <a:t>节</a:t>
            </a:r>
            <a:r>
              <a:rPr lang="zh-CN" altLang="en-US" sz="2400" dirty="0"/>
              <a:t>、国庆节</a:t>
            </a:r>
            <a:r>
              <a:rPr lang="zh-CN" altLang="zh-CN" sz="2400" dirty="0"/>
              <a:t>放假冲掉</a:t>
            </a:r>
            <a:r>
              <a:rPr lang="zh-CN" altLang="en-US" sz="2400" dirty="0"/>
              <a:t>二</a:t>
            </a:r>
            <a:r>
              <a:rPr lang="zh-CN" altLang="zh-CN" sz="2400" dirty="0"/>
              <a:t>次课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162742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课程基本信息</a:t>
            </a:r>
            <a:r>
              <a:rPr lang="en-US" altLang="zh-CN"/>
              <a:t>-5-</a:t>
            </a:r>
            <a:r>
              <a:rPr lang="zh-CN" altLang="en-US"/>
              <a:t>课程考核方式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908720"/>
            <a:ext cx="8640960" cy="5877272"/>
          </a:xfrm>
        </p:spPr>
        <p:txBody>
          <a:bodyPr>
            <a:normAutofit/>
          </a:bodyPr>
          <a:lstStyle/>
          <a:p>
            <a:r>
              <a:rPr lang="zh-CN" altLang="en-US" dirty="0"/>
              <a:t>作业</a:t>
            </a:r>
            <a:r>
              <a:rPr lang="en-US" altLang="zh-CN" dirty="0"/>
              <a:t>6</a:t>
            </a:r>
            <a:r>
              <a:rPr lang="en-US" dirty="0"/>
              <a:t>0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分布式计算，满分</a:t>
            </a:r>
            <a:r>
              <a:rPr lang="en-US" altLang="zh-CN" dirty="0"/>
              <a:t>30</a:t>
            </a:r>
            <a:r>
              <a:rPr lang="zh-CN" altLang="en-US" dirty="0"/>
              <a:t>分</a:t>
            </a:r>
            <a:endParaRPr lang="en-US" altLang="zh-CN" dirty="0"/>
          </a:p>
          <a:p>
            <a:pPr lvl="2"/>
            <a:r>
              <a:rPr lang="zh-CN" altLang="en-US" dirty="0"/>
              <a:t>巩固类作业，</a:t>
            </a:r>
            <a:r>
              <a:rPr lang="en-US" altLang="zh-CN" dirty="0"/>
              <a:t>10</a:t>
            </a:r>
            <a:r>
              <a:rPr lang="zh-CN" altLang="en-US" dirty="0"/>
              <a:t>分</a:t>
            </a:r>
          </a:p>
          <a:p>
            <a:pPr lvl="2"/>
            <a:r>
              <a:rPr lang="zh-CN" altLang="en-US" dirty="0"/>
              <a:t>上机作业，</a:t>
            </a:r>
            <a:r>
              <a:rPr lang="en-US" dirty="0"/>
              <a:t>10</a:t>
            </a:r>
            <a:r>
              <a:rPr lang="zh-CN" altLang="en-US" dirty="0"/>
              <a:t>分，</a:t>
            </a:r>
            <a:r>
              <a:rPr lang="en-US" altLang="zh-CN" dirty="0"/>
              <a:t>4-5</a:t>
            </a:r>
            <a:r>
              <a:rPr lang="zh-CN" altLang="en-US" dirty="0"/>
              <a:t>人一组完成，编写报告</a:t>
            </a:r>
            <a:endParaRPr lang="en-US" altLang="zh-CN" dirty="0"/>
          </a:p>
          <a:p>
            <a:pPr lvl="2"/>
            <a:r>
              <a:rPr lang="zh-CN" altLang="en-US" dirty="0"/>
              <a:t>文献阅读作业，</a:t>
            </a:r>
            <a:r>
              <a:rPr lang="en-US" dirty="0"/>
              <a:t>10</a:t>
            </a:r>
            <a:r>
              <a:rPr lang="zh-CN" altLang="en-US" dirty="0"/>
              <a:t>分，</a:t>
            </a:r>
            <a:r>
              <a:rPr lang="en-US" altLang="zh-CN" dirty="0"/>
              <a:t>4-5</a:t>
            </a:r>
            <a:r>
              <a:rPr lang="zh-CN" altLang="en-US" dirty="0"/>
              <a:t>人一组完成，编写报告</a:t>
            </a:r>
            <a:endParaRPr lang="en-US" altLang="zh-CN" dirty="0"/>
          </a:p>
          <a:p>
            <a:pPr lvl="1"/>
            <a:r>
              <a:rPr lang="zh-CN" altLang="en-US" dirty="0"/>
              <a:t>并行作业，满分</a:t>
            </a:r>
            <a:r>
              <a:rPr lang="en-US" altLang="zh-CN" dirty="0"/>
              <a:t>30</a:t>
            </a:r>
            <a:r>
              <a:rPr lang="zh-CN" altLang="en-US" dirty="0"/>
              <a:t>分</a:t>
            </a:r>
            <a:endParaRPr lang="en-US" altLang="zh-CN" dirty="0"/>
          </a:p>
          <a:p>
            <a:r>
              <a:rPr lang="zh-CN" altLang="en-US" dirty="0"/>
              <a:t>课堂开卷</a:t>
            </a:r>
            <a:r>
              <a:rPr lang="en-US" altLang="zh-CN" dirty="0"/>
              <a:t>40</a:t>
            </a:r>
            <a:r>
              <a:rPr lang="zh-CN" altLang="en-US" dirty="0"/>
              <a:t>分</a:t>
            </a:r>
            <a:endParaRPr lang="en-US" altLang="zh-CN" dirty="0"/>
          </a:p>
          <a:p>
            <a:r>
              <a:rPr lang="en-US" altLang="zh-CN" dirty="0"/>
              <a:t>2018</a:t>
            </a:r>
            <a:r>
              <a:rPr lang="zh-CN" altLang="en-US" dirty="0"/>
              <a:t>年，并行与分布式计算，</a:t>
            </a:r>
            <a:r>
              <a:rPr lang="en-US" altLang="zh-CN" dirty="0"/>
              <a:t> 66</a:t>
            </a:r>
            <a:r>
              <a:rPr lang="zh-CN" altLang="en-US" dirty="0"/>
              <a:t>人上课</a:t>
            </a:r>
            <a:endParaRPr lang="en-US" altLang="zh-CN" dirty="0"/>
          </a:p>
          <a:p>
            <a:pPr lvl="1"/>
            <a:r>
              <a:rPr lang="zh-CN" altLang="zh-CN" dirty="0"/>
              <a:t>总成绩</a:t>
            </a:r>
            <a:r>
              <a:rPr lang="en-US" altLang="zh-CN" dirty="0"/>
              <a:t>90</a:t>
            </a:r>
            <a:r>
              <a:rPr lang="zh-CN" altLang="zh-CN" dirty="0"/>
              <a:t>分以上</a:t>
            </a:r>
            <a:r>
              <a:rPr lang="en-US" altLang="zh-CN" dirty="0"/>
              <a:t>8</a:t>
            </a:r>
            <a:r>
              <a:rPr lang="zh-CN" altLang="zh-CN" dirty="0"/>
              <a:t>人，</a:t>
            </a:r>
            <a:r>
              <a:rPr lang="en-US" altLang="zh-CN" dirty="0"/>
              <a:t>89-80</a:t>
            </a:r>
            <a:r>
              <a:rPr lang="zh-CN" altLang="zh-CN" dirty="0"/>
              <a:t>分</a:t>
            </a:r>
            <a:r>
              <a:rPr lang="en-US" altLang="zh-CN" dirty="0"/>
              <a:t>10</a:t>
            </a:r>
            <a:r>
              <a:rPr lang="zh-CN" altLang="zh-CN" dirty="0"/>
              <a:t>人，</a:t>
            </a:r>
            <a:r>
              <a:rPr lang="en-US" altLang="zh-CN" dirty="0"/>
              <a:t>79-70</a:t>
            </a:r>
            <a:r>
              <a:rPr lang="zh-CN" altLang="zh-CN" dirty="0"/>
              <a:t>分</a:t>
            </a:r>
            <a:r>
              <a:rPr lang="en-US" altLang="zh-CN" dirty="0"/>
              <a:t>27</a:t>
            </a:r>
            <a:r>
              <a:rPr lang="zh-CN" altLang="zh-CN" dirty="0"/>
              <a:t>人，</a:t>
            </a:r>
            <a:r>
              <a:rPr lang="en-US" altLang="zh-CN" dirty="0"/>
              <a:t>69 -60</a:t>
            </a:r>
            <a:r>
              <a:rPr lang="zh-CN" altLang="zh-CN" dirty="0"/>
              <a:t>分</a:t>
            </a:r>
            <a:r>
              <a:rPr lang="en-US" altLang="zh-CN" dirty="0"/>
              <a:t>21</a:t>
            </a:r>
            <a:r>
              <a:rPr lang="zh-CN" altLang="zh-CN" dirty="0"/>
              <a:t>人，不及格</a:t>
            </a:r>
            <a:r>
              <a:rPr lang="en-US" altLang="zh-CN" dirty="0"/>
              <a:t>0</a:t>
            </a:r>
            <a:r>
              <a:rPr lang="zh-CN" altLang="zh-CN" dirty="0"/>
              <a:t>人。</a:t>
            </a:r>
            <a:endParaRPr lang="en-US" altLang="zh-CN" dirty="0"/>
          </a:p>
          <a:p>
            <a:pPr lvl="1"/>
            <a:r>
              <a:rPr lang="zh-CN" altLang="zh-CN" dirty="0"/>
              <a:t>平均分为</a:t>
            </a:r>
            <a:r>
              <a:rPr lang="en-US" altLang="zh-CN" dirty="0"/>
              <a:t>75.1</a:t>
            </a:r>
            <a:r>
              <a:rPr lang="zh-CN" altLang="zh-CN" dirty="0"/>
              <a:t>分</a:t>
            </a:r>
            <a:endParaRPr lang="en-US" dirty="0"/>
          </a:p>
        </p:txBody>
      </p:sp>
      <p:sp>
        <p:nvSpPr>
          <p:cNvPr id="4" name="对话气泡: 椭圆形 3">
            <a:extLst>
              <a:ext uri="{FF2B5EF4-FFF2-40B4-BE49-F238E27FC236}">
                <a16:creationId xmlns="" xmlns:a16="http://schemas.microsoft.com/office/drawing/2014/main" id="{BF3AEA56-4BAE-4A51-ADF8-79DB87A77B8E}"/>
              </a:ext>
            </a:extLst>
          </p:cNvPr>
          <p:cNvSpPr/>
          <p:nvPr/>
        </p:nvSpPr>
        <p:spPr>
          <a:xfrm>
            <a:off x="4499992" y="658614"/>
            <a:ext cx="2088232" cy="1584176"/>
          </a:xfrm>
          <a:prstGeom prst="wedgeEllipseCallout">
            <a:avLst>
              <a:gd name="adj1" fmla="val -143306"/>
              <a:gd name="adj2" fmla="val -1158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不要抄作业！</a:t>
            </a:r>
          </a:p>
        </p:txBody>
      </p:sp>
    </p:spTree>
    <p:extLst>
      <p:ext uri="{BB962C8B-B14F-4D97-AF65-F5344CB8AC3E}">
        <p14:creationId xmlns:p14="http://schemas.microsoft.com/office/powerpoint/2010/main" val="419493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IMHO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course aims to provide the theoretical fundamentals and technical underpinning for the design and analysis of many distributed systems, which will help the students design correct distrusted applications</a:t>
            </a:r>
          </a:p>
          <a:p>
            <a:pPr lvl="1"/>
            <a:r>
              <a:rPr lang="en-US" dirty="0"/>
              <a:t>Teach the fundamental principles: how they make the distributed systems work and why they sometimes fail to work</a:t>
            </a:r>
          </a:p>
          <a:p>
            <a:pPr lvl="1"/>
            <a:r>
              <a:rPr lang="en-US" dirty="0"/>
              <a:t>Not teach the skills which </a:t>
            </a:r>
            <a:r>
              <a:rPr lang="en-US" altLang="zh-CN" dirty="0"/>
              <a:t>can be directly</a:t>
            </a:r>
            <a:r>
              <a:rPr lang="en-US" dirty="0"/>
              <a:t> used for developing distributed systems</a:t>
            </a:r>
          </a:p>
          <a:p>
            <a:r>
              <a:rPr lang="en-US" dirty="0"/>
              <a:t>The course is suitable to the students who have already developed some distributed systems and want to know how to make them work well</a:t>
            </a:r>
          </a:p>
        </p:txBody>
      </p:sp>
    </p:spTree>
    <p:extLst>
      <p:ext uri="{BB962C8B-B14F-4D97-AF65-F5344CB8AC3E}">
        <p14:creationId xmlns:p14="http://schemas.microsoft.com/office/powerpoint/2010/main" val="245391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7"/>
          <p:cNvSpPr>
            <a:spLocks noChangeArrowheads="1"/>
          </p:cNvSpPr>
          <p:nvPr/>
        </p:nvSpPr>
        <p:spPr bwMode="ltGray">
          <a:xfrm>
            <a:off x="4652726" y="0"/>
            <a:ext cx="4498404" cy="350100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accent2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000">
                <a:solidFill>
                  <a:schemeClr val="accent2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000">
                <a:solidFill>
                  <a:schemeClr val="accent2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000">
                <a:solidFill>
                  <a:schemeClr val="accent2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000">
                <a:solidFill>
                  <a:schemeClr val="accent2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B9BD5">
                  <a:lumMod val="40000"/>
                  <a:lumOff val="60000"/>
                </a:srgbClr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3248" y="1906376"/>
            <a:ext cx="8502387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 w="17780" cmpd="sng">
                  <a:solidFill>
                    <a:prstClr val="black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  <a:reflection blurRad="6350" stA="60000" endA="900" endPos="58000" dir="5400000" sy="-100000" algn="bl" rotWithShape="0"/>
                </a:effectLst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Thank you for your attention! </a:t>
            </a:r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ltGray">
          <a:xfrm>
            <a:off x="1588" y="3501008"/>
            <a:ext cx="4632850" cy="3365024"/>
          </a:xfrm>
          <a:prstGeom prst="rect">
            <a:avLst/>
          </a:prstGeom>
          <a:solidFill>
            <a:srgbClr val="715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accent2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000">
                <a:solidFill>
                  <a:schemeClr val="accent2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000">
                <a:solidFill>
                  <a:schemeClr val="accent2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000">
                <a:solidFill>
                  <a:schemeClr val="accent2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000">
                <a:solidFill>
                  <a:schemeClr val="accent2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9955" y="3660702"/>
            <a:ext cx="4016116" cy="317009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err="1">
                <a:ln w="10541" cmpd="sng">
                  <a:noFill/>
                  <a:prstDash val="solid"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Beihong</a:t>
            </a:r>
            <a:r>
              <a:rPr kumimoji="0" lang="en-US" altLang="zh-CN" sz="3200" b="1" i="0" u="none" strike="noStrike" kern="1200" cap="none" spc="0" normalizeH="0" baseline="0" noProof="0" dirty="0">
                <a:ln w="10541" cmpd="sng">
                  <a:noFill/>
                  <a:prstDash val="solid"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3200" b="1" i="0" u="none" strike="noStrike" kern="1200" cap="none" spc="0" normalizeH="0" baseline="0" noProof="0" dirty="0" err="1">
                <a:ln w="10541" cmpd="sng">
                  <a:noFill/>
                  <a:prstDash val="solid"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Jin</a:t>
            </a:r>
            <a:r>
              <a:rPr kumimoji="0" lang="zh-CN" altLang="en-US" sz="3200" b="1" i="0" u="none" strike="noStrike" kern="1200" cap="none" spc="0" normalizeH="0" baseline="0" noProof="0" dirty="0">
                <a:ln w="10541" cmpd="sng">
                  <a:noFill/>
                  <a:prstDash val="solid"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（金蓓弘）</a:t>
            </a:r>
            <a:endParaRPr kumimoji="0" lang="en-US" altLang="zh-CN" sz="3200" b="1" i="0" u="none" strike="noStrike" kern="1200" cap="none" spc="0" normalizeH="0" baseline="0" noProof="0" dirty="0">
              <a:ln w="10541" cmpd="sng">
                <a:noFill/>
                <a:prstDash val="solid"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Institute of Software Chinese Academy of Sciences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1" i="0" u="none" strike="noStrike" kern="1200" cap="none" spc="0" normalizeH="0" baseline="0" noProof="0" dirty="0">
              <a:ln w="10541" cmpd="sng">
                <a:noFill/>
                <a:prstDash val="solid"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 w="10541" cmpd="sng">
                  <a:noFill/>
                  <a:prstDash val="solid"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Beihong@iscas.ac.cn</a:t>
            </a:r>
            <a:endParaRPr kumimoji="0" lang="zh-CN" altLang="en-US" sz="3200" b="1" i="0" u="none" strike="noStrike" kern="1200" cap="none" spc="0" normalizeH="0" baseline="0" noProof="0" dirty="0">
              <a:ln w="10541" cmpd="sng">
                <a:noFill/>
                <a:prstDash val="solid"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07DFD86D-5CA0-4BC4-B367-9CEC0F9AD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503" y="3501008"/>
            <a:ext cx="4501497" cy="336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7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676</Words>
  <Application>Microsoft Office PowerPoint</Application>
  <PresentationFormat>全屏显示(4:3)</PresentationFormat>
  <Paragraphs>97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MS PGothic</vt:lpstr>
      <vt:lpstr>等线</vt:lpstr>
      <vt:lpstr>宋体</vt:lpstr>
      <vt:lpstr>Arial</vt:lpstr>
      <vt:lpstr>Calibri</vt:lpstr>
      <vt:lpstr>Wingdings</vt:lpstr>
      <vt:lpstr>Office 主题</vt:lpstr>
      <vt:lpstr>并行与分布式计算</vt:lpstr>
      <vt:lpstr>课程基本信息-1</vt:lpstr>
      <vt:lpstr>课程基本信息-2</vt:lpstr>
      <vt:lpstr>课程基本信息-3</vt:lpstr>
      <vt:lpstr>课程基本信息-4</vt:lpstr>
      <vt:lpstr>课程概要</vt:lpstr>
      <vt:lpstr>课程基本信息-5-课程考核方式</vt:lpstr>
      <vt:lpstr>IMHO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</dc:title>
  <dc:creator>Beihong</dc:creator>
  <cp:lastModifiedBy>BH Jin</cp:lastModifiedBy>
  <cp:revision>123</cp:revision>
  <cp:lastPrinted>2017-04-06T08:11:40Z</cp:lastPrinted>
  <dcterms:created xsi:type="dcterms:W3CDTF">2015-08-29T12:38:30Z</dcterms:created>
  <dcterms:modified xsi:type="dcterms:W3CDTF">2019-09-06T00:37:21Z</dcterms:modified>
</cp:coreProperties>
</file>