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47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15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8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62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6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2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2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2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2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2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2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2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2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2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6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23" lvl="0" indent="-342917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48" lvl="1" indent="-317516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71" lvl="2" indent="-317516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93" lvl="3" indent="-317516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117" lvl="4" indent="-317516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341" lvl="5" indent="-317516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564" lvl="6" indent="-317516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786" lvl="7" indent="-317516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5009" lvl="8" indent="-317516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62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62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1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62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23" lvl="0" indent="-342917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48" lvl="1" indent="-317516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71" lvl="2" indent="-317516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93" lvl="3" indent="-31751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117" lvl="4" indent="-317516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341" lvl="5" indent="-317516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564" lvl="6" indent="-31751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786" lvl="7" indent="-317516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5009" lvl="8" indent="-317516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62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3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23" lvl="0" indent="-317516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48" lvl="1" indent="-304816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71" lvl="2" indent="-304816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93" lvl="3" indent="-304816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117" lvl="4" indent="-304816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341" lvl="5" indent="-304816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564" lvl="6" indent="-304816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786" lvl="7" indent="-304816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5009" lvl="8" indent="-304816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3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23" lvl="0" indent="-317516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48" lvl="1" indent="-304816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71" lvl="2" indent="-304816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93" lvl="3" indent="-304816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117" lvl="4" indent="-304816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341" lvl="5" indent="-304816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564" lvl="6" indent="-304816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786" lvl="7" indent="-304816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5009" lvl="8" indent="-304816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62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62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1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23" lvl="0" indent="-304816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48" lvl="1" indent="-304816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71" lvl="2" indent="-304816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93" lvl="3" indent="-304816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117" lvl="4" indent="-304816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341" lvl="5" indent="-304816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564" lvl="6" indent="-304816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786" lvl="7" indent="-304816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5009" lvl="8" indent="-304816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62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1" y="450151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1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62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6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6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6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23" lvl="0" indent="-342917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48" lvl="1" indent="-317516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71" lvl="2" indent="-317516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93" lvl="3" indent="-31751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117" lvl="4" indent="-317516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341" lvl="5" indent="-317516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564" lvl="6" indent="-31751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786" lvl="7" indent="-317516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5009" lvl="8" indent="-317516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62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23" lvl="0" indent="-22861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62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62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3610587" y="820104"/>
            <a:ext cx="2898163" cy="201696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1100" dirty="0">
                <a:latin typeface="+mn-lt"/>
                <a:ea typeface="Open Sans"/>
                <a:cs typeface="Open Sans"/>
                <a:sym typeface="Open Sans"/>
              </a:rPr>
              <a:t>The histogram on the left is indicative of the Health Care Sector for the 1</a:t>
            </a:r>
            <a:r>
              <a:rPr lang="en" sz="1100" baseline="30000" dirty="0">
                <a:latin typeface="+mn-lt"/>
                <a:ea typeface="Open Sans"/>
                <a:cs typeface="Open Sans"/>
                <a:sym typeface="Open Sans"/>
              </a:rPr>
              <a:t>st</a:t>
            </a:r>
            <a:r>
              <a:rPr lang="en" sz="1100" dirty="0">
                <a:latin typeface="+mn-lt"/>
                <a:ea typeface="Open Sans"/>
                <a:cs typeface="Open Sans"/>
                <a:sym typeface="Open Sans"/>
              </a:rPr>
              <a:t> and 4</a:t>
            </a:r>
            <a:r>
              <a:rPr lang="en" sz="1100" baseline="30000" dirty="0">
                <a:latin typeface="+mn-lt"/>
                <a:ea typeface="Open Sans"/>
                <a:cs typeface="Open Sans"/>
                <a:sym typeface="Open Sans"/>
              </a:rPr>
              <a:t>th</a:t>
            </a:r>
            <a:r>
              <a:rPr lang="en" sz="1100" dirty="0">
                <a:latin typeface="+mn-lt"/>
                <a:ea typeface="Open Sans"/>
                <a:cs typeface="Open Sans"/>
                <a:sym typeface="Open Sans"/>
              </a:rPr>
              <a:t> year. The histogram is right skewed indicating that the median is less than the total revenue. The combined maximum for year 1 and 4 is $184.840B and the combined minimum is $1.032B. The standard deviation of $38.06B suggests the healthcare companies experienced wide fluctuations over the two-year period.</a:t>
            </a:r>
            <a:endParaRPr sz="1100" dirty="0"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Total Revenue for Health Care Sector in Year 1&amp;4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1ECF89-14E1-6EC4-9464-9765B7C05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36" y="820104"/>
            <a:ext cx="3316941" cy="19616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B93F17-2D2F-2157-3FC7-8CAE8B25D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36" y="2837068"/>
            <a:ext cx="3325663" cy="22810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5A95E1-34C2-7CFD-72D6-92D91BDD8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50" y="1060056"/>
            <a:ext cx="2437809" cy="15116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5438D0-F833-AEFF-CF82-0A0885F0CD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2250" y="3139709"/>
            <a:ext cx="2532666" cy="1516469"/>
          </a:xfrm>
          <a:prstGeom prst="rect">
            <a:avLst/>
          </a:prstGeom>
        </p:spPr>
      </p:pic>
      <p:sp>
        <p:nvSpPr>
          <p:cNvPr id="12" name="Google Shape;59;p14">
            <a:extLst>
              <a:ext uri="{FF2B5EF4-FFF2-40B4-BE49-F238E27FC236}">
                <a16:creationId xmlns:a16="http://schemas.microsoft.com/office/drawing/2014/main" id="{AB915F96-7229-1B86-662A-B6E1B6B9AC06}"/>
              </a:ext>
            </a:extLst>
          </p:cNvPr>
          <p:cNvSpPr txBox="1">
            <a:spLocks/>
          </p:cNvSpPr>
          <p:nvPr/>
        </p:nvSpPr>
        <p:spPr>
          <a:xfrm>
            <a:off x="3610587" y="3233057"/>
            <a:ext cx="2898163" cy="1516469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23" marR="0" lvl="0" indent="-31751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48" marR="0" lvl="1" indent="-30481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71" marR="0" lvl="2" indent="-30481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93" marR="0" lvl="3" indent="-30481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117" marR="0" lvl="4" indent="-30481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341" marR="0" lvl="5" indent="-30481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564" marR="0" lvl="6" indent="-30481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786" marR="0" lvl="7" indent="-30481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5009" marR="0" lvl="8" indent="-304816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sz="1100" dirty="0">
                <a:latin typeface="+mn-lt"/>
                <a:ea typeface="Open Sans"/>
                <a:cs typeface="Open Sans"/>
                <a:sym typeface="Open Sans"/>
              </a:rPr>
              <a:t>Focusing on the Integrated Pharmaceutical Industry, the chart on bottom left shows Year 1 generated higher revenues than Year 4. </a:t>
            </a:r>
          </a:p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sz="1100" dirty="0">
                <a:latin typeface="+mn-lt"/>
                <a:ea typeface="Open Sans"/>
                <a:cs typeface="Open Sans"/>
                <a:sym typeface="Open Sans"/>
              </a:rPr>
              <a:t>The Total Revenue in Year 1 was $155.18B and </a:t>
            </a:r>
            <a:r>
              <a:rPr lang="en-US" sz="1100">
                <a:latin typeface="+mn-lt"/>
                <a:ea typeface="Open Sans"/>
                <a:cs typeface="Open Sans"/>
                <a:sym typeface="Open Sans"/>
              </a:rPr>
              <a:t>Year 4 </a:t>
            </a:r>
            <a:r>
              <a:rPr lang="en-US" sz="1100" dirty="0">
                <a:latin typeface="+mn-lt"/>
                <a:ea typeface="Open Sans"/>
                <a:cs typeface="Open Sans"/>
                <a:sym typeface="Open Sans"/>
              </a:rPr>
              <a:t>was </a:t>
            </a:r>
            <a:r>
              <a:rPr lang="en-US" sz="1100">
                <a:latin typeface="+mn-lt"/>
                <a:ea typeface="Open Sans"/>
                <a:cs typeface="Open Sans"/>
                <a:sym typeface="Open Sans"/>
              </a:rPr>
              <a:t>$136.05B.</a:t>
            </a:r>
            <a:endParaRPr lang="en-US" sz="1100" dirty="0">
              <a:latin typeface="+mn-lt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120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Open Sans</vt:lpstr>
      <vt:lpstr>Simple Light</vt:lpstr>
      <vt:lpstr>  Total Revenue for Health Care Sector in Year 1&amp;4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&lt;title&gt;</dc:title>
  <cp:lastModifiedBy>Johnson, Deanna M</cp:lastModifiedBy>
  <cp:revision>2</cp:revision>
  <dcterms:modified xsi:type="dcterms:W3CDTF">2023-06-08T03:56:25Z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0df1db-9955-4087-a541-42c2f5a9332e_Enabled">
    <vt:lpwstr>true</vt:lpwstr>
  </property>
  <property fmtid="{D5CDD505-2E9C-101B-9397-08002B2CF9AE}" pid="3" name="MSIP_Label_320df1db-9955-4087-a541-42c2f5a9332e_SetDate">
    <vt:lpwstr>2023-05-24T04:24:37Z</vt:lpwstr>
  </property>
  <property fmtid="{D5CDD505-2E9C-101B-9397-08002B2CF9AE}" pid="4" name="MSIP_Label_320df1db-9955-4087-a541-42c2f5a9332e_Method">
    <vt:lpwstr>Standard</vt:lpwstr>
  </property>
  <property fmtid="{D5CDD505-2E9C-101B-9397-08002B2CF9AE}" pid="5" name="MSIP_Label_320df1db-9955-4087-a541-42c2f5a9332e_Name">
    <vt:lpwstr>Confidential Information</vt:lpwstr>
  </property>
  <property fmtid="{D5CDD505-2E9C-101B-9397-08002B2CF9AE}" pid="6" name="MSIP_Label_320df1db-9955-4087-a541-42c2f5a9332e_SiteId">
    <vt:lpwstr>eef95730-77bf-4663-a55d-1ddff9335b5b</vt:lpwstr>
  </property>
  <property fmtid="{D5CDD505-2E9C-101B-9397-08002B2CF9AE}" pid="7" name="MSIP_Label_320df1db-9955-4087-a541-42c2f5a9332e_ActionId">
    <vt:lpwstr>6ea469db-676a-46ef-925d-f8f40724e7db</vt:lpwstr>
  </property>
  <property fmtid="{D5CDD505-2E9C-101B-9397-08002B2CF9AE}" pid="8" name="MSIP_Label_320df1db-9955-4087-a541-42c2f5a9332e_ContentBits">
    <vt:lpwstr>0</vt:lpwstr>
  </property>
</Properties>
</file>