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3" r:id="rId16"/>
    <p:sldId id="272" r:id="rId17"/>
    <p:sldId id="274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E5511-C1CE-4EC6-8B7B-F45E06730CE9}" type="datetimeFigureOut">
              <a:rPr lang="en-AU" smtClean="0"/>
              <a:t>18/01/2021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F807B-A989-416F-B277-C647016C76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66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Overview Slide, Explain here what is covered in this presentation: it should not go longer than 5 minutes, so keep it short and concise.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F807B-A989-416F-B277-C647016C76E0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956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201c2f4a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201c2f4a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The network topology as shown here in this diagram indicates that the Azure host machines hosts all the nested virtual machines that are used for this project. The ELK 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VM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is used for monitoring alerts on the system through Kibana.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b201c2f4a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 avoid over complicating things briefly touch on these vulnerabilities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F807B-A989-416F-B277-C647016C76E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26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70F062F-3BFF-4033-BF21-52BE6FBF0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Talk about input sanitisation on websites and briefly touch on why it is important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B3074-0AFB-4F74-BB62-98AD8FC6FA62}" type="datetime1">
              <a:rPr lang="en-AU" smtClean="0"/>
              <a:t>18/01/2021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AU"/>
              <a:t>Made for Virtual Demo Day Jan 2021| Dean Baberowski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A2D9-9B95-4502-9E5C-FE50D9BFAF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225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F17C-74E9-4419-9065-2FFD86DFEB90}" type="datetime1">
              <a:rPr lang="en-AU" smtClean="0"/>
              <a:t>18/01/2021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Made for Virtual Demo Day Jan 2021| Dean Baberowski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A2D9-9B95-4502-9E5C-FE50D9BFAF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46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E5C1-7EE2-4018-90A6-97EB1617E30D}" type="datetime1">
              <a:rPr lang="en-AU" smtClean="0"/>
              <a:t>18/01/2021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Made for Virtual Demo Day Jan 2021| Dean Baberowski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A2D9-9B95-4502-9E5C-FE50D9BFAF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53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9BB3-B3E5-4D2B-8B5B-74AE5A56F073}" type="datetime1">
              <a:rPr lang="en-AU" smtClean="0"/>
              <a:t>18/01/2021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Made for Virtual Demo Day Jan 2021| Dean Baberowski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A2D9-9B95-4502-9E5C-FE50D9BFAF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395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9062-E804-4216-821C-27F174DF2731}" type="datetime1">
              <a:rPr lang="en-AU" smtClean="0"/>
              <a:t>18/01/2021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Made for Virtual Demo Day Jan 2021| Dean Baberowski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A2D9-9B95-4502-9E5C-FE50D9BFAF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538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4F21-83C4-4E58-9A96-BB30C9DF5300}" type="datetime1">
              <a:rPr lang="en-AU" smtClean="0"/>
              <a:t>18/01/2021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Made for Virtual Demo Day Jan 2021| Dean Baberowski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A2D9-9B95-4502-9E5C-FE50D9BFAF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667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1F570-02A4-4388-90FF-7719B903F970}" type="datetime1">
              <a:rPr lang="en-AU" smtClean="0"/>
              <a:t>18/01/2021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Made for Virtual Demo Day Jan 2021| Dean Baberowski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A2D9-9B95-4502-9E5C-FE50D9BFAF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413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F7262-39FC-4968-9860-29D69D7FACB8}" type="datetime1">
              <a:rPr lang="en-AU" smtClean="0"/>
              <a:t>18/01/2021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Made for Virtual Demo Day Jan 2021| Dean Baberowski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A2D9-9B95-4502-9E5C-FE50D9BFAF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3972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A3CB-C36A-493E-A34C-D8BED9B7C5C5}" type="datetime1">
              <a:rPr lang="en-AU" smtClean="0"/>
              <a:t>18/01/2021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Made for Virtual Demo Day Jan 2021| Dean Baberowski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A2D9-9B95-4502-9E5C-FE50D9BFAF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2935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Text with Sidebar">
  <p:cSld name="10. Text with Sideba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201c2f4a7_1_33272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8899568" cy="48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243750" rIns="121900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gb201c2f4a7_1_33272"/>
          <p:cNvSpPr txBox="1">
            <a:spLocks noGrp="1"/>
          </p:cNvSpPr>
          <p:nvPr>
            <p:ph type="body" idx="2"/>
          </p:nvPr>
        </p:nvSpPr>
        <p:spPr>
          <a:xfrm>
            <a:off x="0" y="1661067"/>
            <a:ext cx="8932726" cy="519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0" rIns="1219000" bIns="2437975" anchor="t" anchorCtr="0">
            <a:noAutofit/>
          </a:bodyPr>
          <a:lstStyle>
            <a:lvl1pPr marL="228600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●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○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85800" marR="0" lvl="2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■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914400" marR="0" lvl="3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●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43000" marR="0" lvl="4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○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■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1600200" marR="0" lvl="6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●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1828800" marR="0" lvl="7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○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2057400" marR="0" lvl="8" indent="-231775" algn="l" rtl="0">
              <a:lnSpc>
                <a:spcPct val="100000"/>
              </a:lnSpc>
              <a:spcBef>
                <a:spcPts val="1050"/>
              </a:spcBef>
              <a:spcAft>
                <a:spcPts val="1050"/>
              </a:spcAft>
              <a:buClr>
                <a:srgbClr val="000000"/>
              </a:buClr>
              <a:buSzPts val="3700"/>
              <a:buFont typeface="Roboto"/>
              <a:buChar char="■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gb201c2f4a7_1_33272"/>
          <p:cNvSpPr txBox="1">
            <a:spLocks noGrp="1"/>
          </p:cNvSpPr>
          <p:nvPr>
            <p:ph type="subTitle" idx="3"/>
          </p:nvPr>
        </p:nvSpPr>
        <p:spPr>
          <a:xfrm>
            <a:off x="9408400" y="1213967"/>
            <a:ext cx="2418780" cy="5046450"/>
          </a:xfrm>
          <a:prstGeom prst="rect">
            <a:avLst/>
          </a:prstGeom>
          <a:noFill/>
          <a:ln w="9525" cap="flat" cmpd="sng">
            <a:solidFill>
              <a:srgbClr val="DBD9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7575" tIns="487575" rIns="487575" bIns="487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13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gb201c2f4a7_1_33272"/>
          <p:cNvSpPr txBox="1">
            <a:spLocks noGrp="1"/>
          </p:cNvSpPr>
          <p:nvPr>
            <p:ph type="title"/>
          </p:nvPr>
        </p:nvSpPr>
        <p:spPr>
          <a:xfrm>
            <a:off x="-16567" y="0"/>
            <a:ext cx="8932726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487575" rIns="731350" bIns="2437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gb201c2f4a7_1_33272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141" cy="1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437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Google Shape;89;gb201c2f4a7_1_33272"/>
          <p:cNvSpPr txBox="1">
            <a:spLocks noGrp="1"/>
          </p:cNvSpPr>
          <p:nvPr>
            <p:ph type="subTitle" idx="4"/>
          </p:nvPr>
        </p:nvSpPr>
        <p:spPr>
          <a:xfrm>
            <a:off x="-16400" y="6555534"/>
            <a:ext cx="10629218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9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2580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Subsection Slide 1">
  <p:cSld name="7. Subsection Slide 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201c2f4a7_1_33294"/>
          <p:cNvSpPr txBox="1">
            <a:spLocks noGrp="1"/>
          </p:cNvSpPr>
          <p:nvPr>
            <p:ph type="title"/>
          </p:nvPr>
        </p:nvSpPr>
        <p:spPr>
          <a:xfrm>
            <a:off x="365767" y="2784634"/>
            <a:ext cx="11460434" cy="1056450"/>
          </a:xfrm>
          <a:prstGeom prst="rect">
            <a:avLst/>
          </a:prstGeom>
        </p:spPr>
        <p:txBody>
          <a:bodyPr spcFirstLastPara="1" wrap="square" lIns="243750" tIns="243750" rIns="243750" bIns="2437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5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5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5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5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5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5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5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50"/>
            </a:lvl9pPr>
          </a:lstStyle>
          <a:p>
            <a:endParaRPr/>
          </a:p>
        </p:txBody>
      </p:sp>
      <p:sp>
        <p:nvSpPr>
          <p:cNvPr id="105" name="Google Shape;105;gb201c2f4a7_1_33294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141" cy="140850"/>
          </a:xfrm>
          <a:prstGeom prst="rect">
            <a:avLst/>
          </a:prstGeom>
        </p:spPr>
        <p:txBody>
          <a:bodyPr spcFirstLastPara="1" wrap="square" lIns="0" tIns="0" rIns="0" bIns="243750" anchor="t" anchorCtr="0">
            <a:noAutofit/>
          </a:bodyPr>
          <a:lstStyle>
            <a:lvl1pPr lvl="0" rtl="0">
              <a:buNone/>
              <a:defRPr sz="800">
                <a:solidFill>
                  <a:srgbClr val="000000"/>
                </a:solidFill>
              </a:defRPr>
            </a:lvl1pPr>
            <a:lvl2pPr lvl="1" rtl="0">
              <a:buNone/>
              <a:defRPr sz="800">
                <a:solidFill>
                  <a:srgbClr val="000000"/>
                </a:solidFill>
              </a:defRPr>
            </a:lvl2pPr>
            <a:lvl3pPr lvl="2" rtl="0">
              <a:buNone/>
              <a:defRPr sz="800">
                <a:solidFill>
                  <a:srgbClr val="000000"/>
                </a:solidFill>
              </a:defRPr>
            </a:lvl3pPr>
            <a:lvl4pPr lvl="3" rtl="0">
              <a:buNone/>
              <a:defRPr sz="800">
                <a:solidFill>
                  <a:srgbClr val="000000"/>
                </a:solidFill>
              </a:defRPr>
            </a:lvl4pPr>
            <a:lvl5pPr lvl="4" rtl="0">
              <a:buNone/>
              <a:defRPr sz="800">
                <a:solidFill>
                  <a:srgbClr val="000000"/>
                </a:solidFill>
              </a:defRPr>
            </a:lvl5pPr>
            <a:lvl6pPr lvl="5" rtl="0">
              <a:buNone/>
              <a:defRPr sz="800">
                <a:solidFill>
                  <a:srgbClr val="000000"/>
                </a:solidFill>
              </a:defRPr>
            </a:lvl6pPr>
            <a:lvl7pPr lvl="6" rtl="0">
              <a:buNone/>
              <a:defRPr sz="800">
                <a:solidFill>
                  <a:srgbClr val="000000"/>
                </a:solidFill>
              </a:defRPr>
            </a:lvl7pPr>
            <a:lvl8pPr lvl="7" rtl="0">
              <a:buNone/>
              <a:defRPr sz="800">
                <a:solidFill>
                  <a:srgbClr val="000000"/>
                </a:solidFill>
              </a:defRPr>
            </a:lvl8pPr>
            <a:lvl9pPr lvl="8" rtl="0">
              <a:buNone/>
              <a:defRPr sz="8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6" name="Google Shape;106;gb201c2f4a7_1_33294"/>
          <p:cNvSpPr txBox="1">
            <a:spLocks noGrp="1"/>
          </p:cNvSpPr>
          <p:nvPr>
            <p:ph type="subTitle" idx="1"/>
          </p:nvPr>
        </p:nvSpPr>
        <p:spPr>
          <a:xfrm>
            <a:off x="-16400" y="6555534"/>
            <a:ext cx="10629218" cy="302400"/>
          </a:xfrm>
          <a:prstGeom prst="rect">
            <a:avLst/>
          </a:prstGeom>
        </p:spPr>
        <p:txBody>
          <a:bodyPr spcFirstLastPara="1" wrap="square" lIns="731350" tIns="12185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50"/>
            </a:lvl1pPr>
            <a:lvl2pPr lvl="1" rtl="0">
              <a:spcBef>
                <a:spcPts val="2150"/>
              </a:spcBef>
              <a:spcAft>
                <a:spcPts val="0"/>
              </a:spcAft>
              <a:buNone/>
              <a:defRPr sz="1850"/>
            </a:lvl2pPr>
            <a:lvl3pPr lvl="2" rtl="0">
              <a:spcBef>
                <a:spcPts val="2150"/>
              </a:spcBef>
              <a:spcAft>
                <a:spcPts val="0"/>
              </a:spcAft>
              <a:buNone/>
              <a:defRPr sz="1850"/>
            </a:lvl3pPr>
            <a:lvl4pPr lvl="3" rtl="0">
              <a:spcBef>
                <a:spcPts val="2150"/>
              </a:spcBef>
              <a:spcAft>
                <a:spcPts val="0"/>
              </a:spcAft>
              <a:buNone/>
              <a:defRPr sz="1850"/>
            </a:lvl4pPr>
            <a:lvl5pPr lvl="4" rtl="0">
              <a:spcBef>
                <a:spcPts val="2150"/>
              </a:spcBef>
              <a:spcAft>
                <a:spcPts val="0"/>
              </a:spcAft>
              <a:buNone/>
              <a:defRPr sz="1850"/>
            </a:lvl5pPr>
            <a:lvl6pPr lvl="5" rtl="0">
              <a:spcBef>
                <a:spcPts val="2150"/>
              </a:spcBef>
              <a:spcAft>
                <a:spcPts val="0"/>
              </a:spcAft>
              <a:buNone/>
              <a:defRPr sz="1850"/>
            </a:lvl6pPr>
            <a:lvl7pPr lvl="6" rtl="0">
              <a:spcBef>
                <a:spcPts val="2150"/>
              </a:spcBef>
              <a:spcAft>
                <a:spcPts val="0"/>
              </a:spcAft>
              <a:buNone/>
              <a:defRPr sz="1850"/>
            </a:lvl7pPr>
            <a:lvl8pPr lvl="7" rtl="0">
              <a:spcBef>
                <a:spcPts val="2150"/>
              </a:spcBef>
              <a:spcAft>
                <a:spcPts val="0"/>
              </a:spcAft>
              <a:buNone/>
              <a:defRPr sz="1850"/>
            </a:lvl8pPr>
            <a:lvl9pPr lvl="8" rtl="0">
              <a:spcBef>
                <a:spcPts val="2150"/>
              </a:spcBef>
              <a:spcAft>
                <a:spcPts val="2150"/>
              </a:spcAft>
              <a:buNone/>
              <a:defRPr sz="18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103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D826-7E32-43ED-80EE-2F8E864567D4}" type="datetime1">
              <a:rPr lang="en-AU" smtClean="0"/>
              <a:t>18/01/2021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Made for Virtual Demo Day Jan 2021| Dean Baberowski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C23A2D9-9B95-4502-9E5C-FE50D9BFAF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6786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Text Only">
  <p:cSld name="9. Text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201c2f4a7_1_33259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734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487575" rIns="731350" bIns="2437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gb201c2f4a7_1_33259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25" cy="48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243750" rIns="121900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gb201c2f4a7_1_33259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141" cy="1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4375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3" name="Google Shape;73;gb201c2f4a7_1_33259"/>
          <p:cNvSpPr txBox="1">
            <a:spLocks noGrp="1"/>
          </p:cNvSpPr>
          <p:nvPr>
            <p:ph type="subTitle" idx="2"/>
          </p:nvPr>
        </p:nvSpPr>
        <p:spPr>
          <a:xfrm>
            <a:off x="-16400" y="6555534"/>
            <a:ext cx="10629218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9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gb201c2f4a7_1_33259"/>
          <p:cNvSpPr txBox="1">
            <a:spLocks noGrp="1"/>
          </p:cNvSpPr>
          <p:nvPr>
            <p:ph type="body" idx="3"/>
          </p:nvPr>
        </p:nvSpPr>
        <p:spPr>
          <a:xfrm>
            <a:off x="234" y="1712334"/>
            <a:ext cx="12192025" cy="482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0" rIns="1219000" bIns="2437975" anchor="t" anchorCtr="0">
            <a:noAutofit/>
          </a:bodyPr>
          <a:lstStyle>
            <a:lvl1pPr marL="228600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●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○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85800" marR="0" lvl="2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■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914400" marR="0" lvl="3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●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43000" marR="0" lvl="4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○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■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1600200" marR="0" lvl="6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●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1828800" marR="0" lvl="7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○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2057400" marR="0" lvl="8" indent="-231775" algn="l" rtl="0">
              <a:lnSpc>
                <a:spcPct val="100000"/>
              </a:lnSpc>
              <a:spcBef>
                <a:spcPts val="1050"/>
              </a:spcBef>
              <a:spcAft>
                <a:spcPts val="1050"/>
              </a:spcAft>
              <a:buClr>
                <a:srgbClr val="000000"/>
              </a:buClr>
              <a:buSzPts val="3700"/>
              <a:buFont typeface="Roboto"/>
              <a:buChar char="■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806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2A63-56C5-4DFA-B3F3-FC7FA7B1E3EF}" type="datetime1">
              <a:rPr lang="en-AU" smtClean="0"/>
              <a:t>18/01/2021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Made for Virtual Demo Day Jan 2021| Dean Baberowski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A2D9-9B95-4502-9E5C-FE50D9BFAF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22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5C4A-91A0-4CBA-A9E3-F2E0EC64DB48}" type="datetime1">
              <a:rPr lang="en-AU" smtClean="0"/>
              <a:t>18/01/2021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Made for Virtual Demo Day Jan 2021| Dean Baberowski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A2D9-9B95-4502-9E5C-FE50D9BFAF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89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8A3A0-2BD3-4EBB-9FCA-5D123C7DFD12}" type="datetime1">
              <a:rPr lang="en-AU" smtClean="0"/>
              <a:t>18/01/2021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Made for Virtual Demo Day Jan 2021| Dean Baberowski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A2D9-9B95-4502-9E5C-FE50D9BFAF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013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A4BF-DE0F-4B47-8B3F-C5FD2795DBE4}" type="datetime1">
              <a:rPr lang="en-AU" smtClean="0"/>
              <a:t>18/01/2021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Made for Virtual Demo Day Jan 2021| Dean Baberowski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A2D9-9B95-4502-9E5C-FE50D9BFAF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375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312B-9F7E-4B29-B19C-D8BAAC09BA17}" type="datetime1">
              <a:rPr lang="en-AU" smtClean="0"/>
              <a:t>18/01/2021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Made for Virtual Demo Day Jan 2021| Dean Baberowski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A2D9-9B95-4502-9E5C-FE50D9BFAF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33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EBBA8-36B2-4371-A6F5-36C2F9F14CE3}" type="datetime1">
              <a:rPr lang="en-AU" smtClean="0"/>
              <a:t>18/01/2021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Made for Virtual Demo Day Jan 2021| Dean Baberowski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A2D9-9B95-4502-9E5C-FE50D9BFAF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32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5E31-3AD4-42E0-9AD7-DE9A02438ECF}" type="datetime1">
              <a:rPr lang="en-AU" smtClean="0"/>
              <a:t>18/01/2021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Made for Virtual Demo Day Jan 2021| Dean Baberowski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A2D9-9B95-4502-9E5C-FE50D9BFAF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71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25AFC9-CFB2-4F94-906A-BA1C1EBDC4EC}" type="datetime1">
              <a:rPr lang="en-AU" smtClean="0"/>
              <a:t>18/01/2021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AU"/>
              <a:t>Made for Virtual Demo Day Jan 2021| Dean Baberowski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23A2D9-9B95-4502-9E5C-FE50D9BFAF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275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  <p:sldLayoutId id="2147483933" r:id="rId18"/>
    <p:sldLayoutId id="2147483934" r:id="rId19"/>
    <p:sldLayoutId id="2147483935" r:id="rId20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8.jpeg"/><Relationship Id="rId4" Type="http://schemas.openxmlformats.org/officeDocument/2006/relationships/hyperlink" Target="http://wordpress.org/latest.zi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659A-F758-49A9-82D2-A02B368A7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AU" b="1" dirty="0"/>
              <a:t>Vulnerabilities Assessment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27F8E-D296-44A2-87AC-5A067248A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4026926"/>
            <a:ext cx="6987645" cy="1388534"/>
          </a:xfrm>
        </p:spPr>
        <p:txBody>
          <a:bodyPr/>
          <a:lstStyle/>
          <a:p>
            <a:r>
              <a:rPr lang="en-AU" dirty="0"/>
              <a:t>By Dean Baberowski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CE77D-6234-4CBE-A0FD-4B1222AF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26972" y="5998778"/>
            <a:ext cx="4324044" cy="365125"/>
          </a:xfrm>
        </p:spPr>
        <p:txBody>
          <a:bodyPr/>
          <a:lstStyle/>
          <a:p>
            <a:pPr algn="r"/>
            <a:r>
              <a:rPr lang="en-AU"/>
              <a:t>Made for Virtual Demo Day Jan 2021| Dean Baberowski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53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09A5F07-B82C-4042-BA18-FB1FAC93E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1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E84E4-9A25-496C-9ADB-F7C9A45E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dirty="0"/>
              <a:t>Avoiding Detection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5EB9A-4C3B-4811-85E1-89B78946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78979" y="6111875"/>
            <a:ext cx="43240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AU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Made for Virtual Demo Day Jan 2021| Dean Baberowski</a:t>
            </a:r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26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4FA-B63F-4E3B-B0D1-3657B797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6491"/>
          </a:xfrm>
        </p:spPr>
        <p:txBody>
          <a:bodyPr/>
          <a:lstStyle/>
          <a:p>
            <a:r>
              <a:rPr lang="en-US" b="1" dirty="0">
                <a:latin typeface="+mn-lt"/>
                <a:ea typeface="Calibri"/>
                <a:cs typeface="Calibri"/>
                <a:sym typeface="Calibri"/>
              </a:rPr>
              <a:t>Stealth Exploitation of HTTP Requests</a:t>
            </a:r>
            <a:endParaRPr lang="en-AU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D2F6-2663-47B9-A57C-E5C4FE5D1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b="1" dirty="0"/>
              <a:t>Monitoring Overview</a:t>
            </a:r>
          </a:p>
          <a:p>
            <a:r>
              <a:rPr lang="en-AU" dirty="0"/>
              <a:t>The high amount of HTTP requests would detect this alert </a:t>
            </a:r>
          </a:p>
          <a:p>
            <a:r>
              <a:rPr lang="en-AU" dirty="0"/>
              <a:t>The </a:t>
            </a:r>
            <a:r>
              <a:rPr lang="en-AU" dirty="0" err="1"/>
              <a:t>HTTP.response</a:t>
            </a:r>
            <a:r>
              <a:rPr lang="en-AU" dirty="0"/>
              <a:t> metrics is measured when is it above the threshold of 3500</a:t>
            </a:r>
          </a:p>
          <a:p>
            <a:endParaRPr lang="en-AU" b="1" dirty="0"/>
          </a:p>
          <a:p>
            <a:pPr marL="0" indent="0">
              <a:buNone/>
            </a:pPr>
            <a:r>
              <a:rPr lang="en-AU" b="1" dirty="0"/>
              <a:t>Mitigating Detection</a:t>
            </a:r>
          </a:p>
          <a:p>
            <a:r>
              <a:rPr lang="en-AU" dirty="0"/>
              <a:t>You can execute the exploit without being detected by editing the HTTP request line on a website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E3C47-409A-4A0B-AE92-45E2880D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8846" y="5989637"/>
            <a:ext cx="7084177" cy="365125"/>
          </a:xfrm>
        </p:spPr>
        <p:txBody>
          <a:bodyPr/>
          <a:lstStyle/>
          <a:p>
            <a:pPr algn="r"/>
            <a:r>
              <a:rPr lang="en-AU"/>
              <a:t>Made for Virtual Demo Day Jan 2021| Dean Baberowski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476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3BA1-60D7-47FF-AEF7-805C61DC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476" y="282649"/>
            <a:ext cx="9431782" cy="6539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Stealth Exploitation of High CPU Usage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6A50-CE56-4F31-A9B2-E877E26FD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39703"/>
            <a:ext cx="10018713" cy="45435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b="1" dirty="0"/>
              <a:t>Monitoring Overview</a:t>
            </a:r>
          </a:p>
          <a:p>
            <a:r>
              <a:rPr lang="en-AU" dirty="0"/>
              <a:t>Which alerts detect this exploit? </a:t>
            </a:r>
          </a:p>
          <a:p>
            <a:pPr marL="0" indent="0">
              <a:buNone/>
            </a:pPr>
            <a:r>
              <a:rPr lang="en-AU" dirty="0"/>
              <a:t>        High CPU Usage </a:t>
            </a:r>
          </a:p>
          <a:p>
            <a:r>
              <a:rPr lang="en-AU" dirty="0"/>
              <a:t>Which metrics do they measure? 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/>
              <a:t>Cpu.usage</a:t>
            </a:r>
            <a:r>
              <a:rPr lang="en-AU" dirty="0"/>
              <a:t> </a:t>
            </a:r>
          </a:p>
          <a:p>
            <a:r>
              <a:rPr lang="en-AU" dirty="0"/>
              <a:t>Which thresholds do they fire at?</a:t>
            </a:r>
          </a:p>
          <a:p>
            <a:pPr marL="0" indent="0">
              <a:buNone/>
            </a:pPr>
            <a:r>
              <a:rPr lang="en-AU" dirty="0"/>
              <a:t>         Above 0.5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Mitigating Detection</a:t>
            </a:r>
          </a:p>
          <a:p>
            <a:r>
              <a:rPr lang="en-AU" dirty="0"/>
              <a:t>How can you execute the same exploit without triggering the alert?</a:t>
            </a:r>
          </a:p>
          <a:p>
            <a:r>
              <a:rPr lang="en-AU" dirty="0"/>
              <a:t>You can use the same exploit by changing the command and monitoring it using task manager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1C539-55C6-4E60-B737-B2B464C9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8846" y="6037735"/>
            <a:ext cx="7084177" cy="365125"/>
          </a:xfrm>
        </p:spPr>
        <p:txBody>
          <a:bodyPr/>
          <a:lstStyle/>
          <a:p>
            <a:pPr algn="r"/>
            <a:r>
              <a:rPr lang="en-AU"/>
              <a:t>Made for Virtual Demo Day Jan 2021| Dean Baberowski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65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09A5F07-B82C-4042-BA18-FB1FAC93E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1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E84E4-9A25-496C-9ADB-F7C9A45E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dirty="0"/>
              <a:t>Maintaining Access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5EB9A-4C3B-4811-85E1-89B78946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6628" y="5920345"/>
            <a:ext cx="43240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AU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Made for Virtual Demo Day Jan 2021| Dean Baberowski</a:t>
            </a:r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500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E103-5C73-451B-BAF1-41ECAEF3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111" y="372533"/>
            <a:ext cx="10018713" cy="1134533"/>
          </a:xfrm>
        </p:spPr>
        <p:txBody>
          <a:bodyPr/>
          <a:lstStyle/>
          <a:p>
            <a:r>
              <a:rPr lang="en-AU" b="1" dirty="0"/>
              <a:t>Backdooring the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8C7E-C4F2-43E1-BD47-D5DA6749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110" y="16255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Backdoor Overview</a:t>
            </a:r>
          </a:p>
          <a:p>
            <a:r>
              <a:rPr lang="en-AU" dirty="0"/>
              <a:t>Installed a Reverse shell backdoor into the target system</a:t>
            </a:r>
          </a:p>
          <a:p>
            <a:r>
              <a:rPr lang="en-AU" dirty="0"/>
              <a:t>Used </a:t>
            </a:r>
            <a:r>
              <a:rPr lang="en-AU" dirty="0" err="1"/>
              <a:t>metaspoit</a:t>
            </a:r>
            <a:r>
              <a:rPr lang="en-AU" dirty="0"/>
              <a:t> to drop the backdoor</a:t>
            </a:r>
          </a:p>
          <a:p>
            <a:r>
              <a:rPr lang="en-AU" i="1" dirty="0"/>
              <a:t>use exploit </a:t>
            </a:r>
          </a:p>
          <a:p>
            <a:r>
              <a:rPr lang="en-AU" dirty="0"/>
              <a:t>Connected to it by a custom shell exploit script</a:t>
            </a:r>
          </a:p>
          <a:p>
            <a:r>
              <a:rPr lang="en-AU" i="1" dirty="0"/>
              <a:t>./exploit.sh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30BF4-E64F-4403-9619-87851996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2646" y="6043913"/>
            <a:ext cx="7084177" cy="365125"/>
          </a:xfrm>
        </p:spPr>
        <p:txBody>
          <a:bodyPr/>
          <a:lstStyle/>
          <a:p>
            <a:pPr algn="r"/>
            <a:r>
              <a:rPr lang="en-AU"/>
              <a:t>Made for Virtual Demo Day Jan 2021| Dean Baberowski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069786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222;gb201c2f4a7_1_1039">
            <a:extLst>
              <a:ext uri="{FF2B5EF4-FFF2-40B4-BE49-F238E27FC236}">
                <a16:creationId xmlns:a16="http://schemas.microsoft.com/office/drawing/2014/main" id="{ED4EBB75-4939-471B-804B-723163655138}"/>
              </a:ext>
            </a:extLst>
          </p:cNvPr>
          <p:cNvPicPr preferRelativeResize="0"/>
          <p:nvPr/>
        </p:nvPicPr>
        <p:blipFill rotWithShape="1">
          <a:blip r:embed="rId3"/>
          <a:srcRect l="56257" r="5104" b="9090"/>
          <a:stretch/>
        </p:blipFill>
        <p:spPr>
          <a:xfrm>
            <a:off x="-33847" y="10"/>
            <a:ext cx="54482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3CB4A5-0310-4B86-9F2F-DB637CC9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433" y="1503285"/>
            <a:ext cx="65246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b="1" dirty="0"/>
              <a:t>Blue Team Defense &amp; Critical Vulnerabilities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EDF82-246C-4CBC-B440-FD5B0EB5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6178" y="5883275"/>
            <a:ext cx="42668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AU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Made for Virtual Demo Day Jan 2021 | Dean Baberowski</a:t>
            </a:r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6009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2666-3734-4EDA-A87F-86BB5AD4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b="1" dirty="0"/>
              <a:t>Critical Vulnerabilities: Target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55D51-F575-4335-892E-CC8C669B8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en-AU" dirty="0"/>
              <a:t>The assessment uncovered the following critical vulnerabilities in Target 1</a:t>
            </a:r>
          </a:p>
        </p:txBody>
      </p:sp>
      <p:graphicFrame>
        <p:nvGraphicFramePr>
          <p:cNvPr id="5" name="Google Shape;232;gb201c2f4a7_1_3110">
            <a:extLst>
              <a:ext uri="{FF2B5EF4-FFF2-40B4-BE49-F238E27FC236}">
                <a16:creationId xmlns:a16="http://schemas.microsoft.com/office/drawing/2014/main" id="{757628A0-94C9-4A22-922B-B968FC61FF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101763"/>
              </p:ext>
            </p:extLst>
          </p:nvPr>
        </p:nvGraphicFramePr>
        <p:xfrm>
          <a:off x="6434407" y="1477203"/>
          <a:ext cx="4744154" cy="39389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1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78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latin typeface="+mn-lt"/>
                          <a:sym typeface="Calibri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          </a:ext>
                          </a:extLst>
                        </a:rPr>
                        <a:t>Vulnerability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98" marR="44570" marT="89140" marB="8914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latin typeface="+mn-lt"/>
                          <a:sym typeface="Calibri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          </a:ext>
                          </a:extLst>
                        </a:rPr>
                        <a:t>Description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98" marR="44570" marT="89140" marB="891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latin typeface="+mn-lt"/>
                          <a:sym typeface="Calibri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          </a:ext>
                          </a:extLst>
                        </a:rPr>
                        <a:t>Impact</a:t>
                      </a:r>
                      <a:endParaRPr lang="en-US" sz="1400" b="1" cap="none" spc="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98" marR="44570" marT="89140" marB="8914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46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cap="none" spc="0" dirty="0">
                          <a:latin typeface="+mn-lt"/>
                          <a:sym typeface="Calibri"/>
                        </a:rPr>
                        <a:t>SSH Vulnerability 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98" marR="44570" marT="89125" marB="8914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cap="none" spc="0" dirty="0">
                          <a:latin typeface="+mn-lt"/>
                          <a:sym typeface="Calibri"/>
                        </a:rPr>
                        <a:t>The SSH port is open</a:t>
                      </a:r>
                      <a:endParaRPr lang="en-AU" sz="1200" cap="none" spc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98" marR="44570" marT="89125" marB="891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cap="none" spc="0">
                          <a:latin typeface="+mn-lt"/>
                          <a:sym typeface="Calibri"/>
                        </a:rPr>
                        <a:t>An attacker could access the system</a:t>
                      </a:r>
                      <a:endParaRPr lang="en-AU" sz="1200" cap="none" spc="0">
                        <a:solidFill>
                          <a:schemeClr val="tx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98" marR="44570" marT="89125" marB="891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46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cap="none" spc="0" dirty="0" err="1">
                          <a:latin typeface="+mn-lt"/>
                          <a:sym typeface="Calibri"/>
                        </a:rPr>
                        <a:t>Wordpress</a:t>
                      </a:r>
                      <a:r>
                        <a:rPr lang="en-US" sz="1200" cap="none" spc="0" dirty="0">
                          <a:latin typeface="+mn-lt"/>
                          <a:sym typeface="Calibri"/>
                        </a:rPr>
                        <a:t> database 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98" marR="44570" marT="89125" marB="8914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cap="none" spc="0" dirty="0">
                          <a:latin typeface="+mn-lt"/>
                          <a:sym typeface="Calibri"/>
                        </a:rPr>
                        <a:t>Modification to the file system is possible</a:t>
                      </a:r>
                      <a:endParaRPr lang="en-AU" sz="1200" cap="none" spc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98" marR="44570" marT="89125" marB="891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cap="none" spc="0">
                          <a:latin typeface="+mn-lt"/>
                          <a:sym typeface="Calibri"/>
                        </a:rPr>
                        <a:t>It is a minimal impact to the system </a:t>
                      </a:r>
                      <a:endParaRPr lang="en-AU" sz="1200" cap="none" spc="0">
                        <a:solidFill>
                          <a:schemeClr val="tx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98" marR="44570" marT="89125" marB="891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46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cap="none" spc="0" dirty="0">
                          <a:latin typeface="+mn-lt"/>
                          <a:sym typeface="Calibri"/>
                        </a:rPr>
                        <a:t>SQL Database 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98" marR="44570" marT="89125" marB="8914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cap="none" spc="0" dirty="0">
                          <a:latin typeface="+mn-lt"/>
                          <a:sym typeface="Calibri"/>
                        </a:rPr>
                        <a:t>Using Hibernate to execute dynamic SQL statements </a:t>
                      </a:r>
                      <a:endParaRPr lang="en-AU" sz="1200" cap="none" spc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98" marR="44570" marT="89125" marB="891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cap="none" spc="0" dirty="0">
                          <a:latin typeface="+mn-lt"/>
                          <a:sym typeface="Calibri"/>
                        </a:rPr>
                        <a:t>An attacker can access the SQL database </a:t>
                      </a:r>
                      <a:endParaRPr lang="en-AU" sz="1200" cap="none" spc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98" marR="44570" marT="89125" marB="891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16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cap="none" spc="0" dirty="0">
                          <a:latin typeface="+mn-lt"/>
                          <a:sym typeface="Calibri"/>
                        </a:rPr>
                        <a:t>HTTP Injection 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98" marR="44570" marT="89125" marB="8914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cap="none" spc="0" dirty="0">
                          <a:latin typeface="+mn-lt"/>
                          <a:sym typeface="Calibri"/>
                        </a:rPr>
                        <a:t>The software does not neutralize or incorrectly neutralizes user-controllable input before it is placed in output that is used as a web page that is served to other users</a:t>
                      </a:r>
                      <a:endParaRPr lang="en-AU" sz="1200" cap="none" spc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98" marR="44570" marT="89125" marB="891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cap="none" spc="0" dirty="0">
                          <a:latin typeface="+mn-lt"/>
                          <a:sym typeface="Calibri"/>
                        </a:rPr>
                        <a:t>An attacker can modify input</a:t>
                      </a:r>
                      <a:endParaRPr lang="en-AU" sz="1200" cap="none" spc="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2398" marR="44570" marT="89125" marB="891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F9D5C93-1CDD-4C18-8E86-C78E505F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6178" y="5883275"/>
            <a:ext cx="42668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AU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Made for Virtual Demo Day Jan 2021 | Dean Baberowski</a:t>
            </a:r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63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B587-65AF-4E13-9194-21F10CB2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Critical Vulnerabilities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: Target 2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699D-BF2B-4313-8082-A3D324F88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r>
              <a:rPr lang="en-AU" dirty="0"/>
              <a:t>The assessment uncovered the following critical vulnerabilities in Target 2.</a:t>
            </a:r>
          </a:p>
          <a:p>
            <a:endParaRPr lang="en-A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CAC5C4-06E3-46A7-9EBB-2F41F093C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69371"/>
              </p:ext>
            </p:extLst>
          </p:nvPr>
        </p:nvGraphicFramePr>
        <p:xfrm>
          <a:off x="6300789" y="1161535"/>
          <a:ext cx="5147746" cy="354933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97470">
                  <a:extLst>
                    <a:ext uri="{9D8B030D-6E8A-4147-A177-3AD203B41FA5}">
                      <a16:colId xmlns:a16="http://schemas.microsoft.com/office/drawing/2014/main" val="4168679435"/>
                    </a:ext>
                  </a:extLst>
                </a:gridCol>
                <a:gridCol w="2128430">
                  <a:extLst>
                    <a:ext uri="{9D8B030D-6E8A-4147-A177-3AD203B41FA5}">
                      <a16:colId xmlns:a16="http://schemas.microsoft.com/office/drawing/2014/main" val="1316851464"/>
                    </a:ext>
                  </a:extLst>
                </a:gridCol>
                <a:gridCol w="1621846">
                  <a:extLst>
                    <a:ext uri="{9D8B030D-6E8A-4147-A177-3AD203B41FA5}">
                      <a16:colId xmlns:a16="http://schemas.microsoft.com/office/drawing/2014/main" val="3690948124"/>
                    </a:ext>
                  </a:extLst>
                </a:gridCol>
              </a:tblGrid>
              <a:tr h="4658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sym typeface="Calibri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"/>
                            </a:ext>
                          </a:extLst>
                        </a:rPr>
                        <a:t>Vulnerability</a:t>
                      </a:r>
                      <a:endParaRPr sz="14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098" marR="68098" marT="68098" marB="68098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sym typeface="Calibri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"/>
                            </a:ext>
                          </a:extLst>
                        </a:rPr>
                        <a:t>Description</a:t>
                      </a:r>
                      <a:endParaRPr sz="14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098" marR="68098" marT="68098" marB="680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sym typeface="Calibri"/>
                          <a:extLst>
                            <a:ext uri="http://customooxmlschemas.google.com/">
      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"/>
                            </a:ext>
                          </a:extLst>
                        </a:rPr>
                        <a:t>Impact</a:t>
                      </a:r>
                      <a:endParaRPr sz="14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098" marR="68098" marT="68098" marB="680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188926"/>
                  </a:ext>
                </a:extLst>
              </a:tr>
              <a:tr h="6775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SSH Vulnerability </a:t>
                      </a:r>
                      <a:endParaRPr sz="1400" dirty="0">
                        <a:latin typeface="Corbel" panose="020B0503020204020204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098" marR="68098" marT="68098" marB="68098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             The SSH port is open</a:t>
                      </a:r>
                      <a:endParaRPr sz="1400" dirty="0">
                        <a:latin typeface="Corbel" panose="020B0503020204020204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098" marR="68098" marT="68098" marB="680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An attacker could access the system</a:t>
                      </a:r>
                      <a:endParaRPr sz="1400" dirty="0">
                        <a:latin typeface="Corbel" panose="020B0503020204020204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098" marR="68098" marT="68098" marB="680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3786639"/>
                  </a:ext>
                </a:extLst>
              </a:tr>
              <a:tr h="16212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HTTP Injection </a:t>
                      </a:r>
                      <a:endParaRPr sz="1400" dirty="0">
                        <a:latin typeface="Corbel" panose="020B0503020204020204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098" marR="68098" marT="68098" marB="68098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The software does not neutralize or incorrectly neutralizes user-controllable input before it is placed in output that is used as a web page that is served to other users</a:t>
                      </a:r>
                      <a:endParaRPr sz="1400" dirty="0">
                        <a:latin typeface="Corbel" panose="020B0503020204020204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098" marR="68098" marT="68098" marB="680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ym typeface="Calibri"/>
                        </a:rPr>
                        <a:t>An attacker can modify input</a:t>
                      </a:r>
                      <a:endParaRPr sz="1400">
                        <a:latin typeface="Corbel" panose="020B0503020204020204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098" marR="68098" marT="68098" marB="680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8863086"/>
                  </a:ext>
                </a:extLst>
              </a:tr>
              <a:tr h="7722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SQL Database </a:t>
                      </a:r>
                      <a:endParaRPr sz="1400" dirty="0">
                        <a:latin typeface="Corbel" panose="020B0503020204020204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098" marR="68098" marT="68098" marB="68098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Using Hibernate to execute dynamic SQL statements </a:t>
                      </a:r>
                      <a:endParaRPr sz="1400" dirty="0">
                        <a:latin typeface="Corbel" panose="020B0503020204020204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098" marR="68098" marT="68098" marB="680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ym typeface="Calibri"/>
                        </a:rPr>
                        <a:t>An attacker can access the SQL database </a:t>
                      </a:r>
                      <a:endParaRPr sz="1400" dirty="0">
                        <a:latin typeface="Corbel" panose="020B0503020204020204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098" marR="68098" marT="68098" marB="680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0054257"/>
                  </a:ext>
                </a:extLst>
              </a:tr>
            </a:tbl>
          </a:graphicData>
        </a:graphic>
      </p:graphicFrame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0CE6929-6DCE-45DC-8E4A-457F2383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6178" y="5883275"/>
            <a:ext cx="42668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AU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Made for Virtual Demo Day Jan 2021 | Dean Baberowski</a:t>
            </a:r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17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gb201c2f4a7_1_8899"/>
          <p:cNvPicPr preferRelativeResize="0"/>
          <p:nvPr/>
        </p:nvPicPr>
        <p:blipFill rotWithShape="1">
          <a:blip r:embed="rId4"/>
          <a:srcRect l="56257" r="5104" b="9090"/>
          <a:stretch/>
        </p:blipFill>
        <p:spPr>
          <a:xfrm>
            <a:off x="20" y="10"/>
            <a:ext cx="5448280" cy="6857990"/>
          </a:xfrm>
          <a:prstGeom prst="rect">
            <a:avLst/>
          </a:prstGeom>
          <a:noFill/>
        </p:spPr>
      </p:pic>
      <p:sp>
        <p:nvSpPr>
          <p:cNvPr id="271" name="Google Shape;271;gb201c2f4a7_1_8899"/>
          <p:cNvSpPr txBox="1">
            <a:spLocks noGrp="1"/>
          </p:cNvSpPr>
          <p:nvPr>
            <p:ph type="title"/>
          </p:nvPr>
        </p:nvSpPr>
        <p:spPr>
          <a:xfrm>
            <a:off x="4979499" y="2678158"/>
            <a:ext cx="6524623" cy="261619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>
              <a:spcBef>
                <a:spcPct val="0"/>
              </a:spcBef>
              <a:buClr>
                <a:schemeClr val="dk1"/>
              </a:buClr>
              <a:buSzPts val="1100"/>
            </a:pPr>
            <a:br>
              <a:rPr lang="en-US" sz="60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</a:br>
            <a:br>
              <a:rPr lang="en-US" sz="60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</a:br>
            <a:br>
              <a:rPr lang="en-US" sz="60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</a:br>
            <a:br>
              <a:rPr lang="en-US" sz="60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</a:br>
            <a:r>
              <a:rPr lang="en-US" sz="60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Hardening/ Mitigation </a:t>
            </a:r>
          </a:p>
          <a:p>
            <a:pPr>
              <a:spcBef>
                <a:spcPct val="0"/>
              </a:spcBef>
            </a:pPr>
            <a:endParaRPr lang="en-US" sz="6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</a:pPr>
            <a:endParaRPr lang="en-US" sz="60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2" name="Google Shape;272;gb201c2f4a7_1_8899"/>
          <p:cNvSpPr txBox="1"/>
          <p:nvPr/>
        </p:nvSpPr>
        <p:spPr>
          <a:xfrm>
            <a:off x="11475632" y="6609600"/>
            <a:ext cx="349050" cy="1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21875" anchor="t" anchorCtr="0">
            <a:noAutofit/>
          </a:bodyPr>
          <a:lstStyle/>
          <a:p>
            <a:pPr algn="r">
              <a:spcAft>
                <a:spcPts val="600"/>
              </a:spcAft>
            </a:pPr>
            <a:endParaRPr lang="en-AU" sz="8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CCDA172-45F9-4203-840C-9A54B8E63B0C}"/>
              </a:ext>
            </a:extLst>
          </p:cNvPr>
          <p:cNvSpPr txBox="1">
            <a:spLocks/>
          </p:cNvSpPr>
          <p:nvPr/>
        </p:nvSpPr>
        <p:spPr>
          <a:xfrm>
            <a:off x="7236178" y="6007768"/>
            <a:ext cx="4266844" cy="240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spcAft>
                <a:spcPts val="600"/>
              </a:spcAft>
            </a:pPr>
            <a:r>
              <a:rPr lang="en-AU" dirty="0"/>
              <a:t>Made for Virtual Demo Day Jan 2021 | Dean Baberowski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201c2f4a7_1_9914"/>
          <p:cNvSpPr txBox="1">
            <a:spLocks noGrp="1"/>
          </p:cNvSpPr>
          <p:nvPr>
            <p:ph type="title"/>
          </p:nvPr>
        </p:nvSpPr>
        <p:spPr>
          <a:xfrm>
            <a:off x="1596243" y="852056"/>
            <a:ext cx="7788388" cy="92731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Hardening Against </a:t>
            </a:r>
            <a:r>
              <a:rPr lang="en-US" sz="3600" b="1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wordpress</a:t>
            </a:r>
            <a:r>
              <a:rPr lang="en-US" sz="36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 vulnerability on Target 1</a:t>
            </a:r>
          </a:p>
        </p:txBody>
      </p:sp>
      <p:sp>
        <p:nvSpPr>
          <p:cNvPr id="279" name="Google Shape;279;gb201c2f4a7_1_9914"/>
          <p:cNvSpPr txBox="1">
            <a:spLocks noGrp="1"/>
          </p:cNvSpPr>
          <p:nvPr>
            <p:ph type="body" idx="3"/>
          </p:nvPr>
        </p:nvSpPr>
        <p:spPr>
          <a:xfrm>
            <a:off x="1890319" y="2365785"/>
            <a:ext cx="6690973" cy="271284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To patch Target 1 against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wordpress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vulnerability:</a:t>
            </a:r>
          </a:p>
          <a:p>
            <a:pPr marL="457200" indent="-2540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Use the patch: </a:t>
            </a:r>
            <a:r>
              <a:rPr lang="en-US" sz="1800" i="1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wget</a:t>
            </a:r>
            <a:r>
              <a:rPr lang="en-US" sz="1800" i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800" i="1" u="sng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  <a:hlinkClick r:id="rId4"/>
              </a:rPr>
              <a:t>http://wordpress.org/latest.zip</a:t>
            </a:r>
            <a:r>
              <a:rPr lang="en-US" sz="1800" i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to update WordPress </a:t>
            </a:r>
          </a:p>
          <a:p>
            <a:pPr marL="457200" indent="-2540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It works because WordPress releases weekly updates and so do the third-party plugins and it is important to update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wordpress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and the plugins regularly 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885420E-AEE3-459A-804C-4F4F4A01D815}"/>
              </a:ext>
            </a:extLst>
          </p:cNvPr>
          <p:cNvSpPr txBox="1">
            <a:spLocks/>
          </p:cNvSpPr>
          <p:nvPr/>
        </p:nvSpPr>
        <p:spPr>
          <a:xfrm>
            <a:off x="7236178" y="6005944"/>
            <a:ext cx="4266844" cy="242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spcAft>
                <a:spcPts val="600"/>
              </a:spcAft>
            </a:pPr>
            <a:r>
              <a:rPr lang="en-AU"/>
              <a:t>Made for Virtual Demo Day Jan 2021 | Dean Baberowski</a:t>
            </a:r>
            <a:endParaRPr lang="en-US" dirty="0"/>
          </a:p>
        </p:txBody>
      </p:sp>
      <p:pic>
        <p:nvPicPr>
          <p:cNvPr id="1028" name="Picture 4" descr="Common WordPress Vulnerabilities &amp; How to Protect Against Them | Webroot">
            <a:extLst>
              <a:ext uri="{FF2B5EF4-FFF2-40B4-BE49-F238E27FC236}">
                <a16:creationId xmlns:a16="http://schemas.microsoft.com/office/drawing/2014/main" id="{0C1F025C-AED3-4D81-9192-98F396D43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944" y="1512586"/>
            <a:ext cx="3832828" cy="191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F857E4-BC6A-4C47-8431-D52CD4971BEC}"/>
              </a:ext>
            </a:extLst>
          </p:cNvPr>
          <p:cNvSpPr txBox="1"/>
          <p:nvPr/>
        </p:nvSpPr>
        <p:spPr>
          <a:xfrm>
            <a:off x="9369600" y="3429000"/>
            <a:ext cx="16353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Image from Webroot.com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>
            <a:extLst>
              <a:ext uri="{FF2B5EF4-FFF2-40B4-BE49-F238E27FC236}">
                <a16:creationId xmlns:a16="http://schemas.microsoft.com/office/drawing/2014/main" id="{7B6E3D91-D3E4-40B0-A92C-605DF7497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310"/>
          <a:stretch/>
        </p:blipFill>
        <p:spPr>
          <a:xfrm>
            <a:off x="20" y="10"/>
            <a:ext cx="472652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BE4B4C-741F-43D8-A7D3-87EAC1D4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AU" dirty="0"/>
              <a:t>Presentation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8E73-37C9-4895-A318-8373416D6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625" y="2099733"/>
            <a:ext cx="4726526" cy="3433536"/>
          </a:xfrm>
        </p:spPr>
        <p:txBody>
          <a:bodyPr>
            <a:normAutofit/>
          </a:bodyPr>
          <a:lstStyle/>
          <a:p>
            <a:r>
              <a:rPr lang="en-AU" dirty="0"/>
              <a:t>This presentation will cover:</a:t>
            </a:r>
          </a:p>
          <a:p>
            <a:pPr marL="457200" indent="-457200">
              <a:buAutoNum type="arabicPeriod"/>
            </a:pPr>
            <a:r>
              <a:rPr lang="en-AU" dirty="0"/>
              <a:t>Network Overview </a:t>
            </a:r>
          </a:p>
          <a:p>
            <a:pPr marL="457200" indent="-457200">
              <a:buAutoNum type="arabicPeriod"/>
            </a:pPr>
            <a:r>
              <a:rPr lang="en-AU" dirty="0"/>
              <a:t>Red Team Offensive </a:t>
            </a:r>
          </a:p>
          <a:p>
            <a:pPr marL="457200" indent="-457200">
              <a:buAutoNum type="arabicPeriod"/>
            </a:pPr>
            <a:r>
              <a:rPr lang="en-AU" dirty="0"/>
              <a:t>Blue Team Defence</a:t>
            </a:r>
          </a:p>
          <a:p>
            <a:pPr marL="457200" indent="-457200">
              <a:buAutoNum type="arabicPeriod"/>
            </a:pPr>
            <a:r>
              <a:rPr lang="en-AU" dirty="0"/>
              <a:t>Network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CAA60-9C77-4FC3-B448-6650AAA9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1811" y="5883275"/>
            <a:ext cx="70841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AU"/>
              <a:t>Made for Virtual Demo Day Jan 2021| Dean Baberowski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11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201c2f4a7_1_10969"/>
          <p:cNvSpPr txBox="1">
            <a:spLocks noGrp="1"/>
          </p:cNvSpPr>
          <p:nvPr>
            <p:ph type="title"/>
          </p:nvPr>
        </p:nvSpPr>
        <p:spPr>
          <a:xfrm>
            <a:off x="2467272" y="587692"/>
            <a:ext cx="7257455" cy="10385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Hardening Against SSH on Target 1</a:t>
            </a:r>
          </a:p>
        </p:txBody>
      </p:sp>
      <p:sp>
        <p:nvSpPr>
          <p:cNvPr id="286" name="Google Shape;286;gb201c2f4a7_1_10969"/>
          <p:cNvSpPr txBox="1">
            <a:spLocks noGrp="1"/>
          </p:cNvSpPr>
          <p:nvPr>
            <p:ph type="body" idx="3"/>
          </p:nvPr>
        </p:nvSpPr>
        <p:spPr>
          <a:xfrm>
            <a:off x="2495881" y="1741271"/>
            <a:ext cx="7200236" cy="184218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To patch Target 1 against SSH Vulnerability:</a:t>
            </a:r>
          </a:p>
          <a:p>
            <a:pPr marL="457200" indent="-2540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Fail-ban blocks access to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ssh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ports</a:t>
            </a:r>
          </a:p>
          <a:p>
            <a:pPr marL="457200" indent="-2540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use </a:t>
            </a:r>
            <a:r>
              <a:rPr lang="en-US" sz="1800" i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apt install fail2ban </a:t>
            </a:r>
          </a:p>
          <a:p>
            <a:pPr marL="457200" indent="-2540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800" i="1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457200" indent="-2540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800" i="1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F64822B6-EFAC-4AEC-865E-BCA70FF05924}"/>
              </a:ext>
            </a:extLst>
          </p:cNvPr>
          <p:cNvSpPr txBox="1">
            <a:spLocks/>
          </p:cNvSpPr>
          <p:nvPr/>
        </p:nvSpPr>
        <p:spPr>
          <a:xfrm>
            <a:off x="4105072" y="5989637"/>
            <a:ext cx="7343463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AU" sz="1000" dirty="0"/>
              <a:t>Made for Virtual Demo Day Jan 2021 | Dean Baberowski</a:t>
            </a:r>
          </a:p>
        </p:txBody>
      </p:sp>
      <p:pic>
        <p:nvPicPr>
          <p:cNvPr id="20" name="Picture 2" descr="Updating Fail2ban and adding new rules - Domotic Project">
            <a:extLst>
              <a:ext uri="{FF2B5EF4-FFF2-40B4-BE49-F238E27FC236}">
                <a16:creationId xmlns:a16="http://schemas.microsoft.com/office/drawing/2014/main" id="{A8ACC193-1B4C-4F3B-9777-765FE08B9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121" y="2378084"/>
            <a:ext cx="2408464" cy="240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201c2f4a7_1_12024"/>
          <p:cNvSpPr txBox="1">
            <a:spLocks noGrp="1"/>
          </p:cNvSpPr>
          <p:nvPr>
            <p:ph type="title"/>
          </p:nvPr>
        </p:nvSpPr>
        <p:spPr>
          <a:xfrm>
            <a:off x="2801077" y="320277"/>
            <a:ext cx="7257455" cy="15085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Hardening Against SSH on Target 2</a:t>
            </a:r>
          </a:p>
        </p:txBody>
      </p:sp>
      <p:sp>
        <p:nvSpPr>
          <p:cNvPr id="293" name="Google Shape;293;gb201c2f4a7_1_12024"/>
          <p:cNvSpPr txBox="1">
            <a:spLocks noGrp="1"/>
          </p:cNvSpPr>
          <p:nvPr>
            <p:ph type="body" idx="3"/>
          </p:nvPr>
        </p:nvSpPr>
        <p:spPr>
          <a:xfrm>
            <a:off x="2801299" y="1572419"/>
            <a:ext cx="7200236" cy="271284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To patch Target 2 against SSH: </a:t>
            </a:r>
          </a:p>
          <a:p>
            <a:pPr marL="457200" indent="-2540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It targets a particular port </a:t>
            </a:r>
          </a:p>
          <a:p>
            <a:pPr marL="457200" indent="-2540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install</a:t>
            </a:r>
            <a:r>
              <a:rPr lang="en-US" sz="1800" i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800" i="1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ufw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to block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ip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requests that could target SSH port</a:t>
            </a:r>
          </a:p>
          <a:p>
            <a:pPr marL="457200" indent="-2540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Once install check that its enabled</a:t>
            </a:r>
          </a:p>
          <a:p>
            <a:pPr marL="203200"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770A3778-E7A3-4C94-A628-941A43C9786F}"/>
              </a:ext>
            </a:extLst>
          </p:cNvPr>
          <p:cNvSpPr txBox="1">
            <a:spLocks/>
          </p:cNvSpPr>
          <p:nvPr/>
        </p:nvSpPr>
        <p:spPr>
          <a:xfrm>
            <a:off x="4364358" y="5989637"/>
            <a:ext cx="7084177" cy="3651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AU" sz="1000" dirty="0"/>
              <a:t>Made for Virtual Demo Day Jan 2021 | Dean Baberowski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B30105-DC72-4FAB-B934-D723F268E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039" y="3509293"/>
            <a:ext cx="9728579" cy="44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201c2f4a7_1_13079"/>
          <p:cNvSpPr txBox="1">
            <a:spLocks noGrp="1"/>
          </p:cNvSpPr>
          <p:nvPr>
            <p:ph type="title"/>
          </p:nvPr>
        </p:nvSpPr>
        <p:spPr>
          <a:xfrm>
            <a:off x="2495882" y="852055"/>
            <a:ext cx="7257455" cy="17525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Hardening Against SQL Injection on Target 2</a:t>
            </a:r>
          </a:p>
        </p:txBody>
      </p:sp>
      <p:sp>
        <p:nvSpPr>
          <p:cNvPr id="300" name="Google Shape;300;gb201c2f4a7_1_13079"/>
          <p:cNvSpPr txBox="1">
            <a:spLocks noGrp="1"/>
          </p:cNvSpPr>
          <p:nvPr>
            <p:ph type="body" idx="3"/>
          </p:nvPr>
        </p:nvSpPr>
        <p:spPr>
          <a:xfrm>
            <a:off x="2169364" y="2411647"/>
            <a:ext cx="7200236" cy="271284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To patch Target 2 against SQL Injection:</a:t>
            </a:r>
          </a:p>
          <a:p>
            <a:pPr marL="457200" indent="-2540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Use Input validation techniques to verify input of a users, this can be set up the SQL database</a:t>
            </a:r>
          </a:p>
          <a:p>
            <a:pPr marL="457200" indent="-2540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The technique works because it verifies the users input before it is accepted on the website </a:t>
            </a:r>
          </a:p>
          <a:p>
            <a:pPr marL="457200" indent="-2540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03200"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183E944-3EB0-4C70-8E42-CC0D9E2E3EA8}"/>
              </a:ext>
            </a:extLst>
          </p:cNvPr>
          <p:cNvSpPr txBox="1">
            <a:spLocks/>
          </p:cNvSpPr>
          <p:nvPr/>
        </p:nvSpPr>
        <p:spPr>
          <a:xfrm>
            <a:off x="7236178" y="6086331"/>
            <a:ext cx="4266844" cy="242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spcAft>
                <a:spcPts val="600"/>
              </a:spcAft>
            </a:pPr>
            <a:r>
              <a:rPr lang="en-AU"/>
              <a:t>Made for Virtual Demo Day Jan 2021 | Dean Baberowski</a:t>
            </a:r>
            <a:endParaRPr lang="en-US" dirty="0"/>
          </a:p>
        </p:txBody>
      </p:sp>
      <p:pic>
        <p:nvPicPr>
          <p:cNvPr id="2056" name="Picture 8" descr="How to Protect Your Website Against SQL Injection Attacks - SitePoint">
            <a:extLst>
              <a:ext uri="{FF2B5EF4-FFF2-40B4-BE49-F238E27FC236}">
                <a16:creationId xmlns:a16="http://schemas.microsoft.com/office/drawing/2014/main" id="{9F6D4149-C8C9-421F-8CE7-F8E19DC3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922" y="3973954"/>
            <a:ext cx="30861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799797-5D02-41ED-A93C-51713A04E930}"/>
              </a:ext>
            </a:extLst>
          </p:cNvPr>
          <p:cNvSpPr txBox="1"/>
          <p:nvPr/>
        </p:nvSpPr>
        <p:spPr>
          <a:xfrm>
            <a:off x="9093758" y="5408970"/>
            <a:ext cx="2085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Image from sitepoint.com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Picture 309">
            <a:extLst>
              <a:ext uri="{FF2B5EF4-FFF2-40B4-BE49-F238E27FC236}">
                <a16:creationId xmlns:a16="http://schemas.microsoft.com/office/drawing/2014/main" id="{E384A902-4B72-4EF1-A720-F6C99DC338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313"/>
          <a:stretch/>
        </p:blipFill>
        <p:spPr>
          <a:xfrm>
            <a:off x="20" y="10"/>
            <a:ext cx="5448280" cy="6857990"/>
          </a:xfrm>
          <a:prstGeom prst="rect">
            <a:avLst/>
          </a:prstGeom>
        </p:spPr>
      </p:pic>
      <p:sp>
        <p:nvSpPr>
          <p:cNvPr id="306" name="Google Shape;306;gb201c2f4a7_1_24615"/>
          <p:cNvSpPr txBox="1">
            <a:spLocks noGrp="1"/>
          </p:cNvSpPr>
          <p:nvPr>
            <p:ph type="title"/>
          </p:nvPr>
        </p:nvSpPr>
        <p:spPr>
          <a:xfrm>
            <a:off x="4978399" y="1380068"/>
            <a:ext cx="6524623" cy="261619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2057400" indent="228600" algn="r">
              <a:lnSpc>
                <a:spcPct val="90000"/>
              </a:lnSpc>
              <a:spcBef>
                <a:spcPct val="0"/>
              </a:spcBef>
            </a:pPr>
            <a:r>
              <a:rPr lang="en-US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Network Analysis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SzPts val="10700"/>
            </a:pPr>
            <a:r>
              <a:rPr lang="en-US" sz="6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 Traffic Profile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EE7BB-574D-44C0-B7A3-DD594DFC04B7}"/>
              </a:ext>
            </a:extLst>
          </p:cNvPr>
          <p:cNvSpPr txBox="1">
            <a:spLocks/>
          </p:cNvSpPr>
          <p:nvPr/>
        </p:nvSpPr>
        <p:spPr>
          <a:xfrm>
            <a:off x="7236178" y="6023811"/>
            <a:ext cx="4266844" cy="224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spcAft>
                <a:spcPts val="600"/>
              </a:spcAft>
            </a:pPr>
            <a:r>
              <a:rPr lang="en-AU"/>
              <a:t>Made for Virtual Demo Day Jan 2021 | Dean Baberowski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b201c2f4a7_1_30444"/>
          <p:cNvSpPr txBox="1">
            <a:spLocks noGrp="1"/>
          </p:cNvSpPr>
          <p:nvPr>
            <p:ph type="title"/>
          </p:nvPr>
        </p:nvSpPr>
        <p:spPr>
          <a:xfrm>
            <a:off x="8041742" y="648931"/>
            <a:ext cx="3461281" cy="15320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r">
              <a:spcBef>
                <a:spcPct val="0"/>
              </a:spcBef>
            </a:pPr>
            <a:r>
              <a:rPr lang="en-US" sz="48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Traffic Profile</a:t>
            </a:r>
            <a:endParaRPr lang="en-US" sz="4800" b="1" dirty="0">
              <a:solidFill>
                <a:schemeClr val="tx1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15" name="Google Shape;315;gb201c2f4a7_1_30444"/>
          <p:cNvSpPr txBox="1">
            <a:spLocks noGrp="1"/>
          </p:cNvSpPr>
          <p:nvPr>
            <p:ph type="body" idx="3"/>
          </p:nvPr>
        </p:nvSpPr>
        <p:spPr>
          <a:xfrm>
            <a:off x="7871172" y="2320932"/>
            <a:ext cx="3461281" cy="188700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indent="0" algn="r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None/>
            </a:pPr>
            <a:r>
              <a:rPr lang="en-US" sz="1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The analysis identified the following characteristics of the traffic on the network: 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316" name="Google Shape;316;gb201c2f4a7_1_30444"/>
          <p:cNvGraphicFramePr/>
          <p:nvPr>
            <p:extLst>
              <p:ext uri="{D42A27DB-BD31-4B8C-83A1-F6EECF244321}">
                <p14:modId xmlns:p14="http://schemas.microsoft.com/office/powerpoint/2010/main" val="1418756732"/>
              </p:ext>
            </p:extLst>
          </p:nvPr>
        </p:nvGraphicFramePr>
        <p:xfrm>
          <a:off x="977550" y="977106"/>
          <a:ext cx="5911342" cy="45746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0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5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5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800" u="none" strike="noStrike" cap="all" spc="150" dirty="0">
                          <a:sym typeface="Calibri"/>
                        </a:rPr>
                        <a:t>Feature</a:t>
                      </a:r>
                      <a:endParaRPr lang="en-US" sz="1800" b="0" u="none" strike="noStrike" cap="all" spc="15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1518" marR="151518" marT="151518" marB="151518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800" u="none" strike="noStrike" cap="all" spc="150" dirty="0">
                          <a:sym typeface="Calibri"/>
                        </a:rPr>
                        <a:t>Value</a:t>
                      </a:r>
                      <a:endParaRPr lang="en-US" sz="1800" b="0" u="none" strike="noStrike" cap="all" spc="15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1518" marR="151518" marT="151518" marB="151518" anchor="b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800" u="none" strike="noStrike" cap="all" spc="150" dirty="0">
                          <a:sym typeface="Calibri"/>
                        </a:rPr>
                        <a:t>Description</a:t>
                      </a:r>
                      <a:endParaRPr lang="en-US" sz="1800" b="0" u="none" strike="noStrike" cap="all" spc="15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1518" marR="151518" marT="151518" marB="151518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2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1400" u="none" strike="noStrike" cap="none" spc="0" dirty="0">
                          <a:sym typeface="Calibri"/>
                        </a:rPr>
                        <a:t>Top Talkers (IP Addresses)</a:t>
                      </a:r>
                      <a:endParaRPr lang="en-US" sz="1400" u="none" strike="noStrike" cap="none" spc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1518" marR="151518" marT="151518" marB="151518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1400" u="none" strike="noStrike" cap="none" spc="0" dirty="0">
                          <a:sym typeface="Calibri"/>
                        </a:rPr>
                        <a:t>192.168.1.110</a:t>
                      </a:r>
                      <a:endParaRPr lang="en-US" sz="1400" u="none" strike="noStrike" cap="none" spc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1518" marR="151518" marT="151518" marB="151518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AU" sz="1400" u="none" strike="noStrike" cap="none" spc="0">
                          <a:sym typeface="Calibri"/>
                        </a:rPr>
                        <a:t>Machines that sent the most traffic.</a:t>
                      </a:r>
                      <a:endParaRPr lang="en-AU" sz="1400" u="none" strike="noStrike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1518" marR="151518" marT="151518" marB="15151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2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1400" u="none" strike="noStrike" cap="none" spc="0">
                          <a:sym typeface="Calibri"/>
                        </a:rPr>
                        <a:t>Most Common Protocols</a:t>
                      </a:r>
                      <a:endParaRPr lang="en-US" sz="1400" u="none" strike="noStrike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1518" marR="151518" marT="151518" marB="151518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1400" cap="none" spc="0" dirty="0">
                          <a:sym typeface="Calibri"/>
                        </a:rPr>
                        <a:t>TCP and </a:t>
                      </a:r>
                      <a:r>
                        <a:rPr lang="en-US" sz="1400" cap="none" spc="0" dirty="0" err="1">
                          <a:sym typeface="Calibri"/>
                        </a:rPr>
                        <a:t>UDP</a:t>
                      </a:r>
                      <a:r>
                        <a:rPr lang="en-US" sz="1400" cap="none" spc="0" dirty="0">
                          <a:sym typeface="Calibri"/>
                        </a:rPr>
                        <a:t> </a:t>
                      </a:r>
                      <a:endParaRPr lang="en-US" sz="1400" u="none" strike="noStrike" cap="none" spc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1518" marR="151518" marT="151518" marB="151518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AU" sz="1400" u="none" strike="noStrike" cap="none" spc="0" dirty="0">
                          <a:sym typeface="Calibri"/>
                        </a:rPr>
                        <a:t>Three most common protocols on the network.</a:t>
                      </a:r>
                      <a:endParaRPr lang="en-AU" sz="1400" u="none" strike="noStrike" cap="none" spc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1518" marR="151518" marT="151518" marB="15151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9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1400" u="none" strike="noStrike" cap="none" spc="0">
                          <a:sym typeface="Calibri"/>
                        </a:rPr>
                        <a:t># of Unique IP Addresses</a:t>
                      </a:r>
                      <a:endParaRPr lang="en-US" sz="1400" u="none" strike="noStrike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1518" marR="151518" marT="151518" marB="151518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1400" cap="none" spc="0" dirty="0">
                          <a:sym typeface="Calibri"/>
                        </a:rPr>
                        <a:t>5</a:t>
                      </a:r>
                      <a:endParaRPr lang="en-US" sz="1400" u="none" strike="noStrike" cap="none" spc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1518" marR="151518" marT="151518" marB="151518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AU" sz="1400" u="none" strike="noStrike" cap="none" spc="0" dirty="0">
                          <a:sym typeface="Calibri"/>
                        </a:rPr>
                        <a:t>Count of observed IP addresses.</a:t>
                      </a:r>
                      <a:endParaRPr lang="en-AU" sz="1400" u="none" strike="noStrike" cap="none" spc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1518" marR="151518" marT="151518" marB="15151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5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1400" u="none" strike="noStrike" cap="none" spc="0">
                          <a:sym typeface="Calibri"/>
                        </a:rPr>
                        <a:t>Subnets </a:t>
                      </a:r>
                      <a:endParaRPr lang="en-US" sz="1400" u="none" strike="noStrike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1518" marR="151518" marT="151518" marB="151518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1400" cap="none" spc="0">
                          <a:sym typeface="Calibri"/>
                        </a:rPr>
                        <a:t>/24</a:t>
                      </a:r>
                      <a:endParaRPr lang="en-US" sz="1400" u="none" strike="noStrike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1518" marR="151518" marT="151518" marB="151518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US" sz="1400" u="none" strike="noStrike" cap="none" spc="0" dirty="0">
                          <a:sym typeface="Calibri"/>
                        </a:rPr>
                        <a:t>Observed subnet ranges.</a:t>
                      </a:r>
                      <a:endParaRPr lang="en-US" sz="1400" u="none" strike="noStrike" cap="none" spc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1518" marR="151518" marT="151518" marB="15151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52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1400" u="none" strike="noStrike" cap="none" spc="0">
                          <a:sym typeface="Calibri"/>
                        </a:rPr>
                        <a:t># of Malware Species</a:t>
                      </a:r>
                      <a:endParaRPr lang="en-US" sz="1400" u="none" strike="noStrike" cap="none" spc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1518" marR="151518" marT="151518" marB="151518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1400" cap="none" spc="0">
                          <a:sym typeface="Calibri"/>
                        </a:rPr>
                        <a:t>3</a:t>
                      </a:r>
                      <a:endParaRPr lang="en-US" sz="1400" u="none" strike="noStrike" cap="none" spc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1518" marR="151518" marT="151518" marB="151518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AU" sz="1400" u="none" strike="noStrike" cap="none" spc="0" dirty="0">
                          <a:sym typeface="Calibri"/>
                        </a:rPr>
                        <a:t>Number of malware binaries identified in traffic.</a:t>
                      </a:r>
                      <a:endParaRPr lang="en-AU" sz="1400" u="none" strike="noStrike" cap="none" spc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51518" marR="151518" marT="151518" marB="15151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EB24FE8-F097-4DB6-BD08-8537155E09ED}"/>
              </a:ext>
            </a:extLst>
          </p:cNvPr>
          <p:cNvSpPr txBox="1">
            <a:spLocks/>
          </p:cNvSpPr>
          <p:nvPr/>
        </p:nvSpPr>
        <p:spPr>
          <a:xfrm>
            <a:off x="7236178" y="6015789"/>
            <a:ext cx="4266844" cy="232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>
              <a:spcAft>
                <a:spcPts val="600"/>
              </a:spcAft>
            </a:pPr>
            <a:r>
              <a:rPr lang="en-AU"/>
              <a:t>Made for Virtual Demo Day Jan 2021 | Dean Baberowski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B3E9D7-E3BE-4633-A15C-E1F2B068F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17"/>
          <a:stretch/>
        </p:blipFill>
        <p:spPr>
          <a:xfrm>
            <a:off x="20" y="10"/>
            <a:ext cx="5448280" cy="68579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B654BD7-3376-4D4E-8D4A-E076FFCD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399" y="1380068"/>
            <a:ext cx="65246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Questions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B7886B-0716-4965-B7F6-5C7D1AC0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3688" y="5971985"/>
            <a:ext cx="7084177" cy="365125"/>
          </a:xfrm>
        </p:spPr>
        <p:txBody>
          <a:bodyPr/>
          <a:lstStyle/>
          <a:p>
            <a:pPr algn="r"/>
            <a:r>
              <a:rPr lang="en-AU" dirty="0"/>
              <a:t>Made for Virtual Demo Day Jan 2021 | Dean Baberowski</a:t>
            </a:r>
          </a:p>
        </p:txBody>
      </p:sp>
    </p:spTree>
    <p:extLst>
      <p:ext uri="{BB962C8B-B14F-4D97-AF65-F5344CB8AC3E}">
        <p14:creationId xmlns:p14="http://schemas.microsoft.com/office/powerpoint/2010/main" val="95199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29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1" name="Rectangle 37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39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53" name="Freeform: Shape 41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73B84-E3D9-4B43-B730-3154358C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/>
              <a:t>The End </a:t>
            </a:r>
            <a:endParaRPr lang="en-US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C5B2A-85B6-4A43-9B8B-337ABFE7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24738" y="6164622"/>
            <a:ext cx="462116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Made for Virtual Demo Day Jan 2021| Dean Baberowski</a:t>
            </a:r>
          </a:p>
        </p:txBody>
      </p:sp>
    </p:spTree>
    <p:extLst>
      <p:ext uri="{BB962C8B-B14F-4D97-AF65-F5344CB8AC3E}">
        <p14:creationId xmlns:p14="http://schemas.microsoft.com/office/powerpoint/2010/main" val="291850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1DF71B-7DAF-4C8A-BCA0-68D8D707BD70}"/>
              </a:ext>
            </a:extLst>
          </p:cNvPr>
          <p:cNvSpPr/>
          <p:nvPr/>
        </p:nvSpPr>
        <p:spPr>
          <a:xfrm>
            <a:off x="9371574" y="1178437"/>
            <a:ext cx="2453108" cy="510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Google Shape;132;gb201c2f4a7_0_9"/>
          <p:cNvSpPr txBox="1">
            <a:spLocks noGrp="1"/>
          </p:cNvSpPr>
          <p:nvPr>
            <p:ph type="subTitle" idx="1"/>
          </p:nvPr>
        </p:nvSpPr>
        <p:spPr>
          <a:xfrm>
            <a:off x="9232006" y="1178437"/>
            <a:ext cx="2453109" cy="5031150"/>
          </a:xfrm>
          <a:prstGeom prst="rect">
            <a:avLst/>
          </a:prstGeom>
        </p:spPr>
        <p:txBody>
          <a:bodyPr spcFirstLastPara="1" vert="horz" wrap="square" lIns="243788" tIns="243788" rIns="243788" bIns="243788" rtlCol="0" anchor="t" anchorCtr="0">
            <a:noAutofit/>
          </a:bodyPr>
          <a:lstStyle/>
          <a:p>
            <a:pPr marL="0" indent="0"/>
            <a:r>
              <a:rPr lang="en-US" b="1" dirty="0">
                <a:latin typeface="+mn-lt"/>
                <a:ea typeface="Calibri"/>
                <a:cs typeface="Calibri"/>
                <a:sym typeface="Calibri"/>
              </a:rPr>
              <a:t>NETWORK</a:t>
            </a:r>
            <a:endParaRPr b="1" dirty="0">
              <a:latin typeface="+mn-lt"/>
              <a:ea typeface="Calibri"/>
              <a:cs typeface="Calibri"/>
              <a:sym typeface="Calibri"/>
            </a:endParaRPr>
          </a:p>
          <a:p>
            <a:pPr marL="0" indent="0"/>
            <a:endParaRPr sz="1400" b="1" dirty="0">
              <a:latin typeface="+mn-lt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Network</a:t>
            </a:r>
            <a:endParaRPr sz="120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Address Range: 192.168.1.0/24</a:t>
            </a:r>
            <a:endParaRPr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Netmask:255.255.255.0</a:t>
            </a:r>
            <a:endParaRPr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Gateway:192.168.1.0</a:t>
            </a:r>
            <a:endParaRPr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endParaRPr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Machines</a:t>
            </a:r>
            <a:endParaRPr sz="120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IPv4:192.168.1.105</a:t>
            </a:r>
            <a:endParaRPr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OS: Windows </a:t>
            </a:r>
            <a:endParaRPr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/>
            <a:r>
              <a:rPr lang="en-US" sz="11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Hostname: Capstone </a:t>
            </a:r>
            <a:r>
              <a:rPr lang="en-US" sz="11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VM</a:t>
            </a:r>
            <a:endParaRPr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endParaRPr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IPv4: 192.168.100</a:t>
            </a:r>
            <a:endParaRPr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OS: Linux</a:t>
            </a:r>
            <a:endParaRPr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Hostname: ELK </a:t>
            </a:r>
            <a:r>
              <a:rPr lang="en-US" sz="11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VM</a:t>
            </a:r>
            <a:r>
              <a:rPr lang="en-US" sz="11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endParaRPr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endParaRPr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IPv4: 192.168.1.90</a:t>
            </a:r>
            <a:endParaRPr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OS: Kali Linux</a:t>
            </a:r>
            <a:endParaRPr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Hostname:  Kali</a:t>
            </a:r>
            <a:endParaRPr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endParaRPr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IPv4: 192.168.1.110</a:t>
            </a:r>
            <a:endParaRPr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OS: </a:t>
            </a:r>
            <a:r>
              <a:rPr lang="en-US" sz="11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WIndows</a:t>
            </a:r>
            <a:r>
              <a:rPr lang="en-US" sz="11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6.1  </a:t>
            </a:r>
            <a:endParaRPr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Hostname: Target 1 </a:t>
            </a:r>
            <a:r>
              <a:rPr lang="en-US" sz="1100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VM</a:t>
            </a:r>
            <a:endParaRPr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/>
            <a:endParaRPr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/>
            <a:r>
              <a:rPr lang="en-US" sz="11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IPv4: 192.168.1.115</a:t>
            </a:r>
            <a:endParaRPr sz="11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indent="0"/>
            <a:r>
              <a:rPr lang="en-US" sz="11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OS: Windows 6.</a:t>
            </a:r>
            <a:r>
              <a:rPr lang="en-US" sz="1100" dirty="0">
                <a:solidFill>
                  <a:schemeClr val="dk1"/>
                </a:solidFill>
                <a:latin typeface="+mn-lt"/>
              </a:rPr>
              <a:t>1 </a:t>
            </a:r>
            <a:endParaRPr sz="1100" dirty="0">
              <a:solidFill>
                <a:schemeClr val="dk1"/>
              </a:solidFill>
              <a:latin typeface="+mn-lt"/>
            </a:endParaRPr>
          </a:p>
          <a:p>
            <a:pPr marL="0" indent="0">
              <a:buClr>
                <a:schemeClr val="dk1"/>
              </a:buClr>
              <a:buSzPts val="2900"/>
            </a:pPr>
            <a:r>
              <a:rPr lang="en-US" sz="1100" dirty="0">
                <a:solidFill>
                  <a:schemeClr val="dk1"/>
                </a:solidFill>
                <a:latin typeface="+mn-lt"/>
              </a:rPr>
              <a:t>Hostname: Target 2 </a:t>
            </a:r>
            <a:r>
              <a:rPr lang="en-US" sz="1100" dirty="0" err="1">
                <a:solidFill>
                  <a:schemeClr val="dk1"/>
                </a:solidFill>
                <a:latin typeface="+mn-lt"/>
              </a:rPr>
              <a:t>VM</a:t>
            </a:r>
            <a:endParaRPr sz="1100" dirty="0">
              <a:solidFill>
                <a:schemeClr val="dk1"/>
              </a:solidFill>
              <a:latin typeface="+mn-lt"/>
            </a:endParaRPr>
          </a:p>
          <a:p>
            <a:pPr marL="0" indent="0"/>
            <a:endParaRPr b="1" dirty="0"/>
          </a:p>
        </p:txBody>
      </p:sp>
      <p:sp>
        <p:nvSpPr>
          <p:cNvPr id="131" name="Google Shape;131;gb201c2f4a7_0_9"/>
          <p:cNvSpPr txBox="1">
            <a:spLocks noGrp="1"/>
          </p:cNvSpPr>
          <p:nvPr>
            <p:ph type="body" idx="2"/>
          </p:nvPr>
        </p:nvSpPr>
        <p:spPr>
          <a:xfrm>
            <a:off x="1588" y="1661067"/>
            <a:ext cx="8930400" cy="5196750"/>
          </a:xfrm>
          <a:prstGeom prst="rect">
            <a:avLst/>
          </a:prstGeom>
        </p:spPr>
        <p:txBody>
          <a:bodyPr spcFirstLastPara="1" vert="horz" wrap="square" lIns="609500" tIns="0" rIns="609500" bIns="1218988" rtlCol="0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1050"/>
              </a:spcBef>
              <a:buClr>
                <a:schemeClr val="dk1"/>
              </a:buClr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1050"/>
              </a:spcBef>
              <a:buClr>
                <a:schemeClr val="dk1"/>
              </a:buClr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1050"/>
              </a:spcBef>
              <a:buClr>
                <a:schemeClr val="dk1"/>
              </a:buClr>
              <a:buNone/>
            </a:pPr>
            <a:endParaRPr>
              <a:solidFill>
                <a:schemeClr val="dk1"/>
              </a:solidFill>
            </a:endParaRPr>
          </a:p>
          <a:p>
            <a:pPr marL="0" indent="0" algn="ctr">
              <a:spcBef>
                <a:spcPts val="1050"/>
              </a:spcBef>
              <a:buClr>
                <a:schemeClr val="dk1"/>
              </a:buClr>
              <a:buNone/>
            </a:pPr>
            <a:r>
              <a:rPr lang="en-US" sz="2400" b="1">
                <a:solidFill>
                  <a:schemeClr val="dk1"/>
                </a:solidFill>
              </a:rPr>
              <a:t>[Insert Here]</a:t>
            </a:r>
            <a:endParaRPr sz="2400" b="1"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buNone/>
            </a:pPr>
            <a:endParaRPr/>
          </a:p>
        </p:txBody>
      </p:sp>
      <p:sp>
        <p:nvSpPr>
          <p:cNvPr id="129" name="Google Shape;129;gb201c2f4a7_0_9"/>
          <p:cNvSpPr txBox="1">
            <a:spLocks noGrp="1"/>
          </p:cNvSpPr>
          <p:nvPr>
            <p:ph type="title"/>
          </p:nvPr>
        </p:nvSpPr>
        <p:spPr>
          <a:xfrm>
            <a:off x="1342417" y="466837"/>
            <a:ext cx="4431234" cy="711600"/>
          </a:xfrm>
          <a:prstGeom prst="rect">
            <a:avLst/>
          </a:prstGeom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 b="1" dirty="0">
                <a:latin typeface="+mn-lt"/>
                <a:ea typeface="Calibri"/>
                <a:cs typeface="Calibri"/>
                <a:sym typeface="Calibri"/>
              </a:rPr>
              <a:t>Network Topology </a:t>
            </a:r>
            <a:endParaRPr b="1" dirty="0"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b201c2f4a7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449824"/>
            <a:ext cx="6181725" cy="449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B7F2CE07-7CF8-469D-BBBD-2D273F99A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97" r="24216"/>
          <a:stretch/>
        </p:blipFill>
        <p:spPr>
          <a:xfrm>
            <a:off x="20" y="10"/>
            <a:ext cx="54482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3CB4A5-0310-4B86-9F2F-DB637CC9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0" y="1298788"/>
            <a:ext cx="65246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b="1" dirty="0"/>
              <a:t>Red Team Offensive &amp; Critical Vulnerabilities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EDF82-246C-4CBC-B440-FD5B0EB5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6178" y="5883275"/>
            <a:ext cx="42668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AU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Made for Virtual Demo Day Jan 2021| Dean Baberowski</a:t>
            </a:r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54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FA21-60D2-4283-9C19-5247A594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96" y="783257"/>
            <a:ext cx="4564244" cy="1804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Critical Vulnerabilities : Target 1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F07205-1261-41FE-9722-3E7F22C21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585740"/>
              </p:ext>
            </p:extLst>
          </p:nvPr>
        </p:nvGraphicFramePr>
        <p:xfrm>
          <a:off x="6121667" y="783257"/>
          <a:ext cx="5967413" cy="505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569">
                  <a:extLst>
                    <a:ext uri="{9D8B030D-6E8A-4147-A177-3AD203B41FA5}">
                      <a16:colId xmlns:a16="http://schemas.microsoft.com/office/drawing/2014/main" val="1063571667"/>
                    </a:ext>
                  </a:extLst>
                </a:gridCol>
                <a:gridCol w="2203922">
                  <a:extLst>
                    <a:ext uri="{9D8B030D-6E8A-4147-A177-3AD203B41FA5}">
                      <a16:colId xmlns:a16="http://schemas.microsoft.com/office/drawing/2014/main" val="3982664587"/>
                    </a:ext>
                  </a:extLst>
                </a:gridCol>
                <a:gridCol w="2167922">
                  <a:extLst>
                    <a:ext uri="{9D8B030D-6E8A-4147-A177-3AD203B41FA5}">
                      <a16:colId xmlns:a16="http://schemas.microsoft.com/office/drawing/2014/main" val="1924748048"/>
                    </a:ext>
                  </a:extLst>
                </a:gridCol>
              </a:tblGrid>
              <a:tr h="319871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Vulnerability </a:t>
                      </a:r>
                    </a:p>
                  </a:txBody>
                  <a:tcPr marL="67262" marR="67262" marT="33631" marB="336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Description </a:t>
                      </a:r>
                    </a:p>
                  </a:txBody>
                  <a:tcPr marL="67262" marR="67262" marT="33631" marB="336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Impact </a:t>
                      </a:r>
                    </a:p>
                  </a:txBody>
                  <a:tcPr marL="67262" marR="67262" marT="33631" marB="33631"/>
                </a:tc>
                <a:extLst>
                  <a:ext uri="{0D108BD9-81ED-4DB2-BD59-A6C34878D82A}">
                    <a16:rowId xmlns:a16="http://schemas.microsoft.com/office/drawing/2014/main" val="3590001934"/>
                  </a:ext>
                </a:extLst>
              </a:tr>
              <a:tr h="529622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+mn-lt"/>
                        </a:rPr>
                        <a:t>SSH Vulnerability CVE 1999-0398</a:t>
                      </a:r>
                    </a:p>
                  </a:txBody>
                  <a:tcPr marL="67262" marR="67262" marT="33631" marB="33631"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+mn-lt"/>
                        </a:rPr>
                        <a:t>Gaining SSH access to a server </a:t>
                      </a:r>
                    </a:p>
                  </a:txBody>
                  <a:tcPr marL="67262" marR="67262" marT="33631" marB="33631"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+mn-lt"/>
                        </a:rPr>
                        <a:t>Anyone can login with the user’s account credentials </a:t>
                      </a:r>
                    </a:p>
                  </a:txBody>
                  <a:tcPr marL="67262" marR="67262" marT="33631" marB="33631"/>
                </a:tc>
                <a:extLst>
                  <a:ext uri="{0D108BD9-81ED-4DB2-BD59-A6C34878D82A}">
                    <a16:rowId xmlns:a16="http://schemas.microsoft.com/office/drawing/2014/main" val="3147967242"/>
                  </a:ext>
                </a:extLst>
              </a:tr>
              <a:tr h="8039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Wordpress</a:t>
                      </a:r>
                      <a:r>
                        <a:rPr lang="en-US" sz="1400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Vulnerability  CVE-2009-3891</a:t>
                      </a:r>
                    </a:p>
                  </a:txBody>
                  <a:tcPr marL="67251" marR="67251" marT="67251" marB="67251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AU" sz="1400" u="none" strike="noStrike" cap="none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Wordpress</a:t>
                      </a:r>
                      <a:r>
                        <a:rPr lang="en-AU" sz="1400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web page has a vulnerability where anyone can see the files of the system</a:t>
                      </a:r>
                    </a:p>
                  </a:txBody>
                  <a:tcPr marL="67251" marR="67251" marT="67251" marB="67251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AU" sz="1400" u="none" strike="noStrike" cap="none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Anyone can access Wordpress </a:t>
                      </a:r>
                      <a:r>
                        <a:rPr lang="en-AU" sz="140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configuration files</a:t>
                      </a:r>
                      <a:endParaRPr lang="en-AU" sz="14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251" marR="67251" marT="67251" marB="67251"/>
                </a:tc>
                <a:extLst>
                  <a:ext uri="{0D108BD9-81ED-4DB2-BD59-A6C34878D82A}">
                    <a16:rowId xmlns:a16="http://schemas.microsoft.com/office/drawing/2014/main" val="3261737279"/>
                  </a:ext>
                </a:extLst>
              </a:tr>
              <a:tr h="8039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4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SQL Injection </a:t>
                      </a:r>
                      <a:r>
                        <a:rPr lang="en-US" sz="1400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CWE</a:t>
                      </a:r>
                      <a:r>
                        <a:rPr lang="en-US" sz="14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422 </a:t>
                      </a:r>
                      <a:endParaRPr lang="en-US" sz="1400" u="none" strike="noStrike" cap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251" marR="67251" marT="67251" marB="67251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AU" sz="14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 manual SQL injection can be done the web server</a:t>
                      </a:r>
                      <a:endParaRPr lang="en-AU" sz="1400" u="none" strike="noStrike" cap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251" marR="67251" marT="67251" marB="67251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AU" sz="140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Defacing the site and potentially stealing information</a:t>
                      </a:r>
                      <a:endParaRPr lang="en-AU" sz="14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251" marR="67251" marT="67251" marB="67251"/>
                </a:tc>
                <a:extLst>
                  <a:ext uri="{0D108BD9-81ED-4DB2-BD59-A6C34878D82A}">
                    <a16:rowId xmlns:a16="http://schemas.microsoft.com/office/drawing/2014/main" val="3996252828"/>
                  </a:ext>
                </a:extLst>
              </a:tr>
              <a:tr h="5887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4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RPC Bind #100000 CVE 2017-8779</a:t>
                      </a:r>
                      <a:endParaRPr lang="en-US" sz="1400" u="none" strike="noStrike" cap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251" marR="67251" marT="67251" marB="67251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4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 vulnerability in a Microsoft Server system</a:t>
                      </a:r>
                      <a:endParaRPr lang="en-US" sz="1400" u="none" strike="noStrike" cap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251" marR="67251" marT="67251" marB="67251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AU" sz="14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Anyone can access the server </a:t>
                      </a:r>
                      <a:endParaRPr lang="en-AU" sz="1400" u="none" strike="noStrike" cap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251" marR="67251" marT="67251" marB="67251"/>
                </a:tc>
                <a:extLst>
                  <a:ext uri="{0D108BD9-81ED-4DB2-BD59-A6C34878D82A}">
                    <a16:rowId xmlns:a16="http://schemas.microsoft.com/office/drawing/2014/main" val="1883346577"/>
                  </a:ext>
                </a:extLst>
              </a:tr>
              <a:tr h="10192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Weak Passwords CWE-522</a:t>
                      </a:r>
                    </a:p>
                  </a:txBody>
                  <a:tcPr marL="67251" marR="67251" marT="67251" marB="6725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 password that is not complex and based on a name</a:t>
                      </a:r>
                      <a:endParaRPr lang="en-AU" sz="1400" u="none" strike="noStrike" cap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251" marR="67251" marT="67251" marB="67251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Anyone can guess the password with little effort and gain access to the web server</a:t>
                      </a:r>
                      <a:endParaRPr lang="en-AU" sz="14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251" marR="67251" marT="67251" marB="67251"/>
                </a:tc>
                <a:extLst>
                  <a:ext uri="{0D108BD9-81ED-4DB2-BD59-A6C34878D82A}">
                    <a16:rowId xmlns:a16="http://schemas.microsoft.com/office/drawing/2014/main" val="384859185"/>
                  </a:ext>
                </a:extLst>
              </a:tr>
              <a:tr h="8039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Samba smbd vulnerability CVE-2019-3824</a:t>
                      </a:r>
                      <a:endParaRPr lang="en-US" sz="1400" u="none" strike="noStrike" cap="none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251" marR="67251" marT="67251" marB="67251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Files can be uploaded to a server using the </a:t>
                      </a:r>
                      <a:r>
                        <a:rPr lang="en-AU" sz="1400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smbd</a:t>
                      </a:r>
                      <a:r>
                        <a:rPr lang="en-AU" sz="14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protocol</a:t>
                      </a:r>
                      <a:endParaRPr lang="en-AU" sz="1400" u="none" strike="noStrike" cap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251" marR="67251" marT="67251" marB="6725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4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Once in the server an attacker can upload malicious files</a:t>
                      </a:r>
                      <a:endParaRPr lang="en-AU" sz="1400" u="none" strike="noStrike" cap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251" marR="67251" marT="67251" marB="67251"/>
                </a:tc>
                <a:extLst>
                  <a:ext uri="{0D108BD9-81ED-4DB2-BD59-A6C34878D82A}">
                    <a16:rowId xmlns:a16="http://schemas.microsoft.com/office/drawing/2014/main" val="326619946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6CCB5-E606-4FFD-B4E8-E2738FDB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41934" y="6037654"/>
            <a:ext cx="455006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AU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Made for Virtual Demo Day Jan 2021| Dean Baberowski</a:t>
            </a:r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85692-8887-4FC3-9D9D-39FB0432F9D2}"/>
              </a:ext>
            </a:extLst>
          </p:cNvPr>
          <p:cNvSpPr txBox="1"/>
          <p:nvPr/>
        </p:nvSpPr>
        <p:spPr>
          <a:xfrm>
            <a:off x="1278096" y="3429000"/>
            <a:ext cx="456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AU" dirty="0"/>
              <a:t>The Assessment uncovered the following critical vulnerabilities in </a:t>
            </a:r>
            <a:r>
              <a:rPr lang="en-AU" b="1" dirty="0"/>
              <a:t>Target 1.</a:t>
            </a:r>
          </a:p>
        </p:txBody>
      </p:sp>
    </p:spTree>
    <p:extLst>
      <p:ext uri="{BB962C8B-B14F-4D97-AF65-F5344CB8AC3E}">
        <p14:creationId xmlns:p14="http://schemas.microsoft.com/office/powerpoint/2010/main" val="31823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3044-4628-4679-B78F-75C64923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024125"/>
            <a:ext cx="3333495" cy="150433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+mn-lt"/>
                <a:ea typeface="Calibri"/>
                <a:cs typeface="Calibri"/>
                <a:sym typeface="Calibri"/>
              </a:rPr>
              <a:t>Critical Vulnerabilities: Target 2</a:t>
            </a:r>
            <a:endParaRPr lang="en-AU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40DD-D866-4AA1-8B27-70D3DB8EA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941636"/>
            <a:ext cx="3333496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1800" dirty="0">
                <a:ea typeface="Calibri"/>
                <a:cs typeface="Calibri"/>
                <a:sym typeface="Calibri"/>
              </a:rPr>
              <a:t>The assessment uncovered the following critical vulnerabilities in </a:t>
            </a:r>
            <a:r>
              <a:rPr lang="en-AU" sz="1800" b="1" dirty="0">
                <a:ea typeface="Calibri"/>
                <a:cs typeface="Calibri"/>
                <a:sym typeface="Calibri"/>
              </a:rPr>
              <a:t>Target 2</a:t>
            </a:r>
            <a:r>
              <a:rPr lang="en-AU" sz="1800" dirty="0">
                <a:ea typeface="Calibri"/>
                <a:cs typeface="Calibri"/>
                <a:sym typeface="Calibri"/>
              </a:rPr>
              <a:t>.</a:t>
            </a:r>
          </a:p>
          <a:p>
            <a:endParaRPr lang="en-AU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BF28E-A52B-4C57-9D03-FCC53461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81298" y="6260157"/>
            <a:ext cx="70841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AU"/>
              <a:t>Made for Virtual Demo Day Jan 2021| Dean Baberowski</a:t>
            </a:r>
            <a:endParaRPr lang="en-AU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A39B2A-E340-4A28-8D4E-D5F36B154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855800"/>
              </p:ext>
            </p:extLst>
          </p:nvPr>
        </p:nvGraphicFramePr>
        <p:xfrm>
          <a:off x="4881298" y="341345"/>
          <a:ext cx="7084178" cy="514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510">
                  <a:extLst>
                    <a:ext uri="{9D8B030D-6E8A-4147-A177-3AD203B41FA5}">
                      <a16:colId xmlns:a16="http://schemas.microsoft.com/office/drawing/2014/main" val="2107488235"/>
                    </a:ext>
                  </a:extLst>
                </a:gridCol>
                <a:gridCol w="2560748">
                  <a:extLst>
                    <a:ext uri="{9D8B030D-6E8A-4147-A177-3AD203B41FA5}">
                      <a16:colId xmlns:a16="http://schemas.microsoft.com/office/drawing/2014/main" val="3415255341"/>
                    </a:ext>
                  </a:extLst>
                </a:gridCol>
                <a:gridCol w="2518920">
                  <a:extLst>
                    <a:ext uri="{9D8B030D-6E8A-4147-A177-3AD203B41FA5}">
                      <a16:colId xmlns:a16="http://schemas.microsoft.com/office/drawing/2014/main" val="1850678856"/>
                    </a:ext>
                  </a:extLst>
                </a:gridCol>
              </a:tblGrid>
              <a:tr h="247635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Vulnerability </a:t>
                      </a:r>
                    </a:p>
                  </a:txBody>
                  <a:tcPr marL="67262" marR="67262" marT="33631" marB="336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Description </a:t>
                      </a:r>
                    </a:p>
                  </a:txBody>
                  <a:tcPr marL="67262" marR="67262" marT="33631" marB="336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/>
                        <a:t>Impact </a:t>
                      </a:r>
                    </a:p>
                  </a:txBody>
                  <a:tcPr marL="67262" marR="67262" marT="33631" marB="33631"/>
                </a:tc>
                <a:extLst>
                  <a:ext uri="{0D108BD9-81ED-4DB2-BD59-A6C34878D82A}">
                    <a16:rowId xmlns:a16="http://schemas.microsoft.com/office/drawing/2014/main" val="1544140750"/>
                  </a:ext>
                </a:extLst>
              </a:tr>
              <a:tr h="55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400" cap="none" spc="0" dirty="0">
                          <a:sym typeface="Calibri"/>
                        </a:rPr>
                        <a:t>SSH vulnerability - CVE-1999-0398</a:t>
                      </a:r>
                      <a:endParaRPr sz="1400" u="none" strike="noStrike" cap="none" spc="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811" marR="65997" marT="66008" marB="66008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400" cap="none" spc="0" dirty="0">
                          <a:sym typeface="Calibri"/>
                        </a:rPr>
                        <a:t>SSH Vulnerability </a:t>
                      </a:r>
                      <a:endParaRPr sz="1400" u="none" strike="noStrike" cap="none" spc="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811" marR="65997" marT="66008" marB="66008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400" cap="none" spc="0" dirty="0">
                          <a:sym typeface="Calibri"/>
                        </a:rPr>
                        <a:t>Gaining SSH access to a server</a:t>
                      </a:r>
                      <a:endParaRPr sz="1400" u="none" strike="noStrike" cap="none" spc="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811" marR="65997" marT="66008" marB="66008"/>
                </a:tc>
                <a:extLst>
                  <a:ext uri="{0D108BD9-81ED-4DB2-BD59-A6C34878D82A}">
                    <a16:rowId xmlns:a16="http://schemas.microsoft.com/office/drawing/2014/main" val="139953728"/>
                  </a:ext>
                </a:extLst>
              </a:tr>
              <a:tr h="9996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400" u="none" strike="noStrike" cap="none" spc="0" dirty="0" err="1">
                          <a:sym typeface="Calibri"/>
                        </a:rPr>
                        <a:t>Wordpress</a:t>
                      </a:r>
                      <a:r>
                        <a:rPr lang="en-US" sz="1400" u="none" strike="noStrike" cap="none" spc="0" dirty="0">
                          <a:sym typeface="Calibri"/>
                        </a:rPr>
                        <a:t> Vulnerability </a:t>
                      </a:r>
                      <a:r>
                        <a:rPr lang="en-US" sz="1400" cap="none" spc="0" dirty="0">
                          <a:sym typeface="Calibri"/>
                        </a:rPr>
                        <a:t> CVE-2009-3891</a:t>
                      </a:r>
                      <a:endParaRPr sz="1400" u="none" strike="noStrike" cap="none" spc="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811" marR="65997" marT="66008" marB="66008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400" u="none" strike="noStrike" cap="none" spc="0" dirty="0" err="1">
                          <a:sym typeface="Calibri"/>
                        </a:rPr>
                        <a:t>Wordpress</a:t>
                      </a:r>
                      <a:r>
                        <a:rPr lang="en-US" sz="1400" u="none" strike="noStrike" cap="none" spc="0" dirty="0">
                          <a:sym typeface="Calibri"/>
                        </a:rPr>
                        <a:t> web page has a vulnerability where anyone can see the files of the system</a:t>
                      </a:r>
                      <a:endParaRPr sz="1400" u="none" strike="noStrike" cap="none" spc="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811" marR="65997" marT="66008" marB="66008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400" u="none" strike="noStrike" cap="none" spc="0" dirty="0">
                          <a:sym typeface="Calibri"/>
                        </a:rPr>
                        <a:t>Anyone can access </a:t>
                      </a:r>
                      <a:r>
                        <a:rPr lang="en-US" sz="1400" u="none" strike="noStrike" cap="none" spc="0" dirty="0" err="1">
                          <a:sym typeface="Calibri"/>
                        </a:rPr>
                        <a:t>Wordpress</a:t>
                      </a:r>
                      <a:r>
                        <a:rPr lang="en-US" sz="1400" u="none" strike="noStrike" cap="none" spc="0" dirty="0">
                          <a:sym typeface="Calibri"/>
                        </a:rPr>
                        <a:t> </a:t>
                      </a:r>
                      <a:r>
                        <a:rPr lang="en-US" sz="1400" cap="none" spc="0" dirty="0">
                          <a:sym typeface="Calibri"/>
                        </a:rPr>
                        <a:t>configuration files</a:t>
                      </a:r>
                      <a:endParaRPr sz="1400" u="none" strike="noStrike" cap="none" spc="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811" marR="65997" marT="66008" marB="66008"/>
                </a:tc>
                <a:extLst>
                  <a:ext uri="{0D108BD9-81ED-4DB2-BD59-A6C34878D82A}">
                    <a16:rowId xmlns:a16="http://schemas.microsoft.com/office/drawing/2014/main" val="1271085299"/>
                  </a:ext>
                </a:extLst>
              </a:tr>
              <a:tr h="7795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400" cap="none" spc="0" dirty="0">
                          <a:sym typeface="Calibri"/>
                        </a:rPr>
                        <a:t>SQL Injection </a:t>
                      </a:r>
                      <a:r>
                        <a:rPr lang="en-US" sz="1400" cap="none" spc="0" dirty="0" err="1">
                          <a:sym typeface="Calibri"/>
                        </a:rPr>
                        <a:t>CWE</a:t>
                      </a:r>
                      <a:r>
                        <a:rPr lang="en-US" sz="1400" cap="none" spc="0" dirty="0">
                          <a:sym typeface="Calibri"/>
                        </a:rPr>
                        <a:t> 422 </a:t>
                      </a:r>
                      <a:endParaRPr sz="1400" u="none" strike="noStrike" cap="none" spc="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811" marR="65997" marT="66008" marB="66008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400" cap="none" spc="0" dirty="0">
                          <a:sym typeface="Calibri"/>
                        </a:rPr>
                        <a:t>A manual SQL injection can be done the web server</a:t>
                      </a:r>
                      <a:endParaRPr sz="1400" u="none" strike="noStrike" cap="none" spc="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811" marR="65997" marT="66008" marB="66008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400" cap="none" spc="0">
                          <a:sym typeface="Calibri"/>
                        </a:rPr>
                        <a:t>Defacing the site and potentially stealing information</a:t>
                      </a:r>
                      <a:endParaRPr sz="1400" u="none" strike="noStrike" cap="none" spc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811" marR="65997" marT="66008" marB="66008"/>
                </a:tc>
                <a:extLst>
                  <a:ext uri="{0D108BD9-81ED-4DB2-BD59-A6C34878D82A}">
                    <a16:rowId xmlns:a16="http://schemas.microsoft.com/office/drawing/2014/main" val="3258196642"/>
                  </a:ext>
                </a:extLst>
              </a:tr>
              <a:tr h="9996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400" cap="none" spc="0">
                          <a:sym typeface="Calibri"/>
                        </a:rPr>
                        <a:t>Weak Password CWE-522</a:t>
                      </a:r>
                      <a:endParaRPr sz="1400" u="none" strike="noStrike" cap="none" spc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811" marR="65997" marT="66008" marB="66008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cap="none" spc="0" dirty="0">
                          <a:sym typeface="Calibri"/>
                        </a:rPr>
                        <a:t>A password that is not complex and based on a name</a:t>
                      </a:r>
                      <a:endParaRPr sz="1400" u="none" strike="noStrike" cap="none" spc="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811" marR="65997" marT="66008" marB="66008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cap="none" spc="0" dirty="0">
                          <a:sym typeface="Calibri"/>
                        </a:rPr>
                        <a:t>Anyone can guess the password with little effort and gain access to the web server</a:t>
                      </a:r>
                      <a:endParaRPr sz="1400" u="none" strike="noStrike" cap="none" spc="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811" marR="65997" marT="66008" marB="66008"/>
                </a:tc>
                <a:extLst>
                  <a:ext uri="{0D108BD9-81ED-4DB2-BD59-A6C34878D82A}">
                    <a16:rowId xmlns:a16="http://schemas.microsoft.com/office/drawing/2014/main" val="1272903463"/>
                  </a:ext>
                </a:extLst>
              </a:tr>
              <a:tr h="55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400" cap="none" spc="0" dirty="0">
                          <a:sym typeface="Calibri"/>
                        </a:rPr>
                        <a:t>SSH vulnerability - CVE-1999-0398</a:t>
                      </a:r>
                      <a:endParaRPr sz="1400" u="none" strike="noStrike" cap="none" spc="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811" marR="65997" marT="66008" marB="66008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400" cap="none" spc="0" dirty="0">
                          <a:sym typeface="Calibri"/>
                        </a:rPr>
                        <a:t>SSH Vulnerability </a:t>
                      </a:r>
                      <a:endParaRPr sz="1400" u="none" strike="noStrike" cap="none" spc="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811" marR="65997" marT="66008" marB="66008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400" cap="none" spc="0" dirty="0">
                          <a:sym typeface="Calibri"/>
                        </a:rPr>
                        <a:t>Gaining SSH access to a server</a:t>
                      </a:r>
                      <a:endParaRPr sz="1400" u="none" strike="noStrike" cap="none" spc="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811" marR="65997" marT="66008" marB="66008"/>
                </a:tc>
                <a:extLst>
                  <a:ext uri="{0D108BD9-81ED-4DB2-BD59-A6C34878D82A}">
                    <a16:rowId xmlns:a16="http://schemas.microsoft.com/office/drawing/2014/main" val="4288847027"/>
                  </a:ext>
                </a:extLst>
              </a:tr>
              <a:tr h="9996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400" u="none" strike="noStrike" cap="none" spc="0" dirty="0" err="1">
                          <a:sym typeface="Calibri"/>
                        </a:rPr>
                        <a:t>Wordpress</a:t>
                      </a:r>
                      <a:r>
                        <a:rPr lang="en-US" sz="1400" u="none" strike="noStrike" cap="none" spc="0" dirty="0">
                          <a:sym typeface="Calibri"/>
                        </a:rPr>
                        <a:t> Vulnerability </a:t>
                      </a:r>
                      <a:r>
                        <a:rPr lang="en-US" sz="1400" cap="none" spc="0" dirty="0">
                          <a:sym typeface="Calibri"/>
                        </a:rPr>
                        <a:t> CVE-2009-3891</a:t>
                      </a:r>
                      <a:endParaRPr sz="1400" u="none" strike="noStrike" cap="none" spc="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811" marR="65997" marT="66008" marB="66008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400" u="none" strike="noStrike" cap="none" spc="0" dirty="0" err="1">
                          <a:sym typeface="Calibri"/>
                        </a:rPr>
                        <a:t>Wordpress</a:t>
                      </a:r>
                      <a:r>
                        <a:rPr lang="en-US" sz="1400" u="none" strike="noStrike" cap="none" spc="0" dirty="0">
                          <a:sym typeface="Calibri"/>
                        </a:rPr>
                        <a:t> web page has a vulnerability where anyone can see the files of the system</a:t>
                      </a:r>
                      <a:endParaRPr sz="1400" u="none" strike="noStrike" cap="none" spc="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811" marR="65997" marT="66008" marB="66008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1400" u="none" strike="noStrike" cap="none" spc="0" dirty="0">
                          <a:sym typeface="Calibri"/>
                        </a:rPr>
                        <a:t>Anyone can access </a:t>
                      </a:r>
                      <a:r>
                        <a:rPr lang="en-US" sz="1400" u="none" strike="noStrike" cap="none" spc="0" dirty="0" err="1">
                          <a:sym typeface="Calibri"/>
                        </a:rPr>
                        <a:t>Wordpress</a:t>
                      </a:r>
                      <a:r>
                        <a:rPr lang="en-US" sz="1400" u="none" strike="noStrike" cap="none" spc="0" dirty="0">
                          <a:sym typeface="Calibri"/>
                        </a:rPr>
                        <a:t> </a:t>
                      </a:r>
                      <a:r>
                        <a:rPr lang="en-US" sz="1400" cap="none" spc="0" dirty="0">
                          <a:sym typeface="Calibri"/>
                        </a:rPr>
                        <a:t>configuration files</a:t>
                      </a:r>
                      <a:endParaRPr sz="1400" u="none" strike="noStrike" cap="none" spc="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811" marR="65997" marT="66008" marB="66008"/>
                </a:tc>
                <a:extLst>
                  <a:ext uri="{0D108BD9-81ED-4DB2-BD59-A6C34878D82A}">
                    <a16:rowId xmlns:a16="http://schemas.microsoft.com/office/drawing/2014/main" val="141133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6529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09A5F07-B82C-4042-BA18-FB1FAC93E7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1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E84E4-9A25-496C-9ADB-F7C9A45E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dirty="0"/>
              <a:t>Exploits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5EB9A-4C3B-4811-85E1-89B78946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24458" y="5988308"/>
            <a:ext cx="43240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AU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Made for Virtual Demo Day Jan 2021| Dean Baberowski</a:t>
            </a:r>
            <a:endParaRPr lang="en-US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98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D6B4-0EB4-4DEE-B2CC-84E38403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AU" sz="3200" b="1" dirty="0"/>
              <a:t>Exploitation: Exploring open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E95BF-9C71-40EF-9571-9AAAC7D9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rbel" panose="020B0503020204020204" pitchFamily="34" charset="0"/>
                <a:ea typeface="Calibri"/>
                <a:cs typeface="Calibri"/>
                <a:sym typeface="Calibri"/>
              </a:rPr>
              <a:t>Using </a:t>
            </a:r>
            <a:r>
              <a:rPr lang="en-US" sz="1800" dirty="0" err="1">
                <a:latin typeface="Corbel" panose="020B0503020204020204" pitchFamily="34" charset="0"/>
                <a:ea typeface="Calibri"/>
                <a:cs typeface="Calibri"/>
                <a:sym typeface="Calibri"/>
              </a:rPr>
              <a:t>nmap</a:t>
            </a:r>
            <a:r>
              <a:rPr lang="en-US" sz="1800" dirty="0">
                <a:latin typeface="Corbel" panose="020B0503020204020204" pitchFamily="34" charset="0"/>
                <a:ea typeface="Calibri"/>
                <a:cs typeface="Calibri"/>
                <a:sym typeface="Calibri"/>
              </a:rPr>
              <a:t> Stealth scan </a:t>
            </a:r>
          </a:p>
          <a:p>
            <a:r>
              <a:rPr lang="en-AU" sz="1800" dirty="0">
                <a:latin typeface="Corbel" panose="020B0503020204020204" pitchFamily="34" charset="0"/>
                <a:ea typeface="Calibri"/>
                <a:cs typeface="Calibri"/>
                <a:sym typeface="Calibri"/>
              </a:rPr>
              <a:t>The </a:t>
            </a:r>
            <a:r>
              <a:rPr lang="en-AU" sz="1800" dirty="0" err="1">
                <a:latin typeface="Corbel" panose="020B0503020204020204" pitchFamily="34" charset="0"/>
                <a:ea typeface="Calibri"/>
                <a:cs typeface="Calibri"/>
                <a:sym typeface="Calibri"/>
              </a:rPr>
              <a:t>nmap</a:t>
            </a:r>
            <a:r>
              <a:rPr lang="en-AU" sz="1800" dirty="0">
                <a:latin typeface="Corbel" panose="020B0503020204020204" pitchFamily="34" charset="0"/>
                <a:ea typeface="Calibri"/>
                <a:cs typeface="Calibri"/>
                <a:sym typeface="Calibri"/>
              </a:rPr>
              <a:t> scan showed potential ports to exploit </a:t>
            </a:r>
          </a:p>
          <a:p>
            <a:endParaRPr lang="en-AU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3644E-5CEA-4EFB-AC30-818C636A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697" y="6141896"/>
            <a:ext cx="7084177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AU"/>
              <a:t>Made for Virtual Demo Day Jan 2021| Dean Baberowski</a:t>
            </a:r>
            <a:endParaRPr lang="en-AU" dirty="0"/>
          </a:p>
        </p:txBody>
      </p:sp>
      <p:pic>
        <p:nvPicPr>
          <p:cNvPr id="6" name="Google Shape;173;gb201c2f4a7_1_18824">
            <a:extLst>
              <a:ext uri="{FF2B5EF4-FFF2-40B4-BE49-F238E27FC236}">
                <a16:creationId xmlns:a16="http://schemas.microsoft.com/office/drawing/2014/main" id="{C59F7D41-D1F9-4A8C-81B2-09F55AAA5143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12595" y="685800"/>
            <a:ext cx="7084177" cy="52319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350271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318A-192F-444C-81EB-021DE5B0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8364"/>
          </a:xfrm>
        </p:spPr>
        <p:txBody>
          <a:bodyPr/>
          <a:lstStyle/>
          <a:p>
            <a:r>
              <a:rPr lang="en-US" b="1" dirty="0"/>
              <a:t>Exploitation: Weak passwords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EAD3-5B61-4A66-B591-FC87A9A7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571" y="857450"/>
            <a:ext cx="10018713" cy="312420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SzPts val="3700"/>
            </a:pPr>
            <a:endParaRPr lang="en-AU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3700"/>
            </a:pPr>
            <a:r>
              <a:rPr lang="en-AU" dirty="0">
                <a:solidFill>
                  <a:schemeClr val="dk1"/>
                </a:solidFill>
              </a:rPr>
              <a:t>The vulnerability was exploited using the name of the user </a:t>
            </a:r>
            <a:r>
              <a:rPr lang="en-AU" dirty="0" err="1">
                <a:solidFill>
                  <a:schemeClr val="dk1"/>
                </a:solidFill>
              </a:rPr>
              <a:t>micheal</a:t>
            </a:r>
            <a:r>
              <a:rPr lang="en-AU" dirty="0">
                <a:solidFill>
                  <a:schemeClr val="dk1"/>
                </a:solidFill>
              </a:rPr>
              <a:t> and the </a:t>
            </a:r>
            <a:r>
              <a:rPr lang="en-AU" dirty="0" err="1">
                <a:solidFill>
                  <a:schemeClr val="dk1"/>
                </a:solidFill>
              </a:rPr>
              <a:t>ip</a:t>
            </a:r>
            <a:r>
              <a:rPr lang="en-AU" dirty="0">
                <a:solidFill>
                  <a:schemeClr val="dk1"/>
                </a:solidFill>
              </a:rPr>
              <a:t> address of the target machine using </a:t>
            </a:r>
            <a:r>
              <a:rPr lang="en-AU" dirty="0" err="1">
                <a:solidFill>
                  <a:schemeClr val="dk1"/>
                </a:solidFill>
              </a:rPr>
              <a:t>ssh</a:t>
            </a:r>
            <a:endParaRPr lang="en-AU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3700"/>
            </a:pPr>
            <a:r>
              <a:rPr lang="en-AU" dirty="0">
                <a:solidFill>
                  <a:schemeClr val="dk1"/>
                </a:solidFill>
              </a:rPr>
              <a:t>The exploit gained me access to the system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3700"/>
            </a:pPr>
            <a:r>
              <a:rPr lang="en-AU" dirty="0">
                <a:solidFill>
                  <a:schemeClr val="dk1"/>
                </a:solidFill>
              </a:rPr>
              <a:t>command: </a:t>
            </a:r>
            <a:r>
              <a:rPr lang="en-AU" i="1" dirty="0" err="1">
                <a:solidFill>
                  <a:schemeClr val="dk1"/>
                </a:solidFill>
              </a:rPr>
              <a:t>ssh</a:t>
            </a:r>
            <a:r>
              <a:rPr lang="en-AU" i="1" dirty="0">
                <a:solidFill>
                  <a:schemeClr val="dk1"/>
                </a:solidFill>
              </a:rPr>
              <a:t> michael@192.168.1.110 </a:t>
            </a:r>
            <a:r>
              <a:rPr lang="en-AU" dirty="0">
                <a:solidFill>
                  <a:schemeClr val="dk1"/>
                </a:solidFill>
              </a:rPr>
              <a:t>password: </a:t>
            </a:r>
            <a:r>
              <a:rPr lang="en-AU" i="1" dirty="0" err="1">
                <a:solidFill>
                  <a:schemeClr val="dk1"/>
                </a:solidFill>
              </a:rPr>
              <a:t>michael</a:t>
            </a:r>
            <a:endParaRPr lang="en-AU" i="1" dirty="0">
              <a:solidFill>
                <a:schemeClr val="dk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9129D-81F1-49A3-999B-1A19F76C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02247" y="5989636"/>
            <a:ext cx="7084177" cy="365125"/>
          </a:xfrm>
        </p:spPr>
        <p:txBody>
          <a:bodyPr/>
          <a:lstStyle/>
          <a:p>
            <a:pPr algn="r"/>
            <a:r>
              <a:rPr lang="en-AU" dirty="0"/>
              <a:t>Made for Virtual Demo Day Jan 2021 | Dean Baberowski</a:t>
            </a:r>
          </a:p>
        </p:txBody>
      </p:sp>
    </p:spTree>
    <p:extLst>
      <p:ext uri="{BB962C8B-B14F-4D97-AF65-F5344CB8AC3E}">
        <p14:creationId xmlns:p14="http://schemas.microsoft.com/office/powerpoint/2010/main" val="2343114186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1422</Words>
  <Application>Microsoft Office PowerPoint</Application>
  <PresentationFormat>Widescreen</PresentationFormat>
  <Paragraphs>234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Roboto</vt:lpstr>
      <vt:lpstr>Roboto Medium</vt:lpstr>
      <vt:lpstr>Parallax</vt:lpstr>
      <vt:lpstr>Vulnerabilities Assessment Presentation</vt:lpstr>
      <vt:lpstr>Presentation Overview </vt:lpstr>
      <vt:lpstr>Network Topology </vt:lpstr>
      <vt:lpstr>Red Team Offensive &amp; Critical Vulnerabilities</vt:lpstr>
      <vt:lpstr>Critical Vulnerabilities : Target 1 </vt:lpstr>
      <vt:lpstr>Critical Vulnerabilities: Target 2</vt:lpstr>
      <vt:lpstr>Exploits</vt:lpstr>
      <vt:lpstr>Exploitation: Exploring open ports</vt:lpstr>
      <vt:lpstr>Exploitation: Weak passwords</vt:lpstr>
      <vt:lpstr>Avoiding Detection</vt:lpstr>
      <vt:lpstr>Stealth Exploitation of HTTP Requests</vt:lpstr>
      <vt:lpstr>Stealth Exploitation of High CPU Usage</vt:lpstr>
      <vt:lpstr>Maintaining Access</vt:lpstr>
      <vt:lpstr>Backdooring the Target</vt:lpstr>
      <vt:lpstr>Blue Team Defense &amp; Critical Vulnerabilities</vt:lpstr>
      <vt:lpstr>Critical Vulnerabilities: Target 1</vt:lpstr>
      <vt:lpstr>Critical Vulnerabilities: Target 2</vt:lpstr>
      <vt:lpstr>    Hardening/ Mitigation   </vt:lpstr>
      <vt:lpstr>Hardening Against wordpress vulnerability on Target 1</vt:lpstr>
      <vt:lpstr>Hardening Against SSH on Target 1</vt:lpstr>
      <vt:lpstr>Hardening Against SSH on Target 2</vt:lpstr>
      <vt:lpstr>Hardening Against SQL Injection on Target 2</vt:lpstr>
      <vt:lpstr>      Network Analysis &amp; Traffic Profile</vt:lpstr>
      <vt:lpstr>Traffic Profile</vt:lpstr>
      <vt:lpstr>Questions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Vulnerabilities Assessment Presentation</dc:title>
  <dc:creator>Dean Baberowski</dc:creator>
  <cp:lastModifiedBy>Dean Baberowski</cp:lastModifiedBy>
  <cp:revision>3</cp:revision>
  <dcterms:created xsi:type="dcterms:W3CDTF">2021-01-18T01:08:58Z</dcterms:created>
  <dcterms:modified xsi:type="dcterms:W3CDTF">2021-01-18T01:24:12Z</dcterms:modified>
</cp:coreProperties>
</file>