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57"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1" d="100"/>
          <a:sy n="151" d="100"/>
        </p:scale>
        <p:origin x="62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Average</a:t>
            </a:r>
            <a:r>
              <a:rPr lang="en-US" baseline="0"/>
              <a:t> Ride Length</a:t>
            </a:r>
            <a:endParaRPr lang="en-US"/>
          </a:p>
        </c:rich>
      </c:tx>
      <c:overlay val="0"/>
      <c:spPr>
        <a:noFill/>
        <a:ln>
          <a:noFill/>
        </a:ln>
        <a:effectLst/>
      </c:spPr>
    </c:title>
    <c:autoTitleDeleted val="0"/>
    <c:plotArea>
      <c:layout/>
      <c:lineChart>
        <c:grouping val="standard"/>
        <c:varyColors val="0"/>
        <c:ser>
          <c:idx val="0"/>
          <c:order val="0"/>
          <c:tx>
            <c:strRef>
              <c:f>Sheet1!$A$2</c:f>
              <c:strCache>
                <c:ptCount val="1"/>
                <c:pt idx="0">
                  <c:v>Casual</c:v>
                </c:pt>
              </c:strCache>
            </c:strRef>
          </c:tx>
          <c:spPr>
            <a:ln w="28575" cap="rnd">
              <a:solidFill>
                <a:schemeClr val="accent1"/>
              </a:solidFill>
              <a:round/>
            </a:ln>
            <a:effectLst/>
          </c:spPr>
          <c:marker>
            <c:symbol val="none"/>
          </c:marker>
          <c:dLbls>
            <c:dLbl>
              <c:idx val="3"/>
              <c:layout>
                <c:manualLayout>
                  <c:x val="-5.3765979584559295E-2"/>
                  <c:y val="-6.3136711362818343E-2"/>
                </c:manualLayout>
              </c:layout>
              <c:tx>
                <c:rich>
                  <a:bodyPr/>
                  <a:lstStyle/>
                  <a:p>
                    <a:fld id="{4115475F-0FCD-4056-92A8-73A57CC89E6D}" type="VALUE">
                      <a:rPr lang="en-US" smtClean="0"/>
                      <a:pPr/>
                      <a:t>[VALUE]</a:t>
                    </a:fld>
                    <a:endParaRPr lang="en-US" dirty="0"/>
                  </a:p>
                  <a:p>
                    <a:r>
                      <a:rPr lang="en-US" dirty="0"/>
                      <a:t>June, 2024</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E823-4343-ACBD-DCFB4FB63483}"/>
                </c:ext>
              </c:extLst>
            </c:dLbl>
            <c:dLbl>
              <c:idx val="11"/>
              <c:layout>
                <c:manualLayout>
                  <c:x val="-2.0679222917138342E-2"/>
                  <c:y val="-9.596780127148398E-2"/>
                </c:manualLayout>
              </c:layout>
              <c:tx>
                <c:rich>
                  <a:bodyPr/>
                  <a:lstStyle/>
                  <a:p>
                    <a:fld id="{3511D938-F3F1-4E67-8423-A65A2426FFA5}" type="VALUE">
                      <a:rPr lang="en-US" smtClean="0"/>
                      <a:pPr/>
                      <a:t>[VALUE]</a:t>
                    </a:fld>
                    <a:endParaRPr lang="en-US" dirty="0"/>
                  </a:p>
                  <a:p>
                    <a:r>
                      <a:rPr lang="en-US" dirty="0"/>
                      <a:t>February,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E823-4343-ACBD-DCFB4FB6348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Sheet1!$B$2:$M$2</c:f>
              <c:numCache>
                <c:formatCode>[$-F400]h:mm:ss\ AM/PM</c:formatCode>
                <c:ptCount val="12"/>
                <c:pt idx="0">
                  <c:v>1.7329795914933915E-2</c:v>
                </c:pt>
                <c:pt idx="1">
                  <c:v>1.8056484660158821E-2</c:v>
                </c:pt>
                <c:pt idx="2">
                  <c:v>1.9261063271324489E-2</c:v>
                </c:pt>
                <c:pt idx="3">
                  <c:v>1.9174119187007368E-2</c:v>
                </c:pt>
                <c:pt idx="4">
                  <c:v>1.922958770030346E-2</c:v>
                </c:pt>
                <c:pt idx="5">
                  <c:v>1.8100727790636026E-2</c:v>
                </c:pt>
                <c:pt idx="6">
                  <c:v>1.5022108395786934E-2</c:v>
                </c:pt>
                <c:pt idx="7">
                  <c:v>1.6131466511106286E-2</c:v>
                </c:pt>
                <c:pt idx="8">
                  <c:v>1.3534345995304026E-2</c:v>
                </c:pt>
                <c:pt idx="9">
                  <c:v>1.2330392886371829E-2</c:v>
                </c:pt>
                <c:pt idx="10">
                  <c:v>1.0215524181491169E-2</c:v>
                </c:pt>
                <c:pt idx="11">
                  <c:v>9.9985904601005496E-3</c:v>
                </c:pt>
              </c:numCache>
            </c:numRef>
          </c:val>
          <c:smooth val="0"/>
          <c:extLst>
            <c:ext xmlns:c16="http://schemas.microsoft.com/office/drawing/2014/chart" uri="{C3380CC4-5D6E-409C-BE32-E72D297353CC}">
              <c16:uniqueId val="{00000000-5786-482D-8D7C-41B51A263161}"/>
            </c:ext>
          </c:extLst>
        </c:ser>
        <c:ser>
          <c:idx val="1"/>
          <c:order val="1"/>
          <c:tx>
            <c:strRef>
              <c:f>Sheet1!$A$3</c:f>
              <c:strCache>
                <c:ptCount val="1"/>
                <c:pt idx="0">
                  <c:v>Member</c:v>
                </c:pt>
              </c:strCache>
            </c:strRef>
          </c:tx>
          <c:spPr>
            <a:ln w="2857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E823-4343-ACBD-DCFB4FB63483}"/>
                </c:ext>
              </c:extLst>
            </c:dLbl>
            <c:dLbl>
              <c:idx val="1"/>
              <c:delete val="1"/>
              <c:extLst>
                <c:ext xmlns:c15="http://schemas.microsoft.com/office/drawing/2012/chart" uri="{CE6537A1-D6FC-4f65-9D91-7224C49458BB}"/>
                <c:ext xmlns:c16="http://schemas.microsoft.com/office/drawing/2014/chart" uri="{C3380CC4-5D6E-409C-BE32-E72D297353CC}">
                  <c16:uniqueId val="{00000001-E823-4343-ACBD-DCFB4FB63483}"/>
                </c:ext>
              </c:extLst>
            </c:dLbl>
            <c:dLbl>
              <c:idx val="2"/>
              <c:delete val="1"/>
              <c:extLst>
                <c:ext xmlns:c15="http://schemas.microsoft.com/office/drawing/2012/chart" uri="{CE6537A1-D6FC-4f65-9D91-7224C49458BB}"/>
                <c:ext xmlns:c16="http://schemas.microsoft.com/office/drawing/2014/chart" uri="{C3380CC4-5D6E-409C-BE32-E72D297353CC}">
                  <c16:uniqueId val="{00000002-E823-4343-ACBD-DCFB4FB63483}"/>
                </c:ext>
              </c:extLst>
            </c:dLbl>
            <c:dLbl>
              <c:idx val="3"/>
              <c:layout>
                <c:manualLayout>
                  <c:x val="-5.1698057292845517E-2"/>
                  <c:y val="-8.3340458998920258E-2"/>
                </c:manualLayout>
              </c:layout>
              <c:tx>
                <c:rich>
                  <a:bodyPr/>
                  <a:lstStyle/>
                  <a:p>
                    <a:fld id="{E1F5BB3E-AB40-4EDA-B89D-548761B68AAD}" type="VALUE">
                      <a:rPr lang="en-US" smtClean="0"/>
                      <a:pPr/>
                      <a:t>[VALUE]</a:t>
                    </a:fld>
                    <a:endParaRPr lang="en-US" dirty="0"/>
                  </a:p>
                  <a:p>
                    <a:r>
                      <a:rPr lang="en-US" dirty="0"/>
                      <a:t>June, 2024</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823-4343-ACBD-DCFB4FB63483}"/>
                </c:ext>
              </c:extLst>
            </c:dLbl>
            <c:dLbl>
              <c:idx val="4"/>
              <c:delete val="1"/>
              <c:extLst>
                <c:ext xmlns:c15="http://schemas.microsoft.com/office/drawing/2012/chart" uri="{CE6537A1-D6FC-4f65-9D91-7224C49458BB}"/>
                <c:ext xmlns:c16="http://schemas.microsoft.com/office/drawing/2014/chart" uri="{C3380CC4-5D6E-409C-BE32-E72D297353CC}">
                  <c16:uniqueId val="{00000004-E823-4343-ACBD-DCFB4FB63483}"/>
                </c:ext>
              </c:extLst>
            </c:dLbl>
            <c:dLbl>
              <c:idx val="5"/>
              <c:delete val="1"/>
              <c:extLst>
                <c:ext xmlns:c15="http://schemas.microsoft.com/office/drawing/2012/chart" uri="{CE6537A1-D6FC-4f65-9D91-7224C49458BB}"/>
                <c:ext xmlns:c16="http://schemas.microsoft.com/office/drawing/2014/chart" uri="{C3380CC4-5D6E-409C-BE32-E72D297353CC}">
                  <c16:uniqueId val="{00000005-E823-4343-ACBD-DCFB4FB63483}"/>
                </c:ext>
              </c:extLst>
            </c:dLbl>
            <c:dLbl>
              <c:idx val="6"/>
              <c:delete val="1"/>
              <c:extLst>
                <c:ext xmlns:c15="http://schemas.microsoft.com/office/drawing/2012/chart" uri="{CE6537A1-D6FC-4f65-9D91-7224C49458BB}"/>
                <c:ext xmlns:c16="http://schemas.microsoft.com/office/drawing/2014/chart" uri="{C3380CC4-5D6E-409C-BE32-E72D297353CC}">
                  <c16:uniqueId val="{00000006-E823-4343-ACBD-DCFB4FB63483}"/>
                </c:ext>
              </c:extLst>
            </c:dLbl>
            <c:dLbl>
              <c:idx val="7"/>
              <c:delete val="1"/>
              <c:extLst>
                <c:ext xmlns:c15="http://schemas.microsoft.com/office/drawing/2012/chart" uri="{CE6537A1-D6FC-4f65-9D91-7224C49458BB}"/>
                <c:ext xmlns:c16="http://schemas.microsoft.com/office/drawing/2014/chart" uri="{C3380CC4-5D6E-409C-BE32-E72D297353CC}">
                  <c16:uniqueId val="{00000007-E823-4343-ACBD-DCFB4FB63483}"/>
                </c:ext>
              </c:extLst>
            </c:dLbl>
            <c:dLbl>
              <c:idx val="8"/>
              <c:delete val="1"/>
              <c:extLst>
                <c:ext xmlns:c15="http://schemas.microsoft.com/office/drawing/2012/chart" uri="{CE6537A1-D6FC-4f65-9D91-7224C49458BB}"/>
                <c:ext xmlns:c16="http://schemas.microsoft.com/office/drawing/2014/chart" uri="{C3380CC4-5D6E-409C-BE32-E72D297353CC}">
                  <c16:uniqueId val="{00000008-E823-4343-ACBD-DCFB4FB63483}"/>
                </c:ext>
              </c:extLst>
            </c:dLbl>
            <c:dLbl>
              <c:idx val="9"/>
              <c:delete val="1"/>
              <c:extLst>
                <c:ext xmlns:c15="http://schemas.microsoft.com/office/drawing/2012/chart" uri="{CE6537A1-D6FC-4f65-9D91-7224C49458BB}"/>
                <c:ext xmlns:c16="http://schemas.microsoft.com/office/drawing/2014/chart" uri="{C3380CC4-5D6E-409C-BE32-E72D297353CC}">
                  <c16:uniqueId val="{00000009-E823-4343-ACBD-DCFB4FB63483}"/>
                </c:ext>
              </c:extLst>
            </c:dLbl>
            <c:dLbl>
              <c:idx val="10"/>
              <c:delete val="1"/>
              <c:extLst>
                <c:ext xmlns:c15="http://schemas.microsoft.com/office/drawing/2012/chart" uri="{CE6537A1-D6FC-4f65-9D91-7224C49458BB}"/>
                <c:ext xmlns:c16="http://schemas.microsoft.com/office/drawing/2014/chart" uri="{C3380CC4-5D6E-409C-BE32-E72D297353CC}">
                  <c16:uniqueId val="{0000000B-E823-4343-ACBD-DCFB4FB63483}"/>
                </c:ext>
              </c:extLst>
            </c:dLbl>
            <c:dLbl>
              <c:idx val="11"/>
              <c:layout>
                <c:manualLayout>
                  <c:x val="-3.1018834375707287E-2"/>
                  <c:y val="5.8085774453792781E-2"/>
                </c:manualLayout>
              </c:layout>
              <c:tx>
                <c:rich>
                  <a:bodyPr/>
                  <a:lstStyle/>
                  <a:p>
                    <a:fld id="{6013C4DB-7E2E-48C4-8E79-D76392A20A85}" type="VALUE">
                      <a:rPr lang="en-US" smtClean="0"/>
                      <a:pPr/>
                      <a:t>[VALUE]</a:t>
                    </a:fld>
                    <a:endParaRPr lang="en-US" dirty="0"/>
                  </a:p>
                  <a:p>
                    <a:r>
                      <a:rPr lang="en-US" dirty="0"/>
                      <a:t>February,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E823-4343-ACBD-DCFB4FB6348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Sheet1!$B$3:$M$3</c:f>
              <c:numCache>
                <c:formatCode>[$-F400]h:mm:ss\ AM/PM</c:formatCode>
                <c:ptCount val="12"/>
                <c:pt idx="0">
                  <c:v>8.3119733444272197E-3</c:v>
                </c:pt>
                <c:pt idx="1">
                  <c:v>8.5799948883881309E-3</c:v>
                </c:pt>
                <c:pt idx="2">
                  <c:v>9.361438631643227E-3</c:v>
                </c:pt>
                <c:pt idx="3">
                  <c:v>9.6358484967231008E-3</c:v>
                </c:pt>
                <c:pt idx="4">
                  <c:v>9.5209765558000332E-3</c:v>
                </c:pt>
                <c:pt idx="5">
                  <c:v>9.3191650210569989E-3</c:v>
                </c:pt>
                <c:pt idx="6">
                  <c:v>8.4808441843815443E-3</c:v>
                </c:pt>
                <c:pt idx="7">
                  <c:v>8.318770671142825E-3</c:v>
                </c:pt>
                <c:pt idx="8">
                  <c:v>7.7166070733638526E-3</c:v>
                </c:pt>
                <c:pt idx="9">
                  <c:v>7.4748488184317799E-3</c:v>
                </c:pt>
                <c:pt idx="10">
                  <c:v>6.9957738299651307E-3</c:v>
                </c:pt>
                <c:pt idx="11">
                  <c:v>6.9400596190788274E-3</c:v>
                </c:pt>
              </c:numCache>
            </c:numRef>
          </c:val>
          <c:smooth val="0"/>
          <c:extLst>
            <c:ext xmlns:c16="http://schemas.microsoft.com/office/drawing/2014/chart" uri="{C3380CC4-5D6E-409C-BE32-E72D297353CC}">
              <c16:uniqueId val="{00000001-5786-482D-8D7C-41B51A263161}"/>
            </c:ext>
          </c:extLst>
        </c:ser>
        <c:dLbls>
          <c:showLegendKey val="0"/>
          <c:showVal val="0"/>
          <c:showCatName val="0"/>
          <c:showSerName val="0"/>
          <c:showPercent val="0"/>
          <c:showBubbleSize val="0"/>
        </c:dLbls>
        <c:smooth val="0"/>
        <c:axId val="1267520672"/>
        <c:axId val="1267517792"/>
      </c:lineChart>
      <c:catAx>
        <c:axId val="126752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7517792"/>
        <c:crosses val="autoZero"/>
        <c:auto val="1"/>
        <c:lblAlgn val="ctr"/>
        <c:lblOffset val="100"/>
        <c:noMultiLvlLbl val="0"/>
      </c:catAx>
      <c:valAx>
        <c:axId val="1267517792"/>
        <c:scaling>
          <c:orientation val="minMax"/>
        </c:scaling>
        <c:delete val="0"/>
        <c:axPos val="l"/>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752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 of Individual Rides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Casual</c:v>
                </c:pt>
              </c:strCache>
            </c:strRef>
          </c:tx>
          <c:spPr>
            <a:ln w="28575" cap="rnd">
              <a:solidFill>
                <a:schemeClr val="accent1"/>
              </a:solidFill>
              <a:round/>
            </a:ln>
            <a:effectLst/>
          </c:spPr>
          <c:marker>
            <c:symbol val="none"/>
          </c:marker>
          <c:dLbls>
            <c:dLbl>
              <c:idx val="6"/>
              <c:layout>
                <c:manualLayout>
                  <c:x val="-0.2238381506481836"/>
                  <c:y val="0.13559332299890153"/>
                </c:manualLayout>
              </c:layout>
              <c:tx>
                <c:rich>
                  <a:bodyPr/>
                  <a:lstStyle/>
                  <a:p>
                    <a:fld id="{87AFEE1C-B96C-478E-B122-64C43AE80425}" type="VALUE">
                      <a:rPr lang="en-US" smtClean="0"/>
                      <a:pPr/>
                      <a:t>[VALUE]</a:t>
                    </a:fld>
                    <a:r>
                      <a:rPr lang="en-US" dirty="0"/>
                      <a:t> rides</a:t>
                    </a:r>
                  </a:p>
                  <a:p>
                    <a:r>
                      <a:rPr lang="en-US" dirty="0"/>
                      <a:t>September, 2024</a:t>
                    </a:r>
                  </a:p>
                </c:rich>
              </c:tx>
              <c:showLegendKey val="0"/>
              <c:showVal val="1"/>
              <c:showCatName val="0"/>
              <c:showSerName val="0"/>
              <c:showPercent val="0"/>
              <c:showBubbleSize val="0"/>
              <c:extLst>
                <c:ext xmlns:c15="http://schemas.microsoft.com/office/drawing/2012/chart" uri="{CE6537A1-D6FC-4f65-9D91-7224C49458BB}">
                  <c15:layout>
                    <c:manualLayout>
                      <c:w val="0.25206452083161562"/>
                      <c:h val="0.12039113428943934"/>
                    </c:manualLayout>
                  </c15:layout>
                  <c15:dlblFieldTable/>
                  <c15:showDataLabelsRange val="0"/>
                </c:ext>
                <c:ext xmlns:c16="http://schemas.microsoft.com/office/drawing/2014/chart" uri="{C3380CC4-5D6E-409C-BE32-E72D297353CC}">
                  <c16:uniqueId val="{0000000D-E7B7-4F05-B786-3CF0DD5CD7E4}"/>
                </c:ext>
              </c:extLst>
            </c:dLbl>
            <c:dLbl>
              <c:idx val="10"/>
              <c:layout>
                <c:manualLayout>
                  <c:x val="-2.2763201760832331E-2"/>
                  <c:y val="-7.040417209908735E-2"/>
                </c:manualLayout>
              </c:layout>
              <c:tx>
                <c:rich>
                  <a:bodyPr/>
                  <a:lstStyle/>
                  <a:p>
                    <a:fld id="{67B86FE8-D3D5-40CD-9A4C-45DD4C7E5EAA}" type="VALUE">
                      <a:rPr lang="en-US" smtClean="0"/>
                      <a:pPr/>
                      <a:t>[VALUE]</a:t>
                    </a:fld>
                    <a:endParaRPr lang="en-US" dirty="0"/>
                  </a:p>
                  <a:p>
                    <a:r>
                      <a:rPr lang="en-US" dirty="0"/>
                      <a:t>January,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E7B7-4F05-B786-3CF0DD5CD7E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Sheet1!$B$2:$M$2</c:f>
              <c:numCache>
                <c:formatCode>General</c:formatCode>
                <c:ptCount val="12"/>
                <c:pt idx="0">
                  <c:v>82550</c:v>
                </c:pt>
                <c:pt idx="1">
                  <c:v>131810</c:v>
                </c:pt>
                <c:pt idx="2">
                  <c:v>231018</c:v>
                </c:pt>
                <c:pt idx="3">
                  <c:v>301127</c:v>
                </c:pt>
                <c:pt idx="4">
                  <c:v>320546</c:v>
                </c:pt>
                <c:pt idx="5">
                  <c:v>318280</c:v>
                </c:pt>
                <c:pt idx="6">
                  <c:v>346804</c:v>
                </c:pt>
                <c:pt idx="7">
                  <c:v>216446</c:v>
                </c:pt>
                <c:pt idx="8">
                  <c:v>93078</c:v>
                </c:pt>
                <c:pt idx="9">
                  <c:v>38376</c:v>
                </c:pt>
                <c:pt idx="10">
                  <c:v>24153</c:v>
                </c:pt>
                <c:pt idx="11">
                  <c:v>27754</c:v>
                </c:pt>
              </c:numCache>
            </c:numRef>
          </c:val>
          <c:smooth val="0"/>
          <c:extLst>
            <c:ext xmlns:c16="http://schemas.microsoft.com/office/drawing/2014/chart" uri="{C3380CC4-5D6E-409C-BE32-E72D297353CC}">
              <c16:uniqueId val="{00000000-E7B7-4F05-B786-3CF0DD5CD7E4}"/>
            </c:ext>
          </c:extLst>
        </c:ser>
        <c:ser>
          <c:idx val="1"/>
          <c:order val="1"/>
          <c:tx>
            <c:strRef>
              <c:f>Sheet1!$A$3</c:f>
              <c:strCache>
                <c:ptCount val="1"/>
                <c:pt idx="0">
                  <c:v>Member</c:v>
                </c:pt>
              </c:strCache>
            </c:strRef>
          </c:tx>
          <c:spPr>
            <a:ln w="28575" cap="rnd">
              <a:solidFill>
                <a:schemeClr val="accent2"/>
              </a:solidFill>
              <a:round/>
            </a:ln>
            <a:effectLst/>
          </c:spPr>
          <c:marker>
            <c:symbol val="none"/>
          </c:marker>
          <c:dLbls>
            <c:dLbl>
              <c:idx val="6"/>
              <c:layout>
                <c:manualLayout>
                  <c:x val="1.2646223200462261E-2"/>
                  <c:y val="1.0265991848802472E-7"/>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C0E11FAB-DC89-4692-8FD3-B3A462523A7D}" type="VALUE">
                      <a:rPr lang="en-US" smtClean="0"/>
                      <a:pPr>
                        <a:defRPr/>
                      </a:pPr>
                      <a:t>[VALUE]</a:t>
                    </a:fld>
                    <a:r>
                      <a:rPr lang="en-US" dirty="0"/>
                      <a:t> rides</a:t>
                    </a:r>
                  </a:p>
                  <a:p>
                    <a:pPr>
                      <a:defRPr/>
                    </a:pPr>
                    <a:r>
                      <a:rPr lang="en-US" dirty="0"/>
                      <a:t>September, 2025</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4447678691133823"/>
                      <c:h val="8.6492829204693603E-2"/>
                    </c:manualLayout>
                  </c15:layout>
                  <c15:dlblFieldTable/>
                  <c15:showDataLabelsRange val="0"/>
                </c:ext>
                <c:ext xmlns:c16="http://schemas.microsoft.com/office/drawing/2014/chart" uri="{C3380CC4-5D6E-409C-BE32-E72D297353CC}">
                  <c16:uniqueId val="{0000000C-E7B7-4F05-B786-3CF0DD5CD7E4}"/>
                </c:ext>
              </c:extLst>
            </c:dLbl>
            <c:dLbl>
              <c:idx val="10"/>
              <c:layout>
                <c:manualLayout>
                  <c:x val="-2.52924464009248E-2"/>
                  <c:y val="-0.11994784876140809"/>
                </c:manualLayout>
              </c:layout>
              <c:tx>
                <c:rich>
                  <a:bodyPr/>
                  <a:lstStyle/>
                  <a:p>
                    <a:fld id="{D8C526C8-D502-44A4-BB67-C4ACC0C4C36D}" type="VALUE">
                      <a:rPr lang="en-US" smtClean="0"/>
                      <a:pPr/>
                      <a:t>[VALUE]</a:t>
                    </a:fld>
                    <a:endParaRPr lang="en-US" dirty="0"/>
                  </a:p>
                  <a:p>
                    <a:r>
                      <a:rPr lang="en-US" dirty="0"/>
                      <a:t>January,</a:t>
                    </a:r>
                    <a:r>
                      <a:rPr lang="en-US" baseline="0" dirty="0"/>
                      <a:t>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E7B7-4F05-B786-3CF0DD5CD7E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Sheet1!$B$3:$M$3</c:f>
              <c:numCache>
                <c:formatCode>General</c:formatCode>
                <c:ptCount val="12"/>
                <c:pt idx="0">
                  <c:v>219137</c:v>
                </c:pt>
                <c:pt idx="1">
                  <c:v>283215</c:v>
                </c:pt>
                <c:pt idx="2">
                  <c:v>378475</c:v>
                </c:pt>
                <c:pt idx="3">
                  <c:v>409594</c:v>
                </c:pt>
                <c:pt idx="4">
                  <c:v>428416</c:v>
                </c:pt>
                <c:pt idx="5">
                  <c:v>437359</c:v>
                </c:pt>
                <c:pt idx="6">
                  <c:v>474472</c:v>
                </c:pt>
                <c:pt idx="7">
                  <c:v>399835</c:v>
                </c:pt>
                <c:pt idx="8">
                  <c:v>241997</c:v>
                </c:pt>
                <c:pt idx="9">
                  <c:v>139996</c:v>
                </c:pt>
                <c:pt idx="10">
                  <c:v>114536</c:v>
                </c:pt>
                <c:pt idx="11">
                  <c:v>124126</c:v>
                </c:pt>
              </c:numCache>
            </c:numRef>
          </c:val>
          <c:smooth val="0"/>
          <c:extLst>
            <c:ext xmlns:c16="http://schemas.microsoft.com/office/drawing/2014/chart" uri="{C3380CC4-5D6E-409C-BE32-E72D297353CC}">
              <c16:uniqueId val="{00000001-E7B7-4F05-B786-3CF0DD5CD7E4}"/>
            </c:ext>
          </c:extLst>
        </c:ser>
        <c:dLbls>
          <c:showLegendKey val="0"/>
          <c:showVal val="0"/>
          <c:showCatName val="0"/>
          <c:showSerName val="0"/>
          <c:showPercent val="0"/>
          <c:showBubbleSize val="0"/>
        </c:dLbls>
        <c:smooth val="0"/>
        <c:axId val="398171487"/>
        <c:axId val="398171007"/>
      </c:lineChart>
      <c:catAx>
        <c:axId val="39817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171007"/>
        <c:crosses val="autoZero"/>
        <c:auto val="1"/>
        <c:lblAlgn val="ctr"/>
        <c:lblOffset val="100"/>
        <c:noMultiLvlLbl val="0"/>
      </c:catAx>
      <c:valAx>
        <c:axId val="398171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171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EE1E7-CFF6-404A-9DF9-3DF1CD00B0AD}"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3D076-75AD-4452-9D44-AF65277B3E06}" type="slidenum">
              <a:rPr lang="en-US" smtClean="0"/>
              <a:t>‹#›</a:t>
            </a:fld>
            <a:endParaRPr lang="en-US"/>
          </a:p>
        </p:txBody>
      </p:sp>
    </p:spTree>
    <p:extLst>
      <p:ext uri="{BB962C8B-B14F-4D97-AF65-F5344CB8AC3E}">
        <p14:creationId xmlns:p14="http://schemas.microsoft.com/office/powerpoint/2010/main" val="47386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both casual riders and membership riders stay consistent with seasonal riding trends, casual riders always have a higher average ride time throughout the year</a:t>
            </a:r>
          </a:p>
        </p:txBody>
      </p:sp>
      <p:sp>
        <p:nvSpPr>
          <p:cNvPr id="4" name="Slide Number Placeholder 3"/>
          <p:cNvSpPr>
            <a:spLocks noGrp="1"/>
          </p:cNvSpPr>
          <p:nvPr>
            <p:ph type="sldNum" sz="quarter" idx="5"/>
          </p:nvPr>
        </p:nvSpPr>
        <p:spPr/>
        <p:txBody>
          <a:bodyPr/>
          <a:lstStyle/>
          <a:p>
            <a:fld id="{6E33D076-75AD-4452-9D44-AF65277B3E06}" type="slidenum">
              <a:rPr lang="en-US" smtClean="0"/>
              <a:t>5</a:t>
            </a:fld>
            <a:endParaRPr lang="en-US"/>
          </a:p>
        </p:txBody>
      </p:sp>
    </p:spTree>
    <p:extLst>
      <p:ext uri="{BB962C8B-B14F-4D97-AF65-F5344CB8AC3E}">
        <p14:creationId xmlns:p14="http://schemas.microsoft.com/office/powerpoint/2010/main" val="378885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the average ride length, the number of rides per month by each customer type stays consistent with each other, higher in the summer, lower in the winter. However, unlike the average ride lengths, annual membership holders have significantly more rides per month than casual riders. On average, annual riders use </a:t>
            </a:r>
            <a:r>
              <a:rPr lang="en-US" dirty="0" err="1"/>
              <a:t>Cyclistic</a:t>
            </a:r>
            <a:r>
              <a:rPr lang="en-US" dirty="0"/>
              <a:t> 120,000 more times than casual riders. The largest discrepancy being in October, with annual members having 183389 more rides than casual members.</a:t>
            </a:r>
          </a:p>
        </p:txBody>
      </p:sp>
      <p:sp>
        <p:nvSpPr>
          <p:cNvPr id="4" name="Slide Number Placeholder 3"/>
          <p:cNvSpPr>
            <a:spLocks noGrp="1"/>
          </p:cNvSpPr>
          <p:nvPr>
            <p:ph type="sldNum" sz="quarter" idx="5"/>
          </p:nvPr>
        </p:nvSpPr>
        <p:spPr/>
        <p:txBody>
          <a:bodyPr/>
          <a:lstStyle/>
          <a:p>
            <a:fld id="{6E33D076-75AD-4452-9D44-AF65277B3E06}" type="slidenum">
              <a:rPr lang="en-US" smtClean="0"/>
              <a:t>6</a:t>
            </a:fld>
            <a:endParaRPr lang="en-US"/>
          </a:p>
        </p:txBody>
      </p:sp>
    </p:spTree>
    <p:extLst>
      <p:ext uri="{BB962C8B-B14F-4D97-AF65-F5344CB8AC3E}">
        <p14:creationId xmlns:p14="http://schemas.microsoft.com/office/powerpoint/2010/main" val="58181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3/16/2025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29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3/16/2025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9712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3/16/2025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66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3/16/2025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129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3/16/2025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9629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3/16/2025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950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3/16/2025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8416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3/16/2025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5427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3/16/2025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9112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3/16/2025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8432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3/16/2025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8404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3/16/2025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73660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3828">
              <a:schemeClr val="accent4">
                <a:lumMod val="60000"/>
                <a:lumOff val="40000"/>
              </a:schemeClr>
            </a:gs>
            <a:gs pos="0">
              <a:schemeClr val="accent4">
                <a:lumMod val="75000"/>
              </a:schemeClr>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8" name="Rectangle 17">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A20F0AD-AFC6-67CA-F211-3F5A9CF971FB}"/>
              </a:ext>
            </a:extLst>
          </p:cNvPr>
          <p:cNvSpPr>
            <a:spLocks noGrp="1"/>
          </p:cNvSpPr>
          <p:nvPr>
            <p:ph type="ctrTitle"/>
          </p:nvPr>
        </p:nvSpPr>
        <p:spPr>
          <a:xfrm>
            <a:off x="438910" y="978408"/>
            <a:ext cx="4795819" cy="3969960"/>
          </a:xfrm>
        </p:spPr>
        <p:txBody>
          <a:bodyPr anchor="t">
            <a:normAutofit/>
          </a:bodyPr>
          <a:lstStyle/>
          <a:p>
            <a:r>
              <a:rPr lang="en-US" sz="6600" dirty="0" err="1"/>
              <a:t>Cyclistic</a:t>
            </a:r>
            <a:r>
              <a:rPr lang="en-US" sz="6600" dirty="0"/>
              <a:t> Bike Share</a:t>
            </a:r>
            <a:br>
              <a:rPr lang="en-US" sz="6600" dirty="0"/>
            </a:br>
            <a:r>
              <a:rPr lang="en-US" sz="6600" dirty="0"/>
              <a:t>Usage</a:t>
            </a:r>
          </a:p>
        </p:txBody>
      </p:sp>
      <p:sp>
        <p:nvSpPr>
          <p:cNvPr id="3" name="Subtitle 2">
            <a:extLst>
              <a:ext uri="{FF2B5EF4-FFF2-40B4-BE49-F238E27FC236}">
                <a16:creationId xmlns:a16="http://schemas.microsoft.com/office/drawing/2014/main" id="{2994A8D4-8B21-C59E-DFC8-A6E169AE4D49}"/>
              </a:ext>
            </a:extLst>
          </p:cNvPr>
          <p:cNvSpPr>
            <a:spLocks noGrp="1"/>
          </p:cNvSpPr>
          <p:nvPr>
            <p:ph type="subTitle" idx="1"/>
          </p:nvPr>
        </p:nvSpPr>
        <p:spPr>
          <a:xfrm>
            <a:off x="438910" y="4948369"/>
            <a:ext cx="4381634" cy="1157436"/>
          </a:xfrm>
        </p:spPr>
        <p:txBody>
          <a:bodyPr anchor="b">
            <a:normAutofit/>
          </a:bodyPr>
          <a:lstStyle/>
          <a:p>
            <a:r>
              <a:rPr lang="en-US" sz="2400" dirty="0"/>
              <a:t>By: Dean Antinelle</a:t>
            </a:r>
          </a:p>
          <a:p>
            <a:r>
              <a:rPr lang="en-US" sz="2400" dirty="0"/>
              <a:t>Last Updated: March 12</a:t>
            </a:r>
            <a:r>
              <a:rPr lang="en-US" sz="2400" baseline="30000" dirty="0"/>
              <a:t>th</a:t>
            </a:r>
            <a:r>
              <a:rPr lang="en-US" sz="2400" dirty="0"/>
              <a:t>, 2025</a:t>
            </a:r>
          </a:p>
        </p:txBody>
      </p:sp>
      <p:sp>
        <p:nvSpPr>
          <p:cNvPr id="20" name="Rectangle 19">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4463823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4DF2EEF-9303-D6E5-57E7-BDE7BAB96ADB}"/>
              </a:ext>
            </a:extLst>
          </p:cNvPr>
          <p:cNvSpPr>
            <a:spLocks noGrp="1"/>
          </p:cNvSpPr>
          <p:nvPr>
            <p:ph type="title"/>
          </p:nvPr>
        </p:nvSpPr>
        <p:spPr>
          <a:xfrm>
            <a:off x="517869" y="976160"/>
            <a:ext cx="11153214" cy="1463040"/>
          </a:xfrm>
        </p:spPr>
        <p:txBody>
          <a:bodyPr vert="horz" lIns="91440" tIns="45720" rIns="91440" bIns="45720" rtlCol="0" anchor="t">
            <a:normAutofit/>
          </a:bodyPr>
          <a:lstStyle/>
          <a:p>
            <a:r>
              <a:rPr lang="en-US" sz="4400" dirty="0"/>
              <a:t>Table of Contents</a:t>
            </a:r>
          </a:p>
        </p:txBody>
      </p:sp>
      <p:sp>
        <p:nvSpPr>
          <p:cNvPr id="5" name="Text Placeholder 4">
            <a:extLst>
              <a:ext uri="{FF2B5EF4-FFF2-40B4-BE49-F238E27FC236}">
                <a16:creationId xmlns:a16="http://schemas.microsoft.com/office/drawing/2014/main" id="{5C06223E-7E8E-BD26-DF0C-7F9FE50323F4}"/>
              </a:ext>
            </a:extLst>
          </p:cNvPr>
          <p:cNvSpPr>
            <a:spLocks noGrp="1"/>
          </p:cNvSpPr>
          <p:nvPr>
            <p:ph type="body" idx="1"/>
          </p:nvPr>
        </p:nvSpPr>
        <p:spPr>
          <a:xfrm>
            <a:off x="517869" y="2578608"/>
            <a:ext cx="11153214" cy="3767328"/>
          </a:xfrm>
        </p:spPr>
        <p:txBody>
          <a:bodyPr vert="horz" lIns="91440" tIns="45720" rIns="91440" bIns="45720" rtlCol="0">
            <a:normAutofit/>
          </a:bodyPr>
          <a:lstStyle/>
          <a:p>
            <a:pPr marL="285750" indent="-285750">
              <a:buFont typeface="Arial" panose="020B0604020202020204" pitchFamily="34" charset="0"/>
              <a:buChar char="•"/>
            </a:pPr>
            <a:r>
              <a:rPr lang="en-US" i="0" dirty="0"/>
              <a:t>Addressing the question “How do annual members and casual riders use </a:t>
            </a:r>
            <a:r>
              <a:rPr lang="en-US" i="0" dirty="0" err="1"/>
              <a:t>Cyclistic</a:t>
            </a:r>
            <a:r>
              <a:rPr lang="en-US" i="0" dirty="0"/>
              <a:t> differently?”</a:t>
            </a:r>
          </a:p>
          <a:p>
            <a:pPr marL="342900" indent="-342900">
              <a:buFont typeface="Arial" panose="020B0604020202020204" pitchFamily="34" charset="0"/>
              <a:buChar char="•"/>
            </a:pPr>
            <a:r>
              <a:rPr lang="en-US" i="0" dirty="0"/>
              <a:t>Examples using data</a:t>
            </a:r>
          </a:p>
          <a:p>
            <a:pPr marL="342900" indent="-342900">
              <a:buFont typeface="Arial" panose="020B0604020202020204" pitchFamily="34" charset="0"/>
              <a:buChar char="•"/>
            </a:pPr>
            <a:r>
              <a:rPr lang="en-US" i="0" dirty="0"/>
              <a:t>Suggestions</a:t>
            </a:r>
          </a:p>
          <a:p>
            <a:pPr marL="342900" indent="-342900">
              <a:buFont typeface="Arial" panose="020B0604020202020204" pitchFamily="34" charset="0"/>
              <a:buChar char="•"/>
            </a:pPr>
            <a:r>
              <a:rPr lang="en-US" i="0" dirty="0"/>
              <a:t>Appendix</a:t>
            </a:r>
          </a:p>
          <a:p>
            <a:endParaRPr lang="en-US" dirty="0"/>
          </a:p>
          <a:p>
            <a:endParaRPr lang="en-US" dirty="0"/>
          </a:p>
          <a:p>
            <a:endParaRPr lang="en-US" dirty="0"/>
          </a:p>
        </p:txBody>
      </p:sp>
      <p:sp>
        <p:nvSpPr>
          <p:cNvPr id="35" name="Freeform: Shape 34">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069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1CB00B-87E5-4382-AA21-F4C193CE13A8}"/>
              </a:ext>
            </a:extLst>
          </p:cNvPr>
          <p:cNvSpPr>
            <a:spLocks noGrp="1"/>
          </p:cNvSpPr>
          <p:nvPr>
            <p:ph type="title"/>
          </p:nvPr>
        </p:nvSpPr>
        <p:spPr>
          <a:xfrm>
            <a:off x="517868" y="976160"/>
            <a:ext cx="8686800" cy="1463040"/>
          </a:xfrm>
        </p:spPr>
        <p:txBody>
          <a:bodyPr vert="horz" lIns="91440" tIns="45720" rIns="91440" bIns="45720" rtlCol="0" anchor="t">
            <a:normAutofit/>
          </a:bodyPr>
          <a:lstStyle/>
          <a:p>
            <a:r>
              <a:rPr lang="en-US" sz="4400" dirty="0"/>
              <a:t>Business Task</a:t>
            </a:r>
          </a:p>
        </p:txBody>
      </p:sp>
      <p:sp>
        <p:nvSpPr>
          <p:cNvPr id="3" name="Text Placeholder 2">
            <a:extLst>
              <a:ext uri="{FF2B5EF4-FFF2-40B4-BE49-F238E27FC236}">
                <a16:creationId xmlns:a16="http://schemas.microsoft.com/office/drawing/2014/main" id="{CC81BA79-4717-69C7-F73B-B66CF6FF1E1B}"/>
              </a:ext>
            </a:extLst>
          </p:cNvPr>
          <p:cNvSpPr>
            <a:spLocks noGrp="1"/>
          </p:cNvSpPr>
          <p:nvPr>
            <p:ph type="body" idx="1"/>
          </p:nvPr>
        </p:nvSpPr>
        <p:spPr>
          <a:xfrm>
            <a:off x="517870" y="2578608"/>
            <a:ext cx="8686800" cy="3767328"/>
          </a:xfrm>
        </p:spPr>
        <p:txBody>
          <a:bodyPr vert="horz" lIns="91440" tIns="45720" rIns="91440" bIns="45720" rtlCol="0">
            <a:normAutofit/>
          </a:bodyPr>
          <a:lstStyle/>
          <a:p>
            <a:endParaRPr lang="en-US" sz="1800" i="0" dirty="0"/>
          </a:p>
          <a:p>
            <a:r>
              <a:rPr lang="en-US" sz="1800" i="0" dirty="0"/>
              <a:t>How do annual members and causal riders use </a:t>
            </a:r>
            <a:r>
              <a:rPr lang="en-US" sz="1800" i="0" dirty="0" err="1"/>
              <a:t>Cyclistic</a:t>
            </a:r>
            <a:r>
              <a:rPr lang="en-US" sz="1800" i="0" dirty="0"/>
              <a:t> bikes differently?</a:t>
            </a:r>
          </a:p>
          <a:p>
            <a:pPr marL="285750" indent="-285750">
              <a:buFont typeface="Arial" panose="020B0604020202020204" pitchFamily="34" charset="0"/>
              <a:buChar char="•"/>
            </a:pPr>
            <a:r>
              <a:rPr lang="en-US" sz="1800" i="0" dirty="0"/>
              <a:t>Identifying different behaviors between annual members and casual riders</a:t>
            </a:r>
          </a:p>
          <a:p>
            <a:pPr marL="285750" indent="-285750">
              <a:buFont typeface="Arial" panose="020B0604020202020204" pitchFamily="34" charset="0"/>
              <a:buChar char="•"/>
            </a:pPr>
            <a:r>
              <a:rPr lang="en-US" sz="1800" i="0" dirty="0"/>
              <a:t>Using data to determine reasons for customers purchasing or not purchasing a membership</a:t>
            </a:r>
          </a:p>
          <a:p>
            <a:endParaRPr lang="en-US" sz="1800" i="0" dirty="0"/>
          </a:p>
          <a:p>
            <a:endParaRPr lang="en-US" sz="1800" i="0" dirty="0"/>
          </a:p>
          <a:p>
            <a:endParaRPr lang="en-US" sz="1800" i="0" dirty="0"/>
          </a:p>
          <a:p>
            <a:endParaRPr lang="en-US" sz="1800" i="0" dirty="0"/>
          </a:p>
          <a:p>
            <a:endParaRPr lang="en-US" sz="1800" i="0" dirty="0"/>
          </a:p>
        </p:txBody>
      </p:sp>
      <p:sp>
        <p:nvSpPr>
          <p:cNvPr id="18" name="Rectangle 17">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52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7DC995-C439-9EE3-D145-4C641C9F05EC}"/>
              </a:ext>
            </a:extLst>
          </p:cNvPr>
          <p:cNvSpPr>
            <a:spLocks noGrp="1"/>
          </p:cNvSpPr>
          <p:nvPr>
            <p:ph type="title"/>
          </p:nvPr>
        </p:nvSpPr>
        <p:spPr>
          <a:xfrm>
            <a:off x="517870" y="976159"/>
            <a:ext cx="5021183" cy="5371793"/>
          </a:xfrm>
        </p:spPr>
        <p:txBody>
          <a:bodyPr vert="horz" lIns="91440" tIns="45720" rIns="91440" bIns="45720" rtlCol="0" anchor="t">
            <a:normAutofit/>
          </a:bodyPr>
          <a:lstStyle/>
          <a:p>
            <a:r>
              <a:rPr lang="en-US" dirty="0"/>
              <a:t>Source</a:t>
            </a:r>
          </a:p>
        </p:txBody>
      </p:sp>
      <p:sp>
        <p:nvSpPr>
          <p:cNvPr id="3" name="Text Placeholder 2">
            <a:extLst>
              <a:ext uri="{FF2B5EF4-FFF2-40B4-BE49-F238E27FC236}">
                <a16:creationId xmlns:a16="http://schemas.microsoft.com/office/drawing/2014/main" id="{C469738E-C8B5-D36E-A7D0-F18A53B2BBEE}"/>
              </a:ext>
            </a:extLst>
          </p:cNvPr>
          <p:cNvSpPr>
            <a:spLocks noGrp="1"/>
          </p:cNvSpPr>
          <p:nvPr>
            <p:ph type="body" idx="1"/>
          </p:nvPr>
        </p:nvSpPr>
        <p:spPr>
          <a:xfrm>
            <a:off x="6662168" y="976160"/>
            <a:ext cx="4945183" cy="5371793"/>
          </a:xfrm>
        </p:spPr>
        <p:txBody>
          <a:bodyPr vert="horz" lIns="91440" tIns="45720" rIns="91440" bIns="45720" rtlCol="0">
            <a:normAutofit/>
          </a:bodyPr>
          <a:lstStyle/>
          <a:p>
            <a:r>
              <a:rPr lang="en-US" sz="1400" dirty="0">
                <a:hlinkClick r:id="rId2"/>
              </a:rPr>
              <a:t>Index of bucket "divvy-</a:t>
            </a:r>
            <a:r>
              <a:rPr lang="en-US" sz="1400" dirty="0" err="1">
                <a:hlinkClick r:id="rId2"/>
              </a:rPr>
              <a:t>tripdata</a:t>
            </a:r>
            <a:r>
              <a:rPr lang="en-US" sz="1400" dirty="0">
                <a:hlinkClick r:id="rId2"/>
              </a:rPr>
              <a:t>“</a:t>
            </a:r>
            <a:r>
              <a:rPr lang="en-US" sz="1400" dirty="0"/>
              <a:t> &lt;- list of Divvy Bikes bike share data</a:t>
            </a:r>
          </a:p>
          <a:p>
            <a:r>
              <a:rPr lang="en-US" sz="1400" dirty="0"/>
              <a:t>(note:  the data comes from Divvy’s public dataset, but the company, </a:t>
            </a:r>
            <a:r>
              <a:rPr lang="en-US" sz="1400" dirty="0" err="1"/>
              <a:t>Cyclistic</a:t>
            </a:r>
            <a:r>
              <a:rPr lang="en-US" sz="1400" dirty="0"/>
              <a:t>, used in this case study is fictional)</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800" dirty="0"/>
          </a:p>
        </p:txBody>
      </p:sp>
      <p:sp>
        <p:nvSpPr>
          <p:cNvPr id="18" name="Rectangle 17">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55987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53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01E94D-943B-E151-29C2-D4FBA114368C}"/>
              </a:ext>
            </a:extLst>
          </p:cNvPr>
          <p:cNvSpPr>
            <a:spLocks noGrp="1"/>
          </p:cNvSpPr>
          <p:nvPr>
            <p:ph type="title"/>
          </p:nvPr>
        </p:nvSpPr>
        <p:spPr>
          <a:xfrm>
            <a:off x="517868" y="976160"/>
            <a:ext cx="4928775" cy="1071130"/>
          </a:xfrm>
        </p:spPr>
        <p:txBody>
          <a:bodyPr>
            <a:normAutofit fontScale="90000"/>
          </a:bodyPr>
          <a:lstStyle/>
          <a:p>
            <a:r>
              <a:rPr lang="en-US" sz="4400" dirty="0"/>
              <a:t>Average Ride Length</a:t>
            </a:r>
            <a:br>
              <a:rPr lang="en-US" sz="3600" dirty="0"/>
            </a:br>
            <a:br>
              <a:rPr lang="en-US" sz="3600" dirty="0"/>
            </a:br>
            <a:br>
              <a:rPr lang="en-US" sz="3600" dirty="0"/>
            </a:br>
            <a:endParaRPr lang="en-US" sz="3600" dirty="0"/>
          </a:p>
        </p:txBody>
      </p:sp>
      <p:sp>
        <p:nvSpPr>
          <p:cNvPr id="22" name="Rectangle 21">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10">
            <a:extLst>
              <a:ext uri="{FF2B5EF4-FFF2-40B4-BE49-F238E27FC236}">
                <a16:creationId xmlns:a16="http://schemas.microsoft.com/office/drawing/2014/main" id="{7224CD25-3A28-F7B0-BE9E-DD424B213481}"/>
              </a:ext>
            </a:extLst>
          </p:cNvPr>
          <p:cNvGraphicFramePr>
            <a:graphicFrameLocks noGrp="1"/>
          </p:cNvGraphicFramePr>
          <p:nvPr>
            <p:ph idx="1"/>
            <p:extLst>
              <p:ext uri="{D42A27DB-BD31-4B8C-83A1-F6EECF244321}">
                <p14:modId xmlns:p14="http://schemas.microsoft.com/office/powerpoint/2010/main" val="2897892409"/>
              </p:ext>
            </p:extLst>
          </p:nvPr>
        </p:nvGraphicFramePr>
        <p:xfrm>
          <a:off x="5532120" y="976159"/>
          <a:ext cx="6141430" cy="502877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15C9553-76A0-EBD2-B83C-3610881FE2AD}"/>
              </a:ext>
            </a:extLst>
          </p:cNvPr>
          <p:cNvSpPr txBox="1"/>
          <p:nvPr/>
        </p:nvSpPr>
        <p:spPr>
          <a:xfrm>
            <a:off x="517870" y="2183327"/>
            <a:ext cx="4676982"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Both share seasonal peaks and troughs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Casual riders have a higher average ride time</a:t>
            </a:r>
          </a:p>
        </p:txBody>
      </p:sp>
    </p:spTree>
    <p:extLst>
      <p:ext uri="{BB962C8B-B14F-4D97-AF65-F5344CB8AC3E}">
        <p14:creationId xmlns:p14="http://schemas.microsoft.com/office/powerpoint/2010/main" val="379000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604C-2AD8-E8DA-2635-0B64B0852985}"/>
              </a:ext>
            </a:extLst>
          </p:cNvPr>
          <p:cNvSpPr>
            <a:spLocks noGrp="1"/>
          </p:cNvSpPr>
          <p:nvPr>
            <p:ph type="title"/>
          </p:nvPr>
        </p:nvSpPr>
        <p:spPr>
          <a:xfrm>
            <a:off x="508650" y="1103098"/>
            <a:ext cx="5021182" cy="1148265"/>
          </a:xfrm>
        </p:spPr>
        <p:txBody>
          <a:bodyPr>
            <a:normAutofit fontScale="90000"/>
          </a:bodyPr>
          <a:lstStyle/>
          <a:p>
            <a:r>
              <a:rPr lang="en-US" sz="4000" dirty="0"/>
              <a:t>Number of Individual Rides</a:t>
            </a:r>
          </a:p>
        </p:txBody>
      </p:sp>
      <p:graphicFrame>
        <p:nvGraphicFramePr>
          <p:cNvPr id="8" name="Content Placeholder 7">
            <a:extLst>
              <a:ext uri="{FF2B5EF4-FFF2-40B4-BE49-F238E27FC236}">
                <a16:creationId xmlns:a16="http://schemas.microsoft.com/office/drawing/2014/main" id="{705E30AC-D8AB-8D3B-1A6F-C0962FB6FC05}"/>
              </a:ext>
            </a:extLst>
          </p:cNvPr>
          <p:cNvGraphicFramePr>
            <a:graphicFrameLocks noGrp="1"/>
          </p:cNvGraphicFramePr>
          <p:nvPr>
            <p:ph idx="1"/>
            <p:extLst>
              <p:ext uri="{D42A27DB-BD31-4B8C-83A1-F6EECF244321}">
                <p14:modId xmlns:p14="http://schemas.microsoft.com/office/powerpoint/2010/main" val="1861135054"/>
              </p:ext>
            </p:extLst>
          </p:nvPr>
        </p:nvGraphicFramePr>
        <p:xfrm>
          <a:off x="6662738" y="969963"/>
          <a:ext cx="5021262" cy="48704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0EC4555-6C93-4925-A18A-93590E5381FB}"/>
              </a:ext>
            </a:extLst>
          </p:cNvPr>
          <p:cNvSpPr txBox="1"/>
          <p:nvPr/>
        </p:nvSpPr>
        <p:spPr>
          <a:xfrm>
            <a:off x="508000" y="2359655"/>
            <a:ext cx="483523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Bike usage still seasonally consistent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Membership riders have, on average, 120,000 more rides per month</a:t>
            </a:r>
          </a:p>
        </p:txBody>
      </p:sp>
    </p:spTree>
    <p:extLst>
      <p:ext uri="{BB962C8B-B14F-4D97-AF65-F5344CB8AC3E}">
        <p14:creationId xmlns:p14="http://schemas.microsoft.com/office/powerpoint/2010/main" val="394461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877B5-FF84-FB66-2AA1-08A2A9A37671}"/>
              </a:ext>
            </a:extLst>
          </p:cNvPr>
          <p:cNvSpPr>
            <a:spLocks noGrp="1"/>
          </p:cNvSpPr>
          <p:nvPr>
            <p:ph type="title"/>
          </p:nvPr>
        </p:nvSpPr>
        <p:spPr>
          <a:xfrm>
            <a:off x="517869" y="976160"/>
            <a:ext cx="11153214" cy="1463040"/>
          </a:xfrm>
        </p:spPr>
        <p:txBody>
          <a:bodyPr>
            <a:normAutofit/>
          </a:bodyPr>
          <a:lstStyle/>
          <a:p>
            <a:r>
              <a:rPr lang="en-US" sz="4400" dirty="0"/>
              <a:t>Summary</a:t>
            </a:r>
          </a:p>
        </p:txBody>
      </p:sp>
      <p:sp>
        <p:nvSpPr>
          <p:cNvPr id="3" name="Content Placeholder 2">
            <a:extLst>
              <a:ext uri="{FF2B5EF4-FFF2-40B4-BE49-F238E27FC236}">
                <a16:creationId xmlns:a16="http://schemas.microsoft.com/office/drawing/2014/main" id="{2F7FF324-2C5E-A4CF-1FC8-C12DF2F044D4}"/>
              </a:ext>
            </a:extLst>
          </p:cNvPr>
          <p:cNvSpPr>
            <a:spLocks noGrp="1"/>
          </p:cNvSpPr>
          <p:nvPr>
            <p:ph idx="1"/>
          </p:nvPr>
        </p:nvSpPr>
        <p:spPr>
          <a:xfrm>
            <a:off x="517869" y="2033516"/>
            <a:ext cx="11153214" cy="4312420"/>
          </a:xfrm>
        </p:spPr>
        <p:txBody>
          <a:bodyPr>
            <a:normAutofit/>
          </a:bodyPr>
          <a:lstStyle/>
          <a:p>
            <a:pPr marL="342900" indent="-342900">
              <a:buFont typeface="Arial" panose="020B0604020202020204" pitchFamily="34" charset="0"/>
              <a:buChar char="•"/>
            </a:pPr>
            <a:r>
              <a:rPr lang="en-US" dirty="0"/>
              <a:t>Annual members are taking more frequent, but shorter trips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Casual rides notably low during the winter months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Potentially adapt snow tires to the bikes during those months</a:t>
            </a: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635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75A45-8FF8-5F73-2322-87893A59A271}"/>
              </a:ext>
            </a:extLst>
          </p:cNvPr>
          <p:cNvSpPr>
            <a:spLocks noGrp="1"/>
          </p:cNvSpPr>
          <p:nvPr>
            <p:ph type="title"/>
          </p:nvPr>
        </p:nvSpPr>
        <p:spPr>
          <a:xfrm>
            <a:off x="517869" y="978408"/>
            <a:ext cx="11153213" cy="3421942"/>
          </a:xfrm>
        </p:spPr>
        <p:txBody>
          <a:bodyPr vert="horz" lIns="91440" tIns="45720" rIns="91440" bIns="45720" rtlCol="0" anchor="t">
            <a:normAutofit/>
          </a:bodyPr>
          <a:lstStyle/>
          <a:p>
            <a:pPr algn="ctr"/>
            <a:br>
              <a:rPr lang="en-US" sz="3600" dirty="0"/>
            </a:br>
            <a:br>
              <a:rPr lang="en-US" sz="3600" dirty="0"/>
            </a:br>
            <a:r>
              <a:rPr lang="en-US" sz="6600" dirty="0"/>
              <a:t>Thank you</a:t>
            </a:r>
          </a:p>
        </p:txBody>
      </p:sp>
      <p:sp>
        <p:nvSpPr>
          <p:cNvPr id="39" name="Freeform: Shape 3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74BCF1CC-D6F1-21D9-307D-C36BA9E87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6793805"/>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TotalTime>
  <Words>344</Words>
  <Application>Microsoft Office PowerPoint</Application>
  <PresentationFormat>Widescreen</PresentationFormat>
  <Paragraphs>66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Bierstadt</vt:lpstr>
      <vt:lpstr>Neue Haas Grotesk Text Pro</vt:lpstr>
      <vt:lpstr>GestaltVTI</vt:lpstr>
      <vt:lpstr>Cyclistic Bike Share Usage</vt:lpstr>
      <vt:lpstr>Table of Contents</vt:lpstr>
      <vt:lpstr>Business Task</vt:lpstr>
      <vt:lpstr>Source</vt:lpstr>
      <vt:lpstr>Average Ride Length   </vt:lpstr>
      <vt:lpstr>Number of Individual Rides</vt:lpstr>
      <vt:lpstr>Summary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Dean Antinelle</dc:creator>
  <cp:lastModifiedBy>Dean Antinelle</cp:lastModifiedBy>
  <cp:revision>19</cp:revision>
  <dcterms:created xsi:type="dcterms:W3CDTF">2025-03-13T00:54:58Z</dcterms:created>
  <dcterms:modified xsi:type="dcterms:W3CDTF">2025-03-17T00:13:04Z</dcterms:modified>
</cp:coreProperties>
</file>