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8" r:id="rId3"/>
    <p:sldId id="259" r:id="rId4"/>
    <p:sldId id="260" r:id="rId5"/>
    <p:sldId id="257"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51" d="100"/>
          <a:sy n="151" d="100"/>
        </p:scale>
        <p:origin x="62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Average</a:t>
            </a:r>
            <a:r>
              <a:rPr lang="en-US" baseline="0"/>
              <a:t> Ride Length</a:t>
            </a:r>
            <a:endParaRPr lang="en-US"/>
          </a:p>
        </c:rich>
      </c:tx>
      <c:overlay val="0"/>
      <c:spPr>
        <a:noFill/>
        <a:ln>
          <a:noFill/>
        </a:ln>
        <a:effectLst/>
      </c:spPr>
    </c:title>
    <c:autoTitleDeleted val="0"/>
    <c:plotArea>
      <c:layout/>
      <c:lineChart>
        <c:grouping val="standard"/>
        <c:varyColors val="0"/>
        <c:ser>
          <c:idx val="0"/>
          <c:order val="0"/>
          <c:tx>
            <c:strRef>
              <c:f>Sheet1!$A$2</c:f>
              <c:strCache>
                <c:ptCount val="1"/>
                <c:pt idx="0">
                  <c:v>Casual</c:v>
                </c:pt>
              </c:strCache>
            </c:strRef>
          </c:tx>
          <c:spPr>
            <a:ln w="28575" cap="rnd">
              <a:solidFill>
                <a:schemeClr val="accent1"/>
              </a:solidFill>
              <a:round/>
            </a:ln>
            <a:effectLst/>
          </c:spPr>
          <c:marker>
            <c:symbol val="none"/>
          </c:marker>
          <c:dLbls>
            <c:dLbl>
              <c:idx val="3"/>
              <c:layout>
                <c:manualLayout>
                  <c:x val="-5.3765979584559295E-2"/>
                  <c:y val="-6.3136711362818343E-2"/>
                </c:manualLayout>
              </c:layout>
              <c:tx>
                <c:rich>
                  <a:bodyPr/>
                  <a:lstStyle/>
                  <a:p>
                    <a:fld id="{4115475F-0FCD-4056-92A8-73A57CC89E6D}" type="VALUE">
                      <a:rPr lang="en-US" smtClean="0"/>
                      <a:pPr/>
                      <a:t>[VALUE]</a:t>
                    </a:fld>
                    <a:endParaRPr lang="en-US" dirty="0"/>
                  </a:p>
                  <a:p>
                    <a:r>
                      <a:rPr lang="en-US" dirty="0"/>
                      <a:t>June, 2024</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C-E823-4343-ACBD-DCFB4FB63483}"/>
                </c:ext>
              </c:extLst>
            </c:dLbl>
            <c:dLbl>
              <c:idx val="11"/>
              <c:layout>
                <c:manualLayout>
                  <c:x val="-2.0679222917138342E-2"/>
                  <c:y val="-9.596780127148398E-2"/>
                </c:manualLayout>
              </c:layout>
              <c:tx>
                <c:rich>
                  <a:bodyPr/>
                  <a:lstStyle/>
                  <a:p>
                    <a:fld id="{3511D938-F3F1-4E67-8423-A65A2426FFA5}" type="VALUE">
                      <a:rPr lang="en-US" smtClean="0"/>
                      <a:pPr/>
                      <a:t>[VALUE]</a:t>
                    </a:fld>
                    <a:endParaRPr lang="en-US" dirty="0"/>
                  </a:p>
                  <a:p>
                    <a:r>
                      <a:rPr lang="en-US" dirty="0"/>
                      <a:t>February, 2025</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D-E823-4343-ACBD-DCFB4FB6348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March</c:v>
                </c:pt>
                <c:pt idx="1">
                  <c:v>April</c:v>
                </c:pt>
                <c:pt idx="2">
                  <c:v>May</c:v>
                </c:pt>
                <c:pt idx="3">
                  <c:v>June</c:v>
                </c:pt>
                <c:pt idx="4">
                  <c:v>July</c:v>
                </c:pt>
                <c:pt idx="5">
                  <c:v>August</c:v>
                </c:pt>
                <c:pt idx="6">
                  <c:v>September</c:v>
                </c:pt>
                <c:pt idx="7">
                  <c:v>October</c:v>
                </c:pt>
                <c:pt idx="8">
                  <c:v>November</c:v>
                </c:pt>
                <c:pt idx="9">
                  <c:v>December</c:v>
                </c:pt>
                <c:pt idx="10">
                  <c:v>January</c:v>
                </c:pt>
                <c:pt idx="11">
                  <c:v>February</c:v>
                </c:pt>
              </c:strCache>
            </c:strRef>
          </c:cat>
          <c:val>
            <c:numRef>
              <c:f>Sheet1!$B$2:$M$2</c:f>
              <c:numCache>
                <c:formatCode>[$-F400]h:mm:ss\ AM/PM</c:formatCode>
                <c:ptCount val="12"/>
                <c:pt idx="0">
                  <c:v>1.7329795914933915E-2</c:v>
                </c:pt>
                <c:pt idx="1">
                  <c:v>1.8056484660158821E-2</c:v>
                </c:pt>
                <c:pt idx="2">
                  <c:v>1.9261063271324489E-2</c:v>
                </c:pt>
                <c:pt idx="3">
                  <c:v>1.9174119187007368E-2</c:v>
                </c:pt>
                <c:pt idx="4">
                  <c:v>1.922958770030346E-2</c:v>
                </c:pt>
                <c:pt idx="5">
                  <c:v>1.8100727790636026E-2</c:v>
                </c:pt>
                <c:pt idx="6">
                  <c:v>1.5022108395786934E-2</c:v>
                </c:pt>
                <c:pt idx="7">
                  <c:v>1.6131466511106286E-2</c:v>
                </c:pt>
                <c:pt idx="8">
                  <c:v>1.3534345995304026E-2</c:v>
                </c:pt>
                <c:pt idx="9">
                  <c:v>1.2330392886371829E-2</c:v>
                </c:pt>
                <c:pt idx="10">
                  <c:v>1.0215524181491169E-2</c:v>
                </c:pt>
                <c:pt idx="11">
                  <c:v>9.9985904601005496E-3</c:v>
                </c:pt>
              </c:numCache>
            </c:numRef>
          </c:val>
          <c:smooth val="0"/>
          <c:extLst>
            <c:ext xmlns:c16="http://schemas.microsoft.com/office/drawing/2014/chart" uri="{C3380CC4-5D6E-409C-BE32-E72D297353CC}">
              <c16:uniqueId val="{00000000-5786-482D-8D7C-41B51A263161}"/>
            </c:ext>
          </c:extLst>
        </c:ser>
        <c:ser>
          <c:idx val="1"/>
          <c:order val="1"/>
          <c:tx>
            <c:strRef>
              <c:f>Sheet1!$A$3</c:f>
              <c:strCache>
                <c:ptCount val="1"/>
                <c:pt idx="0">
                  <c:v>Member</c:v>
                </c:pt>
              </c:strCache>
            </c:strRef>
          </c:tx>
          <c:spPr>
            <a:ln w="28575" cap="rnd">
              <a:solidFill>
                <a:schemeClr val="accent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E823-4343-ACBD-DCFB4FB63483}"/>
                </c:ext>
              </c:extLst>
            </c:dLbl>
            <c:dLbl>
              <c:idx val="1"/>
              <c:delete val="1"/>
              <c:extLst>
                <c:ext xmlns:c15="http://schemas.microsoft.com/office/drawing/2012/chart" uri="{CE6537A1-D6FC-4f65-9D91-7224C49458BB}"/>
                <c:ext xmlns:c16="http://schemas.microsoft.com/office/drawing/2014/chart" uri="{C3380CC4-5D6E-409C-BE32-E72D297353CC}">
                  <c16:uniqueId val="{00000001-E823-4343-ACBD-DCFB4FB63483}"/>
                </c:ext>
              </c:extLst>
            </c:dLbl>
            <c:dLbl>
              <c:idx val="2"/>
              <c:delete val="1"/>
              <c:extLst>
                <c:ext xmlns:c15="http://schemas.microsoft.com/office/drawing/2012/chart" uri="{CE6537A1-D6FC-4f65-9D91-7224C49458BB}"/>
                <c:ext xmlns:c16="http://schemas.microsoft.com/office/drawing/2014/chart" uri="{C3380CC4-5D6E-409C-BE32-E72D297353CC}">
                  <c16:uniqueId val="{00000002-E823-4343-ACBD-DCFB4FB63483}"/>
                </c:ext>
              </c:extLst>
            </c:dLbl>
            <c:dLbl>
              <c:idx val="3"/>
              <c:layout>
                <c:manualLayout>
                  <c:x val="-5.1698057292845517E-2"/>
                  <c:y val="-8.3340458998920258E-2"/>
                </c:manualLayout>
              </c:layout>
              <c:tx>
                <c:rich>
                  <a:bodyPr/>
                  <a:lstStyle/>
                  <a:p>
                    <a:fld id="{E1F5BB3E-AB40-4EDA-B89D-548761B68AAD}" type="VALUE">
                      <a:rPr lang="en-US" smtClean="0"/>
                      <a:pPr/>
                      <a:t>[VALUE]</a:t>
                    </a:fld>
                    <a:endParaRPr lang="en-US" dirty="0"/>
                  </a:p>
                  <a:p>
                    <a:r>
                      <a:rPr lang="en-US" dirty="0"/>
                      <a:t>June, 2024</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E823-4343-ACBD-DCFB4FB63483}"/>
                </c:ext>
              </c:extLst>
            </c:dLbl>
            <c:dLbl>
              <c:idx val="4"/>
              <c:delete val="1"/>
              <c:extLst>
                <c:ext xmlns:c15="http://schemas.microsoft.com/office/drawing/2012/chart" uri="{CE6537A1-D6FC-4f65-9D91-7224C49458BB}"/>
                <c:ext xmlns:c16="http://schemas.microsoft.com/office/drawing/2014/chart" uri="{C3380CC4-5D6E-409C-BE32-E72D297353CC}">
                  <c16:uniqueId val="{00000004-E823-4343-ACBD-DCFB4FB63483}"/>
                </c:ext>
              </c:extLst>
            </c:dLbl>
            <c:dLbl>
              <c:idx val="5"/>
              <c:delete val="1"/>
              <c:extLst>
                <c:ext xmlns:c15="http://schemas.microsoft.com/office/drawing/2012/chart" uri="{CE6537A1-D6FC-4f65-9D91-7224C49458BB}"/>
                <c:ext xmlns:c16="http://schemas.microsoft.com/office/drawing/2014/chart" uri="{C3380CC4-5D6E-409C-BE32-E72D297353CC}">
                  <c16:uniqueId val="{00000005-E823-4343-ACBD-DCFB4FB63483}"/>
                </c:ext>
              </c:extLst>
            </c:dLbl>
            <c:dLbl>
              <c:idx val="6"/>
              <c:delete val="1"/>
              <c:extLst>
                <c:ext xmlns:c15="http://schemas.microsoft.com/office/drawing/2012/chart" uri="{CE6537A1-D6FC-4f65-9D91-7224C49458BB}"/>
                <c:ext xmlns:c16="http://schemas.microsoft.com/office/drawing/2014/chart" uri="{C3380CC4-5D6E-409C-BE32-E72D297353CC}">
                  <c16:uniqueId val="{00000006-E823-4343-ACBD-DCFB4FB63483}"/>
                </c:ext>
              </c:extLst>
            </c:dLbl>
            <c:dLbl>
              <c:idx val="7"/>
              <c:delete val="1"/>
              <c:extLst>
                <c:ext xmlns:c15="http://schemas.microsoft.com/office/drawing/2012/chart" uri="{CE6537A1-D6FC-4f65-9D91-7224C49458BB}"/>
                <c:ext xmlns:c16="http://schemas.microsoft.com/office/drawing/2014/chart" uri="{C3380CC4-5D6E-409C-BE32-E72D297353CC}">
                  <c16:uniqueId val="{00000007-E823-4343-ACBD-DCFB4FB63483}"/>
                </c:ext>
              </c:extLst>
            </c:dLbl>
            <c:dLbl>
              <c:idx val="8"/>
              <c:delete val="1"/>
              <c:extLst>
                <c:ext xmlns:c15="http://schemas.microsoft.com/office/drawing/2012/chart" uri="{CE6537A1-D6FC-4f65-9D91-7224C49458BB}"/>
                <c:ext xmlns:c16="http://schemas.microsoft.com/office/drawing/2014/chart" uri="{C3380CC4-5D6E-409C-BE32-E72D297353CC}">
                  <c16:uniqueId val="{00000008-E823-4343-ACBD-DCFB4FB63483}"/>
                </c:ext>
              </c:extLst>
            </c:dLbl>
            <c:dLbl>
              <c:idx val="9"/>
              <c:delete val="1"/>
              <c:extLst>
                <c:ext xmlns:c15="http://schemas.microsoft.com/office/drawing/2012/chart" uri="{CE6537A1-D6FC-4f65-9D91-7224C49458BB}"/>
                <c:ext xmlns:c16="http://schemas.microsoft.com/office/drawing/2014/chart" uri="{C3380CC4-5D6E-409C-BE32-E72D297353CC}">
                  <c16:uniqueId val="{00000009-E823-4343-ACBD-DCFB4FB63483}"/>
                </c:ext>
              </c:extLst>
            </c:dLbl>
            <c:dLbl>
              <c:idx val="10"/>
              <c:delete val="1"/>
              <c:extLst>
                <c:ext xmlns:c15="http://schemas.microsoft.com/office/drawing/2012/chart" uri="{CE6537A1-D6FC-4f65-9D91-7224C49458BB}"/>
                <c:ext xmlns:c16="http://schemas.microsoft.com/office/drawing/2014/chart" uri="{C3380CC4-5D6E-409C-BE32-E72D297353CC}">
                  <c16:uniqueId val="{0000000B-E823-4343-ACBD-DCFB4FB63483}"/>
                </c:ext>
              </c:extLst>
            </c:dLbl>
            <c:dLbl>
              <c:idx val="11"/>
              <c:layout>
                <c:manualLayout>
                  <c:x val="-3.1018834375707287E-2"/>
                  <c:y val="5.8085774453792781E-2"/>
                </c:manualLayout>
              </c:layout>
              <c:tx>
                <c:rich>
                  <a:bodyPr/>
                  <a:lstStyle/>
                  <a:p>
                    <a:fld id="{6013C4DB-7E2E-48C4-8E79-D76392A20A85}" type="VALUE">
                      <a:rPr lang="en-US" smtClean="0"/>
                      <a:pPr/>
                      <a:t>[VALUE]</a:t>
                    </a:fld>
                    <a:endParaRPr lang="en-US" dirty="0"/>
                  </a:p>
                  <a:p>
                    <a:r>
                      <a:rPr lang="en-US" dirty="0"/>
                      <a:t>February, 2025</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A-E823-4343-ACBD-DCFB4FB6348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ln>
                      <a:noFill/>
                    </a:ln>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March</c:v>
                </c:pt>
                <c:pt idx="1">
                  <c:v>April</c:v>
                </c:pt>
                <c:pt idx="2">
                  <c:v>May</c:v>
                </c:pt>
                <c:pt idx="3">
                  <c:v>June</c:v>
                </c:pt>
                <c:pt idx="4">
                  <c:v>July</c:v>
                </c:pt>
                <c:pt idx="5">
                  <c:v>August</c:v>
                </c:pt>
                <c:pt idx="6">
                  <c:v>September</c:v>
                </c:pt>
                <c:pt idx="7">
                  <c:v>October</c:v>
                </c:pt>
                <c:pt idx="8">
                  <c:v>November</c:v>
                </c:pt>
                <c:pt idx="9">
                  <c:v>December</c:v>
                </c:pt>
                <c:pt idx="10">
                  <c:v>January</c:v>
                </c:pt>
                <c:pt idx="11">
                  <c:v>February</c:v>
                </c:pt>
              </c:strCache>
            </c:strRef>
          </c:cat>
          <c:val>
            <c:numRef>
              <c:f>Sheet1!$B$3:$M$3</c:f>
              <c:numCache>
                <c:formatCode>[$-F400]h:mm:ss\ AM/PM</c:formatCode>
                <c:ptCount val="12"/>
                <c:pt idx="0">
                  <c:v>8.3119733444272197E-3</c:v>
                </c:pt>
                <c:pt idx="1">
                  <c:v>8.5799948883881309E-3</c:v>
                </c:pt>
                <c:pt idx="2">
                  <c:v>9.361438631643227E-3</c:v>
                </c:pt>
                <c:pt idx="3">
                  <c:v>9.6358484967231008E-3</c:v>
                </c:pt>
                <c:pt idx="4">
                  <c:v>9.5209765558000332E-3</c:v>
                </c:pt>
                <c:pt idx="5">
                  <c:v>9.3191650210569989E-3</c:v>
                </c:pt>
                <c:pt idx="6">
                  <c:v>8.4808441843815443E-3</c:v>
                </c:pt>
                <c:pt idx="7">
                  <c:v>8.318770671142825E-3</c:v>
                </c:pt>
                <c:pt idx="8">
                  <c:v>7.7166070733638526E-3</c:v>
                </c:pt>
                <c:pt idx="9">
                  <c:v>7.4748488184317799E-3</c:v>
                </c:pt>
                <c:pt idx="10">
                  <c:v>6.9957738299651307E-3</c:v>
                </c:pt>
                <c:pt idx="11">
                  <c:v>6.9400596190788274E-3</c:v>
                </c:pt>
              </c:numCache>
            </c:numRef>
          </c:val>
          <c:smooth val="0"/>
          <c:extLst>
            <c:ext xmlns:c16="http://schemas.microsoft.com/office/drawing/2014/chart" uri="{C3380CC4-5D6E-409C-BE32-E72D297353CC}">
              <c16:uniqueId val="{00000001-5786-482D-8D7C-41B51A263161}"/>
            </c:ext>
          </c:extLst>
        </c:ser>
        <c:dLbls>
          <c:showLegendKey val="0"/>
          <c:showVal val="0"/>
          <c:showCatName val="0"/>
          <c:showSerName val="0"/>
          <c:showPercent val="0"/>
          <c:showBubbleSize val="0"/>
        </c:dLbls>
        <c:smooth val="0"/>
        <c:axId val="1267520672"/>
        <c:axId val="1267517792"/>
      </c:lineChart>
      <c:catAx>
        <c:axId val="1267520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7517792"/>
        <c:crosses val="autoZero"/>
        <c:auto val="1"/>
        <c:lblAlgn val="ctr"/>
        <c:lblOffset val="100"/>
        <c:noMultiLvlLbl val="0"/>
      </c:catAx>
      <c:valAx>
        <c:axId val="1267517792"/>
        <c:scaling>
          <c:orientation val="minMax"/>
        </c:scaling>
        <c:delete val="0"/>
        <c:axPos val="l"/>
        <c:majorGridlines>
          <c:spPr>
            <a:ln w="9525" cap="flat" cmpd="sng" algn="ctr">
              <a:solidFill>
                <a:schemeClr val="tx1">
                  <a:lumMod val="15000"/>
                  <a:lumOff val="85000"/>
                </a:schemeClr>
              </a:solidFill>
              <a:round/>
            </a:ln>
            <a:effectLst/>
          </c:spPr>
        </c:majorGridlines>
        <c:numFmt formatCode="[$-F400]h:mm:ss\ AM/PM"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675206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Number of Individual Rides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Sheet1!$A$2</c:f>
              <c:strCache>
                <c:ptCount val="1"/>
                <c:pt idx="0">
                  <c:v>Casual</c:v>
                </c:pt>
              </c:strCache>
            </c:strRef>
          </c:tx>
          <c:spPr>
            <a:ln w="28575" cap="rnd">
              <a:solidFill>
                <a:schemeClr val="accent1"/>
              </a:solidFill>
              <a:round/>
            </a:ln>
            <a:effectLst/>
          </c:spPr>
          <c:marker>
            <c:symbol val="none"/>
          </c:marker>
          <c:dLbls>
            <c:dLbl>
              <c:idx val="6"/>
              <c:layout>
                <c:manualLayout>
                  <c:x val="-0.2238381506481836"/>
                  <c:y val="0.13559332299890153"/>
                </c:manualLayout>
              </c:layout>
              <c:tx>
                <c:rich>
                  <a:bodyPr/>
                  <a:lstStyle/>
                  <a:p>
                    <a:fld id="{87AFEE1C-B96C-478E-B122-64C43AE80425}" type="VALUE">
                      <a:rPr lang="en-US" smtClean="0"/>
                      <a:pPr/>
                      <a:t>[VALUE]</a:t>
                    </a:fld>
                    <a:r>
                      <a:rPr lang="en-US" dirty="0"/>
                      <a:t> rides</a:t>
                    </a:r>
                  </a:p>
                  <a:p>
                    <a:r>
                      <a:rPr lang="en-US" dirty="0"/>
                      <a:t>September, 2024</a:t>
                    </a:r>
                  </a:p>
                </c:rich>
              </c:tx>
              <c:showLegendKey val="0"/>
              <c:showVal val="1"/>
              <c:showCatName val="0"/>
              <c:showSerName val="0"/>
              <c:showPercent val="0"/>
              <c:showBubbleSize val="0"/>
              <c:extLst>
                <c:ext xmlns:c15="http://schemas.microsoft.com/office/drawing/2012/chart" uri="{CE6537A1-D6FC-4f65-9D91-7224C49458BB}">
                  <c15:layout>
                    <c:manualLayout>
                      <c:w val="0.25206452083161562"/>
                      <c:h val="0.12039113428943934"/>
                    </c:manualLayout>
                  </c15:layout>
                  <c15:dlblFieldTable/>
                  <c15:showDataLabelsRange val="0"/>
                </c:ext>
                <c:ext xmlns:c16="http://schemas.microsoft.com/office/drawing/2014/chart" uri="{C3380CC4-5D6E-409C-BE32-E72D297353CC}">
                  <c16:uniqueId val="{0000000D-E7B7-4F05-B786-3CF0DD5CD7E4}"/>
                </c:ext>
              </c:extLst>
            </c:dLbl>
            <c:dLbl>
              <c:idx val="10"/>
              <c:layout>
                <c:manualLayout>
                  <c:x val="-2.2763201760832331E-2"/>
                  <c:y val="-7.040417209908735E-2"/>
                </c:manualLayout>
              </c:layout>
              <c:tx>
                <c:rich>
                  <a:bodyPr/>
                  <a:lstStyle/>
                  <a:p>
                    <a:fld id="{67B86FE8-D3D5-40CD-9A4C-45DD4C7E5EAA}" type="VALUE">
                      <a:rPr lang="en-US" smtClean="0"/>
                      <a:pPr/>
                      <a:t>[VALUE]</a:t>
                    </a:fld>
                    <a:endParaRPr lang="en-US" dirty="0"/>
                  </a:p>
                  <a:p>
                    <a:r>
                      <a:rPr lang="en-US" dirty="0"/>
                      <a:t>January, 2025</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E7B7-4F05-B786-3CF0DD5CD7E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March</c:v>
                </c:pt>
                <c:pt idx="1">
                  <c:v>April</c:v>
                </c:pt>
                <c:pt idx="2">
                  <c:v>May</c:v>
                </c:pt>
                <c:pt idx="3">
                  <c:v>June</c:v>
                </c:pt>
                <c:pt idx="4">
                  <c:v>July</c:v>
                </c:pt>
                <c:pt idx="5">
                  <c:v>August</c:v>
                </c:pt>
                <c:pt idx="6">
                  <c:v>September</c:v>
                </c:pt>
                <c:pt idx="7">
                  <c:v>October</c:v>
                </c:pt>
                <c:pt idx="8">
                  <c:v>November</c:v>
                </c:pt>
                <c:pt idx="9">
                  <c:v>December</c:v>
                </c:pt>
                <c:pt idx="10">
                  <c:v>January</c:v>
                </c:pt>
                <c:pt idx="11">
                  <c:v>February</c:v>
                </c:pt>
              </c:strCache>
            </c:strRef>
          </c:cat>
          <c:val>
            <c:numRef>
              <c:f>Sheet1!$B$2:$M$2</c:f>
              <c:numCache>
                <c:formatCode>General</c:formatCode>
                <c:ptCount val="12"/>
                <c:pt idx="0">
                  <c:v>82550</c:v>
                </c:pt>
                <c:pt idx="1">
                  <c:v>131810</c:v>
                </c:pt>
                <c:pt idx="2">
                  <c:v>231018</c:v>
                </c:pt>
                <c:pt idx="3">
                  <c:v>301127</c:v>
                </c:pt>
                <c:pt idx="4">
                  <c:v>320546</c:v>
                </c:pt>
                <c:pt idx="5">
                  <c:v>318280</c:v>
                </c:pt>
                <c:pt idx="6">
                  <c:v>346804</c:v>
                </c:pt>
                <c:pt idx="7">
                  <c:v>216446</c:v>
                </c:pt>
                <c:pt idx="8">
                  <c:v>93078</c:v>
                </c:pt>
                <c:pt idx="9">
                  <c:v>38376</c:v>
                </c:pt>
                <c:pt idx="10">
                  <c:v>24153</c:v>
                </c:pt>
                <c:pt idx="11">
                  <c:v>27754</c:v>
                </c:pt>
              </c:numCache>
            </c:numRef>
          </c:val>
          <c:smooth val="0"/>
          <c:extLst>
            <c:ext xmlns:c16="http://schemas.microsoft.com/office/drawing/2014/chart" uri="{C3380CC4-5D6E-409C-BE32-E72D297353CC}">
              <c16:uniqueId val="{00000000-E7B7-4F05-B786-3CF0DD5CD7E4}"/>
            </c:ext>
          </c:extLst>
        </c:ser>
        <c:ser>
          <c:idx val="1"/>
          <c:order val="1"/>
          <c:tx>
            <c:strRef>
              <c:f>Sheet1!$A$3</c:f>
              <c:strCache>
                <c:ptCount val="1"/>
                <c:pt idx="0">
                  <c:v>Member</c:v>
                </c:pt>
              </c:strCache>
            </c:strRef>
          </c:tx>
          <c:spPr>
            <a:ln w="28575" cap="rnd">
              <a:solidFill>
                <a:schemeClr val="accent2"/>
              </a:solidFill>
              <a:round/>
            </a:ln>
            <a:effectLst/>
          </c:spPr>
          <c:marker>
            <c:symbol val="none"/>
          </c:marker>
          <c:dLbls>
            <c:dLbl>
              <c:idx val="6"/>
              <c:layout>
                <c:manualLayout>
                  <c:x val="1.2646223200462261E-2"/>
                  <c:y val="1.0265991848802472E-7"/>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fld id="{C0E11FAB-DC89-4692-8FD3-B3A462523A7D}" type="VALUE">
                      <a:rPr lang="en-US" smtClean="0"/>
                      <a:pPr>
                        <a:defRPr/>
                      </a:pPr>
                      <a:t>[VALUE]</a:t>
                    </a:fld>
                    <a:r>
                      <a:rPr lang="en-US" dirty="0"/>
                      <a:t> rides</a:t>
                    </a:r>
                  </a:p>
                  <a:p>
                    <a:pPr>
                      <a:defRPr/>
                    </a:pPr>
                    <a:r>
                      <a:rPr lang="en-US" dirty="0"/>
                      <a:t>September, 2025</a:t>
                    </a:r>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4447678691133823"/>
                      <c:h val="8.6492829204693603E-2"/>
                    </c:manualLayout>
                  </c15:layout>
                  <c15:dlblFieldTable/>
                  <c15:showDataLabelsRange val="0"/>
                </c:ext>
                <c:ext xmlns:c16="http://schemas.microsoft.com/office/drawing/2014/chart" uri="{C3380CC4-5D6E-409C-BE32-E72D297353CC}">
                  <c16:uniqueId val="{0000000C-E7B7-4F05-B786-3CF0DD5CD7E4}"/>
                </c:ext>
              </c:extLst>
            </c:dLbl>
            <c:dLbl>
              <c:idx val="10"/>
              <c:layout>
                <c:manualLayout>
                  <c:x val="-2.52924464009248E-2"/>
                  <c:y val="-0.11994784876140809"/>
                </c:manualLayout>
              </c:layout>
              <c:tx>
                <c:rich>
                  <a:bodyPr/>
                  <a:lstStyle/>
                  <a:p>
                    <a:fld id="{D8C526C8-D502-44A4-BB67-C4ACC0C4C36D}" type="VALUE">
                      <a:rPr lang="en-US" smtClean="0"/>
                      <a:pPr/>
                      <a:t>[VALUE]</a:t>
                    </a:fld>
                    <a:endParaRPr lang="en-US" dirty="0"/>
                  </a:p>
                  <a:p>
                    <a:r>
                      <a:rPr lang="en-US" dirty="0"/>
                      <a:t>January,</a:t>
                    </a:r>
                    <a:r>
                      <a:rPr lang="en-US" baseline="0" dirty="0"/>
                      <a:t> 2025</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10-E7B7-4F05-B786-3CF0DD5CD7E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March</c:v>
                </c:pt>
                <c:pt idx="1">
                  <c:v>April</c:v>
                </c:pt>
                <c:pt idx="2">
                  <c:v>May</c:v>
                </c:pt>
                <c:pt idx="3">
                  <c:v>June</c:v>
                </c:pt>
                <c:pt idx="4">
                  <c:v>July</c:v>
                </c:pt>
                <c:pt idx="5">
                  <c:v>August</c:v>
                </c:pt>
                <c:pt idx="6">
                  <c:v>September</c:v>
                </c:pt>
                <c:pt idx="7">
                  <c:v>October</c:v>
                </c:pt>
                <c:pt idx="8">
                  <c:v>November</c:v>
                </c:pt>
                <c:pt idx="9">
                  <c:v>December</c:v>
                </c:pt>
                <c:pt idx="10">
                  <c:v>January</c:v>
                </c:pt>
                <c:pt idx="11">
                  <c:v>February</c:v>
                </c:pt>
              </c:strCache>
            </c:strRef>
          </c:cat>
          <c:val>
            <c:numRef>
              <c:f>Sheet1!$B$3:$M$3</c:f>
              <c:numCache>
                <c:formatCode>General</c:formatCode>
                <c:ptCount val="12"/>
                <c:pt idx="0">
                  <c:v>219137</c:v>
                </c:pt>
                <c:pt idx="1">
                  <c:v>283215</c:v>
                </c:pt>
                <c:pt idx="2">
                  <c:v>378475</c:v>
                </c:pt>
                <c:pt idx="3">
                  <c:v>409594</c:v>
                </c:pt>
                <c:pt idx="4">
                  <c:v>428416</c:v>
                </c:pt>
                <c:pt idx="5">
                  <c:v>437359</c:v>
                </c:pt>
                <c:pt idx="6">
                  <c:v>474472</c:v>
                </c:pt>
                <c:pt idx="7">
                  <c:v>399835</c:v>
                </c:pt>
                <c:pt idx="8">
                  <c:v>241997</c:v>
                </c:pt>
                <c:pt idx="9">
                  <c:v>139996</c:v>
                </c:pt>
                <c:pt idx="10">
                  <c:v>114536</c:v>
                </c:pt>
                <c:pt idx="11">
                  <c:v>124126</c:v>
                </c:pt>
              </c:numCache>
            </c:numRef>
          </c:val>
          <c:smooth val="0"/>
          <c:extLst>
            <c:ext xmlns:c16="http://schemas.microsoft.com/office/drawing/2014/chart" uri="{C3380CC4-5D6E-409C-BE32-E72D297353CC}">
              <c16:uniqueId val="{00000001-E7B7-4F05-B786-3CF0DD5CD7E4}"/>
            </c:ext>
          </c:extLst>
        </c:ser>
        <c:dLbls>
          <c:showLegendKey val="0"/>
          <c:showVal val="0"/>
          <c:showCatName val="0"/>
          <c:showSerName val="0"/>
          <c:showPercent val="0"/>
          <c:showBubbleSize val="0"/>
        </c:dLbls>
        <c:smooth val="0"/>
        <c:axId val="398171487"/>
        <c:axId val="398171007"/>
      </c:lineChart>
      <c:catAx>
        <c:axId val="398171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171007"/>
        <c:crosses val="autoZero"/>
        <c:auto val="1"/>
        <c:lblAlgn val="ctr"/>
        <c:lblOffset val="100"/>
        <c:noMultiLvlLbl val="0"/>
      </c:catAx>
      <c:valAx>
        <c:axId val="398171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81714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EEE1E7-CFF6-404A-9DF9-3DF1CD00B0AD}" type="datetimeFigureOut">
              <a:rPr lang="en-US" smtClean="0"/>
              <a:t>3/18/2025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33D076-75AD-4452-9D44-AF65277B3E06}" type="slidenum">
              <a:rPr lang="en-US" smtClean="0"/>
              <a:t>‹#›</a:t>
            </a:fld>
            <a:endParaRPr lang="en-US"/>
          </a:p>
        </p:txBody>
      </p:sp>
    </p:spTree>
    <p:extLst>
      <p:ext uri="{BB962C8B-B14F-4D97-AF65-F5344CB8AC3E}">
        <p14:creationId xmlns:p14="http://schemas.microsoft.com/office/powerpoint/2010/main" val="473862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both casual riders and membership riders stay consistent with seasonal riding trends, casual riders always have a higher average ride time throughout the year</a:t>
            </a:r>
          </a:p>
        </p:txBody>
      </p:sp>
      <p:sp>
        <p:nvSpPr>
          <p:cNvPr id="4" name="Slide Number Placeholder 3"/>
          <p:cNvSpPr>
            <a:spLocks noGrp="1"/>
          </p:cNvSpPr>
          <p:nvPr>
            <p:ph type="sldNum" sz="quarter" idx="5"/>
          </p:nvPr>
        </p:nvSpPr>
        <p:spPr/>
        <p:txBody>
          <a:bodyPr/>
          <a:lstStyle/>
          <a:p>
            <a:fld id="{6E33D076-75AD-4452-9D44-AF65277B3E06}" type="slidenum">
              <a:rPr lang="en-US" smtClean="0"/>
              <a:t>5</a:t>
            </a:fld>
            <a:endParaRPr lang="en-US"/>
          </a:p>
        </p:txBody>
      </p:sp>
    </p:spTree>
    <p:extLst>
      <p:ext uri="{BB962C8B-B14F-4D97-AF65-F5344CB8AC3E}">
        <p14:creationId xmlns:p14="http://schemas.microsoft.com/office/powerpoint/2010/main" val="3788852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the average ride length, the number of rides per month by each customer type stays consistent with each other, higher in the summer, lower in the winter. However, unlike the average ride lengths, annual membership holders have significantly more rides per month than casual riders. On average, annual riders use </a:t>
            </a:r>
            <a:r>
              <a:rPr lang="en-US" dirty="0" err="1"/>
              <a:t>Cyclistic</a:t>
            </a:r>
            <a:r>
              <a:rPr lang="en-US" dirty="0"/>
              <a:t> 120,000 more times than casual riders. The largest discrepancy being in October, with annual members having 183389 more rides than casual members.</a:t>
            </a:r>
          </a:p>
        </p:txBody>
      </p:sp>
      <p:sp>
        <p:nvSpPr>
          <p:cNvPr id="4" name="Slide Number Placeholder 3"/>
          <p:cNvSpPr>
            <a:spLocks noGrp="1"/>
          </p:cNvSpPr>
          <p:nvPr>
            <p:ph type="sldNum" sz="quarter" idx="5"/>
          </p:nvPr>
        </p:nvSpPr>
        <p:spPr/>
        <p:txBody>
          <a:bodyPr/>
          <a:lstStyle/>
          <a:p>
            <a:fld id="{6E33D076-75AD-4452-9D44-AF65277B3E06}" type="slidenum">
              <a:rPr lang="en-US" smtClean="0"/>
              <a:t>6</a:t>
            </a:fld>
            <a:endParaRPr lang="en-US"/>
          </a:p>
        </p:txBody>
      </p:sp>
    </p:spTree>
    <p:extLst>
      <p:ext uri="{BB962C8B-B14F-4D97-AF65-F5344CB8AC3E}">
        <p14:creationId xmlns:p14="http://schemas.microsoft.com/office/powerpoint/2010/main" val="581819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3/18/2025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6294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3/18/2025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9712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3/18/2025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6666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3/18/2025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1299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3/18/2025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96299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3/18/2025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6950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3/18/2025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984167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3/18/2025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5427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3/18/2025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91125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3/18/2025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8432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3/18/2025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84040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3/18/2025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73660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23828">
              <a:schemeClr val="accent4">
                <a:lumMod val="60000"/>
                <a:lumOff val="40000"/>
              </a:schemeClr>
            </a:gs>
            <a:gs pos="0">
              <a:schemeClr val="accent4">
                <a:lumMod val="75000"/>
              </a:schemeClr>
            </a:gs>
            <a:gs pos="100000">
              <a:schemeClr val="accent4">
                <a:lumMod val="40000"/>
                <a:lumOff val="60000"/>
              </a:schemeClr>
            </a:gs>
          </a:gsLst>
          <a:lin ang="5400000" scaled="1"/>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8" name="Rectangle 17">
            <a:extLst>
              <a:ext uri="{FF2B5EF4-FFF2-40B4-BE49-F238E27FC236}">
                <a16:creationId xmlns:a16="http://schemas.microsoft.com/office/drawing/2014/main" id="{912025B4-7337-735E-4DC9-E634D2011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20000"/>
                </a:schemeClr>
              </a:gs>
              <a:gs pos="26000">
                <a:schemeClr val="bg1">
                  <a:alpha val="7000"/>
                </a:schemeClr>
              </a:gs>
              <a:gs pos="100000">
                <a:schemeClr val="bg1">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8A20F0AD-AFC6-67CA-F211-3F5A9CF971FB}"/>
              </a:ext>
            </a:extLst>
          </p:cNvPr>
          <p:cNvSpPr>
            <a:spLocks noGrp="1"/>
          </p:cNvSpPr>
          <p:nvPr>
            <p:ph type="ctrTitle"/>
          </p:nvPr>
        </p:nvSpPr>
        <p:spPr>
          <a:xfrm>
            <a:off x="438910" y="978408"/>
            <a:ext cx="4795819" cy="3969960"/>
          </a:xfrm>
        </p:spPr>
        <p:txBody>
          <a:bodyPr anchor="t">
            <a:normAutofit/>
          </a:bodyPr>
          <a:lstStyle/>
          <a:p>
            <a:r>
              <a:rPr lang="en-US" sz="6600" dirty="0" err="1"/>
              <a:t>Cyclistic</a:t>
            </a:r>
            <a:r>
              <a:rPr lang="en-US" sz="6600" dirty="0"/>
              <a:t> Bike Share</a:t>
            </a:r>
            <a:br>
              <a:rPr lang="en-US" sz="6600" dirty="0"/>
            </a:br>
            <a:r>
              <a:rPr lang="en-US" sz="6600" dirty="0"/>
              <a:t>Usage</a:t>
            </a:r>
          </a:p>
        </p:txBody>
      </p:sp>
      <p:sp>
        <p:nvSpPr>
          <p:cNvPr id="3" name="Subtitle 2">
            <a:extLst>
              <a:ext uri="{FF2B5EF4-FFF2-40B4-BE49-F238E27FC236}">
                <a16:creationId xmlns:a16="http://schemas.microsoft.com/office/drawing/2014/main" id="{2994A8D4-8B21-C59E-DFC8-A6E169AE4D49}"/>
              </a:ext>
            </a:extLst>
          </p:cNvPr>
          <p:cNvSpPr>
            <a:spLocks noGrp="1"/>
          </p:cNvSpPr>
          <p:nvPr>
            <p:ph type="subTitle" idx="1"/>
          </p:nvPr>
        </p:nvSpPr>
        <p:spPr>
          <a:xfrm>
            <a:off x="438910" y="4948369"/>
            <a:ext cx="4381634" cy="1157436"/>
          </a:xfrm>
        </p:spPr>
        <p:txBody>
          <a:bodyPr anchor="b">
            <a:normAutofit/>
          </a:bodyPr>
          <a:lstStyle/>
          <a:p>
            <a:r>
              <a:rPr lang="en-US" sz="2400" dirty="0"/>
              <a:t>By: Dean Antinelle</a:t>
            </a:r>
          </a:p>
          <a:p>
            <a:r>
              <a:rPr lang="en-US" sz="2400" dirty="0"/>
              <a:t>Last Updated: March 12</a:t>
            </a:r>
            <a:r>
              <a:rPr lang="en-US" sz="2400" baseline="30000" dirty="0"/>
              <a:t>th</a:t>
            </a:r>
            <a:r>
              <a:rPr lang="en-US" sz="2400" dirty="0"/>
              <a:t>, 2025</a:t>
            </a:r>
          </a:p>
        </p:txBody>
      </p:sp>
      <p:sp>
        <p:nvSpPr>
          <p:cNvPr id="20" name="Rectangle 19">
            <a:extLst>
              <a:ext uri="{FF2B5EF4-FFF2-40B4-BE49-F238E27FC236}">
                <a16:creationId xmlns:a16="http://schemas.microsoft.com/office/drawing/2014/main" id="{150CDACD-D191-E642-F686-FCB54B7E5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9570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44638230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6E9A97B-1917-9176-B980-E15E8CBDB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44DF2EEF-9303-D6E5-57E7-BDE7BAB96ADB}"/>
              </a:ext>
            </a:extLst>
          </p:cNvPr>
          <p:cNvSpPr>
            <a:spLocks noGrp="1"/>
          </p:cNvSpPr>
          <p:nvPr>
            <p:ph type="title"/>
          </p:nvPr>
        </p:nvSpPr>
        <p:spPr>
          <a:xfrm>
            <a:off x="517869" y="976160"/>
            <a:ext cx="11153214" cy="1463040"/>
          </a:xfrm>
        </p:spPr>
        <p:txBody>
          <a:bodyPr vert="horz" lIns="91440" tIns="45720" rIns="91440" bIns="45720" rtlCol="0" anchor="t">
            <a:normAutofit/>
          </a:bodyPr>
          <a:lstStyle/>
          <a:p>
            <a:r>
              <a:rPr lang="en-US" sz="4400" dirty="0"/>
              <a:t>Table of Contents</a:t>
            </a:r>
          </a:p>
        </p:txBody>
      </p:sp>
      <p:sp>
        <p:nvSpPr>
          <p:cNvPr id="5" name="Text Placeholder 4">
            <a:extLst>
              <a:ext uri="{FF2B5EF4-FFF2-40B4-BE49-F238E27FC236}">
                <a16:creationId xmlns:a16="http://schemas.microsoft.com/office/drawing/2014/main" id="{5C06223E-7E8E-BD26-DF0C-7F9FE50323F4}"/>
              </a:ext>
            </a:extLst>
          </p:cNvPr>
          <p:cNvSpPr>
            <a:spLocks noGrp="1"/>
          </p:cNvSpPr>
          <p:nvPr>
            <p:ph type="body" idx="1"/>
          </p:nvPr>
        </p:nvSpPr>
        <p:spPr>
          <a:xfrm>
            <a:off x="517869" y="2578608"/>
            <a:ext cx="11153214" cy="3767328"/>
          </a:xfrm>
        </p:spPr>
        <p:txBody>
          <a:bodyPr vert="horz" lIns="91440" tIns="45720" rIns="91440" bIns="45720" rtlCol="0">
            <a:normAutofit/>
          </a:bodyPr>
          <a:lstStyle/>
          <a:p>
            <a:pPr marL="285750" indent="-285750">
              <a:buFont typeface="Arial" panose="020B0604020202020204" pitchFamily="34" charset="0"/>
              <a:buChar char="•"/>
            </a:pPr>
            <a:r>
              <a:rPr lang="en-US" i="0" dirty="0"/>
              <a:t>Addressing the question “How do annual members and casual riders use </a:t>
            </a:r>
            <a:r>
              <a:rPr lang="en-US" i="0" dirty="0" err="1"/>
              <a:t>Cyclistic</a:t>
            </a:r>
            <a:r>
              <a:rPr lang="en-US" i="0" dirty="0"/>
              <a:t> differently?”</a:t>
            </a:r>
          </a:p>
          <a:p>
            <a:pPr marL="342900" indent="-342900">
              <a:buFont typeface="Arial" panose="020B0604020202020204" pitchFamily="34" charset="0"/>
              <a:buChar char="•"/>
            </a:pPr>
            <a:r>
              <a:rPr lang="en-US" i="0" dirty="0"/>
              <a:t>Examples using data</a:t>
            </a:r>
          </a:p>
          <a:p>
            <a:pPr marL="342900" indent="-342900">
              <a:buFont typeface="Arial" panose="020B0604020202020204" pitchFamily="34" charset="0"/>
              <a:buChar char="•"/>
            </a:pPr>
            <a:r>
              <a:rPr lang="en-US" i="0" dirty="0"/>
              <a:t>Suggestions</a:t>
            </a:r>
          </a:p>
          <a:p>
            <a:pPr marL="342900" indent="-342900">
              <a:buFont typeface="Arial" panose="020B0604020202020204" pitchFamily="34" charset="0"/>
              <a:buChar char="•"/>
            </a:pPr>
            <a:r>
              <a:rPr lang="en-US" i="0" dirty="0"/>
              <a:t>Appendix</a:t>
            </a:r>
          </a:p>
          <a:p>
            <a:endParaRPr lang="en-US" dirty="0"/>
          </a:p>
          <a:p>
            <a:endParaRPr lang="en-US" dirty="0"/>
          </a:p>
          <a:p>
            <a:endParaRPr lang="en-US" dirty="0"/>
          </a:p>
        </p:txBody>
      </p:sp>
      <p:sp>
        <p:nvSpPr>
          <p:cNvPr id="35" name="Freeform: Shape 34">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0691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E9A97B-1917-9176-B980-E15E8CBDB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1CB00B-87E5-4382-AA21-F4C193CE13A8}"/>
              </a:ext>
            </a:extLst>
          </p:cNvPr>
          <p:cNvSpPr>
            <a:spLocks noGrp="1"/>
          </p:cNvSpPr>
          <p:nvPr>
            <p:ph type="title"/>
          </p:nvPr>
        </p:nvSpPr>
        <p:spPr>
          <a:xfrm>
            <a:off x="517868" y="976160"/>
            <a:ext cx="8686800" cy="1463040"/>
          </a:xfrm>
        </p:spPr>
        <p:txBody>
          <a:bodyPr vert="horz" lIns="91440" tIns="45720" rIns="91440" bIns="45720" rtlCol="0" anchor="t">
            <a:normAutofit/>
          </a:bodyPr>
          <a:lstStyle/>
          <a:p>
            <a:r>
              <a:rPr lang="en-US" sz="4400" dirty="0"/>
              <a:t>Business Task</a:t>
            </a:r>
          </a:p>
        </p:txBody>
      </p:sp>
      <p:sp>
        <p:nvSpPr>
          <p:cNvPr id="3" name="Text Placeholder 2">
            <a:extLst>
              <a:ext uri="{FF2B5EF4-FFF2-40B4-BE49-F238E27FC236}">
                <a16:creationId xmlns:a16="http://schemas.microsoft.com/office/drawing/2014/main" id="{CC81BA79-4717-69C7-F73B-B66CF6FF1E1B}"/>
              </a:ext>
            </a:extLst>
          </p:cNvPr>
          <p:cNvSpPr>
            <a:spLocks noGrp="1"/>
          </p:cNvSpPr>
          <p:nvPr>
            <p:ph type="body" idx="1"/>
          </p:nvPr>
        </p:nvSpPr>
        <p:spPr>
          <a:xfrm>
            <a:off x="517870" y="2578608"/>
            <a:ext cx="8686800" cy="3767328"/>
          </a:xfrm>
        </p:spPr>
        <p:txBody>
          <a:bodyPr vert="horz" lIns="91440" tIns="45720" rIns="91440" bIns="45720" rtlCol="0">
            <a:normAutofit/>
          </a:bodyPr>
          <a:lstStyle/>
          <a:p>
            <a:endParaRPr lang="en-US" sz="1800" i="0" dirty="0"/>
          </a:p>
          <a:p>
            <a:r>
              <a:rPr lang="en-US" sz="1800" i="0" dirty="0"/>
              <a:t>How do annual members and causal riders use </a:t>
            </a:r>
            <a:r>
              <a:rPr lang="en-US" sz="1800" i="0" dirty="0" err="1"/>
              <a:t>Cyclistic</a:t>
            </a:r>
            <a:r>
              <a:rPr lang="en-US" sz="1800" i="0" dirty="0"/>
              <a:t> bikes differently?</a:t>
            </a:r>
          </a:p>
          <a:p>
            <a:pPr marL="285750" indent="-285750">
              <a:buFont typeface="Arial" panose="020B0604020202020204" pitchFamily="34" charset="0"/>
              <a:buChar char="•"/>
            </a:pPr>
            <a:r>
              <a:rPr lang="en-US" sz="1800" i="0" dirty="0"/>
              <a:t>Identifying different behaviors between annual members and casual riders</a:t>
            </a:r>
          </a:p>
          <a:p>
            <a:pPr marL="285750" indent="-285750">
              <a:buFont typeface="Arial" panose="020B0604020202020204" pitchFamily="34" charset="0"/>
              <a:buChar char="•"/>
            </a:pPr>
            <a:r>
              <a:rPr lang="en-US" sz="1800" i="0" dirty="0"/>
              <a:t>Using data to determine reasons for customers purchasing or not purchasing a membership</a:t>
            </a:r>
          </a:p>
          <a:p>
            <a:endParaRPr lang="en-US" sz="1800" i="0" dirty="0"/>
          </a:p>
          <a:p>
            <a:endParaRPr lang="en-US" sz="1800" i="0" dirty="0"/>
          </a:p>
          <a:p>
            <a:endParaRPr lang="en-US" sz="1800" i="0" dirty="0"/>
          </a:p>
          <a:p>
            <a:endParaRPr lang="en-US" sz="1800" i="0" dirty="0"/>
          </a:p>
          <a:p>
            <a:endParaRPr lang="en-US" sz="1800" i="0" dirty="0"/>
          </a:p>
        </p:txBody>
      </p:sp>
      <p:sp>
        <p:nvSpPr>
          <p:cNvPr id="18" name="Rectangle 17">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552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E9A97B-1917-9176-B980-E15E8CBDB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7DC995-C439-9EE3-D145-4C641C9F05EC}"/>
              </a:ext>
            </a:extLst>
          </p:cNvPr>
          <p:cNvSpPr>
            <a:spLocks noGrp="1"/>
          </p:cNvSpPr>
          <p:nvPr>
            <p:ph type="title"/>
          </p:nvPr>
        </p:nvSpPr>
        <p:spPr>
          <a:xfrm>
            <a:off x="517870" y="976159"/>
            <a:ext cx="5021183" cy="5371793"/>
          </a:xfrm>
        </p:spPr>
        <p:txBody>
          <a:bodyPr vert="horz" lIns="91440" tIns="45720" rIns="91440" bIns="45720" rtlCol="0" anchor="t">
            <a:normAutofit/>
          </a:bodyPr>
          <a:lstStyle/>
          <a:p>
            <a:r>
              <a:rPr lang="en-US" dirty="0"/>
              <a:t>Source</a:t>
            </a:r>
          </a:p>
        </p:txBody>
      </p:sp>
      <p:sp>
        <p:nvSpPr>
          <p:cNvPr id="3" name="Text Placeholder 2">
            <a:extLst>
              <a:ext uri="{FF2B5EF4-FFF2-40B4-BE49-F238E27FC236}">
                <a16:creationId xmlns:a16="http://schemas.microsoft.com/office/drawing/2014/main" id="{C469738E-C8B5-D36E-A7D0-F18A53B2BBEE}"/>
              </a:ext>
            </a:extLst>
          </p:cNvPr>
          <p:cNvSpPr>
            <a:spLocks noGrp="1"/>
          </p:cNvSpPr>
          <p:nvPr>
            <p:ph type="body" idx="1"/>
          </p:nvPr>
        </p:nvSpPr>
        <p:spPr>
          <a:xfrm>
            <a:off x="6662168" y="976160"/>
            <a:ext cx="4945183" cy="5371793"/>
          </a:xfrm>
        </p:spPr>
        <p:txBody>
          <a:bodyPr vert="horz" lIns="91440" tIns="45720" rIns="91440" bIns="45720" rtlCol="0">
            <a:normAutofit/>
          </a:bodyPr>
          <a:lstStyle/>
          <a:p>
            <a:r>
              <a:rPr lang="en-US" sz="1400" dirty="0">
                <a:hlinkClick r:id="rId2"/>
              </a:rPr>
              <a:t>Index of bucket "divvy-</a:t>
            </a:r>
            <a:r>
              <a:rPr lang="en-US" sz="1400" dirty="0" err="1">
                <a:hlinkClick r:id="rId2"/>
              </a:rPr>
              <a:t>tripdata</a:t>
            </a:r>
            <a:r>
              <a:rPr lang="en-US" sz="1400" dirty="0">
                <a:hlinkClick r:id="rId2"/>
              </a:rPr>
              <a:t>“</a:t>
            </a:r>
            <a:r>
              <a:rPr lang="en-US" sz="1400" dirty="0"/>
              <a:t> &lt;- list of Divvy Bikes bike share data</a:t>
            </a:r>
          </a:p>
          <a:p>
            <a:r>
              <a:rPr lang="en-US" sz="1400" dirty="0"/>
              <a:t>(note:  the data comes from Divvy’s public dataset, but the company, </a:t>
            </a:r>
            <a:r>
              <a:rPr lang="en-US" sz="1400" dirty="0" err="1"/>
              <a:t>Cyclistic</a:t>
            </a:r>
            <a:r>
              <a:rPr lang="en-US" sz="1400" dirty="0"/>
              <a:t>, used in this case study is fictional)</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800" dirty="0"/>
          </a:p>
        </p:txBody>
      </p:sp>
      <p:sp>
        <p:nvSpPr>
          <p:cNvPr id="18" name="Rectangle 17">
            <a:extLst>
              <a:ext uri="{FF2B5EF4-FFF2-40B4-BE49-F238E27FC236}">
                <a16:creationId xmlns:a16="http://schemas.microsoft.com/office/drawing/2014/main" id="{33AC4FE1-D370-43A6-96C5-076716BB1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559870"/>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053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01E94D-943B-E151-29C2-D4FBA114368C}"/>
              </a:ext>
            </a:extLst>
          </p:cNvPr>
          <p:cNvSpPr>
            <a:spLocks noGrp="1"/>
          </p:cNvSpPr>
          <p:nvPr>
            <p:ph type="title"/>
          </p:nvPr>
        </p:nvSpPr>
        <p:spPr>
          <a:xfrm>
            <a:off x="517868" y="976160"/>
            <a:ext cx="4928775" cy="1071130"/>
          </a:xfrm>
        </p:spPr>
        <p:txBody>
          <a:bodyPr>
            <a:normAutofit fontScale="90000"/>
          </a:bodyPr>
          <a:lstStyle/>
          <a:p>
            <a:r>
              <a:rPr lang="en-US" sz="4400" dirty="0"/>
              <a:t>Average Ride Length</a:t>
            </a:r>
            <a:br>
              <a:rPr lang="en-US" sz="3600" dirty="0"/>
            </a:br>
            <a:br>
              <a:rPr lang="en-US" sz="3600" dirty="0"/>
            </a:br>
            <a:br>
              <a:rPr lang="en-US" sz="3600" dirty="0"/>
            </a:br>
            <a:endParaRPr lang="en-US" sz="3600" dirty="0"/>
          </a:p>
        </p:txBody>
      </p:sp>
      <p:sp>
        <p:nvSpPr>
          <p:cNvPr id="22" name="Rectangle 21">
            <a:extLst>
              <a:ext uri="{FF2B5EF4-FFF2-40B4-BE49-F238E27FC236}">
                <a16:creationId xmlns:a16="http://schemas.microsoft.com/office/drawing/2014/main" id="{A91E908F-EF1E-2FDB-BE4D-3F4C56B2F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7A2980E-8F82-6B7D-A838-277407403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ontent Placeholder 10">
            <a:extLst>
              <a:ext uri="{FF2B5EF4-FFF2-40B4-BE49-F238E27FC236}">
                <a16:creationId xmlns:a16="http://schemas.microsoft.com/office/drawing/2014/main" id="{7224CD25-3A28-F7B0-BE9E-DD424B213481}"/>
              </a:ext>
            </a:extLst>
          </p:cNvPr>
          <p:cNvGraphicFramePr>
            <a:graphicFrameLocks noGrp="1"/>
          </p:cNvGraphicFramePr>
          <p:nvPr>
            <p:ph idx="1"/>
            <p:extLst>
              <p:ext uri="{D42A27DB-BD31-4B8C-83A1-F6EECF244321}">
                <p14:modId xmlns:p14="http://schemas.microsoft.com/office/powerpoint/2010/main" val="2897892409"/>
              </p:ext>
            </p:extLst>
          </p:nvPr>
        </p:nvGraphicFramePr>
        <p:xfrm>
          <a:off x="5532120" y="976159"/>
          <a:ext cx="6141430" cy="502877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315C9553-76A0-EBD2-B83C-3610881FE2AD}"/>
              </a:ext>
            </a:extLst>
          </p:cNvPr>
          <p:cNvSpPr txBox="1"/>
          <p:nvPr/>
        </p:nvSpPr>
        <p:spPr>
          <a:xfrm>
            <a:off x="517870" y="2183327"/>
            <a:ext cx="4676982"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Both share seasonal peaks and troughs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Casual riders have a higher average ride time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Casual riders on average ride for 10:32 longer than membership riders</a:t>
            </a:r>
          </a:p>
        </p:txBody>
      </p:sp>
    </p:spTree>
    <p:extLst>
      <p:ext uri="{BB962C8B-B14F-4D97-AF65-F5344CB8AC3E}">
        <p14:creationId xmlns:p14="http://schemas.microsoft.com/office/powerpoint/2010/main" val="379000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4604C-2AD8-E8DA-2635-0B64B0852985}"/>
              </a:ext>
            </a:extLst>
          </p:cNvPr>
          <p:cNvSpPr>
            <a:spLocks noGrp="1"/>
          </p:cNvSpPr>
          <p:nvPr>
            <p:ph type="title"/>
          </p:nvPr>
        </p:nvSpPr>
        <p:spPr>
          <a:xfrm>
            <a:off x="508650" y="1103098"/>
            <a:ext cx="5021182" cy="1148265"/>
          </a:xfrm>
        </p:spPr>
        <p:txBody>
          <a:bodyPr>
            <a:normAutofit fontScale="90000"/>
          </a:bodyPr>
          <a:lstStyle/>
          <a:p>
            <a:r>
              <a:rPr lang="en-US" sz="4000" dirty="0"/>
              <a:t>Number of Individual Rides</a:t>
            </a:r>
          </a:p>
        </p:txBody>
      </p:sp>
      <p:graphicFrame>
        <p:nvGraphicFramePr>
          <p:cNvPr id="8" name="Content Placeholder 7">
            <a:extLst>
              <a:ext uri="{FF2B5EF4-FFF2-40B4-BE49-F238E27FC236}">
                <a16:creationId xmlns:a16="http://schemas.microsoft.com/office/drawing/2014/main" id="{705E30AC-D8AB-8D3B-1A6F-C0962FB6FC05}"/>
              </a:ext>
            </a:extLst>
          </p:cNvPr>
          <p:cNvGraphicFramePr>
            <a:graphicFrameLocks noGrp="1"/>
          </p:cNvGraphicFramePr>
          <p:nvPr>
            <p:ph idx="1"/>
            <p:extLst>
              <p:ext uri="{D42A27DB-BD31-4B8C-83A1-F6EECF244321}">
                <p14:modId xmlns:p14="http://schemas.microsoft.com/office/powerpoint/2010/main" val="1861135054"/>
              </p:ext>
            </p:extLst>
          </p:nvPr>
        </p:nvGraphicFramePr>
        <p:xfrm>
          <a:off x="6662738" y="969963"/>
          <a:ext cx="5021262" cy="487045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B0EC4555-6C93-4925-A18A-93590E5381FB}"/>
              </a:ext>
            </a:extLst>
          </p:cNvPr>
          <p:cNvSpPr txBox="1"/>
          <p:nvPr/>
        </p:nvSpPr>
        <p:spPr>
          <a:xfrm>
            <a:off x="508000" y="2359655"/>
            <a:ext cx="4835236"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Bike usage still seasonally consistent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Membership riders have, on average, 120,000 more rides per month</a:t>
            </a:r>
          </a:p>
        </p:txBody>
      </p:sp>
    </p:spTree>
    <p:extLst>
      <p:ext uri="{BB962C8B-B14F-4D97-AF65-F5344CB8AC3E}">
        <p14:creationId xmlns:p14="http://schemas.microsoft.com/office/powerpoint/2010/main" val="3944614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6877B5-FF84-FB66-2AA1-08A2A9A37671}"/>
              </a:ext>
            </a:extLst>
          </p:cNvPr>
          <p:cNvSpPr>
            <a:spLocks noGrp="1"/>
          </p:cNvSpPr>
          <p:nvPr>
            <p:ph type="title"/>
          </p:nvPr>
        </p:nvSpPr>
        <p:spPr>
          <a:xfrm>
            <a:off x="517869" y="976160"/>
            <a:ext cx="11153214" cy="1463040"/>
          </a:xfrm>
        </p:spPr>
        <p:txBody>
          <a:bodyPr>
            <a:normAutofit/>
          </a:bodyPr>
          <a:lstStyle/>
          <a:p>
            <a:r>
              <a:rPr lang="en-US" sz="4400" dirty="0"/>
              <a:t>Summary</a:t>
            </a:r>
          </a:p>
        </p:txBody>
      </p:sp>
      <p:sp>
        <p:nvSpPr>
          <p:cNvPr id="3" name="Content Placeholder 2">
            <a:extLst>
              <a:ext uri="{FF2B5EF4-FFF2-40B4-BE49-F238E27FC236}">
                <a16:creationId xmlns:a16="http://schemas.microsoft.com/office/drawing/2014/main" id="{2F7FF324-2C5E-A4CF-1FC8-C12DF2F044D4}"/>
              </a:ext>
            </a:extLst>
          </p:cNvPr>
          <p:cNvSpPr>
            <a:spLocks noGrp="1"/>
          </p:cNvSpPr>
          <p:nvPr>
            <p:ph idx="1"/>
          </p:nvPr>
        </p:nvSpPr>
        <p:spPr>
          <a:xfrm>
            <a:off x="517869" y="2033516"/>
            <a:ext cx="11153214" cy="4312420"/>
          </a:xfrm>
        </p:spPr>
        <p:txBody>
          <a:bodyPr>
            <a:normAutofit/>
          </a:bodyPr>
          <a:lstStyle/>
          <a:p>
            <a:pPr marL="342900" indent="-342900">
              <a:buFont typeface="Arial" panose="020B0604020202020204" pitchFamily="34" charset="0"/>
              <a:buChar char="•"/>
            </a:pPr>
            <a:r>
              <a:rPr lang="en-US" dirty="0"/>
              <a:t>Annual members are taking more frequent, but shorter trips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Casual rides notably low during the winter months</a:t>
            </a:r>
          </a:p>
        </p:txBody>
      </p:sp>
      <p:sp>
        <p:nvSpPr>
          <p:cNvPr id="10" name="Freeform: Shape 9">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66358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6E9A97B-1917-9176-B980-E15E8CBDB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175A45-8FF8-5F73-2322-87893A59A271}"/>
              </a:ext>
            </a:extLst>
          </p:cNvPr>
          <p:cNvSpPr>
            <a:spLocks noGrp="1"/>
          </p:cNvSpPr>
          <p:nvPr>
            <p:ph type="title"/>
          </p:nvPr>
        </p:nvSpPr>
        <p:spPr>
          <a:xfrm>
            <a:off x="517869" y="978408"/>
            <a:ext cx="11153213" cy="3421942"/>
          </a:xfrm>
        </p:spPr>
        <p:txBody>
          <a:bodyPr vert="horz" lIns="91440" tIns="45720" rIns="91440" bIns="45720" rtlCol="0" anchor="t">
            <a:normAutofit/>
          </a:bodyPr>
          <a:lstStyle/>
          <a:p>
            <a:pPr algn="ctr"/>
            <a:br>
              <a:rPr lang="en-US" sz="3600" dirty="0"/>
            </a:br>
            <a:br>
              <a:rPr lang="en-US" sz="3600" dirty="0"/>
            </a:br>
            <a:r>
              <a:rPr lang="en-US" sz="6600" dirty="0"/>
              <a:t>Thank you</a:t>
            </a:r>
          </a:p>
        </p:txBody>
      </p:sp>
      <p:sp>
        <p:nvSpPr>
          <p:cNvPr id="39" name="Freeform: Shape 3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74BCF1CC-D6F1-21D9-307D-C36BA9E87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209925"/>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56793805"/>
      </p:ext>
    </p:extLst>
  </p:cSld>
  <p:clrMapOvr>
    <a:masterClrMapping/>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177</TotalTime>
  <Words>345</Words>
  <Application>Microsoft Office PowerPoint</Application>
  <PresentationFormat>Widescreen</PresentationFormat>
  <Paragraphs>66</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Bierstadt</vt:lpstr>
      <vt:lpstr>Neue Haas Grotesk Text Pro</vt:lpstr>
      <vt:lpstr>GestaltVTI</vt:lpstr>
      <vt:lpstr>Cyclistic Bike Share Usage</vt:lpstr>
      <vt:lpstr>Table of Contents</vt:lpstr>
      <vt:lpstr>Business Task</vt:lpstr>
      <vt:lpstr>Source</vt:lpstr>
      <vt:lpstr>Average Ride Length   </vt:lpstr>
      <vt:lpstr>Number of Individual Rides</vt:lpstr>
      <vt:lpstr>Summary</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Dean Antinelle</dc:creator>
  <cp:lastModifiedBy>Dean Antinelle</cp:lastModifiedBy>
  <cp:revision>20</cp:revision>
  <dcterms:created xsi:type="dcterms:W3CDTF">2025-03-13T00:54:58Z</dcterms:created>
  <dcterms:modified xsi:type="dcterms:W3CDTF">2025-03-19T00:18:59Z</dcterms:modified>
</cp:coreProperties>
</file>