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302" r:id="rId4"/>
    <p:sldId id="358" r:id="rId5"/>
    <p:sldId id="330" r:id="rId6"/>
    <p:sldId id="316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59" r:id="rId16"/>
    <p:sldId id="338" r:id="rId17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>
          <p15:clr>
            <a:srgbClr val="A4A3A4"/>
          </p15:clr>
        </p15:guide>
        <p15:guide id="2" pos="2984">
          <p15:clr>
            <a:srgbClr val="A4A3A4"/>
          </p15:clr>
        </p15:guide>
        <p15:guide id="3" orient="horz" pos="2570">
          <p15:clr>
            <a:srgbClr val="A4A3A4"/>
          </p15:clr>
        </p15:guide>
        <p15:guide id="4" pos="94">
          <p15:clr>
            <a:srgbClr val="A4A3A4"/>
          </p15:clr>
        </p15:guide>
        <p15:guide id="5" orient="horz" pos="2714">
          <p15:clr>
            <a:srgbClr val="A4A3A4"/>
          </p15:clr>
        </p15:guide>
        <p15:guide id="6" pos="5634">
          <p15:clr>
            <a:srgbClr val="A4A3A4"/>
          </p15:clr>
        </p15:guide>
        <p15:guide id="7" orient="horz" pos="1128">
          <p15:clr>
            <a:srgbClr val="A4A3A4"/>
          </p15:clr>
        </p15:guide>
        <p15:guide id="8" orient="horz" pos="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4000"/>
    <a:srgbClr val="212834"/>
    <a:srgbClr val="1D3E6B"/>
    <a:srgbClr val="F2F2F2"/>
    <a:srgbClr val="3B2213"/>
    <a:srgbClr val="FEDA5B"/>
    <a:srgbClr val="FEE600"/>
    <a:srgbClr val="464646"/>
    <a:srgbClr val="72BEA0"/>
    <a:srgbClr val="70B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56" autoAdjust="0"/>
  </p:normalViewPr>
  <p:slideViewPr>
    <p:cSldViewPr snapToGrid="0" showGuides="1">
      <p:cViewPr varScale="1">
        <p:scale>
          <a:sx n="110" d="100"/>
          <a:sy n="110" d="100"/>
        </p:scale>
        <p:origin x="731" y="77"/>
      </p:cViewPr>
      <p:guideLst>
        <p:guide orient="horz" pos="2104"/>
        <p:guide pos="2984"/>
        <p:guide orient="horz" pos="2570"/>
        <p:guide pos="94"/>
        <p:guide orient="horz" pos="2714"/>
        <p:guide pos="5634"/>
        <p:guide orient="horz" pos="1128"/>
        <p:guide orient="horz" pos="1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4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2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4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4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40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90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9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2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5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7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069330" y="2033905"/>
            <a:ext cx="2734945" cy="348424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442595" y="-471170"/>
            <a:ext cx="2751455" cy="369379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25095" y="692150"/>
            <a:ext cx="8851900" cy="39541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981835" y="2044700"/>
            <a:ext cx="5871845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旅游服务一体化管理系统</a:t>
            </a:r>
          </a:p>
        </p:txBody>
      </p: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2021.7.16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98856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65445" y="3267710"/>
            <a:ext cx="3215640" cy="1168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1951328 曹峰源</a:t>
            </a:r>
            <a:r>
              <a:rPr 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 </a:t>
            </a: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1652652 刘招兵</a:t>
            </a:r>
          </a:p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1751248 滕思宇</a:t>
            </a:r>
            <a:r>
              <a:rPr 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 </a:t>
            </a: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1854062 许之博 </a:t>
            </a:r>
          </a:p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1950072 郑柯凡</a:t>
            </a:r>
            <a:r>
              <a:rPr 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 </a:t>
            </a: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1951120 罗  检 </a:t>
            </a:r>
          </a:p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1951593 李航宇</a:t>
            </a:r>
            <a:r>
              <a:rPr 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 </a:t>
            </a: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1952345 秦晓慧</a:t>
            </a:r>
          </a:p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1952728 杨梓浩</a:t>
            </a:r>
            <a:r>
              <a:rPr 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 </a:t>
            </a:r>
            <a:r>
              <a:rPr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1953606 李佳颖</a:t>
            </a: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506805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2" name="图片 1" descr="lvdao"/>
          <p:cNvPicPr>
            <a:picLocks noChangeAspect="1"/>
          </p:cNvPicPr>
          <p:nvPr/>
        </p:nvPicPr>
        <p:blipFill>
          <a:blip r:embed="rId3">
            <a:lum bright="-36000" contrast="6000"/>
          </a:blip>
          <a:stretch>
            <a:fillRect/>
          </a:stretch>
        </p:blipFill>
        <p:spPr>
          <a:xfrm>
            <a:off x="-1335405" y="-152400"/>
            <a:ext cx="4618990" cy="4618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bldLvl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新添功能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4051243" y="532859"/>
            <a:ext cx="1041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1"/>
                </a:solidFill>
                <a:ea typeface="方正兰亭黑_GBK"/>
              </a:rPr>
              <a:t>New Function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897B98AF-7EE2-4763-BF33-8FD7F6BEAF8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5" b="35365"/>
          <a:stretch>
            <a:fillRect/>
          </a:stretch>
        </p:blipFill>
        <p:spPr>
          <a:xfrm>
            <a:off x="0" y="1475738"/>
            <a:ext cx="9144000" cy="1881155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810" y="1489797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2050931"/>
            <a:ext cx="3992473" cy="894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bg1"/>
                </a:solidFill>
              </a:rPr>
              <a:t>上次的动态等功能都没有实现上传图片，只能由系统默认的图片，这一次实现了本地图片的上传，给了用户使用更多的自由，例如用户可以更换自己的头像。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59403" y="165279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</a:rPr>
              <a:t>上传图片功能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新添功能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4051243" y="532859"/>
            <a:ext cx="1041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1"/>
                </a:solidFill>
                <a:ea typeface="方正兰亭黑_GBK"/>
              </a:rPr>
              <a:t>New Function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810" y="1489797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2050931"/>
            <a:ext cx="3992473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bg1"/>
                </a:solidFill>
              </a:rPr>
              <a:t>我们丰富了我们的商家系统。除去之前数据库里的酒店商家等，我们提供了商家入驻的接口，方便新的商家加入到平台中。商家在入驻的时候需要上传营业执照。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59403" y="165279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</a:rPr>
              <a:t>商家入驻功能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F0AAB8FF-1710-4CB6-9506-87088529492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r="18273"/>
          <a:stretch>
            <a:fillRect/>
          </a:stretch>
        </p:blipFill>
        <p:spPr>
          <a:xfrm>
            <a:off x="0" y="1461990"/>
            <a:ext cx="4627563" cy="1881187"/>
          </a:xfrm>
        </p:spPr>
      </p:pic>
    </p:spTree>
    <p:extLst>
      <p:ext uri="{BB962C8B-B14F-4D97-AF65-F5344CB8AC3E}">
        <p14:creationId xmlns:p14="http://schemas.microsoft.com/office/powerpoint/2010/main" val="37708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新添功能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4051243" y="532859"/>
            <a:ext cx="1041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1"/>
                </a:solidFill>
                <a:ea typeface="方正兰亭黑_GBK"/>
              </a:rPr>
              <a:t>New Function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810" y="1489797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2050931"/>
            <a:ext cx="3992473" cy="1171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bg1"/>
                </a:solidFill>
              </a:rPr>
              <a:t>我们的系统加入了获取地理位置信息的功能，将会征求用户的同意来得到用户的地理位置，从而实时反馈用户所在城市的景点与酒店。用户在选择景点游玩的时候可以获取周边酒店的信息，从而方便用户规划行程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59403" y="16527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</a:rPr>
              <a:t>周边游功能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27E2C280-399A-45BB-BE22-E754E1DECFC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9" r="14369"/>
          <a:stretch>
            <a:fillRect/>
          </a:stretch>
        </p:blipFill>
        <p:spPr>
          <a:xfrm>
            <a:off x="383623" y="928389"/>
            <a:ext cx="4079727" cy="3819746"/>
          </a:xfrm>
        </p:spPr>
      </p:pic>
    </p:spTree>
    <p:extLst>
      <p:ext uri="{BB962C8B-B14F-4D97-AF65-F5344CB8AC3E}">
        <p14:creationId xmlns:p14="http://schemas.microsoft.com/office/powerpoint/2010/main" val="33330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新添功能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4051243" y="532859"/>
            <a:ext cx="1041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1"/>
                </a:solidFill>
                <a:ea typeface="方正兰亭黑_GBK"/>
              </a:rPr>
              <a:t>New Function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3DF0C1A3-F84E-4595-BD18-CF65C295E4B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4" r="17514"/>
          <a:stretch>
            <a:fillRect/>
          </a:stretch>
        </p:blipFill>
        <p:spPr>
          <a:xfrm>
            <a:off x="85420" y="1056079"/>
            <a:ext cx="5240338" cy="2614613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810" y="1489797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2050931"/>
            <a:ext cx="3992473" cy="97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bg1"/>
                </a:solidFill>
              </a:rPr>
              <a:t>用户在使用我们的系统时可以使用我们的行程规划功能，系统将为其保存他（她）的规划。</a:t>
            </a:r>
            <a:endParaRPr lang="en-US" altLang="zh-CN" sz="12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bg1"/>
                </a:solidFill>
              </a:rPr>
              <a:t>用户在规划的时候可以参考系统提供的攻略。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59403" y="165279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</a:rPr>
              <a:t>行程攻略功能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3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新添功能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4051243" y="532859"/>
            <a:ext cx="1041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1"/>
                </a:solidFill>
                <a:ea typeface="方正兰亭黑_GBK"/>
              </a:rPr>
              <a:t>New Function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CBE322E7-CE7B-45DA-AF49-E1A770D63EA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" b="1103"/>
          <a:stretch>
            <a:fillRect/>
          </a:stretch>
        </p:blipFill>
        <p:spPr>
          <a:xfrm>
            <a:off x="0" y="1201738"/>
            <a:ext cx="6569075" cy="3103562"/>
          </a:xfrm>
        </p:spPr>
      </p:pic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810" y="1489797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2050931"/>
            <a:ext cx="3992473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bg1"/>
                </a:solidFill>
              </a:rPr>
              <a:t>我们的系统会为用户一年的使用数据进行归纳总结，提供给用户查看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59403" y="165279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</a:rPr>
              <a:t>年度报告功能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D48C88-AB1F-4EF9-9627-8660E6472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40" y="1081644"/>
            <a:ext cx="3314826" cy="19053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A48892-5A4B-47DD-BEE1-7071A6FF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0" y="1065969"/>
            <a:ext cx="3314826" cy="193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43378" y="87313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非功能性需求实现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B3ED0CA-8060-4169-9E11-42F51506BF8A}"/>
              </a:ext>
            </a:extLst>
          </p:cNvPr>
          <p:cNvSpPr/>
          <p:nvPr/>
        </p:nvSpPr>
        <p:spPr>
          <a:xfrm>
            <a:off x="1426434" y="2853795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>
                <a:solidFill>
                  <a:prstClr val="white"/>
                </a:solidFill>
                <a:latin typeface="微软雅黑"/>
                <a:ea typeface="微软雅黑"/>
              </a:rPr>
              <a:t>安全访问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239071" y="3434082"/>
            <a:ext cx="4471739" cy="1756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200"/>
              <a:t>安全性与可靠性是紧密相联的。除了具备身份认证的功能，本系统还需要准确认证⽤户是其所声称的身份，确保对其只提供其被授权的功能。我们设计使用了</a:t>
            </a:r>
            <a:r>
              <a:rPr lang="en-US" altLang="zh-CN" sz="1200"/>
              <a:t>token</a:t>
            </a:r>
            <a:r>
              <a:rPr lang="zh-CN" altLang="zh-CN" sz="1200"/>
              <a:t>技术，通过用户</a:t>
            </a:r>
            <a:r>
              <a:rPr lang="en-US" altLang="zh-CN" sz="1200"/>
              <a:t>ID</a:t>
            </a:r>
            <a:r>
              <a:rPr lang="zh-CN" altLang="zh-CN" sz="1200"/>
              <a:t>与用户密码的加密解密，在每一次</a:t>
            </a:r>
            <a:r>
              <a:rPr lang="en-US" altLang="zh-CN" sz="1200"/>
              <a:t>url</a:t>
            </a:r>
            <a:r>
              <a:rPr lang="zh-CN" altLang="zh-CN" sz="1200"/>
              <a:t>请求前将</a:t>
            </a:r>
            <a:r>
              <a:rPr lang="en-US" altLang="zh-CN" sz="1200"/>
              <a:t>token</a:t>
            </a:r>
            <a:r>
              <a:rPr lang="zh-CN" altLang="zh-CN" sz="1200"/>
              <a:t>发送至后端程序，后端程序进行解密来验证身份。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70CAB05-E2EC-48A0-B947-1394D274DDFC}"/>
              </a:ext>
            </a:extLst>
          </p:cNvPr>
          <p:cNvSpPr/>
          <p:nvPr/>
        </p:nvSpPr>
        <p:spPr>
          <a:xfrm>
            <a:off x="5650897" y="2839602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>
                <a:solidFill>
                  <a:prstClr val="white"/>
                </a:solidFill>
                <a:latin typeface="微软雅黑"/>
                <a:ea typeface="微软雅黑"/>
              </a:rPr>
              <a:t>数据持久化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906757-A8C9-4704-A0A8-0E04EF6DA520}"/>
              </a:ext>
            </a:extLst>
          </p:cNvPr>
          <p:cNvSpPr/>
          <p:nvPr/>
        </p:nvSpPr>
        <p:spPr>
          <a:xfrm>
            <a:off x="4649373" y="3426716"/>
            <a:ext cx="4471739" cy="1941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/>
              <a:t>数据库的数据安全是十分重要的，我们为了避免对数据库的数据直接进行访问，使用</a:t>
            </a:r>
            <a:r>
              <a:rPr lang="en-US" altLang="zh-CN" sz="1400"/>
              <a:t>SQL Sugar</a:t>
            </a:r>
            <a:r>
              <a:rPr lang="zh-CN" altLang="zh-CN" sz="1400"/>
              <a:t>来实现</a:t>
            </a:r>
            <a:r>
              <a:rPr lang="en-US" altLang="zh-CN" sz="1400"/>
              <a:t>ORM</a:t>
            </a:r>
            <a:r>
              <a:rPr lang="zh-CN" altLang="zh-CN" sz="1400"/>
              <a:t>层，进行实体化生成对象，从而满足数据库数据的安全。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3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7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恳请老师批评指正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rgbClr val="212834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Thank you for the criticism of the experts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50825" y="17748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项目简介</a:t>
            </a:r>
          </a:p>
        </p:txBody>
      </p:sp>
      <p:sp>
        <p:nvSpPr>
          <p:cNvPr id="11" name="矩形 10"/>
          <p:cNvSpPr/>
          <p:nvPr/>
        </p:nvSpPr>
        <p:spPr>
          <a:xfrm>
            <a:off x="227330" y="890905"/>
            <a:ext cx="3980180" cy="38881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00685" y="1715135"/>
            <a:ext cx="3729355" cy="259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>
                <a:solidFill>
                  <a:schemeClr val="bg1"/>
                </a:solidFill>
              </a:rPr>
              <a:t>当前</a:t>
            </a:r>
            <a:r>
              <a:rPr lang="en-US" altLang="zh-CN" sz="1400">
                <a:solidFill>
                  <a:schemeClr val="bg1"/>
                </a:solidFill>
              </a:rPr>
              <a:t>时代</a:t>
            </a:r>
            <a:r>
              <a:rPr lang="zh-CN" altLang="en-US" sz="1400">
                <a:solidFill>
                  <a:schemeClr val="bg1"/>
                </a:solidFill>
              </a:rPr>
              <a:t>，人们倾向于</a:t>
            </a:r>
            <a:r>
              <a:rPr lang="en-US" altLang="zh-CN" sz="1400">
                <a:solidFill>
                  <a:schemeClr val="bg1"/>
                </a:solidFill>
              </a:rPr>
              <a:t>使用互联网查询的娱乐方式，再选择目的地、出行方式、住宿等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/>
                </a:solidFill>
              </a:rPr>
              <a:t>我们希望创建这样一个平台，</a:t>
            </a:r>
            <a:r>
              <a:rPr lang="en-US" altLang="zh-CN" sz="2000" b="1">
                <a:solidFill>
                  <a:schemeClr val="accent3"/>
                </a:solidFill>
              </a:rPr>
              <a:t>集出行、玩乐、住宿为一体</a:t>
            </a:r>
            <a:r>
              <a:rPr lang="en-US" altLang="zh-CN" sz="1400">
                <a:solidFill>
                  <a:schemeClr val="bg1"/>
                </a:solidFill>
              </a:rPr>
              <a:t>的网站，方便人们一体化地选择自己的游玩方案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>
                <a:solidFill>
                  <a:schemeClr val="accent3"/>
                </a:solidFill>
              </a:rPr>
              <a:t>旅道</a:t>
            </a:r>
            <a:r>
              <a:rPr lang="en-US" altLang="zh-CN" sz="1400">
                <a:solidFill>
                  <a:schemeClr val="bg1"/>
                </a:solidFill>
              </a:rPr>
              <a:t>应运而生了</a:t>
            </a:r>
          </a:p>
        </p:txBody>
      </p:sp>
      <p:sp>
        <p:nvSpPr>
          <p:cNvPr id="31" name="矩形 30"/>
          <p:cNvSpPr/>
          <p:nvPr/>
        </p:nvSpPr>
        <p:spPr>
          <a:xfrm>
            <a:off x="451233" y="1161209"/>
            <a:ext cx="1404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</a:rPr>
              <a:t>选题背景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 rot="18900000">
            <a:off x="6458056" y="986942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圆角矩形 3"/>
          <p:cNvSpPr/>
          <p:nvPr/>
        </p:nvSpPr>
        <p:spPr>
          <a:xfrm>
            <a:off x="6511444" y="104316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TextBox 21"/>
          <p:cNvSpPr txBox="1">
            <a:spLocks noChangeArrowheads="1"/>
          </p:cNvSpPr>
          <p:nvPr/>
        </p:nvSpPr>
        <p:spPr bwMode="auto">
          <a:xfrm>
            <a:off x="6493639" y="1178636"/>
            <a:ext cx="78232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id-ID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酒店</a:t>
            </a:r>
          </a:p>
        </p:txBody>
      </p:sp>
      <p:sp>
        <p:nvSpPr>
          <p:cNvPr id="69" name="椭圆 68"/>
          <p:cNvSpPr/>
          <p:nvPr/>
        </p:nvSpPr>
        <p:spPr>
          <a:xfrm rot="249256">
            <a:off x="7059228" y="2169214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圆角矩形 3"/>
          <p:cNvSpPr/>
          <p:nvPr/>
        </p:nvSpPr>
        <p:spPr>
          <a:xfrm rot="2949256">
            <a:off x="7110468" y="222445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 rot="3369963">
            <a:off x="6549854" y="3436897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圆角矩形 3"/>
          <p:cNvSpPr/>
          <p:nvPr/>
        </p:nvSpPr>
        <p:spPr>
          <a:xfrm rot="6069963">
            <a:off x="6600456" y="3489735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280820" y="864780"/>
            <a:ext cx="1762372" cy="3554333"/>
            <a:chOff x="3250518" y="1419902"/>
            <a:chExt cx="2349829" cy="4739111"/>
          </a:xfrm>
        </p:grpSpPr>
        <p:grpSp>
          <p:nvGrpSpPr>
            <p:cNvPr id="77" name="组合 76"/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78" name="任意多边形: 形状 27"/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-1" fmla="*/ 641771 w 1283542"/>
                  <a:gd name="connsiteY0-2" fmla="*/ 0 h 1283542"/>
                  <a:gd name="connsiteX1-3" fmla="*/ 1283542 w 1283542"/>
                  <a:gd name="connsiteY1-4" fmla="*/ 641771 h 1283542"/>
                  <a:gd name="connsiteX2-5" fmla="*/ 641771 w 1283542"/>
                  <a:gd name="connsiteY2-6" fmla="*/ 1283542 h 1283542"/>
                  <a:gd name="connsiteX3-7" fmla="*/ 391965 w 1283542"/>
                  <a:gd name="connsiteY3-8" fmla="*/ 1233109 h 1283542"/>
                  <a:gd name="connsiteX4-9" fmla="*/ 310605 w 1283542"/>
                  <a:gd name="connsiteY4-10" fmla="*/ 1188948 h 1283542"/>
                  <a:gd name="connsiteX5-11" fmla="*/ 297317 w 1283542"/>
                  <a:gd name="connsiteY5-12" fmla="*/ 1120570 h 1283542"/>
                  <a:gd name="connsiteX6-13" fmla="*/ 266487 w 1283542"/>
                  <a:gd name="connsiteY6-14" fmla="*/ 1160354 h 1283542"/>
                  <a:gd name="connsiteX7-15" fmla="*/ 187971 w 1283542"/>
                  <a:gd name="connsiteY7-16" fmla="*/ 1095572 h 1283542"/>
                  <a:gd name="connsiteX8-17" fmla="*/ 0 w 1283542"/>
                  <a:gd name="connsiteY8-18" fmla="*/ 641771 h 1283542"/>
                  <a:gd name="connsiteX9-19" fmla="*/ 641771 w 1283542"/>
                  <a:gd name="connsiteY9-20" fmla="*/ 0 h 1283542"/>
                  <a:gd name="connsiteX0-21" fmla="*/ 641771 w 1283542"/>
                  <a:gd name="connsiteY0-22" fmla="*/ 0 h 1283542"/>
                  <a:gd name="connsiteX1-23" fmla="*/ 1283542 w 1283542"/>
                  <a:gd name="connsiteY1-24" fmla="*/ 641771 h 1283542"/>
                  <a:gd name="connsiteX2-25" fmla="*/ 641771 w 1283542"/>
                  <a:gd name="connsiteY2-26" fmla="*/ 1283542 h 1283542"/>
                  <a:gd name="connsiteX3-27" fmla="*/ 391965 w 1283542"/>
                  <a:gd name="connsiteY3-28" fmla="*/ 1233109 h 1283542"/>
                  <a:gd name="connsiteX4-29" fmla="*/ 310605 w 1283542"/>
                  <a:gd name="connsiteY4-30" fmla="*/ 1188948 h 1283542"/>
                  <a:gd name="connsiteX5-31" fmla="*/ 266487 w 1283542"/>
                  <a:gd name="connsiteY5-32" fmla="*/ 1160354 h 1283542"/>
                  <a:gd name="connsiteX6-33" fmla="*/ 187971 w 1283542"/>
                  <a:gd name="connsiteY6-34" fmla="*/ 1095572 h 1283542"/>
                  <a:gd name="connsiteX7-35" fmla="*/ 0 w 1283542"/>
                  <a:gd name="connsiteY7-36" fmla="*/ 641771 h 1283542"/>
                  <a:gd name="connsiteX8-37" fmla="*/ 641771 w 1283542"/>
                  <a:gd name="connsiteY8-38" fmla="*/ 0 h 1283542"/>
                  <a:gd name="connsiteX0-39" fmla="*/ 310605 w 1283542"/>
                  <a:gd name="connsiteY0-40" fmla="*/ 1188948 h 1283542"/>
                  <a:gd name="connsiteX1-41" fmla="*/ 266487 w 1283542"/>
                  <a:gd name="connsiteY1-42" fmla="*/ 1160354 h 1283542"/>
                  <a:gd name="connsiteX2-43" fmla="*/ 187971 w 1283542"/>
                  <a:gd name="connsiteY2-44" fmla="*/ 1095572 h 1283542"/>
                  <a:gd name="connsiteX3-45" fmla="*/ 0 w 1283542"/>
                  <a:gd name="connsiteY3-46" fmla="*/ 641771 h 1283542"/>
                  <a:gd name="connsiteX4-47" fmla="*/ 641771 w 1283542"/>
                  <a:gd name="connsiteY4-48" fmla="*/ 0 h 1283542"/>
                  <a:gd name="connsiteX5-49" fmla="*/ 1283542 w 1283542"/>
                  <a:gd name="connsiteY5-50" fmla="*/ 641771 h 1283542"/>
                  <a:gd name="connsiteX6-51" fmla="*/ 641771 w 1283542"/>
                  <a:gd name="connsiteY6-52" fmla="*/ 1283542 h 1283542"/>
                  <a:gd name="connsiteX7-53" fmla="*/ 391965 w 1283542"/>
                  <a:gd name="connsiteY7-54" fmla="*/ 1233109 h 1283542"/>
                  <a:gd name="connsiteX8-55" fmla="*/ 402045 w 1283542"/>
                  <a:gd name="connsiteY8-56" fmla="*/ 1280388 h 1283542"/>
                  <a:gd name="connsiteX0-57" fmla="*/ 310605 w 1283542"/>
                  <a:gd name="connsiteY0-58" fmla="*/ 1188948 h 1283542"/>
                  <a:gd name="connsiteX1-59" fmla="*/ 266487 w 1283542"/>
                  <a:gd name="connsiteY1-60" fmla="*/ 1160354 h 1283542"/>
                  <a:gd name="connsiteX2-61" fmla="*/ 187971 w 1283542"/>
                  <a:gd name="connsiteY2-62" fmla="*/ 1095572 h 1283542"/>
                  <a:gd name="connsiteX3-63" fmla="*/ 0 w 1283542"/>
                  <a:gd name="connsiteY3-64" fmla="*/ 641771 h 1283542"/>
                  <a:gd name="connsiteX4-65" fmla="*/ 641771 w 1283542"/>
                  <a:gd name="connsiteY4-66" fmla="*/ 0 h 1283542"/>
                  <a:gd name="connsiteX5-67" fmla="*/ 1283542 w 1283542"/>
                  <a:gd name="connsiteY5-68" fmla="*/ 641771 h 1283542"/>
                  <a:gd name="connsiteX6-69" fmla="*/ 641771 w 1283542"/>
                  <a:gd name="connsiteY6-70" fmla="*/ 1283542 h 1283542"/>
                  <a:gd name="connsiteX7-71" fmla="*/ 391965 w 1283542"/>
                  <a:gd name="connsiteY7-72" fmla="*/ 1233109 h 12835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 flipH="1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1" name="任意多边形: 形状 13"/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-1" fmla="*/ 0 w 247650"/>
                <a:gd name="connsiteY0-2" fmla="*/ 0 h 438150"/>
                <a:gd name="connsiteX1-3" fmla="*/ 146050 w 247650"/>
                <a:gd name="connsiteY1-4" fmla="*/ 180975 h 438150"/>
                <a:gd name="connsiteX2-5" fmla="*/ 247650 w 247650"/>
                <a:gd name="connsiteY2-6" fmla="*/ 438150 h 438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34"/>
            <p:cNvSpPr/>
            <p:nvPr/>
          </p:nvSpPr>
          <p:spPr>
            <a:xfrm rot="3337380">
              <a:off x="4119010" y="2989819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-1" fmla="*/ 641771 w 1283542"/>
                <a:gd name="connsiteY0-2" fmla="*/ 0 h 1283542"/>
                <a:gd name="connsiteX1-3" fmla="*/ 1283542 w 1283542"/>
                <a:gd name="connsiteY1-4" fmla="*/ 641771 h 1283542"/>
                <a:gd name="connsiteX2-5" fmla="*/ 641771 w 1283542"/>
                <a:gd name="connsiteY2-6" fmla="*/ 1283542 h 1283542"/>
                <a:gd name="connsiteX3-7" fmla="*/ 391965 w 1283542"/>
                <a:gd name="connsiteY3-8" fmla="*/ 1233109 h 1283542"/>
                <a:gd name="connsiteX4-9" fmla="*/ 310605 w 1283542"/>
                <a:gd name="connsiteY4-10" fmla="*/ 1188948 h 1283542"/>
                <a:gd name="connsiteX5-11" fmla="*/ 297317 w 1283542"/>
                <a:gd name="connsiteY5-12" fmla="*/ 1120570 h 1283542"/>
                <a:gd name="connsiteX6-13" fmla="*/ 266487 w 1283542"/>
                <a:gd name="connsiteY6-14" fmla="*/ 1160354 h 1283542"/>
                <a:gd name="connsiteX7-15" fmla="*/ 187971 w 1283542"/>
                <a:gd name="connsiteY7-16" fmla="*/ 1095572 h 1283542"/>
                <a:gd name="connsiteX8-17" fmla="*/ 0 w 1283542"/>
                <a:gd name="connsiteY8-18" fmla="*/ 641771 h 1283542"/>
                <a:gd name="connsiteX9-19" fmla="*/ 641771 w 1283542"/>
                <a:gd name="connsiteY9-20" fmla="*/ 0 h 1283542"/>
                <a:gd name="connsiteX0-21" fmla="*/ 641771 w 1283542"/>
                <a:gd name="connsiteY0-22" fmla="*/ 0 h 1283542"/>
                <a:gd name="connsiteX1-23" fmla="*/ 1283542 w 1283542"/>
                <a:gd name="connsiteY1-24" fmla="*/ 641771 h 1283542"/>
                <a:gd name="connsiteX2-25" fmla="*/ 641771 w 1283542"/>
                <a:gd name="connsiteY2-26" fmla="*/ 1283542 h 1283542"/>
                <a:gd name="connsiteX3-27" fmla="*/ 391965 w 1283542"/>
                <a:gd name="connsiteY3-28" fmla="*/ 1233109 h 1283542"/>
                <a:gd name="connsiteX4-29" fmla="*/ 310605 w 1283542"/>
                <a:gd name="connsiteY4-30" fmla="*/ 1188948 h 1283542"/>
                <a:gd name="connsiteX5-31" fmla="*/ 266487 w 1283542"/>
                <a:gd name="connsiteY5-32" fmla="*/ 1160354 h 1283542"/>
                <a:gd name="connsiteX6-33" fmla="*/ 187971 w 1283542"/>
                <a:gd name="connsiteY6-34" fmla="*/ 1095572 h 1283542"/>
                <a:gd name="connsiteX7-35" fmla="*/ 0 w 1283542"/>
                <a:gd name="connsiteY7-36" fmla="*/ 641771 h 1283542"/>
                <a:gd name="connsiteX8-37" fmla="*/ 641771 w 1283542"/>
                <a:gd name="connsiteY8-38" fmla="*/ 0 h 1283542"/>
                <a:gd name="connsiteX0-39" fmla="*/ 310605 w 1283542"/>
                <a:gd name="connsiteY0-40" fmla="*/ 1188948 h 1283542"/>
                <a:gd name="connsiteX1-41" fmla="*/ 266487 w 1283542"/>
                <a:gd name="connsiteY1-42" fmla="*/ 1160354 h 1283542"/>
                <a:gd name="connsiteX2-43" fmla="*/ 187971 w 1283542"/>
                <a:gd name="connsiteY2-44" fmla="*/ 1095572 h 1283542"/>
                <a:gd name="connsiteX3-45" fmla="*/ 0 w 1283542"/>
                <a:gd name="connsiteY3-46" fmla="*/ 641771 h 1283542"/>
                <a:gd name="connsiteX4-47" fmla="*/ 641771 w 1283542"/>
                <a:gd name="connsiteY4-48" fmla="*/ 0 h 1283542"/>
                <a:gd name="connsiteX5-49" fmla="*/ 1283542 w 1283542"/>
                <a:gd name="connsiteY5-50" fmla="*/ 641771 h 1283542"/>
                <a:gd name="connsiteX6-51" fmla="*/ 641771 w 1283542"/>
                <a:gd name="connsiteY6-52" fmla="*/ 1283542 h 1283542"/>
                <a:gd name="connsiteX7-53" fmla="*/ 391965 w 1283542"/>
                <a:gd name="connsiteY7-54" fmla="*/ 1233109 h 1283542"/>
                <a:gd name="connsiteX8-55" fmla="*/ 402045 w 1283542"/>
                <a:gd name="connsiteY8-56" fmla="*/ 1280388 h 1283542"/>
                <a:gd name="connsiteX0-57" fmla="*/ 310605 w 1283542"/>
                <a:gd name="connsiteY0-58" fmla="*/ 1188948 h 1283542"/>
                <a:gd name="connsiteX1-59" fmla="*/ 266487 w 1283542"/>
                <a:gd name="connsiteY1-60" fmla="*/ 1160354 h 1283542"/>
                <a:gd name="connsiteX2-61" fmla="*/ 187971 w 1283542"/>
                <a:gd name="connsiteY2-62" fmla="*/ 1095572 h 1283542"/>
                <a:gd name="connsiteX3-63" fmla="*/ 0 w 1283542"/>
                <a:gd name="connsiteY3-64" fmla="*/ 641771 h 1283542"/>
                <a:gd name="connsiteX4-65" fmla="*/ 641771 w 1283542"/>
                <a:gd name="connsiteY4-66" fmla="*/ 0 h 1283542"/>
                <a:gd name="connsiteX5-67" fmla="*/ 1283542 w 1283542"/>
                <a:gd name="connsiteY5-68" fmla="*/ 641771 h 1283542"/>
                <a:gd name="connsiteX6-69" fmla="*/ 641771 w 1283542"/>
                <a:gd name="connsiteY6-70" fmla="*/ 1283542 h 1283542"/>
                <a:gd name="connsiteX7-71" fmla="*/ 391965 w 1283542"/>
                <a:gd name="connsiteY7-72" fmla="*/ 1233109 h 12835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2949256">
              <a:off x="3621258" y="3692986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 rot="2949256" flipH="1">
              <a:off x="3847705" y="3633597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5" name="任意多边形: 形状 33"/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-1" fmla="*/ 0 w 247650"/>
                <a:gd name="connsiteY0-2" fmla="*/ 0 h 438150"/>
                <a:gd name="connsiteX1-3" fmla="*/ 146050 w 247650"/>
                <a:gd name="connsiteY1-4" fmla="*/ 180975 h 438150"/>
                <a:gd name="connsiteX2-5" fmla="*/ 247650 w 247650"/>
                <a:gd name="connsiteY2-6" fmla="*/ 438150 h 438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任意多边形: 形状 50"/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-1" fmla="*/ 641771 w 1283542"/>
                <a:gd name="connsiteY0-2" fmla="*/ 0 h 1283542"/>
                <a:gd name="connsiteX1-3" fmla="*/ 1283542 w 1283542"/>
                <a:gd name="connsiteY1-4" fmla="*/ 641771 h 1283542"/>
                <a:gd name="connsiteX2-5" fmla="*/ 641771 w 1283542"/>
                <a:gd name="connsiteY2-6" fmla="*/ 1283542 h 1283542"/>
                <a:gd name="connsiteX3-7" fmla="*/ 391965 w 1283542"/>
                <a:gd name="connsiteY3-8" fmla="*/ 1233109 h 1283542"/>
                <a:gd name="connsiteX4-9" fmla="*/ 310605 w 1283542"/>
                <a:gd name="connsiteY4-10" fmla="*/ 1188948 h 1283542"/>
                <a:gd name="connsiteX5-11" fmla="*/ 297317 w 1283542"/>
                <a:gd name="connsiteY5-12" fmla="*/ 1120570 h 1283542"/>
                <a:gd name="connsiteX6-13" fmla="*/ 266487 w 1283542"/>
                <a:gd name="connsiteY6-14" fmla="*/ 1160354 h 1283542"/>
                <a:gd name="connsiteX7-15" fmla="*/ 187971 w 1283542"/>
                <a:gd name="connsiteY7-16" fmla="*/ 1095572 h 1283542"/>
                <a:gd name="connsiteX8-17" fmla="*/ 0 w 1283542"/>
                <a:gd name="connsiteY8-18" fmla="*/ 641771 h 1283542"/>
                <a:gd name="connsiteX9-19" fmla="*/ 641771 w 1283542"/>
                <a:gd name="connsiteY9-20" fmla="*/ 0 h 1283542"/>
                <a:gd name="connsiteX0-21" fmla="*/ 641771 w 1283542"/>
                <a:gd name="connsiteY0-22" fmla="*/ 0 h 1283542"/>
                <a:gd name="connsiteX1-23" fmla="*/ 1283542 w 1283542"/>
                <a:gd name="connsiteY1-24" fmla="*/ 641771 h 1283542"/>
                <a:gd name="connsiteX2-25" fmla="*/ 641771 w 1283542"/>
                <a:gd name="connsiteY2-26" fmla="*/ 1283542 h 1283542"/>
                <a:gd name="connsiteX3-27" fmla="*/ 391965 w 1283542"/>
                <a:gd name="connsiteY3-28" fmla="*/ 1233109 h 1283542"/>
                <a:gd name="connsiteX4-29" fmla="*/ 310605 w 1283542"/>
                <a:gd name="connsiteY4-30" fmla="*/ 1188948 h 1283542"/>
                <a:gd name="connsiteX5-31" fmla="*/ 266487 w 1283542"/>
                <a:gd name="connsiteY5-32" fmla="*/ 1160354 h 1283542"/>
                <a:gd name="connsiteX6-33" fmla="*/ 187971 w 1283542"/>
                <a:gd name="connsiteY6-34" fmla="*/ 1095572 h 1283542"/>
                <a:gd name="connsiteX7-35" fmla="*/ 0 w 1283542"/>
                <a:gd name="connsiteY7-36" fmla="*/ 641771 h 1283542"/>
                <a:gd name="connsiteX8-37" fmla="*/ 641771 w 1283542"/>
                <a:gd name="connsiteY8-38" fmla="*/ 0 h 1283542"/>
                <a:gd name="connsiteX0-39" fmla="*/ 310605 w 1283542"/>
                <a:gd name="connsiteY0-40" fmla="*/ 1188948 h 1283542"/>
                <a:gd name="connsiteX1-41" fmla="*/ 266487 w 1283542"/>
                <a:gd name="connsiteY1-42" fmla="*/ 1160354 h 1283542"/>
                <a:gd name="connsiteX2-43" fmla="*/ 187971 w 1283542"/>
                <a:gd name="connsiteY2-44" fmla="*/ 1095572 h 1283542"/>
                <a:gd name="connsiteX3-45" fmla="*/ 0 w 1283542"/>
                <a:gd name="connsiteY3-46" fmla="*/ 641771 h 1283542"/>
                <a:gd name="connsiteX4-47" fmla="*/ 641771 w 1283542"/>
                <a:gd name="connsiteY4-48" fmla="*/ 0 h 1283542"/>
                <a:gd name="connsiteX5-49" fmla="*/ 1283542 w 1283542"/>
                <a:gd name="connsiteY5-50" fmla="*/ 641771 h 1283542"/>
                <a:gd name="connsiteX6-51" fmla="*/ 641771 w 1283542"/>
                <a:gd name="connsiteY6-52" fmla="*/ 1283542 h 1283542"/>
                <a:gd name="connsiteX7-53" fmla="*/ 391965 w 1283542"/>
                <a:gd name="connsiteY7-54" fmla="*/ 1233109 h 1283542"/>
                <a:gd name="connsiteX8-55" fmla="*/ 402045 w 1283542"/>
                <a:gd name="connsiteY8-56" fmla="*/ 1280388 h 1283542"/>
                <a:gd name="connsiteX0-57" fmla="*/ 310605 w 1283542"/>
                <a:gd name="connsiteY0-58" fmla="*/ 1188948 h 1283542"/>
                <a:gd name="connsiteX1-59" fmla="*/ 266487 w 1283542"/>
                <a:gd name="connsiteY1-60" fmla="*/ 1160354 h 1283542"/>
                <a:gd name="connsiteX2-61" fmla="*/ 187971 w 1283542"/>
                <a:gd name="connsiteY2-62" fmla="*/ 1095572 h 1283542"/>
                <a:gd name="connsiteX3-63" fmla="*/ 0 w 1283542"/>
                <a:gd name="connsiteY3-64" fmla="*/ 641771 h 1283542"/>
                <a:gd name="connsiteX4-65" fmla="*/ 641771 w 1283542"/>
                <a:gd name="connsiteY4-66" fmla="*/ 0 h 1283542"/>
                <a:gd name="connsiteX5-67" fmla="*/ 1283542 w 1283542"/>
                <a:gd name="connsiteY5-68" fmla="*/ 641771 h 1283542"/>
                <a:gd name="connsiteX6-69" fmla="*/ 641771 w 1283542"/>
                <a:gd name="connsiteY6-70" fmla="*/ 1283542 h 1283542"/>
                <a:gd name="connsiteX7-71" fmla="*/ 391965 w 1283542"/>
                <a:gd name="connsiteY7-72" fmla="*/ 1233109 h 12835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rot="6069963" flipH="1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9" name="椭圆 88"/>
          <p:cNvSpPr/>
          <p:nvPr/>
        </p:nvSpPr>
        <p:spPr>
          <a:xfrm rot="249256">
            <a:off x="5102607" y="2057626"/>
            <a:ext cx="1258847" cy="1258845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0" name="圆角矩形 3"/>
          <p:cNvSpPr/>
          <p:nvPr/>
        </p:nvSpPr>
        <p:spPr>
          <a:xfrm rot="2949256">
            <a:off x="5177115" y="2137957"/>
            <a:ext cx="1103584" cy="1103583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1" name="TextBox 21"/>
          <p:cNvSpPr txBox="1">
            <a:spLocks noChangeArrowheads="1"/>
          </p:cNvSpPr>
          <p:nvPr/>
        </p:nvSpPr>
        <p:spPr bwMode="auto">
          <a:xfrm>
            <a:off x="5344901" y="2464390"/>
            <a:ext cx="78232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id-ID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旅道</a:t>
            </a:r>
          </a:p>
        </p:txBody>
      </p:sp>
      <p:sp>
        <p:nvSpPr>
          <p:cNvPr id="100" name="TextBox 21"/>
          <p:cNvSpPr txBox="1">
            <a:spLocks noChangeArrowheads="1"/>
          </p:cNvSpPr>
          <p:nvPr/>
        </p:nvSpPr>
        <p:spPr bwMode="auto">
          <a:xfrm>
            <a:off x="7117209" y="2394026"/>
            <a:ext cx="78232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id-ID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景点</a:t>
            </a:r>
          </a:p>
        </p:txBody>
      </p:sp>
      <p:sp>
        <p:nvSpPr>
          <p:cNvPr id="101" name="TextBox 21"/>
          <p:cNvSpPr txBox="1">
            <a:spLocks noChangeArrowheads="1"/>
          </p:cNvSpPr>
          <p:nvPr/>
        </p:nvSpPr>
        <p:spPr bwMode="auto">
          <a:xfrm>
            <a:off x="6643499" y="3637356"/>
            <a:ext cx="78232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id-ID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交通</a:t>
            </a:r>
          </a:p>
        </p:txBody>
      </p:sp>
      <p:sp>
        <p:nvSpPr>
          <p:cNvPr id="102" name="任意多边形: 形状 33"/>
          <p:cNvSpPr/>
          <p:nvPr/>
        </p:nvSpPr>
        <p:spPr>
          <a:xfrm rot="4749255">
            <a:off x="6099376" y="3215741"/>
            <a:ext cx="214360" cy="379252"/>
          </a:xfrm>
          <a:custGeom>
            <a:avLst/>
            <a:gdLst>
              <a:gd name="connsiteX0" fmla="*/ 0 w 247650"/>
              <a:gd name="connsiteY0" fmla="*/ 0 h 438150"/>
              <a:gd name="connsiteX1" fmla="*/ 146050 w 247650"/>
              <a:gd name="connsiteY1" fmla="*/ 180975 h 438150"/>
              <a:gd name="connsiteX2" fmla="*/ 247650 w 247650"/>
              <a:gd name="connsiteY2" fmla="*/ 438150 h 438150"/>
              <a:gd name="connsiteX0-1" fmla="*/ 0 w 247650"/>
              <a:gd name="connsiteY0-2" fmla="*/ 0 h 438150"/>
              <a:gd name="connsiteX1-3" fmla="*/ 146050 w 247650"/>
              <a:gd name="connsiteY1-4" fmla="*/ 180975 h 438150"/>
              <a:gd name="connsiteX2-5" fmla="*/ 247650 w 247650"/>
              <a:gd name="connsiteY2-6" fmla="*/ 438150 h 438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47650" h="438150">
                <a:moveTo>
                  <a:pt x="0" y="0"/>
                </a:moveTo>
                <a:cubicBezTo>
                  <a:pt x="52387" y="53975"/>
                  <a:pt x="104775" y="107950"/>
                  <a:pt x="146050" y="180975"/>
                </a:cubicBezTo>
                <a:cubicBezTo>
                  <a:pt x="187325" y="254000"/>
                  <a:pt x="224630" y="341313"/>
                  <a:pt x="247650" y="438150"/>
                </a:cubicBezTo>
              </a:path>
            </a:pathLst>
          </a:cu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 rot="3369963">
            <a:off x="5378914" y="3952517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圆角矩形 3"/>
          <p:cNvSpPr/>
          <p:nvPr/>
        </p:nvSpPr>
        <p:spPr>
          <a:xfrm rot="6069963">
            <a:off x="5429516" y="4005355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TextBox 21"/>
          <p:cNvSpPr txBox="1">
            <a:spLocks noChangeArrowheads="1"/>
          </p:cNvSpPr>
          <p:nvPr/>
        </p:nvSpPr>
        <p:spPr bwMode="auto">
          <a:xfrm>
            <a:off x="5472559" y="4152976"/>
            <a:ext cx="78232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id-ID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动态</a:t>
            </a:r>
          </a:p>
        </p:txBody>
      </p:sp>
      <p:sp>
        <p:nvSpPr>
          <p:cNvPr id="111" name="任意多边形: 形状 50"/>
          <p:cNvSpPr/>
          <p:nvPr/>
        </p:nvSpPr>
        <p:spPr>
          <a:xfrm rot="9278085">
            <a:off x="5258269" y="3819919"/>
            <a:ext cx="1111003" cy="1111003"/>
          </a:xfrm>
          <a:custGeom>
            <a:avLst/>
            <a:gdLst>
              <a:gd name="connsiteX0" fmla="*/ 641771 w 1283542"/>
              <a:gd name="connsiteY0" fmla="*/ 0 h 1283542"/>
              <a:gd name="connsiteX1" fmla="*/ 1283542 w 1283542"/>
              <a:gd name="connsiteY1" fmla="*/ 641771 h 1283542"/>
              <a:gd name="connsiteX2" fmla="*/ 641771 w 1283542"/>
              <a:gd name="connsiteY2" fmla="*/ 1283542 h 1283542"/>
              <a:gd name="connsiteX3" fmla="*/ 391965 w 1283542"/>
              <a:gd name="connsiteY3" fmla="*/ 1233109 h 1283542"/>
              <a:gd name="connsiteX4" fmla="*/ 310605 w 1283542"/>
              <a:gd name="connsiteY4" fmla="*/ 1188948 h 1283542"/>
              <a:gd name="connsiteX5" fmla="*/ 338726 w 1283542"/>
              <a:gd name="connsiteY5" fmla="*/ 1152658 h 1283542"/>
              <a:gd name="connsiteX6" fmla="*/ 297317 w 1283542"/>
              <a:gd name="connsiteY6" fmla="*/ 1120570 h 1283542"/>
              <a:gd name="connsiteX7" fmla="*/ 266487 w 1283542"/>
              <a:gd name="connsiteY7" fmla="*/ 1160354 h 1283542"/>
              <a:gd name="connsiteX8" fmla="*/ 187971 w 1283542"/>
              <a:gd name="connsiteY8" fmla="*/ 1095572 h 1283542"/>
              <a:gd name="connsiteX9" fmla="*/ 0 w 1283542"/>
              <a:gd name="connsiteY9" fmla="*/ 641771 h 1283542"/>
              <a:gd name="connsiteX10" fmla="*/ 641771 w 1283542"/>
              <a:gd name="connsiteY10" fmla="*/ 0 h 1283542"/>
              <a:gd name="connsiteX0-1" fmla="*/ 641771 w 1283542"/>
              <a:gd name="connsiteY0-2" fmla="*/ 0 h 1283542"/>
              <a:gd name="connsiteX1-3" fmla="*/ 1283542 w 1283542"/>
              <a:gd name="connsiteY1-4" fmla="*/ 641771 h 1283542"/>
              <a:gd name="connsiteX2-5" fmla="*/ 641771 w 1283542"/>
              <a:gd name="connsiteY2-6" fmla="*/ 1283542 h 1283542"/>
              <a:gd name="connsiteX3-7" fmla="*/ 391965 w 1283542"/>
              <a:gd name="connsiteY3-8" fmla="*/ 1233109 h 1283542"/>
              <a:gd name="connsiteX4-9" fmla="*/ 310605 w 1283542"/>
              <a:gd name="connsiteY4-10" fmla="*/ 1188948 h 1283542"/>
              <a:gd name="connsiteX5-11" fmla="*/ 297317 w 1283542"/>
              <a:gd name="connsiteY5-12" fmla="*/ 1120570 h 1283542"/>
              <a:gd name="connsiteX6-13" fmla="*/ 266487 w 1283542"/>
              <a:gd name="connsiteY6-14" fmla="*/ 1160354 h 1283542"/>
              <a:gd name="connsiteX7-15" fmla="*/ 187971 w 1283542"/>
              <a:gd name="connsiteY7-16" fmla="*/ 1095572 h 1283542"/>
              <a:gd name="connsiteX8-17" fmla="*/ 0 w 1283542"/>
              <a:gd name="connsiteY8-18" fmla="*/ 641771 h 1283542"/>
              <a:gd name="connsiteX9-19" fmla="*/ 641771 w 1283542"/>
              <a:gd name="connsiteY9-20" fmla="*/ 0 h 1283542"/>
              <a:gd name="connsiteX0-21" fmla="*/ 641771 w 1283542"/>
              <a:gd name="connsiteY0-22" fmla="*/ 0 h 1283542"/>
              <a:gd name="connsiteX1-23" fmla="*/ 1283542 w 1283542"/>
              <a:gd name="connsiteY1-24" fmla="*/ 641771 h 1283542"/>
              <a:gd name="connsiteX2-25" fmla="*/ 641771 w 1283542"/>
              <a:gd name="connsiteY2-26" fmla="*/ 1283542 h 1283542"/>
              <a:gd name="connsiteX3-27" fmla="*/ 391965 w 1283542"/>
              <a:gd name="connsiteY3-28" fmla="*/ 1233109 h 1283542"/>
              <a:gd name="connsiteX4-29" fmla="*/ 310605 w 1283542"/>
              <a:gd name="connsiteY4-30" fmla="*/ 1188948 h 1283542"/>
              <a:gd name="connsiteX5-31" fmla="*/ 266487 w 1283542"/>
              <a:gd name="connsiteY5-32" fmla="*/ 1160354 h 1283542"/>
              <a:gd name="connsiteX6-33" fmla="*/ 187971 w 1283542"/>
              <a:gd name="connsiteY6-34" fmla="*/ 1095572 h 1283542"/>
              <a:gd name="connsiteX7-35" fmla="*/ 0 w 1283542"/>
              <a:gd name="connsiteY7-36" fmla="*/ 641771 h 1283542"/>
              <a:gd name="connsiteX8-37" fmla="*/ 641771 w 1283542"/>
              <a:gd name="connsiteY8-38" fmla="*/ 0 h 1283542"/>
              <a:gd name="connsiteX0-39" fmla="*/ 310605 w 1283542"/>
              <a:gd name="connsiteY0-40" fmla="*/ 1188948 h 1283542"/>
              <a:gd name="connsiteX1-41" fmla="*/ 266487 w 1283542"/>
              <a:gd name="connsiteY1-42" fmla="*/ 1160354 h 1283542"/>
              <a:gd name="connsiteX2-43" fmla="*/ 187971 w 1283542"/>
              <a:gd name="connsiteY2-44" fmla="*/ 1095572 h 1283542"/>
              <a:gd name="connsiteX3-45" fmla="*/ 0 w 1283542"/>
              <a:gd name="connsiteY3-46" fmla="*/ 641771 h 1283542"/>
              <a:gd name="connsiteX4-47" fmla="*/ 641771 w 1283542"/>
              <a:gd name="connsiteY4-48" fmla="*/ 0 h 1283542"/>
              <a:gd name="connsiteX5-49" fmla="*/ 1283542 w 1283542"/>
              <a:gd name="connsiteY5-50" fmla="*/ 641771 h 1283542"/>
              <a:gd name="connsiteX6-51" fmla="*/ 641771 w 1283542"/>
              <a:gd name="connsiteY6-52" fmla="*/ 1283542 h 1283542"/>
              <a:gd name="connsiteX7-53" fmla="*/ 391965 w 1283542"/>
              <a:gd name="connsiteY7-54" fmla="*/ 1233109 h 1283542"/>
              <a:gd name="connsiteX8-55" fmla="*/ 402045 w 1283542"/>
              <a:gd name="connsiteY8-56" fmla="*/ 1280388 h 1283542"/>
              <a:gd name="connsiteX0-57" fmla="*/ 310605 w 1283542"/>
              <a:gd name="connsiteY0-58" fmla="*/ 1188948 h 1283542"/>
              <a:gd name="connsiteX1-59" fmla="*/ 266487 w 1283542"/>
              <a:gd name="connsiteY1-60" fmla="*/ 1160354 h 1283542"/>
              <a:gd name="connsiteX2-61" fmla="*/ 187971 w 1283542"/>
              <a:gd name="connsiteY2-62" fmla="*/ 1095572 h 1283542"/>
              <a:gd name="connsiteX3-63" fmla="*/ 0 w 1283542"/>
              <a:gd name="connsiteY3-64" fmla="*/ 641771 h 1283542"/>
              <a:gd name="connsiteX4-65" fmla="*/ 641771 w 1283542"/>
              <a:gd name="connsiteY4-66" fmla="*/ 0 h 1283542"/>
              <a:gd name="connsiteX5-67" fmla="*/ 1283542 w 1283542"/>
              <a:gd name="connsiteY5-68" fmla="*/ 641771 h 1283542"/>
              <a:gd name="connsiteX6-69" fmla="*/ 641771 w 1283542"/>
              <a:gd name="connsiteY6-70" fmla="*/ 1283542 h 1283542"/>
              <a:gd name="connsiteX7-71" fmla="*/ 391965 w 1283542"/>
              <a:gd name="connsiteY7-72" fmla="*/ 1233109 h 1283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83542" h="1283542">
                <a:moveTo>
                  <a:pt x="310605" y="1188948"/>
                </a:moveTo>
                <a:lnTo>
                  <a:pt x="266487" y="1160354"/>
                </a:lnTo>
                <a:lnTo>
                  <a:pt x="187971" y="1095572"/>
                </a:lnTo>
                <a:cubicBezTo>
                  <a:pt x="71833" y="979434"/>
                  <a:pt x="0" y="818991"/>
                  <a:pt x="0" y="641771"/>
                </a:cubicBezTo>
                <a:cubicBezTo>
                  <a:pt x="0" y="287331"/>
                  <a:pt x="287331" y="0"/>
                  <a:pt x="641771" y="0"/>
                </a:cubicBezTo>
                <a:cubicBezTo>
                  <a:pt x="996211" y="0"/>
                  <a:pt x="1283542" y="287331"/>
                  <a:pt x="1283542" y="641771"/>
                </a:cubicBezTo>
                <a:cubicBezTo>
                  <a:pt x="1283542" y="996211"/>
                  <a:pt x="996211" y="1283542"/>
                  <a:pt x="641771" y="1283542"/>
                </a:cubicBezTo>
                <a:cubicBezTo>
                  <a:pt x="553161" y="1283542"/>
                  <a:pt x="468745" y="1265584"/>
                  <a:pt x="391965" y="1233109"/>
                </a:cubicBezTo>
              </a:path>
            </a:pathLst>
          </a:cu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 rot="6069963">
            <a:off x="5925510" y="3505699"/>
            <a:ext cx="120921" cy="120921"/>
          </a:xfrm>
          <a:prstGeom prst="ellips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3" name="直接连接符 112"/>
          <p:cNvCxnSpPr>
            <a:stCxn id="111" idx="6"/>
            <a:endCxn id="112" idx="6"/>
          </p:cNvCxnSpPr>
          <p:nvPr/>
        </p:nvCxnSpPr>
        <p:spPr>
          <a:xfrm flipV="1">
            <a:off x="5915025" y="3625215"/>
            <a:ext cx="59690" cy="205105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 bldLvl="0" animBg="1"/>
      <p:bldP spid="68" grpId="0"/>
      <p:bldP spid="69" grpId="0" bldLvl="0" animBg="1"/>
      <p:bldP spid="70" grpId="0" bldLvl="0" animBg="1"/>
      <p:bldP spid="71" grpId="0" bldLvl="0" animBg="1"/>
      <p:bldP spid="72" grpId="0" bldLvl="0" animBg="1"/>
      <p:bldP spid="89" grpId="0" bldLvl="0" animBg="1"/>
      <p:bldP spid="90" grpId="0" bldLvl="0" animBg="1"/>
      <p:bldP spid="91" grpId="0"/>
      <p:bldP spid="100" grpId="0"/>
      <p:bldP spid="101" grpId="0"/>
      <p:bldP spid="107" grpId="0" bldLvl="0" animBg="1"/>
      <p:bldP spid="108" grpId="0" bldLvl="0" animBg="1"/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75535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839846" y="8731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前端技术</a:t>
            </a:r>
          </a:p>
        </p:txBody>
      </p:sp>
      <p:pic>
        <p:nvPicPr>
          <p:cNvPr id="8" name="图片 7" descr="图片包含 背景, 标志, 监控, 黑暗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458470"/>
            <a:ext cx="2879090" cy="748665"/>
          </a:xfrm>
          <a:prstGeom prst="rect">
            <a:avLst/>
          </a:prstGeom>
        </p:spPr>
      </p:pic>
      <p:pic>
        <p:nvPicPr>
          <p:cNvPr id="24" name="图片 23" descr="图标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720" y="815975"/>
            <a:ext cx="2213610" cy="1353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6700" y="2870835"/>
            <a:ext cx="41059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npm 依赖包管理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node.js </a:t>
            </a:r>
            <a:r>
              <a:rPr lang="zh-CN" altLang="en-US" sz="2000">
                <a:solidFill>
                  <a:schemeClr val="bg1"/>
                </a:solidFill>
              </a:rPr>
              <a:t>开发环境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Vue.js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渐进式框架</a:t>
            </a:r>
            <a:r>
              <a:rPr lang="zh-CN" altLang="en-US" sz="2000">
                <a:solidFill>
                  <a:schemeClr val="bg1"/>
                </a:solidFill>
              </a:rPr>
              <a:t>构建用户界面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vue-cli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基于 Vue.js 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快速开发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Vuex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集中式存储管理状态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1870" y="2986405"/>
            <a:ext cx="4038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Vue Router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创建单页面富应用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Axios HTTP请求工具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Element UI 桌面端组件库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POSTMAN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接口测试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10" name="图片 9" descr="image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333375"/>
            <a:ext cx="1986280" cy="1926590"/>
          </a:xfrm>
          <a:prstGeom prst="rect">
            <a:avLst/>
          </a:prstGeom>
        </p:spPr>
      </p:pic>
      <p:pic>
        <p:nvPicPr>
          <p:cNvPr id="11" name="图片 10" descr="image-removebg-preview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520" y="1322705"/>
            <a:ext cx="2878455" cy="93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75535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839846" y="8731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后端技术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006" y="2669341"/>
            <a:ext cx="6534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A</a:t>
            </a:r>
            <a:r>
              <a:rPr lang="en-US" altLang="zh-CN" sz="2000">
                <a:solidFill>
                  <a:schemeClr val="bg1"/>
                </a:solidFill>
              </a:rPr>
              <a:t>SP</a:t>
            </a:r>
            <a:r>
              <a:rPr lang="zh-CN" altLang="en-US" sz="2000">
                <a:solidFill>
                  <a:schemeClr val="bg1"/>
                </a:solidFill>
              </a:rPr>
              <a:t>.N</a:t>
            </a:r>
            <a:r>
              <a:rPr lang="en-US" altLang="zh-CN" sz="2000">
                <a:solidFill>
                  <a:schemeClr val="bg1"/>
                </a:solidFill>
              </a:rPr>
              <a:t>ET</a:t>
            </a:r>
            <a:r>
              <a:rPr lang="zh-CN" altLang="en-US" sz="2000">
                <a:solidFill>
                  <a:schemeClr val="bg1"/>
                </a:solidFill>
              </a:rPr>
              <a:t> C</a:t>
            </a:r>
            <a:r>
              <a:rPr lang="en-US" altLang="zh-CN" sz="2000">
                <a:solidFill>
                  <a:schemeClr val="bg1"/>
                </a:solidFill>
              </a:rPr>
              <a:t>ore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5.0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WebAPI </a:t>
            </a:r>
            <a:r>
              <a:rPr lang="zh-CN" altLang="en-US" sz="2000">
                <a:solidFill>
                  <a:schemeClr val="bg1"/>
                </a:solidFill>
              </a:rPr>
              <a:t>后台开发框架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nuget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管理依赖包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SqlSugar </a:t>
            </a:r>
            <a:r>
              <a:rPr lang="zh-CN" altLang="en-US" sz="2000">
                <a:solidFill>
                  <a:schemeClr val="bg1"/>
                </a:solidFill>
              </a:rPr>
              <a:t>数据持久层orm框架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Swagger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可视化后台接口说明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CentOS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Docker </a:t>
            </a:r>
            <a:r>
              <a:rPr lang="zh-CN" altLang="en-US" sz="2000">
                <a:solidFill>
                  <a:schemeClr val="bg1"/>
                </a:solidFill>
              </a:rPr>
              <a:t>容器部署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Oracle</a:t>
            </a:r>
            <a:r>
              <a:rPr lang="en-US" altLang="zh-CN" sz="2000">
                <a:solidFill>
                  <a:schemeClr val="bg1"/>
                </a:solidFill>
              </a:rPr>
              <a:t>19c </a:t>
            </a:r>
            <a:r>
              <a:rPr lang="zh-CN" altLang="en-US" sz="2000">
                <a:solidFill>
                  <a:schemeClr val="bg1"/>
                </a:solidFill>
              </a:rPr>
              <a:t>数据库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2" name="内容占位符 1" descr="绿色的标志&#10;&#10;描述已自动生成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567" y="214578"/>
            <a:ext cx="2743200" cy="789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00" y="697865"/>
            <a:ext cx="2176145" cy="1390650"/>
          </a:xfrm>
          <a:prstGeom prst="rect">
            <a:avLst/>
          </a:prstGeom>
        </p:spPr>
      </p:pic>
      <p:pic>
        <p:nvPicPr>
          <p:cNvPr id="4" name="图片 3" descr="image-removebg-preview 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4" y="746565"/>
            <a:ext cx="2911639" cy="193899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2B9B933-068D-4135-A86D-8A726A8B1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82" y="633413"/>
            <a:ext cx="2412279" cy="145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402452" y="8731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项目整体架构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B7D8C5C-27A0-490C-8C6E-8198A78B4E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0996" y="457201"/>
            <a:ext cx="4257089" cy="47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8605" y="749300"/>
            <a:ext cx="8587740" cy="40627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851276" y="184468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功能点</a:t>
            </a:r>
          </a:p>
        </p:txBody>
      </p:sp>
      <p:pic>
        <p:nvPicPr>
          <p:cNvPr id="9" name="图片 8" descr="Untitled Diagram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5" y="844550"/>
            <a:ext cx="7551420" cy="387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新添功能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4051243" y="532859"/>
            <a:ext cx="1041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1"/>
                </a:solidFill>
                <a:ea typeface="方正兰亭黑_GBK"/>
              </a:rPr>
              <a:t>New Function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810" y="1489797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2050931"/>
            <a:ext cx="3992473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bg1"/>
                </a:solidFill>
              </a:rPr>
              <a:t>用户可以通过我们的系统查看地图，在地图上可以自由选择地点进行查看，更加贴合真实旅游应用的使用方法。给用户更加方便快捷的体验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zh-CN" altLang="en-US" sz="1200">
                <a:solidFill>
                  <a:schemeClr val="bg1"/>
                </a:solidFill>
              </a:rPr>
              <a:t>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59403" y="16527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</a:rPr>
              <a:t>地图功能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18D951F-8D5E-4ADF-964B-3044141698C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5" b="24415"/>
          <a:stretch>
            <a:fillRect/>
          </a:stretch>
        </p:blipFill>
        <p:spPr>
          <a:xfrm>
            <a:off x="0" y="1490124"/>
            <a:ext cx="4710152" cy="1881187"/>
          </a:xfrm>
        </p:spPr>
      </p:pic>
    </p:spTree>
    <p:extLst>
      <p:ext uri="{BB962C8B-B14F-4D97-AF65-F5344CB8AC3E}">
        <p14:creationId xmlns:p14="http://schemas.microsoft.com/office/powerpoint/2010/main" val="25145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新添功能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4051243" y="532859"/>
            <a:ext cx="1041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1"/>
                </a:solidFill>
                <a:ea typeface="方正兰亭黑_GBK"/>
              </a:rPr>
              <a:t>New Function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52518AD1-1DFE-4888-AA04-F521AC43F3D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31" b="33431"/>
          <a:stretch>
            <a:fillRect/>
          </a:stretch>
        </p:blipFill>
        <p:spPr>
          <a:xfrm>
            <a:off x="0" y="1609375"/>
            <a:ext cx="9144000" cy="1881155"/>
          </a:xfr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59403" y="16527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</a:rPr>
              <a:t>天气功能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480" y="1652796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2050931"/>
            <a:ext cx="3992473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bg1"/>
                </a:solidFill>
              </a:rPr>
              <a:t>旅道应用系统是一款提供旅游一体化功能的应用，而旅游就得将天气考虑进来，我们的系统提供了查看实时天气的功能。方便用户规划自己的形成安排。</a:t>
            </a:r>
            <a:endParaRPr lang="en-US" altLang="zh-CN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6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新添功能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4051243" y="532859"/>
            <a:ext cx="1041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accent1"/>
                </a:solidFill>
                <a:ea typeface="方正兰亭黑_GBK"/>
              </a:rPr>
              <a:t>New Function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F2CE1B2E-6115-42C6-94B3-1D5C63C6E90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7" b="38677"/>
          <a:stretch>
            <a:fillRect/>
          </a:stretch>
        </p:blipFill>
        <p:spPr>
          <a:xfrm>
            <a:off x="142875" y="1489797"/>
            <a:ext cx="5113606" cy="1881155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710810" y="1489797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859402" y="2050931"/>
            <a:ext cx="3992473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bg1"/>
                </a:solidFill>
              </a:rPr>
              <a:t>相较于上次的订单，我们让我们的系统更加贴近于真实。在选择支付的时候，我们的页面会弹出有规定时限的一次性的支付二维码，并且支持微信支付与支付宝支付两种方式，扫描二维码进行支付后可以真实收到付款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E5D4D8-B28E-453A-87CC-3DB31A51CFE4}"/>
              </a:ext>
            </a:extLst>
          </p:cNvPr>
          <p:cNvSpPr/>
          <p:nvPr/>
        </p:nvSpPr>
        <p:spPr>
          <a:xfrm>
            <a:off x="4859403" y="16527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</a:rPr>
              <a:t>支付功能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720</Words>
  <Application>Microsoft Office PowerPoint</Application>
  <PresentationFormat>全屏显示(16:9)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方正准圆简体</vt:lpstr>
      <vt:lpstr>微软雅黑</vt:lpstr>
      <vt:lpstr>Arial</vt:lpstr>
      <vt:lpstr>Calibri</vt:lpstr>
      <vt:lpstr>Calibri Light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cao fengyuan</cp:lastModifiedBy>
  <cp:revision>376</cp:revision>
  <dcterms:created xsi:type="dcterms:W3CDTF">2017-06-30T01:20:00Z</dcterms:created>
  <dcterms:modified xsi:type="dcterms:W3CDTF">2021-09-11T02:32:57Z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5E72C490886E4DB5B08CBFC913286227</vt:lpwstr>
  </property>
  <property fmtid="{D5CDD505-2E9C-101B-9397-08002B2CF9AE}" pid="3" name="KSOProductBuildVer">
    <vt:lpwstr>2052-11.1.0.10578</vt:lpwstr>
  </property>
</Properties>
</file>