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Lst>
  <p:sldSz cy="5143500" cx="9144000"/>
  <p:notesSz cx="6858000" cy="9144000"/>
  <p:embeddedFontLst>
    <p:embeddedFont>
      <p:font typeface="Roboto"/>
      <p:regular r:id="rId115"/>
      <p:bold r:id="rId116"/>
      <p:italic r:id="rId117"/>
      <p:boldItalic r:id="rId1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1F1DB2D-B808-469A-A1A3-D837BB580DC1}">
  <a:tblStyle styleId="{41F1DB2D-B808-469A-A1A3-D837BB580D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font" Target="fonts/Roboto-boldItalic.fntdata"/><Relationship Id="rId117" Type="http://schemas.openxmlformats.org/officeDocument/2006/relationships/font" Target="fonts/Roboto-italic.fntdata"/><Relationship Id="rId116" Type="http://schemas.openxmlformats.org/officeDocument/2006/relationships/font" Target="fonts/Roboto-bold.fntdata"/><Relationship Id="rId115" Type="http://schemas.openxmlformats.org/officeDocument/2006/relationships/font" Target="fonts/Roboto-regular.fntdata"/><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d6b1121f4_2_60:notes"/>
          <p:cNvSpPr txBox="1"/>
          <p:nvPr>
            <p:ph idx="1" type="body"/>
          </p:nvPr>
        </p:nvSpPr>
        <p:spPr>
          <a:xfrm>
            <a:off x="756000" y="5078520"/>
            <a:ext cx="6047640" cy="48110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4d6b1121f4_2_6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d6b1121f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d6b1121f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4" name="Shape 2644"/>
        <p:cNvGrpSpPr/>
        <p:nvPr/>
      </p:nvGrpSpPr>
      <p:grpSpPr>
        <a:xfrm>
          <a:off x="0" y="0"/>
          <a:ext cx="0" cy="0"/>
          <a:chOff x="0" y="0"/>
          <a:chExt cx="0" cy="0"/>
        </a:xfrm>
      </p:grpSpPr>
      <p:sp>
        <p:nvSpPr>
          <p:cNvPr id="2645" name="Google Shape;2645;g4d6b1121f4_0_2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6" name="Google Shape;2646;g4d6b1121f4_0_2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1" name="Shape 2651"/>
        <p:cNvGrpSpPr/>
        <p:nvPr/>
      </p:nvGrpSpPr>
      <p:grpSpPr>
        <a:xfrm>
          <a:off x="0" y="0"/>
          <a:ext cx="0" cy="0"/>
          <a:chOff x="0" y="0"/>
          <a:chExt cx="0" cy="0"/>
        </a:xfrm>
      </p:grpSpPr>
      <p:sp>
        <p:nvSpPr>
          <p:cNvPr id="2652" name="Google Shape;2652;g4d6b1121f4_0_2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4d6b1121f4_0_2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3" name="Shape 2683"/>
        <p:cNvGrpSpPr/>
        <p:nvPr/>
      </p:nvGrpSpPr>
      <p:grpSpPr>
        <a:xfrm>
          <a:off x="0" y="0"/>
          <a:ext cx="0" cy="0"/>
          <a:chOff x="0" y="0"/>
          <a:chExt cx="0" cy="0"/>
        </a:xfrm>
      </p:grpSpPr>
      <p:sp>
        <p:nvSpPr>
          <p:cNvPr id="2684" name="Google Shape;2684;g4d6b1121f4_0_2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5" name="Google Shape;2685;g4d6b1121f4_0_2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8" name="Shape 2718"/>
        <p:cNvGrpSpPr/>
        <p:nvPr/>
      </p:nvGrpSpPr>
      <p:grpSpPr>
        <a:xfrm>
          <a:off x="0" y="0"/>
          <a:ext cx="0" cy="0"/>
          <a:chOff x="0" y="0"/>
          <a:chExt cx="0" cy="0"/>
        </a:xfrm>
      </p:grpSpPr>
      <p:sp>
        <p:nvSpPr>
          <p:cNvPr id="2719" name="Google Shape;2719;g4d6b1121f4_0_2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0" name="Google Shape;2720;g4d6b1121f4_0_2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7" name="Shape 2727"/>
        <p:cNvGrpSpPr/>
        <p:nvPr/>
      </p:nvGrpSpPr>
      <p:grpSpPr>
        <a:xfrm>
          <a:off x="0" y="0"/>
          <a:ext cx="0" cy="0"/>
          <a:chOff x="0" y="0"/>
          <a:chExt cx="0" cy="0"/>
        </a:xfrm>
      </p:grpSpPr>
      <p:sp>
        <p:nvSpPr>
          <p:cNvPr id="2728" name="Google Shape;2728;g4d6b1121f4_0_2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9" name="Google Shape;2729;g4d6b1121f4_0_2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6" name="Shape 2736"/>
        <p:cNvGrpSpPr/>
        <p:nvPr/>
      </p:nvGrpSpPr>
      <p:grpSpPr>
        <a:xfrm>
          <a:off x="0" y="0"/>
          <a:ext cx="0" cy="0"/>
          <a:chOff x="0" y="0"/>
          <a:chExt cx="0" cy="0"/>
        </a:xfrm>
      </p:grpSpPr>
      <p:sp>
        <p:nvSpPr>
          <p:cNvPr id="2737" name="Google Shape;2737;g4d6b1121f4_0_2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8" name="Google Shape;2738;g4d6b1121f4_0_2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7" name="Shape 2747"/>
        <p:cNvGrpSpPr/>
        <p:nvPr/>
      </p:nvGrpSpPr>
      <p:grpSpPr>
        <a:xfrm>
          <a:off x="0" y="0"/>
          <a:ext cx="0" cy="0"/>
          <a:chOff x="0" y="0"/>
          <a:chExt cx="0" cy="0"/>
        </a:xfrm>
      </p:grpSpPr>
      <p:sp>
        <p:nvSpPr>
          <p:cNvPr id="2748" name="Google Shape;2748;g4d6b1121f4_0_2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9" name="Google Shape;2749;g4d6b1121f4_0_2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5" name="Shape 2755"/>
        <p:cNvGrpSpPr/>
        <p:nvPr/>
      </p:nvGrpSpPr>
      <p:grpSpPr>
        <a:xfrm>
          <a:off x="0" y="0"/>
          <a:ext cx="0" cy="0"/>
          <a:chOff x="0" y="0"/>
          <a:chExt cx="0" cy="0"/>
        </a:xfrm>
      </p:grpSpPr>
      <p:sp>
        <p:nvSpPr>
          <p:cNvPr id="2756" name="Google Shape;2756;g4d6b1121f4_0_2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7" name="Google Shape;2757;g4d6b1121f4_0_2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3" name="Shape 2763"/>
        <p:cNvGrpSpPr/>
        <p:nvPr/>
      </p:nvGrpSpPr>
      <p:grpSpPr>
        <a:xfrm>
          <a:off x="0" y="0"/>
          <a:ext cx="0" cy="0"/>
          <a:chOff x="0" y="0"/>
          <a:chExt cx="0" cy="0"/>
        </a:xfrm>
      </p:grpSpPr>
      <p:sp>
        <p:nvSpPr>
          <p:cNvPr id="2764" name="Google Shape;2764;g4e79868052_22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5" name="Google Shape;2765;g4e79868052_22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d6b1121f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d6b1121f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Bare repositories are used on server-side.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d6b1121f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d6b1121f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d6b1121f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d6b1121f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4d6b1121f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d6b1121f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000"/>
              <a:t>Index</a:t>
            </a:r>
            <a:r>
              <a:rPr lang="en" sz="1000"/>
              <a:t> and</a:t>
            </a:r>
            <a:r>
              <a:rPr i="1" lang="en" sz="1000"/>
              <a:t> staging area</a:t>
            </a:r>
            <a:r>
              <a:rPr lang="en" sz="1000"/>
              <a:t> are synonyms.</a:t>
            </a:r>
            <a:endParaRPr sz="1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d6b1121f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d6b1121f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000"/>
              <a:t>commit</a:t>
            </a:r>
            <a:r>
              <a:rPr lang="en" sz="1000"/>
              <a:t> is both a command and an object.</a:t>
            </a:r>
            <a:endParaRPr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4d6b1121f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4d6b1121f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000"/>
              <a:t>git diff --staged </a:t>
            </a:r>
            <a:r>
              <a:rPr lang="en" sz="1000"/>
              <a:t>and</a:t>
            </a:r>
            <a:r>
              <a:rPr i="1" lang="en" sz="1000"/>
              <a:t> git diff --cached</a:t>
            </a:r>
            <a:r>
              <a:rPr lang="en" sz="1000"/>
              <a:t> are synonyms.</a:t>
            </a:r>
            <a:endParaRPr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4d6b1121f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4d6b1121f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000"/>
              <a:t>git diff --staged </a:t>
            </a:r>
            <a:r>
              <a:rPr lang="en" sz="1000"/>
              <a:t>and</a:t>
            </a:r>
            <a:r>
              <a:rPr i="1" lang="en" sz="1000"/>
              <a:t> git diff --cached</a:t>
            </a:r>
            <a:r>
              <a:rPr lang="en" sz="1000"/>
              <a:t> are synonyms.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i="1" lang="en" sz="1000"/>
              <a:t>git diff HEAD^</a:t>
            </a:r>
            <a:r>
              <a:rPr lang="en" sz="1000"/>
              <a:t> - compare working dir against parent commit of HEAD</a:t>
            </a: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4d6b1121f4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4d6b1121f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4d6b1121f4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4d6b1121f4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d6b1121f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d6b1121f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4d6b1121f4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4d6b1121f4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4d6b1121f4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4d6b1121f4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4d6b1121f4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4d6b1121f4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4d6b1121f4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4d6b1121f4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4d6b1121f4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4d6b1121f4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With Gerrit author and committer can differ if one person uploads a change and another person makes a fix to it and uploads a new patch set.</a:t>
            </a:r>
            <a:endParaRPr sz="10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4d6b1121f4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4d6b1121f4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4d6b1121f4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4d6b1121f4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4d6b1121f4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4d6b1121f4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All commits which are reachable from a branch form the history of the branch.</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The </a:t>
            </a:r>
            <a:r>
              <a:rPr i="1" lang="en" sz="1000"/>
              <a:t>refs/heads/</a:t>
            </a:r>
            <a:r>
              <a:rPr lang="en" sz="1000"/>
              <a:t> prefix can be omitted if the branch name is unique.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Creating branches is very cheap.</a:t>
            </a:r>
            <a:endParaRPr sz="1000"/>
          </a:p>
          <a:p>
            <a:pPr indent="0" lvl="0" marL="0" rtl="0" algn="l">
              <a:spcBef>
                <a:spcPts val="0"/>
              </a:spcBef>
              <a:spcAft>
                <a:spcPts val="0"/>
              </a:spcAft>
              <a:buNone/>
            </a:pPr>
            <a:r>
              <a:rPr lang="en" sz="1000"/>
              <a:t>A branch is stored as a file that contains the SHA1 of the commit to which the branch points.</a:t>
            </a:r>
            <a:endParaRPr sz="10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4d6b1121f4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4d6b1121f4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4d6b1121f4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4d6b1121f4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d6b1121f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d6b1121f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4d6b1121f4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4d6b1121f4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4d6b1121f4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4d6b1121f4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g4d6b1121f4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4d6b1121f4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g4d6b1121f4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4d6b1121f4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Google Shape;694;g4d6b1121f4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4d6b1121f4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g4d6b1121f4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4d6b1121f4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Google Shape;740;g4d6b1121f4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4d6b1121f4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Prune time can be configured by setting </a:t>
            </a:r>
            <a:r>
              <a:rPr i="1" lang="en" sz="1000"/>
              <a:t>gc.pruneExpire</a:t>
            </a:r>
            <a:r>
              <a:rPr lang="en" sz="1000"/>
              <a:t> in the git config.</a:t>
            </a:r>
            <a:endParaRPr sz="10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g4d6b1121f4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4d6b1121f4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4" name="Shape 784"/>
        <p:cNvGrpSpPr/>
        <p:nvPr/>
      </p:nvGrpSpPr>
      <p:grpSpPr>
        <a:xfrm>
          <a:off x="0" y="0"/>
          <a:ext cx="0" cy="0"/>
          <a:chOff x="0" y="0"/>
          <a:chExt cx="0" cy="0"/>
        </a:xfrm>
      </p:grpSpPr>
      <p:sp>
        <p:nvSpPr>
          <p:cNvPr id="785" name="Google Shape;785;g4d6b1121f4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4d6b1121f4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8" name="Shape 808"/>
        <p:cNvGrpSpPr/>
        <p:nvPr/>
      </p:nvGrpSpPr>
      <p:grpSpPr>
        <a:xfrm>
          <a:off x="0" y="0"/>
          <a:ext cx="0" cy="0"/>
          <a:chOff x="0" y="0"/>
          <a:chExt cx="0" cy="0"/>
        </a:xfrm>
      </p:grpSpPr>
      <p:sp>
        <p:nvSpPr>
          <p:cNvPr id="809" name="Google Shape;809;g4d6b1121f4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4d6b1121f4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d6b1121f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d6b1121f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Google Shape;832;g4d6b1121f4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4d6b1121f4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6" name="Shape 856"/>
        <p:cNvGrpSpPr/>
        <p:nvPr/>
      </p:nvGrpSpPr>
      <p:grpSpPr>
        <a:xfrm>
          <a:off x="0" y="0"/>
          <a:ext cx="0" cy="0"/>
          <a:chOff x="0" y="0"/>
          <a:chExt cx="0" cy="0"/>
        </a:xfrm>
      </p:grpSpPr>
      <p:sp>
        <p:nvSpPr>
          <p:cNvPr id="857" name="Google Shape;857;g4d6b1121f4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4d6b1121f4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g4d6b1121f4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4d6b1121f4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0" name="Shape 890"/>
        <p:cNvGrpSpPr/>
        <p:nvPr/>
      </p:nvGrpSpPr>
      <p:grpSpPr>
        <a:xfrm>
          <a:off x="0" y="0"/>
          <a:ext cx="0" cy="0"/>
          <a:chOff x="0" y="0"/>
          <a:chExt cx="0" cy="0"/>
        </a:xfrm>
      </p:grpSpPr>
      <p:sp>
        <p:nvSpPr>
          <p:cNvPr id="891" name="Google Shape;891;g4d6b1121f4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4d6b1121f4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1" name="Shape 901"/>
        <p:cNvGrpSpPr/>
        <p:nvPr/>
      </p:nvGrpSpPr>
      <p:grpSpPr>
        <a:xfrm>
          <a:off x="0" y="0"/>
          <a:ext cx="0" cy="0"/>
          <a:chOff x="0" y="0"/>
          <a:chExt cx="0" cy="0"/>
        </a:xfrm>
      </p:grpSpPr>
      <p:sp>
        <p:nvSpPr>
          <p:cNvPr id="902" name="Google Shape;902;g4d6b1121f4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4d6b1121f4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5" name="Shape 925"/>
        <p:cNvGrpSpPr/>
        <p:nvPr/>
      </p:nvGrpSpPr>
      <p:grpSpPr>
        <a:xfrm>
          <a:off x="0" y="0"/>
          <a:ext cx="0" cy="0"/>
          <a:chOff x="0" y="0"/>
          <a:chExt cx="0" cy="0"/>
        </a:xfrm>
      </p:grpSpPr>
      <p:sp>
        <p:nvSpPr>
          <p:cNvPr id="926" name="Google Shape;926;g4d6b1121f4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4d6b1121f4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1" name="Shape 951"/>
        <p:cNvGrpSpPr/>
        <p:nvPr/>
      </p:nvGrpSpPr>
      <p:grpSpPr>
        <a:xfrm>
          <a:off x="0" y="0"/>
          <a:ext cx="0" cy="0"/>
          <a:chOff x="0" y="0"/>
          <a:chExt cx="0" cy="0"/>
        </a:xfrm>
      </p:grpSpPr>
      <p:sp>
        <p:nvSpPr>
          <p:cNvPr id="952" name="Google Shape;952;g4d6b1121f4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4d6b1121f4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0" name="Shape 980"/>
        <p:cNvGrpSpPr/>
        <p:nvPr/>
      </p:nvGrpSpPr>
      <p:grpSpPr>
        <a:xfrm>
          <a:off x="0" y="0"/>
          <a:ext cx="0" cy="0"/>
          <a:chOff x="0" y="0"/>
          <a:chExt cx="0" cy="0"/>
        </a:xfrm>
      </p:grpSpPr>
      <p:sp>
        <p:nvSpPr>
          <p:cNvPr id="981" name="Google Shape;981;g4d6b1121f4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4d6b1121f4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3" name="Shape 1003"/>
        <p:cNvGrpSpPr/>
        <p:nvPr/>
      </p:nvGrpSpPr>
      <p:grpSpPr>
        <a:xfrm>
          <a:off x="0" y="0"/>
          <a:ext cx="0" cy="0"/>
          <a:chOff x="0" y="0"/>
          <a:chExt cx="0" cy="0"/>
        </a:xfrm>
      </p:grpSpPr>
      <p:sp>
        <p:nvSpPr>
          <p:cNvPr id="1004" name="Google Shape;1004;g4d6b1121f4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4d6b1121f4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9" name="Shape 1029"/>
        <p:cNvGrpSpPr/>
        <p:nvPr/>
      </p:nvGrpSpPr>
      <p:grpSpPr>
        <a:xfrm>
          <a:off x="0" y="0"/>
          <a:ext cx="0" cy="0"/>
          <a:chOff x="0" y="0"/>
          <a:chExt cx="0" cy="0"/>
        </a:xfrm>
      </p:grpSpPr>
      <p:sp>
        <p:nvSpPr>
          <p:cNvPr id="1030" name="Google Shape;1030;g4d6b1121f4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4d6b1121f4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d6b1121f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d6b1121f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1" name="Shape 1061"/>
        <p:cNvGrpSpPr/>
        <p:nvPr/>
      </p:nvGrpSpPr>
      <p:grpSpPr>
        <a:xfrm>
          <a:off x="0" y="0"/>
          <a:ext cx="0" cy="0"/>
          <a:chOff x="0" y="0"/>
          <a:chExt cx="0" cy="0"/>
        </a:xfrm>
      </p:grpSpPr>
      <p:sp>
        <p:nvSpPr>
          <p:cNvPr id="1062" name="Google Shape;1062;g4d6b1121f4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4d6b1121f4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All commits which are reachable from a branch form the history of the branch.</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The </a:t>
            </a:r>
            <a:r>
              <a:rPr i="1" lang="en" sz="1000"/>
              <a:t>refs/heads/</a:t>
            </a:r>
            <a:r>
              <a:rPr lang="en" sz="1000"/>
              <a:t> prefix can be omitted if the branch name is unique.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Creating branches is very cheap.</a:t>
            </a:r>
            <a:endParaRPr sz="1000"/>
          </a:p>
          <a:p>
            <a:pPr indent="0" lvl="0" marL="0" rtl="0" algn="l">
              <a:spcBef>
                <a:spcPts val="0"/>
              </a:spcBef>
              <a:spcAft>
                <a:spcPts val="0"/>
              </a:spcAft>
              <a:buNone/>
            </a:pPr>
            <a:r>
              <a:rPr lang="en" sz="1000"/>
              <a:t>A branch is stored as a file that contains the SHA1 of the commit to which the branch points.</a:t>
            </a:r>
            <a:endParaRPr sz="100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0" name="Shape 1090"/>
        <p:cNvGrpSpPr/>
        <p:nvPr/>
      </p:nvGrpSpPr>
      <p:grpSpPr>
        <a:xfrm>
          <a:off x="0" y="0"/>
          <a:ext cx="0" cy="0"/>
          <a:chOff x="0" y="0"/>
          <a:chExt cx="0" cy="0"/>
        </a:xfrm>
      </p:grpSpPr>
      <p:sp>
        <p:nvSpPr>
          <p:cNvPr id="1091" name="Google Shape;1091;g4d6b1121f4_0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4d6b1121f4_0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All commits which are reachable from a branch form the history of the branch.</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The </a:t>
            </a:r>
            <a:r>
              <a:rPr i="1" lang="en" sz="1000"/>
              <a:t>refs/heads/</a:t>
            </a:r>
            <a:r>
              <a:rPr lang="en" sz="1000"/>
              <a:t> prefix can be omitted if the branch name is unique.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Creating branches is very cheap.</a:t>
            </a:r>
            <a:endParaRPr sz="1000"/>
          </a:p>
          <a:p>
            <a:pPr indent="0" lvl="0" marL="0" rtl="0" algn="l">
              <a:spcBef>
                <a:spcPts val="0"/>
              </a:spcBef>
              <a:spcAft>
                <a:spcPts val="0"/>
              </a:spcAft>
              <a:buNone/>
            </a:pPr>
            <a:r>
              <a:rPr lang="en" sz="1000"/>
              <a:t>A branch is stored as a file that contains the SHA1 of the commit to which the branch points.</a:t>
            </a:r>
            <a:endParaRPr sz="100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9" name="Shape 1119"/>
        <p:cNvGrpSpPr/>
        <p:nvPr/>
      </p:nvGrpSpPr>
      <p:grpSpPr>
        <a:xfrm>
          <a:off x="0" y="0"/>
          <a:ext cx="0" cy="0"/>
          <a:chOff x="0" y="0"/>
          <a:chExt cx="0" cy="0"/>
        </a:xfrm>
      </p:grpSpPr>
      <p:sp>
        <p:nvSpPr>
          <p:cNvPr id="1120" name="Google Shape;1120;g4d6b1121f4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4d6b1121f4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5" name="Shape 1125"/>
        <p:cNvGrpSpPr/>
        <p:nvPr/>
      </p:nvGrpSpPr>
      <p:grpSpPr>
        <a:xfrm>
          <a:off x="0" y="0"/>
          <a:ext cx="0" cy="0"/>
          <a:chOff x="0" y="0"/>
          <a:chExt cx="0" cy="0"/>
        </a:xfrm>
      </p:grpSpPr>
      <p:sp>
        <p:nvSpPr>
          <p:cNvPr id="1126" name="Google Shape;1126;g4d6b1121f4_0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4d6b1121f4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7" name="Shape 1157"/>
        <p:cNvGrpSpPr/>
        <p:nvPr/>
      </p:nvGrpSpPr>
      <p:grpSpPr>
        <a:xfrm>
          <a:off x="0" y="0"/>
          <a:ext cx="0" cy="0"/>
          <a:chOff x="0" y="0"/>
          <a:chExt cx="0" cy="0"/>
        </a:xfrm>
      </p:grpSpPr>
      <p:sp>
        <p:nvSpPr>
          <p:cNvPr id="1158" name="Google Shape;1158;g4d6b1121f4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4d6b1121f4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8" name="Shape 1208"/>
        <p:cNvGrpSpPr/>
        <p:nvPr/>
      </p:nvGrpSpPr>
      <p:grpSpPr>
        <a:xfrm>
          <a:off x="0" y="0"/>
          <a:ext cx="0" cy="0"/>
          <a:chOff x="0" y="0"/>
          <a:chExt cx="0" cy="0"/>
        </a:xfrm>
      </p:grpSpPr>
      <p:sp>
        <p:nvSpPr>
          <p:cNvPr id="1209" name="Google Shape;1209;g4d6b1121f4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4d6b1121f4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7" name="Shape 1257"/>
        <p:cNvGrpSpPr/>
        <p:nvPr/>
      </p:nvGrpSpPr>
      <p:grpSpPr>
        <a:xfrm>
          <a:off x="0" y="0"/>
          <a:ext cx="0" cy="0"/>
          <a:chOff x="0" y="0"/>
          <a:chExt cx="0" cy="0"/>
        </a:xfrm>
      </p:grpSpPr>
      <p:sp>
        <p:nvSpPr>
          <p:cNvPr id="1258" name="Google Shape;1258;g4d6b1121f4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4d6b1121f4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0" name="Shape 1310"/>
        <p:cNvGrpSpPr/>
        <p:nvPr/>
      </p:nvGrpSpPr>
      <p:grpSpPr>
        <a:xfrm>
          <a:off x="0" y="0"/>
          <a:ext cx="0" cy="0"/>
          <a:chOff x="0" y="0"/>
          <a:chExt cx="0" cy="0"/>
        </a:xfrm>
      </p:grpSpPr>
      <p:sp>
        <p:nvSpPr>
          <p:cNvPr id="1311" name="Google Shape;1311;g4d6b1121f4_0_1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4d6b1121f4_0_1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Answer: Local branches get updated by merge or rebase.</a:t>
            </a:r>
            <a:endParaRPr sz="1000"/>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5" name="Shape 1365"/>
        <p:cNvGrpSpPr/>
        <p:nvPr/>
      </p:nvGrpSpPr>
      <p:grpSpPr>
        <a:xfrm>
          <a:off x="0" y="0"/>
          <a:ext cx="0" cy="0"/>
          <a:chOff x="0" y="0"/>
          <a:chExt cx="0" cy="0"/>
        </a:xfrm>
      </p:grpSpPr>
      <p:sp>
        <p:nvSpPr>
          <p:cNvPr id="1366" name="Google Shape;1366;g4d6b1121f4_0_1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7" name="Google Shape;1367;g4d6b1121f4_0_1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0" name="Shape 1390"/>
        <p:cNvGrpSpPr/>
        <p:nvPr/>
      </p:nvGrpSpPr>
      <p:grpSpPr>
        <a:xfrm>
          <a:off x="0" y="0"/>
          <a:ext cx="0" cy="0"/>
          <a:chOff x="0" y="0"/>
          <a:chExt cx="0" cy="0"/>
        </a:xfrm>
      </p:grpSpPr>
      <p:sp>
        <p:nvSpPr>
          <p:cNvPr id="1391" name="Google Shape;1391;g4d6b1121f4_0_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2" name="Google Shape;1392;g4d6b1121f4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Answers:</a:t>
            </a:r>
            <a:endParaRPr sz="1000"/>
          </a:p>
          <a:p>
            <a:pPr indent="-292100" lvl="0" marL="457200" rtl="0" algn="l">
              <a:spcBef>
                <a:spcPts val="0"/>
              </a:spcBef>
              <a:spcAft>
                <a:spcPts val="0"/>
              </a:spcAft>
              <a:buSzPts val="1000"/>
              <a:buChar char="●"/>
            </a:pPr>
            <a:r>
              <a:rPr lang="en" sz="1000"/>
              <a:t>All commits belong to the history of the master branch. </a:t>
            </a:r>
            <a:endParaRPr sz="1000"/>
          </a:p>
          <a:p>
            <a:pPr indent="-292100" lvl="0" marL="457200" rtl="0" algn="l">
              <a:spcBef>
                <a:spcPts val="0"/>
              </a:spcBef>
              <a:spcAft>
                <a:spcPts val="0"/>
              </a:spcAft>
              <a:buSzPts val="1000"/>
              <a:buChar char="●"/>
            </a:pPr>
            <a:r>
              <a:rPr lang="en" sz="1000"/>
              <a:t>A, B, E, F belong to the history of the featureX branch.</a:t>
            </a:r>
            <a:endParaRPr sz="1000"/>
          </a:p>
          <a:p>
            <a:pPr indent="-292100" lvl="0" marL="457200" rtl="0" algn="l">
              <a:spcBef>
                <a:spcPts val="0"/>
              </a:spcBef>
              <a:spcAft>
                <a:spcPts val="0"/>
              </a:spcAft>
              <a:buSzPts val="1000"/>
              <a:buChar char="●"/>
            </a:pPr>
            <a:r>
              <a:rPr lang="en" sz="1000"/>
              <a:t>If the merge was done in the opposite direction the featureX branch would have been update to point to the merge commit G. Content-wise the result would be the same, but which commit is first and which commit is second parent is switched (relevant for </a:t>
            </a:r>
            <a:r>
              <a:rPr i="1" lang="en" sz="1000"/>
              <a:t>git log --first-parent</a:t>
            </a:r>
            <a:r>
              <a:rPr lang="en" sz="1000"/>
              <a:t> and Gerrit).</a:t>
            </a:r>
            <a:endParaRPr sz="1000"/>
          </a:p>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d6b1121f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d6b1121f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t/>
            </a:r>
            <a:endParaRPr sz="1000">
              <a:solidFill>
                <a:schemeClr val="dk1"/>
              </a:solidFill>
              <a:latin typeface="Georgia"/>
              <a:ea typeface="Georgia"/>
              <a:cs typeface="Georgia"/>
              <a:sym typeface="Georgia"/>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2" name="Shape 1422"/>
        <p:cNvGrpSpPr/>
        <p:nvPr/>
      </p:nvGrpSpPr>
      <p:grpSpPr>
        <a:xfrm>
          <a:off x="0" y="0"/>
          <a:ext cx="0" cy="0"/>
          <a:chOff x="0" y="0"/>
          <a:chExt cx="0" cy="0"/>
        </a:xfrm>
      </p:grpSpPr>
      <p:sp>
        <p:nvSpPr>
          <p:cNvPr id="1423" name="Google Shape;1423;g4d6b1121f4_0_1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4" name="Google Shape;1424;g4d6b1121f4_0_1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3" name="Shape 1443"/>
        <p:cNvGrpSpPr/>
        <p:nvPr/>
      </p:nvGrpSpPr>
      <p:grpSpPr>
        <a:xfrm>
          <a:off x="0" y="0"/>
          <a:ext cx="0" cy="0"/>
          <a:chOff x="0" y="0"/>
          <a:chExt cx="0" cy="0"/>
        </a:xfrm>
      </p:grpSpPr>
      <p:sp>
        <p:nvSpPr>
          <p:cNvPr id="1444" name="Google Shape;1444;g4d6b1121f4_0_1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5" name="Google Shape;1445;g4d6b1121f4_0_1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4" name="Shape 1464"/>
        <p:cNvGrpSpPr/>
        <p:nvPr/>
      </p:nvGrpSpPr>
      <p:grpSpPr>
        <a:xfrm>
          <a:off x="0" y="0"/>
          <a:ext cx="0" cy="0"/>
          <a:chOff x="0" y="0"/>
          <a:chExt cx="0" cy="0"/>
        </a:xfrm>
      </p:grpSpPr>
      <p:sp>
        <p:nvSpPr>
          <p:cNvPr id="1465" name="Google Shape;1465;g4d6b1121f4_0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6" name="Google Shape;1466;g4d6b1121f4_0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1" name="Shape 1491"/>
        <p:cNvGrpSpPr/>
        <p:nvPr/>
      </p:nvGrpSpPr>
      <p:grpSpPr>
        <a:xfrm>
          <a:off x="0" y="0"/>
          <a:ext cx="0" cy="0"/>
          <a:chOff x="0" y="0"/>
          <a:chExt cx="0" cy="0"/>
        </a:xfrm>
      </p:grpSpPr>
      <p:sp>
        <p:nvSpPr>
          <p:cNvPr id="1492" name="Google Shape;1492;g4d6b1121f4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3" name="Google Shape;1493;g4d6b1121f4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3" name="Shape 1503"/>
        <p:cNvGrpSpPr/>
        <p:nvPr/>
      </p:nvGrpSpPr>
      <p:grpSpPr>
        <a:xfrm>
          <a:off x="0" y="0"/>
          <a:ext cx="0" cy="0"/>
          <a:chOff x="0" y="0"/>
          <a:chExt cx="0" cy="0"/>
        </a:xfrm>
      </p:grpSpPr>
      <p:sp>
        <p:nvSpPr>
          <p:cNvPr id="1504" name="Google Shape;1504;g4d6b1121f4_0_1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4d6b1121f4_0_1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Answers: </a:t>
            </a:r>
            <a:endParaRPr sz="1000"/>
          </a:p>
          <a:p>
            <a:pPr indent="-292100" lvl="0" marL="457200" rtl="0" algn="l">
              <a:spcBef>
                <a:spcPts val="0"/>
              </a:spcBef>
              <a:spcAft>
                <a:spcPts val="0"/>
              </a:spcAft>
              <a:buSzPts val="1000"/>
              <a:buChar char="●"/>
            </a:pPr>
            <a:r>
              <a:rPr lang="en" sz="1000"/>
              <a:t>Use cherry-pick</a:t>
            </a:r>
            <a:endParaRPr sz="1000"/>
          </a:p>
          <a:p>
            <a:pPr indent="-292100" lvl="0" marL="457200" rtl="0" algn="l">
              <a:spcBef>
                <a:spcPts val="0"/>
              </a:spcBef>
              <a:spcAft>
                <a:spcPts val="0"/>
              </a:spcAft>
              <a:buSzPts val="1000"/>
              <a:buChar char="●"/>
            </a:pPr>
            <a:r>
              <a:rPr lang="en" sz="1000"/>
              <a:t>Merge cannot be used because it would also integrate the feature done by commit E into the master branch, which is not wanted.</a:t>
            </a:r>
            <a:endParaRPr sz="1000"/>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0" name="Shape 1530"/>
        <p:cNvGrpSpPr/>
        <p:nvPr/>
      </p:nvGrpSpPr>
      <p:grpSpPr>
        <a:xfrm>
          <a:off x="0" y="0"/>
          <a:ext cx="0" cy="0"/>
          <a:chOff x="0" y="0"/>
          <a:chExt cx="0" cy="0"/>
        </a:xfrm>
      </p:grpSpPr>
      <p:sp>
        <p:nvSpPr>
          <p:cNvPr id="1531" name="Google Shape;1531;g4d6b1121f4_0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4d6b1121f4_0_1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After a cherry-pick from the Git graph one cannot know that G is a cherry-pick of F (with Gerrit this relation is not lost due to the </a:t>
            </a:r>
            <a:r>
              <a:rPr i="1" lang="en" sz="1000"/>
              <a:t>Change-Id</a:t>
            </a:r>
            <a:r>
              <a:rPr lang="en" sz="1000"/>
              <a:t>).</a:t>
            </a:r>
            <a:endParaRPr sz="1000"/>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2" name="Shape 1562"/>
        <p:cNvGrpSpPr/>
        <p:nvPr/>
      </p:nvGrpSpPr>
      <p:grpSpPr>
        <a:xfrm>
          <a:off x="0" y="0"/>
          <a:ext cx="0" cy="0"/>
          <a:chOff x="0" y="0"/>
          <a:chExt cx="0" cy="0"/>
        </a:xfrm>
      </p:grpSpPr>
      <p:sp>
        <p:nvSpPr>
          <p:cNvPr id="1563" name="Google Shape;1563;g4d6b1121f4_0_1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4" name="Google Shape;1564;g4d6b1121f4_0_1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7" name="Shape 1587"/>
        <p:cNvGrpSpPr/>
        <p:nvPr/>
      </p:nvGrpSpPr>
      <p:grpSpPr>
        <a:xfrm>
          <a:off x="0" y="0"/>
          <a:ext cx="0" cy="0"/>
          <a:chOff x="0" y="0"/>
          <a:chExt cx="0" cy="0"/>
        </a:xfrm>
      </p:grpSpPr>
      <p:sp>
        <p:nvSpPr>
          <p:cNvPr id="1588" name="Google Shape;1588;g4d6b1121f4_0_1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9" name="Google Shape;1589;g4d6b1121f4_0_1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6" name="Shape 1626"/>
        <p:cNvGrpSpPr/>
        <p:nvPr/>
      </p:nvGrpSpPr>
      <p:grpSpPr>
        <a:xfrm>
          <a:off x="0" y="0"/>
          <a:ext cx="0" cy="0"/>
          <a:chOff x="0" y="0"/>
          <a:chExt cx="0" cy="0"/>
        </a:xfrm>
      </p:grpSpPr>
      <p:sp>
        <p:nvSpPr>
          <p:cNvPr id="1627" name="Google Shape;1627;g4d6b1121f4_0_1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8" name="Google Shape;1628;g4d6b1121f4_0_1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5" name="Shape 1665"/>
        <p:cNvGrpSpPr/>
        <p:nvPr/>
      </p:nvGrpSpPr>
      <p:grpSpPr>
        <a:xfrm>
          <a:off x="0" y="0"/>
          <a:ext cx="0" cy="0"/>
          <a:chOff x="0" y="0"/>
          <a:chExt cx="0" cy="0"/>
        </a:xfrm>
      </p:grpSpPr>
      <p:sp>
        <p:nvSpPr>
          <p:cNvPr id="1666" name="Google Shape;1666;g4d6b1121f4_0_1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7" name="Google Shape;1667;g4d6b1121f4_0_1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000"/>
              <a:t>git pull</a:t>
            </a:r>
            <a:r>
              <a:rPr lang="en" sz="1000"/>
              <a:t> definition can differ for each branch.</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d6b1121f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d6b1121f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4" name="Shape 1674"/>
        <p:cNvGrpSpPr/>
        <p:nvPr/>
      </p:nvGrpSpPr>
      <p:grpSpPr>
        <a:xfrm>
          <a:off x="0" y="0"/>
          <a:ext cx="0" cy="0"/>
          <a:chOff x="0" y="0"/>
          <a:chExt cx="0" cy="0"/>
        </a:xfrm>
      </p:grpSpPr>
      <p:sp>
        <p:nvSpPr>
          <p:cNvPr id="1675" name="Google Shape;1675;g4d6b1121f4_0_1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6" name="Google Shape;1676;g4d6b1121f4_0_1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000"/>
              <a:t>git push origin master </a:t>
            </a:r>
            <a:r>
              <a:rPr lang="en" sz="1000"/>
              <a:t>is equivalent to </a:t>
            </a:r>
            <a:r>
              <a:rPr i="1" lang="en" sz="1000"/>
              <a:t>git push origin master:master</a:t>
            </a:r>
            <a:r>
              <a:rPr lang="en" sz="1000"/>
              <a:t> which is equivalent to </a:t>
            </a:r>
            <a:r>
              <a:rPr i="1" lang="en" sz="1000"/>
              <a:t>git push origin refs/heads/master:refs/heads/master</a:t>
            </a:r>
            <a:endParaRPr i="1" sz="1000"/>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2" name="Shape 1692"/>
        <p:cNvGrpSpPr/>
        <p:nvPr/>
      </p:nvGrpSpPr>
      <p:grpSpPr>
        <a:xfrm>
          <a:off x="0" y="0"/>
          <a:ext cx="0" cy="0"/>
          <a:chOff x="0" y="0"/>
          <a:chExt cx="0" cy="0"/>
        </a:xfrm>
      </p:grpSpPr>
      <p:sp>
        <p:nvSpPr>
          <p:cNvPr id="1693" name="Google Shape;1693;g4d6b1121f4_0_1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4" name="Google Shape;1694;g4d6b1121f4_0_1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5" name="Shape 1725"/>
        <p:cNvGrpSpPr/>
        <p:nvPr/>
      </p:nvGrpSpPr>
      <p:grpSpPr>
        <a:xfrm>
          <a:off x="0" y="0"/>
          <a:ext cx="0" cy="0"/>
          <a:chOff x="0" y="0"/>
          <a:chExt cx="0" cy="0"/>
        </a:xfrm>
      </p:grpSpPr>
      <p:sp>
        <p:nvSpPr>
          <p:cNvPr id="1726" name="Google Shape;1726;g4d6b1121f4_0_1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4d6b1121f4_0_1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0" name="Shape 1760"/>
        <p:cNvGrpSpPr/>
        <p:nvPr/>
      </p:nvGrpSpPr>
      <p:grpSpPr>
        <a:xfrm>
          <a:off x="0" y="0"/>
          <a:ext cx="0" cy="0"/>
          <a:chOff x="0" y="0"/>
          <a:chExt cx="0" cy="0"/>
        </a:xfrm>
      </p:grpSpPr>
      <p:sp>
        <p:nvSpPr>
          <p:cNvPr id="1761" name="Google Shape;1761;g4d6b1121f4_0_1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2" name="Google Shape;1762;g4d6b1121f4_0_1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5" name="Shape 1795"/>
        <p:cNvGrpSpPr/>
        <p:nvPr/>
      </p:nvGrpSpPr>
      <p:grpSpPr>
        <a:xfrm>
          <a:off x="0" y="0"/>
          <a:ext cx="0" cy="0"/>
          <a:chOff x="0" y="0"/>
          <a:chExt cx="0" cy="0"/>
        </a:xfrm>
      </p:grpSpPr>
      <p:sp>
        <p:nvSpPr>
          <p:cNvPr id="1796" name="Google Shape;1796;g4d6b1121f4_0_1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7" name="Google Shape;1797;g4d6b1121f4_0_1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3" name="Shape 1833"/>
        <p:cNvGrpSpPr/>
        <p:nvPr/>
      </p:nvGrpSpPr>
      <p:grpSpPr>
        <a:xfrm>
          <a:off x="0" y="0"/>
          <a:ext cx="0" cy="0"/>
          <a:chOff x="0" y="0"/>
          <a:chExt cx="0" cy="0"/>
        </a:xfrm>
      </p:grpSpPr>
      <p:sp>
        <p:nvSpPr>
          <p:cNvPr id="1834" name="Google Shape;1834;g4d6b1121f4_0_1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5" name="Google Shape;1835;g4d6b1121f4_0_1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6" name="Shape 1866"/>
        <p:cNvGrpSpPr/>
        <p:nvPr/>
      </p:nvGrpSpPr>
      <p:grpSpPr>
        <a:xfrm>
          <a:off x="0" y="0"/>
          <a:ext cx="0" cy="0"/>
          <a:chOff x="0" y="0"/>
          <a:chExt cx="0" cy="0"/>
        </a:xfrm>
      </p:grpSpPr>
      <p:sp>
        <p:nvSpPr>
          <p:cNvPr id="1867" name="Google Shape;1867;g4d6b1121f4_0_1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4d6b1121f4_0_1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9" name="Shape 1899"/>
        <p:cNvGrpSpPr/>
        <p:nvPr/>
      </p:nvGrpSpPr>
      <p:grpSpPr>
        <a:xfrm>
          <a:off x="0" y="0"/>
          <a:ext cx="0" cy="0"/>
          <a:chOff x="0" y="0"/>
          <a:chExt cx="0" cy="0"/>
        </a:xfrm>
      </p:grpSpPr>
      <p:sp>
        <p:nvSpPr>
          <p:cNvPr id="1900" name="Google Shape;1900;g4d6b1121f4_0_1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1" name="Google Shape;1901;g4d6b1121f4_0_1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7" name="Shape 1937"/>
        <p:cNvGrpSpPr/>
        <p:nvPr/>
      </p:nvGrpSpPr>
      <p:grpSpPr>
        <a:xfrm>
          <a:off x="0" y="0"/>
          <a:ext cx="0" cy="0"/>
          <a:chOff x="0" y="0"/>
          <a:chExt cx="0" cy="0"/>
        </a:xfrm>
      </p:grpSpPr>
      <p:sp>
        <p:nvSpPr>
          <p:cNvPr id="1938" name="Google Shape;1938;g4d6b1121f4_0_1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9" name="Google Shape;1939;g4d6b1121f4_0_1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8" name="Shape 1968"/>
        <p:cNvGrpSpPr/>
        <p:nvPr/>
      </p:nvGrpSpPr>
      <p:grpSpPr>
        <a:xfrm>
          <a:off x="0" y="0"/>
          <a:ext cx="0" cy="0"/>
          <a:chOff x="0" y="0"/>
          <a:chExt cx="0" cy="0"/>
        </a:xfrm>
      </p:grpSpPr>
      <p:sp>
        <p:nvSpPr>
          <p:cNvPr id="1969" name="Google Shape;1969;g4d6b1121f4_0_1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0" name="Google Shape;1970;g4d6b1121f4_0_1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d6b1121f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d6b1121f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1" name="Shape 2001"/>
        <p:cNvGrpSpPr/>
        <p:nvPr/>
      </p:nvGrpSpPr>
      <p:grpSpPr>
        <a:xfrm>
          <a:off x="0" y="0"/>
          <a:ext cx="0" cy="0"/>
          <a:chOff x="0" y="0"/>
          <a:chExt cx="0" cy="0"/>
        </a:xfrm>
      </p:grpSpPr>
      <p:sp>
        <p:nvSpPr>
          <p:cNvPr id="2002" name="Google Shape;2002;g4d6b1121f4_0_1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3" name="Google Shape;2003;g4d6b1121f4_0_1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7" name="Shape 2037"/>
        <p:cNvGrpSpPr/>
        <p:nvPr/>
      </p:nvGrpSpPr>
      <p:grpSpPr>
        <a:xfrm>
          <a:off x="0" y="0"/>
          <a:ext cx="0" cy="0"/>
          <a:chOff x="0" y="0"/>
          <a:chExt cx="0" cy="0"/>
        </a:xfrm>
      </p:grpSpPr>
      <p:sp>
        <p:nvSpPr>
          <p:cNvPr id="2038" name="Google Shape;2038;g4d6b1121f4_0_1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9" name="Google Shape;2039;g4d6b1121f4_0_1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9" name="Shape 2079"/>
        <p:cNvGrpSpPr/>
        <p:nvPr/>
      </p:nvGrpSpPr>
      <p:grpSpPr>
        <a:xfrm>
          <a:off x="0" y="0"/>
          <a:ext cx="0" cy="0"/>
          <a:chOff x="0" y="0"/>
          <a:chExt cx="0" cy="0"/>
        </a:xfrm>
      </p:grpSpPr>
      <p:sp>
        <p:nvSpPr>
          <p:cNvPr id="2080" name="Google Shape;2080;g4d6b1121f4_0_1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1" name="Google Shape;2081;g4d6b1121f4_0_1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0" name="Shape 2110"/>
        <p:cNvGrpSpPr/>
        <p:nvPr/>
      </p:nvGrpSpPr>
      <p:grpSpPr>
        <a:xfrm>
          <a:off x="0" y="0"/>
          <a:ext cx="0" cy="0"/>
          <a:chOff x="0" y="0"/>
          <a:chExt cx="0" cy="0"/>
        </a:xfrm>
      </p:grpSpPr>
      <p:sp>
        <p:nvSpPr>
          <p:cNvPr id="2111" name="Google Shape;2111;g4d6b1121f4_0_1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2" name="Google Shape;2112;g4d6b1121f4_0_1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3" name="Shape 2143"/>
        <p:cNvGrpSpPr/>
        <p:nvPr/>
      </p:nvGrpSpPr>
      <p:grpSpPr>
        <a:xfrm>
          <a:off x="0" y="0"/>
          <a:ext cx="0" cy="0"/>
          <a:chOff x="0" y="0"/>
          <a:chExt cx="0" cy="0"/>
        </a:xfrm>
      </p:grpSpPr>
      <p:sp>
        <p:nvSpPr>
          <p:cNvPr id="2144" name="Google Shape;2144;g4d6b1121f4_0_1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5" name="Google Shape;2145;g4d6b1121f4_0_1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0" name="Shape 2180"/>
        <p:cNvGrpSpPr/>
        <p:nvPr/>
      </p:nvGrpSpPr>
      <p:grpSpPr>
        <a:xfrm>
          <a:off x="0" y="0"/>
          <a:ext cx="0" cy="0"/>
          <a:chOff x="0" y="0"/>
          <a:chExt cx="0" cy="0"/>
        </a:xfrm>
      </p:grpSpPr>
      <p:sp>
        <p:nvSpPr>
          <p:cNvPr id="2181" name="Google Shape;2181;g4d6b1121f4_0_1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2" name="Google Shape;2182;g4d6b1121f4_0_1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9" name="Shape 2219"/>
        <p:cNvGrpSpPr/>
        <p:nvPr/>
      </p:nvGrpSpPr>
      <p:grpSpPr>
        <a:xfrm>
          <a:off x="0" y="0"/>
          <a:ext cx="0" cy="0"/>
          <a:chOff x="0" y="0"/>
          <a:chExt cx="0" cy="0"/>
        </a:xfrm>
      </p:grpSpPr>
      <p:sp>
        <p:nvSpPr>
          <p:cNvPr id="2220" name="Google Shape;2220;g4d6b1121f4_0_2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1" name="Google Shape;2221;g4d6b1121f4_0_2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Answer: Neither, it depends on the use-case and on personal preferences.</a:t>
            </a:r>
            <a:endParaRPr sz="1000"/>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4" name="Shape 2254"/>
        <p:cNvGrpSpPr/>
        <p:nvPr/>
      </p:nvGrpSpPr>
      <p:grpSpPr>
        <a:xfrm>
          <a:off x="0" y="0"/>
          <a:ext cx="0" cy="0"/>
          <a:chOff x="0" y="0"/>
          <a:chExt cx="0" cy="0"/>
        </a:xfrm>
      </p:grpSpPr>
      <p:sp>
        <p:nvSpPr>
          <p:cNvPr id="2255" name="Google Shape;2255;g4d6b1121f4_0_2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6" name="Google Shape;2256;g4d6b1121f4_0_2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0" name="Shape 2260"/>
        <p:cNvGrpSpPr/>
        <p:nvPr/>
      </p:nvGrpSpPr>
      <p:grpSpPr>
        <a:xfrm>
          <a:off x="0" y="0"/>
          <a:ext cx="0" cy="0"/>
          <a:chOff x="0" y="0"/>
          <a:chExt cx="0" cy="0"/>
        </a:xfrm>
      </p:grpSpPr>
      <p:sp>
        <p:nvSpPr>
          <p:cNvPr id="2261" name="Google Shape;2261;g4d6b1121f4_0_2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2" name="Google Shape;2262;g4d6b1121f4_0_2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7" name="Shape 2297"/>
        <p:cNvGrpSpPr/>
        <p:nvPr/>
      </p:nvGrpSpPr>
      <p:grpSpPr>
        <a:xfrm>
          <a:off x="0" y="0"/>
          <a:ext cx="0" cy="0"/>
          <a:chOff x="0" y="0"/>
          <a:chExt cx="0" cy="0"/>
        </a:xfrm>
      </p:grpSpPr>
      <p:sp>
        <p:nvSpPr>
          <p:cNvPr id="2298" name="Google Shape;2298;g4d6b1121f4_0_2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9" name="Google Shape;2299;g4d6b1121f4_0_2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d6b1121f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d6b1121f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1" name="Shape 2351"/>
        <p:cNvGrpSpPr/>
        <p:nvPr/>
      </p:nvGrpSpPr>
      <p:grpSpPr>
        <a:xfrm>
          <a:off x="0" y="0"/>
          <a:ext cx="0" cy="0"/>
          <a:chOff x="0" y="0"/>
          <a:chExt cx="0" cy="0"/>
        </a:xfrm>
      </p:grpSpPr>
      <p:sp>
        <p:nvSpPr>
          <p:cNvPr id="2352" name="Google Shape;2352;g4d6b1121f4_0_2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3" name="Google Shape;2353;g4d6b1121f4_0_2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8" name="Shape 2408"/>
        <p:cNvGrpSpPr/>
        <p:nvPr/>
      </p:nvGrpSpPr>
      <p:grpSpPr>
        <a:xfrm>
          <a:off x="0" y="0"/>
          <a:ext cx="0" cy="0"/>
          <a:chOff x="0" y="0"/>
          <a:chExt cx="0" cy="0"/>
        </a:xfrm>
      </p:grpSpPr>
      <p:sp>
        <p:nvSpPr>
          <p:cNvPr id="2409" name="Google Shape;2409;g4d6b1121f4_0_2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0" name="Google Shape;2410;g4d6b1121f4_0_2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7" name="Shape 2417"/>
        <p:cNvGrpSpPr/>
        <p:nvPr/>
      </p:nvGrpSpPr>
      <p:grpSpPr>
        <a:xfrm>
          <a:off x="0" y="0"/>
          <a:ext cx="0" cy="0"/>
          <a:chOff x="0" y="0"/>
          <a:chExt cx="0" cy="0"/>
        </a:xfrm>
      </p:grpSpPr>
      <p:sp>
        <p:nvSpPr>
          <p:cNvPr id="2418" name="Google Shape;2418;g4d6b1121f4_0_2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9" name="Google Shape;2419;g4d6b1121f4_0_2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3" name="Shape 2453"/>
        <p:cNvGrpSpPr/>
        <p:nvPr/>
      </p:nvGrpSpPr>
      <p:grpSpPr>
        <a:xfrm>
          <a:off x="0" y="0"/>
          <a:ext cx="0" cy="0"/>
          <a:chOff x="0" y="0"/>
          <a:chExt cx="0" cy="0"/>
        </a:xfrm>
      </p:grpSpPr>
      <p:sp>
        <p:nvSpPr>
          <p:cNvPr id="2454" name="Google Shape;2454;g4d6b1121f4_0_2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5" name="Google Shape;2455;g4d6b1121f4_0_2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8" name="Shape 2478"/>
        <p:cNvGrpSpPr/>
        <p:nvPr/>
      </p:nvGrpSpPr>
      <p:grpSpPr>
        <a:xfrm>
          <a:off x="0" y="0"/>
          <a:ext cx="0" cy="0"/>
          <a:chOff x="0" y="0"/>
          <a:chExt cx="0" cy="0"/>
        </a:xfrm>
      </p:grpSpPr>
      <p:sp>
        <p:nvSpPr>
          <p:cNvPr id="2479" name="Google Shape;2479;g4d6b1121f4_0_2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0" name="Google Shape;2480;g4d6b1121f4_0_2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9" name="Shape 2509"/>
        <p:cNvGrpSpPr/>
        <p:nvPr/>
      </p:nvGrpSpPr>
      <p:grpSpPr>
        <a:xfrm>
          <a:off x="0" y="0"/>
          <a:ext cx="0" cy="0"/>
          <a:chOff x="0" y="0"/>
          <a:chExt cx="0" cy="0"/>
        </a:xfrm>
      </p:grpSpPr>
      <p:sp>
        <p:nvSpPr>
          <p:cNvPr id="2510" name="Google Shape;2510;g4d6b1121f4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1" name="Google Shape;2511;g4d6b1121f4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8" name="Shape 2518"/>
        <p:cNvGrpSpPr/>
        <p:nvPr/>
      </p:nvGrpSpPr>
      <p:grpSpPr>
        <a:xfrm>
          <a:off x="0" y="0"/>
          <a:ext cx="0" cy="0"/>
          <a:chOff x="0" y="0"/>
          <a:chExt cx="0" cy="0"/>
        </a:xfrm>
      </p:grpSpPr>
      <p:sp>
        <p:nvSpPr>
          <p:cNvPr id="2519" name="Google Shape;2519;g4d6b1121f4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0" name="Google Shape;2520;g4d6b1121f4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4" name="Shape 2554"/>
        <p:cNvGrpSpPr/>
        <p:nvPr/>
      </p:nvGrpSpPr>
      <p:grpSpPr>
        <a:xfrm>
          <a:off x="0" y="0"/>
          <a:ext cx="0" cy="0"/>
          <a:chOff x="0" y="0"/>
          <a:chExt cx="0" cy="0"/>
        </a:xfrm>
      </p:grpSpPr>
      <p:sp>
        <p:nvSpPr>
          <p:cNvPr id="2555" name="Google Shape;2555;g4d6b1121f4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6" name="Google Shape;2556;g4d6b1121f4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5" name="Shape 2565"/>
        <p:cNvGrpSpPr/>
        <p:nvPr/>
      </p:nvGrpSpPr>
      <p:grpSpPr>
        <a:xfrm>
          <a:off x="0" y="0"/>
          <a:ext cx="0" cy="0"/>
          <a:chOff x="0" y="0"/>
          <a:chExt cx="0" cy="0"/>
        </a:xfrm>
      </p:grpSpPr>
      <p:sp>
        <p:nvSpPr>
          <p:cNvPr id="2566" name="Google Shape;2566;g4d6b1121f4_0_2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7" name="Google Shape;2567;g4d6b1121f4_0_2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3" name="Shape 2603"/>
        <p:cNvGrpSpPr/>
        <p:nvPr/>
      </p:nvGrpSpPr>
      <p:grpSpPr>
        <a:xfrm>
          <a:off x="0" y="0"/>
          <a:ext cx="0" cy="0"/>
          <a:chOff x="0" y="0"/>
          <a:chExt cx="0" cy="0"/>
        </a:xfrm>
      </p:grpSpPr>
      <p:sp>
        <p:nvSpPr>
          <p:cNvPr id="2604" name="Google Shape;2604;g4d6b1121f4_0_2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5" name="Google Shape;2605;g4d6b1121f4_0_2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With Gerrit submodule subscriptions the super repository can be updated automatically when the sub repository changes.</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2" name="Shape 62"/>
        <p:cNvGrpSpPr/>
        <p:nvPr/>
      </p:nvGrpSpPr>
      <p:grpSpPr>
        <a:xfrm>
          <a:off x="0" y="0"/>
          <a:ext cx="0" cy="0"/>
          <a:chOff x="0" y="0"/>
          <a:chExt cx="0" cy="0"/>
        </a:xfrm>
      </p:grpSpPr>
      <p:sp>
        <p:nvSpPr>
          <p:cNvPr id="63" name="Google Shape;63;p14"/>
          <p:cNvSpPr txBox="1"/>
          <p:nvPr>
            <p:ph type="title"/>
          </p:nvPr>
        </p:nvSpPr>
        <p:spPr>
          <a:xfrm>
            <a:off x="311760" y="444960"/>
            <a:ext cx="8520120" cy="5724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 type="subTitle"/>
          </p:nvPr>
        </p:nvSpPr>
        <p:spPr>
          <a:xfrm>
            <a:off x="311760" y="1152360"/>
            <a:ext cx="8520120" cy="34160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311760" y="444960"/>
            <a:ext cx="8520120" cy="5724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6"/>
          <p:cNvSpPr txBox="1"/>
          <p:nvPr>
            <p:ph idx="1" type="body"/>
          </p:nvPr>
        </p:nvSpPr>
        <p:spPr>
          <a:xfrm>
            <a:off x="311760" y="1152360"/>
            <a:ext cx="8520120" cy="34160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9" name="Shape 69"/>
        <p:cNvGrpSpPr/>
        <p:nvPr/>
      </p:nvGrpSpPr>
      <p:grpSpPr>
        <a:xfrm>
          <a:off x="0" y="0"/>
          <a:ext cx="0" cy="0"/>
          <a:chOff x="0" y="0"/>
          <a:chExt cx="0" cy="0"/>
        </a:xfrm>
      </p:grpSpPr>
      <p:sp>
        <p:nvSpPr>
          <p:cNvPr id="70" name="Google Shape;70;p17"/>
          <p:cNvSpPr txBox="1"/>
          <p:nvPr>
            <p:ph type="title"/>
          </p:nvPr>
        </p:nvSpPr>
        <p:spPr>
          <a:xfrm>
            <a:off x="311760" y="444960"/>
            <a:ext cx="8520120" cy="5724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 type="body"/>
          </p:nvPr>
        </p:nvSpPr>
        <p:spPr>
          <a:xfrm>
            <a:off x="311760" y="1152360"/>
            <a:ext cx="4157640" cy="34160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17"/>
          <p:cNvSpPr txBox="1"/>
          <p:nvPr>
            <p:ph idx="2" type="body"/>
          </p:nvPr>
        </p:nvSpPr>
        <p:spPr>
          <a:xfrm>
            <a:off x="4677840" y="1152360"/>
            <a:ext cx="4157640" cy="34160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60" y="444960"/>
            <a:ext cx="8520120" cy="5724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5" name="Shape 75"/>
        <p:cNvGrpSpPr/>
        <p:nvPr/>
      </p:nvGrpSpPr>
      <p:grpSpPr>
        <a:xfrm>
          <a:off x="0" y="0"/>
          <a:ext cx="0" cy="0"/>
          <a:chOff x="0" y="0"/>
          <a:chExt cx="0" cy="0"/>
        </a:xfrm>
      </p:grpSpPr>
      <p:sp>
        <p:nvSpPr>
          <p:cNvPr id="76" name="Google Shape;76;p19"/>
          <p:cNvSpPr txBox="1"/>
          <p:nvPr>
            <p:ph idx="1" type="subTitle"/>
          </p:nvPr>
        </p:nvSpPr>
        <p:spPr>
          <a:xfrm>
            <a:off x="311760" y="444960"/>
            <a:ext cx="8520120" cy="26546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7" name="Shape 77"/>
        <p:cNvGrpSpPr/>
        <p:nvPr/>
      </p:nvGrpSpPr>
      <p:grpSpPr>
        <a:xfrm>
          <a:off x="0" y="0"/>
          <a:ext cx="0" cy="0"/>
          <a:chOff x="0" y="0"/>
          <a:chExt cx="0" cy="0"/>
        </a:xfrm>
      </p:grpSpPr>
      <p:sp>
        <p:nvSpPr>
          <p:cNvPr id="78" name="Google Shape;78;p20"/>
          <p:cNvSpPr txBox="1"/>
          <p:nvPr>
            <p:ph type="title"/>
          </p:nvPr>
        </p:nvSpPr>
        <p:spPr>
          <a:xfrm>
            <a:off x="311760" y="444960"/>
            <a:ext cx="8520120" cy="5724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 type="body"/>
          </p:nvPr>
        </p:nvSpPr>
        <p:spPr>
          <a:xfrm>
            <a:off x="311760" y="1152360"/>
            <a:ext cx="415764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20"/>
          <p:cNvSpPr txBox="1"/>
          <p:nvPr>
            <p:ph idx="2" type="body"/>
          </p:nvPr>
        </p:nvSpPr>
        <p:spPr>
          <a:xfrm>
            <a:off x="4677840" y="1152360"/>
            <a:ext cx="4157640" cy="34160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20"/>
          <p:cNvSpPr txBox="1"/>
          <p:nvPr>
            <p:ph idx="3" type="body"/>
          </p:nvPr>
        </p:nvSpPr>
        <p:spPr>
          <a:xfrm>
            <a:off x="311760" y="2936880"/>
            <a:ext cx="415764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2" name="Shape 82"/>
        <p:cNvGrpSpPr/>
        <p:nvPr/>
      </p:nvGrpSpPr>
      <p:grpSpPr>
        <a:xfrm>
          <a:off x="0" y="0"/>
          <a:ext cx="0" cy="0"/>
          <a:chOff x="0" y="0"/>
          <a:chExt cx="0" cy="0"/>
        </a:xfrm>
      </p:grpSpPr>
      <p:sp>
        <p:nvSpPr>
          <p:cNvPr id="83" name="Google Shape;83;p21"/>
          <p:cNvSpPr txBox="1"/>
          <p:nvPr>
            <p:ph type="title"/>
          </p:nvPr>
        </p:nvSpPr>
        <p:spPr>
          <a:xfrm>
            <a:off x="311760" y="444960"/>
            <a:ext cx="8520120" cy="5724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 type="body"/>
          </p:nvPr>
        </p:nvSpPr>
        <p:spPr>
          <a:xfrm>
            <a:off x="311760" y="1152360"/>
            <a:ext cx="4157640" cy="34160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21"/>
          <p:cNvSpPr txBox="1"/>
          <p:nvPr>
            <p:ph idx="2" type="body"/>
          </p:nvPr>
        </p:nvSpPr>
        <p:spPr>
          <a:xfrm>
            <a:off x="4677840" y="1152360"/>
            <a:ext cx="415764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1"/>
          <p:cNvSpPr txBox="1"/>
          <p:nvPr>
            <p:ph idx="3" type="body"/>
          </p:nvPr>
        </p:nvSpPr>
        <p:spPr>
          <a:xfrm>
            <a:off x="4677840" y="2936880"/>
            <a:ext cx="415764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7" name="Shape 87"/>
        <p:cNvGrpSpPr/>
        <p:nvPr/>
      </p:nvGrpSpPr>
      <p:grpSpPr>
        <a:xfrm>
          <a:off x="0" y="0"/>
          <a:ext cx="0" cy="0"/>
          <a:chOff x="0" y="0"/>
          <a:chExt cx="0" cy="0"/>
        </a:xfrm>
      </p:grpSpPr>
      <p:sp>
        <p:nvSpPr>
          <p:cNvPr id="88" name="Google Shape;88;p22"/>
          <p:cNvSpPr txBox="1"/>
          <p:nvPr>
            <p:ph type="title"/>
          </p:nvPr>
        </p:nvSpPr>
        <p:spPr>
          <a:xfrm>
            <a:off x="311760" y="444960"/>
            <a:ext cx="8520120" cy="5724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 type="body"/>
          </p:nvPr>
        </p:nvSpPr>
        <p:spPr>
          <a:xfrm>
            <a:off x="311760" y="1152360"/>
            <a:ext cx="415764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2"/>
          <p:cNvSpPr txBox="1"/>
          <p:nvPr>
            <p:ph idx="2" type="body"/>
          </p:nvPr>
        </p:nvSpPr>
        <p:spPr>
          <a:xfrm>
            <a:off x="4677840" y="1152360"/>
            <a:ext cx="415764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2"/>
          <p:cNvSpPr txBox="1"/>
          <p:nvPr>
            <p:ph idx="3" type="body"/>
          </p:nvPr>
        </p:nvSpPr>
        <p:spPr>
          <a:xfrm>
            <a:off x="311760" y="2936880"/>
            <a:ext cx="852012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2" name="Shape 92"/>
        <p:cNvGrpSpPr/>
        <p:nvPr/>
      </p:nvGrpSpPr>
      <p:grpSpPr>
        <a:xfrm>
          <a:off x="0" y="0"/>
          <a:ext cx="0" cy="0"/>
          <a:chOff x="0" y="0"/>
          <a:chExt cx="0" cy="0"/>
        </a:xfrm>
      </p:grpSpPr>
      <p:sp>
        <p:nvSpPr>
          <p:cNvPr id="93" name="Google Shape;93;p23"/>
          <p:cNvSpPr txBox="1"/>
          <p:nvPr>
            <p:ph type="title"/>
          </p:nvPr>
        </p:nvSpPr>
        <p:spPr>
          <a:xfrm>
            <a:off x="311760" y="444960"/>
            <a:ext cx="8520120" cy="5724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3"/>
          <p:cNvSpPr txBox="1"/>
          <p:nvPr>
            <p:ph idx="1" type="body"/>
          </p:nvPr>
        </p:nvSpPr>
        <p:spPr>
          <a:xfrm>
            <a:off x="311760" y="1152360"/>
            <a:ext cx="852012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3"/>
          <p:cNvSpPr txBox="1"/>
          <p:nvPr>
            <p:ph idx="2" type="body"/>
          </p:nvPr>
        </p:nvSpPr>
        <p:spPr>
          <a:xfrm>
            <a:off x="311760" y="2936880"/>
            <a:ext cx="852012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6" name="Shape 96"/>
        <p:cNvGrpSpPr/>
        <p:nvPr/>
      </p:nvGrpSpPr>
      <p:grpSpPr>
        <a:xfrm>
          <a:off x="0" y="0"/>
          <a:ext cx="0" cy="0"/>
          <a:chOff x="0" y="0"/>
          <a:chExt cx="0" cy="0"/>
        </a:xfrm>
      </p:grpSpPr>
      <p:sp>
        <p:nvSpPr>
          <p:cNvPr id="97" name="Google Shape;97;p24"/>
          <p:cNvSpPr txBox="1"/>
          <p:nvPr>
            <p:ph type="title"/>
          </p:nvPr>
        </p:nvSpPr>
        <p:spPr>
          <a:xfrm>
            <a:off x="311760" y="444960"/>
            <a:ext cx="8520120" cy="5724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4"/>
          <p:cNvSpPr txBox="1"/>
          <p:nvPr>
            <p:ph idx="1" type="body"/>
          </p:nvPr>
        </p:nvSpPr>
        <p:spPr>
          <a:xfrm>
            <a:off x="311760" y="1152360"/>
            <a:ext cx="415764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4"/>
          <p:cNvSpPr txBox="1"/>
          <p:nvPr>
            <p:ph idx="2" type="body"/>
          </p:nvPr>
        </p:nvSpPr>
        <p:spPr>
          <a:xfrm>
            <a:off x="4677840" y="1152360"/>
            <a:ext cx="415764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4"/>
          <p:cNvSpPr txBox="1"/>
          <p:nvPr>
            <p:ph idx="3" type="body"/>
          </p:nvPr>
        </p:nvSpPr>
        <p:spPr>
          <a:xfrm>
            <a:off x="311760" y="2936880"/>
            <a:ext cx="415764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4"/>
          <p:cNvSpPr txBox="1"/>
          <p:nvPr>
            <p:ph idx="4" type="body"/>
          </p:nvPr>
        </p:nvSpPr>
        <p:spPr>
          <a:xfrm>
            <a:off x="4677840" y="2936880"/>
            <a:ext cx="415764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2" name="Shape 102"/>
        <p:cNvGrpSpPr/>
        <p:nvPr/>
      </p:nvGrpSpPr>
      <p:grpSpPr>
        <a:xfrm>
          <a:off x="0" y="0"/>
          <a:ext cx="0" cy="0"/>
          <a:chOff x="0" y="0"/>
          <a:chExt cx="0" cy="0"/>
        </a:xfrm>
      </p:grpSpPr>
      <p:sp>
        <p:nvSpPr>
          <p:cNvPr id="103" name="Google Shape;103;p25"/>
          <p:cNvSpPr txBox="1"/>
          <p:nvPr>
            <p:ph type="title"/>
          </p:nvPr>
        </p:nvSpPr>
        <p:spPr>
          <a:xfrm>
            <a:off x="311760" y="444960"/>
            <a:ext cx="8520120" cy="5724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5"/>
          <p:cNvSpPr txBox="1"/>
          <p:nvPr>
            <p:ph idx="1" type="body"/>
          </p:nvPr>
        </p:nvSpPr>
        <p:spPr>
          <a:xfrm>
            <a:off x="311760" y="1152360"/>
            <a:ext cx="274320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5"/>
          <p:cNvSpPr txBox="1"/>
          <p:nvPr>
            <p:ph idx="2" type="body"/>
          </p:nvPr>
        </p:nvSpPr>
        <p:spPr>
          <a:xfrm>
            <a:off x="3192480" y="1152360"/>
            <a:ext cx="274320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5"/>
          <p:cNvSpPr txBox="1"/>
          <p:nvPr>
            <p:ph idx="3" type="body"/>
          </p:nvPr>
        </p:nvSpPr>
        <p:spPr>
          <a:xfrm>
            <a:off x="6073200" y="1152360"/>
            <a:ext cx="274320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5"/>
          <p:cNvSpPr txBox="1"/>
          <p:nvPr>
            <p:ph idx="4" type="body"/>
          </p:nvPr>
        </p:nvSpPr>
        <p:spPr>
          <a:xfrm>
            <a:off x="311760" y="2936880"/>
            <a:ext cx="274320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5"/>
          <p:cNvSpPr txBox="1"/>
          <p:nvPr>
            <p:ph idx="5" type="body"/>
          </p:nvPr>
        </p:nvSpPr>
        <p:spPr>
          <a:xfrm>
            <a:off x="3192480" y="2936880"/>
            <a:ext cx="274320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5"/>
          <p:cNvSpPr txBox="1"/>
          <p:nvPr>
            <p:ph idx="6" type="body"/>
          </p:nvPr>
        </p:nvSpPr>
        <p:spPr>
          <a:xfrm>
            <a:off x="6073200" y="2936880"/>
            <a:ext cx="274320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1.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285F4"/>
        </a:solidFill>
      </p:bgPr>
    </p:bg>
    <p:spTree>
      <p:nvGrpSpPr>
        <p:cNvPr id="50" name="Shape 50"/>
        <p:cNvGrpSpPr/>
        <p:nvPr/>
      </p:nvGrpSpPr>
      <p:grpSpPr>
        <a:xfrm>
          <a:off x="0" y="0"/>
          <a:ext cx="0" cy="0"/>
          <a:chOff x="0" y="0"/>
          <a:chExt cx="0" cy="0"/>
        </a:xfrm>
      </p:grpSpPr>
      <p:sp>
        <p:nvSpPr>
          <p:cNvPr id="51" name="Google Shape;51;p13"/>
          <p:cNvSpPr/>
          <p:nvPr/>
        </p:nvSpPr>
        <p:spPr>
          <a:xfrm>
            <a:off x="228600" y="274680"/>
            <a:ext cx="1817640" cy="2588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700" u="none" cap="none" strike="noStrike">
                <a:solidFill>
                  <a:srgbClr val="B7B7B7"/>
                </a:solidFill>
                <a:latin typeface="Roboto"/>
                <a:ea typeface="Roboto"/>
                <a:cs typeface="Roboto"/>
                <a:sym typeface="Roboto"/>
              </a:rPr>
              <a:t>Gerrit Code Review</a:t>
            </a:r>
            <a:endParaRPr b="0" i="0" sz="700" u="none" cap="none" strike="noStrike">
              <a:latin typeface="Arial"/>
              <a:ea typeface="Arial"/>
              <a:cs typeface="Arial"/>
              <a:sym typeface="Arial"/>
            </a:endParaRPr>
          </a:p>
        </p:txBody>
      </p:sp>
      <p:sp>
        <p:nvSpPr>
          <p:cNvPr id="52" name="Google Shape;52;p13"/>
          <p:cNvSpPr/>
          <p:nvPr/>
        </p:nvSpPr>
        <p:spPr>
          <a:xfrm>
            <a:off x="0" y="0"/>
            <a:ext cx="9143640" cy="514332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txBox="1"/>
          <p:nvPr>
            <p:ph type="title"/>
          </p:nvPr>
        </p:nvSpPr>
        <p:spPr>
          <a:xfrm>
            <a:off x="197280" y="547920"/>
            <a:ext cx="7772040" cy="65304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4" name="Google Shape;54;p13"/>
          <p:cNvSpPr/>
          <p:nvPr/>
        </p:nvSpPr>
        <p:spPr>
          <a:xfrm>
            <a:off x="6540120" y="4590720"/>
            <a:ext cx="1313640" cy="3535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6514200" y="4659120"/>
            <a:ext cx="360" cy="216720"/>
          </a:xfrm>
          <a:custGeom>
            <a:rect b="b" l="l" r="r" t="t"/>
            <a:pathLst>
              <a:path extrusionOk="0" h="21600" w="21600">
                <a:moveTo>
                  <a:pt x="0" y="0"/>
                </a:moveTo>
                <a:lnTo>
                  <a:pt x="21600" y="21600"/>
                </a:lnTo>
              </a:path>
            </a:pathLst>
          </a:custGeom>
          <a:noFill/>
          <a:ln cap="flat" cmpd="sng" w="9525">
            <a:solidFill>
              <a:srgbClr val="ACC9FA"/>
            </a:solidFill>
            <a:prstDash val="solid"/>
            <a:round/>
            <a:headEnd len="sm" w="sm" type="none"/>
            <a:tailEnd len="sm" w="sm" type="none"/>
          </a:ln>
        </p:spPr>
      </p:sp>
      <p:sp>
        <p:nvSpPr>
          <p:cNvPr id="56" name="Google Shape;56;p13"/>
          <p:cNvSpPr/>
          <p:nvPr/>
        </p:nvSpPr>
        <p:spPr>
          <a:xfrm flipH="1">
            <a:off x="8146800" y="4247280"/>
            <a:ext cx="995400" cy="895680"/>
          </a:xfrm>
          <a:prstGeom prst="round1Rect">
            <a:avLst>
              <a:gd fmla="val 10286" name="adj"/>
            </a:avLst>
          </a:prstGeom>
          <a:solidFill>
            <a:srgbClr val="ACC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flipH="1">
            <a:off x="8146800" y="4247280"/>
            <a:ext cx="995400" cy="89568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6514200" y="4590720"/>
            <a:ext cx="1633680" cy="3535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 sz="1100" u="none" cap="none" strike="noStrike">
                <a:solidFill>
                  <a:srgbClr val="FFFFFF"/>
                </a:solidFill>
                <a:latin typeface="Roboto"/>
                <a:ea typeface="Roboto"/>
                <a:cs typeface="Roboto"/>
                <a:sym typeface="Roboto"/>
              </a:rPr>
              <a:t>Gerrit Code Review</a:t>
            </a:r>
            <a:endParaRPr b="0" i="0" sz="1100" u="none" cap="none" strike="noStrike">
              <a:latin typeface="Arial"/>
              <a:ea typeface="Arial"/>
              <a:cs typeface="Arial"/>
              <a:sym typeface="Arial"/>
            </a:endParaRPr>
          </a:p>
        </p:txBody>
      </p:sp>
      <p:pic>
        <p:nvPicPr>
          <p:cNvPr id="59" name="Google Shape;59;p13"/>
          <p:cNvPicPr preferRelativeResize="0"/>
          <p:nvPr/>
        </p:nvPicPr>
        <p:blipFill rotWithShape="1">
          <a:blip r:embed="rId1">
            <a:alphaModFix/>
          </a:blip>
          <a:srcRect b="0" l="0" r="0" t="0"/>
          <a:stretch/>
        </p:blipFill>
        <p:spPr>
          <a:xfrm>
            <a:off x="5773680" y="4675320"/>
            <a:ext cx="573840" cy="184680"/>
          </a:xfrm>
          <a:prstGeom prst="rect">
            <a:avLst/>
          </a:prstGeom>
          <a:noFill/>
          <a:ln>
            <a:noFill/>
          </a:ln>
        </p:spPr>
      </p:pic>
      <p:sp>
        <p:nvSpPr>
          <p:cNvPr id="60" name="Google Shape;60;p13"/>
          <p:cNvSpPr txBox="1"/>
          <p:nvPr>
            <p:ph idx="12" type="sldNum"/>
          </p:nvPr>
        </p:nvSpPr>
        <p:spPr>
          <a:xfrm>
            <a:off x="8556840" y="4749840"/>
            <a:ext cx="548280" cy="39312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buNone/>
              <a:defRPr b="0" i="0" sz="1300" u="none" cap="none" strike="noStrike">
                <a:solidFill>
                  <a:srgbClr val="666666"/>
                </a:solidFill>
                <a:latin typeface="Roboto"/>
                <a:ea typeface="Roboto"/>
                <a:cs typeface="Roboto"/>
                <a:sym typeface="Roboto"/>
              </a:defRPr>
            </a:lvl1pPr>
            <a:lvl2pPr indent="0" lvl="1" marL="0" marR="0" rtl="0" algn="r">
              <a:lnSpc>
                <a:spcPct val="100000"/>
              </a:lnSpc>
              <a:spcBef>
                <a:spcPts val="0"/>
              </a:spcBef>
              <a:buNone/>
              <a:defRPr b="0" i="0" sz="1300" u="none" cap="none" strike="noStrike">
                <a:solidFill>
                  <a:srgbClr val="666666"/>
                </a:solidFill>
                <a:latin typeface="Roboto"/>
                <a:ea typeface="Roboto"/>
                <a:cs typeface="Roboto"/>
                <a:sym typeface="Roboto"/>
              </a:defRPr>
            </a:lvl2pPr>
            <a:lvl3pPr indent="0" lvl="2" marL="0" marR="0" rtl="0" algn="r">
              <a:lnSpc>
                <a:spcPct val="100000"/>
              </a:lnSpc>
              <a:spcBef>
                <a:spcPts val="0"/>
              </a:spcBef>
              <a:buNone/>
              <a:defRPr b="0" i="0" sz="1300" u="none" cap="none" strike="noStrike">
                <a:solidFill>
                  <a:srgbClr val="666666"/>
                </a:solidFill>
                <a:latin typeface="Roboto"/>
                <a:ea typeface="Roboto"/>
                <a:cs typeface="Roboto"/>
                <a:sym typeface="Roboto"/>
              </a:defRPr>
            </a:lvl3pPr>
            <a:lvl4pPr indent="0" lvl="3" marL="0" marR="0" rtl="0" algn="r">
              <a:lnSpc>
                <a:spcPct val="100000"/>
              </a:lnSpc>
              <a:spcBef>
                <a:spcPts val="0"/>
              </a:spcBef>
              <a:buNone/>
              <a:defRPr b="0" i="0" sz="1300" u="none" cap="none" strike="noStrike">
                <a:solidFill>
                  <a:srgbClr val="666666"/>
                </a:solidFill>
                <a:latin typeface="Roboto"/>
                <a:ea typeface="Roboto"/>
                <a:cs typeface="Roboto"/>
                <a:sym typeface="Roboto"/>
              </a:defRPr>
            </a:lvl4pPr>
            <a:lvl5pPr indent="0" lvl="4" marL="0" marR="0" rtl="0" algn="r">
              <a:lnSpc>
                <a:spcPct val="100000"/>
              </a:lnSpc>
              <a:spcBef>
                <a:spcPts val="0"/>
              </a:spcBef>
              <a:buNone/>
              <a:defRPr b="0" i="0" sz="1300" u="none" cap="none" strike="noStrike">
                <a:solidFill>
                  <a:srgbClr val="666666"/>
                </a:solidFill>
                <a:latin typeface="Roboto"/>
                <a:ea typeface="Roboto"/>
                <a:cs typeface="Roboto"/>
                <a:sym typeface="Roboto"/>
              </a:defRPr>
            </a:lvl5pPr>
            <a:lvl6pPr indent="0" lvl="5" marL="0" marR="0" rtl="0" algn="r">
              <a:lnSpc>
                <a:spcPct val="100000"/>
              </a:lnSpc>
              <a:spcBef>
                <a:spcPts val="0"/>
              </a:spcBef>
              <a:buNone/>
              <a:defRPr b="0" i="0" sz="1300" u="none" cap="none" strike="noStrike">
                <a:solidFill>
                  <a:srgbClr val="666666"/>
                </a:solidFill>
                <a:latin typeface="Roboto"/>
                <a:ea typeface="Roboto"/>
                <a:cs typeface="Roboto"/>
                <a:sym typeface="Roboto"/>
              </a:defRPr>
            </a:lvl6pPr>
            <a:lvl7pPr indent="0" lvl="6" marL="0" marR="0" rtl="0" algn="r">
              <a:lnSpc>
                <a:spcPct val="100000"/>
              </a:lnSpc>
              <a:spcBef>
                <a:spcPts val="0"/>
              </a:spcBef>
              <a:buNone/>
              <a:defRPr b="0" i="0" sz="1300" u="none" cap="none" strike="noStrike">
                <a:solidFill>
                  <a:srgbClr val="666666"/>
                </a:solidFill>
                <a:latin typeface="Roboto"/>
                <a:ea typeface="Roboto"/>
                <a:cs typeface="Roboto"/>
                <a:sym typeface="Roboto"/>
              </a:defRPr>
            </a:lvl7pPr>
            <a:lvl8pPr indent="0" lvl="7" marL="0" marR="0" rtl="0" algn="r">
              <a:lnSpc>
                <a:spcPct val="100000"/>
              </a:lnSpc>
              <a:spcBef>
                <a:spcPts val="0"/>
              </a:spcBef>
              <a:buNone/>
              <a:defRPr b="0" i="0" sz="1300" u="none" cap="none" strike="noStrike">
                <a:solidFill>
                  <a:srgbClr val="666666"/>
                </a:solidFill>
                <a:latin typeface="Roboto"/>
                <a:ea typeface="Roboto"/>
                <a:cs typeface="Roboto"/>
                <a:sym typeface="Roboto"/>
              </a:defRPr>
            </a:lvl8pPr>
            <a:lvl9pPr indent="0" lvl="8" marL="0" marR="0" rtl="0" algn="r">
              <a:lnSpc>
                <a:spcPct val="100000"/>
              </a:lnSpc>
              <a:spcBef>
                <a:spcPts val="0"/>
              </a:spcBef>
              <a:buNone/>
              <a:defRPr b="0" i="0" sz="1300" u="none" cap="none"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61" name="Google Shape;61;p13"/>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gerrit.googlesource.com/training/gerrit/+/refs/heads/master/presentations/git-gerrit-worksho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9.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hyperlink" Target="https://www.gerritcodereview.com/" TargetMode="External"/><Relationship Id="rId4" Type="http://schemas.openxmlformats.org/officeDocument/2006/relationships/hyperlink" Target="http://www.apache.org/licenses/LICENSE-2.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presentation/d/1IQCRPHEIX-qKo7QFxsD3V62yhyGA9_5YsYXFOiBpgkk/edit?usp=shar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9.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2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2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6"/>
          <p:cNvSpPr txBox="1"/>
          <p:nvPr/>
        </p:nvSpPr>
        <p:spPr>
          <a:xfrm>
            <a:off x="197280" y="547920"/>
            <a:ext cx="7772040" cy="18943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3600" u="none" cap="none" strike="noStrike">
                <a:solidFill>
                  <a:srgbClr val="FFFFFF"/>
                </a:solidFill>
                <a:latin typeface="Roboto"/>
                <a:ea typeface="Roboto"/>
                <a:cs typeface="Roboto"/>
                <a:sym typeface="Roboto"/>
              </a:rPr>
              <a:t>Git</a:t>
            </a:r>
            <a:br>
              <a:rPr b="0" i="0" lang="en" sz="1800" u="none" cap="none" strike="noStrike"/>
            </a:br>
            <a:r>
              <a:rPr b="0" i="0" lang="en" sz="3600" u="none" cap="none" strike="noStrike">
                <a:solidFill>
                  <a:srgbClr val="ACC9FA"/>
                </a:solidFill>
                <a:latin typeface="Roboto"/>
                <a:ea typeface="Roboto"/>
                <a:cs typeface="Roboto"/>
                <a:sym typeface="Roboto"/>
              </a:rPr>
              <a:t>Concepts and Workflows</a:t>
            </a:r>
            <a:br>
              <a:rPr b="0" i="0" lang="en" sz="1800" u="none" cap="none" strike="noStrike"/>
            </a:br>
            <a:r>
              <a:rPr b="0" i="0" lang="en" sz="1800" u="none" cap="none" strike="noStrike">
                <a:solidFill>
                  <a:srgbClr val="ACC9FA"/>
                </a:solidFill>
                <a:latin typeface="Roboto"/>
                <a:ea typeface="Roboto"/>
                <a:cs typeface="Roboto"/>
                <a:sym typeface="Roboto"/>
              </a:rPr>
              <a:t>(for Googlers: go/git-explained)</a:t>
            </a:r>
            <a:br>
              <a:rPr b="0" i="0" lang="en" sz="1800" u="none" cap="none" strike="noStrike"/>
            </a:br>
            <a:br>
              <a:rPr b="0" i="0" lang="en" sz="1800" u="none" cap="none" strike="noStrike"/>
            </a:br>
            <a:br>
              <a:rPr b="0" i="0" lang="en" sz="1800" u="none" cap="none" strike="noStrike"/>
            </a:br>
            <a:r>
              <a:rPr b="0" i="0" lang="en" sz="1800" u="none" cap="none" strike="noStrike">
                <a:solidFill>
                  <a:srgbClr val="134F5C"/>
                </a:solidFill>
                <a:latin typeface="Roboto"/>
                <a:ea typeface="Roboto"/>
                <a:cs typeface="Roboto"/>
                <a:sym typeface="Roboto"/>
              </a:rPr>
              <a:t>Edwin Kempin</a:t>
            </a:r>
            <a:br>
              <a:rPr b="0" i="0" lang="en" sz="1800" u="none" cap="none" strike="noStrike"/>
            </a:br>
            <a:r>
              <a:rPr b="0" i="0" lang="en" sz="1800" u="none" cap="none" strike="noStrike">
                <a:solidFill>
                  <a:srgbClr val="134F5C"/>
                </a:solidFill>
                <a:latin typeface="Roboto"/>
                <a:ea typeface="Roboto"/>
                <a:cs typeface="Roboto"/>
                <a:sym typeface="Roboto"/>
              </a:rPr>
              <a:t>Google Munich</a:t>
            </a:r>
            <a:br>
              <a:rPr b="0" i="0" lang="en" sz="1800" u="none" cap="none" strike="noStrike"/>
            </a:br>
            <a:r>
              <a:rPr b="0" i="0" lang="en" sz="1800" u="none" cap="none" strike="noStrike">
                <a:solidFill>
                  <a:srgbClr val="134F5C"/>
                </a:solidFill>
                <a:latin typeface="Roboto"/>
                <a:ea typeface="Roboto"/>
                <a:cs typeface="Roboto"/>
                <a:sym typeface="Roboto"/>
              </a:rPr>
              <a:t>ekempin@google.com</a:t>
            </a:r>
            <a:endParaRPr b="0" i="0" sz="1800" u="none" cap="none" strike="noStrike">
              <a:solidFill>
                <a:srgbClr val="134F5C"/>
              </a:solidFill>
              <a:latin typeface="Roboto"/>
              <a:ea typeface="Roboto"/>
              <a:cs typeface="Roboto"/>
              <a:sym typeface="Roboto"/>
            </a:endParaRPr>
          </a:p>
          <a:p>
            <a:pPr indent="0" lvl="0" marL="0" marR="0" rtl="0" algn="l">
              <a:lnSpc>
                <a:spcPct val="100000"/>
              </a:lnSpc>
              <a:spcBef>
                <a:spcPts val="0"/>
              </a:spcBef>
              <a:spcAft>
                <a:spcPts val="0"/>
              </a:spcAft>
              <a:buNone/>
            </a:pPr>
            <a:r>
              <a:t/>
            </a:r>
            <a:endParaRPr sz="1800">
              <a:solidFill>
                <a:srgbClr val="134F5C"/>
              </a:solidFill>
              <a:latin typeface="Roboto"/>
              <a:ea typeface="Roboto"/>
              <a:cs typeface="Roboto"/>
              <a:sym typeface="Roboto"/>
            </a:endParaRPr>
          </a:p>
          <a:p>
            <a:pPr indent="0" lvl="0" marL="0" rtl="0" algn="l">
              <a:spcBef>
                <a:spcPts val="0"/>
              </a:spcBef>
              <a:spcAft>
                <a:spcPts val="0"/>
              </a:spcAft>
              <a:buClr>
                <a:schemeClr val="dk1"/>
              </a:buClr>
              <a:buFont typeface="Arial"/>
              <a:buNone/>
            </a:pPr>
            <a:r>
              <a:rPr lang="en">
                <a:solidFill>
                  <a:srgbClr val="134F5C"/>
                </a:solidFill>
                <a:latin typeface="Roboto"/>
                <a:ea typeface="Roboto"/>
                <a:cs typeface="Roboto"/>
                <a:sym typeface="Roboto"/>
              </a:rPr>
              <a:t>This presentation is based on a </a:t>
            </a:r>
            <a:r>
              <a:rPr lang="en" u="sng">
                <a:solidFill>
                  <a:schemeClr val="hlink"/>
                </a:solidFill>
                <a:latin typeface="Roboto"/>
                <a:ea typeface="Roboto"/>
                <a:cs typeface="Roboto"/>
                <a:sym typeface="Roboto"/>
                <a:hlinkClick r:id="rId3"/>
              </a:rPr>
              <a:t>Git/Gerrit workshop</a:t>
            </a:r>
            <a:r>
              <a:rPr lang="en">
                <a:solidFill>
                  <a:srgbClr val="134F5C"/>
                </a:solidFill>
                <a:latin typeface="Roboto"/>
                <a:ea typeface="Roboto"/>
                <a:cs typeface="Roboto"/>
                <a:sym typeface="Roboto"/>
              </a:rPr>
              <a:t> that was developed by SAP.</a:t>
            </a:r>
            <a:endParaRPr>
              <a:solidFill>
                <a:srgbClr val="134F5C"/>
              </a:solidFill>
              <a:latin typeface="Roboto"/>
              <a:ea typeface="Roboto"/>
              <a:cs typeface="Roboto"/>
              <a:sym typeface="Roboto"/>
            </a:endParaRPr>
          </a:p>
          <a:p>
            <a:pPr indent="0" lvl="0" marL="0" rtl="0" algn="l">
              <a:spcBef>
                <a:spcPts val="0"/>
              </a:spcBef>
              <a:spcAft>
                <a:spcPts val="0"/>
              </a:spcAft>
              <a:buClr>
                <a:schemeClr val="dk1"/>
              </a:buClr>
              <a:buFont typeface="Arial"/>
              <a:buNone/>
            </a:pPr>
            <a:r>
              <a:rPr lang="en">
                <a:solidFill>
                  <a:srgbClr val="134F5C"/>
                </a:solidFill>
                <a:latin typeface="Roboto"/>
                <a:ea typeface="Roboto"/>
                <a:cs typeface="Roboto"/>
                <a:sym typeface="Roboto"/>
              </a:rPr>
              <a:t>Credits go to sasa.zivkov@sap.com, matthias.sohn@sap.com and christian.halstrick@sap.com</a:t>
            </a:r>
            <a:endParaRPr sz="1800">
              <a:solidFill>
                <a:srgbClr val="134F5C"/>
              </a:solidFill>
              <a:latin typeface="Roboto"/>
              <a:ea typeface="Roboto"/>
              <a:cs typeface="Roboto"/>
              <a:sym typeface="Roboto"/>
            </a:endParaRPr>
          </a:p>
        </p:txBody>
      </p:sp>
      <p:sp>
        <p:nvSpPr>
          <p:cNvPr id="115" name="Google Shape;115;p26"/>
          <p:cNvSpPr/>
          <p:nvPr/>
        </p:nvSpPr>
        <p:spPr>
          <a:xfrm>
            <a:off x="0" y="4680300"/>
            <a:ext cx="4133700" cy="463200"/>
          </a:xfrm>
          <a:prstGeom prst="rect">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a:t>PUBLIC - SHARED WITH GERRIT COMMUNITY</a:t>
            </a:r>
            <a:endParaRPr b="1"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5"/>
          <p:cNvSpPr txBox="1"/>
          <p:nvPr/>
        </p:nvSpPr>
        <p:spPr>
          <a:xfrm>
            <a:off x="3223900" y="3581000"/>
            <a:ext cx="2519400" cy="12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files/folders next to the </a:t>
            </a:r>
            <a:r>
              <a:rPr b="1" i="1" lang="en" sz="1800">
                <a:solidFill>
                  <a:srgbClr val="3D85C6"/>
                </a:solidFill>
              </a:rPr>
              <a:t>.git</a:t>
            </a:r>
            <a:r>
              <a:rPr lang="en" sz="1800"/>
              <a:t> folder are the </a:t>
            </a:r>
            <a:r>
              <a:rPr b="1" i="1" lang="en" sz="1800">
                <a:solidFill>
                  <a:srgbClr val="3D85C6"/>
                </a:solidFill>
              </a:rPr>
              <a:t>working tree</a:t>
            </a:r>
            <a:br>
              <a:rPr lang="en" sz="1800"/>
            </a:br>
            <a:endParaRPr sz="1800"/>
          </a:p>
        </p:txBody>
      </p:sp>
      <p:sp>
        <p:nvSpPr>
          <p:cNvPr id="214" name="Google Shape;214;p3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5"/>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Git Repository Structure</a:t>
            </a:r>
            <a:endParaRPr b="1" sz="3600">
              <a:solidFill>
                <a:srgbClr val="FFFFFF"/>
              </a:solidFill>
            </a:endParaRPr>
          </a:p>
          <a:p>
            <a:pPr indent="0" lvl="0" marL="0" rtl="0" algn="l">
              <a:spcBef>
                <a:spcPts val="0"/>
              </a:spcBef>
              <a:spcAft>
                <a:spcPts val="0"/>
              </a:spcAft>
              <a:buNone/>
            </a:pPr>
            <a:r>
              <a:t/>
            </a:r>
            <a:endParaRPr sz="3000"/>
          </a:p>
        </p:txBody>
      </p:sp>
      <p:sp>
        <p:nvSpPr>
          <p:cNvPr id="216" name="Google Shape;216;p35"/>
          <p:cNvSpPr txBox="1"/>
          <p:nvPr/>
        </p:nvSpPr>
        <p:spPr>
          <a:xfrm>
            <a:off x="3236975" y="1974350"/>
            <a:ext cx="20007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3D85C6"/>
                </a:solidFill>
              </a:rPr>
              <a:t>.git</a:t>
            </a:r>
            <a:r>
              <a:rPr lang="en" sz="1800"/>
              <a:t> folder is the </a:t>
            </a:r>
            <a:r>
              <a:rPr b="1" i="1" lang="en" sz="1800">
                <a:solidFill>
                  <a:srgbClr val="3D85C6"/>
                </a:solidFill>
              </a:rPr>
              <a:t>Git repository</a:t>
            </a:r>
            <a:endParaRPr b="1" i="1" sz="1800">
              <a:solidFill>
                <a:srgbClr val="3D85C6"/>
              </a:solidFill>
            </a:endParaRPr>
          </a:p>
        </p:txBody>
      </p:sp>
      <p:sp>
        <p:nvSpPr>
          <p:cNvPr id="217" name="Google Shape;217;p35"/>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5"/>
          <p:cNvSpPr txBox="1"/>
          <p:nvPr/>
        </p:nvSpPr>
        <p:spPr>
          <a:xfrm>
            <a:off x="6012950" y="668100"/>
            <a:ext cx="3069300" cy="292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a:solidFill>
                  <a:schemeClr val="dk1"/>
                </a:solidFill>
              </a:rPr>
              <a:t>A </a:t>
            </a:r>
            <a:r>
              <a:rPr b="1" i="1" lang="en" sz="1800">
                <a:solidFill>
                  <a:schemeClr val="dk1"/>
                </a:solidFill>
              </a:rPr>
              <a:t>Git repository</a:t>
            </a:r>
            <a:r>
              <a:rPr lang="en" sz="1800">
                <a:solidFill>
                  <a:schemeClr val="dk1"/>
                </a:solidFill>
              </a:rPr>
              <a:t> has at most one </a:t>
            </a:r>
            <a:r>
              <a:rPr b="1" i="1" lang="en" sz="1800">
                <a:solidFill>
                  <a:srgbClr val="3D85C6"/>
                </a:solidFill>
              </a:rPr>
              <a:t>working tree</a:t>
            </a:r>
            <a:r>
              <a:rPr lang="en" sz="1800">
                <a:solidFill>
                  <a:schemeClr val="dk1"/>
                </a:solidFill>
              </a:rPr>
              <a:t>.</a:t>
            </a:r>
            <a:endParaRPr i="1" sz="1800">
              <a:solidFill>
                <a:schemeClr val="dk1"/>
              </a:solidFill>
              <a:latin typeface="Courier New"/>
              <a:ea typeface="Courier New"/>
              <a:cs typeface="Courier New"/>
              <a:sym typeface="Courier New"/>
            </a:endParaRPr>
          </a:p>
          <a:p>
            <a:pPr indent="0" lvl="0" marL="0" rtl="0" algn="l">
              <a:lnSpc>
                <a:spcPct val="115000"/>
              </a:lnSpc>
              <a:spcBef>
                <a:spcPts val="900"/>
              </a:spcBef>
              <a:spcAft>
                <a:spcPts val="1600"/>
              </a:spcAft>
              <a:buNone/>
            </a:pPr>
            <a:r>
              <a:t/>
            </a:r>
            <a:endParaRPr sz="2400"/>
          </a:p>
        </p:txBody>
      </p:sp>
      <p:pic>
        <p:nvPicPr>
          <p:cNvPr id="219" name="Google Shape;219;p35"/>
          <p:cNvPicPr preferRelativeResize="0"/>
          <p:nvPr/>
        </p:nvPicPr>
        <p:blipFill rotWithShape="1">
          <a:blip r:embed="rId3">
            <a:alphaModFix/>
          </a:blip>
          <a:srcRect b="0" l="0" r="0" t="0"/>
          <a:stretch/>
        </p:blipFill>
        <p:spPr>
          <a:xfrm>
            <a:off x="1309320" y="3036960"/>
            <a:ext cx="681840" cy="464760"/>
          </a:xfrm>
          <a:prstGeom prst="rect">
            <a:avLst/>
          </a:prstGeom>
          <a:noFill/>
          <a:ln>
            <a:noFill/>
          </a:ln>
        </p:spPr>
      </p:pic>
      <p:pic>
        <p:nvPicPr>
          <p:cNvPr id="220" name="Google Shape;220;p35"/>
          <p:cNvPicPr preferRelativeResize="0"/>
          <p:nvPr/>
        </p:nvPicPr>
        <p:blipFill rotWithShape="1">
          <a:blip r:embed="rId4">
            <a:alphaModFix/>
          </a:blip>
          <a:srcRect b="0" l="0" r="0" t="0"/>
          <a:stretch/>
        </p:blipFill>
        <p:spPr>
          <a:xfrm>
            <a:off x="184320" y="3502080"/>
            <a:ext cx="2884680" cy="1362600"/>
          </a:xfrm>
          <a:prstGeom prst="rect">
            <a:avLst/>
          </a:prstGeom>
          <a:noFill/>
          <a:ln>
            <a:noFill/>
          </a:ln>
        </p:spPr>
      </p:pic>
      <p:pic>
        <p:nvPicPr>
          <p:cNvPr id="221" name="Google Shape;221;p35"/>
          <p:cNvPicPr preferRelativeResize="0"/>
          <p:nvPr/>
        </p:nvPicPr>
        <p:blipFill rotWithShape="1">
          <a:blip r:embed="rId5">
            <a:alphaModFix/>
          </a:blip>
          <a:srcRect b="0" l="0" r="0" t="0"/>
          <a:stretch/>
        </p:blipFill>
        <p:spPr>
          <a:xfrm>
            <a:off x="231480" y="870480"/>
            <a:ext cx="2837520" cy="2294640"/>
          </a:xfrm>
          <a:prstGeom prst="rect">
            <a:avLst/>
          </a:prstGeom>
          <a:noFill/>
          <a:ln>
            <a:noFill/>
          </a:ln>
        </p:spPr>
      </p:pic>
      <p:sp>
        <p:nvSpPr>
          <p:cNvPr id="222" name="Google Shape;222;p35"/>
          <p:cNvSpPr/>
          <p:nvPr/>
        </p:nvSpPr>
        <p:spPr>
          <a:xfrm>
            <a:off x="576000" y="1204560"/>
            <a:ext cx="2493000" cy="2294700"/>
          </a:xfrm>
          <a:prstGeom prst="rect">
            <a:avLst/>
          </a:prstGeom>
          <a:noFill/>
          <a:ln cap="flat" cmpd="sng" w="284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5"/>
          <p:cNvSpPr/>
          <p:nvPr/>
        </p:nvSpPr>
        <p:spPr>
          <a:xfrm>
            <a:off x="576000" y="3499560"/>
            <a:ext cx="2493000" cy="1362600"/>
          </a:xfrm>
          <a:prstGeom prst="rect">
            <a:avLst/>
          </a:prstGeom>
          <a:noFill/>
          <a:ln cap="flat" cmpd="sng" w="284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7" name="Shape 2647"/>
        <p:cNvGrpSpPr/>
        <p:nvPr/>
      </p:nvGrpSpPr>
      <p:grpSpPr>
        <a:xfrm>
          <a:off x="0" y="0"/>
          <a:ext cx="0" cy="0"/>
          <a:chOff x="0" y="0"/>
          <a:chExt cx="0" cy="0"/>
        </a:xfrm>
      </p:grpSpPr>
      <p:sp>
        <p:nvSpPr>
          <p:cNvPr id="2648" name="Google Shape;2648;p12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125"/>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Submodules</a:t>
            </a:r>
            <a:endParaRPr b="1" sz="3600">
              <a:solidFill>
                <a:srgbClr val="FFFFFF"/>
              </a:solidFill>
            </a:endParaRPr>
          </a:p>
          <a:p>
            <a:pPr indent="0" lvl="0" marL="0" rtl="0" algn="l">
              <a:spcBef>
                <a:spcPts val="0"/>
              </a:spcBef>
              <a:spcAft>
                <a:spcPts val="0"/>
              </a:spcAft>
              <a:buNone/>
            </a:pPr>
            <a:r>
              <a:t/>
            </a:r>
            <a:endParaRPr sz="3000"/>
          </a:p>
        </p:txBody>
      </p:sp>
      <p:sp>
        <p:nvSpPr>
          <p:cNvPr id="2650" name="Google Shape;2650;p125"/>
          <p:cNvSpPr txBox="1"/>
          <p:nvPr/>
        </p:nvSpPr>
        <p:spPr>
          <a:xfrm>
            <a:off x="265950" y="705200"/>
            <a:ext cx="6209400" cy="3871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None/>
            </a:pPr>
            <a:r>
              <a:rPr lang="en" sz="1800">
                <a:solidFill>
                  <a:schemeClr val="dk1"/>
                </a:solidFill>
              </a:rPr>
              <a:t>Tips:</a:t>
            </a:r>
            <a:endParaRPr sz="1800">
              <a:solidFill>
                <a:schemeClr val="dk1"/>
              </a:solidFill>
            </a:endParaRPr>
          </a:p>
          <a:p>
            <a:pPr indent="-342900" lvl="0" marL="457200" marR="0" rtl="0" algn="l">
              <a:lnSpc>
                <a:spcPct val="115000"/>
              </a:lnSpc>
              <a:spcBef>
                <a:spcPts val="900"/>
              </a:spcBef>
              <a:spcAft>
                <a:spcPts val="0"/>
              </a:spcAft>
              <a:buClr>
                <a:schemeClr val="dk1"/>
              </a:buClr>
              <a:buSzPts val="1800"/>
              <a:buChar char="■"/>
            </a:pPr>
            <a:r>
              <a:rPr lang="en" sz="1800">
                <a:solidFill>
                  <a:schemeClr val="dk1"/>
                </a:solidFill>
              </a:rPr>
              <a:t>Use </a:t>
            </a:r>
            <a:r>
              <a:rPr i="1" lang="en" sz="1800">
                <a:solidFill>
                  <a:schemeClr val="dk1"/>
                </a:solidFill>
                <a:latin typeface="Courier New"/>
                <a:ea typeface="Courier New"/>
                <a:cs typeface="Courier New"/>
                <a:sym typeface="Courier New"/>
              </a:rPr>
              <a:t>git submodule update --init</a:t>
            </a:r>
            <a:r>
              <a:rPr lang="en" sz="1800">
                <a:solidFill>
                  <a:schemeClr val="dk1"/>
                </a:solidFill>
              </a:rPr>
              <a:t> to initiate and update your submodules at once</a:t>
            </a:r>
            <a:endParaRPr sz="1800">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sz="1800">
                <a:solidFill>
                  <a:schemeClr val="dk1"/>
                </a:solidFill>
              </a:rPr>
              <a:t>Submodules may contain submodules themselves. In this case the submodule initiation and update can be done recursively by</a:t>
            </a:r>
            <a:br>
              <a:rPr lang="en" sz="1800">
                <a:solidFill>
                  <a:schemeClr val="dk1"/>
                </a:solidFill>
              </a:rPr>
            </a:br>
            <a:r>
              <a:rPr i="1" lang="en" sz="1800">
                <a:solidFill>
                  <a:schemeClr val="dk1"/>
                </a:solidFill>
                <a:latin typeface="Courier New"/>
                <a:ea typeface="Courier New"/>
                <a:cs typeface="Courier New"/>
                <a:sym typeface="Courier New"/>
              </a:rPr>
              <a:t>git submodule update --init --recursive</a:t>
            </a:r>
            <a:endParaRPr i="1" sz="1800">
              <a:solidFill>
                <a:schemeClr val="dk1"/>
              </a:solidFill>
              <a:latin typeface="Courier New"/>
              <a:ea typeface="Courier New"/>
              <a:cs typeface="Courier New"/>
              <a:sym typeface="Courier New"/>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4" name="Shape 2654"/>
        <p:cNvGrpSpPr/>
        <p:nvPr/>
      </p:nvGrpSpPr>
      <p:grpSpPr>
        <a:xfrm>
          <a:off x="0" y="0"/>
          <a:ext cx="0" cy="0"/>
          <a:chOff x="0" y="0"/>
          <a:chExt cx="0" cy="0"/>
        </a:xfrm>
      </p:grpSpPr>
      <p:sp>
        <p:nvSpPr>
          <p:cNvPr id="2655" name="Google Shape;2655;p12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126"/>
          <p:cNvSpPr txBox="1"/>
          <p:nvPr>
            <p:ph type="title"/>
          </p:nvPr>
        </p:nvSpPr>
        <p:spPr>
          <a:xfrm>
            <a:off x="189450" y="-87600"/>
            <a:ext cx="8364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Branches without common ancestor</a:t>
            </a:r>
            <a:endParaRPr b="1" sz="3600">
              <a:solidFill>
                <a:srgbClr val="FFFFFF"/>
              </a:solidFill>
            </a:endParaRPr>
          </a:p>
          <a:p>
            <a:pPr indent="0" lvl="0" marL="0" rtl="0" algn="l">
              <a:spcBef>
                <a:spcPts val="0"/>
              </a:spcBef>
              <a:spcAft>
                <a:spcPts val="0"/>
              </a:spcAft>
              <a:buNone/>
            </a:pPr>
            <a:r>
              <a:t/>
            </a:r>
            <a:endParaRPr sz="3000"/>
          </a:p>
        </p:txBody>
      </p:sp>
      <p:sp>
        <p:nvSpPr>
          <p:cNvPr id="2657" name="Google Shape;2657;p126"/>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126"/>
          <p:cNvSpPr txBox="1"/>
          <p:nvPr/>
        </p:nvSpPr>
        <p:spPr>
          <a:xfrm>
            <a:off x="6222475" y="655350"/>
            <a:ext cx="2870400" cy="429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a:t>Within one repository it is possible to have branches that don’t share any common ancestor (e.g. contain a completely different set of files):</a:t>
            </a:r>
            <a:endParaRPr sz="1800"/>
          </a:p>
          <a:p>
            <a:pPr indent="-342900" lvl="0" marL="457200" rtl="0" algn="l">
              <a:lnSpc>
                <a:spcPct val="115000"/>
              </a:lnSpc>
              <a:spcBef>
                <a:spcPts val="900"/>
              </a:spcBef>
              <a:spcAft>
                <a:spcPts val="0"/>
              </a:spcAft>
              <a:buSzPts val="1800"/>
              <a:buChar char="■"/>
            </a:pPr>
            <a:r>
              <a:rPr lang="en" sz="1800"/>
              <a:t>An </a:t>
            </a:r>
            <a:r>
              <a:rPr b="1" i="1" lang="en" sz="1800">
                <a:solidFill>
                  <a:srgbClr val="3D85C6"/>
                </a:solidFill>
              </a:rPr>
              <a:t>orphan</a:t>
            </a:r>
            <a:r>
              <a:rPr lang="en" sz="1800"/>
              <a:t> branch can be created by </a:t>
            </a:r>
            <a:r>
              <a:rPr i="1" lang="en" sz="1800">
                <a:latin typeface="Courier New"/>
                <a:ea typeface="Courier New"/>
                <a:cs typeface="Courier New"/>
                <a:sym typeface="Courier New"/>
              </a:rPr>
              <a:t>git checkout --orphan &lt;branch-name&gt;</a:t>
            </a:r>
            <a:endParaRPr i="1" sz="1800">
              <a:latin typeface="Courier New"/>
              <a:ea typeface="Courier New"/>
              <a:cs typeface="Courier New"/>
              <a:sym typeface="Courier New"/>
            </a:endParaRPr>
          </a:p>
        </p:txBody>
      </p:sp>
      <p:sp>
        <p:nvSpPr>
          <p:cNvPr id="2659" name="Google Shape;2659;p126"/>
          <p:cNvSpPr/>
          <p:nvPr/>
        </p:nvSpPr>
        <p:spPr>
          <a:xfrm>
            <a:off x="1506195" y="2662759"/>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a:t>
            </a:r>
            <a:endParaRPr b="1" sz="2400"/>
          </a:p>
        </p:txBody>
      </p:sp>
      <p:sp>
        <p:nvSpPr>
          <p:cNvPr id="2660" name="Google Shape;2660;p126"/>
          <p:cNvSpPr/>
          <p:nvPr/>
        </p:nvSpPr>
        <p:spPr>
          <a:xfrm>
            <a:off x="1506195" y="3365892"/>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B</a:t>
            </a:r>
            <a:endParaRPr b="1" sz="2400"/>
          </a:p>
        </p:txBody>
      </p:sp>
      <p:sp>
        <p:nvSpPr>
          <p:cNvPr id="2661" name="Google Shape;2661;p126"/>
          <p:cNvSpPr/>
          <p:nvPr/>
        </p:nvSpPr>
        <p:spPr>
          <a:xfrm>
            <a:off x="1506195" y="4069026"/>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a:t>
            </a:r>
            <a:endParaRPr b="1" sz="2400"/>
          </a:p>
        </p:txBody>
      </p:sp>
      <p:cxnSp>
        <p:nvCxnSpPr>
          <p:cNvPr id="2662" name="Google Shape;2662;p126"/>
          <p:cNvCxnSpPr>
            <a:stCxn id="2660" idx="0"/>
            <a:endCxn id="2659" idx="4"/>
          </p:cNvCxnSpPr>
          <p:nvPr/>
        </p:nvCxnSpPr>
        <p:spPr>
          <a:xfrm rot="10800000">
            <a:off x="1763595" y="3153492"/>
            <a:ext cx="0" cy="212400"/>
          </a:xfrm>
          <a:prstGeom prst="straightConnector1">
            <a:avLst/>
          </a:prstGeom>
          <a:noFill/>
          <a:ln cap="flat" cmpd="sng" w="28575">
            <a:solidFill>
              <a:schemeClr val="dk2"/>
            </a:solidFill>
            <a:prstDash val="solid"/>
            <a:round/>
            <a:headEnd len="med" w="med" type="none"/>
            <a:tailEnd len="med" w="med" type="none"/>
          </a:ln>
        </p:spPr>
      </p:cxnSp>
      <p:cxnSp>
        <p:nvCxnSpPr>
          <p:cNvPr id="2663" name="Google Shape;2663;p126"/>
          <p:cNvCxnSpPr>
            <a:stCxn id="2661" idx="0"/>
            <a:endCxn id="2660" idx="4"/>
          </p:cNvCxnSpPr>
          <p:nvPr/>
        </p:nvCxnSpPr>
        <p:spPr>
          <a:xfrm rot="10800000">
            <a:off x="1763595" y="3856626"/>
            <a:ext cx="0" cy="212400"/>
          </a:xfrm>
          <a:prstGeom prst="straightConnector1">
            <a:avLst/>
          </a:prstGeom>
          <a:noFill/>
          <a:ln cap="flat" cmpd="sng" w="28575">
            <a:solidFill>
              <a:schemeClr val="dk2"/>
            </a:solidFill>
            <a:prstDash val="solid"/>
            <a:round/>
            <a:headEnd len="med" w="med" type="none"/>
            <a:tailEnd len="med" w="med" type="none"/>
          </a:ln>
        </p:spPr>
      </p:cxnSp>
      <p:sp>
        <p:nvSpPr>
          <p:cNvPr id="2664" name="Google Shape;2664;p126"/>
          <p:cNvSpPr/>
          <p:nvPr/>
        </p:nvSpPr>
        <p:spPr>
          <a:xfrm>
            <a:off x="1506195" y="1959625"/>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D</a:t>
            </a:r>
            <a:endParaRPr b="1" sz="2400"/>
          </a:p>
        </p:txBody>
      </p:sp>
      <p:cxnSp>
        <p:nvCxnSpPr>
          <p:cNvPr id="2665" name="Google Shape;2665;p126"/>
          <p:cNvCxnSpPr/>
          <p:nvPr/>
        </p:nvCxnSpPr>
        <p:spPr>
          <a:xfrm rot="10800000">
            <a:off x="1763558" y="2450299"/>
            <a:ext cx="0" cy="212400"/>
          </a:xfrm>
          <a:prstGeom prst="straightConnector1">
            <a:avLst/>
          </a:prstGeom>
          <a:noFill/>
          <a:ln cap="flat" cmpd="sng" w="28575">
            <a:solidFill>
              <a:schemeClr val="dk2"/>
            </a:solidFill>
            <a:prstDash val="solid"/>
            <a:round/>
            <a:headEnd len="med" w="med" type="none"/>
            <a:tailEnd len="med" w="med" type="none"/>
          </a:ln>
        </p:spPr>
      </p:cxnSp>
      <p:cxnSp>
        <p:nvCxnSpPr>
          <p:cNvPr id="2666" name="Google Shape;2666;p126"/>
          <p:cNvCxnSpPr>
            <a:stCxn id="2667" idx="3"/>
            <a:endCxn id="2664" idx="2"/>
          </p:cNvCxnSpPr>
          <p:nvPr/>
        </p:nvCxnSpPr>
        <p:spPr>
          <a:xfrm>
            <a:off x="1203150" y="2204949"/>
            <a:ext cx="303000" cy="0"/>
          </a:xfrm>
          <a:prstGeom prst="straightConnector1">
            <a:avLst/>
          </a:prstGeom>
          <a:noFill/>
          <a:ln cap="flat" cmpd="sng" w="28575">
            <a:solidFill>
              <a:srgbClr val="000000"/>
            </a:solidFill>
            <a:prstDash val="solid"/>
            <a:round/>
            <a:headEnd len="med" w="med" type="none"/>
            <a:tailEnd len="med" w="med" type="triangle"/>
          </a:ln>
        </p:spPr>
      </p:cxnSp>
      <p:sp>
        <p:nvSpPr>
          <p:cNvPr id="2667" name="Google Shape;2667;p126"/>
          <p:cNvSpPr txBox="1"/>
          <p:nvPr/>
        </p:nvSpPr>
        <p:spPr>
          <a:xfrm>
            <a:off x="189450" y="2013699"/>
            <a:ext cx="1013700" cy="3825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master</a:t>
            </a:r>
            <a:endParaRPr sz="1800"/>
          </a:p>
        </p:txBody>
      </p:sp>
      <p:sp>
        <p:nvSpPr>
          <p:cNvPr id="2668" name="Google Shape;2668;p126"/>
          <p:cNvSpPr txBox="1"/>
          <p:nvPr/>
        </p:nvSpPr>
        <p:spPr>
          <a:xfrm>
            <a:off x="189460" y="1393250"/>
            <a:ext cx="1013700" cy="3825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HEAD</a:t>
            </a:r>
            <a:endParaRPr b="1" sz="1800">
              <a:solidFill>
                <a:srgbClr val="FFFFFF"/>
              </a:solidFill>
            </a:endParaRPr>
          </a:p>
        </p:txBody>
      </p:sp>
      <p:cxnSp>
        <p:nvCxnSpPr>
          <p:cNvPr id="2669" name="Google Shape;2669;p126"/>
          <p:cNvCxnSpPr>
            <a:stCxn id="2668" idx="2"/>
            <a:endCxn id="2667" idx="0"/>
          </p:cNvCxnSpPr>
          <p:nvPr/>
        </p:nvCxnSpPr>
        <p:spPr>
          <a:xfrm>
            <a:off x="696310" y="1775750"/>
            <a:ext cx="0" cy="237900"/>
          </a:xfrm>
          <a:prstGeom prst="straightConnector1">
            <a:avLst/>
          </a:prstGeom>
          <a:noFill/>
          <a:ln cap="flat" cmpd="sng" w="28575">
            <a:solidFill>
              <a:srgbClr val="000000"/>
            </a:solidFill>
            <a:prstDash val="solid"/>
            <a:round/>
            <a:headEnd len="med" w="med" type="none"/>
            <a:tailEnd len="med" w="med" type="triangle"/>
          </a:ln>
        </p:spPr>
      </p:cxnSp>
      <p:sp>
        <p:nvSpPr>
          <p:cNvPr id="2670" name="Google Shape;2670;p126"/>
          <p:cNvSpPr/>
          <p:nvPr/>
        </p:nvSpPr>
        <p:spPr>
          <a:xfrm>
            <a:off x="2195754" y="2662769"/>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E</a:t>
            </a:r>
            <a:endParaRPr b="1" sz="2400"/>
          </a:p>
        </p:txBody>
      </p:sp>
      <p:cxnSp>
        <p:nvCxnSpPr>
          <p:cNvPr id="2671" name="Google Shape;2671;p126"/>
          <p:cNvCxnSpPr>
            <a:stCxn id="2660" idx="7"/>
            <a:endCxn id="2670" idx="4"/>
          </p:cNvCxnSpPr>
          <p:nvPr/>
        </p:nvCxnSpPr>
        <p:spPr>
          <a:xfrm flipH="1" rot="10800000">
            <a:off x="1945605" y="3153668"/>
            <a:ext cx="507600" cy="284100"/>
          </a:xfrm>
          <a:prstGeom prst="straightConnector1">
            <a:avLst/>
          </a:prstGeom>
          <a:noFill/>
          <a:ln cap="flat" cmpd="sng" w="28575">
            <a:solidFill>
              <a:schemeClr val="dk2"/>
            </a:solidFill>
            <a:prstDash val="solid"/>
            <a:round/>
            <a:headEnd len="med" w="med" type="none"/>
            <a:tailEnd len="med" w="med" type="none"/>
          </a:ln>
        </p:spPr>
      </p:cxnSp>
      <p:sp>
        <p:nvSpPr>
          <p:cNvPr id="2672" name="Google Shape;2672;p126"/>
          <p:cNvSpPr/>
          <p:nvPr/>
        </p:nvSpPr>
        <p:spPr>
          <a:xfrm>
            <a:off x="2195765" y="1959625"/>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F</a:t>
            </a:r>
            <a:endParaRPr b="1" sz="2400"/>
          </a:p>
        </p:txBody>
      </p:sp>
      <p:cxnSp>
        <p:nvCxnSpPr>
          <p:cNvPr id="2673" name="Google Shape;2673;p126"/>
          <p:cNvCxnSpPr/>
          <p:nvPr/>
        </p:nvCxnSpPr>
        <p:spPr>
          <a:xfrm rot="10800000">
            <a:off x="2453128" y="2450299"/>
            <a:ext cx="0" cy="212400"/>
          </a:xfrm>
          <a:prstGeom prst="straightConnector1">
            <a:avLst/>
          </a:prstGeom>
          <a:noFill/>
          <a:ln cap="flat" cmpd="sng" w="28575">
            <a:solidFill>
              <a:schemeClr val="dk2"/>
            </a:solidFill>
            <a:prstDash val="solid"/>
            <a:round/>
            <a:headEnd len="med" w="med" type="none"/>
            <a:tailEnd len="med" w="med" type="none"/>
          </a:ln>
        </p:spPr>
      </p:cxnSp>
      <p:sp>
        <p:nvSpPr>
          <p:cNvPr id="2674" name="Google Shape;2674;p126"/>
          <p:cNvSpPr txBox="1"/>
          <p:nvPr/>
        </p:nvSpPr>
        <p:spPr>
          <a:xfrm>
            <a:off x="3082200" y="2013700"/>
            <a:ext cx="1097700" cy="3825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featureX</a:t>
            </a:r>
            <a:endParaRPr sz="1800"/>
          </a:p>
        </p:txBody>
      </p:sp>
      <p:cxnSp>
        <p:nvCxnSpPr>
          <p:cNvPr id="2675" name="Google Shape;2675;p126"/>
          <p:cNvCxnSpPr>
            <a:stCxn id="2674" idx="1"/>
            <a:endCxn id="2672" idx="6"/>
          </p:cNvCxnSpPr>
          <p:nvPr/>
        </p:nvCxnSpPr>
        <p:spPr>
          <a:xfrm rot="10800000">
            <a:off x="2710500" y="2204950"/>
            <a:ext cx="371700" cy="0"/>
          </a:xfrm>
          <a:prstGeom prst="straightConnector1">
            <a:avLst/>
          </a:prstGeom>
          <a:noFill/>
          <a:ln cap="flat" cmpd="sng" w="28575">
            <a:solidFill>
              <a:srgbClr val="000000"/>
            </a:solidFill>
            <a:prstDash val="solid"/>
            <a:round/>
            <a:headEnd len="med" w="med" type="none"/>
            <a:tailEnd len="med" w="med" type="triangle"/>
          </a:ln>
        </p:spPr>
      </p:cxnSp>
      <p:sp>
        <p:nvSpPr>
          <p:cNvPr id="2676" name="Google Shape;2676;p126"/>
          <p:cNvSpPr/>
          <p:nvPr/>
        </p:nvSpPr>
        <p:spPr>
          <a:xfrm>
            <a:off x="4850345" y="2662771"/>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3</a:t>
            </a:r>
            <a:endParaRPr b="1" sz="2400"/>
          </a:p>
        </p:txBody>
      </p:sp>
      <p:sp>
        <p:nvSpPr>
          <p:cNvPr id="2677" name="Google Shape;2677;p126"/>
          <p:cNvSpPr/>
          <p:nvPr/>
        </p:nvSpPr>
        <p:spPr>
          <a:xfrm>
            <a:off x="4850345" y="3365905"/>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2</a:t>
            </a:r>
            <a:endParaRPr b="1" sz="2400"/>
          </a:p>
        </p:txBody>
      </p:sp>
      <p:sp>
        <p:nvSpPr>
          <p:cNvPr id="2678" name="Google Shape;2678;p126"/>
          <p:cNvSpPr/>
          <p:nvPr/>
        </p:nvSpPr>
        <p:spPr>
          <a:xfrm>
            <a:off x="4850345" y="4069038"/>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1</a:t>
            </a:r>
            <a:endParaRPr b="1" sz="2400"/>
          </a:p>
        </p:txBody>
      </p:sp>
      <p:cxnSp>
        <p:nvCxnSpPr>
          <p:cNvPr id="2679" name="Google Shape;2679;p126"/>
          <p:cNvCxnSpPr>
            <a:stCxn id="2677" idx="0"/>
            <a:endCxn id="2676" idx="4"/>
          </p:cNvCxnSpPr>
          <p:nvPr/>
        </p:nvCxnSpPr>
        <p:spPr>
          <a:xfrm rot="10800000">
            <a:off x="5107745" y="3153505"/>
            <a:ext cx="0" cy="212400"/>
          </a:xfrm>
          <a:prstGeom prst="straightConnector1">
            <a:avLst/>
          </a:prstGeom>
          <a:noFill/>
          <a:ln cap="flat" cmpd="sng" w="28575">
            <a:solidFill>
              <a:schemeClr val="dk2"/>
            </a:solidFill>
            <a:prstDash val="solid"/>
            <a:round/>
            <a:headEnd len="med" w="med" type="none"/>
            <a:tailEnd len="med" w="med" type="none"/>
          </a:ln>
        </p:spPr>
      </p:cxnSp>
      <p:cxnSp>
        <p:nvCxnSpPr>
          <p:cNvPr id="2680" name="Google Shape;2680;p126"/>
          <p:cNvCxnSpPr>
            <a:stCxn id="2678" idx="0"/>
            <a:endCxn id="2677" idx="4"/>
          </p:cNvCxnSpPr>
          <p:nvPr/>
        </p:nvCxnSpPr>
        <p:spPr>
          <a:xfrm rot="10800000">
            <a:off x="5107745" y="3856638"/>
            <a:ext cx="0" cy="212400"/>
          </a:xfrm>
          <a:prstGeom prst="straightConnector1">
            <a:avLst/>
          </a:prstGeom>
          <a:noFill/>
          <a:ln cap="flat" cmpd="sng" w="28575">
            <a:solidFill>
              <a:schemeClr val="dk2"/>
            </a:solidFill>
            <a:prstDash val="solid"/>
            <a:round/>
            <a:headEnd len="med" w="med" type="none"/>
            <a:tailEnd len="med" w="med" type="none"/>
          </a:ln>
        </p:spPr>
      </p:cxnSp>
      <p:sp>
        <p:nvSpPr>
          <p:cNvPr id="2681" name="Google Shape;2681;p126"/>
          <p:cNvSpPr txBox="1"/>
          <p:nvPr/>
        </p:nvSpPr>
        <p:spPr>
          <a:xfrm>
            <a:off x="3023075" y="2716938"/>
            <a:ext cx="1374900" cy="3825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homepage</a:t>
            </a:r>
            <a:endParaRPr sz="1800"/>
          </a:p>
        </p:txBody>
      </p:sp>
      <p:cxnSp>
        <p:nvCxnSpPr>
          <p:cNvPr id="2682" name="Google Shape;2682;p126"/>
          <p:cNvCxnSpPr>
            <a:stCxn id="2681" idx="3"/>
            <a:endCxn id="2676" idx="2"/>
          </p:cNvCxnSpPr>
          <p:nvPr/>
        </p:nvCxnSpPr>
        <p:spPr>
          <a:xfrm>
            <a:off x="4397975" y="2908188"/>
            <a:ext cx="452400" cy="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6" name="Shape 2686"/>
        <p:cNvGrpSpPr/>
        <p:nvPr/>
      </p:nvGrpSpPr>
      <p:grpSpPr>
        <a:xfrm>
          <a:off x="0" y="0"/>
          <a:ext cx="0" cy="0"/>
          <a:chOff x="0" y="0"/>
          <a:chExt cx="0" cy="0"/>
        </a:xfrm>
      </p:grpSpPr>
      <p:sp>
        <p:nvSpPr>
          <p:cNvPr id="2687" name="Google Shape;2687;p12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127"/>
          <p:cNvSpPr txBox="1"/>
          <p:nvPr>
            <p:ph type="title"/>
          </p:nvPr>
        </p:nvSpPr>
        <p:spPr>
          <a:xfrm>
            <a:off x="189450" y="-87600"/>
            <a:ext cx="8364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Notes</a:t>
            </a:r>
            <a:endParaRPr b="1" sz="3600">
              <a:solidFill>
                <a:srgbClr val="FFFFFF"/>
              </a:solidFill>
            </a:endParaRPr>
          </a:p>
          <a:p>
            <a:pPr indent="0" lvl="0" marL="0" rtl="0" algn="l">
              <a:spcBef>
                <a:spcPts val="0"/>
              </a:spcBef>
              <a:spcAft>
                <a:spcPts val="0"/>
              </a:spcAft>
              <a:buNone/>
            </a:pPr>
            <a:r>
              <a:t/>
            </a:r>
            <a:endParaRPr sz="3000"/>
          </a:p>
        </p:txBody>
      </p:sp>
      <p:sp>
        <p:nvSpPr>
          <p:cNvPr id="2689" name="Google Shape;2689;p127"/>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127"/>
          <p:cNvSpPr txBox="1"/>
          <p:nvPr/>
        </p:nvSpPr>
        <p:spPr>
          <a:xfrm>
            <a:off x="6222475" y="655350"/>
            <a:ext cx="2870400" cy="440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i="1" lang="en" sz="1000">
                <a:solidFill>
                  <a:srgbClr val="3D85C6"/>
                </a:solidFill>
              </a:rPr>
              <a:t>Notes</a:t>
            </a:r>
            <a:r>
              <a:rPr lang="en" sz="1000"/>
              <a:t> allow to attach metadata to commits:</a:t>
            </a:r>
            <a:endParaRPr sz="1000"/>
          </a:p>
          <a:p>
            <a:pPr indent="-292100" lvl="0" marL="457200" rtl="0" algn="l">
              <a:lnSpc>
                <a:spcPct val="115000"/>
              </a:lnSpc>
              <a:spcBef>
                <a:spcPts val="900"/>
              </a:spcBef>
              <a:spcAft>
                <a:spcPts val="0"/>
              </a:spcAft>
              <a:buSzPts val="1000"/>
              <a:buChar char="■"/>
            </a:pPr>
            <a:r>
              <a:rPr lang="en" sz="1000"/>
              <a:t>can be created/updated without touching the commit (and hence without changing its SHA1)</a:t>
            </a:r>
            <a:endParaRPr sz="1000"/>
          </a:p>
          <a:p>
            <a:pPr indent="-292100" lvl="0" marL="457200" rtl="0" algn="l">
              <a:lnSpc>
                <a:spcPct val="115000"/>
              </a:lnSpc>
              <a:spcBef>
                <a:spcPts val="0"/>
              </a:spcBef>
              <a:spcAft>
                <a:spcPts val="0"/>
              </a:spcAft>
              <a:buSzPts val="1000"/>
              <a:buChar char="■"/>
            </a:pPr>
            <a:r>
              <a:rPr lang="en" sz="1000"/>
              <a:t>are stored in a separate </a:t>
            </a:r>
            <a:r>
              <a:rPr b="1" i="1" lang="en" sz="1000">
                <a:solidFill>
                  <a:srgbClr val="3D85C6"/>
                </a:solidFill>
              </a:rPr>
              <a:t>notes branch</a:t>
            </a:r>
            <a:r>
              <a:rPr lang="en" sz="1000"/>
              <a:t> (by default </a:t>
            </a:r>
            <a:r>
              <a:rPr i="1" lang="en" sz="1000">
                <a:latin typeface="Courier New"/>
                <a:ea typeface="Courier New"/>
                <a:cs typeface="Courier New"/>
                <a:sym typeface="Courier New"/>
              </a:rPr>
              <a:t>refs/notes/commits</a:t>
            </a:r>
            <a:r>
              <a:rPr lang="en" sz="1000"/>
              <a:t>)</a:t>
            </a:r>
            <a:endParaRPr sz="1000"/>
          </a:p>
          <a:p>
            <a:pPr indent="-292100" lvl="0" marL="457200" rtl="0" algn="l">
              <a:lnSpc>
                <a:spcPct val="115000"/>
              </a:lnSpc>
              <a:spcBef>
                <a:spcPts val="0"/>
              </a:spcBef>
              <a:spcAft>
                <a:spcPts val="0"/>
              </a:spcAft>
              <a:buSzPts val="1000"/>
              <a:buChar char="■"/>
            </a:pPr>
            <a:r>
              <a:rPr lang="en" sz="1000">
                <a:solidFill>
                  <a:schemeClr val="dk1"/>
                </a:solidFill>
              </a:rPr>
              <a:t>notes branches live in the </a:t>
            </a:r>
            <a:r>
              <a:rPr i="1" lang="en" sz="1000">
                <a:solidFill>
                  <a:schemeClr val="dk1"/>
                </a:solidFill>
                <a:latin typeface="Courier New"/>
                <a:ea typeface="Courier New"/>
                <a:cs typeface="Courier New"/>
                <a:sym typeface="Courier New"/>
              </a:rPr>
              <a:t>refs/notes/ </a:t>
            </a:r>
            <a:r>
              <a:rPr lang="en" sz="1000">
                <a:solidFill>
                  <a:schemeClr val="dk1"/>
                </a:solidFill>
              </a:rPr>
              <a:t>namespace and don’t share ancestors with normal branches</a:t>
            </a:r>
            <a:endParaRPr sz="1000"/>
          </a:p>
          <a:p>
            <a:pPr indent="-292100" lvl="0" marL="457200" rtl="0" algn="l">
              <a:lnSpc>
                <a:spcPct val="115000"/>
              </a:lnSpc>
              <a:spcBef>
                <a:spcPts val="0"/>
              </a:spcBef>
              <a:spcAft>
                <a:spcPts val="0"/>
              </a:spcAft>
              <a:buSzPts val="1000"/>
              <a:buChar char="■"/>
            </a:pPr>
            <a:r>
              <a:rPr lang="en" sz="1000"/>
              <a:t>a notes branch contains a list of notes, the file name of a note is the </a:t>
            </a:r>
            <a:r>
              <a:rPr b="1" i="1" lang="en" sz="1000"/>
              <a:t>SHA1</a:t>
            </a:r>
            <a:r>
              <a:rPr lang="en" sz="1000"/>
              <a:t> of the commit to which the note belongs, the metadata is stored as content in the note file (note that files in a notes branch may be sharded over multiple directories)</a:t>
            </a:r>
            <a:endParaRPr sz="1000"/>
          </a:p>
          <a:p>
            <a:pPr indent="-292100" lvl="0" marL="457200" rtl="0" algn="l">
              <a:lnSpc>
                <a:spcPct val="115000"/>
              </a:lnSpc>
              <a:spcBef>
                <a:spcPts val="0"/>
              </a:spcBef>
              <a:spcAft>
                <a:spcPts val="0"/>
              </a:spcAft>
              <a:buSzPts val="1000"/>
              <a:buChar char="■"/>
            </a:pPr>
            <a:r>
              <a:rPr i="1" lang="en" sz="1000">
                <a:latin typeface="Courier New"/>
                <a:ea typeface="Courier New"/>
                <a:cs typeface="Courier New"/>
                <a:sym typeface="Courier New"/>
              </a:rPr>
              <a:t>git notes </a:t>
            </a:r>
            <a:r>
              <a:rPr lang="en" sz="1000"/>
              <a:t>allows to list, create and modify notes, but notes branches can also be checkout and updated like any other branch</a:t>
            </a:r>
            <a:endParaRPr sz="1000"/>
          </a:p>
          <a:p>
            <a:pPr indent="-292100" lvl="0" marL="457200" rtl="0" algn="l">
              <a:lnSpc>
                <a:spcPct val="115000"/>
              </a:lnSpc>
              <a:spcBef>
                <a:spcPts val="0"/>
              </a:spcBef>
              <a:spcAft>
                <a:spcPts val="0"/>
              </a:spcAft>
              <a:buSzPts val="1000"/>
              <a:buChar char="■"/>
            </a:pPr>
            <a:r>
              <a:rPr lang="en" sz="1000"/>
              <a:t>you can see notes in the git history by </a:t>
            </a:r>
            <a:r>
              <a:rPr i="1" lang="en" sz="1000">
                <a:latin typeface="Courier New"/>
                <a:ea typeface="Courier New"/>
                <a:cs typeface="Courier New"/>
                <a:sym typeface="Courier New"/>
              </a:rPr>
              <a:t>git log --show-notes=&lt;notes-branch&gt;</a:t>
            </a:r>
            <a:endParaRPr i="1" sz="1000">
              <a:latin typeface="Courier New"/>
              <a:ea typeface="Courier New"/>
              <a:cs typeface="Courier New"/>
              <a:sym typeface="Courier New"/>
            </a:endParaRPr>
          </a:p>
        </p:txBody>
      </p:sp>
      <p:sp>
        <p:nvSpPr>
          <p:cNvPr id="2691" name="Google Shape;2691;p127"/>
          <p:cNvSpPr/>
          <p:nvPr/>
        </p:nvSpPr>
        <p:spPr>
          <a:xfrm>
            <a:off x="1169403" y="2246556"/>
            <a:ext cx="383100" cy="411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a:t>
            </a:r>
            <a:endParaRPr b="1"/>
          </a:p>
        </p:txBody>
      </p:sp>
      <p:sp>
        <p:nvSpPr>
          <p:cNvPr id="2692" name="Google Shape;2692;p127"/>
          <p:cNvSpPr/>
          <p:nvPr/>
        </p:nvSpPr>
        <p:spPr>
          <a:xfrm>
            <a:off x="1169403" y="2835871"/>
            <a:ext cx="383100" cy="411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a:t>
            </a:r>
            <a:endParaRPr b="1"/>
          </a:p>
        </p:txBody>
      </p:sp>
      <p:sp>
        <p:nvSpPr>
          <p:cNvPr id="2693" name="Google Shape;2693;p127"/>
          <p:cNvSpPr/>
          <p:nvPr/>
        </p:nvSpPr>
        <p:spPr>
          <a:xfrm>
            <a:off x="1169403" y="3425185"/>
            <a:ext cx="383100" cy="411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a:t>
            </a:r>
            <a:endParaRPr b="1"/>
          </a:p>
        </p:txBody>
      </p:sp>
      <p:cxnSp>
        <p:nvCxnSpPr>
          <p:cNvPr id="2694" name="Google Shape;2694;p127"/>
          <p:cNvCxnSpPr>
            <a:stCxn id="2692" idx="0"/>
            <a:endCxn id="2691" idx="4"/>
          </p:cNvCxnSpPr>
          <p:nvPr/>
        </p:nvCxnSpPr>
        <p:spPr>
          <a:xfrm rot="10800000">
            <a:off x="1360953" y="2657971"/>
            <a:ext cx="0" cy="177900"/>
          </a:xfrm>
          <a:prstGeom prst="straightConnector1">
            <a:avLst/>
          </a:prstGeom>
          <a:noFill/>
          <a:ln cap="flat" cmpd="sng" w="28575">
            <a:solidFill>
              <a:schemeClr val="dk2"/>
            </a:solidFill>
            <a:prstDash val="solid"/>
            <a:round/>
            <a:headEnd len="med" w="med" type="none"/>
            <a:tailEnd len="med" w="med" type="none"/>
          </a:ln>
        </p:spPr>
      </p:cxnSp>
      <p:cxnSp>
        <p:nvCxnSpPr>
          <p:cNvPr id="2695" name="Google Shape;2695;p127"/>
          <p:cNvCxnSpPr>
            <a:stCxn id="2693" idx="0"/>
            <a:endCxn id="2692" idx="4"/>
          </p:cNvCxnSpPr>
          <p:nvPr/>
        </p:nvCxnSpPr>
        <p:spPr>
          <a:xfrm rot="10800000">
            <a:off x="1360953" y="3247285"/>
            <a:ext cx="0" cy="177900"/>
          </a:xfrm>
          <a:prstGeom prst="straightConnector1">
            <a:avLst/>
          </a:prstGeom>
          <a:noFill/>
          <a:ln cap="flat" cmpd="sng" w="28575">
            <a:solidFill>
              <a:schemeClr val="dk2"/>
            </a:solidFill>
            <a:prstDash val="solid"/>
            <a:round/>
            <a:headEnd len="med" w="med" type="none"/>
            <a:tailEnd len="med" w="med" type="none"/>
          </a:ln>
        </p:spPr>
      </p:cxnSp>
      <p:sp>
        <p:nvSpPr>
          <p:cNvPr id="2696" name="Google Shape;2696;p127"/>
          <p:cNvSpPr/>
          <p:nvPr/>
        </p:nvSpPr>
        <p:spPr>
          <a:xfrm>
            <a:off x="1169403" y="1657242"/>
            <a:ext cx="383100" cy="411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t>
            </a:r>
            <a:endParaRPr b="1"/>
          </a:p>
        </p:txBody>
      </p:sp>
      <p:cxnSp>
        <p:nvCxnSpPr>
          <p:cNvPr id="2697" name="Google Shape;2697;p127"/>
          <p:cNvCxnSpPr/>
          <p:nvPr/>
        </p:nvCxnSpPr>
        <p:spPr>
          <a:xfrm rot="10800000">
            <a:off x="1360938" y="2068606"/>
            <a:ext cx="0" cy="177900"/>
          </a:xfrm>
          <a:prstGeom prst="straightConnector1">
            <a:avLst/>
          </a:prstGeom>
          <a:noFill/>
          <a:ln cap="flat" cmpd="sng" w="28575">
            <a:solidFill>
              <a:schemeClr val="dk2"/>
            </a:solidFill>
            <a:prstDash val="solid"/>
            <a:round/>
            <a:headEnd len="med" w="med" type="none"/>
            <a:tailEnd len="med" w="med" type="none"/>
          </a:ln>
        </p:spPr>
      </p:cxnSp>
      <p:cxnSp>
        <p:nvCxnSpPr>
          <p:cNvPr id="2698" name="Google Shape;2698;p127"/>
          <p:cNvCxnSpPr>
            <a:stCxn id="2699" idx="3"/>
            <a:endCxn id="2696" idx="2"/>
          </p:cNvCxnSpPr>
          <p:nvPr/>
        </p:nvCxnSpPr>
        <p:spPr>
          <a:xfrm>
            <a:off x="943950" y="1862913"/>
            <a:ext cx="225600" cy="0"/>
          </a:xfrm>
          <a:prstGeom prst="straightConnector1">
            <a:avLst/>
          </a:prstGeom>
          <a:noFill/>
          <a:ln cap="flat" cmpd="sng" w="28575">
            <a:solidFill>
              <a:srgbClr val="000000"/>
            </a:solidFill>
            <a:prstDash val="solid"/>
            <a:round/>
            <a:headEnd len="med" w="med" type="none"/>
            <a:tailEnd len="med" w="med" type="triangle"/>
          </a:ln>
        </p:spPr>
      </p:cxnSp>
      <p:sp>
        <p:nvSpPr>
          <p:cNvPr id="2699" name="Google Shape;2699;p127"/>
          <p:cNvSpPr txBox="1"/>
          <p:nvPr/>
        </p:nvSpPr>
        <p:spPr>
          <a:xfrm>
            <a:off x="189450" y="1702563"/>
            <a:ext cx="754500" cy="3207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master</a:t>
            </a:r>
            <a:endParaRPr/>
          </a:p>
        </p:txBody>
      </p:sp>
      <p:sp>
        <p:nvSpPr>
          <p:cNvPr id="2700" name="Google Shape;2700;p127"/>
          <p:cNvSpPr txBox="1"/>
          <p:nvPr/>
        </p:nvSpPr>
        <p:spPr>
          <a:xfrm>
            <a:off x="189458" y="1182548"/>
            <a:ext cx="754500" cy="3207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HEAD</a:t>
            </a:r>
            <a:endParaRPr b="1">
              <a:solidFill>
                <a:srgbClr val="FFFFFF"/>
              </a:solidFill>
            </a:endParaRPr>
          </a:p>
        </p:txBody>
      </p:sp>
      <p:cxnSp>
        <p:nvCxnSpPr>
          <p:cNvPr id="2701" name="Google Shape;2701;p127"/>
          <p:cNvCxnSpPr>
            <a:stCxn id="2700" idx="2"/>
            <a:endCxn id="2699" idx="0"/>
          </p:cNvCxnSpPr>
          <p:nvPr/>
        </p:nvCxnSpPr>
        <p:spPr>
          <a:xfrm>
            <a:off x="566708" y="1503248"/>
            <a:ext cx="0" cy="199200"/>
          </a:xfrm>
          <a:prstGeom prst="straightConnector1">
            <a:avLst/>
          </a:prstGeom>
          <a:noFill/>
          <a:ln cap="flat" cmpd="sng" w="28575">
            <a:solidFill>
              <a:srgbClr val="000000"/>
            </a:solidFill>
            <a:prstDash val="solid"/>
            <a:round/>
            <a:headEnd len="med" w="med" type="none"/>
            <a:tailEnd len="med" w="med" type="triangle"/>
          </a:ln>
        </p:spPr>
      </p:cxnSp>
      <p:sp>
        <p:nvSpPr>
          <p:cNvPr id="2702" name="Google Shape;2702;p127"/>
          <p:cNvSpPr/>
          <p:nvPr/>
        </p:nvSpPr>
        <p:spPr>
          <a:xfrm>
            <a:off x="1682589" y="2246565"/>
            <a:ext cx="383100" cy="411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a:t>
            </a:r>
            <a:endParaRPr b="1"/>
          </a:p>
        </p:txBody>
      </p:sp>
      <p:cxnSp>
        <p:nvCxnSpPr>
          <p:cNvPr id="2703" name="Google Shape;2703;p127"/>
          <p:cNvCxnSpPr>
            <a:stCxn id="2692" idx="7"/>
            <a:endCxn id="2702" idx="4"/>
          </p:cNvCxnSpPr>
          <p:nvPr/>
        </p:nvCxnSpPr>
        <p:spPr>
          <a:xfrm flipH="1" rot="10800000">
            <a:off x="1496399" y="2657904"/>
            <a:ext cx="377700" cy="238200"/>
          </a:xfrm>
          <a:prstGeom prst="straightConnector1">
            <a:avLst/>
          </a:prstGeom>
          <a:noFill/>
          <a:ln cap="flat" cmpd="sng" w="28575">
            <a:solidFill>
              <a:schemeClr val="dk2"/>
            </a:solidFill>
            <a:prstDash val="solid"/>
            <a:round/>
            <a:headEnd len="med" w="med" type="none"/>
            <a:tailEnd len="med" w="med" type="none"/>
          </a:ln>
        </p:spPr>
      </p:cxnSp>
      <p:sp>
        <p:nvSpPr>
          <p:cNvPr id="2704" name="Google Shape;2704;p127"/>
          <p:cNvSpPr/>
          <p:nvPr/>
        </p:nvSpPr>
        <p:spPr>
          <a:xfrm>
            <a:off x="1682597" y="1657242"/>
            <a:ext cx="383100" cy="411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a:t>
            </a:r>
            <a:endParaRPr b="1"/>
          </a:p>
        </p:txBody>
      </p:sp>
      <p:cxnSp>
        <p:nvCxnSpPr>
          <p:cNvPr id="2705" name="Google Shape;2705;p127"/>
          <p:cNvCxnSpPr/>
          <p:nvPr/>
        </p:nvCxnSpPr>
        <p:spPr>
          <a:xfrm rot="10800000">
            <a:off x="1874132" y="2068606"/>
            <a:ext cx="0" cy="177900"/>
          </a:xfrm>
          <a:prstGeom prst="straightConnector1">
            <a:avLst/>
          </a:prstGeom>
          <a:noFill/>
          <a:ln cap="flat" cmpd="sng" w="28575">
            <a:solidFill>
              <a:schemeClr val="dk2"/>
            </a:solidFill>
            <a:prstDash val="solid"/>
            <a:round/>
            <a:headEnd len="med" w="med" type="none"/>
            <a:tailEnd len="med" w="med" type="none"/>
          </a:ln>
        </p:spPr>
      </p:cxnSp>
      <p:sp>
        <p:nvSpPr>
          <p:cNvPr id="2706" name="Google Shape;2706;p127"/>
          <p:cNvSpPr txBox="1"/>
          <p:nvPr/>
        </p:nvSpPr>
        <p:spPr>
          <a:xfrm>
            <a:off x="2342299" y="1702575"/>
            <a:ext cx="964200" cy="3207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featureX</a:t>
            </a:r>
            <a:endParaRPr/>
          </a:p>
        </p:txBody>
      </p:sp>
      <p:cxnSp>
        <p:nvCxnSpPr>
          <p:cNvPr id="2707" name="Google Shape;2707;p127"/>
          <p:cNvCxnSpPr>
            <a:stCxn id="2706" idx="1"/>
            <a:endCxn id="2704" idx="6"/>
          </p:cNvCxnSpPr>
          <p:nvPr/>
        </p:nvCxnSpPr>
        <p:spPr>
          <a:xfrm rot="10800000">
            <a:off x="2065699" y="1862925"/>
            <a:ext cx="276600" cy="0"/>
          </a:xfrm>
          <a:prstGeom prst="straightConnector1">
            <a:avLst/>
          </a:prstGeom>
          <a:noFill/>
          <a:ln cap="flat" cmpd="sng" w="28575">
            <a:solidFill>
              <a:srgbClr val="000000"/>
            </a:solidFill>
            <a:prstDash val="solid"/>
            <a:round/>
            <a:headEnd len="med" w="med" type="none"/>
            <a:tailEnd len="med" w="med" type="triangle"/>
          </a:ln>
        </p:spPr>
      </p:cxnSp>
      <p:sp>
        <p:nvSpPr>
          <p:cNvPr id="2708" name="Google Shape;2708;p127"/>
          <p:cNvSpPr/>
          <p:nvPr/>
        </p:nvSpPr>
        <p:spPr>
          <a:xfrm>
            <a:off x="3610049" y="2835892"/>
            <a:ext cx="383100" cy="411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2</a:t>
            </a:r>
            <a:endParaRPr b="1"/>
          </a:p>
        </p:txBody>
      </p:sp>
      <p:sp>
        <p:nvSpPr>
          <p:cNvPr id="2709" name="Google Shape;2709;p127"/>
          <p:cNvSpPr/>
          <p:nvPr/>
        </p:nvSpPr>
        <p:spPr>
          <a:xfrm>
            <a:off x="3610049" y="3425206"/>
            <a:ext cx="383100" cy="411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1</a:t>
            </a:r>
            <a:endParaRPr b="1"/>
          </a:p>
        </p:txBody>
      </p:sp>
      <p:cxnSp>
        <p:nvCxnSpPr>
          <p:cNvPr id="2710" name="Google Shape;2710;p127"/>
          <p:cNvCxnSpPr>
            <a:stCxn id="2709" idx="0"/>
            <a:endCxn id="2708" idx="4"/>
          </p:cNvCxnSpPr>
          <p:nvPr/>
        </p:nvCxnSpPr>
        <p:spPr>
          <a:xfrm rot="10800000">
            <a:off x="3801599" y="3247306"/>
            <a:ext cx="0" cy="177900"/>
          </a:xfrm>
          <a:prstGeom prst="straightConnector1">
            <a:avLst/>
          </a:prstGeom>
          <a:noFill/>
          <a:ln cap="flat" cmpd="sng" w="28575">
            <a:solidFill>
              <a:schemeClr val="dk2"/>
            </a:solidFill>
            <a:prstDash val="solid"/>
            <a:round/>
            <a:headEnd len="med" w="med" type="none"/>
            <a:tailEnd len="med" w="med" type="none"/>
          </a:ln>
        </p:spPr>
      </p:cxnSp>
      <p:sp>
        <p:nvSpPr>
          <p:cNvPr id="2711" name="Google Shape;2711;p127"/>
          <p:cNvSpPr txBox="1"/>
          <p:nvPr/>
        </p:nvSpPr>
        <p:spPr>
          <a:xfrm>
            <a:off x="1758838" y="2881300"/>
            <a:ext cx="1514700" cy="320700"/>
          </a:xfrm>
          <a:prstGeom prst="rect">
            <a:avLst/>
          </a:prstGeom>
          <a:solidFill>
            <a:srgbClr val="EAD1DC"/>
          </a:solidFill>
          <a:ln cap="flat" cmpd="sng" w="28575">
            <a:solidFill>
              <a:srgbClr val="A64D7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t>refs/notes/commits</a:t>
            </a:r>
            <a:endParaRPr sz="1200"/>
          </a:p>
        </p:txBody>
      </p:sp>
      <p:cxnSp>
        <p:nvCxnSpPr>
          <p:cNvPr id="2712" name="Google Shape;2712;p127"/>
          <p:cNvCxnSpPr>
            <a:stCxn id="2711" idx="3"/>
            <a:endCxn id="2708" idx="2"/>
          </p:cNvCxnSpPr>
          <p:nvPr/>
        </p:nvCxnSpPr>
        <p:spPr>
          <a:xfrm>
            <a:off x="3273538" y="3041650"/>
            <a:ext cx="336600" cy="0"/>
          </a:xfrm>
          <a:prstGeom prst="straightConnector1">
            <a:avLst/>
          </a:prstGeom>
          <a:noFill/>
          <a:ln cap="flat" cmpd="sng" w="28575">
            <a:solidFill>
              <a:srgbClr val="000000"/>
            </a:solidFill>
            <a:prstDash val="solid"/>
            <a:round/>
            <a:headEnd len="med" w="med" type="none"/>
            <a:tailEnd len="med" w="med" type="triangle"/>
          </a:ln>
        </p:spPr>
      </p:cxnSp>
      <p:sp>
        <p:nvSpPr>
          <p:cNvPr id="2713" name="Google Shape;2713;p127"/>
          <p:cNvSpPr txBox="1"/>
          <p:nvPr/>
        </p:nvSpPr>
        <p:spPr>
          <a:xfrm>
            <a:off x="4329638" y="3470500"/>
            <a:ext cx="1722300" cy="320700"/>
          </a:xfrm>
          <a:prstGeom prst="rect">
            <a:avLst/>
          </a:prstGeom>
          <a:solidFill>
            <a:srgbClr val="FFE599"/>
          </a:solid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A → Reviewed-by: ...</a:t>
            </a:r>
            <a:endParaRPr sz="1000"/>
          </a:p>
        </p:txBody>
      </p:sp>
      <p:cxnSp>
        <p:nvCxnSpPr>
          <p:cNvPr id="2714" name="Google Shape;2714;p127"/>
          <p:cNvCxnSpPr>
            <a:stCxn id="2709" idx="6"/>
            <a:endCxn id="2713" idx="1"/>
          </p:cNvCxnSpPr>
          <p:nvPr/>
        </p:nvCxnSpPr>
        <p:spPr>
          <a:xfrm>
            <a:off x="3993149" y="3630856"/>
            <a:ext cx="336600" cy="0"/>
          </a:xfrm>
          <a:prstGeom prst="straightConnector1">
            <a:avLst/>
          </a:prstGeom>
          <a:noFill/>
          <a:ln cap="flat" cmpd="sng" w="28575">
            <a:solidFill>
              <a:srgbClr val="000000"/>
            </a:solidFill>
            <a:prstDash val="solid"/>
            <a:round/>
            <a:headEnd len="med" w="med" type="none"/>
            <a:tailEnd len="med" w="med" type="stealth"/>
          </a:ln>
        </p:spPr>
      </p:cxnSp>
      <p:sp>
        <p:nvSpPr>
          <p:cNvPr id="2715" name="Google Shape;2715;p127"/>
          <p:cNvSpPr txBox="1"/>
          <p:nvPr/>
        </p:nvSpPr>
        <p:spPr>
          <a:xfrm>
            <a:off x="4329650" y="2797600"/>
            <a:ext cx="1722300" cy="488100"/>
          </a:xfrm>
          <a:prstGeom prst="rect">
            <a:avLst/>
          </a:prstGeom>
          <a:solidFill>
            <a:srgbClr val="FFE599"/>
          </a:solid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A → Reviewed-by: ...</a:t>
            </a:r>
            <a:br>
              <a:rPr lang="en" sz="1000"/>
            </a:br>
            <a:r>
              <a:rPr lang="en" sz="1000"/>
              <a:t>C → Reviewed-by: ...</a:t>
            </a:r>
            <a:endParaRPr sz="1000"/>
          </a:p>
        </p:txBody>
      </p:sp>
      <p:cxnSp>
        <p:nvCxnSpPr>
          <p:cNvPr id="2716" name="Google Shape;2716;p127"/>
          <p:cNvCxnSpPr>
            <a:stCxn id="2708" idx="6"/>
            <a:endCxn id="2715" idx="1"/>
          </p:cNvCxnSpPr>
          <p:nvPr/>
        </p:nvCxnSpPr>
        <p:spPr>
          <a:xfrm>
            <a:off x="3993149" y="3041542"/>
            <a:ext cx="336600" cy="0"/>
          </a:xfrm>
          <a:prstGeom prst="straightConnector1">
            <a:avLst/>
          </a:prstGeom>
          <a:noFill/>
          <a:ln cap="flat" cmpd="sng" w="28575">
            <a:solidFill>
              <a:srgbClr val="000000"/>
            </a:solidFill>
            <a:prstDash val="solid"/>
            <a:round/>
            <a:headEnd len="med" w="med" type="none"/>
            <a:tailEnd len="med" w="med" type="stealth"/>
          </a:ln>
        </p:spPr>
      </p:cxnSp>
      <p:sp>
        <p:nvSpPr>
          <p:cNvPr id="2717" name="Google Shape;2717;p127"/>
          <p:cNvSpPr txBox="1"/>
          <p:nvPr/>
        </p:nvSpPr>
        <p:spPr>
          <a:xfrm>
            <a:off x="4292750" y="2408000"/>
            <a:ext cx="1796100" cy="4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Files in notes branch:</a:t>
            </a:r>
            <a:endParaRPr sz="1200"/>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1" name="Shape 2721"/>
        <p:cNvGrpSpPr/>
        <p:nvPr/>
      </p:nvGrpSpPr>
      <p:grpSpPr>
        <a:xfrm>
          <a:off x="0" y="0"/>
          <a:ext cx="0" cy="0"/>
          <a:chOff x="0" y="0"/>
          <a:chExt cx="0" cy="0"/>
        </a:xfrm>
      </p:grpSpPr>
      <p:sp>
        <p:nvSpPr>
          <p:cNvPr id="2722" name="Google Shape;2722;p128"/>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12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128"/>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Git Configuration</a:t>
            </a:r>
            <a:endParaRPr b="1" sz="3600">
              <a:solidFill>
                <a:srgbClr val="FFFFFF"/>
              </a:solidFill>
            </a:endParaRPr>
          </a:p>
          <a:p>
            <a:pPr indent="0" lvl="0" marL="0" rtl="0" algn="l">
              <a:spcBef>
                <a:spcPts val="0"/>
              </a:spcBef>
              <a:spcAft>
                <a:spcPts val="0"/>
              </a:spcAft>
              <a:buNone/>
            </a:pPr>
            <a:r>
              <a:t/>
            </a:r>
            <a:endParaRPr sz="3000"/>
          </a:p>
        </p:txBody>
      </p:sp>
      <p:sp>
        <p:nvSpPr>
          <p:cNvPr id="2725" name="Google Shape;2725;p128"/>
          <p:cNvSpPr txBox="1"/>
          <p:nvPr/>
        </p:nvSpPr>
        <p:spPr>
          <a:xfrm>
            <a:off x="5897750" y="690200"/>
            <a:ext cx="32475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3 levels of configuration:</a:t>
            </a:r>
            <a:endParaRPr>
              <a:solidFill>
                <a:schemeClr val="dk1"/>
              </a:solidFill>
            </a:endParaRPr>
          </a:p>
          <a:p>
            <a:pPr indent="-317500" lvl="0" marL="457200" rtl="0" algn="l">
              <a:lnSpc>
                <a:spcPct val="115000"/>
              </a:lnSpc>
              <a:spcBef>
                <a:spcPts val="900"/>
              </a:spcBef>
              <a:spcAft>
                <a:spcPts val="0"/>
              </a:spcAft>
              <a:buClr>
                <a:schemeClr val="dk1"/>
              </a:buClr>
              <a:buSzPts val="1400"/>
              <a:buFont typeface="Georgia"/>
              <a:buChar char="■"/>
            </a:pPr>
            <a:r>
              <a:rPr lang="en">
                <a:solidFill>
                  <a:schemeClr val="dk1"/>
                </a:solidFill>
              </a:rPr>
              <a:t>system wide:</a:t>
            </a:r>
            <a:br>
              <a:rPr lang="en">
                <a:solidFill>
                  <a:schemeClr val="dk1"/>
                </a:solidFill>
              </a:rPr>
            </a:br>
            <a:r>
              <a:rPr i="1" lang="en">
                <a:solidFill>
                  <a:schemeClr val="dk1"/>
                </a:solidFill>
                <a:latin typeface="Courier New"/>
                <a:ea typeface="Courier New"/>
                <a:cs typeface="Courier New"/>
                <a:sym typeface="Courier New"/>
              </a:rPr>
              <a:t>&lt;git-inst&gt;/etc/gitconfig</a:t>
            </a:r>
            <a:endParaRPr i="1">
              <a:solidFill>
                <a:schemeClr val="dk1"/>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dk1"/>
              </a:buClr>
              <a:buSzPts val="1400"/>
              <a:buFont typeface="Georgia"/>
              <a:buChar char="■"/>
            </a:pPr>
            <a:r>
              <a:rPr lang="en">
                <a:solidFill>
                  <a:schemeClr val="dk1"/>
                </a:solidFill>
              </a:rPr>
              <a:t>user global:</a:t>
            </a:r>
            <a:br>
              <a:rPr lang="en">
                <a:solidFill>
                  <a:schemeClr val="dk1"/>
                </a:solidFill>
              </a:rPr>
            </a:br>
            <a:r>
              <a:rPr i="1" lang="en">
                <a:solidFill>
                  <a:schemeClr val="dk1"/>
                </a:solidFill>
                <a:latin typeface="Courier New"/>
                <a:ea typeface="Courier New"/>
                <a:cs typeface="Courier New"/>
                <a:sym typeface="Courier New"/>
              </a:rPr>
              <a:t>$HOME/.gitconfig</a:t>
            </a:r>
            <a:endParaRPr i="1">
              <a:solidFill>
                <a:schemeClr val="dk1"/>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dk1"/>
              </a:buClr>
              <a:buSzPts val="1400"/>
              <a:buFont typeface="Georgia"/>
              <a:buChar char="■"/>
            </a:pPr>
            <a:r>
              <a:rPr lang="en">
                <a:solidFill>
                  <a:schemeClr val="dk1"/>
                </a:solidFill>
              </a:rPr>
              <a:t>repository specific:</a:t>
            </a:r>
            <a:br>
              <a:rPr lang="en">
                <a:solidFill>
                  <a:schemeClr val="dk1"/>
                </a:solidFill>
              </a:rPr>
            </a:br>
            <a:r>
              <a:rPr i="1" lang="en">
                <a:solidFill>
                  <a:schemeClr val="dk1"/>
                </a:solidFill>
                <a:latin typeface="Courier New"/>
                <a:ea typeface="Courier New"/>
                <a:cs typeface="Courier New"/>
                <a:sym typeface="Courier New"/>
              </a:rPr>
              <a:t>.git/config</a:t>
            </a:r>
            <a:endParaRPr i="1">
              <a:solidFill>
                <a:schemeClr val="dk1"/>
              </a:solidFill>
              <a:latin typeface="Courier New"/>
              <a:ea typeface="Courier New"/>
              <a:cs typeface="Courier New"/>
              <a:sym typeface="Courier New"/>
            </a:endParaRPr>
          </a:p>
        </p:txBody>
      </p:sp>
      <p:sp>
        <p:nvSpPr>
          <p:cNvPr id="2726" name="Google Shape;2726;p128"/>
          <p:cNvSpPr txBox="1"/>
          <p:nvPr/>
        </p:nvSpPr>
        <p:spPr>
          <a:xfrm>
            <a:off x="265950" y="705200"/>
            <a:ext cx="5422200" cy="431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chemeClr val="dk1"/>
                </a:solidFill>
              </a:rPr>
              <a:t>List configuration options (overlayed, user global, system wide):</a:t>
            </a:r>
            <a:endParaRPr sz="1200">
              <a:solidFill>
                <a:schemeClr val="dk1"/>
              </a:solidFill>
            </a:endParaRPr>
          </a:p>
          <a:p>
            <a:pPr indent="-304800" lvl="0" marL="457200" rtl="0" algn="l">
              <a:lnSpc>
                <a:spcPct val="115000"/>
              </a:lnSpc>
              <a:spcBef>
                <a:spcPts val="900"/>
              </a:spcBef>
              <a:spcAft>
                <a:spcPts val="0"/>
              </a:spcAft>
              <a:buClr>
                <a:schemeClr val="dk1"/>
              </a:buClr>
              <a:buSzPts val="1200"/>
              <a:buFont typeface="Courier New"/>
              <a:buChar char="■"/>
            </a:pPr>
            <a:r>
              <a:rPr i="1" lang="en" sz="1200">
                <a:solidFill>
                  <a:schemeClr val="dk1"/>
                </a:solidFill>
                <a:latin typeface="Courier New"/>
                <a:ea typeface="Courier New"/>
                <a:cs typeface="Courier New"/>
                <a:sym typeface="Courier New"/>
              </a:rPr>
              <a:t>git config -l</a:t>
            </a:r>
            <a:endParaRPr i="1" sz="1200">
              <a:solidFill>
                <a:schemeClr val="dk1"/>
              </a:solidFill>
              <a:latin typeface="Courier New"/>
              <a:ea typeface="Courier New"/>
              <a:cs typeface="Courier New"/>
              <a:sym typeface="Courier New"/>
            </a:endParaRPr>
          </a:p>
          <a:p>
            <a:pPr indent="-304800" lvl="0" marL="457200" rtl="0" algn="l">
              <a:lnSpc>
                <a:spcPct val="115000"/>
              </a:lnSpc>
              <a:spcBef>
                <a:spcPts val="0"/>
              </a:spcBef>
              <a:spcAft>
                <a:spcPts val="0"/>
              </a:spcAft>
              <a:buClr>
                <a:schemeClr val="dk1"/>
              </a:buClr>
              <a:buSzPts val="1200"/>
              <a:buFont typeface="Courier New"/>
              <a:buChar char="■"/>
            </a:pPr>
            <a:r>
              <a:rPr i="1" lang="en" sz="1200">
                <a:solidFill>
                  <a:schemeClr val="dk1"/>
                </a:solidFill>
                <a:latin typeface="Courier New"/>
                <a:ea typeface="Courier New"/>
                <a:cs typeface="Courier New"/>
                <a:sym typeface="Courier New"/>
              </a:rPr>
              <a:t>git config -l --global</a:t>
            </a:r>
            <a:endParaRPr i="1" sz="1200">
              <a:solidFill>
                <a:schemeClr val="dk1"/>
              </a:solidFill>
              <a:latin typeface="Courier New"/>
              <a:ea typeface="Courier New"/>
              <a:cs typeface="Courier New"/>
              <a:sym typeface="Courier New"/>
            </a:endParaRPr>
          </a:p>
          <a:p>
            <a:pPr indent="-304800" lvl="0" marL="457200" rtl="0" algn="l">
              <a:lnSpc>
                <a:spcPct val="115000"/>
              </a:lnSpc>
              <a:spcBef>
                <a:spcPts val="0"/>
              </a:spcBef>
              <a:spcAft>
                <a:spcPts val="0"/>
              </a:spcAft>
              <a:buClr>
                <a:schemeClr val="dk1"/>
              </a:buClr>
              <a:buSzPts val="1200"/>
              <a:buFont typeface="Courier New"/>
              <a:buChar char="■"/>
            </a:pPr>
            <a:r>
              <a:rPr i="1" lang="en" sz="1200">
                <a:solidFill>
                  <a:schemeClr val="dk1"/>
                </a:solidFill>
                <a:latin typeface="Courier New"/>
                <a:ea typeface="Courier New"/>
                <a:cs typeface="Courier New"/>
                <a:sym typeface="Courier New"/>
              </a:rPr>
              <a:t>git config -l --system</a:t>
            </a:r>
            <a:endParaRPr i="1" sz="1200">
              <a:solidFill>
                <a:schemeClr val="dk1"/>
              </a:solidFill>
              <a:latin typeface="Courier New"/>
              <a:ea typeface="Courier New"/>
              <a:cs typeface="Courier New"/>
              <a:sym typeface="Courier New"/>
            </a:endParaRPr>
          </a:p>
          <a:p>
            <a:pPr indent="0" lvl="0" marL="0" rtl="0" algn="l">
              <a:lnSpc>
                <a:spcPct val="115000"/>
              </a:lnSpc>
              <a:spcBef>
                <a:spcPts val="900"/>
              </a:spcBef>
              <a:spcAft>
                <a:spcPts val="0"/>
              </a:spcAft>
              <a:buNone/>
            </a:pPr>
            <a:r>
              <a:t/>
            </a:r>
            <a:endParaRPr sz="1200">
              <a:solidFill>
                <a:schemeClr val="dk1"/>
              </a:solidFill>
            </a:endParaRPr>
          </a:p>
          <a:p>
            <a:pPr indent="0" lvl="0" marL="0" rtl="0" algn="l">
              <a:lnSpc>
                <a:spcPct val="115000"/>
              </a:lnSpc>
              <a:spcBef>
                <a:spcPts val="1600"/>
              </a:spcBef>
              <a:spcAft>
                <a:spcPts val="0"/>
              </a:spcAft>
              <a:buNone/>
            </a:pPr>
            <a:r>
              <a:rPr lang="en" sz="1200">
                <a:solidFill>
                  <a:schemeClr val="dk1"/>
                </a:solidFill>
              </a:rPr>
              <a:t>Set an option (for current repository, user global, system wide):</a:t>
            </a:r>
            <a:endParaRPr sz="1200">
              <a:solidFill>
                <a:schemeClr val="dk1"/>
              </a:solidFill>
            </a:endParaRPr>
          </a:p>
          <a:p>
            <a:pPr indent="-304800" lvl="0" marL="457200" rtl="0" algn="l">
              <a:lnSpc>
                <a:spcPct val="115000"/>
              </a:lnSpc>
              <a:spcBef>
                <a:spcPts val="1600"/>
              </a:spcBef>
              <a:spcAft>
                <a:spcPts val="0"/>
              </a:spcAft>
              <a:buClr>
                <a:schemeClr val="dk1"/>
              </a:buClr>
              <a:buSzPts val="1200"/>
              <a:buFont typeface="Courier New"/>
              <a:buChar char="■"/>
            </a:pPr>
            <a:r>
              <a:rPr i="1" lang="en" sz="1200">
                <a:solidFill>
                  <a:schemeClr val="dk1"/>
                </a:solidFill>
                <a:latin typeface="Courier New"/>
                <a:ea typeface="Courier New"/>
                <a:cs typeface="Courier New"/>
                <a:sym typeface="Courier New"/>
              </a:rPr>
              <a:t>git config user.name “John Doe”</a:t>
            </a:r>
            <a:endParaRPr i="1" sz="1200">
              <a:solidFill>
                <a:schemeClr val="dk1"/>
              </a:solidFill>
              <a:latin typeface="Courier New"/>
              <a:ea typeface="Courier New"/>
              <a:cs typeface="Courier New"/>
              <a:sym typeface="Courier New"/>
            </a:endParaRPr>
          </a:p>
          <a:p>
            <a:pPr indent="-304800" lvl="0" marL="457200" rtl="0" algn="l">
              <a:lnSpc>
                <a:spcPct val="115000"/>
              </a:lnSpc>
              <a:spcBef>
                <a:spcPts val="0"/>
              </a:spcBef>
              <a:spcAft>
                <a:spcPts val="0"/>
              </a:spcAft>
              <a:buClr>
                <a:schemeClr val="dk1"/>
              </a:buClr>
              <a:buSzPts val="1200"/>
              <a:buFont typeface="Courier New"/>
              <a:buChar char="■"/>
            </a:pPr>
            <a:r>
              <a:rPr i="1" lang="en" sz="1200">
                <a:solidFill>
                  <a:schemeClr val="dk1"/>
                </a:solidFill>
                <a:latin typeface="Courier New"/>
                <a:ea typeface="Courier New"/>
                <a:cs typeface="Courier New"/>
                <a:sym typeface="Courier New"/>
              </a:rPr>
              <a:t>git config --global user.name “John Doe”</a:t>
            </a:r>
            <a:endParaRPr i="1" sz="1200">
              <a:solidFill>
                <a:schemeClr val="dk1"/>
              </a:solidFill>
              <a:latin typeface="Courier New"/>
              <a:ea typeface="Courier New"/>
              <a:cs typeface="Courier New"/>
              <a:sym typeface="Courier New"/>
            </a:endParaRPr>
          </a:p>
          <a:p>
            <a:pPr indent="-304800" lvl="0" marL="457200" rtl="0" algn="l">
              <a:lnSpc>
                <a:spcPct val="115000"/>
              </a:lnSpc>
              <a:spcBef>
                <a:spcPts val="0"/>
              </a:spcBef>
              <a:spcAft>
                <a:spcPts val="0"/>
              </a:spcAft>
              <a:buClr>
                <a:schemeClr val="dk1"/>
              </a:buClr>
              <a:buSzPts val="1200"/>
              <a:buFont typeface="Courier New"/>
              <a:buChar char="■"/>
            </a:pPr>
            <a:r>
              <a:rPr i="1" lang="en" sz="1200">
                <a:solidFill>
                  <a:schemeClr val="dk1"/>
                </a:solidFill>
                <a:latin typeface="Courier New"/>
                <a:ea typeface="Courier New"/>
                <a:cs typeface="Courier New"/>
                <a:sym typeface="Courier New"/>
              </a:rPr>
              <a:t>git config --system user.name “John Doe”</a:t>
            </a:r>
            <a:endParaRPr i="1" sz="1200">
              <a:solidFill>
                <a:schemeClr val="dk1"/>
              </a:solidFill>
              <a:latin typeface="Courier New"/>
              <a:ea typeface="Courier New"/>
              <a:cs typeface="Courier New"/>
              <a:sym typeface="Courier New"/>
            </a:endParaRPr>
          </a:p>
          <a:p>
            <a:pPr indent="0" lvl="0" marL="0" rtl="0" algn="l">
              <a:lnSpc>
                <a:spcPct val="115000"/>
              </a:lnSpc>
              <a:spcBef>
                <a:spcPts val="900"/>
              </a:spcBef>
              <a:spcAft>
                <a:spcPts val="0"/>
              </a:spcAft>
              <a:buNone/>
            </a:pPr>
            <a:r>
              <a:t/>
            </a:r>
            <a:endParaRPr sz="1200">
              <a:solidFill>
                <a:schemeClr val="dk1"/>
              </a:solidFill>
            </a:endParaRPr>
          </a:p>
          <a:p>
            <a:pPr indent="0" lvl="0" marL="0" rtl="0" algn="l">
              <a:lnSpc>
                <a:spcPct val="115000"/>
              </a:lnSpc>
              <a:spcBef>
                <a:spcPts val="900"/>
              </a:spcBef>
              <a:spcAft>
                <a:spcPts val="0"/>
              </a:spcAft>
              <a:buNone/>
            </a:pPr>
            <a:r>
              <a:rPr lang="en" sz="1200">
                <a:solidFill>
                  <a:schemeClr val="dk1"/>
                </a:solidFill>
              </a:rPr>
              <a:t>Open the config file for edit (for current repository, user global, system wide):</a:t>
            </a:r>
            <a:endParaRPr sz="1200">
              <a:solidFill>
                <a:schemeClr val="dk1"/>
              </a:solidFill>
            </a:endParaRPr>
          </a:p>
          <a:p>
            <a:pPr indent="-304800" lvl="0" marL="457200" rtl="0" algn="l">
              <a:lnSpc>
                <a:spcPct val="115000"/>
              </a:lnSpc>
              <a:spcBef>
                <a:spcPts val="900"/>
              </a:spcBef>
              <a:spcAft>
                <a:spcPts val="0"/>
              </a:spcAft>
              <a:buClr>
                <a:schemeClr val="dk1"/>
              </a:buClr>
              <a:buSzPts val="1200"/>
              <a:buFont typeface="Courier New"/>
              <a:buChar char="■"/>
            </a:pPr>
            <a:r>
              <a:rPr i="1" lang="en" sz="1200">
                <a:solidFill>
                  <a:schemeClr val="dk1"/>
                </a:solidFill>
                <a:latin typeface="Courier New"/>
                <a:ea typeface="Courier New"/>
                <a:cs typeface="Courier New"/>
                <a:sym typeface="Courier New"/>
              </a:rPr>
              <a:t>git config -e</a:t>
            </a:r>
            <a:endParaRPr i="1" sz="1200">
              <a:solidFill>
                <a:schemeClr val="dk1"/>
              </a:solidFill>
              <a:latin typeface="Courier New"/>
              <a:ea typeface="Courier New"/>
              <a:cs typeface="Courier New"/>
              <a:sym typeface="Courier New"/>
            </a:endParaRPr>
          </a:p>
          <a:p>
            <a:pPr indent="-304800" lvl="0" marL="457200" rtl="0" algn="l">
              <a:lnSpc>
                <a:spcPct val="115000"/>
              </a:lnSpc>
              <a:spcBef>
                <a:spcPts val="0"/>
              </a:spcBef>
              <a:spcAft>
                <a:spcPts val="0"/>
              </a:spcAft>
              <a:buClr>
                <a:schemeClr val="dk1"/>
              </a:buClr>
              <a:buSzPts val="1200"/>
              <a:buFont typeface="Courier New"/>
              <a:buChar char="■"/>
            </a:pPr>
            <a:r>
              <a:rPr i="1" lang="en" sz="1200">
                <a:solidFill>
                  <a:schemeClr val="dk1"/>
                </a:solidFill>
                <a:latin typeface="Courier New"/>
                <a:ea typeface="Courier New"/>
                <a:cs typeface="Courier New"/>
                <a:sym typeface="Courier New"/>
              </a:rPr>
              <a:t>git config -e --global</a:t>
            </a:r>
            <a:endParaRPr i="1" sz="1200">
              <a:solidFill>
                <a:schemeClr val="dk1"/>
              </a:solidFill>
              <a:latin typeface="Courier New"/>
              <a:ea typeface="Courier New"/>
              <a:cs typeface="Courier New"/>
              <a:sym typeface="Courier New"/>
            </a:endParaRPr>
          </a:p>
          <a:p>
            <a:pPr indent="-304800" lvl="0" marL="457200" rtl="0" algn="l">
              <a:lnSpc>
                <a:spcPct val="115000"/>
              </a:lnSpc>
              <a:spcBef>
                <a:spcPts val="0"/>
              </a:spcBef>
              <a:spcAft>
                <a:spcPts val="0"/>
              </a:spcAft>
              <a:buClr>
                <a:schemeClr val="dk1"/>
              </a:buClr>
              <a:buSzPts val="1200"/>
              <a:buFont typeface="Courier New"/>
              <a:buChar char="■"/>
            </a:pPr>
            <a:r>
              <a:rPr i="1" lang="en" sz="1200">
                <a:solidFill>
                  <a:schemeClr val="dk1"/>
                </a:solidFill>
                <a:latin typeface="Courier New"/>
                <a:ea typeface="Courier New"/>
                <a:cs typeface="Courier New"/>
                <a:sym typeface="Courier New"/>
              </a:rPr>
              <a:t>git config -e --system</a:t>
            </a:r>
            <a:endParaRPr i="1" sz="1200">
              <a:solidFill>
                <a:schemeClr val="dk1"/>
              </a:solidFill>
              <a:latin typeface="Courier New"/>
              <a:ea typeface="Courier New"/>
              <a:cs typeface="Courier New"/>
              <a:sym typeface="Courier New"/>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0" name="Shape 2730"/>
        <p:cNvGrpSpPr/>
        <p:nvPr/>
      </p:nvGrpSpPr>
      <p:grpSpPr>
        <a:xfrm>
          <a:off x="0" y="0"/>
          <a:ext cx="0" cy="0"/>
          <a:chOff x="0" y="0"/>
          <a:chExt cx="0" cy="0"/>
        </a:xfrm>
      </p:grpSpPr>
      <p:sp>
        <p:nvSpPr>
          <p:cNvPr id="2731" name="Google Shape;2731;p129"/>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12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129"/>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Alias</a:t>
            </a:r>
            <a:endParaRPr b="1" sz="3600">
              <a:solidFill>
                <a:srgbClr val="FFFFFF"/>
              </a:solidFill>
            </a:endParaRPr>
          </a:p>
          <a:p>
            <a:pPr indent="0" lvl="0" marL="0" rtl="0" algn="l">
              <a:spcBef>
                <a:spcPts val="0"/>
              </a:spcBef>
              <a:spcAft>
                <a:spcPts val="0"/>
              </a:spcAft>
              <a:buNone/>
            </a:pPr>
            <a:r>
              <a:t/>
            </a:r>
            <a:endParaRPr sz="3000"/>
          </a:p>
        </p:txBody>
      </p:sp>
      <p:sp>
        <p:nvSpPr>
          <p:cNvPr id="2734" name="Google Shape;2734;p129"/>
          <p:cNvSpPr txBox="1"/>
          <p:nvPr/>
        </p:nvSpPr>
        <p:spPr>
          <a:xfrm>
            <a:off x="5897750" y="690200"/>
            <a:ext cx="32475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i="1" lang="en" sz="1800">
                <a:solidFill>
                  <a:schemeClr val="dk1"/>
                </a:solidFill>
                <a:latin typeface="Courier New"/>
                <a:ea typeface="Courier New"/>
                <a:cs typeface="Courier New"/>
                <a:sym typeface="Courier New"/>
              </a:rPr>
              <a:t>git alias</a:t>
            </a:r>
            <a:endParaRPr sz="1800">
              <a:solidFill>
                <a:schemeClr val="dk1"/>
              </a:solidFill>
              <a:latin typeface="Courier New"/>
              <a:ea typeface="Courier New"/>
              <a:cs typeface="Courier New"/>
              <a:sym typeface="Courier New"/>
            </a:endParaRPr>
          </a:p>
          <a:p>
            <a:pPr indent="-342900" lvl="0" marL="457200" rtl="0" algn="l">
              <a:lnSpc>
                <a:spcPct val="115000"/>
              </a:lnSpc>
              <a:spcBef>
                <a:spcPts val="900"/>
              </a:spcBef>
              <a:spcAft>
                <a:spcPts val="0"/>
              </a:spcAft>
              <a:buClr>
                <a:schemeClr val="dk1"/>
              </a:buClr>
              <a:buSzPts val="1800"/>
              <a:buChar char="■"/>
            </a:pPr>
            <a:r>
              <a:rPr lang="en" sz="1800">
                <a:solidFill>
                  <a:schemeClr val="dk1"/>
                </a:solidFill>
              </a:rPr>
              <a:t>allows to define own git commands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a:t>
            </a:r>
            <a:r>
              <a:rPr b="1" i="1" lang="en" sz="1800">
                <a:solidFill>
                  <a:schemeClr val="dk1"/>
                </a:solidFill>
                <a:latin typeface="Courier New"/>
                <a:ea typeface="Courier New"/>
                <a:cs typeface="Courier New"/>
                <a:sym typeface="Courier New"/>
              </a:rPr>
              <a:t>--</a:t>
            </a:r>
            <a:r>
              <a:rPr lang="en" sz="1800">
                <a:solidFill>
                  <a:schemeClr val="dk1"/>
                </a:solidFill>
              </a:rPr>
              <a:t>’ is a bash feature to signify the end of command options, after which only positional parameters are accepted</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use ‘</a:t>
            </a:r>
            <a:r>
              <a:rPr b="1" i="1" lang="en" sz="1800">
                <a:solidFill>
                  <a:schemeClr val="dk1"/>
                </a:solidFill>
                <a:latin typeface="Courier New"/>
                <a:ea typeface="Courier New"/>
                <a:cs typeface="Courier New"/>
                <a:sym typeface="Courier New"/>
              </a:rPr>
              <a:t>!</a:t>
            </a:r>
            <a:r>
              <a:rPr lang="en" sz="1800">
                <a:solidFill>
                  <a:schemeClr val="dk1"/>
                </a:solidFill>
              </a:rPr>
              <a:t>’ to invoke external commands</a:t>
            </a:r>
            <a:endParaRPr sz="1800">
              <a:solidFill>
                <a:schemeClr val="dk1"/>
              </a:solidFill>
            </a:endParaRPr>
          </a:p>
        </p:txBody>
      </p:sp>
      <p:sp>
        <p:nvSpPr>
          <p:cNvPr id="2735" name="Google Shape;2735;p129"/>
          <p:cNvSpPr txBox="1"/>
          <p:nvPr/>
        </p:nvSpPr>
        <p:spPr>
          <a:xfrm>
            <a:off x="93750" y="705200"/>
            <a:ext cx="5715600" cy="431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600">
                <a:solidFill>
                  <a:schemeClr val="dk1"/>
                </a:solidFill>
              </a:rPr>
              <a:t>Examples:</a:t>
            </a:r>
            <a:endParaRPr sz="1600">
              <a:solidFill>
                <a:schemeClr val="dk1"/>
              </a:solidFill>
            </a:endParaRPr>
          </a:p>
          <a:p>
            <a:pPr indent="-330200" lvl="0" marL="457200" rtl="0" algn="l">
              <a:lnSpc>
                <a:spcPct val="115000"/>
              </a:lnSpc>
              <a:spcBef>
                <a:spcPts val="900"/>
              </a:spcBef>
              <a:spcAft>
                <a:spcPts val="0"/>
              </a:spcAft>
              <a:buClr>
                <a:schemeClr val="dk1"/>
              </a:buClr>
              <a:buSzPts val="1600"/>
              <a:buAutoNum type="arabicPeriod"/>
            </a:pPr>
            <a:r>
              <a:rPr i="1" lang="en" sz="1600">
                <a:solidFill>
                  <a:schemeClr val="dk1"/>
                </a:solidFill>
                <a:latin typeface="Courier New"/>
                <a:ea typeface="Courier New"/>
                <a:cs typeface="Courier New"/>
                <a:sym typeface="Courier New"/>
              </a:rPr>
              <a:t>git config --global alias.co checkout</a:t>
            </a:r>
            <a:r>
              <a:rPr lang="en" sz="1600">
                <a:solidFill>
                  <a:schemeClr val="dk1"/>
                </a:solidFill>
              </a:rPr>
              <a:t> makes </a:t>
            </a:r>
            <a:r>
              <a:rPr i="1" lang="en" sz="1600">
                <a:solidFill>
                  <a:schemeClr val="dk1"/>
                </a:solidFill>
                <a:latin typeface="Courier New"/>
                <a:ea typeface="Courier New"/>
                <a:cs typeface="Courier New"/>
                <a:sym typeface="Courier New"/>
              </a:rPr>
              <a:t>git co</a:t>
            </a:r>
            <a:r>
              <a:rPr lang="en" sz="1600">
                <a:solidFill>
                  <a:schemeClr val="dk1"/>
                </a:solidFill>
              </a:rPr>
              <a:t> the same as </a:t>
            </a:r>
            <a:r>
              <a:rPr i="1" lang="en" sz="1600">
                <a:solidFill>
                  <a:schemeClr val="dk1"/>
                </a:solidFill>
                <a:latin typeface="Courier New"/>
                <a:ea typeface="Courier New"/>
                <a:cs typeface="Courier New"/>
                <a:sym typeface="Courier New"/>
              </a:rPr>
              <a:t>git checkout</a:t>
            </a:r>
            <a:endParaRPr i="1" sz="1600">
              <a:solidFill>
                <a:schemeClr val="dk1"/>
              </a:solidFill>
              <a:latin typeface="Courier New"/>
              <a:ea typeface="Courier New"/>
              <a:cs typeface="Courier New"/>
              <a:sym typeface="Courier New"/>
            </a:endParaRPr>
          </a:p>
          <a:p>
            <a:pPr indent="-330200" lvl="0" marL="457200" rtl="0" algn="l">
              <a:lnSpc>
                <a:spcPct val="115000"/>
              </a:lnSpc>
              <a:spcBef>
                <a:spcPts val="0"/>
              </a:spcBef>
              <a:spcAft>
                <a:spcPts val="0"/>
              </a:spcAft>
              <a:buClr>
                <a:schemeClr val="dk1"/>
              </a:buClr>
              <a:buSzPts val="1600"/>
              <a:buAutoNum type="arabicPeriod"/>
            </a:pPr>
            <a:r>
              <a:rPr i="1" lang="en" sz="1600">
                <a:solidFill>
                  <a:schemeClr val="dk1"/>
                </a:solidFill>
                <a:latin typeface="Courier New"/>
                <a:ea typeface="Courier New"/>
                <a:cs typeface="Courier New"/>
                <a:sym typeface="Courier New"/>
              </a:rPr>
              <a:t>git config --global alias.unstage 'reset HEAD --'</a:t>
            </a:r>
            <a:r>
              <a:rPr lang="en" sz="1600">
                <a:solidFill>
                  <a:schemeClr val="dk1"/>
                </a:solidFill>
              </a:rPr>
              <a:t> makes </a:t>
            </a:r>
            <a:r>
              <a:rPr i="1" lang="en" sz="1600">
                <a:solidFill>
                  <a:schemeClr val="dk1"/>
                </a:solidFill>
                <a:latin typeface="Courier New"/>
                <a:ea typeface="Courier New"/>
                <a:cs typeface="Courier New"/>
                <a:sym typeface="Courier New"/>
              </a:rPr>
              <a:t>git unstange &lt;file&gt;</a:t>
            </a:r>
            <a:r>
              <a:rPr lang="en" sz="1600">
                <a:solidFill>
                  <a:schemeClr val="dk1"/>
                </a:solidFill>
              </a:rPr>
              <a:t> the same as </a:t>
            </a:r>
            <a:r>
              <a:rPr i="1" lang="en" sz="1600">
                <a:solidFill>
                  <a:schemeClr val="dk1"/>
                </a:solidFill>
                <a:latin typeface="Courier New"/>
                <a:ea typeface="Courier New"/>
                <a:cs typeface="Courier New"/>
                <a:sym typeface="Courier New"/>
              </a:rPr>
              <a:t>git reset HEAD -- &lt;file&gt;</a:t>
            </a:r>
            <a:endParaRPr i="1" sz="1600">
              <a:solidFill>
                <a:schemeClr val="dk1"/>
              </a:solidFill>
              <a:latin typeface="Courier New"/>
              <a:ea typeface="Courier New"/>
              <a:cs typeface="Courier New"/>
              <a:sym typeface="Courier New"/>
            </a:endParaRPr>
          </a:p>
          <a:p>
            <a:pPr indent="-330200" lvl="0" marL="457200" rtl="0" algn="l">
              <a:lnSpc>
                <a:spcPct val="115000"/>
              </a:lnSpc>
              <a:spcBef>
                <a:spcPts val="0"/>
              </a:spcBef>
              <a:spcAft>
                <a:spcPts val="0"/>
              </a:spcAft>
              <a:buClr>
                <a:schemeClr val="dk1"/>
              </a:buClr>
              <a:buSzPts val="1600"/>
              <a:buAutoNum type="arabicPeriod"/>
            </a:pPr>
            <a:r>
              <a:rPr i="1" lang="en" sz="1600">
                <a:solidFill>
                  <a:schemeClr val="dk1"/>
                </a:solidFill>
                <a:latin typeface="Courier New"/>
                <a:ea typeface="Courier New"/>
                <a:cs typeface="Courier New"/>
                <a:sym typeface="Courier New"/>
              </a:rPr>
              <a:t>git config --global alias.visual '!gitk'</a:t>
            </a:r>
            <a:r>
              <a:rPr lang="en" sz="1600">
                <a:solidFill>
                  <a:schemeClr val="dk1"/>
                </a:solidFill>
              </a:rPr>
              <a:t> makes </a:t>
            </a:r>
            <a:r>
              <a:rPr i="1" lang="en" sz="1600">
                <a:solidFill>
                  <a:schemeClr val="dk1"/>
                </a:solidFill>
                <a:latin typeface="Courier New"/>
                <a:ea typeface="Courier New"/>
                <a:cs typeface="Courier New"/>
                <a:sym typeface="Courier New"/>
              </a:rPr>
              <a:t>git visual</a:t>
            </a:r>
            <a:r>
              <a:rPr lang="en" sz="1600">
                <a:solidFill>
                  <a:schemeClr val="dk1"/>
                </a:solidFill>
              </a:rPr>
              <a:t> the same as </a:t>
            </a:r>
            <a:r>
              <a:rPr i="1" lang="en" sz="1600">
                <a:solidFill>
                  <a:schemeClr val="dk1"/>
                </a:solidFill>
                <a:latin typeface="Courier New"/>
                <a:ea typeface="Courier New"/>
                <a:cs typeface="Courier New"/>
                <a:sym typeface="Courier New"/>
              </a:rPr>
              <a:t>gitk</a:t>
            </a:r>
            <a:endParaRPr i="1" sz="1600">
              <a:solidFill>
                <a:schemeClr val="dk1"/>
              </a:solidFill>
              <a:latin typeface="Courier New"/>
              <a:ea typeface="Courier New"/>
              <a:cs typeface="Courier New"/>
              <a:sym typeface="Courier New"/>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9" name="Shape 2739"/>
        <p:cNvGrpSpPr/>
        <p:nvPr/>
      </p:nvGrpSpPr>
      <p:grpSpPr>
        <a:xfrm>
          <a:off x="0" y="0"/>
          <a:ext cx="0" cy="0"/>
          <a:chOff x="0" y="0"/>
          <a:chExt cx="0" cy="0"/>
        </a:xfrm>
      </p:grpSpPr>
      <p:sp>
        <p:nvSpPr>
          <p:cNvPr id="2740" name="Google Shape;2740;p13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130"/>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Thank You - Questions?</a:t>
            </a:r>
            <a:endParaRPr b="1" sz="3600">
              <a:solidFill>
                <a:srgbClr val="FFFFFF"/>
              </a:solidFill>
            </a:endParaRPr>
          </a:p>
          <a:p>
            <a:pPr indent="0" lvl="0" marL="0" rtl="0" algn="l">
              <a:spcBef>
                <a:spcPts val="0"/>
              </a:spcBef>
              <a:spcAft>
                <a:spcPts val="0"/>
              </a:spcAft>
              <a:buNone/>
            </a:pPr>
            <a:r>
              <a:t/>
            </a:r>
            <a:endParaRPr sz="3000"/>
          </a:p>
        </p:txBody>
      </p:sp>
      <p:sp>
        <p:nvSpPr>
          <p:cNvPr id="2742" name="Google Shape;2742;p130"/>
          <p:cNvSpPr/>
          <p:nvPr/>
        </p:nvSpPr>
        <p:spPr>
          <a:xfrm rot="-159606">
            <a:off x="1178646" y="1298614"/>
            <a:ext cx="1654783" cy="1277646"/>
          </a:xfrm>
          <a:prstGeom prst="wedgeRoundRectCallout">
            <a:avLst>
              <a:gd fmla="val -20833" name="adj1"/>
              <a:gd fmla="val 62500" name="adj2"/>
              <a:gd fmla="val 0" name="adj3"/>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9900"/>
                </a:solidFill>
              </a:rPr>
              <a:t>?</a:t>
            </a:r>
            <a:endParaRPr b="1" sz="4800">
              <a:solidFill>
                <a:srgbClr val="FF9900"/>
              </a:solidFill>
            </a:endParaRPr>
          </a:p>
        </p:txBody>
      </p:sp>
      <p:sp>
        <p:nvSpPr>
          <p:cNvPr id="2743" name="Google Shape;2743;p130"/>
          <p:cNvSpPr/>
          <p:nvPr/>
        </p:nvSpPr>
        <p:spPr>
          <a:xfrm rot="381649">
            <a:off x="2431230" y="2808386"/>
            <a:ext cx="1657202" cy="1276535"/>
          </a:xfrm>
          <a:prstGeom prst="wedgeRoundRectCallout">
            <a:avLst>
              <a:gd fmla="val -20833" name="adj1"/>
              <a:gd fmla="val 62500" name="adj2"/>
              <a:gd fmla="val 0" name="adj3"/>
            </a:avLst>
          </a:prstGeom>
          <a:noFill/>
          <a:ln cap="flat" cmpd="sng" w="762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9900FF"/>
                </a:solidFill>
              </a:rPr>
              <a:t>?</a:t>
            </a:r>
            <a:endParaRPr b="1" sz="4800">
              <a:solidFill>
                <a:srgbClr val="9900FF"/>
              </a:solidFill>
            </a:endParaRPr>
          </a:p>
        </p:txBody>
      </p:sp>
      <p:sp>
        <p:nvSpPr>
          <p:cNvPr id="2744" name="Google Shape;2744;p130"/>
          <p:cNvSpPr/>
          <p:nvPr/>
        </p:nvSpPr>
        <p:spPr>
          <a:xfrm>
            <a:off x="3942172" y="1367987"/>
            <a:ext cx="1654800" cy="1278000"/>
          </a:xfrm>
          <a:prstGeom prst="wedgeRoundRectCallout">
            <a:avLst>
              <a:gd fmla="val -20833" name="adj1"/>
              <a:gd fmla="val 62500" name="adj2"/>
              <a:gd fmla="val 0" name="adj3"/>
            </a:avLst>
          </a:prstGeom>
          <a:no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00FF"/>
                </a:solidFill>
              </a:rPr>
              <a:t>?</a:t>
            </a:r>
            <a:endParaRPr b="1" sz="4800">
              <a:solidFill>
                <a:srgbClr val="0000FF"/>
              </a:solidFill>
            </a:endParaRPr>
          </a:p>
        </p:txBody>
      </p:sp>
      <p:sp>
        <p:nvSpPr>
          <p:cNvPr id="2745" name="Google Shape;2745;p130"/>
          <p:cNvSpPr/>
          <p:nvPr/>
        </p:nvSpPr>
        <p:spPr>
          <a:xfrm rot="-248822">
            <a:off x="4877532" y="3053088"/>
            <a:ext cx="1655234" cy="1277365"/>
          </a:xfrm>
          <a:prstGeom prst="wedgeRoundRectCallout">
            <a:avLst>
              <a:gd fmla="val -20833" name="adj1"/>
              <a:gd fmla="val 62500" name="adj2"/>
              <a:gd fmla="val 0" name="adj3"/>
            </a:avLst>
          </a:prstGeom>
          <a:noFill/>
          <a:ln cap="flat" cmpd="sng" w="762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FFFF"/>
                </a:solidFill>
              </a:rPr>
              <a:t>?</a:t>
            </a:r>
            <a:endParaRPr b="1" sz="4800">
              <a:solidFill>
                <a:srgbClr val="00FFFF"/>
              </a:solidFill>
            </a:endParaRPr>
          </a:p>
        </p:txBody>
      </p:sp>
      <p:sp>
        <p:nvSpPr>
          <p:cNvPr id="2746" name="Google Shape;2746;p130"/>
          <p:cNvSpPr/>
          <p:nvPr/>
        </p:nvSpPr>
        <p:spPr>
          <a:xfrm rot="466779">
            <a:off x="6280437" y="1369229"/>
            <a:ext cx="1657758" cy="1276192"/>
          </a:xfrm>
          <a:prstGeom prst="wedgeRoundRectCallout">
            <a:avLst>
              <a:gd fmla="val -20833" name="adj1"/>
              <a:gd fmla="val 62500" name="adj2"/>
              <a:gd fmla="val 0" name="adj3"/>
            </a:avLst>
          </a:prstGeom>
          <a:noFill/>
          <a:ln cap="flat" cmpd="sng" w="76200">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C700"/>
                </a:solidFill>
              </a:rPr>
              <a:t>?</a:t>
            </a:r>
            <a:endParaRPr b="1" sz="4800">
              <a:solidFill>
                <a:srgbClr val="00C70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0" name="Shape 2750"/>
        <p:cNvGrpSpPr/>
        <p:nvPr/>
      </p:nvGrpSpPr>
      <p:grpSpPr>
        <a:xfrm>
          <a:off x="0" y="0"/>
          <a:ext cx="0" cy="0"/>
          <a:chOff x="0" y="0"/>
          <a:chExt cx="0" cy="0"/>
        </a:xfrm>
      </p:grpSpPr>
      <p:sp>
        <p:nvSpPr>
          <p:cNvPr id="2751" name="Google Shape;2751;p13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131"/>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Go Links (for Googlers only)</a:t>
            </a:r>
            <a:endParaRPr b="1" sz="3600">
              <a:solidFill>
                <a:srgbClr val="FFFFFF"/>
              </a:solidFill>
            </a:endParaRPr>
          </a:p>
          <a:p>
            <a:pPr indent="0" lvl="0" marL="0" rtl="0" algn="l">
              <a:spcBef>
                <a:spcPts val="0"/>
              </a:spcBef>
              <a:spcAft>
                <a:spcPts val="0"/>
              </a:spcAft>
              <a:buNone/>
            </a:pPr>
            <a:r>
              <a:t/>
            </a:r>
            <a:endParaRPr sz="3000"/>
          </a:p>
        </p:txBody>
      </p:sp>
      <p:graphicFrame>
        <p:nvGraphicFramePr>
          <p:cNvPr id="2753" name="Google Shape;2753;p131"/>
          <p:cNvGraphicFramePr/>
          <p:nvPr/>
        </p:nvGraphicFramePr>
        <p:xfrm>
          <a:off x="465200" y="731400"/>
          <a:ext cx="3000000" cy="3000000"/>
        </p:xfrm>
        <a:graphic>
          <a:graphicData uri="http://schemas.openxmlformats.org/drawingml/2006/table">
            <a:tbl>
              <a:tblPr>
                <a:noFill/>
                <a:tableStyleId>{41F1DB2D-B808-469A-A1A3-D837BB580DC1}</a:tableStyleId>
              </a:tblPr>
              <a:tblGrid>
                <a:gridCol w="1193075"/>
                <a:gridCol w="2625800"/>
              </a:tblGrid>
              <a:tr h="257475">
                <a:tc>
                  <a:txBody>
                    <a:bodyPr>
                      <a:noAutofit/>
                    </a:bodyPr>
                    <a:lstStyle/>
                    <a:p>
                      <a:pPr indent="0" lvl="0" marL="0" rtl="0" algn="ctr">
                        <a:spcBef>
                          <a:spcPts val="0"/>
                        </a:spcBef>
                        <a:spcAft>
                          <a:spcPts val="0"/>
                        </a:spcAft>
                        <a:buNone/>
                      </a:pPr>
                      <a:r>
                        <a:rPr b="1" i="1" lang="en" sz="1000"/>
                        <a:t>TOPIC</a:t>
                      </a:r>
                      <a:endParaRPr b="1" i="1" sz="1000"/>
                    </a:p>
                  </a:txBody>
                  <a:tcPr marT="91425" marB="91425" marR="91425" marL="91425"/>
                </a:tc>
                <a:tc>
                  <a:txBody>
                    <a:bodyPr>
                      <a:noAutofit/>
                    </a:bodyPr>
                    <a:lstStyle/>
                    <a:p>
                      <a:pPr indent="0" lvl="0" marL="0" rtl="0" algn="ctr">
                        <a:spcBef>
                          <a:spcPts val="0"/>
                        </a:spcBef>
                        <a:spcAft>
                          <a:spcPts val="0"/>
                        </a:spcAft>
                        <a:buNone/>
                      </a:pPr>
                      <a:r>
                        <a:rPr b="1" i="1" lang="en" sz="1000"/>
                        <a:t>GO LINK</a:t>
                      </a:r>
                      <a:endParaRPr b="1" i="1" sz="1000"/>
                    </a:p>
                  </a:txBody>
                  <a:tcPr marT="91425" marB="91425" marR="91425" marL="91425"/>
                </a:tc>
              </a:tr>
              <a:tr h="257475">
                <a:tc>
                  <a:txBody>
                    <a:bodyPr>
                      <a:noAutofit/>
                    </a:bodyPr>
                    <a:lstStyle/>
                    <a:p>
                      <a:pPr indent="0" lvl="0" marL="0" rtl="0" algn="l">
                        <a:spcBef>
                          <a:spcPts val="0"/>
                        </a:spcBef>
                        <a:spcAft>
                          <a:spcPts val="0"/>
                        </a:spcAft>
                        <a:buNone/>
                      </a:pPr>
                      <a:r>
                        <a:rPr lang="en" sz="1000"/>
                        <a:t>Alias</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go/git-explained@alias</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Amend</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go/git-explained@amend</a:t>
                      </a:r>
                      <a:endParaRPr sz="1000"/>
                    </a:p>
                    <a:p>
                      <a:pPr indent="0" lvl="0" marL="0" rtl="0" algn="l">
                        <a:spcBef>
                          <a:spcPts val="0"/>
                        </a:spcBef>
                        <a:spcAft>
                          <a:spcPts val="0"/>
                        </a:spcAft>
                        <a:buNone/>
                      </a:pPr>
                      <a:r>
                        <a:rPr lang="en" sz="1000"/>
                        <a:t>go/git-explained@commit-amend</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Bisect</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go/git-explained@bisect</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Blame</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go/git-explained@blame</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Branches</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go/git-explained@branches</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Checkout</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go/git-explained@checkout</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Cherry-Pick</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go/git-explained@cherry-pick</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Clone</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go/git-explained@clone</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Commit History</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go/git-explained@commit-history</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Commit Message</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go/git-explained@commit-message</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Commits</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go/git-explained@commits</a:t>
                      </a:r>
                      <a:endParaRPr sz="1000"/>
                    </a:p>
                  </a:txBody>
                  <a:tcPr marT="91425" marB="91425" marR="91425" marL="91425"/>
                </a:tc>
              </a:tr>
            </a:tbl>
          </a:graphicData>
        </a:graphic>
      </p:graphicFrame>
      <p:graphicFrame>
        <p:nvGraphicFramePr>
          <p:cNvPr id="2754" name="Google Shape;2754;p131"/>
          <p:cNvGraphicFramePr/>
          <p:nvPr/>
        </p:nvGraphicFramePr>
        <p:xfrm>
          <a:off x="4817375" y="731400"/>
          <a:ext cx="3000000" cy="3000000"/>
        </p:xfrm>
        <a:graphic>
          <a:graphicData uri="http://schemas.openxmlformats.org/drawingml/2006/table">
            <a:tbl>
              <a:tblPr>
                <a:noFill/>
                <a:tableStyleId>{41F1DB2D-B808-469A-A1A3-D837BB580DC1}</a:tableStyleId>
              </a:tblPr>
              <a:tblGrid>
                <a:gridCol w="1193075"/>
                <a:gridCol w="2625800"/>
              </a:tblGrid>
              <a:tr h="257475">
                <a:tc>
                  <a:txBody>
                    <a:bodyPr>
                      <a:noAutofit/>
                    </a:bodyPr>
                    <a:lstStyle/>
                    <a:p>
                      <a:pPr indent="0" lvl="0" marL="0" rtl="0" algn="ctr">
                        <a:spcBef>
                          <a:spcPts val="0"/>
                        </a:spcBef>
                        <a:spcAft>
                          <a:spcPts val="0"/>
                        </a:spcAft>
                        <a:buNone/>
                      </a:pPr>
                      <a:r>
                        <a:rPr b="1" i="1" lang="en" sz="1000"/>
                        <a:t>TOPIC</a:t>
                      </a:r>
                      <a:endParaRPr b="1" i="1" sz="1000"/>
                    </a:p>
                  </a:txBody>
                  <a:tcPr marT="91425" marB="91425" marR="91425" marL="91425"/>
                </a:tc>
                <a:tc>
                  <a:txBody>
                    <a:bodyPr>
                      <a:noAutofit/>
                    </a:bodyPr>
                    <a:lstStyle/>
                    <a:p>
                      <a:pPr indent="0" lvl="0" marL="0" rtl="0" algn="ctr">
                        <a:spcBef>
                          <a:spcPts val="0"/>
                        </a:spcBef>
                        <a:spcAft>
                          <a:spcPts val="0"/>
                        </a:spcAft>
                        <a:buNone/>
                      </a:pPr>
                      <a:r>
                        <a:rPr b="1" i="1" lang="en" sz="1000"/>
                        <a:t>GO LINK</a:t>
                      </a:r>
                      <a:endParaRPr b="1" i="1" sz="1000"/>
                    </a:p>
                  </a:txBody>
                  <a:tcPr marT="91425" marB="91425" marR="91425" marL="91425"/>
                </a:tc>
              </a:tr>
              <a:tr h="257475">
                <a:tc>
                  <a:txBody>
                    <a:bodyPr>
                      <a:noAutofit/>
                    </a:bodyPr>
                    <a:lstStyle/>
                    <a:p>
                      <a:pPr indent="0" lvl="0" marL="0" rtl="0" algn="l">
                        <a:spcBef>
                          <a:spcPts val="0"/>
                        </a:spcBef>
                        <a:spcAft>
                          <a:spcPts val="0"/>
                        </a:spcAft>
                        <a:buNone/>
                      </a:pPr>
                      <a:r>
                        <a:rPr lang="en" sz="1000"/>
                        <a:t>Config</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go/git-explained@config</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Detached HEAD</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go/git-explained@detached-HEAD</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Diff</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go/git-explained@diff</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Differences between Merge and Rebase</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go/git-explained@merge-vs-rebase</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Fast-Forward Merge</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go/git-explained@fast-forward, go/git-explained@fast-forward-merge</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Fetch</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go/git-explained@fetch</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Force Push</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go/git-explained@force-push</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Git Repository Structure</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go/git-explained@repo-structure, go/git-explained@repository-structure</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HEAD</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go/git-explained@HEAD</a:t>
                      </a:r>
                      <a:endParaRPr sz="1000"/>
                    </a:p>
                  </a:txBody>
                  <a:tcPr marT="91425" marB="91425" marR="91425" marL="91425"/>
                </a:tc>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8" name="Shape 2758"/>
        <p:cNvGrpSpPr/>
        <p:nvPr/>
      </p:nvGrpSpPr>
      <p:grpSpPr>
        <a:xfrm>
          <a:off x="0" y="0"/>
          <a:ext cx="0" cy="0"/>
          <a:chOff x="0" y="0"/>
          <a:chExt cx="0" cy="0"/>
        </a:xfrm>
      </p:grpSpPr>
      <p:sp>
        <p:nvSpPr>
          <p:cNvPr id="2759" name="Google Shape;2759;p13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132"/>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Go Links (for Googlers only)</a:t>
            </a:r>
            <a:endParaRPr b="1" sz="3600">
              <a:solidFill>
                <a:srgbClr val="FFFFFF"/>
              </a:solidFill>
            </a:endParaRPr>
          </a:p>
          <a:p>
            <a:pPr indent="0" lvl="0" marL="0" rtl="0" algn="l">
              <a:spcBef>
                <a:spcPts val="0"/>
              </a:spcBef>
              <a:spcAft>
                <a:spcPts val="0"/>
              </a:spcAft>
              <a:buNone/>
            </a:pPr>
            <a:r>
              <a:t/>
            </a:r>
            <a:endParaRPr sz="3000"/>
          </a:p>
        </p:txBody>
      </p:sp>
      <p:graphicFrame>
        <p:nvGraphicFramePr>
          <p:cNvPr id="2761" name="Google Shape;2761;p132"/>
          <p:cNvGraphicFramePr/>
          <p:nvPr/>
        </p:nvGraphicFramePr>
        <p:xfrm>
          <a:off x="465200" y="731400"/>
          <a:ext cx="3000000" cy="3000000"/>
        </p:xfrm>
        <a:graphic>
          <a:graphicData uri="http://schemas.openxmlformats.org/drawingml/2006/table">
            <a:tbl>
              <a:tblPr>
                <a:noFill/>
                <a:tableStyleId>{41F1DB2D-B808-469A-A1A3-D837BB580DC1}</a:tableStyleId>
              </a:tblPr>
              <a:tblGrid>
                <a:gridCol w="1193075"/>
                <a:gridCol w="2625800"/>
              </a:tblGrid>
              <a:tr h="257475">
                <a:tc>
                  <a:txBody>
                    <a:bodyPr>
                      <a:noAutofit/>
                    </a:bodyPr>
                    <a:lstStyle/>
                    <a:p>
                      <a:pPr indent="0" lvl="0" marL="0" rtl="0" algn="ctr">
                        <a:spcBef>
                          <a:spcPts val="0"/>
                        </a:spcBef>
                        <a:spcAft>
                          <a:spcPts val="0"/>
                        </a:spcAft>
                        <a:buNone/>
                      </a:pPr>
                      <a:r>
                        <a:rPr b="1" i="1" lang="en" sz="1000"/>
                        <a:t>TOPIC</a:t>
                      </a:r>
                      <a:endParaRPr b="1" i="1" sz="1000"/>
                    </a:p>
                  </a:txBody>
                  <a:tcPr marT="91425" marB="91425" marR="91425" marL="91425"/>
                </a:tc>
                <a:tc>
                  <a:txBody>
                    <a:bodyPr>
                      <a:noAutofit/>
                    </a:bodyPr>
                    <a:lstStyle/>
                    <a:p>
                      <a:pPr indent="0" lvl="0" marL="0" rtl="0" algn="ctr">
                        <a:spcBef>
                          <a:spcPts val="0"/>
                        </a:spcBef>
                        <a:spcAft>
                          <a:spcPts val="0"/>
                        </a:spcAft>
                        <a:buNone/>
                      </a:pPr>
                      <a:r>
                        <a:rPr b="1" i="1" lang="en" sz="1000"/>
                        <a:t>GO LINK</a:t>
                      </a:r>
                      <a:endParaRPr b="1" i="1" sz="1000"/>
                    </a:p>
                  </a:txBody>
                  <a:tcPr marT="91425" marB="91425" marR="91425" marL="91425"/>
                </a:tc>
              </a:tr>
              <a:tr h="257475">
                <a:tc>
                  <a:txBody>
                    <a:bodyPr>
                      <a:noAutofit/>
                    </a:bodyPr>
                    <a:lstStyle/>
                    <a:p>
                      <a:pPr indent="0" lvl="0" marL="0" rtl="0" algn="l">
                        <a:spcBef>
                          <a:spcPts val="0"/>
                        </a:spcBef>
                        <a:spcAft>
                          <a:spcPts val="0"/>
                        </a:spcAft>
                        <a:buNone/>
                      </a:pPr>
                      <a:r>
                        <a:rPr lang="en" sz="1000"/>
                        <a:t>Interactive Rebase</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go/git-explained@rebase-interactive, go/git-explained@interactive-rebase</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Merge Conflict Resolution</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go/git-explained@conflict-resolution, go/git-explained@conflicts, go/git-explained@conflict-resolution-merge</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Merge</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go/git-explained@merge</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Notes</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go/git-explained@notes</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Orphan Branch</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go/git-explained@orphan-branch</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Pull</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go/git-explained@pull</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Push: Conflict Resolution by Merge</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go/git-explained@push-conflict-resolution-merge</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solidFill>
                            <a:schemeClr val="dk1"/>
                          </a:solidFill>
                        </a:rPr>
                        <a:t>Push: Conflict Resolution by Rebase</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go/git-explained@push-conflict-resolution-rebase</a:t>
                      </a:r>
                      <a:endParaRPr sz="1000"/>
                    </a:p>
                  </a:txBody>
                  <a:tcPr marT="91425" marB="91425" marR="91425" marL="91425"/>
                </a:tc>
              </a:tr>
            </a:tbl>
          </a:graphicData>
        </a:graphic>
      </p:graphicFrame>
      <p:graphicFrame>
        <p:nvGraphicFramePr>
          <p:cNvPr id="2762" name="Google Shape;2762;p132"/>
          <p:cNvGraphicFramePr/>
          <p:nvPr/>
        </p:nvGraphicFramePr>
        <p:xfrm>
          <a:off x="4817375" y="731400"/>
          <a:ext cx="3000000" cy="3000000"/>
        </p:xfrm>
        <a:graphic>
          <a:graphicData uri="http://schemas.openxmlformats.org/drawingml/2006/table">
            <a:tbl>
              <a:tblPr>
                <a:noFill/>
                <a:tableStyleId>{41F1DB2D-B808-469A-A1A3-D837BB580DC1}</a:tableStyleId>
              </a:tblPr>
              <a:tblGrid>
                <a:gridCol w="1193075"/>
                <a:gridCol w="2724125"/>
              </a:tblGrid>
              <a:tr h="257475">
                <a:tc>
                  <a:txBody>
                    <a:bodyPr>
                      <a:noAutofit/>
                    </a:bodyPr>
                    <a:lstStyle/>
                    <a:p>
                      <a:pPr indent="0" lvl="0" marL="0" rtl="0" algn="ctr">
                        <a:spcBef>
                          <a:spcPts val="0"/>
                        </a:spcBef>
                        <a:spcAft>
                          <a:spcPts val="0"/>
                        </a:spcAft>
                        <a:buNone/>
                      </a:pPr>
                      <a:r>
                        <a:rPr b="1" i="1" lang="en" sz="1000"/>
                        <a:t>TOPIC</a:t>
                      </a:r>
                      <a:endParaRPr b="1" i="1" sz="1000"/>
                    </a:p>
                  </a:txBody>
                  <a:tcPr marT="91425" marB="91425" marR="91425" marL="91425"/>
                </a:tc>
                <a:tc>
                  <a:txBody>
                    <a:bodyPr>
                      <a:noAutofit/>
                    </a:bodyPr>
                    <a:lstStyle/>
                    <a:p>
                      <a:pPr indent="0" lvl="0" marL="0" rtl="0" algn="ctr">
                        <a:spcBef>
                          <a:spcPts val="0"/>
                        </a:spcBef>
                        <a:spcAft>
                          <a:spcPts val="0"/>
                        </a:spcAft>
                        <a:buNone/>
                      </a:pPr>
                      <a:r>
                        <a:rPr b="1" i="1" lang="en" sz="1000"/>
                        <a:t>GO LINK</a:t>
                      </a:r>
                      <a:endParaRPr b="1" i="1" sz="1000"/>
                    </a:p>
                  </a:txBody>
                  <a:tcPr marT="91425" marB="91425" marR="91425" marL="91425"/>
                </a:tc>
              </a:tr>
              <a:tr h="257475">
                <a:tc>
                  <a:txBody>
                    <a:bodyPr>
                      <a:noAutofit/>
                    </a:bodyPr>
                    <a:lstStyle/>
                    <a:p>
                      <a:pPr indent="0" lvl="0" marL="0" rtl="0" algn="l">
                        <a:spcBef>
                          <a:spcPts val="0"/>
                        </a:spcBef>
                        <a:spcAft>
                          <a:spcPts val="0"/>
                        </a:spcAft>
                        <a:buNone/>
                      </a:pPr>
                      <a:r>
                        <a:rPr lang="en" sz="1000"/>
                        <a:t>Push</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go/git-explained@push</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Rebase Conflict Resolution</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go/git-explained@conflict-resolution-rebase</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Rebase</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go/git-explained@rebase</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Reflog</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go/git-explained@reflog</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Reset</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go/git-explained@reset</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Reset Modes</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go/git-explained@reset-modes</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Revert</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go/git-explained@revert</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Stash</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go/git-explained@stash</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Status</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go/git-explained@status</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Submodule</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go/git-explained@submodule</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Tags</a:t>
                      </a:r>
                      <a:endParaRPr sz="1000"/>
                    </a:p>
                  </a:txBody>
                  <a:tcPr marT="91425" marB="91425" marR="91425" marL="91425"/>
                </a:tc>
                <a:tc>
                  <a:txBody>
                    <a:bodyPr>
                      <a:noAutofit/>
                    </a:bodyPr>
                    <a:lstStyle/>
                    <a:p>
                      <a:pPr indent="0" lvl="0" marL="0" rtl="0" algn="l">
                        <a:spcBef>
                          <a:spcPts val="0"/>
                        </a:spcBef>
                        <a:spcAft>
                          <a:spcPts val="0"/>
                        </a:spcAft>
                        <a:buNone/>
                      </a:pPr>
                      <a:r>
                        <a:rPr lang="en" sz="1000"/>
                        <a:t>go/git-explained@tags</a:t>
                      </a:r>
                      <a:endParaRPr sz="1000"/>
                    </a:p>
                  </a:txBody>
                  <a:tcPr marT="91425" marB="91425" marR="91425" marL="91425"/>
                </a:tc>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6" name="Shape 2766"/>
        <p:cNvGrpSpPr/>
        <p:nvPr/>
      </p:nvGrpSpPr>
      <p:grpSpPr>
        <a:xfrm>
          <a:off x="0" y="0"/>
          <a:ext cx="0" cy="0"/>
          <a:chOff x="0" y="0"/>
          <a:chExt cx="0" cy="0"/>
        </a:xfrm>
      </p:grpSpPr>
      <p:sp>
        <p:nvSpPr>
          <p:cNvPr id="2767" name="Google Shape;2767;p13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133"/>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License</a:t>
            </a:r>
            <a:endParaRPr b="1" sz="3600">
              <a:solidFill>
                <a:srgbClr val="FFFFFF"/>
              </a:solidFill>
            </a:endParaRPr>
          </a:p>
          <a:p>
            <a:pPr indent="0" lvl="0" marL="0" rtl="0" algn="l">
              <a:spcBef>
                <a:spcPts val="0"/>
              </a:spcBef>
              <a:spcAft>
                <a:spcPts val="0"/>
              </a:spcAft>
              <a:buNone/>
            </a:pPr>
            <a:r>
              <a:t/>
            </a:r>
            <a:endParaRPr sz="3000"/>
          </a:p>
        </p:txBody>
      </p:sp>
      <p:sp>
        <p:nvSpPr>
          <p:cNvPr id="2769" name="Google Shape;2769;p133"/>
          <p:cNvSpPr txBox="1"/>
          <p:nvPr/>
        </p:nvSpPr>
        <p:spPr>
          <a:xfrm>
            <a:off x="265950" y="705200"/>
            <a:ext cx="6209400" cy="3871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900"/>
              </a:spcAft>
              <a:buNone/>
            </a:pPr>
            <a:r>
              <a:rPr lang="en" sz="1800">
                <a:solidFill>
                  <a:schemeClr val="dk1"/>
                </a:solidFill>
              </a:rPr>
              <a:t>This presentation is part of the </a:t>
            </a:r>
            <a:r>
              <a:rPr lang="en" sz="1800" u="sng">
                <a:solidFill>
                  <a:schemeClr val="hlink"/>
                </a:solidFill>
                <a:hlinkClick r:id="rId3"/>
              </a:rPr>
              <a:t>Gerrit Code Review project</a:t>
            </a:r>
            <a:r>
              <a:rPr lang="en" sz="1800">
                <a:solidFill>
                  <a:schemeClr val="dk1"/>
                </a:solidFill>
              </a:rPr>
              <a:t> and is published under the </a:t>
            </a:r>
            <a:r>
              <a:rPr lang="en" sz="1800" u="sng">
                <a:solidFill>
                  <a:schemeClr val="hlink"/>
                </a:solidFill>
                <a:hlinkClick r:id="rId4"/>
              </a:rPr>
              <a:t>Apache License 2.0</a:t>
            </a:r>
            <a:r>
              <a:rPr lang="en" sz="1800">
                <a:solidFill>
                  <a:schemeClr val="dk1"/>
                </a:solidFill>
              </a:rPr>
              <a:t>.</a:t>
            </a:r>
            <a:endParaRPr i="1" sz="1800">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6"/>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Git Repository Structure</a:t>
            </a:r>
            <a:endParaRPr b="1" sz="3600">
              <a:solidFill>
                <a:srgbClr val="FFFFFF"/>
              </a:solidFill>
            </a:endParaRPr>
          </a:p>
          <a:p>
            <a:pPr indent="0" lvl="0" marL="0" rtl="0" algn="l">
              <a:spcBef>
                <a:spcPts val="0"/>
              </a:spcBef>
              <a:spcAft>
                <a:spcPts val="0"/>
              </a:spcAft>
              <a:buNone/>
            </a:pPr>
            <a:r>
              <a:t/>
            </a:r>
            <a:endParaRPr sz="3000"/>
          </a:p>
        </p:txBody>
      </p:sp>
      <p:sp>
        <p:nvSpPr>
          <p:cNvPr id="230" name="Google Shape;230;p36"/>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6"/>
          <p:cNvSpPr txBox="1"/>
          <p:nvPr/>
        </p:nvSpPr>
        <p:spPr>
          <a:xfrm>
            <a:off x="6012950" y="668100"/>
            <a:ext cx="3069300" cy="29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 </a:t>
            </a:r>
            <a:r>
              <a:rPr b="1" i="1" lang="en" sz="1800">
                <a:solidFill>
                  <a:schemeClr val="dk1"/>
                </a:solidFill>
              </a:rPr>
              <a:t>Git repository</a:t>
            </a:r>
            <a:r>
              <a:rPr b="1" i="1" lang="en" sz="1800">
                <a:solidFill>
                  <a:srgbClr val="3D85C6"/>
                </a:solidFill>
              </a:rPr>
              <a:t> </a:t>
            </a:r>
            <a:r>
              <a:rPr lang="en" sz="1800">
                <a:solidFill>
                  <a:schemeClr val="dk1"/>
                </a:solidFill>
              </a:rPr>
              <a:t>without </a:t>
            </a:r>
            <a:r>
              <a:rPr b="1" i="1" lang="en" sz="1800">
                <a:solidFill>
                  <a:schemeClr val="dk1"/>
                </a:solidFill>
              </a:rPr>
              <a:t>working tree</a:t>
            </a:r>
            <a:r>
              <a:rPr lang="en" sz="1800">
                <a:solidFill>
                  <a:schemeClr val="dk1"/>
                </a:solidFill>
              </a:rPr>
              <a:t> is called </a:t>
            </a:r>
            <a:r>
              <a:rPr b="1" i="1" lang="en" sz="1800">
                <a:solidFill>
                  <a:srgbClr val="3D85C6"/>
                </a:solidFill>
              </a:rPr>
              <a:t>bare repository</a:t>
            </a:r>
            <a:r>
              <a:rPr lang="en" sz="1800"/>
              <a:t> (used on servers)</a:t>
            </a:r>
            <a:r>
              <a:rPr lang="en" sz="1800">
                <a:solidFill>
                  <a:schemeClr val="dk1"/>
                </a:solidFill>
              </a:rPr>
              <a:t>.</a:t>
            </a:r>
            <a:endParaRPr sz="1800">
              <a:solidFill>
                <a:schemeClr val="dk1"/>
              </a:solidFill>
            </a:endParaRPr>
          </a:p>
          <a:p>
            <a:pPr indent="0" lvl="0" marL="0" rtl="0" algn="l">
              <a:lnSpc>
                <a:spcPct val="115000"/>
              </a:lnSpc>
              <a:spcBef>
                <a:spcPts val="0"/>
              </a:spcBef>
              <a:spcAft>
                <a:spcPts val="1600"/>
              </a:spcAft>
              <a:buNone/>
            </a:pPr>
            <a:r>
              <a:t/>
            </a:r>
            <a:endParaRPr sz="2400"/>
          </a:p>
        </p:txBody>
      </p:sp>
      <p:pic>
        <p:nvPicPr>
          <p:cNvPr id="232" name="Google Shape;232;p36"/>
          <p:cNvPicPr preferRelativeResize="0"/>
          <p:nvPr/>
        </p:nvPicPr>
        <p:blipFill rotWithShape="1">
          <a:blip r:embed="rId3">
            <a:alphaModFix/>
          </a:blip>
          <a:srcRect b="0" l="0" r="0" t="0"/>
          <a:stretch/>
        </p:blipFill>
        <p:spPr>
          <a:xfrm>
            <a:off x="1309320" y="3485160"/>
            <a:ext cx="681840" cy="464760"/>
          </a:xfrm>
          <a:prstGeom prst="rect">
            <a:avLst/>
          </a:prstGeom>
          <a:noFill/>
          <a:ln>
            <a:noFill/>
          </a:ln>
        </p:spPr>
      </p:pic>
      <p:pic>
        <p:nvPicPr>
          <p:cNvPr id="233" name="Google Shape;233;p36"/>
          <p:cNvPicPr preferRelativeResize="0"/>
          <p:nvPr/>
        </p:nvPicPr>
        <p:blipFill rotWithShape="1">
          <a:blip r:embed="rId4">
            <a:alphaModFix/>
          </a:blip>
          <a:srcRect b="0" l="0" r="0" t="0"/>
          <a:stretch/>
        </p:blipFill>
        <p:spPr>
          <a:xfrm>
            <a:off x="447480" y="1488600"/>
            <a:ext cx="2750040" cy="21661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7"/>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7"/>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Checkout</a:t>
            </a:r>
            <a:endParaRPr b="1" sz="3600">
              <a:solidFill>
                <a:srgbClr val="FFFFFF"/>
              </a:solidFill>
            </a:endParaRPr>
          </a:p>
          <a:p>
            <a:pPr indent="0" lvl="0" marL="0" rtl="0" algn="l">
              <a:spcBef>
                <a:spcPts val="0"/>
              </a:spcBef>
              <a:spcAft>
                <a:spcPts val="0"/>
              </a:spcAft>
              <a:buNone/>
            </a:pPr>
            <a:r>
              <a:t/>
            </a:r>
            <a:endParaRPr sz="3000"/>
          </a:p>
        </p:txBody>
      </p:sp>
      <p:sp>
        <p:nvSpPr>
          <p:cNvPr id="241" name="Google Shape;241;p37"/>
          <p:cNvSpPr txBox="1"/>
          <p:nvPr/>
        </p:nvSpPr>
        <p:spPr>
          <a:xfrm>
            <a:off x="6012950" y="668100"/>
            <a:ext cx="3069300" cy="292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i="1" lang="en" sz="1800">
                <a:solidFill>
                  <a:schemeClr val="dk1"/>
                </a:solidFill>
              </a:rPr>
              <a:t>Checkout</a:t>
            </a:r>
            <a:r>
              <a:rPr lang="en" sz="1800">
                <a:solidFill>
                  <a:schemeClr val="dk1"/>
                </a:solidFill>
              </a:rPr>
              <a:t>:</a:t>
            </a:r>
            <a:endParaRPr sz="1800">
              <a:solidFill>
                <a:schemeClr val="dk1"/>
              </a:solidFill>
            </a:endParaRPr>
          </a:p>
          <a:p>
            <a:pPr indent="-342900" lvl="0" marL="457200" rtl="0" algn="l">
              <a:lnSpc>
                <a:spcPct val="115000"/>
              </a:lnSpc>
              <a:spcBef>
                <a:spcPts val="900"/>
              </a:spcBef>
              <a:spcAft>
                <a:spcPts val="0"/>
              </a:spcAft>
              <a:buClr>
                <a:schemeClr val="dk1"/>
              </a:buClr>
              <a:buSzPts val="1800"/>
              <a:buFont typeface="Georgia"/>
              <a:buChar char="■"/>
            </a:pPr>
            <a:r>
              <a:rPr lang="en" sz="1800">
                <a:solidFill>
                  <a:schemeClr val="dk1"/>
                </a:solidFill>
              </a:rPr>
              <a:t>populates the </a:t>
            </a:r>
            <a:r>
              <a:rPr b="1" i="1" lang="en" sz="1800">
                <a:solidFill>
                  <a:srgbClr val="3D85C6"/>
                </a:solidFill>
              </a:rPr>
              <a:t>working tree</a:t>
            </a:r>
            <a:r>
              <a:rPr lang="en" sz="1800">
                <a:solidFill>
                  <a:schemeClr val="dk1"/>
                </a:solidFill>
              </a:rPr>
              <a:t> with the </a:t>
            </a:r>
            <a:r>
              <a:rPr b="1" i="1" lang="en" sz="1800">
                <a:solidFill>
                  <a:srgbClr val="3D85C6"/>
                </a:solidFill>
              </a:rPr>
              <a:t>commit</a:t>
            </a:r>
            <a:r>
              <a:rPr lang="en" sz="1800">
                <a:solidFill>
                  <a:schemeClr val="dk1"/>
                </a:solidFill>
              </a:rPr>
              <a:t> you want to start working from </a:t>
            </a:r>
            <a:endParaRPr sz="1800">
              <a:solidFill>
                <a:schemeClr val="dk1"/>
              </a:solidFill>
            </a:endParaRPr>
          </a:p>
          <a:p>
            <a:pPr indent="0" lvl="0" marL="0" rtl="0" algn="l">
              <a:lnSpc>
                <a:spcPct val="115000"/>
              </a:lnSpc>
              <a:spcBef>
                <a:spcPts val="900"/>
              </a:spcBef>
              <a:spcAft>
                <a:spcPts val="1600"/>
              </a:spcAft>
              <a:buNone/>
            </a:pPr>
            <a:r>
              <a:t/>
            </a:r>
            <a:endParaRPr sz="2400"/>
          </a:p>
        </p:txBody>
      </p:sp>
      <p:cxnSp>
        <p:nvCxnSpPr>
          <p:cNvPr id="242" name="Google Shape;242;p37"/>
          <p:cNvCxnSpPr>
            <a:stCxn id="243" idx="2"/>
          </p:cNvCxnSpPr>
          <p:nvPr/>
        </p:nvCxnSpPr>
        <p:spPr>
          <a:xfrm>
            <a:off x="1722115" y="1942200"/>
            <a:ext cx="0" cy="1799700"/>
          </a:xfrm>
          <a:prstGeom prst="straightConnector1">
            <a:avLst/>
          </a:prstGeom>
          <a:noFill/>
          <a:ln cap="flat" cmpd="sng" w="28575">
            <a:solidFill>
              <a:schemeClr val="dk2"/>
            </a:solidFill>
            <a:prstDash val="solid"/>
            <a:round/>
            <a:headEnd len="med" w="med" type="none"/>
            <a:tailEnd len="med" w="med" type="none"/>
          </a:ln>
        </p:spPr>
      </p:cxnSp>
      <p:cxnSp>
        <p:nvCxnSpPr>
          <p:cNvPr id="244" name="Google Shape;244;p37"/>
          <p:cNvCxnSpPr>
            <a:stCxn id="245" idx="1"/>
          </p:cNvCxnSpPr>
          <p:nvPr/>
        </p:nvCxnSpPr>
        <p:spPr>
          <a:xfrm rot="10800000">
            <a:off x="1728883" y="2532017"/>
            <a:ext cx="413700" cy="0"/>
          </a:xfrm>
          <a:prstGeom prst="straightConnector1">
            <a:avLst/>
          </a:prstGeom>
          <a:noFill/>
          <a:ln cap="flat" cmpd="sng" w="28575">
            <a:solidFill>
              <a:schemeClr val="dk2"/>
            </a:solidFill>
            <a:prstDash val="solid"/>
            <a:round/>
            <a:headEnd len="med" w="med" type="none"/>
            <a:tailEnd len="med" w="med" type="none"/>
          </a:ln>
        </p:spPr>
      </p:cxnSp>
      <p:cxnSp>
        <p:nvCxnSpPr>
          <p:cNvPr id="246" name="Google Shape;246;p37"/>
          <p:cNvCxnSpPr/>
          <p:nvPr/>
        </p:nvCxnSpPr>
        <p:spPr>
          <a:xfrm rot="10800000">
            <a:off x="1728883" y="3741942"/>
            <a:ext cx="413700" cy="0"/>
          </a:xfrm>
          <a:prstGeom prst="straightConnector1">
            <a:avLst/>
          </a:prstGeom>
          <a:noFill/>
          <a:ln cap="flat" cmpd="sng" w="28575">
            <a:solidFill>
              <a:schemeClr val="dk2"/>
            </a:solidFill>
            <a:prstDash val="solid"/>
            <a:round/>
            <a:headEnd len="med" w="med" type="none"/>
            <a:tailEnd len="med" w="med" type="none"/>
          </a:ln>
        </p:spPr>
      </p:cxnSp>
      <p:sp>
        <p:nvSpPr>
          <p:cNvPr id="247" name="Google Shape;247;p37"/>
          <p:cNvSpPr txBox="1"/>
          <p:nvPr/>
        </p:nvSpPr>
        <p:spPr>
          <a:xfrm>
            <a:off x="2149325" y="3484508"/>
            <a:ext cx="18648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t>&lt;working tree&gt;</a:t>
            </a:r>
            <a:endParaRPr b="1" i="1" sz="1800"/>
          </a:p>
        </p:txBody>
      </p:sp>
      <p:cxnSp>
        <p:nvCxnSpPr>
          <p:cNvPr id="248" name="Google Shape;248;p37"/>
          <p:cNvCxnSpPr>
            <a:stCxn id="249" idx="2"/>
          </p:cNvCxnSpPr>
          <p:nvPr/>
        </p:nvCxnSpPr>
        <p:spPr>
          <a:xfrm flipH="1">
            <a:off x="2829103" y="2899358"/>
            <a:ext cx="2700" cy="580500"/>
          </a:xfrm>
          <a:prstGeom prst="straightConnector1">
            <a:avLst/>
          </a:prstGeom>
          <a:noFill/>
          <a:ln cap="flat" cmpd="sng" w="28575">
            <a:solidFill>
              <a:srgbClr val="A61C00"/>
            </a:solidFill>
            <a:prstDash val="solid"/>
            <a:round/>
            <a:headEnd len="med" w="med" type="none"/>
            <a:tailEnd len="med" w="med" type="triangle"/>
          </a:ln>
        </p:spPr>
      </p:cxnSp>
      <p:sp>
        <p:nvSpPr>
          <p:cNvPr id="250" name="Google Shape;250;p37"/>
          <p:cNvSpPr txBox="1"/>
          <p:nvPr/>
        </p:nvSpPr>
        <p:spPr>
          <a:xfrm>
            <a:off x="2909300" y="2955683"/>
            <a:ext cx="18648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checkout</a:t>
            </a:r>
            <a:endParaRPr b="1" i="1" sz="1800">
              <a:solidFill>
                <a:srgbClr val="A61C00"/>
              </a:solidFill>
              <a:latin typeface="Courier New"/>
              <a:ea typeface="Courier New"/>
              <a:cs typeface="Courier New"/>
              <a:sym typeface="Courier New"/>
            </a:endParaRPr>
          </a:p>
        </p:txBody>
      </p:sp>
      <p:pic>
        <p:nvPicPr>
          <p:cNvPr id="251" name="Google Shape;251;p37"/>
          <p:cNvPicPr preferRelativeResize="0"/>
          <p:nvPr/>
        </p:nvPicPr>
        <p:blipFill rotWithShape="1">
          <a:blip r:embed="rId3">
            <a:alphaModFix/>
          </a:blip>
          <a:srcRect b="0" l="0" r="0" t="0"/>
          <a:stretch/>
        </p:blipFill>
        <p:spPr>
          <a:xfrm>
            <a:off x="1022400" y="1186560"/>
            <a:ext cx="1398960" cy="755280"/>
          </a:xfrm>
          <a:prstGeom prst="rect">
            <a:avLst/>
          </a:prstGeom>
          <a:noFill/>
          <a:ln>
            <a:noFill/>
          </a:ln>
        </p:spPr>
      </p:pic>
      <p:pic>
        <p:nvPicPr>
          <p:cNvPr id="252" name="Google Shape;252;p37"/>
          <p:cNvPicPr preferRelativeResize="0"/>
          <p:nvPr/>
        </p:nvPicPr>
        <p:blipFill rotWithShape="1">
          <a:blip r:embed="rId4">
            <a:alphaModFix/>
          </a:blip>
          <a:srcRect b="0" l="0" r="0" t="0"/>
          <a:stretch/>
        </p:blipFill>
        <p:spPr>
          <a:xfrm>
            <a:off x="2142720" y="2164680"/>
            <a:ext cx="1378080" cy="73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8"/>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8"/>
          <p:cNvSpPr/>
          <p:nvPr/>
        </p:nvSpPr>
        <p:spPr>
          <a:xfrm>
            <a:off x="5897750" y="582200"/>
            <a:ext cx="32475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8"/>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Making Changes</a:t>
            </a:r>
            <a:endParaRPr b="1" sz="3600">
              <a:solidFill>
                <a:srgbClr val="FFFFFF"/>
              </a:solidFill>
            </a:endParaRPr>
          </a:p>
          <a:p>
            <a:pPr indent="0" lvl="0" marL="0" rtl="0" algn="l">
              <a:spcBef>
                <a:spcPts val="0"/>
              </a:spcBef>
              <a:spcAft>
                <a:spcPts val="0"/>
              </a:spcAft>
              <a:buNone/>
            </a:pPr>
            <a:r>
              <a:t/>
            </a:r>
            <a:endParaRPr sz="3000"/>
          </a:p>
        </p:txBody>
      </p:sp>
      <p:sp>
        <p:nvSpPr>
          <p:cNvPr id="261" name="Google Shape;261;p38"/>
          <p:cNvSpPr txBox="1"/>
          <p:nvPr/>
        </p:nvSpPr>
        <p:spPr>
          <a:xfrm>
            <a:off x="6012950" y="668100"/>
            <a:ext cx="3069300" cy="292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rgbClr val="000000"/>
              </a:buClr>
              <a:buSzPts val="1100"/>
              <a:buFont typeface="Arial"/>
              <a:buNone/>
            </a:pPr>
            <a:r>
              <a:rPr lang="en" sz="1800">
                <a:solidFill>
                  <a:schemeClr val="dk1"/>
                </a:solidFill>
              </a:rPr>
              <a:t>Just start doing your changes:</a:t>
            </a:r>
            <a:endParaRPr sz="1800">
              <a:solidFill>
                <a:schemeClr val="dk1"/>
              </a:solidFill>
            </a:endParaRPr>
          </a:p>
          <a:p>
            <a:pPr indent="-342900" lvl="0" marL="457200" rtl="0" algn="l">
              <a:lnSpc>
                <a:spcPct val="115000"/>
              </a:lnSpc>
              <a:spcBef>
                <a:spcPts val="900"/>
              </a:spcBef>
              <a:spcAft>
                <a:spcPts val="0"/>
              </a:spcAft>
              <a:buClr>
                <a:schemeClr val="dk1"/>
              </a:buClr>
              <a:buSzPts val="1800"/>
              <a:buFont typeface="Arial"/>
              <a:buChar char="■"/>
            </a:pPr>
            <a:r>
              <a:rPr lang="en" sz="1800">
                <a:solidFill>
                  <a:schemeClr val="dk1"/>
                </a:solidFill>
              </a:rPr>
              <a:t>modify, add, delete files</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no need to tell Git which files you want to work on</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rPr>
              <a:t>tell Git which changes you intend to commit: </a:t>
            </a:r>
            <a:br>
              <a:rPr lang="en" sz="1800">
                <a:solidFill>
                  <a:schemeClr val="dk1"/>
                </a:solidFill>
                <a:latin typeface="Georgia"/>
                <a:ea typeface="Georgia"/>
                <a:cs typeface="Georgia"/>
                <a:sym typeface="Georgia"/>
              </a:rPr>
            </a:br>
            <a:r>
              <a:rPr i="1" lang="en" sz="1800">
                <a:solidFill>
                  <a:schemeClr val="dk1"/>
                </a:solidFill>
                <a:latin typeface="Courier New"/>
                <a:ea typeface="Courier New"/>
                <a:cs typeface="Courier New"/>
                <a:sym typeface="Courier New"/>
              </a:rPr>
              <a:t>git add &lt;file&gt;</a:t>
            </a:r>
            <a:br>
              <a:rPr i="1" lang="en" sz="1800">
                <a:solidFill>
                  <a:schemeClr val="dk1"/>
                </a:solidFill>
                <a:latin typeface="Courier New"/>
                <a:ea typeface="Courier New"/>
                <a:cs typeface="Courier New"/>
                <a:sym typeface="Courier New"/>
              </a:rPr>
            </a:br>
            <a:r>
              <a:rPr i="1" lang="en" sz="1800">
                <a:solidFill>
                  <a:schemeClr val="dk1"/>
                </a:solidFill>
                <a:latin typeface="Courier New"/>
                <a:ea typeface="Courier New"/>
                <a:cs typeface="Courier New"/>
                <a:sym typeface="Courier New"/>
              </a:rPr>
              <a:t>git rm &lt;file&gt;</a:t>
            </a:r>
            <a:endParaRPr sz="1800">
              <a:solidFill>
                <a:schemeClr val="dk1"/>
              </a:solidFill>
            </a:endParaRPr>
          </a:p>
          <a:p>
            <a:pPr indent="0" lvl="0" marL="0" rtl="0" algn="l">
              <a:lnSpc>
                <a:spcPct val="115000"/>
              </a:lnSpc>
              <a:spcBef>
                <a:spcPts val="900"/>
              </a:spcBef>
              <a:spcAft>
                <a:spcPts val="1600"/>
              </a:spcAft>
              <a:buNone/>
            </a:pPr>
            <a:r>
              <a:t/>
            </a:r>
            <a:endParaRPr sz="2400"/>
          </a:p>
        </p:txBody>
      </p:sp>
      <p:sp>
        <p:nvSpPr>
          <p:cNvPr id="262" name="Google Shape;262;p38"/>
          <p:cNvSpPr txBox="1"/>
          <p:nvPr/>
        </p:nvSpPr>
        <p:spPr>
          <a:xfrm>
            <a:off x="-16325" y="4713250"/>
            <a:ext cx="47703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t>Q: What happens on git add?</a:t>
            </a:r>
            <a:endParaRPr i="1" sz="1800"/>
          </a:p>
        </p:txBody>
      </p:sp>
      <p:cxnSp>
        <p:nvCxnSpPr>
          <p:cNvPr id="263" name="Google Shape;263;p38"/>
          <p:cNvCxnSpPr>
            <a:stCxn id="264" idx="2"/>
          </p:cNvCxnSpPr>
          <p:nvPr/>
        </p:nvCxnSpPr>
        <p:spPr>
          <a:xfrm>
            <a:off x="1722115" y="1942200"/>
            <a:ext cx="0" cy="1799700"/>
          </a:xfrm>
          <a:prstGeom prst="straightConnector1">
            <a:avLst/>
          </a:prstGeom>
          <a:noFill/>
          <a:ln cap="flat" cmpd="sng" w="28575">
            <a:solidFill>
              <a:schemeClr val="dk2"/>
            </a:solidFill>
            <a:prstDash val="solid"/>
            <a:round/>
            <a:headEnd len="med" w="med" type="none"/>
            <a:tailEnd len="med" w="med" type="none"/>
          </a:ln>
        </p:spPr>
      </p:cxnSp>
      <p:cxnSp>
        <p:nvCxnSpPr>
          <p:cNvPr id="265" name="Google Shape;265;p38"/>
          <p:cNvCxnSpPr>
            <a:stCxn id="266" idx="1"/>
          </p:cNvCxnSpPr>
          <p:nvPr/>
        </p:nvCxnSpPr>
        <p:spPr>
          <a:xfrm rot="10800000">
            <a:off x="1728883" y="2532017"/>
            <a:ext cx="413700" cy="0"/>
          </a:xfrm>
          <a:prstGeom prst="straightConnector1">
            <a:avLst/>
          </a:prstGeom>
          <a:noFill/>
          <a:ln cap="flat" cmpd="sng" w="28575">
            <a:solidFill>
              <a:schemeClr val="dk2"/>
            </a:solidFill>
            <a:prstDash val="solid"/>
            <a:round/>
            <a:headEnd len="med" w="med" type="none"/>
            <a:tailEnd len="med" w="med" type="none"/>
          </a:ln>
        </p:spPr>
      </p:cxnSp>
      <p:cxnSp>
        <p:nvCxnSpPr>
          <p:cNvPr id="267" name="Google Shape;267;p38"/>
          <p:cNvCxnSpPr/>
          <p:nvPr/>
        </p:nvCxnSpPr>
        <p:spPr>
          <a:xfrm rot="10800000">
            <a:off x="1728883" y="3741942"/>
            <a:ext cx="413700" cy="0"/>
          </a:xfrm>
          <a:prstGeom prst="straightConnector1">
            <a:avLst/>
          </a:prstGeom>
          <a:noFill/>
          <a:ln cap="flat" cmpd="sng" w="28575">
            <a:solidFill>
              <a:schemeClr val="dk2"/>
            </a:solidFill>
            <a:prstDash val="solid"/>
            <a:round/>
            <a:headEnd len="med" w="med" type="none"/>
            <a:tailEnd len="med" w="med" type="none"/>
          </a:ln>
        </p:spPr>
      </p:cxnSp>
      <p:sp>
        <p:nvSpPr>
          <p:cNvPr id="268" name="Google Shape;268;p38"/>
          <p:cNvSpPr txBox="1"/>
          <p:nvPr/>
        </p:nvSpPr>
        <p:spPr>
          <a:xfrm>
            <a:off x="2149325" y="3484508"/>
            <a:ext cx="18648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rPr>
              <a:t>&lt;working tree&gt;</a:t>
            </a:r>
            <a:endParaRPr b="1" i="1" sz="1800">
              <a:solidFill>
                <a:srgbClr val="A61C00"/>
              </a:solidFill>
            </a:endParaRPr>
          </a:p>
        </p:txBody>
      </p:sp>
      <p:pic>
        <p:nvPicPr>
          <p:cNvPr id="269" name="Google Shape;269;p38"/>
          <p:cNvPicPr preferRelativeResize="0"/>
          <p:nvPr/>
        </p:nvPicPr>
        <p:blipFill rotWithShape="1">
          <a:blip r:embed="rId3">
            <a:alphaModFix/>
          </a:blip>
          <a:srcRect b="0" l="0" r="0" t="0"/>
          <a:stretch/>
        </p:blipFill>
        <p:spPr>
          <a:xfrm>
            <a:off x="1022400" y="1186560"/>
            <a:ext cx="1398960" cy="755280"/>
          </a:xfrm>
          <a:prstGeom prst="rect">
            <a:avLst/>
          </a:prstGeom>
          <a:noFill/>
          <a:ln>
            <a:noFill/>
          </a:ln>
        </p:spPr>
      </p:pic>
      <p:pic>
        <p:nvPicPr>
          <p:cNvPr id="270" name="Google Shape;270;p38"/>
          <p:cNvPicPr preferRelativeResize="0"/>
          <p:nvPr/>
        </p:nvPicPr>
        <p:blipFill rotWithShape="1">
          <a:blip r:embed="rId4">
            <a:alphaModFix/>
          </a:blip>
          <a:srcRect b="0" l="0" r="0" t="0"/>
          <a:stretch/>
        </p:blipFill>
        <p:spPr>
          <a:xfrm>
            <a:off x="2142720" y="2164680"/>
            <a:ext cx="1378080" cy="73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9"/>
          <p:cNvSpPr/>
          <p:nvPr/>
        </p:nvSpPr>
        <p:spPr>
          <a:xfrm>
            <a:off x="1403725" y="2074150"/>
            <a:ext cx="2241900" cy="9636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6" name="Google Shape;276;p39"/>
          <p:cNvCxnSpPr>
            <a:stCxn id="277" idx="2"/>
          </p:cNvCxnSpPr>
          <p:nvPr/>
        </p:nvCxnSpPr>
        <p:spPr>
          <a:xfrm>
            <a:off x="1009216" y="1942200"/>
            <a:ext cx="0" cy="1799700"/>
          </a:xfrm>
          <a:prstGeom prst="straightConnector1">
            <a:avLst/>
          </a:prstGeom>
          <a:noFill/>
          <a:ln cap="flat" cmpd="sng" w="28575">
            <a:solidFill>
              <a:schemeClr val="dk2"/>
            </a:solidFill>
            <a:prstDash val="solid"/>
            <a:round/>
            <a:headEnd len="med" w="med" type="none"/>
            <a:tailEnd len="med" w="med" type="none"/>
          </a:ln>
        </p:spPr>
      </p:cxnSp>
      <p:cxnSp>
        <p:nvCxnSpPr>
          <p:cNvPr id="278" name="Google Shape;278;p39"/>
          <p:cNvCxnSpPr/>
          <p:nvPr/>
        </p:nvCxnSpPr>
        <p:spPr>
          <a:xfrm rot="10800000">
            <a:off x="1016125" y="2532150"/>
            <a:ext cx="387600" cy="0"/>
          </a:xfrm>
          <a:prstGeom prst="straightConnector1">
            <a:avLst/>
          </a:prstGeom>
          <a:noFill/>
          <a:ln cap="flat" cmpd="sng" w="28575">
            <a:solidFill>
              <a:schemeClr val="dk2"/>
            </a:solidFill>
            <a:prstDash val="solid"/>
            <a:round/>
            <a:headEnd len="med" w="med" type="none"/>
            <a:tailEnd len="med" w="med" type="none"/>
          </a:ln>
        </p:spPr>
      </p:cxnSp>
      <p:cxnSp>
        <p:nvCxnSpPr>
          <p:cNvPr id="279" name="Google Shape;279;p39"/>
          <p:cNvCxnSpPr/>
          <p:nvPr/>
        </p:nvCxnSpPr>
        <p:spPr>
          <a:xfrm rot="10800000">
            <a:off x="1015983" y="3741942"/>
            <a:ext cx="413700" cy="0"/>
          </a:xfrm>
          <a:prstGeom prst="straightConnector1">
            <a:avLst/>
          </a:prstGeom>
          <a:noFill/>
          <a:ln cap="flat" cmpd="sng" w="28575">
            <a:solidFill>
              <a:schemeClr val="dk2"/>
            </a:solidFill>
            <a:prstDash val="solid"/>
            <a:round/>
            <a:headEnd len="med" w="med" type="none"/>
            <a:tailEnd len="med" w="med" type="none"/>
          </a:ln>
        </p:spPr>
      </p:cxnSp>
      <p:sp>
        <p:nvSpPr>
          <p:cNvPr id="280" name="Google Shape;280;p39"/>
          <p:cNvSpPr txBox="1"/>
          <p:nvPr/>
        </p:nvSpPr>
        <p:spPr>
          <a:xfrm>
            <a:off x="1436425" y="3484508"/>
            <a:ext cx="18648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rPr>
              <a:t>&lt;working tree&gt;</a:t>
            </a:r>
            <a:endParaRPr b="1" i="1" sz="1800">
              <a:solidFill>
                <a:srgbClr val="A61C00"/>
              </a:solidFill>
            </a:endParaRPr>
          </a:p>
        </p:txBody>
      </p:sp>
      <p:sp>
        <p:nvSpPr>
          <p:cNvPr id="281" name="Google Shape;281;p39"/>
          <p:cNvSpPr txBox="1"/>
          <p:nvPr/>
        </p:nvSpPr>
        <p:spPr>
          <a:xfrm>
            <a:off x="2273200" y="1984575"/>
            <a:ext cx="773700" cy="3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.git</a:t>
            </a:r>
            <a:endParaRPr sz="1800"/>
          </a:p>
        </p:txBody>
      </p:sp>
      <p:sp>
        <p:nvSpPr>
          <p:cNvPr id="282" name="Google Shape;282;p39"/>
          <p:cNvSpPr txBox="1"/>
          <p:nvPr/>
        </p:nvSpPr>
        <p:spPr>
          <a:xfrm>
            <a:off x="1915825" y="3056325"/>
            <a:ext cx="32892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add &lt;file-name&gt;</a:t>
            </a:r>
            <a:endParaRPr b="1" i="1" sz="1800">
              <a:solidFill>
                <a:srgbClr val="A61C00"/>
              </a:solidFill>
              <a:latin typeface="Courier New"/>
              <a:ea typeface="Courier New"/>
              <a:cs typeface="Courier New"/>
              <a:sym typeface="Courier New"/>
            </a:endParaRPr>
          </a:p>
        </p:txBody>
      </p:sp>
      <p:cxnSp>
        <p:nvCxnSpPr>
          <p:cNvPr id="283" name="Google Shape;283;p39"/>
          <p:cNvCxnSpPr>
            <a:endCxn id="284" idx="2"/>
          </p:cNvCxnSpPr>
          <p:nvPr/>
        </p:nvCxnSpPr>
        <p:spPr>
          <a:xfrm rot="10800000">
            <a:off x="1915821" y="2938000"/>
            <a:ext cx="0" cy="665700"/>
          </a:xfrm>
          <a:prstGeom prst="straightConnector1">
            <a:avLst/>
          </a:prstGeom>
          <a:noFill/>
          <a:ln cap="flat" cmpd="sng" w="28575">
            <a:solidFill>
              <a:srgbClr val="A61C00"/>
            </a:solidFill>
            <a:prstDash val="solid"/>
            <a:round/>
            <a:headEnd len="med" w="med" type="none"/>
            <a:tailEnd len="med" w="med" type="triangle"/>
          </a:ln>
        </p:spPr>
      </p:cxnSp>
      <p:sp>
        <p:nvSpPr>
          <p:cNvPr id="285" name="Google Shape;285;p3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9"/>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Making Changes</a:t>
            </a:r>
            <a:endParaRPr b="1" sz="3600">
              <a:solidFill>
                <a:srgbClr val="FFFFFF"/>
              </a:solidFill>
            </a:endParaRPr>
          </a:p>
          <a:p>
            <a:pPr indent="0" lvl="0" marL="0" rtl="0" algn="l">
              <a:spcBef>
                <a:spcPts val="0"/>
              </a:spcBef>
              <a:spcAft>
                <a:spcPts val="0"/>
              </a:spcAft>
              <a:buNone/>
            </a:pPr>
            <a:r>
              <a:t/>
            </a:r>
            <a:endParaRPr sz="3000"/>
          </a:p>
        </p:txBody>
      </p:sp>
      <p:sp>
        <p:nvSpPr>
          <p:cNvPr id="287" name="Google Shape;287;p39"/>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9"/>
          <p:cNvSpPr txBox="1"/>
          <p:nvPr/>
        </p:nvSpPr>
        <p:spPr>
          <a:xfrm>
            <a:off x="6012950" y="668100"/>
            <a:ext cx="3069300" cy="355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i="1" lang="en" sz="1800">
                <a:solidFill>
                  <a:srgbClr val="3D85C6"/>
                </a:solidFill>
              </a:rPr>
              <a:t>Index</a:t>
            </a:r>
            <a:r>
              <a:rPr lang="en" sz="1800">
                <a:solidFill>
                  <a:schemeClr val="dk1"/>
                </a:solidFill>
              </a:rPr>
              <a:t> or </a:t>
            </a:r>
            <a:r>
              <a:rPr b="1" i="1" lang="en" sz="1800">
                <a:solidFill>
                  <a:srgbClr val="3D85C6"/>
                </a:solidFill>
              </a:rPr>
              <a:t>Staging Area</a:t>
            </a:r>
            <a:r>
              <a:rPr lang="en" sz="1800">
                <a:solidFill>
                  <a:schemeClr val="dk1"/>
                </a:solidFill>
              </a:rPr>
              <a:t> is where the next </a:t>
            </a:r>
            <a:r>
              <a:rPr b="1" i="1" lang="en" sz="1800">
                <a:solidFill>
                  <a:schemeClr val="dk1"/>
                </a:solidFill>
              </a:rPr>
              <a:t>commit</a:t>
            </a:r>
            <a:r>
              <a:rPr lang="en" sz="1800">
                <a:solidFill>
                  <a:schemeClr val="dk1"/>
                </a:solidFill>
              </a:rPr>
              <a:t> is prepared:</a:t>
            </a:r>
            <a:endParaRPr sz="1800">
              <a:solidFill>
                <a:schemeClr val="dk1"/>
              </a:solidFill>
            </a:endParaRPr>
          </a:p>
          <a:p>
            <a:pPr indent="-342900" lvl="0" marL="457200" rtl="0" algn="l">
              <a:lnSpc>
                <a:spcPct val="115000"/>
              </a:lnSpc>
              <a:spcBef>
                <a:spcPts val="1600"/>
              </a:spcBef>
              <a:spcAft>
                <a:spcPts val="0"/>
              </a:spcAft>
              <a:buClr>
                <a:schemeClr val="dk1"/>
              </a:buClr>
              <a:buSzPts val="1800"/>
              <a:buFont typeface="Arial"/>
              <a:buChar char="■"/>
            </a:pPr>
            <a:r>
              <a:rPr i="1" lang="en" sz="1800">
                <a:solidFill>
                  <a:schemeClr val="dk1"/>
                </a:solidFill>
                <a:latin typeface="Courier New"/>
                <a:ea typeface="Courier New"/>
                <a:cs typeface="Courier New"/>
                <a:sym typeface="Courier New"/>
              </a:rPr>
              <a:t>git add</a:t>
            </a:r>
            <a:r>
              <a:rPr lang="en" sz="1800">
                <a:solidFill>
                  <a:schemeClr val="dk1"/>
                </a:solidFill>
              </a:rPr>
              <a:t> and </a:t>
            </a:r>
            <a:r>
              <a:rPr i="1" lang="en" sz="1800">
                <a:solidFill>
                  <a:schemeClr val="dk1"/>
                </a:solidFill>
                <a:latin typeface="Courier New"/>
                <a:ea typeface="Courier New"/>
                <a:cs typeface="Courier New"/>
                <a:sym typeface="Courier New"/>
              </a:rPr>
              <a:t>git rm</a:t>
            </a:r>
            <a:r>
              <a:rPr lang="en" sz="1800">
                <a:solidFill>
                  <a:schemeClr val="dk1"/>
                </a:solidFill>
              </a:rPr>
              <a:t> update the </a:t>
            </a:r>
            <a:r>
              <a:rPr b="1" i="1" lang="en" sz="1800">
                <a:solidFill>
                  <a:schemeClr val="dk1"/>
                </a:solidFill>
              </a:rPr>
              <a:t>index</a:t>
            </a:r>
            <a:endParaRPr b="1" i="1" sz="1800">
              <a:solidFill>
                <a:schemeClr val="dk1"/>
              </a:solidFil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Stage single hunks:</a:t>
            </a:r>
            <a:br>
              <a:rPr lang="en" sz="1800">
                <a:solidFill>
                  <a:schemeClr val="dk1"/>
                </a:solidFill>
              </a:rPr>
            </a:br>
            <a:r>
              <a:rPr i="1" lang="en" sz="1800">
                <a:solidFill>
                  <a:schemeClr val="dk1"/>
                </a:solidFill>
                <a:latin typeface="Courier New"/>
                <a:ea typeface="Courier New"/>
                <a:cs typeface="Courier New"/>
                <a:sym typeface="Courier New"/>
              </a:rPr>
              <a:t>git add -p &lt;file&gt;</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rPr>
              <a:t>Unstage files:</a:t>
            </a:r>
            <a:br>
              <a:rPr lang="en" sz="1800">
                <a:solidFill>
                  <a:schemeClr val="dk1"/>
                </a:solidFill>
              </a:rPr>
            </a:br>
            <a:r>
              <a:rPr i="1" lang="en" sz="1800">
                <a:solidFill>
                  <a:schemeClr val="dk1"/>
                </a:solidFill>
                <a:latin typeface="Courier New"/>
                <a:ea typeface="Courier New"/>
                <a:cs typeface="Courier New"/>
                <a:sym typeface="Courier New"/>
              </a:rPr>
              <a:t>git reset HEAD &lt;file&gt;</a:t>
            </a:r>
            <a:r>
              <a:rPr lang="en" sz="1800">
                <a:solidFill>
                  <a:schemeClr val="dk1"/>
                </a:solidFill>
              </a:rPr>
              <a:t> </a:t>
            </a:r>
            <a:endParaRPr sz="2400"/>
          </a:p>
        </p:txBody>
      </p:sp>
      <p:pic>
        <p:nvPicPr>
          <p:cNvPr id="289" name="Google Shape;289;p39"/>
          <p:cNvPicPr preferRelativeResize="0"/>
          <p:nvPr/>
        </p:nvPicPr>
        <p:blipFill rotWithShape="1">
          <a:blip r:embed="rId3">
            <a:alphaModFix/>
          </a:blip>
          <a:srcRect b="0" l="0" r="0" t="0"/>
          <a:stretch/>
        </p:blipFill>
        <p:spPr>
          <a:xfrm>
            <a:off x="309600" y="1186560"/>
            <a:ext cx="1398960" cy="755280"/>
          </a:xfrm>
          <a:prstGeom prst="rect">
            <a:avLst/>
          </a:prstGeom>
          <a:noFill/>
          <a:ln>
            <a:noFill/>
          </a:ln>
        </p:spPr>
      </p:pic>
      <p:pic>
        <p:nvPicPr>
          <p:cNvPr id="290" name="Google Shape;290;p39"/>
          <p:cNvPicPr preferRelativeResize="0"/>
          <p:nvPr/>
        </p:nvPicPr>
        <p:blipFill rotWithShape="1">
          <a:blip r:embed="rId4">
            <a:alphaModFix/>
          </a:blip>
          <a:srcRect b="0" l="0" r="0" t="0"/>
          <a:stretch/>
        </p:blipFill>
        <p:spPr>
          <a:xfrm>
            <a:off x="1493280" y="2488680"/>
            <a:ext cx="844920" cy="448920"/>
          </a:xfrm>
          <a:prstGeom prst="rect">
            <a:avLst/>
          </a:prstGeom>
          <a:noFill/>
          <a:ln>
            <a:noFill/>
          </a:ln>
        </p:spPr>
      </p:pic>
      <p:pic>
        <p:nvPicPr>
          <p:cNvPr id="291" name="Google Shape;291;p39"/>
          <p:cNvPicPr preferRelativeResize="0"/>
          <p:nvPr/>
        </p:nvPicPr>
        <p:blipFill rotWithShape="1">
          <a:blip r:embed="rId5">
            <a:alphaModFix/>
          </a:blip>
          <a:srcRect b="0" l="0" r="0" t="0"/>
          <a:stretch/>
        </p:blipFill>
        <p:spPr>
          <a:xfrm>
            <a:off x="2703600" y="2486160"/>
            <a:ext cx="849960" cy="4543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0"/>
          <p:cNvSpPr/>
          <p:nvPr/>
        </p:nvSpPr>
        <p:spPr>
          <a:xfrm>
            <a:off x="1403725" y="2074150"/>
            <a:ext cx="2241900" cy="12087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7" name="Google Shape;297;p40"/>
          <p:cNvCxnSpPr>
            <a:stCxn id="298" idx="2"/>
          </p:cNvCxnSpPr>
          <p:nvPr/>
        </p:nvCxnSpPr>
        <p:spPr>
          <a:xfrm>
            <a:off x="1009216" y="1942200"/>
            <a:ext cx="0" cy="1799700"/>
          </a:xfrm>
          <a:prstGeom prst="straightConnector1">
            <a:avLst/>
          </a:prstGeom>
          <a:noFill/>
          <a:ln cap="flat" cmpd="sng" w="28575">
            <a:solidFill>
              <a:schemeClr val="dk2"/>
            </a:solidFill>
            <a:prstDash val="solid"/>
            <a:round/>
            <a:headEnd len="med" w="med" type="none"/>
            <a:tailEnd len="med" w="med" type="none"/>
          </a:ln>
        </p:spPr>
      </p:cxnSp>
      <p:cxnSp>
        <p:nvCxnSpPr>
          <p:cNvPr id="299" name="Google Shape;299;p40"/>
          <p:cNvCxnSpPr/>
          <p:nvPr/>
        </p:nvCxnSpPr>
        <p:spPr>
          <a:xfrm rot="10800000">
            <a:off x="1016125" y="2532150"/>
            <a:ext cx="387600" cy="0"/>
          </a:xfrm>
          <a:prstGeom prst="straightConnector1">
            <a:avLst/>
          </a:prstGeom>
          <a:noFill/>
          <a:ln cap="flat" cmpd="sng" w="28575">
            <a:solidFill>
              <a:schemeClr val="dk2"/>
            </a:solidFill>
            <a:prstDash val="solid"/>
            <a:round/>
            <a:headEnd len="med" w="med" type="none"/>
            <a:tailEnd len="med" w="med" type="none"/>
          </a:ln>
        </p:spPr>
      </p:cxnSp>
      <p:cxnSp>
        <p:nvCxnSpPr>
          <p:cNvPr id="300" name="Google Shape;300;p40"/>
          <p:cNvCxnSpPr/>
          <p:nvPr/>
        </p:nvCxnSpPr>
        <p:spPr>
          <a:xfrm rot="10800000">
            <a:off x="1015983" y="3741942"/>
            <a:ext cx="413700" cy="0"/>
          </a:xfrm>
          <a:prstGeom prst="straightConnector1">
            <a:avLst/>
          </a:prstGeom>
          <a:noFill/>
          <a:ln cap="flat" cmpd="sng" w="28575">
            <a:solidFill>
              <a:schemeClr val="dk2"/>
            </a:solidFill>
            <a:prstDash val="solid"/>
            <a:round/>
            <a:headEnd len="med" w="med" type="none"/>
            <a:tailEnd len="med" w="med" type="none"/>
          </a:ln>
        </p:spPr>
      </p:cxnSp>
      <p:sp>
        <p:nvSpPr>
          <p:cNvPr id="301" name="Google Shape;301;p40"/>
          <p:cNvSpPr txBox="1"/>
          <p:nvPr/>
        </p:nvSpPr>
        <p:spPr>
          <a:xfrm>
            <a:off x="1436425" y="3484508"/>
            <a:ext cx="18648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rPr>
              <a:t>&lt;working tree&gt;</a:t>
            </a:r>
            <a:endParaRPr b="1" i="1" sz="1800">
              <a:solidFill>
                <a:srgbClr val="A61C00"/>
              </a:solidFill>
            </a:endParaRPr>
          </a:p>
        </p:txBody>
      </p:sp>
      <p:sp>
        <p:nvSpPr>
          <p:cNvPr id="302" name="Google Shape;302;p40"/>
          <p:cNvSpPr txBox="1"/>
          <p:nvPr/>
        </p:nvSpPr>
        <p:spPr>
          <a:xfrm>
            <a:off x="2273200" y="1984575"/>
            <a:ext cx="773700" cy="3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.git</a:t>
            </a:r>
            <a:endParaRPr sz="1800"/>
          </a:p>
        </p:txBody>
      </p:sp>
      <p:sp>
        <p:nvSpPr>
          <p:cNvPr id="303" name="Google Shape;303;p40"/>
          <p:cNvSpPr txBox="1"/>
          <p:nvPr/>
        </p:nvSpPr>
        <p:spPr>
          <a:xfrm>
            <a:off x="1780825" y="2810300"/>
            <a:ext cx="18648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commit</a:t>
            </a:r>
            <a:endParaRPr b="1" i="1" sz="1800">
              <a:solidFill>
                <a:srgbClr val="A61C00"/>
              </a:solidFill>
              <a:latin typeface="Courier New"/>
              <a:ea typeface="Courier New"/>
              <a:cs typeface="Courier New"/>
              <a:sym typeface="Courier New"/>
            </a:endParaRPr>
          </a:p>
        </p:txBody>
      </p:sp>
      <p:cxnSp>
        <p:nvCxnSpPr>
          <p:cNvPr id="304" name="Google Shape;304;p40"/>
          <p:cNvCxnSpPr/>
          <p:nvPr/>
        </p:nvCxnSpPr>
        <p:spPr>
          <a:xfrm>
            <a:off x="2342116" y="2713346"/>
            <a:ext cx="365100" cy="0"/>
          </a:xfrm>
          <a:prstGeom prst="straightConnector1">
            <a:avLst/>
          </a:prstGeom>
          <a:noFill/>
          <a:ln cap="flat" cmpd="sng" w="28575">
            <a:solidFill>
              <a:srgbClr val="A61C00"/>
            </a:solidFill>
            <a:prstDash val="solid"/>
            <a:round/>
            <a:headEnd len="med" w="med" type="none"/>
            <a:tailEnd len="med" w="med" type="triangle"/>
          </a:ln>
        </p:spPr>
      </p:cxnSp>
      <p:sp>
        <p:nvSpPr>
          <p:cNvPr id="305" name="Google Shape;305;p4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0"/>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Making Changes</a:t>
            </a:r>
            <a:endParaRPr b="1" sz="3600">
              <a:solidFill>
                <a:srgbClr val="FFFFFF"/>
              </a:solidFill>
            </a:endParaRPr>
          </a:p>
          <a:p>
            <a:pPr indent="0" lvl="0" marL="0" rtl="0" algn="l">
              <a:spcBef>
                <a:spcPts val="0"/>
              </a:spcBef>
              <a:spcAft>
                <a:spcPts val="0"/>
              </a:spcAft>
              <a:buNone/>
            </a:pPr>
            <a:r>
              <a:t/>
            </a:r>
            <a:endParaRPr sz="3000"/>
          </a:p>
        </p:txBody>
      </p:sp>
      <p:sp>
        <p:nvSpPr>
          <p:cNvPr id="307" name="Google Shape;307;p40"/>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0"/>
          <p:cNvSpPr txBox="1"/>
          <p:nvPr/>
        </p:nvSpPr>
        <p:spPr>
          <a:xfrm>
            <a:off x="6012950" y="668100"/>
            <a:ext cx="3069300" cy="3245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900"/>
              </a:spcBef>
              <a:spcAft>
                <a:spcPts val="0"/>
              </a:spcAft>
              <a:buClr>
                <a:schemeClr val="dk1"/>
              </a:buClr>
              <a:buSzPts val="1800"/>
              <a:buFont typeface="Arial"/>
              <a:buChar char="■"/>
            </a:pPr>
            <a:r>
              <a:rPr i="1" lang="en" sz="1800">
                <a:solidFill>
                  <a:srgbClr val="3D85C6"/>
                </a:solidFill>
                <a:latin typeface="Courier New"/>
                <a:ea typeface="Courier New"/>
                <a:cs typeface="Courier New"/>
                <a:sym typeface="Courier New"/>
              </a:rPr>
              <a:t>git commit</a:t>
            </a:r>
            <a:r>
              <a:rPr lang="en" sz="1800">
                <a:solidFill>
                  <a:schemeClr val="dk1"/>
                </a:solidFill>
              </a:rPr>
              <a:t> commits </a:t>
            </a:r>
            <a:r>
              <a:rPr b="1" i="1" lang="en" sz="1800">
                <a:solidFill>
                  <a:srgbClr val="3D85C6"/>
                </a:solidFill>
              </a:rPr>
              <a:t>staged</a:t>
            </a:r>
            <a:r>
              <a:rPr lang="en" sz="1800">
                <a:solidFill>
                  <a:schemeClr val="dk1"/>
                </a:solidFill>
              </a:rPr>
              <a:t> changes only (the </a:t>
            </a:r>
            <a:r>
              <a:rPr b="1" i="1" lang="en" sz="1800"/>
              <a:t>index</a:t>
            </a:r>
            <a:r>
              <a:rPr lang="en" sz="1800"/>
              <a:t>)</a:t>
            </a:r>
            <a:endParaRPr sz="1800"/>
          </a:p>
          <a:p>
            <a:pPr indent="-342900" lvl="0" marL="457200" rtl="0" algn="l">
              <a:lnSpc>
                <a:spcPct val="115000"/>
              </a:lnSpc>
              <a:spcBef>
                <a:spcPts val="0"/>
              </a:spcBef>
              <a:spcAft>
                <a:spcPts val="0"/>
              </a:spcAft>
              <a:buClr>
                <a:srgbClr val="000000"/>
              </a:buClr>
              <a:buSzPts val="1800"/>
              <a:buFont typeface="Arial"/>
              <a:buChar char="■"/>
            </a:pPr>
            <a:r>
              <a:rPr lang="en" sz="1800"/>
              <a:t>There can still be non-staged changes in the </a:t>
            </a:r>
            <a:r>
              <a:rPr b="1" i="1" lang="en" sz="1800"/>
              <a:t>working tree</a:t>
            </a:r>
            <a:r>
              <a:rPr lang="en" sz="1800"/>
              <a:t> which will not be included into the </a:t>
            </a:r>
            <a:r>
              <a:rPr b="1" i="1" lang="en" sz="1800"/>
              <a:t>commit</a:t>
            </a:r>
            <a:r>
              <a:rPr lang="en" sz="1800"/>
              <a:t>.</a:t>
            </a:r>
            <a:endParaRPr b="1" i="1" sz="1800"/>
          </a:p>
        </p:txBody>
      </p:sp>
      <p:pic>
        <p:nvPicPr>
          <p:cNvPr id="309" name="Google Shape;309;p40"/>
          <p:cNvPicPr preferRelativeResize="0"/>
          <p:nvPr/>
        </p:nvPicPr>
        <p:blipFill rotWithShape="1">
          <a:blip r:embed="rId3">
            <a:alphaModFix/>
          </a:blip>
          <a:srcRect b="0" l="0" r="0" t="0"/>
          <a:stretch/>
        </p:blipFill>
        <p:spPr>
          <a:xfrm>
            <a:off x="309600" y="1186560"/>
            <a:ext cx="1398960" cy="755280"/>
          </a:xfrm>
          <a:prstGeom prst="rect">
            <a:avLst/>
          </a:prstGeom>
          <a:noFill/>
          <a:ln>
            <a:noFill/>
          </a:ln>
        </p:spPr>
      </p:pic>
      <p:pic>
        <p:nvPicPr>
          <p:cNvPr id="310" name="Google Shape;310;p40"/>
          <p:cNvPicPr preferRelativeResize="0"/>
          <p:nvPr/>
        </p:nvPicPr>
        <p:blipFill rotWithShape="1">
          <a:blip r:embed="rId4">
            <a:alphaModFix/>
          </a:blip>
          <a:srcRect b="0" l="0" r="0" t="0"/>
          <a:stretch/>
        </p:blipFill>
        <p:spPr>
          <a:xfrm>
            <a:off x="1510560" y="2477160"/>
            <a:ext cx="882360" cy="471960"/>
          </a:xfrm>
          <a:prstGeom prst="rect">
            <a:avLst/>
          </a:prstGeom>
          <a:noFill/>
          <a:ln>
            <a:noFill/>
          </a:ln>
        </p:spPr>
      </p:pic>
      <p:pic>
        <p:nvPicPr>
          <p:cNvPr id="311" name="Google Shape;311;p40"/>
          <p:cNvPicPr preferRelativeResize="0"/>
          <p:nvPr/>
        </p:nvPicPr>
        <p:blipFill rotWithShape="1">
          <a:blip r:embed="rId5">
            <a:alphaModFix/>
          </a:blip>
          <a:srcRect b="0" l="0" r="0" t="0"/>
          <a:stretch/>
        </p:blipFill>
        <p:spPr>
          <a:xfrm>
            <a:off x="2707200" y="2477160"/>
            <a:ext cx="873360" cy="4719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1"/>
          <p:cNvSpPr txBox="1"/>
          <p:nvPr/>
        </p:nvSpPr>
        <p:spPr>
          <a:xfrm>
            <a:off x="335200" y="933625"/>
            <a:ext cx="5510100" cy="3675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900"/>
              </a:spcBef>
              <a:spcAft>
                <a:spcPts val="0"/>
              </a:spcAft>
              <a:buClr>
                <a:srgbClr val="000000"/>
              </a:buClr>
              <a:buSzPts val="1800"/>
              <a:buFont typeface="Arial"/>
              <a:buChar char="■"/>
            </a:pPr>
            <a:r>
              <a:rPr lang="en" sz="1800"/>
              <a:t>3 states:</a:t>
            </a:r>
            <a:endParaRPr sz="1800"/>
          </a:p>
          <a:p>
            <a:pPr indent="-342900" lvl="1" marL="914400" rtl="0" algn="l">
              <a:lnSpc>
                <a:spcPct val="115000"/>
              </a:lnSpc>
              <a:spcBef>
                <a:spcPts val="0"/>
              </a:spcBef>
              <a:spcAft>
                <a:spcPts val="0"/>
              </a:spcAft>
              <a:buClr>
                <a:schemeClr val="dk1"/>
              </a:buClr>
              <a:buSzPts val="1800"/>
              <a:buChar char="○"/>
            </a:pPr>
            <a:r>
              <a:rPr lang="en" sz="1800"/>
              <a:t>commit that was checked out (</a:t>
            </a:r>
            <a:r>
              <a:rPr b="1" i="1" lang="en" sz="1800">
                <a:solidFill>
                  <a:srgbClr val="3D85C6"/>
                </a:solidFill>
                <a:latin typeface="Courier New"/>
                <a:ea typeface="Courier New"/>
                <a:cs typeface="Courier New"/>
                <a:sym typeface="Courier New"/>
              </a:rPr>
              <a:t>HEAD</a:t>
            </a:r>
            <a:r>
              <a:rPr lang="en" sz="1800"/>
              <a:t>)</a:t>
            </a:r>
            <a:endParaRPr sz="1800"/>
          </a:p>
          <a:p>
            <a:pPr indent="-342900" lvl="1" marL="914400" rtl="0" algn="l">
              <a:lnSpc>
                <a:spcPct val="115000"/>
              </a:lnSpc>
              <a:spcBef>
                <a:spcPts val="0"/>
              </a:spcBef>
              <a:spcAft>
                <a:spcPts val="0"/>
              </a:spcAft>
              <a:buClr>
                <a:schemeClr val="dk1"/>
              </a:buClr>
              <a:buSzPts val="1800"/>
              <a:buChar char="○"/>
            </a:pPr>
            <a:r>
              <a:rPr b="1" i="1" lang="en" sz="1800">
                <a:solidFill>
                  <a:srgbClr val="3D85C6"/>
                </a:solidFill>
              </a:rPr>
              <a:t>index</a:t>
            </a:r>
            <a:r>
              <a:rPr lang="en" sz="1800"/>
              <a:t> (staged modifications)</a:t>
            </a:r>
            <a:endParaRPr sz="1800"/>
          </a:p>
          <a:p>
            <a:pPr indent="-342900" lvl="1" marL="914400" rtl="0" algn="l">
              <a:lnSpc>
                <a:spcPct val="115000"/>
              </a:lnSpc>
              <a:spcBef>
                <a:spcPts val="0"/>
              </a:spcBef>
              <a:spcAft>
                <a:spcPts val="0"/>
              </a:spcAft>
              <a:buClr>
                <a:schemeClr val="dk1"/>
              </a:buClr>
              <a:buSzPts val="1800"/>
              <a:buChar char="○"/>
            </a:pPr>
            <a:r>
              <a:rPr b="1" i="1" lang="en" sz="1800">
                <a:solidFill>
                  <a:srgbClr val="3D85C6"/>
                </a:solidFill>
              </a:rPr>
              <a:t>working tree</a:t>
            </a:r>
            <a:r>
              <a:rPr lang="en" sz="1800"/>
              <a:t> (unstaged modifications)</a:t>
            </a:r>
            <a:endParaRPr sz="1800"/>
          </a:p>
          <a:p>
            <a:pPr indent="-342900" lvl="0" marL="457200" rtl="0" algn="l">
              <a:lnSpc>
                <a:spcPct val="115000"/>
              </a:lnSpc>
              <a:spcBef>
                <a:spcPts val="0"/>
              </a:spcBef>
              <a:spcAft>
                <a:spcPts val="0"/>
              </a:spcAft>
              <a:buClr>
                <a:schemeClr val="dk1"/>
              </a:buClr>
              <a:buSzPts val="1800"/>
              <a:buFont typeface="Arial"/>
              <a:buChar char="■"/>
            </a:pPr>
            <a:r>
              <a:rPr i="1" lang="en" sz="1800">
                <a:solidFill>
                  <a:srgbClr val="3D85C6"/>
                </a:solidFill>
                <a:latin typeface="Courier New"/>
                <a:ea typeface="Courier New"/>
                <a:cs typeface="Courier New"/>
                <a:sym typeface="Courier New"/>
              </a:rPr>
              <a:t>git status</a:t>
            </a:r>
            <a:r>
              <a:rPr lang="en" sz="1800">
                <a:solidFill>
                  <a:schemeClr val="dk1"/>
                </a:solidFill>
              </a:rPr>
              <a:t> shows changed paths</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rPr>
              <a:t>between </a:t>
            </a:r>
            <a:r>
              <a:rPr b="1" i="1" lang="en" sz="1800">
                <a:solidFill>
                  <a:schemeClr val="dk1"/>
                </a:solidFill>
              </a:rPr>
              <a:t>index</a:t>
            </a:r>
            <a:r>
              <a:rPr lang="en" sz="1800">
                <a:solidFill>
                  <a:schemeClr val="dk1"/>
                </a:solidFill>
              </a:rPr>
              <a:t> and commit that was checked out (</a:t>
            </a:r>
            <a:r>
              <a:rPr b="1" i="1" lang="en" sz="1800">
                <a:solidFill>
                  <a:schemeClr val="dk1"/>
                </a:solidFill>
                <a:latin typeface="Courier New"/>
                <a:ea typeface="Courier New"/>
                <a:cs typeface="Courier New"/>
                <a:sym typeface="Courier New"/>
              </a:rPr>
              <a:t>HEAD</a:t>
            </a:r>
            <a:r>
              <a:rPr lang="en" sz="1800">
                <a:solidFill>
                  <a:schemeClr val="dk1"/>
                </a:solidFill>
              </a:rPr>
              <a:t>)</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rPr>
              <a:t>between </a:t>
            </a:r>
            <a:r>
              <a:rPr b="1" i="1" lang="en" sz="1800">
                <a:solidFill>
                  <a:schemeClr val="dk1"/>
                </a:solidFill>
              </a:rPr>
              <a:t>working tree</a:t>
            </a:r>
            <a:r>
              <a:rPr lang="en" sz="1800">
                <a:solidFill>
                  <a:schemeClr val="dk1"/>
                </a:solidFill>
              </a:rPr>
              <a:t> and </a:t>
            </a:r>
            <a:r>
              <a:rPr b="1" i="1" lang="en" sz="1800">
                <a:solidFill>
                  <a:schemeClr val="dk1"/>
                </a:solidFill>
              </a:rPr>
              <a:t>index</a:t>
            </a:r>
            <a:endParaRPr b="1" i="1"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i="1" lang="en" sz="1800">
                <a:solidFill>
                  <a:srgbClr val="3D85C6"/>
                </a:solidFill>
                <a:latin typeface="Courier New"/>
                <a:ea typeface="Courier New"/>
                <a:cs typeface="Courier New"/>
                <a:sym typeface="Courier New"/>
              </a:rPr>
              <a:t>git diff </a:t>
            </a:r>
            <a:r>
              <a:rPr lang="en" sz="1800">
                <a:solidFill>
                  <a:schemeClr val="dk1"/>
                </a:solidFill>
              </a:rPr>
              <a:t>shows file modifications</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rPr>
              <a:t>details on next slide</a:t>
            </a:r>
            <a:endParaRPr sz="2400"/>
          </a:p>
        </p:txBody>
      </p:sp>
      <p:sp>
        <p:nvSpPr>
          <p:cNvPr id="317" name="Google Shape;317;p4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1"/>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See what was changed</a:t>
            </a:r>
            <a:endParaRPr b="1" sz="3600">
              <a:solidFill>
                <a:srgbClr val="FFFFFF"/>
              </a:solidFill>
            </a:endParaRPr>
          </a:p>
          <a:p>
            <a:pPr indent="0" lvl="0" marL="0" rtl="0" algn="l">
              <a:spcBef>
                <a:spcPts val="0"/>
              </a:spcBef>
              <a:spcAft>
                <a:spcPts val="0"/>
              </a:spcAft>
              <a:buNone/>
            </a:pPr>
            <a:r>
              <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2"/>
          <p:cNvSpPr/>
          <p:nvPr/>
        </p:nvSpPr>
        <p:spPr>
          <a:xfrm>
            <a:off x="1403725" y="2074150"/>
            <a:ext cx="1655100" cy="20145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4" name="Google Shape;324;p42"/>
          <p:cNvCxnSpPr>
            <a:stCxn id="325" idx="2"/>
          </p:cNvCxnSpPr>
          <p:nvPr/>
        </p:nvCxnSpPr>
        <p:spPr>
          <a:xfrm>
            <a:off x="1009216" y="1942200"/>
            <a:ext cx="0" cy="2526600"/>
          </a:xfrm>
          <a:prstGeom prst="straightConnector1">
            <a:avLst/>
          </a:prstGeom>
          <a:noFill/>
          <a:ln cap="flat" cmpd="sng" w="28575">
            <a:solidFill>
              <a:schemeClr val="dk2"/>
            </a:solidFill>
            <a:prstDash val="solid"/>
            <a:round/>
            <a:headEnd len="med" w="med" type="none"/>
            <a:tailEnd len="med" w="med" type="none"/>
          </a:ln>
        </p:spPr>
      </p:cxnSp>
      <p:cxnSp>
        <p:nvCxnSpPr>
          <p:cNvPr id="326" name="Google Shape;326;p42"/>
          <p:cNvCxnSpPr/>
          <p:nvPr/>
        </p:nvCxnSpPr>
        <p:spPr>
          <a:xfrm rot="10800000">
            <a:off x="1016125" y="2532150"/>
            <a:ext cx="387600" cy="0"/>
          </a:xfrm>
          <a:prstGeom prst="straightConnector1">
            <a:avLst/>
          </a:prstGeom>
          <a:noFill/>
          <a:ln cap="flat" cmpd="sng" w="28575">
            <a:solidFill>
              <a:schemeClr val="dk2"/>
            </a:solidFill>
            <a:prstDash val="solid"/>
            <a:round/>
            <a:headEnd len="med" w="med" type="none"/>
            <a:tailEnd len="med" w="med" type="none"/>
          </a:ln>
        </p:spPr>
      </p:cxnSp>
      <p:cxnSp>
        <p:nvCxnSpPr>
          <p:cNvPr id="327" name="Google Shape;327;p42"/>
          <p:cNvCxnSpPr/>
          <p:nvPr/>
        </p:nvCxnSpPr>
        <p:spPr>
          <a:xfrm rot="10800000">
            <a:off x="1003083" y="4464492"/>
            <a:ext cx="413700" cy="0"/>
          </a:xfrm>
          <a:prstGeom prst="straightConnector1">
            <a:avLst/>
          </a:prstGeom>
          <a:noFill/>
          <a:ln cap="flat" cmpd="sng" w="28575">
            <a:solidFill>
              <a:schemeClr val="dk2"/>
            </a:solidFill>
            <a:prstDash val="solid"/>
            <a:round/>
            <a:headEnd len="med" w="med" type="none"/>
            <a:tailEnd len="med" w="med" type="none"/>
          </a:ln>
        </p:spPr>
      </p:cxnSp>
      <p:sp>
        <p:nvSpPr>
          <p:cNvPr id="328" name="Google Shape;328;p42"/>
          <p:cNvSpPr txBox="1"/>
          <p:nvPr/>
        </p:nvSpPr>
        <p:spPr>
          <a:xfrm>
            <a:off x="1429675" y="4228258"/>
            <a:ext cx="18648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t>&lt;working tree&gt;</a:t>
            </a:r>
            <a:endParaRPr b="1" i="1" sz="1800"/>
          </a:p>
        </p:txBody>
      </p:sp>
      <p:sp>
        <p:nvSpPr>
          <p:cNvPr id="329" name="Google Shape;329;p42"/>
          <p:cNvSpPr txBox="1"/>
          <p:nvPr/>
        </p:nvSpPr>
        <p:spPr>
          <a:xfrm>
            <a:off x="1902050" y="2005525"/>
            <a:ext cx="773700" cy="3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.git</a:t>
            </a:r>
            <a:endParaRPr sz="1800"/>
          </a:p>
        </p:txBody>
      </p:sp>
      <p:sp>
        <p:nvSpPr>
          <p:cNvPr id="330" name="Google Shape;330;p42"/>
          <p:cNvSpPr txBox="1"/>
          <p:nvPr/>
        </p:nvSpPr>
        <p:spPr>
          <a:xfrm>
            <a:off x="1533300" y="2541150"/>
            <a:ext cx="1399500" cy="5394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commit that was checked out (HEAD)</a:t>
            </a:r>
            <a:endParaRPr sz="1000"/>
          </a:p>
        </p:txBody>
      </p:sp>
      <p:cxnSp>
        <p:nvCxnSpPr>
          <p:cNvPr id="331" name="Google Shape;331;p42"/>
          <p:cNvCxnSpPr/>
          <p:nvPr/>
        </p:nvCxnSpPr>
        <p:spPr>
          <a:xfrm flipH="1" rot="10800000">
            <a:off x="2745627" y="3697949"/>
            <a:ext cx="847500" cy="2100"/>
          </a:xfrm>
          <a:prstGeom prst="straightConnector1">
            <a:avLst/>
          </a:prstGeom>
          <a:noFill/>
          <a:ln cap="flat" cmpd="sng" w="28575">
            <a:solidFill>
              <a:srgbClr val="3D85C6"/>
            </a:solidFill>
            <a:prstDash val="solid"/>
            <a:round/>
            <a:headEnd len="med" w="med" type="none"/>
            <a:tailEnd len="med" w="med" type="none"/>
          </a:ln>
        </p:spPr>
      </p:cxnSp>
      <p:cxnSp>
        <p:nvCxnSpPr>
          <p:cNvPr id="332" name="Google Shape;332;p42"/>
          <p:cNvCxnSpPr/>
          <p:nvPr/>
        </p:nvCxnSpPr>
        <p:spPr>
          <a:xfrm rot="10800000">
            <a:off x="3241225" y="4412125"/>
            <a:ext cx="351900" cy="0"/>
          </a:xfrm>
          <a:prstGeom prst="straightConnector1">
            <a:avLst/>
          </a:prstGeom>
          <a:noFill/>
          <a:ln cap="flat" cmpd="sng" w="28575">
            <a:solidFill>
              <a:srgbClr val="3D85C6"/>
            </a:solidFill>
            <a:prstDash val="solid"/>
            <a:round/>
            <a:headEnd len="med" w="med" type="none"/>
            <a:tailEnd len="med" w="med" type="none"/>
          </a:ln>
        </p:spPr>
      </p:cxnSp>
      <p:cxnSp>
        <p:nvCxnSpPr>
          <p:cNvPr id="333" name="Google Shape;333;p42"/>
          <p:cNvCxnSpPr/>
          <p:nvPr/>
        </p:nvCxnSpPr>
        <p:spPr>
          <a:xfrm rot="10800000">
            <a:off x="3593125" y="3687200"/>
            <a:ext cx="0" cy="723000"/>
          </a:xfrm>
          <a:prstGeom prst="straightConnector1">
            <a:avLst/>
          </a:prstGeom>
          <a:noFill/>
          <a:ln cap="flat" cmpd="sng" w="28575">
            <a:solidFill>
              <a:srgbClr val="3D85C6"/>
            </a:solidFill>
            <a:prstDash val="solid"/>
            <a:round/>
            <a:headEnd len="med" w="med" type="none"/>
            <a:tailEnd len="med" w="med" type="none"/>
          </a:ln>
        </p:spPr>
      </p:cxnSp>
      <p:cxnSp>
        <p:nvCxnSpPr>
          <p:cNvPr id="334" name="Google Shape;334;p42"/>
          <p:cNvCxnSpPr/>
          <p:nvPr/>
        </p:nvCxnSpPr>
        <p:spPr>
          <a:xfrm rot="10800000">
            <a:off x="3582550" y="4038350"/>
            <a:ext cx="220500" cy="0"/>
          </a:xfrm>
          <a:prstGeom prst="straightConnector1">
            <a:avLst/>
          </a:prstGeom>
          <a:noFill/>
          <a:ln cap="flat" cmpd="sng" w="28575">
            <a:solidFill>
              <a:srgbClr val="3D85C6"/>
            </a:solidFill>
            <a:prstDash val="solid"/>
            <a:round/>
            <a:headEnd len="med" w="med" type="none"/>
            <a:tailEnd len="med" w="med" type="none"/>
          </a:ln>
        </p:spPr>
      </p:cxnSp>
      <p:cxnSp>
        <p:nvCxnSpPr>
          <p:cNvPr id="335" name="Google Shape;335;p42"/>
          <p:cNvCxnSpPr>
            <a:stCxn id="330" idx="3"/>
          </p:cNvCxnSpPr>
          <p:nvPr/>
        </p:nvCxnSpPr>
        <p:spPr>
          <a:xfrm>
            <a:off x="2932800" y="2810850"/>
            <a:ext cx="660300" cy="7200"/>
          </a:xfrm>
          <a:prstGeom prst="straightConnector1">
            <a:avLst/>
          </a:prstGeom>
          <a:noFill/>
          <a:ln cap="flat" cmpd="sng" w="28575">
            <a:solidFill>
              <a:srgbClr val="6AA84F"/>
            </a:solidFill>
            <a:prstDash val="solid"/>
            <a:round/>
            <a:headEnd len="med" w="med" type="none"/>
            <a:tailEnd len="med" w="med" type="none"/>
          </a:ln>
        </p:spPr>
      </p:cxnSp>
      <p:cxnSp>
        <p:nvCxnSpPr>
          <p:cNvPr id="336" name="Google Shape;336;p42"/>
          <p:cNvCxnSpPr/>
          <p:nvPr/>
        </p:nvCxnSpPr>
        <p:spPr>
          <a:xfrm rot="10800000">
            <a:off x="2734225" y="3584550"/>
            <a:ext cx="858900" cy="0"/>
          </a:xfrm>
          <a:prstGeom prst="straightConnector1">
            <a:avLst/>
          </a:prstGeom>
          <a:noFill/>
          <a:ln cap="flat" cmpd="sng" w="28575">
            <a:solidFill>
              <a:srgbClr val="6AA84F"/>
            </a:solidFill>
            <a:prstDash val="solid"/>
            <a:round/>
            <a:headEnd len="med" w="med" type="none"/>
            <a:tailEnd len="med" w="med" type="none"/>
          </a:ln>
        </p:spPr>
      </p:cxnSp>
      <p:cxnSp>
        <p:nvCxnSpPr>
          <p:cNvPr id="337" name="Google Shape;337;p42"/>
          <p:cNvCxnSpPr/>
          <p:nvPr/>
        </p:nvCxnSpPr>
        <p:spPr>
          <a:xfrm rot="10800000">
            <a:off x="3593125" y="2807400"/>
            <a:ext cx="0" cy="796200"/>
          </a:xfrm>
          <a:prstGeom prst="straightConnector1">
            <a:avLst/>
          </a:prstGeom>
          <a:noFill/>
          <a:ln cap="flat" cmpd="sng" w="28575">
            <a:solidFill>
              <a:srgbClr val="6AA84F"/>
            </a:solidFill>
            <a:prstDash val="solid"/>
            <a:round/>
            <a:headEnd len="med" w="med" type="none"/>
            <a:tailEnd len="med" w="med" type="none"/>
          </a:ln>
        </p:spPr>
      </p:cxnSp>
      <p:cxnSp>
        <p:nvCxnSpPr>
          <p:cNvPr id="338" name="Google Shape;338;p42"/>
          <p:cNvCxnSpPr/>
          <p:nvPr/>
        </p:nvCxnSpPr>
        <p:spPr>
          <a:xfrm rot="10800000">
            <a:off x="3582550" y="3158400"/>
            <a:ext cx="220500" cy="0"/>
          </a:xfrm>
          <a:prstGeom prst="straightConnector1">
            <a:avLst/>
          </a:prstGeom>
          <a:noFill/>
          <a:ln cap="flat" cmpd="sng" w="28575">
            <a:solidFill>
              <a:srgbClr val="6AA84F"/>
            </a:solidFill>
            <a:prstDash val="solid"/>
            <a:round/>
            <a:headEnd len="med" w="med" type="none"/>
            <a:tailEnd len="med" w="med" type="none"/>
          </a:ln>
        </p:spPr>
      </p:cxnSp>
      <p:sp>
        <p:nvSpPr>
          <p:cNvPr id="339" name="Google Shape;339;p42"/>
          <p:cNvSpPr txBox="1"/>
          <p:nvPr/>
        </p:nvSpPr>
        <p:spPr>
          <a:xfrm>
            <a:off x="3803050" y="2922150"/>
            <a:ext cx="27249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6AA84F"/>
                </a:solidFill>
                <a:latin typeface="Courier New"/>
                <a:ea typeface="Courier New"/>
                <a:cs typeface="Courier New"/>
                <a:sym typeface="Courier New"/>
              </a:rPr>
              <a:t>git diff --staged</a:t>
            </a:r>
            <a:endParaRPr b="1" i="1" sz="1800">
              <a:solidFill>
                <a:srgbClr val="6AA84F"/>
              </a:solidFill>
              <a:latin typeface="Courier New"/>
              <a:ea typeface="Courier New"/>
              <a:cs typeface="Courier New"/>
              <a:sym typeface="Courier New"/>
            </a:endParaRPr>
          </a:p>
        </p:txBody>
      </p:sp>
      <p:sp>
        <p:nvSpPr>
          <p:cNvPr id="340" name="Google Shape;340;p42"/>
          <p:cNvSpPr txBox="1"/>
          <p:nvPr/>
        </p:nvSpPr>
        <p:spPr>
          <a:xfrm>
            <a:off x="3803050" y="3802100"/>
            <a:ext cx="27249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3D85C6"/>
                </a:solidFill>
                <a:latin typeface="Courier New"/>
                <a:ea typeface="Courier New"/>
                <a:cs typeface="Courier New"/>
                <a:sym typeface="Courier New"/>
              </a:rPr>
              <a:t>git diff</a:t>
            </a:r>
            <a:endParaRPr b="1" i="1" sz="1800">
              <a:solidFill>
                <a:srgbClr val="3D85C6"/>
              </a:solidFill>
              <a:latin typeface="Courier New"/>
              <a:ea typeface="Courier New"/>
              <a:cs typeface="Courier New"/>
              <a:sym typeface="Courier New"/>
            </a:endParaRPr>
          </a:p>
        </p:txBody>
      </p:sp>
      <p:cxnSp>
        <p:nvCxnSpPr>
          <p:cNvPr id="341" name="Google Shape;341;p42"/>
          <p:cNvCxnSpPr/>
          <p:nvPr/>
        </p:nvCxnSpPr>
        <p:spPr>
          <a:xfrm>
            <a:off x="2932800" y="2661100"/>
            <a:ext cx="3907800" cy="0"/>
          </a:xfrm>
          <a:prstGeom prst="straightConnector1">
            <a:avLst/>
          </a:prstGeom>
          <a:noFill/>
          <a:ln cap="flat" cmpd="sng" w="28575">
            <a:solidFill>
              <a:srgbClr val="A64D79"/>
            </a:solidFill>
            <a:prstDash val="solid"/>
            <a:round/>
            <a:headEnd len="med" w="med" type="none"/>
            <a:tailEnd len="med" w="med" type="none"/>
          </a:ln>
        </p:spPr>
      </p:cxnSp>
      <p:cxnSp>
        <p:nvCxnSpPr>
          <p:cNvPr id="342" name="Google Shape;342;p42"/>
          <p:cNvCxnSpPr/>
          <p:nvPr/>
        </p:nvCxnSpPr>
        <p:spPr>
          <a:xfrm>
            <a:off x="3241225" y="4562925"/>
            <a:ext cx="3609900" cy="0"/>
          </a:xfrm>
          <a:prstGeom prst="straightConnector1">
            <a:avLst/>
          </a:prstGeom>
          <a:noFill/>
          <a:ln cap="flat" cmpd="sng" w="28575">
            <a:solidFill>
              <a:srgbClr val="A64D79"/>
            </a:solidFill>
            <a:prstDash val="solid"/>
            <a:round/>
            <a:headEnd len="med" w="med" type="none"/>
            <a:tailEnd len="med" w="med" type="none"/>
          </a:ln>
        </p:spPr>
      </p:cxnSp>
      <p:cxnSp>
        <p:nvCxnSpPr>
          <p:cNvPr id="343" name="Google Shape;343;p42"/>
          <p:cNvCxnSpPr/>
          <p:nvPr/>
        </p:nvCxnSpPr>
        <p:spPr>
          <a:xfrm rot="10800000">
            <a:off x="6830050" y="2652525"/>
            <a:ext cx="0" cy="1906500"/>
          </a:xfrm>
          <a:prstGeom prst="straightConnector1">
            <a:avLst/>
          </a:prstGeom>
          <a:noFill/>
          <a:ln cap="flat" cmpd="sng" w="28575">
            <a:solidFill>
              <a:srgbClr val="A64D79"/>
            </a:solidFill>
            <a:prstDash val="solid"/>
            <a:round/>
            <a:headEnd len="med" w="med" type="none"/>
            <a:tailEnd len="med" w="med" type="none"/>
          </a:ln>
        </p:spPr>
      </p:cxnSp>
      <p:cxnSp>
        <p:nvCxnSpPr>
          <p:cNvPr id="344" name="Google Shape;344;p42"/>
          <p:cNvCxnSpPr/>
          <p:nvPr/>
        </p:nvCxnSpPr>
        <p:spPr>
          <a:xfrm>
            <a:off x="6830050" y="3584550"/>
            <a:ext cx="261900" cy="0"/>
          </a:xfrm>
          <a:prstGeom prst="straightConnector1">
            <a:avLst/>
          </a:prstGeom>
          <a:noFill/>
          <a:ln cap="flat" cmpd="sng" w="28575">
            <a:solidFill>
              <a:srgbClr val="A64D79"/>
            </a:solidFill>
            <a:prstDash val="solid"/>
            <a:round/>
            <a:headEnd len="med" w="med" type="none"/>
            <a:tailEnd len="med" w="med" type="none"/>
          </a:ln>
        </p:spPr>
      </p:cxnSp>
      <p:sp>
        <p:nvSpPr>
          <p:cNvPr id="345" name="Google Shape;345;p42"/>
          <p:cNvSpPr txBox="1"/>
          <p:nvPr/>
        </p:nvSpPr>
        <p:spPr>
          <a:xfrm>
            <a:off x="7132150" y="3348300"/>
            <a:ext cx="22671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4D79"/>
                </a:solidFill>
                <a:latin typeface="Courier New"/>
                <a:ea typeface="Courier New"/>
                <a:cs typeface="Courier New"/>
                <a:sym typeface="Courier New"/>
              </a:rPr>
              <a:t>git diff HEAD</a:t>
            </a:r>
            <a:endParaRPr b="1" i="1" sz="1800">
              <a:solidFill>
                <a:srgbClr val="A64D79"/>
              </a:solidFill>
              <a:latin typeface="Courier New"/>
              <a:ea typeface="Courier New"/>
              <a:cs typeface="Courier New"/>
              <a:sym typeface="Courier New"/>
            </a:endParaRPr>
          </a:p>
        </p:txBody>
      </p:sp>
      <p:sp>
        <p:nvSpPr>
          <p:cNvPr id="346" name="Google Shape;346;p4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2"/>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See what was changed</a:t>
            </a:r>
            <a:endParaRPr b="1" sz="3600">
              <a:solidFill>
                <a:srgbClr val="FFFFFF"/>
              </a:solidFill>
            </a:endParaRPr>
          </a:p>
          <a:p>
            <a:pPr indent="0" lvl="0" marL="0" rtl="0" algn="l">
              <a:spcBef>
                <a:spcPts val="0"/>
              </a:spcBef>
              <a:spcAft>
                <a:spcPts val="0"/>
              </a:spcAft>
              <a:buNone/>
            </a:pPr>
            <a:r>
              <a:t/>
            </a:r>
            <a:endParaRPr sz="3000"/>
          </a:p>
        </p:txBody>
      </p:sp>
      <p:pic>
        <p:nvPicPr>
          <p:cNvPr id="348" name="Google Shape;348;p42"/>
          <p:cNvPicPr preferRelativeResize="0"/>
          <p:nvPr/>
        </p:nvPicPr>
        <p:blipFill rotWithShape="1">
          <a:blip r:embed="rId3">
            <a:alphaModFix/>
          </a:blip>
          <a:srcRect b="0" l="0" r="0" t="0"/>
          <a:stretch/>
        </p:blipFill>
        <p:spPr>
          <a:xfrm>
            <a:off x="309600" y="1186560"/>
            <a:ext cx="1398960" cy="755280"/>
          </a:xfrm>
          <a:prstGeom prst="rect">
            <a:avLst/>
          </a:prstGeom>
          <a:noFill/>
          <a:ln>
            <a:noFill/>
          </a:ln>
        </p:spPr>
      </p:pic>
      <p:pic>
        <p:nvPicPr>
          <p:cNvPr id="349" name="Google Shape;349;p42"/>
          <p:cNvPicPr preferRelativeResize="0"/>
          <p:nvPr/>
        </p:nvPicPr>
        <p:blipFill rotWithShape="1">
          <a:blip r:embed="rId4">
            <a:alphaModFix/>
          </a:blip>
          <a:srcRect b="0" l="0" r="0" t="0"/>
          <a:stretch/>
        </p:blipFill>
        <p:spPr>
          <a:xfrm>
            <a:off x="1727640" y="3336120"/>
            <a:ext cx="1007280" cy="5389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3"/>
          <p:cNvSpPr txBox="1"/>
          <p:nvPr/>
        </p:nvSpPr>
        <p:spPr>
          <a:xfrm>
            <a:off x="354225" y="1295288"/>
            <a:ext cx="1393200" cy="4818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Commit 1</a:t>
            </a:r>
            <a:endParaRPr sz="1800"/>
          </a:p>
        </p:txBody>
      </p:sp>
      <p:sp>
        <p:nvSpPr>
          <p:cNvPr id="355" name="Google Shape;355;p43"/>
          <p:cNvSpPr txBox="1"/>
          <p:nvPr/>
        </p:nvSpPr>
        <p:spPr>
          <a:xfrm>
            <a:off x="750375" y="2090413"/>
            <a:ext cx="600900" cy="481800"/>
          </a:xfrm>
          <a:prstGeom prst="rect">
            <a:avLst/>
          </a:prstGeom>
          <a:solidFill>
            <a:srgbClr val="FFE599"/>
          </a:solid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A</a:t>
            </a:r>
            <a:endParaRPr sz="1800"/>
          </a:p>
        </p:txBody>
      </p:sp>
      <p:sp>
        <p:nvSpPr>
          <p:cNvPr id="356" name="Google Shape;356;p43"/>
          <p:cNvSpPr txBox="1"/>
          <p:nvPr/>
        </p:nvSpPr>
        <p:spPr>
          <a:xfrm>
            <a:off x="750375" y="2885538"/>
            <a:ext cx="600900" cy="481800"/>
          </a:xfrm>
          <a:prstGeom prst="rect">
            <a:avLst/>
          </a:prstGeom>
          <a:solidFill>
            <a:srgbClr val="FFE599"/>
          </a:solid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357" name="Google Shape;357;p43"/>
          <p:cNvSpPr txBox="1"/>
          <p:nvPr/>
        </p:nvSpPr>
        <p:spPr>
          <a:xfrm>
            <a:off x="750375" y="3680663"/>
            <a:ext cx="600900" cy="481800"/>
          </a:xfrm>
          <a:prstGeom prst="rect">
            <a:avLst/>
          </a:prstGeom>
          <a:solidFill>
            <a:srgbClr val="FFE599"/>
          </a:solid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a:t>
            </a:r>
            <a:endParaRPr sz="1800"/>
          </a:p>
        </p:txBody>
      </p:sp>
      <p:cxnSp>
        <p:nvCxnSpPr>
          <p:cNvPr id="358" name="Google Shape;358;p43"/>
          <p:cNvCxnSpPr>
            <a:stCxn id="354" idx="2"/>
            <a:endCxn id="355" idx="0"/>
          </p:cNvCxnSpPr>
          <p:nvPr/>
        </p:nvCxnSpPr>
        <p:spPr>
          <a:xfrm>
            <a:off x="1050825" y="1777088"/>
            <a:ext cx="0" cy="313200"/>
          </a:xfrm>
          <a:prstGeom prst="straightConnector1">
            <a:avLst/>
          </a:prstGeom>
          <a:noFill/>
          <a:ln cap="flat" cmpd="sng" w="28575">
            <a:solidFill>
              <a:schemeClr val="dk2"/>
            </a:solidFill>
            <a:prstDash val="solid"/>
            <a:round/>
            <a:headEnd len="med" w="med" type="none"/>
            <a:tailEnd len="med" w="med" type="none"/>
          </a:ln>
        </p:spPr>
      </p:cxnSp>
      <p:cxnSp>
        <p:nvCxnSpPr>
          <p:cNvPr id="359" name="Google Shape;359;p43"/>
          <p:cNvCxnSpPr>
            <a:stCxn id="355" idx="2"/>
            <a:endCxn id="356" idx="0"/>
          </p:cNvCxnSpPr>
          <p:nvPr/>
        </p:nvCxnSpPr>
        <p:spPr>
          <a:xfrm>
            <a:off x="1050825" y="2572213"/>
            <a:ext cx="0" cy="313200"/>
          </a:xfrm>
          <a:prstGeom prst="straightConnector1">
            <a:avLst/>
          </a:prstGeom>
          <a:noFill/>
          <a:ln cap="flat" cmpd="sng" w="28575">
            <a:solidFill>
              <a:schemeClr val="dk2"/>
            </a:solidFill>
            <a:prstDash val="solid"/>
            <a:round/>
            <a:headEnd len="med" w="med" type="none"/>
            <a:tailEnd len="med" w="med" type="none"/>
          </a:ln>
        </p:spPr>
      </p:cxnSp>
      <p:cxnSp>
        <p:nvCxnSpPr>
          <p:cNvPr id="360" name="Google Shape;360;p43"/>
          <p:cNvCxnSpPr>
            <a:stCxn id="356" idx="2"/>
            <a:endCxn id="357" idx="0"/>
          </p:cNvCxnSpPr>
          <p:nvPr/>
        </p:nvCxnSpPr>
        <p:spPr>
          <a:xfrm>
            <a:off x="1050825" y="3367338"/>
            <a:ext cx="0" cy="313200"/>
          </a:xfrm>
          <a:prstGeom prst="straightConnector1">
            <a:avLst/>
          </a:prstGeom>
          <a:noFill/>
          <a:ln cap="flat" cmpd="sng" w="28575">
            <a:solidFill>
              <a:schemeClr val="dk2"/>
            </a:solidFill>
            <a:prstDash val="solid"/>
            <a:round/>
            <a:headEnd len="med" w="med" type="none"/>
            <a:tailEnd len="med" w="med" type="none"/>
          </a:ln>
        </p:spPr>
      </p:cxnSp>
      <p:sp>
        <p:nvSpPr>
          <p:cNvPr id="361" name="Google Shape;361;p4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3"/>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Commits</a:t>
            </a:r>
            <a:endParaRPr b="1" sz="3600">
              <a:solidFill>
                <a:srgbClr val="FFFFFF"/>
              </a:solidFill>
            </a:endParaRPr>
          </a:p>
          <a:p>
            <a:pPr indent="0" lvl="0" marL="0" rtl="0" algn="l">
              <a:spcBef>
                <a:spcPts val="0"/>
              </a:spcBef>
              <a:spcAft>
                <a:spcPts val="0"/>
              </a:spcAft>
              <a:buNone/>
            </a:pPr>
            <a:r>
              <a:t/>
            </a:r>
            <a:endParaRPr sz="3000"/>
          </a:p>
        </p:txBody>
      </p:sp>
      <p:sp>
        <p:nvSpPr>
          <p:cNvPr id="363" name="Google Shape;363;p43"/>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3"/>
          <p:cNvSpPr txBox="1"/>
          <p:nvPr/>
        </p:nvSpPr>
        <p:spPr>
          <a:xfrm>
            <a:off x="6012950" y="668100"/>
            <a:ext cx="3069300" cy="3245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900"/>
              </a:spcBef>
              <a:spcAft>
                <a:spcPts val="0"/>
              </a:spcAft>
              <a:buClr>
                <a:schemeClr val="dk1"/>
              </a:buClr>
              <a:buSzPts val="1800"/>
              <a:buFont typeface="Arial"/>
              <a:buChar char="■"/>
            </a:pPr>
            <a:r>
              <a:rPr lang="en" sz="1800">
                <a:solidFill>
                  <a:schemeClr val="dk1"/>
                </a:solidFill>
              </a:rPr>
              <a:t>Imagine a project that contains 3 files: </a:t>
            </a:r>
            <a:r>
              <a:rPr b="1" i="1" lang="en" sz="1800">
                <a:solidFill>
                  <a:srgbClr val="3D85C6"/>
                </a:solidFill>
              </a:rPr>
              <a:t>A</a:t>
            </a:r>
            <a:r>
              <a:rPr lang="en" sz="1800">
                <a:solidFill>
                  <a:schemeClr val="dk1"/>
                </a:solidFill>
              </a:rPr>
              <a:t>, </a:t>
            </a:r>
            <a:r>
              <a:rPr b="1" i="1" lang="en" sz="1800">
                <a:solidFill>
                  <a:srgbClr val="3D85C6"/>
                </a:solidFill>
              </a:rPr>
              <a:t>B</a:t>
            </a:r>
            <a:r>
              <a:rPr lang="en" sz="1800">
                <a:solidFill>
                  <a:schemeClr val="dk1"/>
                </a:solidFill>
              </a:rPr>
              <a:t> and </a:t>
            </a:r>
            <a:r>
              <a:rPr b="1" i="1" lang="en" sz="1800">
                <a:solidFill>
                  <a:srgbClr val="3D85C6"/>
                </a:solidFill>
              </a:rPr>
              <a:t>C</a:t>
            </a:r>
            <a:endParaRPr b="1" i="1" sz="1800">
              <a:solidFill>
                <a:srgbClr val="3D85C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44"/>
          <p:cNvSpPr txBox="1"/>
          <p:nvPr/>
        </p:nvSpPr>
        <p:spPr>
          <a:xfrm>
            <a:off x="354225" y="1295288"/>
            <a:ext cx="1393200" cy="4818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Commit 1</a:t>
            </a:r>
            <a:endParaRPr sz="1800"/>
          </a:p>
        </p:txBody>
      </p:sp>
      <p:sp>
        <p:nvSpPr>
          <p:cNvPr id="370" name="Google Shape;370;p44"/>
          <p:cNvSpPr txBox="1"/>
          <p:nvPr/>
        </p:nvSpPr>
        <p:spPr>
          <a:xfrm>
            <a:off x="750375" y="2090413"/>
            <a:ext cx="600900" cy="481800"/>
          </a:xfrm>
          <a:prstGeom prst="rect">
            <a:avLst/>
          </a:prstGeom>
          <a:solidFill>
            <a:srgbClr val="FFE599"/>
          </a:solid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A</a:t>
            </a:r>
            <a:endParaRPr sz="1800"/>
          </a:p>
        </p:txBody>
      </p:sp>
      <p:sp>
        <p:nvSpPr>
          <p:cNvPr id="371" name="Google Shape;371;p44"/>
          <p:cNvSpPr txBox="1"/>
          <p:nvPr/>
        </p:nvSpPr>
        <p:spPr>
          <a:xfrm>
            <a:off x="750375" y="2885538"/>
            <a:ext cx="600900" cy="481800"/>
          </a:xfrm>
          <a:prstGeom prst="rect">
            <a:avLst/>
          </a:prstGeom>
          <a:solidFill>
            <a:srgbClr val="FFE599"/>
          </a:solid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372" name="Google Shape;372;p44"/>
          <p:cNvSpPr txBox="1"/>
          <p:nvPr/>
        </p:nvSpPr>
        <p:spPr>
          <a:xfrm>
            <a:off x="750375" y="3680663"/>
            <a:ext cx="600900" cy="481800"/>
          </a:xfrm>
          <a:prstGeom prst="rect">
            <a:avLst/>
          </a:prstGeom>
          <a:solidFill>
            <a:srgbClr val="FFE599"/>
          </a:solid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a:t>
            </a:r>
            <a:endParaRPr sz="1800"/>
          </a:p>
        </p:txBody>
      </p:sp>
      <p:cxnSp>
        <p:nvCxnSpPr>
          <p:cNvPr id="373" name="Google Shape;373;p44"/>
          <p:cNvCxnSpPr>
            <a:stCxn id="369" idx="2"/>
            <a:endCxn id="370" idx="0"/>
          </p:cNvCxnSpPr>
          <p:nvPr/>
        </p:nvCxnSpPr>
        <p:spPr>
          <a:xfrm>
            <a:off x="1050825" y="1777088"/>
            <a:ext cx="0" cy="313200"/>
          </a:xfrm>
          <a:prstGeom prst="straightConnector1">
            <a:avLst/>
          </a:prstGeom>
          <a:noFill/>
          <a:ln cap="flat" cmpd="sng" w="28575">
            <a:solidFill>
              <a:schemeClr val="dk2"/>
            </a:solidFill>
            <a:prstDash val="solid"/>
            <a:round/>
            <a:headEnd len="med" w="med" type="none"/>
            <a:tailEnd len="med" w="med" type="none"/>
          </a:ln>
        </p:spPr>
      </p:cxnSp>
      <p:cxnSp>
        <p:nvCxnSpPr>
          <p:cNvPr id="374" name="Google Shape;374;p44"/>
          <p:cNvCxnSpPr>
            <a:stCxn id="370" idx="2"/>
            <a:endCxn id="371" idx="0"/>
          </p:cNvCxnSpPr>
          <p:nvPr/>
        </p:nvCxnSpPr>
        <p:spPr>
          <a:xfrm>
            <a:off x="1050825" y="2572213"/>
            <a:ext cx="0" cy="313200"/>
          </a:xfrm>
          <a:prstGeom prst="straightConnector1">
            <a:avLst/>
          </a:prstGeom>
          <a:noFill/>
          <a:ln cap="flat" cmpd="sng" w="28575">
            <a:solidFill>
              <a:schemeClr val="dk2"/>
            </a:solidFill>
            <a:prstDash val="solid"/>
            <a:round/>
            <a:headEnd len="med" w="med" type="none"/>
            <a:tailEnd len="med" w="med" type="none"/>
          </a:ln>
        </p:spPr>
      </p:cxnSp>
      <p:cxnSp>
        <p:nvCxnSpPr>
          <p:cNvPr id="375" name="Google Shape;375;p44"/>
          <p:cNvCxnSpPr>
            <a:stCxn id="371" idx="2"/>
            <a:endCxn id="372" idx="0"/>
          </p:cNvCxnSpPr>
          <p:nvPr/>
        </p:nvCxnSpPr>
        <p:spPr>
          <a:xfrm>
            <a:off x="1050825" y="3367338"/>
            <a:ext cx="0" cy="313200"/>
          </a:xfrm>
          <a:prstGeom prst="straightConnector1">
            <a:avLst/>
          </a:prstGeom>
          <a:noFill/>
          <a:ln cap="flat" cmpd="sng" w="28575">
            <a:solidFill>
              <a:schemeClr val="dk2"/>
            </a:solidFill>
            <a:prstDash val="solid"/>
            <a:round/>
            <a:headEnd len="med" w="med" type="none"/>
            <a:tailEnd len="med" w="med" type="none"/>
          </a:ln>
        </p:spPr>
      </p:cxnSp>
      <p:sp>
        <p:nvSpPr>
          <p:cNvPr id="376" name="Google Shape;376;p44"/>
          <p:cNvSpPr txBox="1"/>
          <p:nvPr/>
        </p:nvSpPr>
        <p:spPr>
          <a:xfrm>
            <a:off x="2108325" y="1295288"/>
            <a:ext cx="1393200" cy="4818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Commit 2</a:t>
            </a:r>
            <a:endParaRPr sz="1800"/>
          </a:p>
        </p:txBody>
      </p:sp>
      <p:sp>
        <p:nvSpPr>
          <p:cNvPr id="377" name="Google Shape;377;p44"/>
          <p:cNvSpPr txBox="1"/>
          <p:nvPr/>
        </p:nvSpPr>
        <p:spPr>
          <a:xfrm>
            <a:off x="2504475" y="2090413"/>
            <a:ext cx="600900" cy="481800"/>
          </a:xfrm>
          <a:prstGeom prst="rect">
            <a:avLst/>
          </a:prstGeom>
          <a:solidFill>
            <a:srgbClr val="FFE599"/>
          </a:solid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A1</a:t>
            </a:r>
            <a:endParaRPr sz="1800"/>
          </a:p>
        </p:txBody>
      </p:sp>
      <p:sp>
        <p:nvSpPr>
          <p:cNvPr id="378" name="Google Shape;378;p44"/>
          <p:cNvSpPr txBox="1"/>
          <p:nvPr/>
        </p:nvSpPr>
        <p:spPr>
          <a:xfrm>
            <a:off x="2504475" y="2885538"/>
            <a:ext cx="600900" cy="481800"/>
          </a:xfrm>
          <a:prstGeom prst="rect">
            <a:avLst/>
          </a:prstGeom>
          <a:solidFill>
            <a:srgbClr val="FFE599"/>
          </a:solid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379" name="Google Shape;379;p44"/>
          <p:cNvSpPr txBox="1"/>
          <p:nvPr/>
        </p:nvSpPr>
        <p:spPr>
          <a:xfrm>
            <a:off x="2504475" y="3680663"/>
            <a:ext cx="600900" cy="481800"/>
          </a:xfrm>
          <a:prstGeom prst="rect">
            <a:avLst/>
          </a:prstGeom>
          <a:solidFill>
            <a:srgbClr val="FFE599"/>
          </a:solid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C1</a:t>
            </a:r>
            <a:endParaRPr sz="1800"/>
          </a:p>
        </p:txBody>
      </p:sp>
      <p:cxnSp>
        <p:nvCxnSpPr>
          <p:cNvPr id="380" name="Google Shape;380;p44"/>
          <p:cNvCxnSpPr>
            <a:stCxn id="376" idx="2"/>
            <a:endCxn id="377" idx="0"/>
          </p:cNvCxnSpPr>
          <p:nvPr/>
        </p:nvCxnSpPr>
        <p:spPr>
          <a:xfrm>
            <a:off x="2804925" y="1777088"/>
            <a:ext cx="0" cy="313200"/>
          </a:xfrm>
          <a:prstGeom prst="straightConnector1">
            <a:avLst/>
          </a:prstGeom>
          <a:noFill/>
          <a:ln cap="flat" cmpd="sng" w="28575">
            <a:solidFill>
              <a:schemeClr val="dk2"/>
            </a:solidFill>
            <a:prstDash val="solid"/>
            <a:round/>
            <a:headEnd len="med" w="med" type="none"/>
            <a:tailEnd len="med" w="med" type="none"/>
          </a:ln>
        </p:spPr>
      </p:cxnSp>
      <p:cxnSp>
        <p:nvCxnSpPr>
          <p:cNvPr id="381" name="Google Shape;381;p44"/>
          <p:cNvCxnSpPr>
            <a:stCxn id="377" idx="2"/>
            <a:endCxn id="378" idx="0"/>
          </p:cNvCxnSpPr>
          <p:nvPr/>
        </p:nvCxnSpPr>
        <p:spPr>
          <a:xfrm>
            <a:off x="2804925" y="2572213"/>
            <a:ext cx="0" cy="313200"/>
          </a:xfrm>
          <a:prstGeom prst="straightConnector1">
            <a:avLst/>
          </a:prstGeom>
          <a:noFill/>
          <a:ln cap="flat" cmpd="sng" w="28575">
            <a:solidFill>
              <a:schemeClr val="dk2"/>
            </a:solidFill>
            <a:prstDash val="solid"/>
            <a:round/>
            <a:headEnd len="med" w="med" type="none"/>
            <a:tailEnd len="med" w="med" type="none"/>
          </a:ln>
        </p:spPr>
      </p:cxnSp>
      <p:cxnSp>
        <p:nvCxnSpPr>
          <p:cNvPr id="382" name="Google Shape;382;p44"/>
          <p:cNvCxnSpPr>
            <a:stCxn id="378" idx="2"/>
            <a:endCxn id="379" idx="0"/>
          </p:cNvCxnSpPr>
          <p:nvPr/>
        </p:nvCxnSpPr>
        <p:spPr>
          <a:xfrm>
            <a:off x="2804925" y="3367338"/>
            <a:ext cx="0" cy="313200"/>
          </a:xfrm>
          <a:prstGeom prst="straightConnector1">
            <a:avLst/>
          </a:prstGeom>
          <a:noFill/>
          <a:ln cap="flat" cmpd="sng" w="28575">
            <a:solidFill>
              <a:schemeClr val="dk2"/>
            </a:solidFill>
            <a:prstDash val="solid"/>
            <a:round/>
            <a:headEnd len="med" w="med" type="none"/>
            <a:tailEnd len="med" w="med" type="none"/>
          </a:ln>
        </p:spPr>
      </p:cxnSp>
      <p:sp>
        <p:nvSpPr>
          <p:cNvPr id="383" name="Google Shape;383;p44"/>
          <p:cNvSpPr txBox="1"/>
          <p:nvPr/>
        </p:nvSpPr>
        <p:spPr>
          <a:xfrm>
            <a:off x="3862413" y="1295225"/>
            <a:ext cx="1393200" cy="4818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Commit 3</a:t>
            </a:r>
            <a:endParaRPr sz="1800"/>
          </a:p>
        </p:txBody>
      </p:sp>
      <p:sp>
        <p:nvSpPr>
          <p:cNvPr id="384" name="Google Shape;384;p44"/>
          <p:cNvSpPr txBox="1"/>
          <p:nvPr/>
        </p:nvSpPr>
        <p:spPr>
          <a:xfrm>
            <a:off x="4258563" y="2090350"/>
            <a:ext cx="600900" cy="481800"/>
          </a:xfrm>
          <a:prstGeom prst="rect">
            <a:avLst/>
          </a:prstGeom>
          <a:solidFill>
            <a:srgbClr val="FFE599"/>
          </a:solid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A1</a:t>
            </a:r>
            <a:endParaRPr sz="1800"/>
          </a:p>
        </p:txBody>
      </p:sp>
      <p:sp>
        <p:nvSpPr>
          <p:cNvPr id="385" name="Google Shape;385;p44"/>
          <p:cNvSpPr txBox="1"/>
          <p:nvPr/>
        </p:nvSpPr>
        <p:spPr>
          <a:xfrm>
            <a:off x="4258563" y="2885475"/>
            <a:ext cx="600900" cy="481800"/>
          </a:xfrm>
          <a:prstGeom prst="rect">
            <a:avLst/>
          </a:prstGeom>
          <a:solidFill>
            <a:srgbClr val="FFE599"/>
          </a:solid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386" name="Google Shape;386;p44"/>
          <p:cNvSpPr txBox="1"/>
          <p:nvPr/>
        </p:nvSpPr>
        <p:spPr>
          <a:xfrm>
            <a:off x="4258563" y="3680600"/>
            <a:ext cx="600900" cy="481800"/>
          </a:xfrm>
          <a:prstGeom prst="rect">
            <a:avLst/>
          </a:prstGeom>
          <a:solidFill>
            <a:srgbClr val="FFE599"/>
          </a:solid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C2</a:t>
            </a:r>
            <a:endParaRPr sz="1800"/>
          </a:p>
        </p:txBody>
      </p:sp>
      <p:cxnSp>
        <p:nvCxnSpPr>
          <p:cNvPr id="387" name="Google Shape;387;p44"/>
          <p:cNvCxnSpPr>
            <a:stCxn id="383" idx="2"/>
            <a:endCxn id="384" idx="0"/>
          </p:cNvCxnSpPr>
          <p:nvPr/>
        </p:nvCxnSpPr>
        <p:spPr>
          <a:xfrm>
            <a:off x="4559013" y="1777025"/>
            <a:ext cx="0" cy="313200"/>
          </a:xfrm>
          <a:prstGeom prst="straightConnector1">
            <a:avLst/>
          </a:prstGeom>
          <a:noFill/>
          <a:ln cap="flat" cmpd="sng" w="28575">
            <a:solidFill>
              <a:schemeClr val="dk2"/>
            </a:solidFill>
            <a:prstDash val="solid"/>
            <a:round/>
            <a:headEnd len="med" w="med" type="none"/>
            <a:tailEnd len="med" w="med" type="none"/>
          </a:ln>
        </p:spPr>
      </p:cxnSp>
      <p:cxnSp>
        <p:nvCxnSpPr>
          <p:cNvPr id="388" name="Google Shape;388;p44"/>
          <p:cNvCxnSpPr>
            <a:stCxn id="384" idx="2"/>
            <a:endCxn id="385" idx="0"/>
          </p:cNvCxnSpPr>
          <p:nvPr/>
        </p:nvCxnSpPr>
        <p:spPr>
          <a:xfrm>
            <a:off x="4559013" y="2572150"/>
            <a:ext cx="0" cy="313200"/>
          </a:xfrm>
          <a:prstGeom prst="straightConnector1">
            <a:avLst/>
          </a:prstGeom>
          <a:noFill/>
          <a:ln cap="flat" cmpd="sng" w="28575">
            <a:solidFill>
              <a:schemeClr val="dk2"/>
            </a:solidFill>
            <a:prstDash val="solid"/>
            <a:round/>
            <a:headEnd len="med" w="med" type="none"/>
            <a:tailEnd len="med" w="med" type="none"/>
          </a:ln>
        </p:spPr>
      </p:cxnSp>
      <p:cxnSp>
        <p:nvCxnSpPr>
          <p:cNvPr id="389" name="Google Shape;389;p44"/>
          <p:cNvCxnSpPr>
            <a:stCxn id="385" idx="2"/>
            <a:endCxn id="386" idx="0"/>
          </p:cNvCxnSpPr>
          <p:nvPr/>
        </p:nvCxnSpPr>
        <p:spPr>
          <a:xfrm>
            <a:off x="4559013" y="3367275"/>
            <a:ext cx="0" cy="313200"/>
          </a:xfrm>
          <a:prstGeom prst="straightConnector1">
            <a:avLst/>
          </a:prstGeom>
          <a:noFill/>
          <a:ln cap="flat" cmpd="sng" w="28575">
            <a:solidFill>
              <a:schemeClr val="dk2"/>
            </a:solidFill>
            <a:prstDash val="solid"/>
            <a:round/>
            <a:headEnd len="med" w="med" type="none"/>
            <a:tailEnd len="med" w="med" type="none"/>
          </a:ln>
        </p:spPr>
      </p:cxnSp>
      <p:cxnSp>
        <p:nvCxnSpPr>
          <p:cNvPr id="390" name="Google Shape;390;p44"/>
          <p:cNvCxnSpPr/>
          <p:nvPr/>
        </p:nvCxnSpPr>
        <p:spPr>
          <a:xfrm>
            <a:off x="364150" y="1141825"/>
            <a:ext cx="4915500" cy="0"/>
          </a:xfrm>
          <a:prstGeom prst="straightConnector1">
            <a:avLst/>
          </a:prstGeom>
          <a:noFill/>
          <a:ln cap="flat" cmpd="sng" w="28575">
            <a:solidFill>
              <a:schemeClr val="dk2"/>
            </a:solidFill>
            <a:prstDash val="solid"/>
            <a:round/>
            <a:headEnd len="med" w="med" type="none"/>
            <a:tailEnd len="med" w="med" type="triangle"/>
          </a:ln>
        </p:spPr>
      </p:cxnSp>
      <p:sp>
        <p:nvSpPr>
          <p:cNvPr id="391" name="Google Shape;391;p44"/>
          <p:cNvSpPr txBox="1"/>
          <p:nvPr/>
        </p:nvSpPr>
        <p:spPr>
          <a:xfrm>
            <a:off x="2470900" y="785725"/>
            <a:ext cx="702000" cy="35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time</a:t>
            </a:r>
            <a:endParaRPr/>
          </a:p>
        </p:txBody>
      </p:sp>
      <p:sp>
        <p:nvSpPr>
          <p:cNvPr id="392" name="Google Shape;392;p4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4"/>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Commits</a:t>
            </a:r>
            <a:endParaRPr b="1" sz="3600">
              <a:solidFill>
                <a:srgbClr val="FFFFFF"/>
              </a:solidFill>
            </a:endParaRPr>
          </a:p>
          <a:p>
            <a:pPr indent="0" lvl="0" marL="0" rtl="0" algn="l">
              <a:spcBef>
                <a:spcPts val="0"/>
              </a:spcBef>
              <a:spcAft>
                <a:spcPts val="0"/>
              </a:spcAft>
              <a:buNone/>
            </a:pPr>
            <a:r>
              <a:t/>
            </a:r>
            <a:endParaRPr sz="3000"/>
          </a:p>
        </p:txBody>
      </p:sp>
      <p:sp>
        <p:nvSpPr>
          <p:cNvPr id="394" name="Google Shape;394;p44"/>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4"/>
          <p:cNvSpPr txBox="1"/>
          <p:nvPr/>
        </p:nvSpPr>
        <p:spPr>
          <a:xfrm>
            <a:off x="6012950" y="668100"/>
            <a:ext cx="3069300" cy="3245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900"/>
              </a:spcBef>
              <a:spcAft>
                <a:spcPts val="0"/>
              </a:spcAft>
              <a:buClr>
                <a:schemeClr val="dk1"/>
              </a:buClr>
              <a:buSzPts val="1800"/>
              <a:buFont typeface="Arial"/>
              <a:buChar char="■"/>
            </a:pPr>
            <a:r>
              <a:rPr lang="en" sz="1800">
                <a:solidFill>
                  <a:schemeClr val="dk1"/>
                </a:solidFill>
              </a:rPr>
              <a:t>Each time changes are committed a new commit is created: </a:t>
            </a:r>
            <a:r>
              <a:rPr b="1" i="1" lang="en" sz="1800">
                <a:solidFill>
                  <a:srgbClr val="3D85C6"/>
                </a:solidFill>
              </a:rPr>
              <a:t>Commit 1</a:t>
            </a:r>
            <a:r>
              <a:rPr lang="en" sz="1800">
                <a:solidFill>
                  <a:schemeClr val="dk1"/>
                </a:solidFill>
              </a:rPr>
              <a:t>, </a:t>
            </a:r>
            <a:r>
              <a:rPr b="1" i="1" lang="en" sz="1800">
                <a:solidFill>
                  <a:srgbClr val="3D85C6"/>
                </a:solidFill>
              </a:rPr>
              <a:t>Commit 2</a:t>
            </a:r>
            <a:r>
              <a:rPr lang="en" sz="1800">
                <a:solidFill>
                  <a:schemeClr val="dk1"/>
                </a:solidFill>
              </a:rPr>
              <a:t>, </a:t>
            </a:r>
            <a:r>
              <a:rPr b="1" i="1" lang="en" sz="1800">
                <a:solidFill>
                  <a:srgbClr val="3D85C6"/>
                </a:solidFill>
              </a:rPr>
              <a:t>Commit 3</a:t>
            </a:r>
            <a:endParaRPr b="1" i="1" sz="1800">
              <a:solidFill>
                <a:srgbClr val="3D85C6"/>
              </a:solidFill>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rPr>
              <a:t>Every commit is a </a:t>
            </a:r>
            <a:r>
              <a:rPr b="1" i="1" lang="en" sz="1800">
                <a:solidFill>
                  <a:srgbClr val="3D85C6"/>
                </a:solidFill>
              </a:rPr>
              <a:t>full snapshot </a:t>
            </a:r>
            <a:r>
              <a:rPr lang="en" sz="1800">
                <a:solidFill>
                  <a:schemeClr val="dk1"/>
                </a:solidFill>
              </a:rPr>
              <a:t>of the whole project.</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7"/>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Target Audience</a:t>
            </a:r>
            <a:endParaRPr b="1" sz="3600">
              <a:solidFill>
                <a:srgbClr val="FFFFFF"/>
              </a:solidFill>
            </a:endParaRPr>
          </a:p>
          <a:p>
            <a:pPr indent="0" lvl="0" marL="0" rtl="0" algn="l">
              <a:spcBef>
                <a:spcPts val="0"/>
              </a:spcBef>
              <a:spcAft>
                <a:spcPts val="0"/>
              </a:spcAft>
              <a:buNone/>
            </a:pPr>
            <a:r>
              <a:t/>
            </a:r>
            <a:endParaRPr sz="3000"/>
          </a:p>
        </p:txBody>
      </p:sp>
      <p:sp>
        <p:nvSpPr>
          <p:cNvPr id="122" name="Google Shape;122;p27"/>
          <p:cNvSpPr txBox="1"/>
          <p:nvPr/>
        </p:nvSpPr>
        <p:spPr>
          <a:xfrm>
            <a:off x="324750" y="1026600"/>
            <a:ext cx="7217700" cy="26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This presentation is for:</a:t>
            </a:r>
            <a:endParaRPr b="1" sz="1800"/>
          </a:p>
          <a:p>
            <a:pPr indent="-342900" lvl="0" marL="457200" rtl="0" algn="l">
              <a:spcBef>
                <a:spcPts val="0"/>
              </a:spcBef>
              <a:spcAft>
                <a:spcPts val="0"/>
              </a:spcAft>
              <a:buSzPts val="1800"/>
              <a:buChar char="■"/>
            </a:pPr>
            <a:r>
              <a:rPr lang="en" sz="1800"/>
              <a:t>Git beginners</a:t>
            </a:r>
            <a:endParaRPr sz="1800"/>
          </a:p>
          <a:p>
            <a:pPr indent="-342900" lvl="0" marL="457200" rtl="0" algn="l">
              <a:spcBef>
                <a:spcPts val="0"/>
              </a:spcBef>
              <a:spcAft>
                <a:spcPts val="0"/>
              </a:spcAft>
              <a:buSzPts val="1800"/>
              <a:buChar char="■"/>
            </a:pPr>
            <a:r>
              <a:rPr lang="en" sz="1800"/>
              <a:t>Advanced Git users that want to consolidate their Git knowledge</a:t>
            </a:r>
            <a:endParaRPr sz="1800"/>
          </a:p>
          <a:p>
            <a:pPr indent="-342900" lvl="0" marL="457200" rtl="0" algn="l">
              <a:spcBef>
                <a:spcPts val="0"/>
              </a:spcBef>
              <a:spcAft>
                <a:spcPts val="0"/>
              </a:spcAft>
              <a:buSzPts val="1800"/>
              <a:buChar char="■"/>
            </a:pPr>
            <a:r>
              <a:rPr lang="en" sz="1800"/>
              <a:t>Git users that start working with Gerrit Code Review</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Required pre-knowledge:</a:t>
            </a:r>
            <a:endParaRPr b="1" sz="1800"/>
          </a:p>
          <a:p>
            <a:pPr indent="-342900" lvl="0" marL="457200" rtl="0" algn="l">
              <a:spcBef>
                <a:spcPts val="0"/>
              </a:spcBef>
              <a:spcAft>
                <a:spcPts val="0"/>
              </a:spcAft>
              <a:buSzPts val="1800"/>
              <a:buChar char="■"/>
            </a:pPr>
            <a:r>
              <a:rPr lang="en" sz="1800"/>
              <a:t>Basic knowledge about software development and versioning systems.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45"/>
          <p:cNvSpPr txBox="1"/>
          <p:nvPr/>
        </p:nvSpPr>
        <p:spPr>
          <a:xfrm>
            <a:off x="354225" y="1295288"/>
            <a:ext cx="1393200" cy="4818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Commit 1</a:t>
            </a:r>
            <a:endParaRPr sz="1800"/>
          </a:p>
        </p:txBody>
      </p:sp>
      <p:sp>
        <p:nvSpPr>
          <p:cNvPr id="401" name="Google Shape;401;p45"/>
          <p:cNvSpPr txBox="1"/>
          <p:nvPr/>
        </p:nvSpPr>
        <p:spPr>
          <a:xfrm>
            <a:off x="750375" y="2090413"/>
            <a:ext cx="600900" cy="481800"/>
          </a:xfrm>
          <a:prstGeom prst="rect">
            <a:avLst/>
          </a:prstGeom>
          <a:solidFill>
            <a:srgbClr val="FFE599"/>
          </a:solid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A</a:t>
            </a:r>
            <a:endParaRPr sz="1800"/>
          </a:p>
        </p:txBody>
      </p:sp>
      <p:sp>
        <p:nvSpPr>
          <p:cNvPr id="402" name="Google Shape;402;p45"/>
          <p:cNvSpPr txBox="1"/>
          <p:nvPr/>
        </p:nvSpPr>
        <p:spPr>
          <a:xfrm>
            <a:off x="750375" y="2885538"/>
            <a:ext cx="600900" cy="481800"/>
          </a:xfrm>
          <a:prstGeom prst="rect">
            <a:avLst/>
          </a:prstGeom>
          <a:solidFill>
            <a:srgbClr val="FFE599"/>
          </a:solid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403" name="Google Shape;403;p45"/>
          <p:cNvSpPr txBox="1"/>
          <p:nvPr/>
        </p:nvSpPr>
        <p:spPr>
          <a:xfrm>
            <a:off x="750375" y="3680663"/>
            <a:ext cx="600900" cy="481800"/>
          </a:xfrm>
          <a:prstGeom prst="rect">
            <a:avLst/>
          </a:prstGeom>
          <a:solidFill>
            <a:srgbClr val="FFE599"/>
          </a:solid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a:t>
            </a:r>
            <a:endParaRPr sz="1800"/>
          </a:p>
        </p:txBody>
      </p:sp>
      <p:cxnSp>
        <p:nvCxnSpPr>
          <p:cNvPr id="404" name="Google Shape;404;p45"/>
          <p:cNvCxnSpPr>
            <a:stCxn id="400" idx="2"/>
            <a:endCxn id="401" idx="0"/>
          </p:cNvCxnSpPr>
          <p:nvPr/>
        </p:nvCxnSpPr>
        <p:spPr>
          <a:xfrm>
            <a:off x="1050825" y="1777088"/>
            <a:ext cx="0" cy="313200"/>
          </a:xfrm>
          <a:prstGeom prst="straightConnector1">
            <a:avLst/>
          </a:prstGeom>
          <a:noFill/>
          <a:ln cap="flat" cmpd="sng" w="28575">
            <a:solidFill>
              <a:schemeClr val="dk2"/>
            </a:solidFill>
            <a:prstDash val="solid"/>
            <a:round/>
            <a:headEnd len="med" w="med" type="none"/>
            <a:tailEnd len="med" w="med" type="none"/>
          </a:ln>
        </p:spPr>
      </p:cxnSp>
      <p:cxnSp>
        <p:nvCxnSpPr>
          <p:cNvPr id="405" name="Google Shape;405;p45"/>
          <p:cNvCxnSpPr>
            <a:stCxn id="401" idx="2"/>
            <a:endCxn id="402" idx="0"/>
          </p:cNvCxnSpPr>
          <p:nvPr/>
        </p:nvCxnSpPr>
        <p:spPr>
          <a:xfrm>
            <a:off x="1050825" y="2572213"/>
            <a:ext cx="0" cy="313200"/>
          </a:xfrm>
          <a:prstGeom prst="straightConnector1">
            <a:avLst/>
          </a:prstGeom>
          <a:noFill/>
          <a:ln cap="flat" cmpd="sng" w="28575">
            <a:solidFill>
              <a:schemeClr val="dk2"/>
            </a:solidFill>
            <a:prstDash val="solid"/>
            <a:round/>
            <a:headEnd len="med" w="med" type="none"/>
            <a:tailEnd len="med" w="med" type="none"/>
          </a:ln>
        </p:spPr>
      </p:cxnSp>
      <p:cxnSp>
        <p:nvCxnSpPr>
          <p:cNvPr id="406" name="Google Shape;406;p45"/>
          <p:cNvCxnSpPr>
            <a:stCxn id="402" idx="2"/>
            <a:endCxn id="403" idx="0"/>
          </p:cNvCxnSpPr>
          <p:nvPr/>
        </p:nvCxnSpPr>
        <p:spPr>
          <a:xfrm>
            <a:off x="1050825" y="3367338"/>
            <a:ext cx="0" cy="313200"/>
          </a:xfrm>
          <a:prstGeom prst="straightConnector1">
            <a:avLst/>
          </a:prstGeom>
          <a:noFill/>
          <a:ln cap="flat" cmpd="sng" w="28575">
            <a:solidFill>
              <a:schemeClr val="dk2"/>
            </a:solidFill>
            <a:prstDash val="solid"/>
            <a:round/>
            <a:headEnd len="med" w="med" type="none"/>
            <a:tailEnd len="med" w="med" type="none"/>
          </a:ln>
        </p:spPr>
      </p:cxnSp>
      <p:sp>
        <p:nvSpPr>
          <p:cNvPr id="407" name="Google Shape;407;p45"/>
          <p:cNvSpPr txBox="1"/>
          <p:nvPr/>
        </p:nvSpPr>
        <p:spPr>
          <a:xfrm>
            <a:off x="2108325" y="1295288"/>
            <a:ext cx="1393200" cy="4818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Commit 2</a:t>
            </a:r>
            <a:endParaRPr sz="1800"/>
          </a:p>
        </p:txBody>
      </p:sp>
      <p:sp>
        <p:nvSpPr>
          <p:cNvPr id="408" name="Google Shape;408;p45"/>
          <p:cNvSpPr txBox="1"/>
          <p:nvPr/>
        </p:nvSpPr>
        <p:spPr>
          <a:xfrm>
            <a:off x="2504475" y="2090413"/>
            <a:ext cx="600900" cy="481800"/>
          </a:xfrm>
          <a:prstGeom prst="rect">
            <a:avLst/>
          </a:prstGeom>
          <a:solidFill>
            <a:srgbClr val="FFE599"/>
          </a:solid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A1</a:t>
            </a:r>
            <a:endParaRPr sz="1800"/>
          </a:p>
        </p:txBody>
      </p:sp>
      <p:sp>
        <p:nvSpPr>
          <p:cNvPr id="409" name="Google Shape;409;p45"/>
          <p:cNvSpPr txBox="1"/>
          <p:nvPr/>
        </p:nvSpPr>
        <p:spPr>
          <a:xfrm>
            <a:off x="2504475" y="2885538"/>
            <a:ext cx="600900" cy="481800"/>
          </a:xfrm>
          <a:prstGeom prst="rect">
            <a:avLst/>
          </a:prstGeom>
          <a:noFill/>
          <a:ln cap="flat" cmpd="sng" w="28575">
            <a:solidFill>
              <a:srgbClr val="F1C23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410" name="Google Shape;410;p45"/>
          <p:cNvSpPr txBox="1"/>
          <p:nvPr/>
        </p:nvSpPr>
        <p:spPr>
          <a:xfrm>
            <a:off x="2504475" y="3680663"/>
            <a:ext cx="600900" cy="481800"/>
          </a:xfrm>
          <a:prstGeom prst="rect">
            <a:avLst/>
          </a:prstGeom>
          <a:solidFill>
            <a:srgbClr val="FFE599"/>
          </a:solid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C1</a:t>
            </a:r>
            <a:endParaRPr sz="1800"/>
          </a:p>
        </p:txBody>
      </p:sp>
      <p:cxnSp>
        <p:nvCxnSpPr>
          <p:cNvPr id="411" name="Google Shape;411;p45"/>
          <p:cNvCxnSpPr>
            <a:stCxn id="407" idx="2"/>
            <a:endCxn id="408" idx="0"/>
          </p:cNvCxnSpPr>
          <p:nvPr/>
        </p:nvCxnSpPr>
        <p:spPr>
          <a:xfrm>
            <a:off x="2804925" y="1777088"/>
            <a:ext cx="0" cy="313200"/>
          </a:xfrm>
          <a:prstGeom prst="straightConnector1">
            <a:avLst/>
          </a:prstGeom>
          <a:noFill/>
          <a:ln cap="flat" cmpd="sng" w="28575">
            <a:solidFill>
              <a:schemeClr val="dk2"/>
            </a:solidFill>
            <a:prstDash val="solid"/>
            <a:round/>
            <a:headEnd len="med" w="med" type="none"/>
            <a:tailEnd len="med" w="med" type="none"/>
          </a:ln>
        </p:spPr>
      </p:cxnSp>
      <p:cxnSp>
        <p:nvCxnSpPr>
          <p:cNvPr id="412" name="Google Shape;412;p45"/>
          <p:cNvCxnSpPr>
            <a:stCxn id="408" idx="2"/>
            <a:endCxn id="409" idx="0"/>
          </p:cNvCxnSpPr>
          <p:nvPr/>
        </p:nvCxnSpPr>
        <p:spPr>
          <a:xfrm>
            <a:off x="2804925" y="2572213"/>
            <a:ext cx="0" cy="313200"/>
          </a:xfrm>
          <a:prstGeom prst="straightConnector1">
            <a:avLst/>
          </a:prstGeom>
          <a:noFill/>
          <a:ln cap="flat" cmpd="sng" w="28575">
            <a:solidFill>
              <a:schemeClr val="dk2"/>
            </a:solidFill>
            <a:prstDash val="solid"/>
            <a:round/>
            <a:headEnd len="med" w="med" type="none"/>
            <a:tailEnd len="med" w="med" type="none"/>
          </a:ln>
        </p:spPr>
      </p:cxnSp>
      <p:cxnSp>
        <p:nvCxnSpPr>
          <p:cNvPr id="413" name="Google Shape;413;p45"/>
          <p:cNvCxnSpPr>
            <a:stCxn id="409" idx="2"/>
            <a:endCxn id="410" idx="0"/>
          </p:cNvCxnSpPr>
          <p:nvPr/>
        </p:nvCxnSpPr>
        <p:spPr>
          <a:xfrm>
            <a:off x="2804925" y="3367338"/>
            <a:ext cx="0" cy="313200"/>
          </a:xfrm>
          <a:prstGeom prst="straightConnector1">
            <a:avLst/>
          </a:prstGeom>
          <a:noFill/>
          <a:ln cap="flat" cmpd="sng" w="28575">
            <a:solidFill>
              <a:schemeClr val="dk2"/>
            </a:solidFill>
            <a:prstDash val="solid"/>
            <a:round/>
            <a:headEnd len="med" w="med" type="none"/>
            <a:tailEnd len="med" w="med" type="none"/>
          </a:ln>
        </p:spPr>
      </p:cxnSp>
      <p:sp>
        <p:nvSpPr>
          <p:cNvPr id="414" name="Google Shape;414;p45"/>
          <p:cNvSpPr txBox="1"/>
          <p:nvPr/>
        </p:nvSpPr>
        <p:spPr>
          <a:xfrm>
            <a:off x="3862413" y="1295225"/>
            <a:ext cx="1393200" cy="4818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Commit 3</a:t>
            </a:r>
            <a:endParaRPr sz="1800"/>
          </a:p>
        </p:txBody>
      </p:sp>
      <p:sp>
        <p:nvSpPr>
          <p:cNvPr id="415" name="Google Shape;415;p45"/>
          <p:cNvSpPr txBox="1"/>
          <p:nvPr/>
        </p:nvSpPr>
        <p:spPr>
          <a:xfrm>
            <a:off x="4258563" y="2090350"/>
            <a:ext cx="600900" cy="481800"/>
          </a:xfrm>
          <a:prstGeom prst="rect">
            <a:avLst/>
          </a:prstGeom>
          <a:noFill/>
          <a:ln cap="flat" cmpd="sng" w="28575">
            <a:solidFill>
              <a:srgbClr val="F1C23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A1</a:t>
            </a:r>
            <a:endParaRPr sz="1800"/>
          </a:p>
        </p:txBody>
      </p:sp>
      <p:sp>
        <p:nvSpPr>
          <p:cNvPr id="416" name="Google Shape;416;p45"/>
          <p:cNvSpPr txBox="1"/>
          <p:nvPr/>
        </p:nvSpPr>
        <p:spPr>
          <a:xfrm>
            <a:off x="4258563" y="2885475"/>
            <a:ext cx="600900" cy="481800"/>
          </a:xfrm>
          <a:prstGeom prst="rect">
            <a:avLst/>
          </a:prstGeom>
          <a:noFill/>
          <a:ln cap="flat" cmpd="sng" w="28575">
            <a:solidFill>
              <a:srgbClr val="F1C23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417" name="Google Shape;417;p45"/>
          <p:cNvSpPr txBox="1"/>
          <p:nvPr/>
        </p:nvSpPr>
        <p:spPr>
          <a:xfrm>
            <a:off x="4258563" y="3680600"/>
            <a:ext cx="600900" cy="481800"/>
          </a:xfrm>
          <a:prstGeom prst="rect">
            <a:avLst/>
          </a:prstGeom>
          <a:solidFill>
            <a:srgbClr val="FFE599"/>
          </a:solid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C2</a:t>
            </a:r>
            <a:endParaRPr sz="1800"/>
          </a:p>
        </p:txBody>
      </p:sp>
      <p:cxnSp>
        <p:nvCxnSpPr>
          <p:cNvPr id="418" name="Google Shape;418;p45"/>
          <p:cNvCxnSpPr>
            <a:stCxn id="414" idx="2"/>
            <a:endCxn id="415" idx="0"/>
          </p:cNvCxnSpPr>
          <p:nvPr/>
        </p:nvCxnSpPr>
        <p:spPr>
          <a:xfrm>
            <a:off x="4559013" y="1777025"/>
            <a:ext cx="0" cy="313200"/>
          </a:xfrm>
          <a:prstGeom prst="straightConnector1">
            <a:avLst/>
          </a:prstGeom>
          <a:noFill/>
          <a:ln cap="flat" cmpd="sng" w="28575">
            <a:solidFill>
              <a:schemeClr val="dk2"/>
            </a:solidFill>
            <a:prstDash val="solid"/>
            <a:round/>
            <a:headEnd len="med" w="med" type="none"/>
            <a:tailEnd len="med" w="med" type="none"/>
          </a:ln>
        </p:spPr>
      </p:cxnSp>
      <p:cxnSp>
        <p:nvCxnSpPr>
          <p:cNvPr id="419" name="Google Shape;419;p45"/>
          <p:cNvCxnSpPr>
            <a:stCxn id="415" idx="2"/>
            <a:endCxn id="416" idx="0"/>
          </p:cNvCxnSpPr>
          <p:nvPr/>
        </p:nvCxnSpPr>
        <p:spPr>
          <a:xfrm>
            <a:off x="4559013" y="2572150"/>
            <a:ext cx="0" cy="313200"/>
          </a:xfrm>
          <a:prstGeom prst="straightConnector1">
            <a:avLst/>
          </a:prstGeom>
          <a:noFill/>
          <a:ln cap="flat" cmpd="sng" w="28575">
            <a:solidFill>
              <a:schemeClr val="dk2"/>
            </a:solidFill>
            <a:prstDash val="solid"/>
            <a:round/>
            <a:headEnd len="med" w="med" type="none"/>
            <a:tailEnd len="med" w="med" type="none"/>
          </a:ln>
        </p:spPr>
      </p:cxnSp>
      <p:cxnSp>
        <p:nvCxnSpPr>
          <p:cNvPr id="420" name="Google Shape;420;p45"/>
          <p:cNvCxnSpPr>
            <a:stCxn id="416" idx="2"/>
            <a:endCxn id="417" idx="0"/>
          </p:cNvCxnSpPr>
          <p:nvPr/>
        </p:nvCxnSpPr>
        <p:spPr>
          <a:xfrm>
            <a:off x="4559013" y="3367275"/>
            <a:ext cx="0" cy="313200"/>
          </a:xfrm>
          <a:prstGeom prst="straightConnector1">
            <a:avLst/>
          </a:prstGeom>
          <a:noFill/>
          <a:ln cap="flat" cmpd="sng" w="28575">
            <a:solidFill>
              <a:schemeClr val="dk2"/>
            </a:solidFill>
            <a:prstDash val="solid"/>
            <a:round/>
            <a:headEnd len="med" w="med" type="none"/>
            <a:tailEnd len="med" w="med" type="none"/>
          </a:ln>
        </p:spPr>
      </p:cxnSp>
      <p:cxnSp>
        <p:nvCxnSpPr>
          <p:cNvPr id="421" name="Google Shape;421;p45"/>
          <p:cNvCxnSpPr/>
          <p:nvPr/>
        </p:nvCxnSpPr>
        <p:spPr>
          <a:xfrm>
            <a:off x="364150" y="1141825"/>
            <a:ext cx="4915500" cy="0"/>
          </a:xfrm>
          <a:prstGeom prst="straightConnector1">
            <a:avLst/>
          </a:prstGeom>
          <a:noFill/>
          <a:ln cap="flat" cmpd="sng" w="28575">
            <a:solidFill>
              <a:schemeClr val="dk2"/>
            </a:solidFill>
            <a:prstDash val="solid"/>
            <a:round/>
            <a:headEnd len="med" w="med" type="none"/>
            <a:tailEnd len="med" w="med" type="triangle"/>
          </a:ln>
        </p:spPr>
      </p:cxnSp>
      <p:sp>
        <p:nvSpPr>
          <p:cNvPr id="422" name="Google Shape;422;p45"/>
          <p:cNvSpPr txBox="1"/>
          <p:nvPr/>
        </p:nvSpPr>
        <p:spPr>
          <a:xfrm>
            <a:off x="2470900" y="785725"/>
            <a:ext cx="702000" cy="35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time</a:t>
            </a:r>
            <a:endParaRPr/>
          </a:p>
        </p:txBody>
      </p:sp>
      <p:sp>
        <p:nvSpPr>
          <p:cNvPr id="423" name="Google Shape;423;p4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5"/>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Commits</a:t>
            </a:r>
            <a:endParaRPr b="1" sz="3600">
              <a:solidFill>
                <a:srgbClr val="FFFFFF"/>
              </a:solidFill>
            </a:endParaRPr>
          </a:p>
          <a:p>
            <a:pPr indent="0" lvl="0" marL="0" rtl="0" algn="l">
              <a:spcBef>
                <a:spcPts val="0"/>
              </a:spcBef>
              <a:spcAft>
                <a:spcPts val="0"/>
              </a:spcAft>
              <a:buNone/>
            </a:pPr>
            <a:r>
              <a:t/>
            </a:r>
            <a:endParaRPr sz="3000"/>
          </a:p>
        </p:txBody>
      </p:sp>
      <p:sp>
        <p:nvSpPr>
          <p:cNvPr id="425" name="Google Shape;425;p45"/>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5"/>
          <p:cNvSpPr txBox="1"/>
          <p:nvPr/>
        </p:nvSpPr>
        <p:spPr>
          <a:xfrm>
            <a:off x="6012950" y="668100"/>
            <a:ext cx="3069300" cy="3245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900"/>
              </a:spcBef>
              <a:spcAft>
                <a:spcPts val="0"/>
              </a:spcAft>
              <a:buClr>
                <a:schemeClr val="dk1"/>
              </a:buClr>
              <a:buSzPts val="1800"/>
              <a:buFont typeface="Georgia"/>
              <a:buChar char="■"/>
            </a:pPr>
            <a:r>
              <a:rPr lang="en" sz="1800">
                <a:solidFill>
                  <a:schemeClr val="dk1"/>
                </a:solidFill>
              </a:rPr>
              <a:t>Git optimizes the storage and will not create copies of non-modified files.</a:t>
            </a:r>
            <a:endParaRPr sz="1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46"/>
          <p:cNvSpPr txBox="1"/>
          <p:nvPr/>
        </p:nvSpPr>
        <p:spPr>
          <a:xfrm>
            <a:off x="354225" y="1295288"/>
            <a:ext cx="1393200" cy="4818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Commit 1</a:t>
            </a:r>
            <a:endParaRPr sz="1800"/>
          </a:p>
        </p:txBody>
      </p:sp>
      <p:sp>
        <p:nvSpPr>
          <p:cNvPr id="432" name="Google Shape;432;p46"/>
          <p:cNvSpPr txBox="1"/>
          <p:nvPr/>
        </p:nvSpPr>
        <p:spPr>
          <a:xfrm>
            <a:off x="364150" y="2090425"/>
            <a:ext cx="1383300" cy="481800"/>
          </a:xfrm>
          <a:prstGeom prst="rect">
            <a:avLst/>
          </a:prstGeom>
          <a:solidFill>
            <a:srgbClr val="FCE5CD"/>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Snapshot 1</a:t>
            </a:r>
            <a:endParaRPr sz="1800"/>
          </a:p>
        </p:txBody>
      </p:sp>
      <p:sp>
        <p:nvSpPr>
          <p:cNvPr id="433" name="Google Shape;433;p46"/>
          <p:cNvSpPr txBox="1"/>
          <p:nvPr/>
        </p:nvSpPr>
        <p:spPr>
          <a:xfrm>
            <a:off x="2108325" y="1295288"/>
            <a:ext cx="1393200" cy="4818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Commit 2</a:t>
            </a:r>
            <a:endParaRPr sz="1800"/>
          </a:p>
        </p:txBody>
      </p:sp>
      <p:sp>
        <p:nvSpPr>
          <p:cNvPr id="434" name="Google Shape;434;p46"/>
          <p:cNvSpPr txBox="1"/>
          <p:nvPr/>
        </p:nvSpPr>
        <p:spPr>
          <a:xfrm>
            <a:off x="3862413" y="1295225"/>
            <a:ext cx="1393200" cy="4818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Commit 3</a:t>
            </a:r>
            <a:endParaRPr sz="1800"/>
          </a:p>
        </p:txBody>
      </p:sp>
      <p:cxnSp>
        <p:nvCxnSpPr>
          <p:cNvPr id="435" name="Google Shape;435;p46"/>
          <p:cNvCxnSpPr/>
          <p:nvPr/>
        </p:nvCxnSpPr>
        <p:spPr>
          <a:xfrm>
            <a:off x="364150" y="1141825"/>
            <a:ext cx="4915500" cy="0"/>
          </a:xfrm>
          <a:prstGeom prst="straightConnector1">
            <a:avLst/>
          </a:prstGeom>
          <a:noFill/>
          <a:ln cap="flat" cmpd="sng" w="28575">
            <a:solidFill>
              <a:schemeClr val="dk2"/>
            </a:solidFill>
            <a:prstDash val="solid"/>
            <a:round/>
            <a:headEnd len="med" w="med" type="none"/>
            <a:tailEnd len="med" w="med" type="triangle"/>
          </a:ln>
        </p:spPr>
      </p:cxnSp>
      <p:sp>
        <p:nvSpPr>
          <p:cNvPr id="436" name="Google Shape;436;p46"/>
          <p:cNvSpPr txBox="1"/>
          <p:nvPr/>
        </p:nvSpPr>
        <p:spPr>
          <a:xfrm>
            <a:off x="2470900" y="785725"/>
            <a:ext cx="702000" cy="35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time</a:t>
            </a:r>
            <a:endParaRPr/>
          </a:p>
        </p:txBody>
      </p:sp>
      <p:sp>
        <p:nvSpPr>
          <p:cNvPr id="437" name="Google Shape;437;p46"/>
          <p:cNvSpPr txBox="1"/>
          <p:nvPr/>
        </p:nvSpPr>
        <p:spPr>
          <a:xfrm>
            <a:off x="2130238" y="2090425"/>
            <a:ext cx="1383300" cy="481800"/>
          </a:xfrm>
          <a:prstGeom prst="rect">
            <a:avLst/>
          </a:prstGeom>
          <a:solidFill>
            <a:srgbClr val="FCE5CD"/>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Snapshot 2</a:t>
            </a:r>
            <a:endParaRPr sz="1800"/>
          </a:p>
        </p:txBody>
      </p:sp>
      <p:sp>
        <p:nvSpPr>
          <p:cNvPr id="438" name="Google Shape;438;p46"/>
          <p:cNvSpPr txBox="1"/>
          <p:nvPr/>
        </p:nvSpPr>
        <p:spPr>
          <a:xfrm>
            <a:off x="3867375" y="2090425"/>
            <a:ext cx="1383300" cy="481800"/>
          </a:xfrm>
          <a:prstGeom prst="rect">
            <a:avLst/>
          </a:prstGeom>
          <a:solidFill>
            <a:srgbClr val="FCE5CD"/>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Snapshot 3</a:t>
            </a:r>
            <a:endParaRPr sz="1800"/>
          </a:p>
        </p:txBody>
      </p:sp>
      <p:cxnSp>
        <p:nvCxnSpPr>
          <p:cNvPr id="439" name="Google Shape;439;p46"/>
          <p:cNvCxnSpPr>
            <a:stCxn id="431" idx="2"/>
            <a:endCxn id="432" idx="0"/>
          </p:cNvCxnSpPr>
          <p:nvPr/>
        </p:nvCxnSpPr>
        <p:spPr>
          <a:xfrm>
            <a:off x="1050825" y="1777088"/>
            <a:ext cx="5100" cy="313200"/>
          </a:xfrm>
          <a:prstGeom prst="straightConnector1">
            <a:avLst/>
          </a:prstGeom>
          <a:noFill/>
          <a:ln cap="flat" cmpd="sng" w="28575">
            <a:solidFill>
              <a:schemeClr val="dk2"/>
            </a:solidFill>
            <a:prstDash val="solid"/>
            <a:round/>
            <a:headEnd len="med" w="med" type="none"/>
            <a:tailEnd len="med" w="med" type="triangle"/>
          </a:ln>
        </p:spPr>
      </p:cxnSp>
      <p:cxnSp>
        <p:nvCxnSpPr>
          <p:cNvPr id="440" name="Google Shape;440;p46"/>
          <p:cNvCxnSpPr>
            <a:stCxn id="433" idx="2"/>
            <a:endCxn id="437" idx="0"/>
          </p:cNvCxnSpPr>
          <p:nvPr/>
        </p:nvCxnSpPr>
        <p:spPr>
          <a:xfrm>
            <a:off x="2804925" y="1777088"/>
            <a:ext cx="17100" cy="313200"/>
          </a:xfrm>
          <a:prstGeom prst="straightConnector1">
            <a:avLst/>
          </a:prstGeom>
          <a:noFill/>
          <a:ln cap="flat" cmpd="sng" w="28575">
            <a:solidFill>
              <a:schemeClr val="dk2"/>
            </a:solidFill>
            <a:prstDash val="solid"/>
            <a:round/>
            <a:headEnd len="med" w="med" type="none"/>
            <a:tailEnd len="med" w="med" type="triangle"/>
          </a:ln>
        </p:spPr>
      </p:cxnSp>
      <p:cxnSp>
        <p:nvCxnSpPr>
          <p:cNvPr id="441" name="Google Shape;441;p46"/>
          <p:cNvCxnSpPr>
            <a:stCxn id="434" idx="2"/>
            <a:endCxn id="438" idx="0"/>
          </p:cNvCxnSpPr>
          <p:nvPr/>
        </p:nvCxnSpPr>
        <p:spPr>
          <a:xfrm>
            <a:off x="4559013" y="1777025"/>
            <a:ext cx="0" cy="313500"/>
          </a:xfrm>
          <a:prstGeom prst="straightConnector1">
            <a:avLst/>
          </a:prstGeom>
          <a:noFill/>
          <a:ln cap="flat" cmpd="sng" w="28575">
            <a:solidFill>
              <a:schemeClr val="dk2"/>
            </a:solidFill>
            <a:prstDash val="solid"/>
            <a:round/>
            <a:headEnd len="med" w="med" type="none"/>
            <a:tailEnd len="med" w="med" type="triangle"/>
          </a:ln>
        </p:spPr>
      </p:cxnSp>
      <p:sp>
        <p:nvSpPr>
          <p:cNvPr id="442" name="Google Shape;442;p4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6"/>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Commits</a:t>
            </a:r>
            <a:endParaRPr b="1" sz="3600">
              <a:solidFill>
                <a:srgbClr val="FFFFFF"/>
              </a:solidFill>
            </a:endParaRPr>
          </a:p>
          <a:p>
            <a:pPr indent="0" lvl="0" marL="0" rtl="0" algn="l">
              <a:spcBef>
                <a:spcPts val="0"/>
              </a:spcBef>
              <a:spcAft>
                <a:spcPts val="0"/>
              </a:spcAft>
              <a:buNone/>
            </a:pPr>
            <a:r>
              <a:t/>
            </a:r>
            <a:endParaRPr sz="3000"/>
          </a:p>
        </p:txBody>
      </p:sp>
      <p:sp>
        <p:nvSpPr>
          <p:cNvPr id="444" name="Google Shape;444;p46"/>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6"/>
          <p:cNvSpPr txBox="1"/>
          <p:nvPr/>
        </p:nvSpPr>
        <p:spPr>
          <a:xfrm>
            <a:off x="6012950" y="668100"/>
            <a:ext cx="3069300" cy="3245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900"/>
              </a:spcBef>
              <a:spcAft>
                <a:spcPts val="0"/>
              </a:spcAft>
              <a:buClr>
                <a:schemeClr val="dk1"/>
              </a:buClr>
              <a:buSzPts val="1800"/>
              <a:buFont typeface="Georgia"/>
              <a:buChar char="■"/>
            </a:pPr>
            <a:r>
              <a:rPr lang="en" sz="1800">
                <a:solidFill>
                  <a:schemeClr val="dk1"/>
                </a:solidFill>
              </a:rPr>
              <a:t>Same as previous slide, only the files are collapsed into snapshots now.</a:t>
            </a: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47"/>
          <p:cNvSpPr txBox="1"/>
          <p:nvPr/>
        </p:nvSpPr>
        <p:spPr>
          <a:xfrm>
            <a:off x="354225" y="1295288"/>
            <a:ext cx="1393200" cy="4818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Commit 1</a:t>
            </a:r>
            <a:endParaRPr sz="1800"/>
          </a:p>
        </p:txBody>
      </p:sp>
      <p:sp>
        <p:nvSpPr>
          <p:cNvPr id="451" name="Google Shape;451;p47"/>
          <p:cNvSpPr txBox="1"/>
          <p:nvPr/>
        </p:nvSpPr>
        <p:spPr>
          <a:xfrm>
            <a:off x="364150" y="2090425"/>
            <a:ext cx="1383300" cy="481800"/>
          </a:xfrm>
          <a:prstGeom prst="rect">
            <a:avLst/>
          </a:prstGeom>
          <a:solidFill>
            <a:srgbClr val="FCE5CD"/>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Snapshot 1</a:t>
            </a:r>
            <a:endParaRPr sz="1800"/>
          </a:p>
        </p:txBody>
      </p:sp>
      <p:sp>
        <p:nvSpPr>
          <p:cNvPr id="452" name="Google Shape;452;p47"/>
          <p:cNvSpPr txBox="1"/>
          <p:nvPr/>
        </p:nvSpPr>
        <p:spPr>
          <a:xfrm>
            <a:off x="2108325" y="1295288"/>
            <a:ext cx="1393200" cy="4818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Commit 2</a:t>
            </a:r>
            <a:endParaRPr sz="1800"/>
          </a:p>
        </p:txBody>
      </p:sp>
      <p:sp>
        <p:nvSpPr>
          <p:cNvPr id="453" name="Google Shape;453;p47"/>
          <p:cNvSpPr txBox="1"/>
          <p:nvPr/>
        </p:nvSpPr>
        <p:spPr>
          <a:xfrm>
            <a:off x="3862413" y="1295225"/>
            <a:ext cx="1393200" cy="4818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Commit 3</a:t>
            </a:r>
            <a:endParaRPr sz="1800"/>
          </a:p>
        </p:txBody>
      </p:sp>
      <p:cxnSp>
        <p:nvCxnSpPr>
          <p:cNvPr id="454" name="Google Shape;454;p47"/>
          <p:cNvCxnSpPr/>
          <p:nvPr/>
        </p:nvCxnSpPr>
        <p:spPr>
          <a:xfrm>
            <a:off x="364150" y="1141825"/>
            <a:ext cx="4915500" cy="0"/>
          </a:xfrm>
          <a:prstGeom prst="straightConnector1">
            <a:avLst/>
          </a:prstGeom>
          <a:noFill/>
          <a:ln cap="flat" cmpd="sng" w="28575">
            <a:solidFill>
              <a:schemeClr val="dk2"/>
            </a:solidFill>
            <a:prstDash val="solid"/>
            <a:round/>
            <a:headEnd len="med" w="med" type="none"/>
            <a:tailEnd len="med" w="med" type="triangle"/>
          </a:ln>
        </p:spPr>
      </p:cxnSp>
      <p:sp>
        <p:nvSpPr>
          <p:cNvPr id="455" name="Google Shape;455;p47"/>
          <p:cNvSpPr txBox="1"/>
          <p:nvPr/>
        </p:nvSpPr>
        <p:spPr>
          <a:xfrm>
            <a:off x="2470900" y="785725"/>
            <a:ext cx="702000" cy="35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time</a:t>
            </a:r>
            <a:endParaRPr/>
          </a:p>
        </p:txBody>
      </p:sp>
      <p:sp>
        <p:nvSpPr>
          <p:cNvPr id="456" name="Google Shape;456;p47"/>
          <p:cNvSpPr txBox="1"/>
          <p:nvPr/>
        </p:nvSpPr>
        <p:spPr>
          <a:xfrm>
            <a:off x="2130238" y="2090425"/>
            <a:ext cx="1383300" cy="481800"/>
          </a:xfrm>
          <a:prstGeom prst="rect">
            <a:avLst/>
          </a:prstGeom>
          <a:solidFill>
            <a:srgbClr val="FCE5CD"/>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Snapshot 2</a:t>
            </a:r>
            <a:endParaRPr sz="1800"/>
          </a:p>
        </p:txBody>
      </p:sp>
      <p:sp>
        <p:nvSpPr>
          <p:cNvPr id="457" name="Google Shape;457;p47"/>
          <p:cNvSpPr txBox="1"/>
          <p:nvPr/>
        </p:nvSpPr>
        <p:spPr>
          <a:xfrm>
            <a:off x="3867375" y="2090425"/>
            <a:ext cx="1383300" cy="481800"/>
          </a:xfrm>
          <a:prstGeom prst="rect">
            <a:avLst/>
          </a:prstGeom>
          <a:solidFill>
            <a:srgbClr val="FCE5CD"/>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Snapshot 3</a:t>
            </a:r>
            <a:endParaRPr sz="1800"/>
          </a:p>
        </p:txBody>
      </p:sp>
      <p:cxnSp>
        <p:nvCxnSpPr>
          <p:cNvPr id="458" name="Google Shape;458;p47"/>
          <p:cNvCxnSpPr>
            <a:stCxn id="450" idx="2"/>
            <a:endCxn id="451" idx="0"/>
          </p:cNvCxnSpPr>
          <p:nvPr/>
        </p:nvCxnSpPr>
        <p:spPr>
          <a:xfrm>
            <a:off x="1050825" y="1777088"/>
            <a:ext cx="5100" cy="313200"/>
          </a:xfrm>
          <a:prstGeom prst="straightConnector1">
            <a:avLst/>
          </a:prstGeom>
          <a:noFill/>
          <a:ln cap="flat" cmpd="sng" w="28575">
            <a:solidFill>
              <a:schemeClr val="dk2"/>
            </a:solidFill>
            <a:prstDash val="solid"/>
            <a:round/>
            <a:headEnd len="med" w="med" type="none"/>
            <a:tailEnd len="med" w="med" type="triangle"/>
          </a:ln>
        </p:spPr>
      </p:cxnSp>
      <p:cxnSp>
        <p:nvCxnSpPr>
          <p:cNvPr id="459" name="Google Shape;459;p47"/>
          <p:cNvCxnSpPr>
            <a:stCxn id="452" idx="2"/>
            <a:endCxn id="456" idx="0"/>
          </p:cNvCxnSpPr>
          <p:nvPr/>
        </p:nvCxnSpPr>
        <p:spPr>
          <a:xfrm>
            <a:off x="2804925" y="1777088"/>
            <a:ext cx="17100" cy="313200"/>
          </a:xfrm>
          <a:prstGeom prst="straightConnector1">
            <a:avLst/>
          </a:prstGeom>
          <a:noFill/>
          <a:ln cap="flat" cmpd="sng" w="28575">
            <a:solidFill>
              <a:schemeClr val="dk2"/>
            </a:solidFill>
            <a:prstDash val="solid"/>
            <a:round/>
            <a:headEnd len="med" w="med" type="none"/>
            <a:tailEnd len="med" w="med" type="triangle"/>
          </a:ln>
        </p:spPr>
      </p:cxnSp>
      <p:cxnSp>
        <p:nvCxnSpPr>
          <p:cNvPr id="460" name="Google Shape;460;p47"/>
          <p:cNvCxnSpPr>
            <a:stCxn id="453" idx="2"/>
            <a:endCxn id="457" idx="0"/>
          </p:cNvCxnSpPr>
          <p:nvPr/>
        </p:nvCxnSpPr>
        <p:spPr>
          <a:xfrm>
            <a:off x="4559013" y="1777025"/>
            <a:ext cx="0" cy="313500"/>
          </a:xfrm>
          <a:prstGeom prst="straightConnector1">
            <a:avLst/>
          </a:prstGeom>
          <a:noFill/>
          <a:ln cap="flat" cmpd="sng" w="28575">
            <a:solidFill>
              <a:schemeClr val="dk2"/>
            </a:solidFill>
            <a:prstDash val="solid"/>
            <a:round/>
            <a:headEnd len="med" w="med" type="none"/>
            <a:tailEnd len="med" w="med" type="triangle"/>
          </a:ln>
        </p:spPr>
      </p:cxnSp>
      <p:cxnSp>
        <p:nvCxnSpPr>
          <p:cNvPr id="461" name="Google Shape;461;p47"/>
          <p:cNvCxnSpPr>
            <a:stCxn id="452" idx="1"/>
            <a:endCxn id="450" idx="3"/>
          </p:cNvCxnSpPr>
          <p:nvPr/>
        </p:nvCxnSpPr>
        <p:spPr>
          <a:xfrm rot="10800000">
            <a:off x="1747425" y="1536188"/>
            <a:ext cx="360900" cy="0"/>
          </a:xfrm>
          <a:prstGeom prst="straightConnector1">
            <a:avLst/>
          </a:prstGeom>
          <a:noFill/>
          <a:ln cap="flat" cmpd="sng" w="28575">
            <a:solidFill>
              <a:schemeClr val="dk2"/>
            </a:solidFill>
            <a:prstDash val="solid"/>
            <a:round/>
            <a:headEnd len="med" w="med" type="none"/>
            <a:tailEnd len="med" w="med" type="triangle"/>
          </a:ln>
        </p:spPr>
      </p:cxnSp>
      <p:cxnSp>
        <p:nvCxnSpPr>
          <p:cNvPr id="462" name="Google Shape;462;p47"/>
          <p:cNvCxnSpPr>
            <a:stCxn id="453" idx="1"/>
            <a:endCxn id="452" idx="3"/>
          </p:cNvCxnSpPr>
          <p:nvPr/>
        </p:nvCxnSpPr>
        <p:spPr>
          <a:xfrm rot="10800000">
            <a:off x="3501513" y="1536125"/>
            <a:ext cx="360900" cy="0"/>
          </a:xfrm>
          <a:prstGeom prst="straightConnector1">
            <a:avLst/>
          </a:prstGeom>
          <a:noFill/>
          <a:ln cap="flat" cmpd="sng" w="28575">
            <a:solidFill>
              <a:schemeClr val="dk2"/>
            </a:solidFill>
            <a:prstDash val="solid"/>
            <a:round/>
            <a:headEnd len="med" w="med" type="none"/>
            <a:tailEnd len="med" w="med" type="triangle"/>
          </a:ln>
        </p:spPr>
      </p:cxnSp>
      <p:sp>
        <p:nvSpPr>
          <p:cNvPr id="463" name="Google Shape;463;p4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7"/>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Commits</a:t>
            </a:r>
            <a:endParaRPr b="1" sz="3600">
              <a:solidFill>
                <a:srgbClr val="FFFFFF"/>
              </a:solidFill>
            </a:endParaRPr>
          </a:p>
          <a:p>
            <a:pPr indent="0" lvl="0" marL="0" rtl="0" algn="l">
              <a:spcBef>
                <a:spcPts val="0"/>
              </a:spcBef>
              <a:spcAft>
                <a:spcPts val="0"/>
              </a:spcAft>
              <a:buNone/>
            </a:pPr>
            <a:r>
              <a:t/>
            </a:r>
            <a:endParaRPr sz="3000"/>
          </a:p>
        </p:txBody>
      </p:sp>
      <p:sp>
        <p:nvSpPr>
          <p:cNvPr id="465" name="Google Shape;465;p47"/>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7"/>
          <p:cNvSpPr txBox="1"/>
          <p:nvPr/>
        </p:nvSpPr>
        <p:spPr>
          <a:xfrm>
            <a:off x="6012950" y="668100"/>
            <a:ext cx="3069300" cy="3245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900"/>
              </a:spcBef>
              <a:spcAft>
                <a:spcPts val="0"/>
              </a:spcAft>
              <a:buClr>
                <a:schemeClr val="dk1"/>
              </a:buClr>
              <a:buSzPts val="1800"/>
              <a:buFont typeface="Georgia"/>
              <a:buChar char="■"/>
            </a:pPr>
            <a:r>
              <a:rPr lang="en" sz="1800">
                <a:solidFill>
                  <a:schemeClr val="dk1"/>
                </a:solidFill>
              </a:rPr>
              <a:t>Each commit knows its parent.</a:t>
            </a:r>
            <a:endParaRPr sz="1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48"/>
          <p:cNvSpPr txBox="1"/>
          <p:nvPr/>
        </p:nvSpPr>
        <p:spPr>
          <a:xfrm>
            <a:off x="354225" y="1054375"/>
            <a:ext cx="2872200" cy="4017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ID: 78ae51a</a:t>
            </a:r>
            <a:endParaRPr/>
          </a:p>
        </p:txBody>
      </p:sp>
      <p:sp>
        <p:nvSpPr>
          <p:cNvPr id="472" name="Google Shape;472;p48"/>
          <p:cNvSpPr txBox="1"/>
          <p:nvPr/>
        </p:nvSpPr>
        <p:spPr>
          <a:xfrm>
            <a:off x="3666950" y="1749325"/>
            <a:ext cx="1383300" cy="481800"/>
          </a:xfrm>
          <a:prstGeom prst="rect">
            <a:avLst/>
          </a:prstGeom>
          <a:solidFill>
            <a:srgbClr val="FCE5CD"/>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Snapshot</a:t>
            </a:r>
            <a:endParaRPr sz="1800"/>
          </a:p>
        </p:txBody>
      </p:sp>
      <p:sp>
        <p:nvSpPr>
          <p:cNvPr id="473" name="Google Shape;473;p48"/>
          <p:cNvSpPr txBox="1"/>
          <p:nvPr/>
        </p:nvSpPr>
        <p:spPr>
          <a:xfrm>
            <a:off x="354225" y="1456075"/>
            <a:ext cx="2872200" cy="3561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Parent: 6709af</a:t>
            </a:r>
            <a:endParaRPr/>
          </a:p>
        </p:txBody>
      </p:sp>
      <p:sp>
        <p:nvSpPr>
          <p:cNvPr id="474" name="Google Shape;474;p48"/>
          <p:cNvSpPr txBox="1"/>
          <p:nvPr/>
        </p:nvSpPr>
        <p:spPr>
          <a:xfrm>
            <a:off x="354175" y="1812175"/>
            <a:ext cx="2872200" cy="3561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Tree: 922b8c</a:t>
            </a:r>
            <a:endParaRPr/>
          </a:p>
        </p:txBody>
      </p:sp>
      <p:cxnSp>
        <p:nvCxnSpPr>
          <p:cNvPr id="475" name="Google Shape;475;p48"/>
          <p:cNvCxnSpPr>
            <a:stCxn id="474" idx="3"/>
            <a:endCxn id="472" idx="1"/>
          </p:cNvCxnSpPr>
          <p:nvPr/>
        </p:nvCxnSpPr>
        <p:spPr>
          <a:xfrm>
            <a:off x="3226375" y="1990225"/>
            <a:ext cx="440700" cy="0"/>
          </a:xfrm>
          <a:prstGeom prst="straightConnector1">
            <a:avLst/>
          </a:prstGeom>
          <a:noFill/>
          <a:ln cap="flat" cmpd="sng" w="28575">
            <a:solidFill>
              <a:schemeClr val="dk2"/>
            </a:solidFill>
            <a:prstDash val="solid"/>
            <a:round/>
            <a:headEnd len="med" w="med" type="none"/>
            <a:tailEnd len="med" w="med" type="triangle"/>
          </a:ln>
        </p:spPr>
      </p:cxnSp>
      <p:sp>
        <p:nvSpPr>
          <p:cNvPr id="476" name="Google Shape;476;p48"/>
          <p:cNvSpPr txBox="1"/>
          <p:nvPr/>
        </p:nvSpPr>
        <p:spPr>
          <a:xfrm>
            <a:off x="354075" y="2155975"/>
            <a:ext cx="2872200" cy="6114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Author:</a:t>
            </a:r>
            <a:br>
              <a:rPr lang="en"/>
            </a:br>
            <a:r>
              <a:rPr lang="en"/>
              <a:t>John Doe &lt;jdoe@example.com&gt;</a:t>
            </a:r>
            <a:endParaRPr/>
          </a:p>
        </p:txBody>
      </p:sp>
      <p:sp>
        <p:nvSpPr>
          <p:cNvPr id="477" name="Google Shape;477;p48"/>
          <p:cNvSpPr txBox="1"/>
          <p:nvPr/>
        </p:nvSpPr>
        <p:spPr>
          <a:xfrm>
            <a:off x="354075" y="2767375"/>
            <a:ext cx="2872200" cy="6114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Committer:</a:t>
            </a:r>
            <a:br>
              <a:rPr lang="en"/>
            </a:br>
            <a:r>
              <a:rPr lang="en"/>
              <a:t>John Doe &lt;jdoe@example.com&gt;</a:t>
            </a:r>
            <a:endParaRPr/>
          </a:p>
        </p:txBody>
      </p:sp>
      <p:sp>
        <p:nvSpPr>
          <p:cNvPr id="478" name="Google Shape;478;p48"/>
          <p:cNvSpPr txBox="1"/>
          <p:nvPr/>
        </p:nvSpPr>
        <p:spPr>
          <a:xfrm>
            <a:off x="354225" y="3378775"/>
            <a:ext cx="2872200" cy="4017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Commit Message</a:t>
            </a:r>
            <a:endParaRPr/>
          </a:p>
        </p:txBody>
      </p:sp>
      <p:sp>
        <p:nvSpPr>
          <p:cNvPr id="479" name="Google Shape;479;p48"/>
          <p:cNvSpPr txBox="1"/>
          <p:nvPr/>
        </p:nvSpPr>
        <p:spPr>
          <a:xfrm>
            <a:off x="354075" y="3780475"/>
            <a:ext cx="2872200" cy="4017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80" name="Google Shape;480;p4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8"/>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Commit Object Structure</a:t>
            </a:r>
            <a:endParaRPr b="1" sz="3600">
              <a:solidFill>
                <a:srgbClr val="FFFFFF"/>
              </a:solidFill>
            </a:endParaRPr>
          </a:p>
          <a:p>
            <a:pPr indent="0" lvl="0" marL="0" rtl="0" algn="l">
              <a:spcBef>
                <a:spcPts val="0"/>
              </a:spcBef>
              <a:spcAft>
                <a:spcPts val="0"/>
              </a:spcAft>
              <a:buNone/>
            </a:pPr>
            <a:r>
              <a:t/>
            </a:r>
            <a:endParaRPr sz="3000"/>
          </a:p>
        </p:txBody>
      </p:sp>
      <p:sp>
        <p:nvSpPr>
          <p:cNvPr id="482" name="Google Shape;482;p48"/>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8"/>
          <p:cNvSpPr txBox="1"/>
          <p:nvPr/>
        </p:nvSpPr>
        <p:spPr>
          <a:xfrm>
            <a:off x="5897750" y="682625"/>
            <a:ext cx="3246300" cy="392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rgbClr val="000000"/>
              </a:buClr>
              <a:buSzPts val="1100"/>
              <a:buFont typeface="Arial"/>
              <a:buNone/>
            </a:pPr>
            <a:r>
              <a:rPr b="1" i="1" lang="en">
                <a:solidFill>
                  <a:srgbClr val="3D85C6"/>
                </a:solidFill>
              </a:rPr>
              <a:t>SHA1:</a:t>
            </a:r>
            <a:endParaRPr b="1" i="1">
              <a:solidFill>
                <a:srgbClr val="3D85C6"/>
              </a:solidFill>
            </a:endParaRPr>
          </a:p>
          <a:p>
            <a:pPr indent="-317500" lvl="0" marL="457200" rtl="0" algn="l">
              <a:lnSpc>
                <a:spcPct val="115000"/>
              </a:lnSpc>
              <a:spcBef>
                <a:spcPts val="900"/>
              </a:spcBef>
              <a:spcAft>
                <a:spcPts val="0"/>
              </a:spcAft>
              <a:buClr>
                <a:schemeClr val="dk1"/>
              </a:buClr>
              <a:buSzPts val="1400"/>
              <a:buFont typeface="Georgia"/>
              <a:buChar char="■"/>
            </a:pPr>
            <a:r>
              <a:rPr lang="en">
                <a:solidFill>
                  <a:schemeClr val="dk1"/>
                </a:solidFill>
              </a:rPr>
              <a:t>globally unique commit ID</a:t>
            </a:r>
            <a:endParaRPr>
              <a:solidFill>
                <a:schemeClr val="dk1"/>
              </a:solidFill>
            </a:endParaRPr>
          </a:p>
          <a:p>
            <a:pPr indent="-317500" lvl="0" marL="457200" rtl="0" algn="l">
              <a:lnSpc>
                <a:spcPct val="115000"/>
              </a:lnSpc>
              <a:spcBef>
                <a:spcPts val="0"/>
              </a:spcBef>
              <a:spcAft>
                <a:spcPts val="0"/>
              </a:spcAft>
              <a:buClr>
                <a:schemeClr val="dk1"/>
              </a:buClr>
              <a:buSzPts val="1400"/>
              <a:buFont typeface="Georgia"/>
              <a:buChar char="■"/>
            </a:pPr>
            <a:r>
              <a:rPr lang="en">
                <a:solidFill>
                  <a:schemeClr val="dk1"/>
                </a:solidFill>
              </a:rPr>
              <a:t>40-digit hexadecimal number</a:t>
            </a:r>
            <a:endParaRPr>
              <a:solidFill>
                <a:schemeClr val="dk1"/>
              </a:solidFill>
            </a:endParaRPr>
          </a:p>
          <a:p>
            <a:pPr indent="-317500" lvl="0" marL="457200" rtl="0" algn="l">
              <a:lnSpc>
                <a:spcPct val="115000"/>
              </a:lnSpc>
              <a:spcBef>
                <a:spcPts val="0"/>
              </a:spcBef>
              <a:spcAft>
                <a:spcPts val="0"/>
              </a:spcAft>
              <a:buClr>
                <a:schemeClr val="dk1"/>
              </a:buClr>
              <a:buSzPts val="1400"/>
              <a:buFont typeface="Georgia"/>
              <a:buChar char="■"/>
            </a:pPr>
            <a:r>
              <a:rPr lang="en">
                <a:solidFill>
                  <a:schemeClr val="dk1"/>
                </a:solidFill>
              </a:rPr>
              <a:t>function of the commit object content</a:t>
            </a:r>
            <a:endParaRPr>
              <a:solidFill>
                <a:schemeClr val="dk1"/>
              </a:solidFill>
            </a:endParaRPr>
          </a:p>
          <a:p>
            <a:pPr indent="-317500" lvl="0" marL="457200" rtl="0" algn="l">
              <a:lnSpc>
                <a:spcPct val="115000"/>
              </a:lnSpc>
              <a:spcBef>
                <a:spcPts val="0"/>
              </a:spcBef>
              <a:spcAft>
                <a:spcPts val="0"/>
              </a:spcAft>
              <a:buClr>
                <a:schemeClr val="dk1"/>
              </a:buClr>
              <a:buSzPts val="1400"/>
              <a:buFont typeface="Georgia"/>
              <a:buChar char="■"/>
            </a:pPr>
            <a:r>
              <a:rPr lang="en">
                <a:solidFill>
                  <a:schemeClr val="dk1"/>
                </a:solidFill>
              </a:rPr>
              <a:t>shown in </a:t>
            </a:r>
            <a:r>
              <a:rPr i="1" lang="en">
                <a:solidFill>
                  <a:schemeClr val="dk1"/>
                </a:solidFill>
                <a:latin typeface="Courier New"/>
                <a:ea typeface="Courier New"/>
                <a:cs typeface="Courier New"/>
                <a:sym typeface="Courier New"/>
              </a:rPr>
              <a:t>git log</a:t>
            </a:r>
            <a:r>
              <a:rPr lang="en">
                <a:solidFill>
                  <a:schemeClr val="dk1"/>
                </a:solidFill>
              </a:rPr>
              <a:t> output etc.</a:t>
            </a:r>
            <a:endParaRPr>
              <a:solidFill>
                <a:schemeClr val="dk1"/>
              </a:solidFill>
            </a:endParaRPr>
          </a:p>
          <a:p>
            <a:pPr indent="0" lvl="0" marL="0" rtl="0" algn="l">
              <a:lnSpc>
                <a:spcPct val="115000"/>
              </a:lnSpc>
              <a:spcBef>
                <a:spcPts val="900"/>
              </a:spcBef>
              <a:spcAft>
                <a:spcPts val="0"/>
              </a:spcAft>
              <a:buNone/>
            </a:pPr>
            <a:r>
              <a:rPr lang="en">
                <a:solidFill>
                  <a:schemeClr val="dk1"/>
                </a:solidFill>
              </a:rPr>
              <a:t>To inspect a commit use:</a:t>
            </a:r>
            <a:endParaRPr>
              <a:solidFill>
                <a:schemeClr val="dk1"/>
              </a:solidFill>
            </a:endParaRPr>
          </a:p>
          <a:p>
            <a:pPr indent="-317500" lvl="0" marL="457200" rtl="0" algn="l">
              <a:lnSpc>
                <a:spcPct val="115000"/>
              </a:lnSpc>
              <a:spcBef>
                <a:spcPts val="900"/>
              </a:spcBef>
              <a:spcAft>
                <a:spcPts val="0"/>
              </a:spcAft>
              <a:buClr>
                <a:schemeClr val="dk1"/>
              </a:buClr>
              <a:buSzPts val="1400"/>
              <a:buFont typeface="Courier New"/>
              <a:buChar char="■"/>
            </a:pPr>
            <a:r>
              <a:rPr i="1" lang="en">
                <a:solidFill>
                  <a:schemeClr val="dk1"/>
                </a:solidFill>
                <a:latin typeface="Courier New"/>
                <a:ea typeface="Courier New"/>
                <a:cs typeface="Courier New"/>
                <a:sym typeface="Courier New"/>
              </a:rPr>
              <a:t>git show &lt;SHA1&gt;</a:t>
            </a:r>
            <a:endParaRPr i="1">
              <a:solidFill>
                <a:schemeClr val="dk1"/>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dk1"/>
              </a:buClr>
              <a:buSzPts val="1400"/>
              <a:buFont typeface="Courier New"/>
              <a:buChar char="■"/>
            </a:pPr>
            <a:r>
              <a:rPr i="1" lang="en">
                <a:solidFill>
                  <a:schemeClr val="dk1"/>
                </a:solidFill>
                <a:latin typeface="Courier New"/>
                <a:ea typeface="Courier New"/>
                <a:cs typeface="Courier New"/>
                <a:sym typeface="Courier New"/>
              </a:rPr>
              <a:t>git show --format=fuller &lt;SHA1&gt;</a:t>
            </a:r>
            <a:endParaRPr i="1">
              <a:solidFill>
                <a:schemeClr val="dk1"/>
              </a:solidFill>
              <a:latin typeface="Courier New"/>
              <a:ea typeface="Courier New"/>
              <a:cs typeface="Courier New"/>
              <a:sym typeface="Courier New"/>
            </a:endParaRPr>
          </a:p>
          <a:p>
            <a:pPr indent="0" lvl="0" marL="0" rtl="0" algn="l">
              <a:lnSpc>
                <a:spcPct val="115000"/>
              </a:lnSpc>
              <a:spcBef>
                <a:spcPts val="900"/>
              </a:spcBef>
              <a:spcAft>
                <a:spcPts val="900"/>
              </a:spcAft>
              <a:buNone/>
            </a:pPr>
            <a:r>
              <a:rPr lang="en">
                <a:solidFill>
                  <a:schemeClr val="dk1"/>
                </a:solidFill>
              </a:rPr>
              <a:t>Once created commits are immutable.</a:t>
            </a:r>
            <a:endParaRPr>
              <a:solidFill>
                <a:schemeClr val="dk1"/>
              </a:solidFill>
            </a:endParaRPr>
          </a:p>
        </p:txBody>
      </p:sp>
      <p:sp>
        <p:nvSpPr>
          <p:cNvPr id="484" name="Google Shape;484;p48"/>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8"/>
          <p:cNvSpPr txBox="1"/>
          <p:nvPr/>
        </p:nvSpPr>
        <p:spPr>
          <a:xfrm>
            <a:off x="-16325" y="4713250"/>
            <a:ext cx="90252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What’s the difference between author and committer? When do they differ?</a:t>
            </a:r>
            <a:endParaRPr i="1" sz="1800">
              <a:solidFill>
                <a:schemeClr val="dk1"/>
              </a:solidFill>
            </a:endParaRPr>
          </a:p>
          <a:p>
            <a:pPr indent="0" lvl="0" marL="0" rtl="0" algn="l">
              <a:spcBef>
                <a:spcPts val="0"/>
              </a:spcBef>
              <a:spcAft>
                <a:spcPts val="0"/>
              </a:spcAft>
              <a:buNone/>
            </a:pPr>
            <a:r>
              <a:t/>
            </a:r>
            <a:endParaRPr i="1"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4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9"/>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Author vs. Committer</a:t>
            </a:r>
            <a:endParaRPr b="1" sz="3600">
              <a:solidFill>
                <a:srgbClr val="FFFFFF"/>
              </a:solidFill>
            </a:endParaRPr>
          </a:p>
          <a:p>
            <a:pPr indent="0" lvl="0" marL="0" rtl="0" algn="l">
              <a:spcBef>
                <a:spcPts val="0"/>
              </a:spcBef>
              <a:spcAft>
                <a:spcPts val="0"/>
              </a:spcAft>
              <a:buNone/>
            </a:pPr>
            <a:r>
              <a:t/>
            </a:r>
            <a:endParaRPr sz="3000"/>
          </a:p>
        </p:txBody>
      </p:sp>
      <p:sp>
        <p:nvSpPr>
          <p:cNvPr id="492" name="Google Shape;492;p49"/>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9"/>
          <p:cNvSpPr txBox="1"/>
          <p:nvPr/>
        </p:nvSpPr>
        <p:spPr>
          <a:xfrm>
            <a:off x="5897750" y="668100"/>
            <a:ext cx="3247500" cy="3360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900"/>
              </a:spcBef>
              <a:spcAft>
                <a:spcPts val="0"/>
              </a:spcAft>
              <a:buClr>
                <a:schemeClr val="dk1"/>
              </a:buClr>
              <a:buSzPts val="1600"/>
              <a:buFont typeface="Georgia"/>
              <a:buChar char="■"/>
            </a:pPr>
            <a:r>
              <a:rPr lang="en" sz="1600">
                <a:solidFill>
                  <a:schemeClr val="dk1"/>
                </a:solidFill>
              </a:rPr>
              <a:t>Git sets </a:t>
            </a:r>
            <a:r>
              <a:rPr b="1" i="1" lang="en" sz="1600">
                <a:solidFill>
                  <a:schemeClr val="dk1"/>
                </a:solidFill>
              </a:rPr>
              <a:t>author</a:t>
            </a:r>
            <a:r>
              <a:rPr lang="en" sz="1600">
                <a:solidFill>
                  <a:schemeClr val="dk1"/>
                </a:solidFill>
              </a:rPr>
              <a:t> and </a:t>
            </a:r>
            <a:r>
              <a:rPr b="1" i="1" lang="en" sz="1600">
                <a:solidFill>
                  <a:schemeClr val="dk1"/>
                </a:solidFill>
              </a:rPr>
              <a:t>committer</a:t>
            </a:r>
            <a:r>
              <a:rPr lang="en" sz="1600">
                <a:solidFill>
                  <a:schemeClr val="dk1"/>
                </a:solidFill>
              </a:rPr>
              <a:t> based on the </a:t>
            </a:r>
            <a:r>
              <a:rPr i="1" lang="en" sz="1600">
                <a:solidFill>
                  <a:schemeClr val="dk1"/>
                </a:solidFill>
                <a:latin typeface="Courier New"/>
                <a:ea typeface="Courier New"/>
                <a:cs typeface="Courier New"/>
                <a:sym typeface="Courier New"/>
              </a:rPr>
              <a:t>user.name</a:t>
            </a:r>
            <a:r>
              <a:rPr lang="en" sz="1600">
                <a:solidFill>
                  <a:schemeClr val="dk1"/>
                </a:solidFill>
              </a:rPr>
              <a:t> and </a:t>
            </a:r>
            <a:r>
              <a:rPr i="1" lang="en" sz="1600">
                <a:solidFill>
                  <a:schemeClr val="dk1"/>
                </a:solidFill>
                <a:latin typeface="Courier New"/>
                <a:ea typeface="Courier New"/>
                <a:cs typeface="Courier New"/>
                <a:sym typeface="Courier New"/>
              </a:rPr>
              <a:t>user.email</a:t>
            </a:r>
            <a:r>
              <a:rPr lang="en" sz="1600">
                <a:solidFill>
                  <a:schemeClr val="dk1"/>
                </a:solidFill>
              </a:rPr>
              <a:t> config values.</a:t>
            </a:r>
            <a:endParaRPr sz="1600">
              <a:solidFill>
                <a:schemeClr val="dk1"/>
              </a:solidFill>
            </a:endParaRPr>
          </a:p>
          <a:p>
            <a:pPr indent="-330200" lvl="0" marL="457200" rtl="0" algn="l">
              <a:lnSpc>
                <a:spcPct val="115000"/>
              </a:lnSpc>
              <a:spcBef>
                <a:spcPts val="0"/>
              </a:spcBef>
              <a:spcAft>
                <a:spcPts val="0"/>
              </a:spcAft>
              <a:buClr>
                <a:schemeClr val="dk1"/>
              </a:buClr>
              <a:buSzPts val="1600"/>
              <a:buFont typeface="Georgia"/>
              <a:buChar char="■"/>
            </a:pPr>
            <a:r>
              <a:rPr lang="en" sz="1600">
                <a:solidFill>
                  <a:schemeClr val="dk1"/>
                </a:solidFill>
              </a:rPr>
              <a:t>Author can be explicitly set on commit:</a:t>
            </a:r>
            <a:br>
              <a:rPr lang="en" sz="1600">
                <a:solidFill>
                  <a:schemeClr val="dk1"/>
                </a:solidFill>
              </a:rPr>
            </a:br>
            <a:r>
              <a:rPr i="1" lang="en" sz="1600">
                <a:solidFill>
                  <a:schemeClr val="dk1"/>
                </a:solidFill>
                <a:latin typeface="Courier New"/>
                <a:ea typeface="Courier New"/>
                <a:cs typeface="Courier New"/>
                <a:sym typeface="Courier New"/>
              </a:rPr>
              <a:t>git commit --author=&lt;author&gt;</a:t>
            </a:r>
            <a:endParaRPr i="1" sz="1600">
              <a:solidFill>
                <a:schemeClr val="dk1"/>
              </a:solidFill>
              <a:latin typeface="Courier New"/>
              <a:ea typeface="Courier New"/>
              <a:cs typeface="Courier New"/>
              <a:sym typeface="Courier New"/>
            </a:endParaRPr>
          </a:p>
        </p:txBody>
      </p:sp>
      <p:sp>
        <p:nvSpPr>
          <p:cNvPr id="494" name="Google Shape;494;p49"/>
          <p:cNvSpPr txBox="1"/>
          <p:nvPr/>
        </p:nvSpPr>
        <p:spPr>
          <a:xfrm>
            <a:off x="94275" y="733950"/>
            <a:ext cx="5698800" cy="3675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900"/>
              </a:spcBef>
              <a:spcAft>
                <a:spcPts val="0"/>
              </a:spcAft>
              <a:buClr>
                <a:srgbClr val="000000"/>
              </a:buClr>
              <a:buSzPts val="1800"/>
              <a:buFont typeface="Arial"/>
              <a:buChar char="■"/>
            </a:pPr>
            <a:r>
              <a:rPr b="1" i="1" lang="en" sz="1800">
                <a:solidFill>
                  <a:srgbClr val="3D85C6"/>
                </a:solidFill>
              </a:rPr>
              <a:t>Author</a:t>
            </a:r>
            <a:r>
              <a:rPr lang="en" sz="1800"/>
              <a:t>:</a:t>
            </a:r>
            <a:endParaRPr sz="1800"/>
          </a:p>
          <a:p>
            <a:pPr indent="-342900" lvl="1" marL="914400" marR="0" rtl="0" algn="l">
              <a:lnSpc>
                <a:spcPct val="115000"/>
              </a:lnSpc>
              <a:spcBef>
                <a:spcPts val="0"/>
              </a:spcBef>
              <a:spcAft>
                <a:spcPts val="0"/>
              </a:spcAft>
              <a:buClr>
                <a:schemeClr val="dk1"/>
              </a:buClr>
              <a:buSzPts val="1800"/>
              <a:buChar char="○"/>
            </a:pPr>
            <a:r>
              <a:rPr lang="en" sz="1800"/>
              <a:t>person who wrote the patch</a:t>
            </a:r>
            <a:endParaRPr sz="1800"/>
          </a:p>
          <a:p>
            <a:pPr indent="-342900" lvl="0" marL="457200" marR="0" rtl="0" algn="l">
              <a:lnSpc>
                <a:spcPct val="115000"/>
              </a:lnSpc>
              <a:spcBef>
                <a:spcPts val="0"/>
              </a:spcBef>
              <a:spcAft>
                <a:spcPts val="0"/>
              </a:spcAft>
              <a:buClr>
                <a:srgbClr val="000000"/>
              </a:buClr>
              <a:buSzPts val="1800"/>
              <a:buFont typeface="Arial"/>
              <a:buChar char="■"/>
            </a:pPr>
            <a:r>
              <a:rPr b="1" i="1" lang="en" sz="1800">
                <a:solidFill>
                  <a:srgbClr val="3D85C6"/>
                </a:solidFill>
              </a:rPr>
              <a:t>Committer</a:t>
            </a:r>
            <a:r>
              <a:rPr lang="en" sz="1800"/>
              <a:t>:</a:t>
            </a:r>
            <a:endParaRPr sz="1800"/>
          </a:p>
          <a:p>
            <a:pPr indent="-342900" lvl="1" marL="914400" marR="0" rtl="0" algn="l">
              <a:lnSpc>
                <a:spcPct val="115000"/>
              </a:lnSpc>
              <a:spcBef>
                <a:spcPts val="0"/>
              </a:spcBef>
              <a:spcAft>
                <a:spcPts val="0"/>
              </a:spcAft>
              <a:buClr>
                <a:schemeClr val="dk1"/>
              </a:buClr>
              <a:buSzPts val="1800"/>
              <a:buChar char="○"/>
            </a:pPr>
            <a:r>
              <a:rPr lang="en" sz="1800"/>
              <a:t>person who created the commit,</a:t>
            </a:r>
            <a:br>
              <a:rPr lang="en" sz="1800"/>
            </a:br>
            <a:r>
              <a:rPr lang="en" sz="1800"/>
              <a:t>e.g. project maintainer who applied the patch</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50"/>
          <p:cNvSpPr txBox="1"/>
          <p:nvPr/>
        </p:nvSpPr>
        <p:spPr>
          <a:xfrm>
            <a:off x="189450" y="893800"/>
            <a:ext cx="5582700" cy="2642400"/>
          </a:xfrm>
          <a:prstGeom prst="rect">
            <a:avLst/>
          </a:prstGeom>
          <a:solidFill>
            <a:srgbClr val="EFEFEF"/>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First line is the subject, should be shorter than 70 chars</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Separate the body from the subject by an empty line. The commit message should describe why you are doing the change. That's what typically helps best to understand what the change is about. The details of what you changed are visible from the file diffs.</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latin typeface="Courier New"/>
                <a:ea typeface="Courier New"/>
                <a:cs typeface="Courier New"/>
                <a:sym typeface="Courier New"/>
              </a:rPr>
              <a:t>The body can have as many paragraphs as you want. Lines shouldn't exceed 80 chars. This helps command line tools to render it nicely. Paragraphs are separated by empty lines.</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Bug: Issue 123</a:t>
            </a:r>
            <a:endParaRPr sz="1200">
              <a:latin typeface="Courier New"/>
              <a:ea typeface="Courier New"/>
              <a:cs typeface="Courier New"/>
              <a:sym typeface="Courier New"/>
            </a:endParaRPr>
          </a:p>
        </p:txBody>
      </p:sp>
      <p:sp>
        <p:nvSpPr>
          <p:cNvPr id="500" name="Google Shape;500;p5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0"/>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Commit Message</a:t>
            </a:r>
            <a:endParaRPr b="1" sz="3600">
              <a:solidFill>
                <a:srgbClr val="FFFFFF"/>
              </a:solidFill>
            </a:endParaRPr>
          </a:p>
          <a:p>
            <a:pPr indent="0" lvl="0" marL="0" rtl="0" algn="l">
              <a:spcBef>
                <a:spcPts val="0"/>
              </a:spcBef>
              <a:spcAft>
                <a:spcPts val="0"/>
              </a:spcAft>
              <a:buNone/>
            </a:pPr>
            <a:r>
              <a:t/>
            </a:r>
            <a:endParaRPr sz="3000"/>
          </a:p>
        </p:txBody>
      </p:sp>
      <p:sp>
        <p:nvSpPr>
          <p:cNvPr id="502" name="Google Shape;502;p50"/>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0"/>
          <p:cNvSpPr txBox="1"/>
          <p:nvPr/>
        </p:nvSpPr>
        <p:spPr>
          <a:xfrm>
            <a:off x="6012950" y="668100"/>
            <a:ext cx="3069300" cy="3245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900"/>
              </a:spcBef>
              <a:spcAft>
                <a:spcPts val="0"/>
              </a:spcAft>
              <a:buClr>
                <a:schemeClr val="dk1"/>
              </a:buClr>
              <a:buSzPts val="1800"/>
              <a:buFont typeface="Georgia"/>
              <a:buChar char="■"/>
            </a:pPr>
            <a:r>
              <a:rPr lang="en" sz="1800">
                <a:solidFill>
                  <a:schemeClr val="dk1"/>
                </a:solidFill>
              </a:rPr>
              <a:t>First line is the subject.</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rPr>
              <a:t>Separated by a blank line follows the body.</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rPr>
              <a:t>The last paragraph is for metadata (key-value pairs). The metadata is intended to be interpreted by tools.</a:t>
            </a:r>
            <a:endParaRPr b="1" i="1" sz="1800">
              <a:solidFill>
                <a:srgbClr val="3D85C6"/>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51"/>
          <p:cNvSpPr/>
          <p:nvPr/>
        </p:nvSpPr>
        <p:spPr>
          <a:xfrm>
            <a:off x="2379000" y="1278025"/>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a:t>
            </a:r>
            <a:endParaRPr b="1" sz="2400"/>
          </a:p>
        </p:txBody>
      </p:sp>
      <p:sp>
        <p:nvSpPr>
          <p:cNvPr id="509" name="Google Shape;509;p51"/>
          <p:cNvSpPr/>
          <p:nvPr/>
        </p:nvSpPr>
        <p:spPr>
          <a:xfrm>
            <a:off x="2379000" y="2163700"/>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B</a:t>
            </a:r>
            <a:endParaRPr b="1" sz="2400"/>
          </a:p>
        </p:txBody>
      </p:sp>
      <p:sp>
        <p:nvSpPr>
          <p:cNvPr id="510" name="Google Shape;510;p51"/>
          <p:cNvSpPr/>
          <p:nvPr/>
        </p:nvSpPr>
        <p:spPr>
          <a:xfrm>
            <a:off x="2379000" y="3049375"/>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a:t>
            </a:r>
            <a:endParaRPr b="1" sz="2400"/>
          </a:p>
        </p:txBody>
      </p:sp>
      <p:cxnSp>
        <p:nvCxnSpPr>
          <p:cNvPr id="511" name="Google Shape;511;p51"/>
          <p:cNvCxnSpPr>
            <a:stCxn id="509" idx="0"/>
            <a:endCxn id="508" idx="4"/>
          </p:cNvCxnSpPr>
          <p:nvPr/>
        </p:nvCxnSpPr>
        <p:spPr>
          <a:xfrm rot="10800000">
            <a:off x="2688000" y="1896100"/>
            <a:ext cx="0" cy="267600"/>
          </a:xfrm>
          <a:prstGeom prst="straightConnector1">
            <a:avLst/>
          </a:prstGeom>
          <a:noFill/>
          <a:ln cap="flat" cmpd="sng" w="28575">
            <a:solidFill>
              <a:schemeClr val="dk2"/>
            </a:solidFill>
            <a:prstDash val="solid"/>
            <a:round/>
            <a:headEnd len="med" w="med" type="none"/>
            <a:tailEnd len="med" w="med" type="none"/>
          </a:ln>
        </p:spPr>
      </p:cxnSp>
      <p:cxnSp>
        <p:nvCxnSpPr>
          <p:cNvPr id="512" name="Google Shape;512;p51"/>
          <p:cNvCxnSpPr>
            <a:stCxn id="510" idx="0"/>
            <a:endCxn id="509" idx="4"/>
          </p:cNvCxnSpPr>
          <p:nvPr/>
        </p:nvCxnSpPr>
        <p:spPr>
          <a:xfrm rot="10800000">
            <a:off x="2688000" y="2781775"/>
            <a:ext cx="0" cy="267600"/>
          </a:xfrm>
          <a:prstGeom prst="straightConnector1">
            <a:avLst/>
          </a:prstGeom>
          <a:noFill/>
          <a:ln cap="flat" cmpd="sng" w="28575">
            <a:solidFill>
              <a:schemeClr val="dk2"/>
            </a:solidFill>
            <a:prstDash val="solid"/>
            <a:round/>
            <a:headEnd len="med" w="med" type="none"/>
            <a:tailEnd len="med" w="med" type="none"/>
          </a:ln>
        </p:spPr>
      </p:cxnSp>
      <p:cxnSp>
        <p:nvCxnSpPr>
          <p:cNvPr id="513" name="Google Shape;513;p51"/>
          <p:cNvCxnSpPr/>
          <p:nvPr/>
        </p:nvCxnSpPr>
        <p:spPr>
          <a:xfrm rot="10800000">
            <a:off x="1885625" y="1298600"/>
            <a:ext cx="0" cy="2373900"/>
          </a:xfrm>
          <a:prstGeom prst="straightConnector1">
            <a:avLst/>
          </a:prstGeom>
          <a:noFill/>
          <a:ln cap="flat" cmpd="sng" w="28575">
            <a:solidFill>
              <a:schemeClr val="dk2"/>
            </a:solidFill>
            <a:prstDash val="solid"/>
            <a:round/>
            <a:headEnd len="med" w="med" type="none"/>
            <a:tailEnd len="med" w="med" type="triangle"/>
          </a:ln>
        </p:spPr>
      </p:cxnSp>
      <p:sp>
        <p:nvSpPr>
          <p:cNvPr id="514" name="Google Shape;514;p51"/>
          <p:cNvSpPr txBox="1"/>
          <p:nvPr/>
        </p:nvSpPr>
        <p:spPr>
          <a:xfrm>
            <a:off x="1276675" y="2216075"/>
            <a:ext cx="702000" cy="35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time</a:t>
            </a:r>
            <a:endParaRPr/>
          </a:p>
        </p:txBody>
      </p:sp>
      <p:sp>
        <p:nvSpPr>
          <p:cNvPr id="515" name="Google Shape;515;p5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1"/>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Commit History</a:t>
            </a:r>
            <a:endParaRPr b="1" sz="3600">
              <a:solidFill>
                <a:srgbClr val="FFFFFF"/>
              </a:solidFill>
            </a:endParaRPr>
          </a:p>
          <a:p>
            <a:pPr indent="0" lvl="0" marL="0" rtl="0" algn="l">
              <a:spcBef>
                <a:spcPts val="0"/>
              </a:spcBef>
              <a:spcAft>
                <a:spcPts val="0"/>
              </a:spcAft>
              <a:buNone/>
            </a:pPr>
            <a:r>
              <a:t/>
            </a:r>
            <a:endParaRPr sz="3000"/>
          </a:p>
        </p:txBody>
      </p:sp>
      <p:sp>
        <p:nvSpPr>
          <p:cNvPr id="517" name="Google Shape;517;p51"/>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1"/>
          <p:cNvSpPr txBox="1"/>
          <p:nvPr/>
        </p:nvSpPr>
        <p:spPr>
          <a:xfrm>
            <a:off x="5897750" y="668100"/>
            <a:ext cx="3153000" cy="4224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900"/>
              </a:spcBef>
              <a:spcAft>
                <a:spcPts val="0"/>
              </a:spcAft>
              <a:buClr>
                <a:schemeClr val="dk1"/>
              </a:buClr>
              <a:buSzPts val="1400"/>
              <a:buFont typeface="Georgia"/>
              <a:buChar char="■"/>
            </a:pPr>
            <a:r>
              <a:rPr b="1" i="1" lang="en">
                <a:solidFill>
                  <a:srgbClr val="3D85C6"/>
                </a:solidFill>
              </a:rPr>
              <a:t>C</a:t>
            </a:r>
            <a:r>
              <a:rPr lang="en">
                <a:solidFill>
                  <a:schemeClr val="dk1"/>
                </a:solidFill>
              </a:rPr>
              <a:t> is a successor of </a:t>
            </a:r>
            <a:r>
              <a:rPr b="1" i="1" lang="en">
                <a:solidFill>
                  <a:srgbClr val="3D85C6"/>
                </a:solidFill>
              </a:rPr>
              <a:t>B</a:t>
            </a:r>
            <a:endParaRPr b="1" i="1">
              <a:solidFill>
                <a:srgbClr val="3D85C6"/>
              </a:solidFill>
            </a:endParaRPr>
          </a:p>
          <a:p>
            <a:pPr indent="-317500" lvl="0" marL="457200" rtl="0" algn="l">
              <a:lnSpc>
                <a:spcPct val="115000"/>
              </a:lnSpc>
              <a:spcBef>
                <a:spcPts val="0"/>
              </a:spcBef>
              <a:spcAft>
                <a:spcPts val="0"/>
              </a:spcAft>
              <a:buClr>
                <a:schemeClr val="dk1"/>
              </a:buClr>
              <a:buSzPts val="1400"/>
              <a:buFont typeface="Georgia"/>
              <a:buChar char="■"/>
            </a:pPr>
            <a:r>
              <a:rPr b="1" i="1" lang="en">
                <a:solidFill>
                  <a:srgbClr val="3D85C6"/>
                </a:solidFill>
              </a:rPr>
              <a:t>B</a:t>
            </a:r>
            <a:r>
              <a:rPr lang="en">
                <a:solidFill>
                  <a:schemeClr val="dk1"/>
                </a:solidFill>
              </a:rPr>
              <a:t> is a successor of </a:t>
            </a:r>
            <a:r>
              <a:rPr b="1" i="1" lang="en">
                <a:solidFill>
                  <a:srgbClr val="3D85C6"/>
                </a:solidFill>
              </a:rPr>
              <a:t>A</a:t>
            </a:r>
            <a:endParaRPr b="1" i="1">
              <a:solidFill>
                <a:schemeClr val="dk1"/>
              </a:solidFill>
            </a:endParaRPr>
          </a:p>
          <a:p>
            <a:pPr indent="-317500" lvl="0" marL="457200" rtl="0" algn="l">
              <a:lnSpc>
                <a:spcPct val="115000"/>
              </a:lnSpc>
              <a:spcBef>
                <a:spcPts val="0"/>
              </a:spcBef>
              <a:spcAft>
                <a:spcPts val="0"/>
              </a:spcAft>
              <a:buClr>
                <a:schemeClr val="dk1"/>
              </a:buClr>
              <a:buSzPts val="1400"/>
              <a:buFont typeface="Georgia"/>
              <a:buChar char="■"/>
            </a:pPr>
            <a:r>
              <a:rPr lang="en">
                <a:solidFill>
                  <a:schemeClr val="dk1"/>
                </a:solidFill>
              </a:rPr>
              <a:t>The lines between the commits represent parent relationships, the arrows for parent relations are omitted.</a:t>
            </a:r>
            <a:endParaRPr>
              <a:solidFill>
                <a:schemeClr val="dk1"/>
              </a:solidFill>
            </a:endParaRPr>
          </a:p>
          <a:p>
            <a:pPr indent="-317500" lvl="0" marL="457200" rtl="0" algn="l">
              <a:lnSpc>
                <a:spcPct val="115000"/>
              </a:lnSpc>
              <a:spcBef>
                <a:spcPts val="0"/>
              </a:spcBef>
              <a:spcAft>
                <a:spcPts val="0"/>
              </a:spcAft>
              <a:buClr>
                <a:schemeClr val="dk1"/>
              </a:buClr>
              <a:buSzPts val="1400"/>
              <a:buFont typeface="Georgia"/>
              <a:buChar char="■"/>
            </a:pPr>
            <a:r>
              <a:rPr lang="en">
                <a:solidFill>
                  <a:schemeClr val="dk1"/>
                </a:solidFill>
              </a:rPr>
              <a:t>Can be seen by:</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i="1" lang="en">
                <a:solidFill>
                  <a:schemeClr val="dk1"/>
                </a:solidFill>
                <a:latin typeface="Courier New"/>
                <a:ea typeface="Courier New"/>
                <a:cs typeface="Courier New"/>
                <a:sym typeface="Courier New"/>
              </a:rPr>
              <a:t>git log </a:t>
            </a:r>
            <a:r>
              <a:rPr lang="en">
                <a:solidFill>
                  <a:schemeClr val="dk1"/>
                </a:solidFill>
              </a:rPr>
              <a:t>(with file diffs)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i="1" lang="en">
                <a:solidFill>
                  <a:schemeClr val="dk1"/>
                </a:solidFill>
                <a:latin typeface="Courier New"/>
                <a:ea typeface="Courier New"/>
                <a:cs typeface="Courier New"/>
                <a:sym typeface="Courier New"/>
              </a:rPr>
              <a:t>git log --oneline</a:t>
            </a:r>
            <a:r>
              <a:rPr lang="en">
                <a:solidFill>
                  <a:schemeClr val="dk1"/>
                </a:solidFill>
              </a:rPr>
              <a:t> (with subject only)</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i="1" lang="en">
                <a:solidFill>
                  <a:schemeClr val="dk1"/>
                </a:solidFill>
                <a:latin typeface="Courier New"/>
                <a:ea typeface="Courier New"/>
                <a:cs typeface="Courier New"/>
                <a:sym typeface="Courier New"/>
              </a:rPr>
              <a:t>git log --graph</a:t>
            </a:r>
            <a:r>
              <a:rPr lang="en">
                <a:solidFill>
                  <a:schemeClr val="dk1"/>
                </a:solidFill>
              </a:rPr>
              <a:t> (as graph)</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i="1" lang="en">
                <a:solidFill>
                  <a:schemeClr val="dk1"/>
                </a:solidFill>
                <a:latin typeface="Courier New"/>
                <a:ea typeface="Courier New"/>
                <a:cs typeface="Courier New"/>
                <a:sym typeface="Courier New"/>
              </a:rPr>
              <a:t>gitk</a:t>
            </a:r>
            <a:r>
              <a:rPr lang="en">
                <a:solidFill>
                  <a:schemeClr val="dk1"/>
                </a:solidFill>
              </a:rPr>
              <a:t> (as graph in Git repository browser)</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52"/>
          <p:cNvSpPr/>
          <p:nvPr/>
        </p:nvSpPr>
        <p:spPr>
          <a:xfrm>
            <a:off x="2379000" y="1278025"/>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a:t>
            </a:r>
            <a:endParaRPr b="1" sz="2400"/>
          </a:p>
        </p:txBody>
      </p:sp>
      <p:sp>
        <p:nvSpPr>
          <p:cNvPr id="524" name="Google Shape;524;p52"/>
          <p:cNvSpPr/>
          <p:nvPr/>
        </p:nvSpPr>
        <p:spPr>
          <a:xfrm>
            <a:off x="2379000" y="2163700"/>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B</a:t>
            </a:r>
            <a:endParaRPr b="1" sz="2400"/>
          </a:p>
        </p:txBody>
      </p:sp>
      <p:sp>
        <p:nvSpPr>
          <p:cNvPr id="525" name="Google Shape;525;p52"/>
          <p:cNvSpPr/>
          <p:nvPr/>
        </p:nvSpPr>
        <p:spPr>
          <a:xfrm>
            <a:off x="2379000" y="3049375"/>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a:t>
            </a:r>
            <a:endParaRPr b="1" sz="2400"/>
          </a:p>
        </p:txBody>
      </p:sp>
      <p:cxnSp>
        <p:nvCxnSpPr>
          <p:cNvPr id="526" name="Google Shape;526;p52"/>
          <p:cNvCxnSpPr>
            <a:stCxn id="524" idx="0"/>
            <a:endCxn id="523" idx="4"/>
          </p:cNvCxnSpPr>
          <p:nvPr/>
        </p:nvCxnSpPr>
        <p:spPr>
          <a:xfrm rot="10800000">
            <a:off x="2688000" y="1896100"/>
            <a:ext cx="0" cy="267600"/>
          </a:xfrm>
          <a:prstGeom prst="straightConnector1">
            <a:avLst/>
          </a:prstGeom>
          <a:noFill/>
          <a:ln cap="flat" cmpd="sng" w="28575">
            <a:solidFill>
              <a:schemeClr val="dk2"/>
            </a:solidFill>
            <a:prstDash val="solid"/>
            <a:round/>
            <a:headEnd len="med" w="med" type="none"/>
            <a:tailEnd len="med" w="med" type="none"/>
          </a:ln>
        </p:spPr>
      </p:cxnSp>
      <p:cxnSp>
        <p:nvCxnSpPr>
          <p:cNvPr id="527" name="Google Shape;527;p52"/>
          <p:cNvCxnSpPr>
            <a:stCxn id="525" idx="0"/>
            <a:endCxn id="524" idx="4"/>
          </p:cNvCxnSpPr>
          <p:nvPr/>
        </p:nvCxnSpPr>
        <p:spPr>
          <a:xfrm rot="10800000">
            <a:off x="2688000" y="2781775"/>
            <a:ext cx="0" cy="267600"/>
          </a:xfrm>
          <a:prstGeom prst="straightConnector1">
            <a:avLst/>
          </a:prstGeom>
          <a:noFill/>
          <a:ln cap="flat" cmpd="sng" w="28575">
            <a:solidFill>
              <a:schemeClr val="dk2"/>
            </a:solidFill>
            <a:prstDash val="solid"/>
            <a:round/>
            <a:headEnd len="med" w="med" type="none"/>
            <a:tailEnd len="med" w="med" type="none"/>
          </a:ln>
        </p:spPr>
      </p:cxnSp>
      <p:sp>
        <p:nvSpPr>
          <p:cNvPr id="528" name="Google Shape;528;p52"/>
          <p:cNvSpPr txBox="1"/>
          <p:nvPr/>
        </p:nvSpPr>
        <p:spPr>
          <a:xfrm>
            <a:off x="500875" y="1346125"/>
            <a:ext cx="1217100" cy="4818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master</a:t>
            </a:r>
            <a:endParaRPr sz="1800"/>
          </a:p>
        </p:txBody>
      </p:sp>
      <p:cxnSp>
        <p:nvCxnSpPr>
          <p:cNvPr id="529" name="Google Shape;529;p52"/>
          <p:cNvCxnSpPr>
            <a:stCxn id="528" idx="3"/>
            <a:endCxn id="523" idx="2"/>
          </p:cNvCxnSpPr>
          <p:nvPr/>
        </p:nvCxnSpPr>
        <p:spPr>
          <a:xfrm>
            <a:off x="1717975" y="1587025"/>
            <a:ext cx="660900" cy="0"/>
          </a:xfrm>
          <a:prstGeom prst="straightConnector1">
            <a:avLst/>
          </a:prstGeom>
          <a:noFill/>
          <a:ln cap="flat" cmpd="sng" w="28575">
            <a:solidFill>
              <a:schemeClr val="dk2"/>
            </a:solidFill>
            <a:prstDash val="solid"/>
            <a:round/>
            <a:headEnd len="med" w="med" type="none"/>
            <a:tailEnd len="med" w="med" type="triangle"/>
          </a:ln>
        </p:spPr>
      </p:cxnSp>
      <p:sp>
        <p:nvSpPr>
          <p:cNvPr id="530" name="Google Shape;530;p5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2"/>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Branches</a:t>
            </a:r>
            <a:endParaRPr b="1" sz="3600">
              <a:solidFill>
                <a:srgbClr val="FFFFFF"/>
              </a:solidFill>
            </a:endParaRPr>
          </a:p>
          <a:p>
            <a:pPr indent="0" lvl="0" marL="0" rtl="0" algn="l">
              <a:spcBef>
                <a:spcPts val="0"/>
              </a:spcBef>
              <a:spcAft>
                <a:spcPts val="0"/>
              </a:spcAft>
              <a:buNone/>
            </a:pPr>
            <a:r>
              <a:t/>
            </a:r>
            <a:endParaRPr sz="3000"/>
          </a:p>
        </p:txBody>
      </p:sp>
      <p:sp>
        <p:nvSpPr>
          <p:cNvPr id="532" name="Google Shape;532;p52"/>
          <p:cNvSpPr/>
          <p:nvPr/>
        </p:nvSpPr>
        <p:spPr>
          <a:xfrm>
            <a:off x="5897750" y="582200"/>
            <a:ext cx="32475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2"/>
          <p:cNvSpPr txBox="1"/>
          <p:nvPr/>
        </p:nvSpPr>
        <p:spPr>
          <a:xfrm>
            <a:off x="6012950" y="668100"/>
            <a:ext cx="3069300" cy="396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rgbClr val="000000"/>
              </a:buClr>
              <a:buSzPts val="1100"/>
              <a:buFont typeface="Arial"/>
              <a:buNone/>
            </a:pPr>
            <a:r>
              <a:rPr lang="en" sz="1600">
                <a:solidFill>
                  <a:schemeClr val="dk1"/>
                </a:solidFill>
              </a:rPr>
              <a:t>A </a:t>
            </a:r>
            <a:r>
              <a:rPr b="1" i="1" lang="en" sz="1600">
                <a:solidFill>
                  <a:srgbClr val="3D85C6"/>
                </a:solidFill>
              </a:rPr>
              <a:t>branch</a:t>
            </a:r>
            <a:r>
              <a:rPr lang="en" sz="1600">
                <a:solidFill>
                  <a:schemeClr val="dk1"/>
                </a:solidFill>
              </a:rPr>
              <a:t> is a named pointer to a </a:t>
            </a:r>
            <a:r>
              <a:rPr b="1" i="1" lang="en" sz="1600">
                <a:solidFill>
                  <a:schemeClr val="dk1"/>
                </a:solidFill>
              </a:rPr>
              <a:t>commit</a:t>
            </a:r>
            <a:r>
              <a:rPr lang="en" sz="1600">
                <a:solidFill>
                  <a:schemeClr val="dk1"/>
                </a:solidFill>
              </a:rPr>
              <a:t>:</a:t>
            </a:r>
            <a:endParaRPr sz="1600">
              <a:solidFill>
                <a:schemeClr val="dk1"/>
              </a:solidFill>
            </a:endParaRPr>
          </a:p>
          <a:p>
            <a:pPr indent="-330200" lvl="0" marL="457200" rtl="0" algn="l">
              <a:lnSpc>
                <a:spcPct val="115000"/>
              </a:lnSpc>
              <a:spcBef>
                <a:spcPts val="900"/>
              </a:spcBef>
              <a:spcAft>
                <a:spcPts val="0"/>
              </a:spcAft>
              <a:buClr>
                <a:schemeClr val="dk1"/>
              </a:buClr>
              <a:buSzPts val="1600"/>
              <a:buFont typeface="Georgia"/>
              <a:buChar char="■"/>
            </a:pPr>
            <a:r>
              <a:rPr lang="en" sz="1600">
                <a:solidFill>
                  <a:schemeClr val="dk1"/>
                </a:solidFill>
              </a:rPr>
              <a:t>example: </a:t>
            </a:r>
            <a:r>
              <a:rPr i="1" lang="en" sz="1600">
                <a:solidFill>
                  <a:schemeClr val="dk1"/>
                </a:solidFill>
                <a:latin typeface="Courier New"/>
                <a:ea typeface="Courier New"/>
                <a:cs typeface="Courier New"/>
                <a:sym typeface="Courier New"/>
              </a:rPr>
              <a:t>master</a:t>
            </a:r>
            <a:endParaRPr i="1" sz="1600">
              <a:solidFill>
                <a:schemeClr val="dk1"/>
              </a:solidFill>
              <a:latin typeface="Courier New"/>
              <a:ea typeface="Courier New"/>
              <a:cs typeface="Courier New"/>
              <a:sym typeface="Courier New"/>
            </a:endParaRPr>
          </a:p>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rPr>
              <a:t>full name: </a:t>
            </a:r>
            <a:r>
              <a:rPr i="1" lang="en" sz="1600">
                <a:solidFill>
                  <a:schemeClr val="dk1"/>
                </a:solidFill>
                <a:latin typeface="Courier New"/>
                <a:ea typeface="Courier New"/>
                <a:cs typeface="Courier New"/>
                <a:sym typeface="Courier New"/>
              </a:rPr>
              <a:t>refs/heads/master</a:t>
            </a:r>
            <a:endParaRPr i="1" sz="1600">
              <a:solidFill>
                <a:schemeClr val="dk1"/>
              </a:solidFill>
              <a:latin typeface="Courier New"/>
              <a:ea typeface="Courier New"/>
              <a:cs typeface="Courier New"/>
              <a:sym typeface="Courier New"/>
            </a:endParaRPr>
          </a:p>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rPr>
              <a:t>All commits that are reachable from a branch following the parent pointers form the </a:t>
            </a:r>
            <a:r>
              <a:rPr b="1" i="1" lang="en" sz="1600">
                <a:solidFill>
                  <a:srgbClr val="3D85C6"/>
                </a:solidFill>
              </a:rPr>
              <a:t>branch history</a:t>
            </a:r>
            <a:r>
              <a:rPr lang="en" sz="1600">
                <a:solidFill>
                  <a:schemeClr val="dk1"/>
                </a:solidFill>
              </a:rPr>
              <a:t>.</a:t>
            </a:r>
            <a:endParaRPr sz="1600">
              <a:solidFill>
                <a:schemeClr val="dk1"/>
              </a:solidFill>
            </a:endParaRPr>
          </a:p>
          <a:p>
            <a:pPr indent="-330200" lvl="0" marL="457200" rtl="0" algn="l">
              <a:lnSpc>
                <a:spcPct val="115000"/>
              </a:lnSpc>
              <a:spcBef>
                <a:spcPts val="0"/>
              </a:spcBef>
              <a:spcAft>
                <a:spcPts val="0"/>
              </a:spcAft>
              <a:buClr>
                <a:schemeClr val="dk1"/>
              </a:buClr>
              <a:buSzPts val="1600"/>
              <a:buFont typeface="Georgia"/>
              <a:buChar char="■"/>
            </a:pPr>
            <a:r>
              <a:rPr lang="en" sz="1600">
                <a:solidFill>
                  <a:schemeClr val="dk1"/>
                </a:solidFill>
              </a:rPr>
              <a:t>The commit to which the branch points is also called </a:t>
            </a:r>
            <a:r>
              <a:rPr b="1" i="1" lang="en" sz="1600">
                <a:solidFill>
                  <a:srgbClr val="3D85C6"/>
                </a:solidFill>
              </a:rPr>
              <a:t>branch tip</a:t>
            </a:r>
            <a:r>
              <a:rPr lang="en" sz="1600">
                <a:solidFill>
                  <a:schemeClr val="dk1"/>
                </a:solidFill>
              </a:rPr>
              <a:t>.</a:t>
            </a:r>
            <a:endParaRPr sz="1600">
              <a:solidFill>
                <a:schemeClr val="dk1"/>
              </a:solidFill>
            </a:endParaRPr>
          </a:p>
        </p:txBody>
      </p:sp>
      <p:sp>
        <p:nvSpPr>
          <p:cNvPr id="534" name="Google Shape;534;p52"/>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2"/>
          <p:cNvSpPr txBox="1"/>
          <p:nvPr/>
        </p:nvSpPr>
        <p:spPr>
          <a:xfrm>
            <a:off x="-16325" y="4713250"/>
            <a:ext cx="5704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800">
                <a:solidFill>
                  <a:schemeClr val="dk1"/>
                </a:solidFill>
              </a:rPr>
              <a:t>Q: What happens when new changes are committed?</a:t>
            </a:r>
            <a:endParaRPr i="1" sz="1800">
              <a:solidFill>
                <a:schemeClr val="dk1"/>
              </a:solidFill>
            </a:endParaRPr>
          </a:p>
          <a:p>
            <a:pPr indent="0" lvl="0" marL="0" rtl="0" algn="l">
              <a:spcBef>
                <a:spcPts val="0"/>
              </a:spcBef>
              <a:spcAft>
                <a:spcPts val="0"/>
              </a:spcAft>
              <a:buNone/>
            </a:pPr>
            <a:r>
              <a:t/>
            </a:r>
            <a:endParaRPr i="1"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53"/>
          <p:cNvSpPr/>
          <p:nvPr/>
        </p:nvSpPr>
        <p:spPr>
          <a:xfrm>
            <a:off x="2379000" y="1937975"/>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a:t>
            </a:r>
            <a:endParaRPr b="1" sz="2400"/>
          </a:p>
        </p:txBody>
      </p:sp>
      <p:sp>
        <p:nvSpPr>
          <p:cNvPr id="541" name="Google Shape;541;p53"/>
          <p:cNvSpPr/>
          <p:nvPr/>
        </p:nvSpPr>
        <p:spPr>
          <a:xfrm>
            <a:off x="2379000" y="2823650"/>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B</a:t>
            </a:r>
            <a:endParaRPr b="1" sz="2400"/>
          </a:p>
        </p:txBody>
      </p:sp>
      <p:sp>
        <p:nvSpPr>
          <p:cNvPr id="542" name="Google Shape;542;p53"/>
          <p:cNvSpPr/>
          <p:nvPr/>
        </p:nvSpPr>
        <p:spPr>
          <a:xfrm>
            <a:off x="2379000" y="3709325"/>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a:t>
            </a:r>
            <a:endParaRPr b="1" sz="2400"/>
          </a:p>
        </p:txBody>
      </p:sp>
      <p:cxnSp>
        <p:nvCxnSpPr>
          <p:cNvPr id="543" name="Google Shape;543;p53"/>
          <p:cNvCxnSpPr>
            <a:stCxn id="541" idx="0"/>
            <a:endCxn id="540" idx="4"/>
          </p:cNvCxnSpPr>
          <p:nvPr/>
        </p:nvCxnSpPr>
        <p:spPr>
          <a:xfrm rot="10800000">
            <a:off x="2688000" y="2556050"/>
            <a:ext cx="0" cy="267600"/>
          </a:xfrm>
          <a:prstGeom prst="straightConnector1">
            <a:avLst/>
          </a:prstGeom>
          <a:noFill/>
          <a:ln cap="flat" cmpd="sng" w="28575">
            <a:solidFill>
              <a:schemeClr val="dk2"/>
            </a:solidFill>
            <a:prstDash val="solid"/>
            <a:round/>
            <a:headEnd len="med" w="med" type="none"/>
            <a:tailEnd len="med" w="med" type="none"/>
          </a:ln>
        </p:spPr>
      </p:cxnSp>
      <p:cxnSp>
        <p:nvCxnSpPr>
          <p:cNvPr id="544" name="Google Shape;544;p53"/>
          <p:cNvCxnSpPr>
            <a:stCxn id="542" idx="0"/>
            <a:endCxn id="541" idx="4"/>
          </p:cNvCxnSpPr>
          <p:nvPr/>
        </p:nvCxnSpPr>
        <p:spPr>
          <a:xfrm rot="10800000">
            <a:off x="2688000" y="3441725"/>
            <a:ext cx="0" cy="267600"/>
          </a:xfrm>
          <a:prstGeom prst="straightConnector1">
            <a:avLst/>
          </a:prstGeom>
          <a:noFill/>
          <a:ln cap="flat" cmpd="sng" w="28575">
            <a:solidFill>
              <a:schemeClr val="dk2"/>
            </a:solidFill>
            <a:prstDash val="solid"/>
            <a:round/>
            <a:headEnd len="med" w="med" type="none"/>
            <a:tailEnd len="med" w="med" type="none"/>
          </a:ln>
        </p:spPr>
      </p:cxnSp>
      <p:sp>
        <p:nvSpPr>
          <p:cNvPr id="545" name="Google Shape;545;p53"/>
          <p:cNvSpPr txBox="1"/>
          <p:nvPr/>
        </p:nvSpPr>
        <p:spPr>
          <a:xfrm>
            <a:off x="500875" y="2006075"/>
            <a:ext cx="1217100" cy="4818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CCCCCC"/>
                </a:solidFill>
              </a:rPr>
              <a:t>master</a:t>
            </a:r>
            <a:endParaRPr sz="1800">
              <a:solidFill>
                <a:srgbClr val="CCCCCC"/>
              </a:solidFill>
            </a:endParaRPr>
          </a:p>
        </p:txBody>
      </p:sp>
      <p:cxnSp>
        <p:nvCxnSpPr>
          <p:cNvPr id="546" name="Google Shape;546;p53"/>
          <p:cNvCxnSpPr>
            <a:stCxn id="545" idx="3"/>
            <a:endCxn id="540" idx="2"/>
          </p:cNvCxnSpPr>
          <p:nvPr/>
        </p:nvCxnSpPr>
        <p:spPr>
          <a:xfrm>
            <a:off x="1717975" y="2246975"/>
            <a:ext cx="660900" cy="0"/>
          </a:xfrm>
          <a:prstGeom prst="straightConnector1">
            <a:avLst/>
          </a:prstGeom>
          <a:noFill/>
          <a:ln cap="flat" cmpd="sng" w="28575">
            <a:solidFill>
              <a:srgbClr val="CCCCCC"/>
            </a:solidFill>
            <a:prstDash val="dash"/>
            <a:round/>
            <a:headEnd len="med" w="med" type="none"/>
            <a:tailEnd len="med" w="med" type="triangle"/>
          </a:ln>
        </p:spPr>
      </p:cxnSp>
      <p:sp>
        <p:nvSpPr>
          <p:cNvPr id="547" name="Google Shape;547;p53"/>
          <p:cNvSpPr/>
          <p:nvPr/>
        </p:nvSpPr>
        <p:spPr>
          <a:xfrm>
            <a:off x="2379000" y="1052300"/>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D</a:t>
            </a:r>
            <a:endParaRPr b="1" sz="2400"/>
          </a:p>
        </p:txBody>
      </p:sp>
      <p:cxnSp>
        <p:nvCxnSpPr>
          <p:cNvPr id="548" name="Google Shape;548;p53"/>
          <p:cNvCxnSpPr/>
          <p:nvPr/>
        </p:nvCxnSpPr>
        <p:spPr>
          <a:xfrm rot="10800000">
            <a:off x="2688000" y="1670300"/>
            <a:ext cx="0" cy="267600"/>
          </a:xfrm>
          <a:prstGeom prst="straightConnector1">
            <a:avLst/>
          </a:prstGeom>
          <a:noFill/>
          <a:ln cap="flat" cmpd="sng" w="28575">
            <a:solidFill>
              <a:schemeClr val="dk2"/>
            </a:solidFill>
            <a:prstDash val="solid"/>
            <a:round/>
            <a:headEnd len="med" w="med" type="none"/>
            <a:tailEnd len="med" w="med" type="none"/>
          </a:ln>
        </p:spPr>
      </p:cxnSp>
      <p:sp>
        <p:nvSpPr>
          <p:cNvPr id="549" name="Google Shape;549;p53"/>
          <p:cNvSpPr txBox="1"/>
          <p:nvPr/>
        </p:nvSpPr>
        <p:spPr>
          <a:xfrm>
            <a:off x="500875" y="1163313"/>
            <a:ext cx="1217100" cy="4818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A61C00"/>
                </a:solidFill>
              </a:rPr>
              <a:t>master</a:t>
            </a:r>
            <a:endParaRPr sz="1800">
              <a:solidFill>
                <a:srgbClr val="A61C00"/>
              </a:solidFill>
            </a:endParaRPr>
          </a:p>
        </p:txBody>
      </p:sp>
      <p:cxnSp>
        <p:nvCxnSpPr>
          <p:cNvPr id="550" name="Google Shape;550;p53"/>
          <p:cNvCxnSpPr>
            <a:stCxn id="549" idx="3"/>
          </p:cNvCxnSpPr>
          <p:nvPr/>
        </p:nvCxnSpPr>
        <p:spPr>
          <a:xfrm>
            <a:off x="1717975" y="1404213"/>
            <a:ext cx="660900" cy="0"/>
          </a:xfrm>
          <a:prstGeom prst="straightConnector1">
            <a:avLst/>
          </a:prstGeom>
          <a:noFill/>
          <a:ln cap="flat" cmpd="sng" w="28575">
            <a:solidFill>
              <a:srgbClr val="A61C00"/>
            </a:solidFill>
            <a:prstDash val="solid"/>
            <a:round/>
            <a:headEnd len="med" w="med" type="none"/>
            <a:tailEnd len="med" w="med" type="triangle"/>
          </a:ln>
        </p:spPr>
      </p:cxnSp>
      <p:sp>
        <p:nvSpPr>
          <p:cNvPr id="551" name="Google Shape;551;p5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3"/>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Branches</a:t>
            </a:r>
            <a:endParaRPr b="1" sz="3600">
              <a:solidFill>
                <a:srgbClr val="FFFFFF"/>
              </a:solidFill>
            </a:endParaRPr>
          </a:p>
          <a:p>
            <a:pPr indent="0" lvl="0" marL="0" rtl="0" algn="l">
              <a:spcBef>
                <a:spcPts val="0"/>
              </a:spcBef>
              <a:spcAft>
                <a:spcPts val="0"/>
              </a:spcAft>
              <a:buNone/>
            </a:pPr>
            <a:r>
              <a:t/>
            </a:r>
            <a:endParaRPr sz="3000"/>
          </a:p>
        </p:txBody>
      </p:sp>
      <p:sp>
        <p:nvSpPr>
          <p:cNvPr id="553" name="Google Shape;553;p53"/>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3"/>
          <p:cNvSpPr txBox="1"/>
          <p:nvPr/>
        </p:nvSpPr>
        <p:spPr>
          <a:xfrm>
            <a:off x="6012950" y="668100"/>
            <a:ext cx="3069300" cy="3245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900"/>
              </a:spcBef>
              <a:spcAft>
                <a:spcPts val="0"/>
              </a:spcAft>
              <a:buClr>
                <a:schemeClr val="dk1"/>
              </a:buClr>
              <a:buSzPts val="1800"/>
              <a:buFont typeface="Georgia"/>
              <a:buChar char="■"/>
            </a:pPr>
            <a:r>
              <a:rPr lang="en" sz="1800">
                <a:solidFill>
                  <a:schemeClr val="dk1"/>
                </a:solidFill>
              </a:rPr>
              <a:t>A new commit </a:t>
            </a:r>
            <a:r>
              <a:rPr b="1" i="1" lang="en" sz="1800">
                <a:solidFill>
                  <a:srgbClr val="3D85C6"/>
                </a:solidFill>
              </a:rPr>
              <a:t>D</a:t>
            </a:r>
            <a:r>
              <a:rPr lang="en" sz="1800">
                <a:solidFill>
                  <a:schemeClr val="dk1"/>
                </a:solidFill>
              </a:rPr>
              <a:t> gets created.</a:t>
            </a:r>
            <a:endParaRPr i="1" sz="1800">
              <a:solidFill>
                <a:schemeClr val="dk1"/>
              </a:solidFill>
              <a:latin typeface="Courier New"/>
              <a:ea typeface="Courier New"/>
              <a:cs typeface="Courier New"/>
              <a:sym typeface="Courier New"/>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The branch is moved to point to the new commit.</a:t>
            </a:r>
            <a:endParaRPr b="1" i="1" sz="1800">
              <a:solidFill>
                <a:srgbClr val="3D85C6"/>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54"/>
          <p:cNvSpPr/>
          <p:nvPr/>
        </p:nvSpPr>
        <p:spPr>
          <a:xfrm>
            <a:off x="2554859" y="2054520"/>
            <a:ext cx="509700" cy="5097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G</a:t>
            </a:r>
            <a:endParaRPr b="1" sz="1800"/>
          </a:p>
        </p:txBody>
      </p:sp>
      <p:sp>
        <p:nvSpPr>
          <p:cNvPr id="560" name="Google Shape;560;p54"/>
          <p:cNvSpPr/>
          <p:nvPr/>
        </p:nvSpPr>
        <p:spPr>
          <a:xfrm>
            <a:off x="2554859" y="2784869"/>
            <a:ext cx="509700" cy="5097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sp>
        <p:nvSpPr>
          <p:cNvPr id="561" name="Google Shape;561;p54"/>
          <p:cNvSpPr/>
          <p:nvPr/>
        </p:nvSpPr>
        <p:spPr>
          <a:xfrm>
            <a:off x="2554859" y="3515219"/>
            <a:ext cx="509700" cy="5097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cxnSp>
        <p:nvCxnSpPr>
          <p:cNvPr id="562" name="Google Shape;562;p54"/>
          <p:cNvCxnSpPr>
            <a:stCxn id="560" idx="0"/>
            <a:endCxn id="559" idx="4"/>
          </p:cNvCxnSpPr>
          <p:nvPr/>
        </p:nvCxnSpPr>
        <p:spPr>
          <a:xfrm rot="10800000">
            <a:off x="2809709" y="2564369"/>
            <a:ext cx="0" cy="220500"/>
          </a:xfrm>
          <a:prstGeom prst="straightConnector1">
            <a:avLst/>
          </a:prstGeom>
          <a:noFill/>
          <a:ln cap="flat" cmpd="sng" w="28575">
            <a:solidFill>
              <a:schemeClr val="dk2"/>
            </a:solidFill>
            <a:prstDash val="solid"/>
            <a:round/>
            <a:headEnd len="med" w="med" type="none"/>
            <a:tailEnd len="med" w="med" type="none"/>
          </a:ln>
        </p:spPr>
      </p:cxnSp>
      <p:cxnSp>
        <p:nvCxnSpPr>
          <p:cNvPr id="563" name="Google Shape;563;p54"/>
          <p:cNvCxnSpPr>
            <a:stCxn id="561" idx="0"/>
            <a:endCxn id="560" idx="4"/>
          </p:cNvCxnSpPr>
          <p:nvPr/>
        </p:nvCxnSpPr>
        <p:spPr>
          <a:xfrm rot="10800000">
            <a:off x="2809709" y="3294719"/>
            <a:ext cx="0" cy="220500"/>
          </a:xfrm>
          <a:prstGeom prst="straightConnector1">
            <a:avLst/>
          </a:prstGeom>
          <a:noFill/>
          <a:ln cap="flat" cmpd="sng" w="28575">
            <a:solidFill>
              <a:schemeClr val="dk2"/>
            </a:solidFill>
            <a:prstDash val="solid"/>
            <a:round/>
            <a:headEnd len="med" w="med" type="none"/>
            <a:tailEnd len="med" w="med" type="none"/>
          </a:ln>
        </p:spPr>
      </p:cxnSp>
      <p:sp>
        <p:nvSpPr>
          <p:cNvPr id="564" name="Google Shape;564;p54"/>
          <p:cNvSpPr txBox="1"/>
          <p:nvPr/>
        </p:nvSpPr>
        <p:spPr>
          <a:xfrm>
            <a:off x="1155241" y="2110727"/>
            <a:ext cx="1003500" cy="3972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CCCCC"/>
                </a:solidFill>
              </a:rPr>
              <a:t>feature2</a:t>
            </a:r>
            <a:endParaRPr>
              <a:solidFill>
                <a:srgbClr val="CCCCCC"/>
              </a:solidFill>
            </a:endParaRPr>
          </a:p>
        </p:txBody>
      </p:sp>
      <p:cxnSp>
        <p:nvCxnSpPr>
          <p:cNvPr id="565" name="Google Shape;565;p54"/>
          <p:cNvCxnSpPr>
            <a:stCxn id="564" idx="3"/>
            <a:endCxn id="559" idx="2"/>
          </p:cNvCxnSpPr>
          <p:nvPr/>
        </p:nvCxnSpPr>
        <p:spPr>
          <a:xfrm>
            <a:off x="2158741" y="2309327"/>
            <a:ext cx="396000" cy="0"/>
          </a:xfrm>
          <a:prstGeom prst="straightConnector1">
            <a:avLst/>
          </a:prstGeom>
          <a:noFill/>
          <a:ln cap="flat" cmpd="sng" w="28575">
            <a:solidFill>
              <a:srgbClr val="CCCCCC"/>
            </a:solidFill>
            <a:prstDash val="dash"/>
            <a:round/>
            <a:headEnd len="med" w="med" type="none"/>
            <a:tailEnd len="med" w="med" type="triangle"/>
          </a:ln>
        </p:spPr>
      </p:cxnSp>
      <p:sp>
        <p:nvSpPr>
          <p:cNvPr id="566" name="Google Shape;566;p54"/>
          <p:cNvSpPr/>
          <p:nvPr/>
        </p:nvSpPr>
        <p:spPr>
          <a:xfrm>
            <a:off x="270000" y="1998363"/>
            <a:ext cx="509700" cy="5097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a:t>
            </a:r>
            <a:endParaRPr b="1" sz="1800"/>
          </a:p>
        </p:txBody>
      </p:sp>
      <p:cxnSp>
        <p:nvCxnSpPr>
          <p:cNvPr id="567" name="Google Shape;567;p54"/>
          <p:cNvCxnSpPr>
            <a:stCxn id="560" idx="1"/>
            <a:endCxn id="566" idx="4"/>
          </p:cNvCxnSpPr>
          <p:nvPr/>
        </p:nvCxnSpPr>
        <p:spPr>
          <a:xfrm rot="10800000">
            <a:off x="524702" y="2507913"/>
            <a:ext cx="2104800" cy="351600"/>
          </a:xfrm>
          <a:prstGeom prst="straightConnector1">
            <a:avLst/>
          </a:prstGeom>
          <a:noFill/>
          <a:ln cap="flat" cmpd="sng" w="28575">
            <a:solidFill>
              <a:schemeClr val="dk2"/>
            </a:solidFill>
            <a:prstDash val="solid"/>
            <a:round/>
            <a:headEnd len="med" w="med" type="none"/>
            <a:tailEnd len="med" w="med" type="none"/>
          </a:ln>
        </p:spPr>
      </p:cxnSp>
      <p:cxnSp>
        <p:nvCxnSpPr>
          <p:cNvPr id="568" name="Google Shape;568;p54"/>
          <p:cNvCxnSpPr>
            <a:stCxn id="569" idx="1"/>
            <a:endCxn id="570" idx="6"/>
          </p:cNvCxnSpPr>
          <p:nvPr/>
        </p:nvCxnSpPr>
        <p:spPr>
          <a:xfrm rot="10800000">
            <a:off x="779641" y="1523759"/>
            <a:ext cx="375600" cy="14400"/>
          </a:xfrm>
          <a:prstGeom prst="straightConnector1">
            <a:avLst/>
          </a:prstGeom>
          <a:noFill/>
          <a:ln cap="flat" cmpd="sng" w="28575">
            <a:solidFill>
              <a:schemeClr val="dk2"/>
            </a:solidFill>
            <a:prstDash val="solid"/>
            <a:round/>
            <a:headEnd len="med" w="med" type="none"/>
            <a:tailEnd len="med" w="med" type="triangle"/>
          </a:ln>
        </p:spPr>
      </p:cxnSp>
      <p:sp>
        <p:nvSpPr>
          <p:cNvPr id="569" name="Google Shape;569;p54"/>
          <p:cNvSpPr txBox="1"/>
          <p:nvPr/>
        </p:nvSpPr>
        <p:spPr>
          <a:xfrm>
            <a:off x="1155241" y="1339559"/>
            <a:ext cx="1003500" cy="397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feature1</a:t>
            </a:r>
            <a:endParaRPr/>
          </a:p>
        </p:txBody>
      </p:sp>
      <p:sp>
        <p:nvSpPr>
          <p:cNvPr id="570" name="Google Shape;570;p54"/>
          <p:cNvSpPr/>
          <p:nvPr/>
        </p:nvSpPr>
        <p:spPr>
          <a:xfrm>
            <a:off x="270000" y="1268838"/>
            <a:ext cx="509700" cy="5097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D</a:t>
            </a:r>
            <a:endParaRPr b="1" sz="1800"/>
          </a:p>
        </p:txBody>
      </p:sp>
      <p:cxnSp>
        <p:nvCxnSpPr>
          <p:cNvPr id="571" name="Google Shape;571;p54"/>
          <p:cNvCxnSpPr>
            <a:stCxn id="566" idx="0"/>
            <a:endCxn id="570" idx="4"/>
          </p:cNvCxnSpPr>
          <p:nvPr/>
        </p:nvCxnSpPr>
        <p:spPr>
          <a:xfrm rot="10800000">
            <a:off x="524850" y="1778463"/>
            <a:ext cx="0" cy="219900"/>
          </a:xfrm>
          <a:prstGeom prst="straightConnector1">
            <a:avLst/>
          </a:prstGeom>
          <a:noFill/>
          <a:ln cap="flat" cmpd="sng" w="28575">
            <a:solidFill>
              <a:schemeClr val="dk2"/>
            </a:solidFill>
            <a:prstDash val="solid"/>
            <a:round/>
            <a:headEnd len="med" w="med" type="none"/>
            <a:tailEnd len="med" w="med" type="none"/>
          </a:ln>
        </p:spPr>
      </p:cxnSp>
      <p:sp>
        <p:nvSpPr>
          <p:cNvPr id="572" name="Google Shape;572;p54"/>
          <p:cNvSpPr/>
          <p:nvPr/>
        </p:nvSpPr>
        <p:spPr>
          <a:xfrm>
            <a:off x="3512021" y="2054494"/>
            <a:ext cx="509700" cy="5097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E</a:t>
            </a:r>
            <a:endParaRPr b="1" sz="1800"/>
          </a:p>
        </p:txBody>
      </p:sp>
      <p:sp>
        <p:nvSpPr>
          <p:cNvPr id="573" name="Google Shape;573;p54"/>
          <p:cNvSpPr/>
          <p:nvPr/>
        </p:nvSpPr>
        <p:spPr>
          <a:xfrm>
            <a:off x="3512034" y="1268832"/>
            <a:ext cx="509700" cy="5097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F</a:t>
            </a:r>
            <a:endParaRPr b="1" sz="1800"/>
          </a:p>
        </p:txBody>
      </p:sp>
      <p:sp>
        <p:nvSpPr>
          <p:cNvPr id="574" name="Google Shape;574;p54"/>
          <p:cNvSpPr txBox="1"/>
          <p:nvPr/>
        </p:nvSpPr>
        <p:spPr>
          <a:xfrm>
            <a:off x="4336000" y="2110763"/>
            <a:ext cx="1215300" cy="397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origin/master</a:t>
            </a:r>
            <a:endParaRPr/>
          </a:p>
        </p:txBody>
      </p:sp>
      <p:cxnSp>
        <p:nvCxnSpPr>
          <p:cNvPr id="575" name="Google Shape;575;p54"/>
          <p:cNvCxnSpPr>
            <a:stCxn id="574" idx="1"/>
            <a:endCxn id="572" idx="6"/>
          </p:cNvCxnSpPr>
          <p:nvPr/>
        </p:nvCxnSpPr>
        <p:spPr>
          <a:xfrm rot="10800000">
            <a:off x="4021600" y="2309363"/>
            <a:ext cx="314400" cy="0"/>
          </a:xfrm>
          <a:prstGeom prst="straightConnector1">
            <a:avLst/>
          </a:prstGeom>
          <a:noFill/>
          <a:ln cap="flat" cmpd="sng" w="28575">
            <a:solidFill>
              <a:srgbClr val="3D85C6"/>
            </a:solidFill>
            <a:prstDash val="solid"/>
            <a:round/>
            <a:headEnd len="med" w="med" type="none"/>
            <a:tailEnd len="med" w="med" type="triangle"/>
          </a:ln>
        </p:spPr>
      </p:cxnSp>
      <p:cxnSp>
        <p:nvCxnSpPr>
          <p:cNvPr id="576" name="Google Shape;576;p54"/>
          <p:cNvCxnSpPr>
            <a:stCxn id="560" idx="7"/>
            <a:endCxn id="572" idx="4"/>
          </p:cNvCxnSpPr>
          <p:nvPr/>
        </p:nvCxnSpPr>
        <p:spPr>
          <a:xfrm flipH="1" rot="10800000">
            <a:off x="2989915" y="2564313"/>
            <a:ext cx="777000" cy="295200"/>
          </a:xfrm>
          <a:prstGeom prst="straightConnector1">
            <a:avLst/>
          </a:prstGeom>
          <a:noFill/>
          <a:ln cap="flat" cmpd="sng" w="28575">
            <a:solidFill>
              <a:schemeClr val="dk2"/>
            </a:solidFill>
            <a:prstDash val="solid"/>
            <a:round/>
            <a:headEnd len="med" w="med" type="none"/>
            <a:tailEnd len="med" w="med" type="none"/>
          </a:ln>
        </p:spPr>
      </p:cxnSp>
      <p:cxnSp>
        <p:nvCxnSpPr>
          <p:cNvPr id="577" name="Google Shape;577;p54"/>
          <p:cNvCxnSpPr>
            <a:stCxn id="572" idx="0"/>
            <a:endCxn id="573" idx="4"/>
          </p:cNvCxnSpPr>
          <p:nvPr/>
        </p:nvCxnSpPr>
        <p:spPr>
          <a:xfrm rot="10800000">
            <a:off x="3766871" y="1778494"/>
            <a:ext cx="0" cy="276000"/>
          </a:xfrm>
          <a:prstGeom prst="straightConnector1">
            <a:avLst/>
          </a:prstGeom>
          <a:noFill/>
          <a:ln cap="flat" cmpd="sng" w="28575">
            <a:solidFill>
              <a:schemeClr val="dk2"/>
            </a:solidFill>
            <a:prstDash val="solid"/>
            <a:round/>
            <a:headEnd len="med" w="med" type="none"/>
            <a:tailEnd len="med" w="med" type="none"/>
          </a:ln>
        </p:spPr>
      </p:cxnSp>
      <p:cxnSp>
        <p:nvCxnSpPr>
          <p:cNvPr id="578" name="Google Shape;578;p54"/>
          <p:cNvCxnSpPr>
            <a:stCxn id="579" idx="1"/>
          </p:cNvCxnSpPr>
          <p:nvPr/>
        </p:nvCxnSpPr>
        <p:spPr>
          <a:xfrm rot="10800000">
            <a:off x="4021728" y="1523759"/>
            <a:ext cx="375600" cy="14400"/>
          </a:xfrm>
          <a:prstGeom prst="straightConnector1">
            <a:avLst/>
          </a:prstGeom>
          <a:noFill/>
          <a:ln cap="flat" cmpd="sng" w="28575">
            <a:solidFill>
              <a:schemeClr val="dk2"/>
            </a:solidFill>
            <a:prstDash val="solid"/>
            <a:round/>
            <a:headEnd len="med" w="med" type="none"/>
            <a:tailEnd len="med" w="med" type="triangle"/>
          </a:ln>
        </p:spPr>
      </p:cxnSp>
      <p:sp>
        <p:nvSpPr>
          <p:cNvPr id="579" name="Google Shape;579;p54"/>
          <p:cNvSpPr txBox="1"/>
          <p:nvPr/>
        </p:nvSpPr>
        <p:spPr>
          <a:xfrm>
            <a:off x="4397328" y="1339559"/>
            <a:ext cx="1003500" cy="397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bugfix15</a:t>
            </a:r>
            <a:endParaRPr/>
          </a:p>
        </p:txBody>
      </p:sp>
      <p:sp>
        <p:nvSpPr>
          <p:cNvPr id="580" name="Google Shape;580;p54"/>
          <p:cNvSpPr txBox="1"/>
          <p:nvPr/>
        </p:nvSpPr>
        <p:spPr>
          <a:xfrm>
            <a:off x="2270425" y="1339563"/>
            <a:ext cx="903600" cy="397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master</a:t>
            </a:r>
            <a:endParaRPr/>
          </a:p>
        </p:txBody>
      </p:sp>
      <p:cxnSp>
        <p:nvCxnSpPr>
          <p:cNvPr id="581" name="Google Shape;581;p54"/>
          <p:cNvCxnSpPr>
            <a:stCxn id="580" idx="3"/>
            <a:endCxn id="573" idx="2"/>
          </p:cNvCxnSpPr>
          <p:nvPr/>
        </p:nvCxnSpPr>
        <p:spPr>
          <a:xfrm flipH="1" rot="10800000">
            <a:off x="3174025" y="1523763"/>
            <a:ext cx="338100" cy="14400"/>
          </a:xfrm>
          <a:prstGeom prst="straightConnector1">
            <a:avLst/>
          </a:prstGeom>
          <a:noFill/>
          <a:ln cap="flat" cmpd="sng" w="28575">
            <a:solidFill>
              <a:schemeClr val="dk2"/>
            </a:solidFill>
            <a:prstDash val="solid"/>
            <a:round/>
            <a:headEnd len="med" w="med" type="none"/>
            <a:tailEnd len="med" w="med" type="triangle"/>
          </a:ln>
        </p:spPr>
      </p:cxnSp>
      <p:sp>
        <p:nvSpPr>
          <p:cNvPr id="582" name="Google Shape;582;p5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4"/>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Branches</a:t>
            </a:r>
            <a:endParaRPr b="1" sz="3600">
              <a:solidFill>
                <a:srgbClr val="FFFFFF"/>
              </a:solidFill>
            </a:endParaRPr>
          </a:p>
          <a:p>
            <a:pPr indent="0" lvl="0" marL="0" rtl="0" algn="l">
              <a:spcBef>
                <a:spcPts val="0"/>
              </a:spcBef>
              <a:spcAft>
                <a:spcPts val="0"/>
              </a:spcAft>
              <a:buNone/>
            </a:pPr>
            <a:r>
              <a:t/>
            </a:r>
            <a:endParaRPr sz="3000"/>
          </a:p>
        </p:txBody>
      </p:sp>
      <p:sp>
        <p:nvSpPr>
          <p:cNvPr id="584" name="Google Shape;584;p54"/>
          <p:cNvSpPr/>
          <p:nvPr/>
        </p:nvSpPr>
        <p:spPr>
          <a:xfrm>
            <a:off x="5897750" y="582200"/>
            <a:ext cx="32475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4"/>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4"/>
          <p:cNvSpPr txBox="1"/>
          <p:nvPr/>
        </p:nvSpPr>
        <p:spPr>
          <a:xfrm>
            <a:off x="-16325" y="4713250"/>
            <a:ext cx="89730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How does Git know which branch should be updated on the next commit operation?</a:t>
            </a:r>
            <a:endParaRPr i="1" sz="1800">
              <a:solidFill>
                <a:schemeClr val="dk1"/>
              </a:solidFill>
            </a:endParaRPr>
          </a:p>
        </p:txBody>
      </p:sp>
      <p:sp>
        <p:nvSpPr>
          <p:cNvPr id="587" name="Google Shape;587;p54"/>
          <p:cNvSpPr txBox="1"/>
          <p:nvPr/>
        </p:nvSpPr>
        <p:spPr>
          <a:xfrm>
            <a:off x="5906450" y="673325"/>
            <a:ext cx="3247500" cy="394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rgbClr val="000000"/>
              </a:buClr>
              <a:buSzPts val="1100"/>
              <a:buFont typeface="Arial"/>
              <a:buNone/>
            </a:pPr>
            <a:r>
              <a:rPr lang="en" sz="1200">
                <a:solidFill>
                  <a:schemeClr val="dk1"/>
                </a:solidFill>
              </a:rPr>
              <a:t>Usually there are many branches in a Git repository:</a:t>
            </a:r>
            <a:endParaRPr i="1" sz="1200">
              <a:solidFill>
                <a:schemeClr val="dk1"/>
              </a:solidFill>
              <a:latin typeface="Courier New"/>
              <a:ea typeface="Courier New"/>
              <a:cs typeface="Courier New"/>
              <a:sym typeface="Courier New"/>
            </a:endParaRPr>
          </a:p>
          <a:p>
            <a:pPr indent="-304800" lvl="0" marL="457200" rtl="0" algn="l">
              <a:lnSpc>
                <a:spcPct val="115000"/>
              </a:lnSpc>
              <a:spcBef>
                <a:spcPts val="900"/>
              </a:spcBef>
              <a:spcAft>
                <a:spcPts val="0"/>
              </a:spcAft>
              <a:buClr>
                <a:schemeClr val="dk1"/>
              </a:buClr>
              <a:buSzPts val="1200"/>
              <a:buFont typeface="Arial"/>
              <a:buChar char="■"/>
            </a:pPr>
            <a:r>
              <a:rPr lang="en" sz="1200">
                <a:solidFill>
                  <a:schemeClr val="dk1"/>
                </a:solidFill>
              </a:rPr>
              <a:t>Branches can point to the same commit.</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Georgia"/>
              <a:buChar char="■"/>
            </a:pPr>
            <a:r>
              <a:rPr lang="en" sz="1200">
                <a:solidFill>
                  <a:schemeClr val="dk1"/>
                </a:solidFill>
              </a:rPr>
              <a:t>Branches can be deleted:</a:t>
            </a:r>
            <a:br>
              <a:rPr lang="en" sz="1200">
                <a:solidFill>
                  <a:schemeClr val="dk1"/>
                </a:solidFill>
              </a:rPr>
            </a:br>
            <a:r>
              <a:rPr i="1" lang="en" sz="1200">
                <a:solidFill>
                  <a:schemeClr val="dk1"/>
                </a:solidFill>
                <a:latin typeface="Courier New"/>
                <a:ea typeface="Courier New"/>
                <a:cs typeface="Courier New"/>
                <a:sym typeface="Courier New"/>
              </a:rPr>
              <a:t>git branch -D &lt;branchname&gt;</a:t>
            </a:r>
            <a:endParaRPr i="1" sz="1200">
              <a:solidFill>
                <a:schemeClr val="dk1"/>
              </a:solidFill>
              <a:latin typeface="Courier New"/>
              <a:ea typeface="Courier New"/>
              <a:cs typeface="Courier New"/>
              <a:sym typeface="Courier New"/>
            </a:endParaRPr>
          </a:p>
          <a:p>
            <a:pPr indent="-304800" lvl="0" marL="457200" rtl="0" algn="l">
              <a:lnSpc>
                <a:spcPct val="115000"/>
              </a:lnSpc>
              <a:spcBef>
                <a:spcPts val="0"/>
              </a:spcBef>
              <a:spcAft>
                <a:spcPts val="0"/>
              </a:spcAft>
              <a:buClr>
                <a:schemeClr val="dk1"/>
              </a:buClr>
              <a:buSzPts val="1200"/>
              <a:buFont typeface="Georgia"/>
              <a:buChar char="■"/>
            </a:pPr>
            <a:r>
              <a:rPr lang="en" sz="1200">
                <a:solidFill>
                  <a:schemeClr val="dk1"/>
                </a:solidFill>
              </a:rPr>
              <a:t>There is nothing special about </a:t>
            </a:r>
            <a:r>
              <a:rPr i="1" lang="en" sz="1200">
                <a:solidFill>
                  <a:schemeClr val="dk1"/>
                </a:solidFill>
                <a:latin typeface="Courier New"/>
                <a:ea typeface="Courier New"/>
                <a:cs typeface="Courier New"/>
                <a:sym typeface="Courier New"/>
              </a:rPr>
              <a:t>master</a:t>
            </a:r>
            <a:r>
              <a:rPr lang="en" sz="1200">
                <a:solidFill>
                  <a:schemeClr val="dk1"/>
                </a:solidFill>
              </a:rPr>
              <a:t>, it’s just a normal local branch</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Georgia"/>
              <a:buChar char="■"/>
            </a:pPr>
            <a:r>
              <a:rPr i="1" lang="en" sz="1200">
                <a:solidFill>
                  <a:schemeClr val="dk1"/>
                </a:solidFill>
                <a:latin typeface="Courier New"/>
                <a:ea typeface="Courier New"/>
                <a:cs typeface="Courier New"/>
                <a:sym typeface="Courier New"/>
              </a:rPr>
              <a:t>origin/master</a:t>
            </a:r>
            <a:r>
              <a:rPr lang="en" sz="1200">
                <a:solidFill>
                  <a:schemeClr val="dk1"/>
                </a:solidFill>
              </a:rPr>
              <a:t> is a remote tracking branch (explained later).</a:t>
            </a:r>
            <a:endParaRPr sz="1200">
              <a:solidFill>
                <a:schemeClr val="dk1"/>
              </a:solidFill>
            </a:endParaRPr>
          </a:p>
          <a:p>
            <a:pPr indent="0" lvl="0" marL="0" rtl="0" algn="l">
              <a:lnSpc>
                <a:spcPct val="115000"/>
              </a:lnSpc>
              <a:spcBef>
                <a:spcPts val="900"/>
              </a:spcBef>
              <a:spcAft>
                <a:spcPts val="0"/>
              </a:spcAft>
              <a:buNone/>
            </a:pPr>
            <a:r>
              <a:rPr lang="en" sz="1200">
                <a:solidFill>
                  <a:schemeClr val="dk1"/>
                </a:solidFill>
              </a:rPr>
              <a:t>Branch creation is done by:</a:t>
            </a:r>
            <a:endParaRPr sz="1200">
              <a:solidFill>
                <a:schemeClr val="dk1"/>
              </a:solidFill>
            </a:endParaRPr>
          </a:p>
          <a:p>
            <a:pPr indent="-304800" lvl="0" marL="457200" rtl="0" algn="l">
              <a:lnSpc>
                <a:spcPct val="115000"/>
              </a:lnSpc>
              <a:spcBef>
                <a:spcPts val="900"/>
              </a:spcBef>
              <a:spcAft>
                <a:spcPts val="0"/>
              </a:spcAft>
              <a:buClr>
                <a:schemeClr val="dk1"/>
              </a:buClr>
              <a:buSzPts val="1200"/>
              <a:buFont typeface="Courier New"/>
              <a:buChar char="■"/>
            </a:pPr>
            <a:r>
              <a:rPr i="1" lang="en" sz="1200">
                <a:solidFill>
                  <a:schemeClr val="dk1"/>
                </a:solidFill>
                <a:latin typeface="Courier New"/>
                <a:ea typeface="Courier New"/>
                <a:cs typeface="Courier New"/>
                <a:sym typeface="Courier New"/>
              </a:rPr>
              <a:t>git branch &lt;branchname&gt;</a:t>
            </a:r>
            <a:endParaRPr i="1" sz="1200">
              <a:solidFill>
                <a:schemeClr val="dk1"/>
              </a:solidFill>
              <a:latin typeface="Courier New"/>
              <a:ea typeface="Courier New"/>
              <a:cs typeface="Courier New"/>
              <a:sym typeface="Courier New"/>
            </a:endParaRPr>
          </a:p>
          <a:p>
            <a:pPr indent="-304800" lvl="0" marL="457200" rtl="0" algn="l">
              <a:lnSpc>
                <a:spcPct val="115000"/>
              </a:lnSpc>
              <a:spcBef>
                <a:spcPts val="0"/>
              </a:spcBef>
              <a:spcAft>
                <a:spcPts val="0"/>
              </a:spcAft>
              <a:buClr>
                <a:schemeClr val="dk1"/>
              </a:buClr>
              <a:buSzPts val="1200"/>
              <a:buFont typeface="Courier New"/>
              <a:buChar char="■"/>
            </a:pPr>
            <a:r>
              <a:rPr i="1" lang="en" sz="1200">
                <a:solidFill>
                  <a:schemeClr val="dk1"/>
                </a:solidFill>
                <a:latin typeface="Courier New"/>
                <a:ea typeface="Courier New"/>
                <a:cs typeface="Courier New"/>
                <a:sym typeface="Courier New"/>
              </a:rPr>
              <a:t>git checkout -b &lt;branchname&gt;</a:t>
            </a:r>
            <a:endParaRPr i="1" sz="1200">
              <a:solidFill>
                <a:schemeClr val="dk1"/>
              </a:solidFill>
              <a:latin typeface="Courier New"/>
              <a:ea typeface="Courier New"/>
              <a:cs typeface="Courier New"/>
              <a:sym typeface="Courier New"/>
            </a:endParaRPr>
          </a:p>
          <a:p>
            <a:pPr indent="0" lvl="0" marL="0" rtl="0" algn="l">
              <a:lnSpc>
                <a:spcPct val="115000"/>
              </a:lnSpc>
              <a:spcBef>
                <a:spcPts val="900"/>
              </a:spcBef>
              <a:spcAft>
                <a:spcPts val="0"/>
              </a:spcAft>
              <a:buNone/>
            </a:pPr>
            <a:r>
              <a:rPr lang="en" sz="1200">
                <a:solidFill>
                  <a:schemeClr val="dk1"/>
                </a:solidFill>
              </a:rPr>
              <a:t>List all branches:</a:t>
            </a:r>
            <a:endParaRPr sz="1200">
              <a:solidFill>
                <a:schemeClr val="dk1"/>
              </a:solidFill>
            </a:endParaRPr>
          </a:p>
          <a:p>
            <a:pPr indent="-304800" lvl="0" marL="457200" rtl="0" algn="l">
              <a:lnSpc>
                <a:spcPct val="115000"/>
              </a:lnSpc>
              <a:spcBef>
                <a:spcPts val="900"/>
              </a:spcBef>
              <a:spcAft>
                <a:spcPts val="0"/>
              </a:spcAft>
              <a:buClr>
                <a:schemeClr val="dk1"/>
              </a:buClr>
              <a:buSzPts val="1200"/>
              <a:buFont typeface="Courier New"/>
              <a:buChar char="■"/>
            </a:pPr>
            <a:r>
              <a:rPr i="1" lang="en" sz="1200">
                <a:solidFill>
                  <a:schemeClr val="dk1"/>
                </a:solidFill>
                <a:latin typeface="Courier New"/>
                <a:ea typeface="Courier New"/>
                <a:cs typeface="Courier New"/>
                <a:sym typeface="Courier New"/>
              </a:rPr>
              <a:t>git branch -a</a:t>
            </a:r>
            <a:endParaRPr i="1" sz="1200">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Content</a:t>
            </a:r>
            <a:endParaRPr b="1" sz="3600">
              <a:solidFill>
                <a:srgbClr val="FFFFFF"/>
              </a:solidFill>
            </a:endParaRPr>
          </a:p>
          <a:p>
            <a:pPr indent="0" lvl="0" marL="0" rtl="0" algn="l">
              <a:spcBef>
                <a:spcPts val="0"/>
              </a:spcBef>
              <a:spcAft>
                <a:spcPts val="0"/>
              </a:spcAft>
              <a:buNone/>
            </a:pPr>
            <a:r>
              <a:t/>
            </a:r>
            <a:endParaRPr sz="3000"/>
          </a:p>
        </p:txBody>
      </p:sp>
      <p:cxnSp>
        <p:nvCxnSpPr>
          <p:cNvPr id="129" name="Google Shape;129;p28"/>
          <p:cNvCxnSpPr/>
          <p:nvPr/>
        </p:nvCxnSpPr>
        <p:spPr>
          <a:xfrm>
            <a:off x="4386163" y="580500"/>
            <a:ext cx="31500" cy="4567500"/>
          </a:xfrm>
          <a:prstGeom prst="straightConnector1">
            <a:avLst/>
          </a:prstGeom>
          <a:noFill/>
          <a:ln cap="flat" cmpd="sng" w="28575">
            <a:solidFill>
              <a:schemeClr val="dk2"/>
            </a:solidFill>
            <a:prstDash val="solid"/>
            <a:round/>
            <a:headEnd len="med" w="med" type="none"/>
            <a:tailEnd len="med" w="med" type="none"/>
          </a:ln>
        </p:spPr>
      </p:cxnSp>
      <p:sp>
        <p:nvSpPr>
          <p:cNvPr id="130" name="Google Shape;130;p28"/>
          <p:cNvSpPr txBox="1"/>
          <p:nvPr/>
        </p:nvSpPr>
        <p:spPr>
          <a:xfrm>
            <a:off x="143150" y="1434000"/>
            <a:ext cx="4169400" cy="2063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Git terminology</a:t>
            </a:r>
            <a:endParaRPr sz="1600"/>
          </a:p>
          <a:p>
            <a:pPr indent="-330200" lvl="0" marL="457200" rtl="0" algn="l">
              <a:spcBef>
                <a:spcPts val="0"/>
              </a:spcBef>
              <a:spcAft>
                <a:spcPts val="0"/>
              </a:spcAft>
              <a:buSzPts val="1600"/>
              <a:buChar char="■"/>
            </a:pPr>
            <a:r>
              <a:rPr lang="en" sz="1600"/>
              <a:t>Git concepts</a:t>
            </a:r>
            <a:endParaRPr sz="1600"/>
          </a:p>
          <a:p>
            <a:pPr indent="-330200" lvl="0" marL="457200" rtl="0" algn="l">
              <a:spcBef>
                <a:spcPts val="0"/>
              </a:spcBef>
              <a:spcAft>
                <a:spcPts val="0"/>
              </a:spcAft>
              <a:buSzPts val="1600"/>
              <a:buChar char="■"/>
            </a:pPr>
            <a:r>
              <a:rPr lang="en" sz="1600"/>
              <a:t>Git commands that are needed for daily work.</a:t>
            </a:r>
            <a:endParaRPr sz="1600"/>
          </a:p>
          <a:p>
            <a:pPr indent="-330200" lvl="0" marL="457200" rtl="0" algn="l">
              <a:spcBef>
                <a:spcPts val="0"/>
              </a:spcBef>
              <a:spcAft>
                <a:spcPts val="0"/>
              </a:spcAft>
              <a:buSzPts val="1600"/>
              <a:buChar char="■"/>
            </a:pPr>
            <a:r>
              <a:rPr lang="en" sz="1600"/>
              <a:t>Basic Git workflows</a:t>
            </a:r>
            <a:endParaRPr sz="1600"/>
          </a:p>
          <a:p>
            <a:pPr indent="-330200" lvl="0" marL="457200" rtl="0" algn="l">
              <a:spcBef>
                <a:spcPts val="0"/>
              </a:spcBef>
              <a:spcAft>
                <a:spcPts val="0"/>
              </a:spcAft>
              <a:buSzPts val="1600"/>
              <a:buChar char="■"/>
            </a:pPr>
            <a:r>
              <a:rPr lang="en" sz="1600"/>
              <a:t>Explanations of Git version graphs</a:t>
            </a:r>
            <a:endParaRPr sz="1600"/>
          </a:p>
        </p:txBody>
      </p:sp>
      <p:sp>
        <p:nvSpPr>
          <p:cNvPr id="131" name="Google Shape;131;p28"/>
          <p:cNvSpPr txBox="1"/>
          <p:nvPr/>
        </p:nvSpPr>
        <p:spPr>
          <a:xfrm>
            <a:off x="4559100" y="1434000"/>
            <a:ext cx="4397400" cy="2063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Gerrit Code Review (covered by </a:t>
            </a:r>
            <a:r>
              <a:rPr lang="en" sz="1600" u="sng">
                <a:solidFill>
                  <a:schemeClr val="hlink"/>
                </a:solidFill>
                <a:hlinkClick r:id="rId3"/>
              </a:rPr>
              <a:t>Gerrit - Concepts and Workflows</a:t>
            </a:r>
            <a:r>
              <a:rPr lang="en" sz="1600"/>
              <a:t> presentation)</a:t>
            </a:r>
            <a:endParaRPr sz="1600"/>
          </a:p>
          <a:p>
            <a:pPr indent="-330200" lvl="0" marL="457200" rtl="0" algn="l">
              <a:spcBef>
                <a:spcPts val="0"/>
              </a:spcBef>
              <a:spcAft>
                <a:spcPts val="0"/>
              </a:spcAft>
              <a:buSzPts val="1600"/>
              <a:buChar char="■"/>
            </a:pPr>
            <a:r>
              <a:rPr lang="en" sz="1600"/>
              <a:t>GitHub Pull Requests</a:t>
            </a:r>
            <a:endParaRPr sz="1600"/>
          </a:p>
          <a:p>
            <a:pPr indent="-330200" lvl="0" marL="457200" rtl="0" algn="l">
              <a:spcBef>
                <a:spcPts val="0"/>
              </a:spcBef>
              <a:spcAft>
                <a:spcPts val="0"/>
              </a:spcAft>
              <a:buSzPts val="1600"/>
              <a:buChar char="■"/>
            </a:pPr>
            <a:r>
              <a:rPr lang="en" sz="1600"/>
              <a:t>Git internals (like git protocol)</a:t>
            </a:r>
            <a:endParaRPr sz="1600"/>
          </a:p>
          <a:p>
            <a:pPr indent="-330200" lvl="0" marL="457200" rtl="0" algn="l">
              <a:spcBef>
                <a:spcPts val="0"/>
              </a:spcBef>
              <a:spcAft>
                <a:spcPts val="0"/>
              </a:spcAft>
              <a:buSzPts val="1600"/>
              <a:buChar char="■"/>
            </a:pPr>
            <a:r>
              <a:rPr lang="en" sz="1600"/>
              <a:t>Google specifics</a:t>
            </a:r>
            <a:endParaRPr sz="1600"/>
          </a:p>
        </p:txBody>
      </p:sp>
      <p:sp>
        <p:nvSpPr>
          <p:cNvPr id="132" name="Google Shape;132;p28"/>
          <p:cNvSpPr txBox="1"/>
          <p:nvPr/>
        </p:nvSpPr>
        <p:spPr>
          <a:xfrm>
            <a:off x="338150" y="3165500"/>
            <a:ext cx="3906600" cy="1915800"/>
          </a:xfrm>
          <a:prstGeom prst="rect">
            <a:avLst/>
          </a:prstGeom>
          <a:solidFill>
            <a:srgbClr val="EFEFEF"/>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urier New"/>
                <a:ea typeface="Courier New"/>
                <a:cs typeface="Courier New"/>
                <a:sym typeface="Courier New"/>
              </a:rPr>
              <a:t>git add, git alias, git bisect, git blame,</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git branch, git cherry-pick, git checkout,</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git clone, git commit, git commit --amend,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git diff, git fetch, git init, git log,</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git merge, git notes, git pull, git push,</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git push --force, git rebase,</a:t>
            </a:r>
            <a:br>
              <a:rPr lang="en" sz="1100">
                <a:latin typeface="Courier New"/>
                <a:ea typeface="Courier New"/>
                <a:cs typeface="Courier New"/>
                <a:sym typeface="Courier New"/>
              </a:rPr>
            </a:br>
            <a:r>
              <a:rPr lang="en" sz="1100">
                <a:latin typeface="Courier New"/>
                <a:ea typeface="Courier New"/>
                <a:cs typeface="Courier New"/>
                <a:sym typeface="Courier New"/>
              </a:rPr>
              <a:t>git rebase --interactive, git reflog,</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git reset, git revert, git rm, git show,</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git stash, git status, git submodule,</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git tag</a:t>
            </a:r>
            <a:endParaRPr sz="1100">
              <a:latin typeface="Courier New"/>
              <a:ea typeface="Courier New"/>
              <a:cs typeface="Courier New"/>
              <a:sym typeface="Courier New"/>
            </a:endParaRPr>
          </a:p>
        </p:txBody>
      </p:sp>
      <p:grpSp>
        <p:nvGrpSpPr>
          <p:cNvPr id="133" name="Google Shape;133;p28"/>
          <p:cNvGrpSpPr/>
          <p:nvPr/>
        </p:nvGrpSpPr>
        <p:grpSpPr>
          <a:xfrm>
            <a:off x="6191600" y="654900"/>
            <a:ext cx="790600" cy="704700"/>
            <a:chOff x="3867150" y="1681375"/>
            <a:chExt cx="790600" cy="704700"/>
          </a:xfrm>
        </p:grpSpPr>
        <p:sp>
          <p:nvSpPr>
            <p:cNvPr id="134" name="Google Shape;134;p28"/>
            <p:cNvSpPr/>
            <p:nvPr/>
          </p:nvSpPr>
          <p:spPr>
            <a:xfrm>
              <a:off x="3867150" y="1681375"/>
              <a:ext cx="704700" cy="7047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8"/>
            <p:cNvSpPr txBox="1"/>
            <p:nvPr/>
          </p:nvSpPr>
          <p:spPr>
            <a:xfrm>
              <a:off x="3938650" y="1781275"/>
              <a:ext cx="7191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rPr>
                <a:t>NO</a:t>
              </a:r>
              <a:endParaRPr b="1" sz="2000">
                <a:solidFill>
                  <a:srgbClr val="FFFFFF"/>
                </a:solidFill>
              </a:endParaRPr>
            </a:p>
          </p:txBody>
        </p:sp>
      </p:grpSp>
      <p:grpSp>
        <p:nvGrpSpPr>
          <p:cNvPr id="136" name="Google Shape;136;p28"/>
          <p:cNvGrpSpPr/>
          <p:nvPr/>
        </p:nvGrpSpPr>
        <p:grpSpPr>
          <a:xfrm>
            <a:off x="1581375" y="698700"/>
            <a:ext cx="831750" cy="704700"/>
            <a:chOff x="2990875" y="2052000"/>
            <a:chExt cx="831750" cy="704700"/>
          </a:xfrm>
        </p:grpSpPr>
        <p:sp>
          <p:nvSpPr>
            <p:cNvPr id="137" name="Google Shape;137;p28"/>
            <p:cNvSpPr/>
            <p:nvPr/>
          </p:nvSpPr>
          <p:spPr>
            <a:xfrm>
              <a:off x="2990875" y="2052000"/>
              <a:ext cx="704700" cy="7047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8"/>
            <p:cNvSpPr txBox="1"/>
            <p:nvPr/>
          </p:nvSpPr>
          <p:spPr>
            <a:xfrm>
              <a:off x="3005125" y="2167175"/>
              <a:ext cx="8175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rPr>
                <a:t>YES</a:t>
              </a:r>
              <a:endParaRPr b="1" sz="2000">
                <a:solidFill>
                  <a:srgbClr val="FFFFFF"/>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55"/>
          <p:cNvSpPr/>
          <p:nvPr/>
        </p:nvSpPr>
        <p:spPr>
          <a:xfrm>
            <a:off x="2418684" y="2466507"/>
            <a:ext cx="509700" cy="5097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G</a:t>
            </a:r>
            <a:endParaRPr b="1" sz="1800"/>
          </a:p>
        </p:txBody>
      </p:sp>
      <p:sp>
        <p:nvSpPr>
          <p:cNvPr id="593" name="Google Shape;593;p55"/>
          <p:cNvSpPr/>
          <p:nvPr/>
        </p:nvSpPr>
        <p:spPr>
          <a:xfrm>
            <a:off x="2418684" y="3196857"/>
            <a:ext cx="509700" cy="5097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sp>
        <p:nvSpPr>
          <p:cNvPr id="594" name="Google Shape;594;p55"/>
          <p:cNvSpPr/>
          <p:nvPr/>
        </p:nvSpPr>
        <p:spPr>
          <a:xfrm>
            <a:off x="2418684" y="3927207"/>
            <a:ext cx="509700" cy="5097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cxnSp>
        <p:nvCxnSpPr>
          <p:cNvPr id="595" name="Google Shape;595;p55"/>
          <p:cNvCxnSpPr>
            <a:stCxn id="593" idx="0"/>
            <a:endCxn id="592" idx="4"/>
          </p:cNvCxnSpPr>
          <p:nvPr/>
        </p:nvCxnSpPr>
        <p:spPr>
          <a:xfrm rot="10800000">
            <a:off x="2673534" y="2976357"/>
            <a:ext cx="0" cy="220500"/>
          </a:xfrm>
          <a:prstGeom prst="straightConnector1">
            <a:avLst/>
          </a:prstGeom>
          <a:noFill/>
          <a:ln cap="flat" cmpd="sng" w="28575">
            <a:solidFill>
              <a:schemeClr val="dk2"/>
            </a:solidFill>
            <a:prstDash val="solid"/>
            <a:round/>
            <a:headEnd len="med" w="med" type="none"/>
            <a:tailEnd len="med" w="med" type="none"/>
          </a:ln>
        </p:spPr>
      </p:cxnSp>
      <p:cxnSp>
        <p:nvCxnSpPr>
          <p:cNvPr id="596" name="Google Shape;596;p55"/>
          <p:cNvCxnSpPr>
            <a:stCxn id="594" idx="0"/>
            <a:endCxn id="593" idx="4"/>
          </p:cNvCxnSpPr>
          <p:nvPr/>
        </p:nvCxnSpPr>
        <p:spPr>
          <a:xfrm rot="10800000">
            <a:off x="2673534" y="3706707"/>
            <a:ext cx="0" cy="220500"/>
          </a:xfrm>
          <a:prstGeom prst="straightConnector1">
            <a:avLst/>
          </a:prstGeom>
          <a:noFill/>
          <a:ln cap="flat" cmpd="sng" w="28575">
            <a:solidFill>
              <a:schemeClr val="dk2"/>
            </a:solidFill>
            <a:prstDash val="solid"/>
            <a:round/>
            <a:headEnd len="med" w="med" type="none"/>
            <a:tailEnd len="med" w="med" type="none"/>
          </a:ln>
        </p:spPr>
      </p:cxnSp>
      <p:sp>
        <p:nvSpPr>
          <p:cNvPr id="597" name="Google Shape;597;p55"/>
          <p:cNvSpPr txBox="1"/>
          <p:nvPr/>
        </p:nvSpPr>
        <p:spPr>
          <a:xfrm>
            <a:off x="1019066" y="2522714"/>
            <a:ext cx="1003500" cy="3972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CCCCC"/>
                </a:solidFill>
              </a:rPr>
              <a:t>feature2</a:t>
            </a:r>
            <a:endParaRPr>
              <a:solidFill>
                <a:srgbClr val="CCCCCC"/>
              </a:solidFill>
            </a:endParaRPr>
          </a:p>
        </p:txBody>
      </p:sp>
      <p:cxnSp>
        <p:nvCxnSpPr>
          <p:cNvPr id="598" name="Google Shape;598;p55"/>
          <p:cNvCxnSpPr>
            <a:stCxn id="597" idx="3"/>
            <a:endCxn id="592" idx="2"/>
          </p:cNvCxnSpPr>
          <p:nvPr/>
        </p:nvCxnSpPr>
        <p:spPr>
          <a:xfrm>
            <a:off x="2022566" y="2721314"/>
            <a:ext cx="396000" cy="0"/>
          </a:xfrm>
          <a:prstGeom prst="straightConnector1">
            <a:avLst/>
          </a:prstGeom>
          <a:noFill/>
          <a:ln cap="flat" cmpd="sng" w="28575">
            <a:solidFill>
              <a:srgbClr val="CCCCCC"/>
            </a:solidFill>
            <a:prstDash val="dash"/>
            <a:round/>
            <a:headEnd len="med" w="med" type="none"/>
            <a:tailEnd len="med" w="med" type="triangle"/>
          </a:ln>
        </p:spPr>
      </p:cxnSp>
      <p:sp>
        <p:nvSpPr>
          <p:cNvPr id="599" name="Google Shape;599;p55"/>
          <p:cNvSpPr/>
          <p:nvPr/>
        </p:nvSpPr>
        <p:spPr>
          <a:xfrm>
            <a:off x="133825" y="2410350"/>
            <a:ext cx="509700" cy="5097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a:t>
            </a:r>
            <a:endParaRPr b="1" sz="1800"/>
          </a:p>
        </p:txBody>
      </p:sp>
      <p:cxnSp>
        <p:nvCxnSpPr>
          <p:cNvPr id="600" name="Google Shape;600;p55"/>
          <p:cNvCxnSpPr>
            <a:stCxn id="593" idx="1"/>
            <a:endCxn id="599" idx="4"/>
          </p:cNvCxnSpPr>
          <p:nvPr/>
        </p:nvCxnSpPr>
        <p:spPr>
          <a:xfrm rot="10800000">
            <a:off x="388527" y="2919901"/>
            <a:ext cx="2104800" cy="351600"/>
          </a:xfrm>
          <a:prstGeom prst="straightConnector1">
            <a:avLst/>
          </a:prstGeom>
          <a:noFill/>
          <a:ln cap="flat" cmpd="sng" w="28575">
            <a:solidFill>
              <a:schemeClr val="dk2"/>
            </a:solidFill>
            <a:prstDash val="solid"/>
            <a:round/>
            <a:headEnd len="med" w="med" type="none"/>
            <a:tailEnd len="med" w="med" type="none"/>
          </a:ln>
        </p:spPr>
      </p:cxnSp>
      <p:cxnSp>
        <p:nvCxnSpPr>
          <p:cNvPr id="601" name="Google Shape;601;p55"/>
          <p:cNvCxnSpPr>
            <a:stCxn id="602" idx="1"/>
            <a:endCxn id="603" idx="6"/>
          </p:cNvCxnSpPr>
          <p:nvPr/>
        </p:nvCxnSpPr>
        <p:spPr>
          <a:xfrm rot="10800000">
            <a:off x="643466" y="1935747"/>
            <a:ext cx="375600" cy="14400"/>
          </a:xfrm>
          <a:prstGeom prst="straightConnector1">
            <a:avLst/>
          </a:prstGeom>
          <a:noFill/>
          <a:ln cap="flat" cmpd="sng" w="28575">
            <a:solidFill>
              <a:schemeClr val="dk2"/>
            </a:solidFill>
            <a:prstDash val="solid"/>
            <a:round/>
            <a:headEnd len="med" w="med" type="none"/>
            <a:tailEnd len="med" w="med" type="triangle"/>
          </a:ln>
        </p:spPr>
      </p:cxnSp>
      <p:sp>
        <p:nvSpPr>
          <p:cNvPr id="602" name="Google Shape;602;p55"/>
          <p:cNvSpPr txBox="1"/>
          <p:nvPr/>
        </p:nvSpPr>
        <p:spPr>
          <a:xfrm>
            <a:off x="1019066" y="1751547"/>
            <a:ext cx="1003500" cy="397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feature1</a:t>
            </a:r>
            <a:endParaRPr/>
          </a:p>
        </p:txBody>
      </p:sp>
      <p:sp>
        <p:nvSpPr>
          <p:cNvPr id="603" name="Google Shape;603;p55"/>
          <p:cNvSpPr/>
          <p:nvPr/>
        </p:nvSpPr>
        <p:spPr>
          <a:xfrm>
            <a:off x="133825" y="1680825"/>
            <a:ext cx="509700" cy="5097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D</a:t>
            </a:r>
            <a:endParaRPr b="1" sz="1800"/>
          </a:p>
        </p:txBody>
      </p:sp>
      <p:cxnSp>
        <p:nvCxnSpPr>
          <p:cNvPr id="604" name="Google Shape;604;p55"/>
          <p:cNvCxnSpPr>
            <a:stCxn id="599" idx="0"/>
            <a:endCxn id="603" idx="4"/>
          </p:cNvCxnSpPr>
          <p:nvPr/>
        </p:nvCxnSpPr>
        <p:spPr>
          <a:xfrm rot="10800000">
            <a:off x="388675" y="2190450"/>
            <a:ext cx="0" cy="219900"/>
          </a:xfrm>
          <a:prstGeom prst="straightConnector1">
            <a:avLst/>
          </a:prstGeom>
          <a:noFill/>
          <a:ln cap="flat" cmpd="sng" w="28575">
            <a:solidFill>
              <a:schemeClr val="dk2"/>
            </a:solidFill>
            <a:prstDash val="solid"/>
            <a:round/>
            <a:headEnd len="med" w="med" type="none"/>
            <a:tailEnd len="med" w="med" type="none"/>
          </a:ln>
        </p:spPr>
      </p:cxnSp>
      <p:sp>
        <p:nvSpPr>
          <p:cNvPr id="605" name="Google Shape;605;p55"/>
          <p:cNvSpPr/>
          <p:nvPr/>
        </p:nvSpPr>
        <p:spPr>
          <a:xfrm>
            <a:off x="3375846" y="2466482"/>
            <a:ext cx="509700" cy="5097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E</a:t>
            </a:r>
            <a:endParaRPr b="1" sz="1800"/>
          </a:p>
        </p:txBody>
      </p:sp>
      <p:sp>
        <p:nvSpPr>
          <p:cNvPr id="606" name="Google Shape;606;p55"/>
          <p:cNvSpPr/>
          <p:nvPr/>
        </p:nvSpPr>
        <p:spPr>
          <a:xfrm>
            <a:off x="3375859" y="1680819"/>
            <a:ext cx="509700" cy="5097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F</a:t>
            </a:r>
            <a:endParaRPr b="1" sz="1800"/>
          </a:p>
        </p:txBody>
      </p:sp>
      <p:sp>
        <p:nvSpPr>
          <p:cNvPr id="607" name="Google Shape;607;p55"/>
          <p:cNvSpPr txBox="1"/>
          <p:nvPr/>
        </p:nvSpPr>
        <p:spPr>
          <a:xfrm>
            <a:off x="4199825" y="2522750"/>
            <a:ext cx="1215300" cy="397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origin/master</a:t>
            </a:r>
            <a:endParaRPr/>
          </a:p>
        </p:txBody>
      </p:sp>
      <p:cxnSp>
        <p:nvCxnSpPr>
          <p:cNvPr id="608" name="Google Shape;608;p55"/>
          <p:cNvCxnSpPr>
            <a:stCxn id="607" idx="1"/>
            <a:endCxn id="605" idx="6"/>
          </p:cNvCxnSpPr>
          <p:nvPr/>
        </p:nvCxnSpPr>
        <p:spPr>
          <a:xfrm rot="10800000">
            <a:off x="3885425" y="2721350"/>
            <a:ext cx="314400" cy="0"/>
          </a:xfrm>
          <a:prstGeom prst="straightConnector1">
            <a:avLst/>
          </a:prstGeom>
          <a:noFill/>
          <a:ln cap="flat" cmpd="sng" w="28575">
            <a:solidFill>
              <a:srgbClr val="3D85C6"/>
            </a:solidFill>
            <a:prstDash val="solid"/>
            <a:round/>
            <a:headEnd len="med" w="med" type="none"/>
            <a:tailEnd len="med" w="med" type="triangle"/>
          </a:ln>
        </p:spPr>
      </p:cxnSp>
      <p:cxnSp>
        <p:nvCxnSpPr>
          <p:cNvPr id="609" name="Google Shape;609;p55"/>
          <p:cNvCxnSpPr>
            <a:stCxn id="593" idx="7"/>
            <a:endCxn id="605" idx="4"/>
          </p:cNvCxnSpPr>
          <p:nvPr/>
        </p:nvCxnSpPr>
        <p:spPr>
          <a:xfrm flipH="1" rot="10800000">
            <a:off x="2853740" y="2976301"/>
            <a:ext cx="777000" cy="295200"/>
          </a:xfrm>
          <a:prstGeom prst="straightConnector1">
            <a:avLst/>
          </a:prstGeom>
          <a:noFill/>
          <a:ln cap="flat" cmpd="sng" w="28575">
            <a:solidFill>
              <a:schemeClr val="dk2"/>
            </a:solidFill>
            <a:prstDash val="solid"/>
            <a:round/>
            <a:headEnd len="med" w="med" type="none"/>
            <a:tailEnd len="med" w="med" type="none"/>
          </a:ln>
        </p:spPr>
      </p:cxnSp>
      <p:cxnSp>
        <p:nvCxnSpPr>
          <p:cNvPr id="610" name="Google Shape;610;p55"/>
          <p:cNvCxnSpPr>
            <a:stCxn id="605" idx="0"/>
            <a:endCxn id="606" idx="4"/>
          </p:cNvCxnSpPr>
          <p:nvPr/>
        </p:nvCxnSpPr>
        <p:spPr>
          <a:xfrm rot="10800000">
            <a:off x="3630696" y="2190482"/>
            <a:ext cx="0" cy="276000"/>
          </a:xfrm>
          <a:prstGeom prst="straightConnector1">
            <a:avLst/>
          </a:prstGeom>
          <a:noFill/>
          <a:ln cap="flat" cmpd="sng" w="28575">
            <a:solidFill>
              <a:schemeClr val="dk2"/>
            </a:solidFill>
            <a:prstDash val="solid"/>
            <a:round/>
            <a:headEnd len="med" w="med" type="none"/>
            <a:tailEnd len="med" w="med" type="none"/>
          </a:ln>
        </p:spPr>
      </p:cxnSp>
      <p:cxnSp>
        <p:nvCxnSpPr>
          <p:cNvPr id="611" name="Google Shape;611;p55"/>
          <p:cNvCxnSpPr>
            <a:stCxn id="612" idx="1"/>
          </p:cNvCxnSpPr>
          <p:nvPr/>
        </p:nvCxnSpPr>
        <p:spPr>
          <a:xfrm rot="10800000">
            <a:off x="3885553" y="1935747"/>
            <a:ext cx="375600" cy="14400"/>
          </a:xfrm>
          <a:prstGeom prst="straightConnector1">
            <a:avLst/>
          </a:prstGeom>
          <a:noFill/>
          <a:ln cap="flat" cmpd="sng" w="28575">
            <a:solidFill>
              <a:schemeClr val="dk2"/>
            </a:solidFill>
            <a:prstDash val="solid"/>
            <a:round/>
            <a:headEnd len="med" w="med" type="none"/>
            <a:tailEnd len="med" w="med" type="triangle"/>
          </a:ln>
        </p:spPr>
      </p:cxnSp>
      <p:sp>
        <p:nvSpPr>
          <p:cNvPr id="612" name="Google Shape;612;p55"/>
          <p:cNvSpPr txBox="1"/>
          <p:nvPr/>
        </p:nvSpPr>
        <p:spPr>
          <a:xfrm>
            <a:off x="4261153" y="1751547"/>
            <a:ext cx="1003500" cy="397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bugfix15</a:t>
            </a:r>
            <a:endParaRPr/>
          </a:p>
        </p:txBody>
      </p:sp>
      <p:sp>
        <p:nvSpPr>
          <p:cNvPr id="613" name="Google Shape;613;p55"/>
          <p:cNvSpPr txBox="1"/>
          <p:nvPr/>
        </p:nvSpPr>
        <p:spPr>
          <a:xfrm>
            <a:off x="2134250" y="1751550"/>
            <a:ext cx="903600" cy="397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master</a:t>
            </a:r>
            <a:endParaRPr/>
          </a:p>
        </p:txBody>
      </p:sp>
      <p:cxnSp>
        <p:nvCxnSpPr>
          <p:cNvPr id="614" name="Google Shape;614;p55"/>
          <p:cNvCxnSpPr>
            <a:stCxn id="613" idx="3"/>
            <a:endCxn id="606" idx="2"/>
          </p:cNvCxnSpPr>
          <p:nvPr/>
        </p:nvCxnSpPr>
        <p:spPr>
          <a:xfrm flipH="1" rot="10800000">
            <a:off x="3037850" y="1935750"/>
            <a:ext cx="338100" cy="14400"/>
          </a:xfrm>
          <a:prstGeom prst="straightConnector1">
            <a:avLst/>
          </a:prstGeom>
          <a:noFill/>
          <a:ln cap="flat" cmpd="sng" w="28575">
            <a:solidFill>
              <a:schemeClr val="dk2"/>
            </a:solidFill>
            <a:prstDash val="solid"/>
            <a:round/>
            <a:headEnd len="med" w="med" type="none"/>
            <a:tailEnd len="med" w="med" type="triangle"/>
          </a:ln>
        </p:spPr>
      </p:cxnSp>
      <p:sp>
        <p:nvSpPr>
          <p:cNvPr id="615" name="Google Shape;615;p55"/>
          <p:cNvSpPr txBox="1"/>
          <p:nvPr/>
        </p:nvSpPr>
        <p:spPr>
          <a:xfrm>
            <a:off x="1019066" y="980372"/>
            <a:ext cx="1003500" cy="397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HEAD</a:t>
            </a:r>
            <a:endParaRPr b="1">
              <a:solidFill>
                <a:srgbClr val="FFFFFF"/>
              </a:solidFill>
            </a:endParaRPr>
          </a:p>
        </p:txBody>
      </p:sp>
      <p:cxnSp>
        <p:nvCxnSpPr>
          <p:cNvPr id="616" name="Google Shape;616;p55"/>
          <p:cNvCxnSpPr>
            <a:stCxn id="615" idx="2"/>
            <a:endCxn id="602" idx="0"/>
          </p:cNvCxnSpPr>
          <p:nvPr/>
        </p:nvCxnSpPr>
        <p:spPr>
          <a:xfrm>
            <a:off x="1520816" y="1377572"/>
            <a:ext cx="0" cy="374100"/>
          </a:xfrm>
          <a:prstGeom prst="straightConnector1">
            <a:avLst/>
          </a:prstGeom>
          <a:noFill/>
          <a:ln cap="flat" cmpd="sng" w="28575">
            <a:solidFill>
              <a:schemeClr val="dk2"/>
            </a:solidFill>
            <a:prstDash val="solid"/>
            <a:round/>
            <a:headEnd len="med" w="med" type="none"/>
            <a:tailEnd len="med" w="med" type="triangle"/>
          </a:ln>
        </p:spPr>
      </p:cxnSp>
      <p:sp>
        <p:nvSpPr>
          <p:cNvPr id="617" name="Google Shape;617;p5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5"/>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HEAD</a:t>
            </a:r>
            <a:endParaRPr b="1" sz="3600">
              <a:solidFill>
                <a:srgbClr val="FFFFFF"/>
              </a:solidFill>
            </a:endParaRPr>
          </a:p>
          <a:p>
            <a:pPr indent="0" lvl="0" marL="0" rtl="0" algn="l">
              <a:spcBef>
                <a:spcPts val="0"/>
              </a:spcBef>
              <a:spcAft>
                <a:spcPts val="0"/>
              </a:spcAft>
              <a:buNone/>
            </a:pPr>
            <a:r>
              <a:t/>
            </a:r>
            <a:endParaRPr sz="3000"/>
          </a:p>
        </p:txBody>
      </p:sp>
      <p:sp>
        <p:nvSpPr>
          <p:cNvPr id="619" name="Google Shape;619;p55"/>
          <p:cNvSpPr/>
          <p:nvPr/>
        </p:nvSpPr>
        <p:spPr>
          <a:xfrm>
            <a:off x="5897750" y="582200"/>
            <a:ext cx="32475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5"/>
          <p:cNvSpPr txBox="1"/>
          <p:nvPr/>
        </p:nvSpPr>
        <p:spPr>
          <a:xfrm>
            <a:off x="6012950" y="668100"/>
            <a:ext cx="3069300" cy="37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rgbClr val="000000"/>
              </a:buClr>
              <a:buSzPts val="1100"/>
              <a:buFont typeface="Arial"/>
              <a:buNone/>
            </a:pPr>
            <a:r>
              <a:rPr b="1" i="1" lang="en" sz="1800">
                <a:solidFill>
                  <a:srgbClr val="3D85C6"/>
                </a:solidFill>
              </a:rPr>
              <a:t>HEAD</a:t>
            </a:r>
            <a:r>
              <a:rPr lang="en" sz="1800">
                <a:solidFill>
                  <a:schemeClr val="dk1"/>
                </a:solidFill>
              </a:rPr>
              <a:t> points to the</a:t>
            </a:r>
            <a:br>
              <a:rPr lang="en" sz="1800">
                <a:solidFill>
                  <a:schemeClr val="dk1"/>
                </a:solidFill>
              </a:rPr>
            </a:br>
            <a:r>
              <a:rPr b="1" i="1" lang="en" sz="1800">
                <a:solidFill>
                  <a:srgbClr val="3D85C6"/>
                </a:solidFill>
              </a:rPr>
              <a:t>current branch</a:t>
            </a:r>
            <a:r>
              <a:rPr lang="en" sz="1800">
                <a:solidFill>
                  <a:schemeClr val="dk1"/>
                </a:solidFill>
              </a:rPr>
              <a:t>:</a:t>
            </a:r>
            <a:endParaRPr sz="1800">
              <a:solidFill>
                <a:schemeClr val="dk1"/>
              </a:solidFill>
            </a:endParaRPr>
          </a:p>
          <a:p>
            <a:pPr indent="-342900" lvl="0" marL="457200" rtl="0" algn="l">
              <a:lnSpc>
                <a:spcPct val="115000"/>
              </a:lnSpc>
              <a:spcBef>
                <a:spcPts val="900"/>
              </a:spcBef>
              <a:spcAft>
                <a:spcPts val="0"/>
              </a:spcAft>
              <a:buClr>
                <a:schemeClr val="dk1"/>
              </a:buClr>
              <a:buSzPts val="1800"/>
              <a:buFont typeface="Georgia"/>
              <a:buChar char="■"/>
            </a:pPr>
            <a:r>
              <a:rPr i="1" lang="en" sz="1800">
                <a:solidFill>
                  <a:schemeClr val="dk1"/>
                </a:solidFill>
                <a:latin typeface="Courier New"/>
                <a:ea typeface="Courier New"/>
                <a:cs typeface="Courier New"/>
                <a:sym typeface="Courier New"/>
              </a:rPr>
              <a:t>git commit</a:t>
            </a:r>
            <a:r>
              <a:rPr lang="en" sz="1800">
                <a:solidFill>
                  <a:schemeClr val="dk1"/>
                </a:solidFill>
              </a:rPr>
              <a:t> updates the current branch</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i="1" lang="en" sz="1800">
                <a:solidFill>
                  <a:schemeClr val="dk1"/>
                </a:solidFill>
                <a:latin typeface="Courier New"/>
                <a:ea typeface="Courier New"/>
                <a:cs typeface="Courier New"/>
                <a:sym typeface="Courier New"/>
              </a:rPr>
              <a:t>git checkout</a:t>
            </a:r>
            <a:r>
              <a:rPr lang="en" sz="1800">
                <a:solidFill>
                  <a:schemeClr val="dk1"/>
                </a:solidFill>
              </a:rPr>
              <a:t> sets the current branch</a:t>
            </a:r>
            <a:endParaRPr sz="1800">
              <a:solidFill>
                <a:schemeClr val="dk1"/>
              </a:solidFill>
            </a:endParaRPr>
          </a:p>
        </p:txBody>
      </p:sp>
      <p:sp>
        <p:nvSpPr>
          <p:cNvPr id="621" name="Google Shape;621;p55"/>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5"/>
          <p:cNvSpPr txBox="1"/>
          <p:nvPr/>
        </p:nvSpPr>
        <p:spPr>
          <a:xfrm>
            <a:off x="-16325" y="4713250"/>
            <a:ext cx="5704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happens on </a:t>
            </a:r>
            <a:r>
              <a:rPr i="1" lang="en" sz="1800">
                <a:solidFill>
                  <a:schemeClr val="dk1"/>
                </a:solidFill>
                <a:latin typeface="Courier New"/>
                <a:ea typeface="Courier New"/>
                <a:cs typeface="Courier New"/>
                <a:sym typeface="Courier New"/>
              </a:rPr>
              <a:t>git checkout bugfix15 </a:t>
            </a:r>
            <a:r>
              <a:rPr i="1" lang="en" sz="1800">
                <a:solidFill>
                  <a:schemeClr val="dk1"/>
                </a:solidFill>
              </a:rPr>
              <a:t>?</a:t>
            </a:r>
            <a:endParaRPr i="1" sz="18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56"/>
          <p:cNvSpPr/>
          <p:nvPr/>
        </p:nvSpPr>
        <p:spPr>
          <a:xfrm>
            <a:off x="2418684" y="2466507"/>
            <a:ext cx="509700" cy="5097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G</a:t>
            </a:r>
            <a:endParaRPr b="1" sz="1800"/>
          </a:p>
        </p:txBody>
      </p:sp>
      <p:sp>
        <p:nvSpPr>
          <p:cNvPr id="628" name="Google Shape;628;p56"/>
          <p:cNvSpPr/>
          <p:nvPr/>
        </p:nvSpPr>
        <p:spPr>
          <a:xfrm>
            <a:off x="2418684" y="3196857"/>
            <a:ext cx="509700" cy="5097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sp>
        <p:nvSpPr>
          <p:cNvPr id="629" name="Google Shape;629;p56"/>
          <p:cNvSpPr/>
          <p:nvPr/>
        </p:nvSpPr>
        <p:spPr>
          <a:xfrm>
            <a:off x="2418684" y="3927207"/>
            <a:ext cx="509700" cy="5097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cxnSp>
        <p:nvCxnSpPr>
          <p:cNvPr id="630" name="Google Shape;630;p56"/>
          <p:cNvCxnSpPr>
            <a:stCxn id="628" idx="0"/>
            <a:endCxn id="627" idx="4"/>
          </p:cNvCxnSpPr>
          <p:nvPr/>
        </p:nvCxnSpPr>
        <p:spPr>
          <a:xfrm rot="10800000">
            <a:off x="2673534" y="2976357"/>
            <a:ext cx="0" cy="220500"/>
          </a:xfrm>
          <a:prstGeom prst="straightConnector1">
            <a:avLst/>
          </a:prstGeom>
          <a:noFill/>
          <a:ln cap="flat" cmpd="sng" w="28575">
            <a:solidFill>
              <a:schemeClr val="dk2"/>
            </a:solidFill>
            <a:prstDash val="solid"/>
            <a:round/>
            <a:headEnd len="med" w="med" type="none"/>
            <a:tailEnd len="med" w="med" type="none"/>
          </a:ln>
        </p:spPr>
      </p:cxnSp>
      <p:cxnSp>
        <p:nvCxnSpPr>
          <p:cNvPr id="631" name="Google Shape;631;p56"/>
          <p:cNvCxnSpPr>
            <a:stCxn id="629" idx="0"/>
            <a:endCxn id="628" idx="4"/>
          </p:cNvCxnSpPr>
          <p:nvPr/>
        </p:nvCxnSpPr>
        <p:spPr>
          <a:xfrm rot="10800000">
            <a:off x="2673534" y="3706707"/>
            <a:ext cx="0" cy="220500"/>
          </a:xfrm>
          <a:prstGeom prst="straightConnector1">
            <a:avLst/>
          </a:prstGeom>
          <a:noFill/>
          <a:ln cap="flat" cmpd="sng" w="28575">
            <a:solidFill>
              <a:schemeClr val="dk2"/>
            </a:solidFill>
            <a:prstDash val="solid"/>
            <a:round/>
            <a:headEnd len="med" w="med" type="none"/>
            <a:tailEnd len="med" w="med" type="none"/>
          </a:ln>
        </p:spPr>
      </p:cxnSp>
      <p:sp>
        <p:nvSpPr>
          <p:cNvPr id="632" name="Google Shape;632;p56"/>
          <p:cNvSpPr txBox="1"/>
          <p:nvPr/>
        </p:nvSpPr>
        <p:spPr>
          <a:xfrm>
            <a:off x="1019066" y="2522714"/>
            <a:ext cx="1003500" cy="3972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CCCCC"/>
                </a:solidFill>
              </a:rPr>
              <a:t>feature2</a:t>
            </a:r>
            <a:endParaRPr>
              <a:solidFill>
                <a:srgbClr val="CCCCCC"/>
              </a:solidFill>
            </a:endParaRPr>
          </a:p>
        </p:txBody>
      </p:sp>
      <p:cxnSp>
        <p:nvCxnSpPr>
          <p:cNvPr id="633" name="Google Shape;633;p56"/>
          <p:cNvCxnSpPr>
            <a:stCxn id="632" idx="3"/>
            <a:endCxn id="627" idx="2"/>
          </p:cNvCxnSpPr>
          <p:nvPr/>
        </p:nvCxnSpPr>
        <p:spPr>
          <a:xfrm>
            <a:off x="2022566" y="2721314"/>
            <a:ext cx="396000" cy="0"/>
          </a:xfrm>
          <a:prstGeom prst="straightConnector1">
            <a:avLst/>
          </a:prstGeom>
          <a:noFill/>
          <a:ln cap="flat" cmpd="sng" w="28575">
            <a:solidFill>
              <a:srgbClr val="CCCCCC"/>
            </a:solidFill>
            <a:prstDash val="dash"/>
            <a:round/>
            <a:headEnd len="med" w="med" type="none"/>
            <a:tailEnd len="med" w="med" type="triangle"/>
          </a:ln>
        </p:spPr>
      </p:cxnSp>
      <p:sp>
        <p:nvSpPr>
          <p:cNvPr id="634" name="Google Shape;634;p56"/>
          <p:cNvSpPr/>
          <p:nvPr/>
        </p:nvSpPr>
        <p:spPr>
          <a:xfrm>
            <a:off x="133825" y="2410350"/>
            <a:ext cx="509700" cy="5097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a:t>
            </a:r>
            <a:endParaRPr b="1" sz="1800"/>
          </a:p>
        </p:txBody>
      </p:sp>
      <p:cxnSp>
        <p:nvCxnSpPr>
          <p:cNvPr id="635" name="Google Shape;635;p56"/>
          <p:cNvCxnSpPr>
            <a:stCxn id="628" idx="1"/>
            <a:endCxn id="634" idx="4"/>
          </p:cNvCxnSpPr>
          <p:nvPr/>
        </p:nvCxnSpPr>
        <p:spPr>
          <a:xfrm rot="10800000">
            <a:off x="388527" y="2919901"/>
            <a:ext cx="2104800" cy="351600"/>
          </a:xfrm>
          <a:prstGeom prst="straightConnector1">
            <a:avLst/>
          </a:prstGeom>
          <a:noFill/>
          <a:ln cap="flat" cmpd="sng" w="28575">
            <a:solidFill>
              <a:schemeClr val="dk2"/>
            </a:solidFill>
            <a:prstDash val="solid"/>
            <a:round/>
            <a:headEnd len="med" w="med" type="none"/>
            <a:tailEnd len="med" w="med" type="none"/>
          </a:ln>
        </p:spPr>
      </p:cxnSp>
      <p:cxnSp>
        <p:nvCxnSpPr>
          <p:cNvPr id="636" name="Google Shape;636;p56"/>
          <p:cNvCxnSpPr>
            <a:stCxn id="637" idx="1"/>
            <a:endCxn id="638" idx="6"/>
          </p:cNvCxnSpPr>
          <p:nvPr/>
        </p:nvCxnSpPr>
        <p:spPr>
          <a:xfrm rot="10800000">
            <a:off x="643466" y="1935747"/>
            <a:ext cx="375600" cy="14400"/>
          </a:xfrm>
          <a:prstGeom prst="straightConnector1">
            <a:avLst/>
          </a:prstGeom>
          <a:noFill/>
          <a:ln cap="flat" cmpd="sng" w="28575">
            <a:solidFill>
              <a:schemeClr val="dk2"/>
            </a:solidFill>
            <a:prstDash val="solid"/>
            <a:round/>
            <a:headEnd len="med" w="med" type="none"/>
            <a:tailEnd len="med" w="med" type="triangle"/>
          </a:ln>
        </p:spPr>
      </p:cxnSp>
      <p:sp>
        <p:nvSpPr>
          <p:cNvPr id="637" name="Google Shape;637;p56"/>
          <p:cNvSpPr txBox="1"/>
          <p:nvPr/>
        </p:nvSpPr>
        <p:spPr>
          <a:xfrm>
            <a:off x="1019066" y="1751547"/>
            <a:ext cx="1003500" cy="397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feature1</a:t>
            </a:r>
            <a:endParaRPr/>
          </a:p>
        </p:txBody>
      </p:sp>
      <p:sp>
        <p:nvSpPr>
          <p:cNvPr id="638" name="Google Shape;638;p56"/>
          <p:cNvSpPr/>
          <p:nvPr/>
        </p:nvSpPr>
        <p:spPr>
          <a:xfrm>
            <a:off x="133825" y="1680825"/>
            <a:ext cx="509700" cy="5097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D</a:t>
            </a:r>
            <a:endParaRPr b="1" sz="1800"/>
          </a:p>
        </p:txBody>
      </p:sp>
      <p:cxnSp>
        <p:nvCxnSpPr>
          <p:cNvPr id="639" name="Google Shape;639;p56"/>
          <p:cNvCxnSpPr>
            <a:stCxn id="634" idx="0"/>
            <a:endCxn id="638" idx="4"/>
          </p:cNvCxnSpPr>
          <p:nvPr/>
        </p:nvCxnSpPr>
        <p:spPr>
          <a:xfrm rot="10800000">
            <a:off x="388675" y="2190450"/>
            <a:ext cx="0" cy="219900"/>
          </a:xfrm>
          <a:prstGeom prst="straightConnector1">
            <a:avLst/>
          </a:prstGeom>
          <a:noFill/>
          <a:ln cap="flat" cmpd="sng" w="28575">
            <a:solidFill>
              <a:schemeClr val="dk2"/>
            </a:solidFill>
            <a:prstDash val="solid"/>
            <a:round/>
            <a:headEnd len="med" w="med" type="none"/>
            <a:tailEnd len="med" w="med" type="none"/>
          </a:ln>
        </p:spPr>
      </p:cxnSp>
      <p:sp>
        <p:nvSpPr>
          <p:cNvPr id="640" name="Google Shape;640;p56"/>
          <p:cNvSpPr/>
          <p:nvPr/>
        </p:nvSpPr>
        <p:spPr>
          <a:xfrm>
            <a:off x="3375846" y="2466482"/>
            <a:ext cx="509700" cy="5097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E</a:t>
            </a:r>
            <a:endParaRPr b="1" sz="1800"/>
          </a:p>
        </p:txBody>
      </p:sp>
      <p:sp>
        <p:nvSpPr>
          <p:cNvPr id="641" name="Google Shape;641;p56"/>
          <p:cNvSpPr/>
          <p:nvPr/>
        </p:nvSpPr>
        <p:spPr>
          <a:xfrm>
            <a:off x="3375859" y="1680819"/>
            <a:ext cx="509700" cy="5097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F</a:t>
            </a:r>
            <a:endParaRPr b="1" sz="1800"/>
          </a:p>
        </p:txBody>
      </p:sp>
      <p:sp>
        <p:nvSpPr>
          <p:cNvPr id="642" name="Google Shape;642;p56"/>
          <p:cNvSpPr txBox="1"/>
          <p:nvPr/>
        </p:nvSpPr>
        <p:spPr>
          <a:xfrm>
            <a:off x="4199825" y="2522750"/>
            <a:ext cx="1215300" cy="397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origin/master</a:t>
            </a:r>
            <a:endParaRPr/>
          </a:p>
        </p:txBody>
      </p:sp>
      <p:cxnSp>
        <p:nvCxnSpPr>
          <p:cNvPr id="643" name="Google Shape;643;p56"/>
          <p:cNvCxnSpPr>
            <a:stCxn id="642" idx="1"/>
            <a:endCxn id="640" idx="6"/>
          </p:cNvCxnSpPr>
          <p:nvPr/>
        </p:nvCxnSpPr>
        <p:spPr>
          <a:xfrm rot="10800000">
            <a:off x="3885425" y="2721350"/>
            <a:ext cx="314400" cy="0"/>
          </a:xfrm>
          <a:prstGeom prst="straightConnector1">
            <a:avLst/>
          </a:prstGeom>
          <a:noFill/>
          <a:ln cap="flat" cmpd="sng" w="28575">
            <a:solidFill>
              <a:srgbClr val="3D85C6"/>
            </a:solidFill>
            <a:prstDash val="solid"/>
            <a:round/>
            <a:headEnd len="med" w="med" type="none"/>
            <a:tailEnd len="med" w="med" type="triangle"/>
          </a:ln>
        </p:spPr>
      </p:cxnSp>
      <p:cxnSp>
        <p:nvCxnSpPr>
          <p:cNvPr id="644" name="Google Shape;644;p56"/>
          <p:cNvCxnSpPr>
            <a:stCxn id="628" idx="7"/>
            <a:endCxn id="640" idx="4"/>
          </p:cNvCxnSpPr>
          <p:nvPr/>
        </p:nvCxnSpPr>
        <p:spPr>
          <a:xfrm flipH="1" rot="10800000">
            <a:off x="2853740" y="2976301"/>
            <a:ext cx="777000" cy="295200"/>
          </a:xfrm>
          <a:prstGeom prst="straightConnector1">
            <a:avLst/>
          </a:prstGeom>
          <a:noFill/>
          <a:ln cap="flat" cmpd="sng" w="28575">
            <a:solidFill>
              <a:schemeClr val="dk2"/>
            </a:solidFill>
            <a:prstDash val="solid"/>
            <a:round/>
            <a:headEnd len="med" w="med" type="none"/>
            <a:tailEnd len="med" w="med" type="none"/>
          </a:ln>
        </p:spPr>
      </p:cxnSp>
      <p:cxnSp>
        <p:nvCxnSpPr>
          <p:cNvPr id="645" name="Google Shape;645;p56"/>
          <p:cNvCxnSpPr>
            <a:stCxn id="640" idx="0"/>
            <a:endCxn id="641" idx="4"/>
          </p:cNvCxnSpPr>
          <p:nvPr/>
        </p:nvCxnSpPr>
        <p:spPr>
          <a:xfrm rot="10800000">
            <a:off x="3630696" y="2190482"/>
            <a:ext cx="0" cy="276000"/>
          </a:xfrm>
          <a:prstGeom prst="straightConnector1">
            <a:avLst/>
          </a:prstGeom>
          <a:noFill/>
          <a:ln cap="flat" cmpd="sng" w="28575">
            <a:solidFill>
              <a:schemeClr val="dk2"/>
            </a:solidFill>
            <a:prstDash val="solid"/>
            <a:round/>
            <a:headEnd len="med" w="med" type="none"/>
            <a:tailEnd len="med" w="med" type="none"/>
          </a:ln>
        </p:spPr>
      </p:cxnSp>
      <p:cxnSp>
        <p:nvCxnSpPr>
          <p:cNvPr id="646" name="Google Shape;646;p56"/>
          <p:cNvCxnSpPr>
            <a:stCxn id="647" idx="1"/>
          </p:cNvCxnSpPr>
          <p:nvPr/>
        </p:nvCxnSpPr>
        <p:spPr>
          <a:xfrm rot="10800000">
            <a:off x="3885553" y="1935747"/>
            <a:ext cx="375600" cy="14400"/>
          </a:xfrm>
          <a:prstGeom prst="straightConnector1">
            <a:avLst/>
          </a:prstGeom>
          <a:noFill/>
          <a:ln cap="flat" cmpd="sng" w="28575">
            <a:solidFill>
              <a:schemeClr val="dk2"/>
            </a:solidFill>
            <a:prstDash val="solid"/>
            <a:round/>
            <a:headEnd len="med" w="med" type="none"/>
            <a:tailEnd len="med" w="med" type="triangle"/>
          </a:ln>
        </p:spPr>
      </p:cxnSp>
      <p:sp>
        <p:nvSpPr>
          <p:cNvPr id="647" name="Google Shape;647;p56"/>
          <p:cNvSpPr txBox="1"/>
          <p:nvPr/>
        </p:nvSpPr>
        <p:spPr>
          <a:xfrm>
            <a:off x="4261153" y="1751547"/>
            <a:ext cx="1003500" cy="397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bugfix15</a:t>
            </a:r>
            <a:endParaRPr/>
          </a:p>
        </p:txBody>
      </p:sp>
      <p:sp>
        <p:nvSpPr>
          <p:cNvPr id="648" name="Google Shape;648;p56"/>
          <p:cNvSpPr txBox="1"/>
          <p:nvPr/>
        </p:nvSpPr>
        <p:spPr>
          <a:xfrm>
            <a:off x="2134250" y="1751550"/>
            <a:ext cx="903600" cy="397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master</a:t>
            </a:r>
            <a:endParaRPr/>
          </a:p>
        </p:txBody>
      </p:sp>
      <p:cxnSp>
        <p:nvCxnSpPr>
          <p:cNvPr id="649" name="Google Shape;649;p56"/>
          <p:cNvCxnSpPr>
            <a:stCxn id="648" idx="3"/>
            <a:endCxn id="641" idx="2"/>
          </p:cNvCxnSpPr>
          <p:nvPr/>
        </p:nvCxnSpPr>
        <p:spPr>
          <a:xfrm flipH="1" rot="10800000">
            <a:off x="3037850" y="1935750"/>
            <a:ext cx="338100" cy="14400"/>
          </a:xfrm>
          <a:prstGeom prst="straightConnector1">
            <a:avLst/>
          </a:prstGeom>
          <a:noFill/>
          <a:ln cap="flat" cmpd="sng" w="28575">
            <a:solidFill>
              <a:schemeClr val="dk2"/>
            </a:solidFill>
            <a:prstDash val="solid"/>
            <a:round/>
            <a:headEnd len="med" w="med" type="none"/>
            <a:tailEnd len="med" w="med" type="triangle"/>
          </a:ln>
        </p:spPr>
      </p:cxnSp>
      <p:cxnSp>
        <p:nvCxnSpPr>
          <p:cNvPr id="650" name="Google Shape;650;p56"/>
          <p:cNvCxnSpPr>
            <a:stCxn id="651" idx="2"/>
            <a:endCxn id="637" idx="0"/>
          </p:cNvCxnSpPr>
          <p:nvPr/>
        </p:nvCxnSpPr>
        <p:spPr>
          <a:xfrm>
            <a:off x="1520816" y="1377447"/>
            <a:ext cx="0" cy="374100"/>
          </a:xfrm>
          <a:prstGeom prst="straightConnector1">
            <a:avLst/>
          </a:prstGeom>
          <a:noFill/>
          <a:ln cap="flat" cmpd="sng" w="28575">
            <a:solidFill>
              <a:srgbClr val="D9D9D9"/>
            </a:solidFill>
            <a:prstDash val="dash"/>
            <a:round/>
            <a:headEnd len="med" w="med" type="none"/>
            <a:tailEnd len="med" w="med" type="triangle"/>
          </a:ln>
        </p:spPr>
      </p:cxnSp>
      <p:sp>
        <p:nvSpPr>
          <p:cNvPr id="652" name="Google Shape;652;p56"/>
          <p:cNvSpPr txBox="1"/>
          <p:nvPr/>
        </p:nvSpPr>
        <p:spPr>
          <a:xfrm>
            <a:off x="4261141" y="980347"/>
            <a:ext cx="1003500" cy="397200"/>
          </a:xfrm>
          <a:prstGeom prst="rect">
            <a:avLst/>
          </a:prstGeom>
          <a:solidFill>
            <a:srgbClr val="DD7E6B"/>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HEAD</a:t>
            </a:r>
            <a:endParaRPr b="1">
              <a:solidFill>
                <a:srgbClr val="FFFFFF"/>
              </a:solidFill>
            </a:endParaRPr>
          </a:p>
        </p:txBody>
      </p:sp>
      <p:cxnSp>
        <p:nvCxnSpPr>
          <p:cNvPr id="653" name="Google Shape;653;p56"/>
          <p:cNvCxnSpPr>
            <a:stCxn id="652" idx="2"/>
          </p:cNvCxnSpPr>
          <p:nvPr/>
        </p:nvCxnSpPr>
        <p:spPr>
          <a:xfrm>
            <a:off x="4762891" y="1377547"/>
            <a:ext cx="0" cy="374100"/>
          </a:xfrm>
          <a:prstGeom prst="straightConnector1">
            <a:avLst/>
          </a:prstGeom>
          <a:noFill/>
          <a:ln cap="flat" cmpd="sng" w="28575">
            <a:solidFill>
              <a:schemeClr val="dk2"/>
            </a:solidFill>
            <a:prstDash val="solid"/>
            <a:round/>
            <a:headEnd len="med" w="med" type="none"/>
            <a:tailEnd len="med" w="med" type="triangle"/>
          </a:ln>
        </p:spPr>
      </p:cxnSp>
      <p:sp>
        <p:nvSpPr>
          <p:cNvPr id="654" name="Google Shape;654;p56"/>
          <p:cNvSpPr txBox="1"/>
          <p:nvPr/>
        </p:nvSpPr>
        <p:spPr>
          <a:xfrm>
            <a:off x="1019066" y="980364"/>
            <a:ext cx="1003500" cy="3972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CCCCCC"/>
                </a:solidFill>
              </a:rPr>
              <a:t>HEAD</a:t>
            </a:r>
            <a:endParaRPr b="1">
              <a:solidFill>
                <a:srgbClr val="CCCCCC"/>
              </a:solidFill>
            </a:endParaRPr>
          </a:p>
        </p:txBody>
      </p:sp>
      <p:sp>
        <p:nvSpPr>
          <p:cNvPr id="655" name="Google Shape;655;p5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6"/>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HEAD</a:t>
            </a:r>
            <a:endParaRPr b="1" sz="3600">
              <a:solidFill>
                <a:srgbClr val="FFFFFF"/>
              </a:solidFill>
            </a:endParaRPr>
          </a:p>
          <a:p>
            <a:pPr indent="0" lvl="0" marL="0" rtl="0" algn="l">
              <a:spcBef>
                <a:spcPts val="0"/>
              </a:spcBef>
              <a:spcAft>
                <a:spcPts val="0"/>
              </a:spcAft>
              <a:buNone/>
            </a:pPr>
            <a:r>
              <a:t/>
            </a:r>
            <a:endParaRPr sz="3000"/>
          </a:p>
        </p:txBody>
      </p:sp>
      <p:sp>
        <p:nvSpPr>
          <p:cNvPr id="657" name="Google Shape;657;p56"/>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6"/>
          <p:cNvSpPr txBox="1"/>
          <p:nvPr/>
        </p:nvSpPr>
        <p:spPr>
          <a:xfrm>
            <a:off x="6012950" y="668100"/>
            <a:ext cx="3069300" cy="37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rgbClr val="000000"/>
              </a:buClr>
              <a:buSzPts val="1100"/>
              <a:buFont typeface="Arial"/>
              <a:buNone/>
            </a:pPr>
            <a:r>
              <a:rPr i="1" lang="en" sz="1800">
                <a:solidFill>
                  <a:schemeClr val="dk1"/>
                </a:solidFill>
                <a:latin typeface="Courier New"/>
                <a:ea typeface="Courier New"/>
                <a:cs typeface="Courier New"/>
                <a:sym typeface="Courier New"/>
              </a:rPr>
              <a:t>git checkout</a:t>
            </a:r>
            <a:r>
              <a:rPr lang="en" sz="1800">
                <a:solidFill>
                  <a:schemeClr val="dk1"/>
                </a:solidFill>
              </a:rPr>
              <a:t>:</a:t>
            </a:r>
            <a:endParaRPr sz="1800">
              <a:solidFill>
                <a:schemeClr val="dk1"/>
              </a:solidFill>
            </a:endParaRPr>
          </a:p>
          <a:p>
            <a:pPr indent="-342900" lvl="0" marL="457200" rtl="0" algn="l">
              <a:lnSpc>
                <a:spcPct val="115000"/>
              </a:lnSpc>
              <a:spcBef>
                <a:spcPts val="900"/>
              </a:spcBef>
              <a:spcAft>
                <a:spcPts val="0"/>
              </a:spcAft>
              <a:buClr>
                <a:schemeClr val="dk1"/>
              </a:buClr>
              <a:buSzPts val="1800"/>
              <a:buFont typeface="Georgia"/>
              <a:buChar char="■"/>
            </a:pPr>
            <a:r>
              <a:rPr lang="en" sz="1800">
                <a:solidFill>
                  <a:schemeClr val="dk1"/>
                </a:solidFill>
              </a:rPr>
              <a:t>moves </a:t>
            </a:r>
            <a:r>
              <a:rPr b="1" i="1" lang="en" sz="1800">
                <a:solidFill>
                  <a:srgbClr val="3D85C6"/>
                </a:solidFill>
              </a:rPr>
              <a:t>HEAD</a:t>
            </a:r>
            <a:endParaRPr b="1" i="1" sz="1800">
              <a:solidFill>
                <a:srgbClr val="3D85C6"/>
              </a:solidFill>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rPr>
              <a:t>also updates the </a:t>
            </a:r>
            <a:r>
              <a:rPr b="1" i="1" lang="en" sz="1800">
                <a:solidFill>
                  <a:srgbClr val="3D85C6"/>
                </a:solidFill>
              </a:rPr>
              <a:t>working tree</a:t>
            </a:r>
            <a:endParaRPr b="1" i="1" sz="1800">
              <a:solidFill>
                <a:srgbClr val="3D85C6"/>
              </a:solidFill>
            </a:endParaRPr>
          </a:p>
        </p:txBody>
      </p:sp>
      <p:sp>
        <p:nvSpPr>
          <p:cNvPr id="659" name="Google Shape;659;p56"/>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6"/>
          <p:cNvSpPr txBox="1"/>
          <p:nvPr/>
        </p:nvSpPr>
        <p:spPr>
          <a:xfrm>
            <a:off x="-16325" y="4713250"/>
            <a:ext cx="90462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if you started to make changes but you forgot to checkout the correct branch?</a:t>
            </a:r>
            <a:endParaRPr i="1" sz="18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Google Shape;665;p5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7"/>
          <p:cNvSpPr txBox="1"/>
          <p:nvPr>
            <p:ph type="title"/>
          </p:nvPr>
        </p:nvSpPr>
        <p:spPr>
          <a:xfrm>
            <a:off x="189450" y="-87600"/>
            <a:ext cx="94482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Checkout with changes in working tree</a:t>
            </a:r>
            <a:endParaRPr sz="3000"/>
          </a:p>
        </p:txBody>
      </p:sp>
      <p:sp>
        <p:nvSpPr>
          <p:cNvPr id="667" name="Google Shape;667;p57"/>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7"/>
          <p:cNvSpPr txBox="1"/>
          <p:nvPr/>
        </p:nvSpPr>
        <p:spPr>
          <a:xfrm>
            <a:off x="6012950" y="668100"/>
            <a:ext cx="3069300" cy="3877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900"/>
              </a:spcBef>
              <a:spcAft>
                <a:spcPts val="0"/>
              </a:spcAft>
              <a:buClr>
                <a:schemeClr val="dk1"/>
              </a:buClr>
              <a:buSzPts val="1600"/>
              <a:buFont typeface="Georgia"/>
              <a:buChar char="■"/>
            </a:pPr>
            <a:r>
              <a:rPr lang="en" sz="1600">
                <a:solidFill>
                  <a:schemeClr val="dk1"/>
                </a:solidFill>
              </a:rPr>
              <a:t>a </a:t>
            </a:r>
            <a:r>
              <a:rPr b="1" i="1" lang="en" sz="1600"/>
              <a:t>working tree</a:t>
            </a:r>
            <a:r>
              <a:rPr b="1" i="1" lang="en" sz="1600">
                <a:solidFill>
                  <a:srgbClr val="3D85C6"/>
                </a:solidFill>
              </a:rPr>
              <a:t> </a:t>
            </a:r>
            <a:r>
              <a:rPr lang="en" sz="1600"/>
              <a:t>with modifications is called </a:t>
            </a:r>
            <a:r>
              <a:rPr b="1" i="1" lang="en" sz="1600">
                <a:solidFill>
                  <a:srgbClr val="6FA8DC"/>
                </a:solidFill>
              </a:rPr>
              <a:t>dirty</a:t>
            </a:r>
            <a:endParaRPr b="1" i="1" sz="1600">
              <a:solidFill>
                <a:srgbClr val="6FA8DC"/>
              </a:solidFill>
            </a:endParaRPr>
          </a:p>
          <a:p>
            <a:pPr indent="-330200" lvl="0" marL="457200" rtl="0" algn="l">
              <a:lnSpc>
                <a:spcPct val="115000"/>
              </a:lnSpc>
              <a:spcBef>
                <a:spcPts val="0"/>
              </a:spcBef>
              <a:spcAft>
                <a:spcPts val="0"/>
              </a:spcAft>
              <a:buClr>
                <a:schemeClr val="dk1"/>
              </a:buClr>
              <a:buSzPts val="1600"/>
              <a:buFont typeface="Georgia"/>
              <a:buChar char="■"/>
            </a:pPr>
            <a:r>
              <a:rPr lang="en" sz="1600">
                <a:solidFill>
                  <a:schemeClr val="dk1"/>
                </a:solidFill>
              </a:rPr>
              <a:t>a </a:t>
            </a:r>
            <a:r>
              <a:rPr b="1" i="1" lang="en" sz="1600">
                <a:solidFill>
                  <a:schemeClr val="dk1"/>
                </a:solidFill>
              </a:rPr>
              <a:t>working tree</a:t>
            </a:r>
            <a:r>
              <a:rPr b="1" i="1" lang="en" sz="1600">
                <a:solidFill>
                  <a:srgbClr val="3D85C6"/>
                </a:solidFill>
              </a:rPr>
              <a:t> </a:t>
            </a:r>
            <a:r>
              <a:rPr lang="en" sz="1600">
                <a:solidFill>
                  <a:schemeClr val="dk1"/>
                </a:solidFill>
              </a:rPr>
              <a:t>without modifications is called </a:t>
            </a:r>
            <a:r>
              <a:rPr b="1" i="1" lang="en" sz="1600">
                <a:solidFill>
                  <a:srgbClr val="6FA8DC"/>
                </a:solidFill>
              </a:rPr>
              <a:t>clean</a:t>
            </a:r>
            <a:endParaRPr i="1" sz="1600">
              <a:latin typeface="Courier New"/>
              <a:ea typeface="Courier New"/>
              <a:cs typeface="Courier New"/>
              <a:sym typeface="Courier New"/>
            </a:endParaRPr>
          </a:p>
          <a:p>
            <a:pPr indent="-330200" lvl="0" marL="457200" rtl="0" algn="l">
              <a:lnSpc>
                <a:spcPct val="115000"/>
              </a:lnSpc>
              <a:spcBef>
                <a:spcPts val="0"/>
              </a:spcBef>
              <a:spcAft>
                <a:spcPts val="0"/>
              </a:spcAft>
              <a:buClr>
                <a:schemeClr val="dk1"/>
              </a:buClr>
              <a:buSzPts val="1600"/>
              <a:buFont typeface="Georgia"/>
              <a:buChar char="■"/>
            </a:pPr>
            <a:r>
              <a:rPr i="1" lang="en" sz="1600">
                <a:latin typeface="Courier New"/>
                <a:ea typeface="Courier New"/>
                <a:cs typeface="Courier New"/>
                <a:sym typeface="Courier New"/>
              </a:rPr>
              <a:t>git stash</a:t>
            </a:r>
            <a:r>
              <a:rPr lang="en" sz="1600"/>
              <a:t> puts changes in a </a:t>
            </a:r>
            <a:r>
              <a:rPr b="1" i="1" lang="en" sz="1600"/>
              <a:t>dirty working tree</a:t>
            </a:r>
            <a:r>
              <a:rPr lang="en" sz="1600"/>
              <a:t> aside, with </a:t>
            </a:r>
            <a:r>
              <a:rPr i="1" lang="en" sz="1600">
                <a:latin typeface="Courier New"/>
                <a:ea typeface="Courier New"/>
                <a:cs typeface="Courier New"/>
                <a:sym typeface="Courier New"/>
              </a:rPr>
              <a:t>git stash pop</a:t>
            </a:r>
            <a:r>
              <a:rPr lang="en" sz="1600"/>
              <a:t> they can be applied somewhere else (more about conflict resolution later)</a:t>
            </a:r>
            <a:endParaRPr sz="1600"/>
          </a:p>
        </p:txBody>
      </p:sp>
      <p:sp>
        <p:nvSpPr>
          <p:cNvPr id="669" name="Google Shape;669;p57"/>
          <p:cNvSpPr txBox="1"/>
          <p:nvPr/>
        </p:nvSpPr>
        <p:spPr>
          <a:xfrm>
            <a:off x="285625" y="744125"/>
            <a:ext cx="5402700" cy="380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a:solidFill>
                  <a:schemeClr val="dk1"/>
                </a:solidFill>
              </a:rPr>
              <a:t>If you started to make changes to the working tree but the wrong branch is checked-out:</a:t>
            </a:r>
            <a:endParaRPr sz="1800">
              <a:solidFill>
                <a:schemeClr val="dk1"/>
              </a:solidFill>
            </a:endParaRPr>
          </a:p>
          <a:p>
            <a:pPr indent="-342900" lvl="0" marL="457200" rtl="0" algn="l">
              <a:lnSpc>
                <a:spcPct val="115000"/>
              </a:lnSpc>
              <a:spcBef>
                <a:spcPts val="900"/>
              </a:spcBef>
              <a:spcAft>
                <a:spcPts val="0"/>
              </a:spcAft>
              <a:buClr>
                <a:schemeClr val="dk1"/>
              </a:buClr>
              <a:buSzPts val="1800"/>
              <a:buFont typeface="Arial"/>
              <a:buChar char="■"/>
            </a:pPr>
            <a:r>
              <a:rPr lang="en" sz="1800">
                <a:solidFill>
                  <a:schemeClr val="dk1"/>
                </a:solidFill>
              </a:rPr>
              <a:t>just try to checkout the correct branch, if there are no conflicts this will just work</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if there are conflicts the checkout fails,</a:t>
            </a:r>
            <a:br>
              <a:rPr lang="en" sz="1800">
                <a:solidFill>
                  <a:schemeClr val="dk1"/>
                </a:solidFill>
              </a:rPr>
            </a:br>
            <a:r>
              <a:rPr lang="en" sz="1800">
                <a:solidFill>
                  <a:schemeClr val="dk1"/>
                </a:solidFill>
              </a:rPr>
              <a:t>in this case you can do:</a:t>
            </a:r>
            <a:br>
              <a:rPr lang="en" sz="1800">
                <a:solidFill>
                  <a:schemeClr val="dk1"/>
                </a:solidFill>
              </a:rPr>
            </a:br>
            <a:r>
              <a:rPr lang="en" sz="1800">
                <a:solidFill>
                  <a:schemeClr val="dk1"/>
                </a:solidFill>
              </a:rPr>
              <a:t>$ </a:t>
            </a:r>
            <a:r>
              <a:rPr i="1" lang="en" sz="1800">
                <a:solidFill>
                  <a:schemeClr val="dk1"/>
                </a:solidFill>
                <a:latin typeface="Courier New"/>
                <a:ea typeface="Courier New"/>
                <a:cs typeface="Courier New"/>
                <a:sym typeface="Courier New"/>
              </a:rPr>
              <a:t>git stash</a:t>
            </a:r>
            <a:br>
              <a:rPr i="1" lang="en" sz="1800">
                <a:solidFill>
                  <a:schemeClr val="dk1"/>
                </a:solidFill>
                <a:latin typeface="Courier New"/>
                <a:ea typeface="Courier New"/>
                <a:cs typeface="Courier New"/>
                <a:sym typeface="Courier New"/>
              </a:rPr>
            </a:br>
            <a:r>
              <a:rPr lang="en" sz="1800">
                <a:solidFill>
                  <a:schemeClr val="dk1"/>
                </a:solidFill>
              </a:rPr>
              <a:t>$</a:t>
            </a:r>
            <a:r>
              <a:rPr i="1" lang="en" sz="1800">
                <a:solidFill>
                  <a:schemeClr val="dk1"/>
                </a:solidFill>
                <a:latin typeface="Courier New"/>
                <a:ea typeface="Courier New"/>
                <a:cs typeface="Courier New"/>
                <a:sym typeface="Courier New"/>
              </a:rPr>
              <a:t> git checkout &lt;correct-branch&gt;</a:t>
            </a:r>
            <a:br>
              <a:rPr i="1" lang="en" sz="1800">
                <a:solidFill>
                  <a:schemeClr val="dk1"/>
                </a:solidFill>
                <a:latin typeface="Courier New"/>
                <a:ea typeface="Courier New"/>
                <a:cs typeface="Courier New"/>
                <a:sym typeface="Courier New"/>
              </a:rPr>
            </a:br>
            <a:r>
              <a:rPr lang="en" sz="1800">
                <a:solidFill>
                  <a:schemeClr val="dk1"/>
                </a:solidFill>
              </a:rPr>
              <a:t>$</a:t>
            </a:r>
            <a:r>
              <a:rPr i="1" lang="en" sz="1800">
                <a:solidFill>
                  <a:schemeClr val="dk1"/>
                </a:solidFill>
                <a:latin typeface="Courier New"/>
                <a:ea typeface="Courier New"/>
                <a:cs typeface="Courier New"/>
                <a:sym typeface="Courier New"/>
              </a:rPr>
              <a:t> git stash pop</a:t>
            </a:r>
            <a:br>
              <a:rPr i="1" lang="en" sz="1800">
                <a:solidFill>
                  <a:schemeClr val="dk1"/>
                </a:solidFill>
                <a:latin typeface="Courier New"/>
                <a:ea typeface="Courier New"/>
                <a:cs typeface="Courier New"/>
                <a:sym typeface="Courier New"/>
              </a:rPr>
            </a:br>
            <a:r>
              <a:rPr lang="en" sz="1800">
                <a:solidFill>
                  <a:schemeClr val="dk1"/>
                </a:solidFill>
              </a:rPr>
              <a:t>$</a:t>
            </a:r>
            <a:r>
              <a:rPr i="1" lang="en" sz="1800">
                <a:solidFill>
                  <a:schemeClr val="dk1"/>
                </a:solidFill>
                <a:latin typeface="Courier New"/>
                <a:ea typeface="Courier New"/>
                <a:cs typeface="Courier New"/>
                <a:sym typeface="Courier New"/>
              </a:rPr>
              <a:t> &lt;resolve conflicts&gt;</a:t>
            </a:r>
            <a:br>
              <a:rPr i="1" lang="en" sz="1800">
                <a:solidFill>
                  <a:schemeClr val="dk1"/>
                </a:solidFill>
                <a:latin typeface="Courier New"/>
                <a:ea typeface="Courier New"/>
                <a:cs typeface="Courier New"/>
                <a:sym typeface="Courier New"/>
              </a:rPr>
            </a:br>
            <a:r>
              <a:rPr lang="en" sz="1800">
                <a:solidFill>
                  <a:schemeClr val="dk1"/>
                </a:solidFill>
              </a:rPr>
              <a:t>$ </a:t>
            </a:r>
            <a:r>
              <a:rPr i="1" lang="en" sz="1800">
                <a:solidFill>
                  <a:schemeClr val="dk1"/>
                </a:solidFill>
                <a:latin typeface="Courier New"/>
                <a:ea typeface="Courier New"/>
                <a:cs typeface="Courier New"/>
                <a:sym typeface="Courier New"/>
              </a:rPr>
              <a:t>git stash drop</a:t>
            </a:r>
            <a:endParaRPr i="1" sz="1800">
              <a:solidFill>
                <a:schemeClr val="dk1"/>
              </a:solidFill>
              <a:latin typeface="Courier New"/>
              <a:ea typeface="Courier New"/>
              <a:cs typeface="Courier New"/>
              <a:sym typeface="Courier New"/>
            </a:endParaRPr>
          </a:p>
        </p:txBody>
      </p:sp>
      <p:sp>
        <p:nvSpPr>
          <p:cNvPr id="670" name="Google Shape;670;p57"/>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7"/>
          <p:cNvSpPr txBox="1"/>
          <p:nvPr/>
        </p:nvSpPr>
        <p:spPr>
          <a:xfrm>
            <a:off x="-16325" y="4713250"/>
            <a:ext cx="85224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if you have created a commit but you want to include additional changes?</a:t>
            </a:r>
            <a:endParaRPr i="1" sz="18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58"/>
          <p:cNvSpPr/>
          <p:nvPr/>
        </p:nvSpPr>
        <p:spPr>
          <a:xfrm>
            <a:off x="1870725" y="1866625"/>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a:t>
            </a:r>
            <a:endParaRPr b="1" sz="2400"/>
          </a:p>
        </p:txBody>
      </p:sp>
      <p:sp>
        <p:nvSpPr>
          <p:cNvPr id="677" name="Google Shape;677;p58"/>
          <p:cNvSpPr/>
          <p:nvPr/>
        </p:nvSpPr>
        <p:spPr>
          <a:xfrm>
            <a:off x="1870725" y="2752300"/>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B</a:t>
            </a:r>
            <a:endParaRPr b="1" sz="2400"/>
          </a:p>
        </p:txBody>
      </p:sp>
      <p:sp>
        <p:nvSpPr>
          <p:cNvPr id="678" name="Google Shape;678;p58"/>
          <p:cNvSpPr/>
          <p:nvPr/>
        </p:nvSpPr>
        <p:spPr>
          <a:xfrm>
            <a:off x="1870725" y="3637975"/>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a:t>
            </a:r>
            <a:endParaRPr b="1" sz="2400"/>
          </a:p>
        </p:txBody>
      </p:sp>
      <p:cxnSp>
        <p:nvCxnSpPr>
          <p:cNvPr id="679" name="Google Shape;679;p58"/>
          <p:cNvCxnSpPr>
            <a:stCxn id="677" idx="0"/>
            <a:endCxn id="676" idx="4"/>
          </p:cNvCxnSpPr>
          <p:nvPr/>
        </p:nvCxnSpPr>
        <p:spPr>
          <a:xfrm rot="10800000">
            <a:off x="2179725" y="2484700"/>
            <a:ext cx="0" cy="267600"/>
          </a:xfrm>
          <a:prstGeom prst="straightConnector1">
            <a:avLst/>
          </a:prstGeom>
          <a:noFill/>
          <a:ln cap="flat" cmpd="sng" w="28575">
            <a:solidFill>
              <a:schemeClr val="dk2"/>
            </a:solidFill>
            <a:prstDash val="solid"/>
            <a:round/>
            <a:headEnd len="med" w="med" type="none"/>
            <a:tailEnd len="med" w="med" type="none"/>
          </a:ln>
        </p:spPr>
      </p:cxnSp>
      <p:cxnSp>
        <p:nvCxnSpPr>
          <p:cNvPr id="680" name="Google Shape;680;p58"/>
          <p:cNvCxnSpPr>
            <a:stCxn id="678" idx="0"/>
            <a:endCxn id="677" idx="4"/>
          </p:cNvCxnSpPr>
          <p:nvPr/>
        </p:nvCxnSpPr>
        <p:spPr>
          <a:xfrm rot="10800000">
            <a:off x="2179725" y="3370375"/>
            <a:ext cx="0" cy="267600"/>
          </a:xfrm>
          <a:prstGeom prst="straightConnector1">
            <a:avLst/>
          </a:prstGeom>
          <a:noFill/>
          <a:ln cap="flat" cmpd="sng" w="28575">
            <a:solidFill>
              <a:schemeClr val="dk2"/>
            </a:solidFill>
            <a:prstDash val="solid"/>
            <a:round/>
            <a:headEnd len="med" w="med" type="none"/>
            <a:tailEnd len="med" w="med" type="none"/>
          </a:ln>
        </p:spPr>
      </p:cxnSp>
      <p:sp>
        <p:nvSpPr>
          <p:cNvPr id="681" name="Google Shape;681;p58"/>
          <p:cNvSpPr/>
          <p:nvPr/>
        </p:nvSpPr>
        <p:spPr>
          <a:xfrm>
            <a:off x="2831450" y="1866625"/>
            <a:ext cx="618000" cy="6180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A61C00"/>
                </a:solidFill>
              </a:rPr>
              <a:t>D</a:t>
            </a:r>
            <a:endParaRPr b="1" sz="2400">
              <a:solidFill>
                <a:srgbClr val="A61C00"/>
              </a:solidFill>
            </a:endParaRPr>
          </a:p>
        </p:txBody>
      </p:sp>
      <p:cxnSp>
        <p:nvCxnSpPr>
          <p:cNvPr id="682" name="Google Shape;682;p58"/>
          <p:cNvCxnSpPr>
            <a:stCxn id="677" idx="6"/>
            <a:endCxn id="681" idx="4"/>
          </p:cNvCxnSpPr>
          <p:nvPr/>
        </p:nvCxnSpPr>
        <p:spPr>
          <a:xfrm flipH="1" rot="10800000">
            <a:off x="2488725" y="2484700"/>
            <a:ext cx="651600" cy="576600"/>
          </a:xfrm>
          <a:prstGeom prst="straightConnector1">
            <a:avLst/>
          </a:prstGeom>
          <a:noFill/>
          <a:ln cap="flat" cmpd="sng" w="28575">
            <a:solidFill>
              <a:srgbClr val="A61C00"/>
            </a:solidFill>
            <a:prstDash val="solid"/>
            <a:round/>
            <a:headEnd len="med" w="med" type="none"/>
            <a:tailEnd len="med" w="med" type="none"/>
          </a:ln>
        </p:spPr>
      </p:cxnSp>
      <p:cxnSp>
        <p:nvCxnSpPr>
          <p:cNvPr id="683" name="Google Shape;683;p58"/>
          <p:cNvCxnSpPr>
            <a:stCxn id="684" idx="3"/>
          </p:cNvCxnSpPr>
          <p:nvPr/>
        </p:nvCxnSpPr>
        <p:spPr>
          <a:xfrm>
            <a:off x="1491788" y="2175613"/>
            <a:ext cx="378900" cy="0"/>
          </a:xfrm>
          <a:prstGeom prst="straightConnector1">
            <a:avLst/>
          </a:prstGeom>
          <a:noFill/>
          <a:ln cap="flat" cmpd="sng" w="28575">
            <a:solidFill>
              <a:srgbClr val="CCCCCC"/>
            </a:solidFill>
            <a:prstDash val="dash"/>
            <a:round/>
            <a:headEnd len="med" w="med" type="none"/>
            <a:tailEnd len="med" w="med" type="triangle"/>
          </a:ln>
        </p:spPr>
      </p:cxnSp>
      <p:sp>
        <p:nvSpPr>
          <p:cNvPr id="684" name="Google Shape;684;p58"/>
          <p:cNvSpPr txBox="1"/>
          <p:nvPr/>
        </p:nvSpPr>
        <p:spPr>
          <a:xfrm>
            <a:off x="274688" y="1934713"/>
            <a:ext cx="1217100" cy="4818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CCCCCC"/>
                </a:solidFill>
              </a:rPr>
              <a:t>master</a:t>
            </a:r>
            <a:endParaRPr sz="1800">
              <a:solidFill>
                <a:srgbClr val="CCCCCC"/>
              </a:solidFill>
            </a:endParaRPr>
          </a:p>
        </p:txBody>
      </p:sp>
      <p:sp>
        <p:nvSpPr>
          <p:cNvPr id="685" name="Google Shape;685;p58"/>
          <p:cNvSpPr txBox="1"/>
          <p:nvPr/>
        </p:nvSpPr>
        <p:spPr>
          <a:xfrm>
            <a:off x="3876075" y="1060500"/>
            <a:ext cx="1217100" cy="4818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HEAD</a:t>
            </a:r>
            <a:endParaRPr b="1" sz="1800">
              <a:solidFill>
                <a:srgbClr val="FFFFFF"/>
              </a:solidFill>
            </a:endParaRPr>
          </a:p>
        </p:txBody>
      </p:sp>
      <p:cxnSp>
        <p:nvCxnSpPr>
          <p:cNvPr id="686" name="Google Shape;686;p58"/>
          <p:cNvCxnSpPr>
            <a:stCxn id="685" idx="2"/>
            <a:endCxn id="687" idx="0"/>
          </p:cNvCxnSpPr>
          <p:nvPr/>
        </p:nvCxnSpPr>
        <p:spPr>
          <a:xfrm>
            <a:off x="4484625" y="1542300"/>
            <a:ext cx="0" cy="392400"/>
          </a:xfrm>
          <a:prstGeom prst="straightConnector1">
            <a:avLst/>
          </a:prstGeom>
          <a:noFill/>
          <a:ln cap="flat" cmpd="sng" w="28575">
            <a:solidFill>
              <a:srgbClr val="000000"/>
            </a:solidFill>
            <a:prstDash val="solid"/>
            <a:round/>
            <a:headEnd len="med" w="med" type="none"/>
            <a:tailEnd len="med" w="med" type="triangle"/>
          </a:ln>
        </p:spPr>
      </p:cxnSp>
      <p:sp>
        <p:nvSpPr>
          <p:cNvPr id="688" name="Google Shape;688;p5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8"/>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Amend Commit</a:t>
            </a:r>
            <a:endParaRPr b="1" sz="3600">
              <a:solidFill>
                <a:srgbClr val="FFFFFF"/>
              </a:solidFill>
            </a:endParaRPr>
          </a:p>
          <a:p>
            <a:pPr indent="0" lvl="0" marL="0" rtl="0" algn="l">
              <a:spcBef>
                <a:spcPts val="0"/>
              </a:spcBef>
              <a:spcAft>
                <a:spcPts val="0"/>
              </a:spcAft>
              <a:buNone/>
            </a:pPr>
            <a:r>
              <a:t/>
            </a:r>
            <a:endParaRPr sz="3000"/>
          </a:p>
        </p:txBody>
      </p:sp>
      <p:sp>
        <p:nvSpPr>
          <p:cNvPr id="690" name="Google Shape;690;p58"/>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8"/>
          <p:cNvSpPr txBox="1"/>
          <p:nvPr/>
        </p:nvSpPr>
        <p:spPr>
          <a:xfrm>
            <a:off x="5986850" y="555775"/>
            <a:ext cx="3069300" cy="456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i="1" lang="en">
                <a:solidFill>
                  <a:schemeClr val="dk1"/>
                </a:solidFill>
                <a:latin typeface="Courier New"/>
                <a:ea typeface="Courier New"/>
                <a:cs typeface="Courier New"/>
                <a:sym typeface="Courier New"/>
              </a:rPr>
              <a:t>git commit --amend</a:t>
            </a:r>
            <a:r>
              <a:rPr lang="en">
                <a:solidFill>
                  <a:schemeClr val="dk1"/>
                </a:solidFill>
              </a:rPr>
              <a:t> rewrites the last commit:</a:t>
            </a:r>
            <a:endParaRPr>
              <a:solidFill>
                <a:schemeClr val="dk1"/>
              </a:solidFill>
            </a:endParaRPr>
          </a:p>
          <a:p>
            <a:pPr indent="-317500" lvl="0" marL="457200" rtl="0" algn="l">
              <a:lnSpc>
                <a:spcPct val="115000"/>
              </a:lnSpc>
              <a:spcBef>
                <a:spcPts val="900"/>
              </a:spcBef>
              <a:spcAft>
                <a:spcPts val="0"/>
              </a:spcAft>
              <a:buSzPts val="1400"/>
              <a:buChar char="■"/>
            </a:pPr>
            <a:r>
              <a:rPr lang="en"/>
              <a:t>creates a sibling commit </a:t>
            </a:r>
            <a:r>
              <a:rPr b="1" i="1" lang="en">
                <a:solidFill>
                  <a:srgbClr val="3D85C6"/>
                </a:solidFill>
              </a:rPr>
              <a:t>D</a:t>
            </a:r>
            <a:r>
              <a:rPr lang="en"/>
              <a:t> of the last commit </a:t>
            </a:r>
            <a:r>
              <a:rPr b="1" i="1" lang="en">
                <a:solidFill>
                  <a:srgbClr val="3D85C6"/>
                </a:solidFill>
              </a:rPr>
              <a:t>C</a:t>
            </a:r>
            <a:r>
              <a:rPr lang="en"/>
              <a:t> and </a:t>
            </a:r>
            <a:r>
              <a:rPr b="1" i="1" lang="en">
                <a:solidFill>
                  <a:srgbClr val="3D85C6"/>
                </a:solidFill>
              </a:rPr>
              <a:t>resets</a:t>
            </a:r>
            <a:r>
              <a:rPr lang="en"/>
              <a:t> the current branch to it</a:t>
            </a:r>
            <a:endParaRPr/>
          </a:p>
          <a:p>
            <a:pPr indent="-317500" lvl="0" marL="457200" rtl="0" algn="l">
              <a:lnSpc>
                <a:spcPct val="115000"/>
              </a:lnSpc>
              <a:spcBef>
                <a:spcPts val="0"/>
              </a:spcBef>
              <a:spcAft>
                <a:spcPts val="0"/>
              </a:spcAft>
              <a:buSzPts val="1400"/>
              <a:buChar char="■"/>
            </a:pPr>
            <a:r>
              <a:rPr lang="en"/>
              <a:t>the old commit message is preserved, but can be edited if wanted</a:t>
            </a:r>
            <a:endParaRPr/>
          </a:p>
          <a:p>
            <a:pPr indent="-317500" lvl="0" marL="457200" rtl="0" algn="l">
              <a:lnSpc>
                <a:spcPct val="115000"/>
              </a:lnSpc>
              <a:spcBef>
                <a:spcPts val="0"/>
              </a:spcBef>
              <a:spcAft>
                <a:spcPts val="0"/>
              </a:spcAft>
              <a:buSzPts val="1400"/>
              <a:buChar char="■"/>
            </a:pPr>
            <a:r>
              <a:rPr lang="en"/>
              <a:t>the old commit </a:t>
            </a:r>
            <a:r>
              <a:rPr b="1" i="1" lang="en">
                <a:solidFill>
                  <a:srgbClr val="3D85C6"/>
                </a:solidFill>
              </a:rPr>
              <a:t>C</a:t>
            </a:r>
            <a:r>
              <a:rPr lang="en"/>
              <a:t> is still available in the repository</a:t>
            </a:r>
            <a:endParaRPr/>
          </a:p>
          <a:p>
            <a:pPr indent="-317500" lvl="0" marL="457200" rtl="0" algn="l">
              <a:lnSpc>
                <a:spcPct val="115000"/>
              </a:lnSpc>
              <a:spcBef>
                <a:spcPts val="0"/>
              </a:spcBef>
              <a:spcAft>
                <a:spcPts val="0"/>
              </a:spcAft>
              <a:buClr>
                <a:srgbClr val="FF0000"/>
              </a:buClr>
              <a:buSzPts val="1400"/>
              <a:buChar char="■"/>
            </a:pPr>
            <a:r>
              <a:rPr lang="en">
                <a:solidFill>
                  <a:srgbClr val="FF0000"/>
                </a:solidFill>
              </a:rPr>
              <a:t>rewrites the history of the branch (you should never rewrite commits that have already been shared with others, since others may already have used it as base for other work)</a:t>
            </a:r>
            <a:endParaRPr>
              <a:solidFill>
                <a:srgbClr val="FF0000"/>
              </a:solidFill>
            </a:endParaRPr>
          </a:p>
        </p:txBody>
      </p:sp>
      <p:sp>
        <p:nvSpPr>
          <p:cNvPr id="687" name="Google Shape;687;p58"/>
          <p:cNvSpPr txBox="1"/>
          <p:nvPr/>
        </p:nvSpPr>
        <p:spPr>
          <a:xfrm>
            <a:off x="3876063" y="1934713"/>
            <a:ext cx="1217100" cy="4818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A61C00"/>
                </a:solidFill>
              </a:rPr>
              <a:t>master</a:t>
            </a:r>
            <a:endParaRPr sz="1800">
              <a:solidFill>
                <a:srgbClr val="A61C00"/>
              </a:solidFill>
            </a:endParaRPr>
          </a:p>
        </p:txBody>
      </p:sp>
      <p:cxnSp>
        <p:nvCxnSpPr>
          <p:cNvPr id="692" name="Google Shape;692;p58"/>
          <p:cNvCxnSpPr>
            <a:stCxn id="687" idx="1"/>
            <a:endCxn id="681" idx="6"/>
          </p:cNvCxnSpPr>
          <p:nvPr/>
        </p:nvCxnSpPr>
        <p:spPr>
          <a:xfrm rot="10800000">
            <a:off x="3449463" y="2175613"/>
            <a:ext cx="426600" cy="0"/>
          </a:xfrm>
          <a:prstGeom prst="straightConnector1">
            <a:avLst/>
          </a:prstGeom>
          <a:noFill/>
          <a:ln cap="flat" cmpd="sng" w="28575">
            <a:solidFill>
              <a:srgbClr val="A61C00"/>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Google Shape;697;p59"/>
          <p:cNvSpPr/>
          <p:nvPr/>
        </p:nvSpPr>
        <p:spPr>
          <a:xfrm>
            <a:off x="3473500" y="1814250"/>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a:t>
            </a:r>
            <a:endParaRPr b="1" sz="2400"/>
          </a:p>
        </p:txBody>
      </p:sp>
      <p:sp>
        <p:nvSpPr>
          <p:cNvPr id="698" name="Google Shape;698;p59"/>
          <p:cNvSpPr/>
          <p:nvPr/>
        </p:nvSpPr>
        <p:spPr>
          <a:xfrm>
            <a:off x="3473500" y="2699925"/>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B</a:t>
            </a:r>
            <a:endParaRPr b="1" sz="2400"/>
          </a:p>
        </p:txBody>
      </p:sp>
      <p:sp>
        <p:nvSpPr>
          <p:cNvPr id="699" name="Google Shape;699;p59"/>
          <p:cNvSpPr/>
          <p:nvPr/>
        </p:nvSpPr>
        <p:spPr>
          <a:xfrm>
            <a:off x="3473500" y="3585600"/>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a:t>
            </a:r>
            <a:endParaRPr b="1" sz="2400"/>
          </a:p>
        </p:txBody>
      </p:sp>
      <p:cxnSp>
        <p:nvCxnSpPr>
          <p:cNvPr id="700" name="Google Shape;700;p59"/>
          <p:cNvCxnSpPr>
            <a:stCxn id="698" idx="0"/>
            <a:endCxn id="697" idx="4"/>
          </p:cNvCxnSpPr>
          <p:nvPr/>
        </p:nvCxnSpPr>
        <p:spPr>
          <a:xfrm rot="10800000">
            <a:off x="3782500" y="2432325"/>
            <a:ext cx="0" cy="267600"/>
          </a:xfrm>
          <a:prstGeom prst="straightConnector1">
            <a:avLst/>
          </a:prstGeom>
          <a:noFill/>
          <a:ln cap="flat" cmpd="sng" w="28575">
            <a:solidFill>
              <a:schemeClr val="dk2"/>
            </a:solidFill>
            <a:prstDash val="solid"/>
            <a:round/>
            <a:headEnd len="med" w="med" type="none"/>
            <a:tailEnd len="med" w="med" type="none"/>
          </a:ln>
        </p:spPr>
      </p:cxnSp>
      <p:cxnSp>
        <p:nvCxnSpPr>
          <p:cNvPr id="701" name="Google Shape;701;p59"/>
          <p:cNvCxnSpPr>
            <a:stCxn id="699" idx="0"/>
            <a:endCxn id="698" idx="4"/>
          </p:cNvCxnSpPr>
          <p:nvPr/>
        </p:nvCxnSpPr>
        <p:spPr>
          <a:xfrm rot="10800000">
            <a:off x="3782500" y="3318000"/>
            <a:ext cx="0" cy="267600"/>
          </a:xfrm>
          <a:prstGeom prst="straightConnector1">
            <a:avLst/>
          </a:prstGeom>
          <a:noFill/>
          <a:ln cap="flat" cmpd="sng" w="28575">
            <a:solidFill>
              <a:schemeClr val="dk2"/>
            </a:solidFill>
            <a:prstDash val="solid"/>
            <a:round/>
            <a:headEnd len="med" w="med" type="none"/>
            <a:tailEnd len="med" w="med" type="none"/>
          </a:ln>
        </p:spPr>
      </p:cxnSp>
      <p:sp>
        <p:nvSpPr>
          <p:cNvPr id="702" name="Google Shape;702;p59"/>
          <p:cNvSpPr/>
          <p:nvPr/>
        </p:nvSpPr>
        <p:spPr>
          <a:xfrm>
            <a:off x="3473500" y="928575"/>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D</a:t>
            </a:r>
            <a:endParaRPr b="1" sz="2400"/>
          </a:p>
        </p:txBody>
      </p:sp>
      <p:cxnSp>
        <p:nvCxnSpPr>
          <p:cNvPr id="703" name="Google Shape;703;p59"/>
          <p:cNvCxnSpPr/>
          <p:nvPr/>
        </p:nvCxnSpPr>
        <p:spPr>
          <a:xfrm rot="10800000">
            <a:off x="3782500" y="1546575"/>
            <a:ext cx="0" cy="267600"/>
          </a:xfrm>
          <a:prstGeom prst="straightConnector1">
            <a:avLst/>
          </a:prstGeom>
          <a:noFill/>
          <a:ln cap="flat" cmpd="sng" w="28575">
            <a:solidFill>
              <a:schemeClr val="dk2"/>
            </a:solidFill>
            <a:prstDash val="solid"/>
            <a:round/>
            <a:headEnd len="med" w="med" type="none"/>
            <a:tailEnd len="med" w="med" type="none"/>
          </a:ln>
        </p:spPr>
      </p:cxnSp>
      <p:cxnSp>
        <p:nvCxnSpPr>
          <p:cNvPr id="704" name="Google Shape;704;p59"/>
          <p:cNvCxnSpPr/>
          <p:nvPr/>
        </p:nvCxnSpPr>
        <p:spPr>
          <a:xfrm>
            <a:off x="2812475" y="1280488"/>
            <a:ext cx="660900" cy="0"/>
          </a:xfrm>
          <a:prstGeom prst="straightConnector1">
            <a:avLst/>
          </a:prstGeom>
          <a:noFill/>
          <a:ln cap="flat" cmpd="sng" w="28575">
            <a:solidFill>
              <a:srgbClr val="000000"/>
            </a:solidFill>
            <a:prstDash val="solid"/>
            <a:round/>
            <a:headEnd len="med" w="med" type="none"/>
            <a:tailEnd len="med" w="med" type="triangle"/>
          </a:ln>
        </p:spPr>
      </p:cxnSp>
      <p:sp>
        <p:nvSpPr>
          <p:cNvPr id="705" name="Google Shape;705;p59"/>
          <p:cNvSpPr txBox="1"/>
          <p:nvPr/>
        </p:nvSpPr>
        <p:spPr>
          <a:xfrm>
            <a:off x="1877338" y="1039588"/>
            <a:ext cx="1217100" cy="4818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master</a:t>
            </a:r>
            <a:endParaRPr sz="1800"/>
          </a:p>
        </p:txBody>
      </p:sp>
      <p:sp>
        <p:nvSpPr>
          <p:cNvPr id="706" name="Google Shape;706;p59"/>
          <p:cNvSpPr txBox="1"/>
          <p:nvPr/>
        </p:nvSpPr>
        <p:spPr>
          <a:xfrm>
            <a:off x="257350" y="1039588"/>
            <a:ext cx="1217100" cy="4818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HEAD</a:t>
            </a:r>
            <a:endParaRPr b="1" sz="1800">
              <a:solidFill>
                <a:srgbClr val="FFFFFF"/>
              </a:solidFill>
            </a:endParaRPr>
          </a:p>
        </p:txBody>
      </p:sp>
      <p:cxnSp>
        <p:nvCxnSpPr>
          <p:cNvPr id="707" name="Google Shape;707;p59"/>
          <p:cNvCxnSpPr>
            <a:stCxn id="706" idx="3"/>
            <a:endCxn id="705" idx="1"/>
          </p:cNvCxnSpPr>
          <p:nvPr/>
        </p:nvCxnSpPr>
        <p:spPr>
          <a:xfrm>
            <a:off x="1474450" y="1280488"/>
            <a:ext cx="402900" cy="0"/>
          </a:xfrm>
          <a:prstGeom prst="straightConnector1">
            <a:avLst/>
          </a:prstGeom>
          <a:noFill/>
          <a:ln cap="flat" cmpd="sng" w="28575">
            <a:solidFill>
              <a:srgbClr val="000000"/>
            </a:solidFill>
            <a:prstDash val="solid"/>
            <a:round/>
            <a:headEnd len="med" w="med" type="none"/>
            <a:tailEnd len="med" w="med" type="triangle"/>
          </a:ln>
        </p:spPr>
      </p:cxnSp>
      <p:sp>
        <p:nvSpPr>
          <p:cNvPr id="708" name="Google Shape;708;p5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9"/>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Resetting Branches</a:t>
            </a:r>
            <a:endParaRPr b="1" sz="3600">
              <a:solidFill>
                <a:srgbClr val="FFFFFF"/>
              </a:solidFill>
            </a:endParaRPr>
          </a:p>
          <a:p>
            <a:pPr indent="0" lvl="0" marL="0" rtl="0" algn="l">
              <a:spcBef>
                <a:spcPts val="0"/>
              </a:spcBef>
              <a:spcAft>
                <a:spcPts val="0"/>
              </a:spcAft>
              <a:buNone/>
            </a:pPr>
            <a:r>
              <a:t/>
            </a:r>
            <a:endParaRPr sz="3000"/>
          </a:p>
        </p:txBody>
      </p:sp>
      <p:sp>
        <p:nvSpPr>
          <p:cNvPr id="710" name="Google Shape;710;p59"/>
          <p:cNvSpPr/>
          <p:nvPr/>
        </p:nvSpPr>
        <p:spPr>
          <a:xfrm>
            <a:off x="5897750" y="582200"/>
            <a:ext cx="32475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9"/>
          <p:cNvSpPr txBox="1"/>
          <p:nvPr/>
        </p:nvSpPr>
        <p:spPr>
          <a:xfrm>
            <a:off x="6012950" y="668100"/>
            <a:ext cx="3069300" cy="370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900"/>
              </a:spcBef>
              <a:spcAft>
                <a:spcPts val="0"/>
              </a:spcAft>
              <a:buClr>
                <a:schemeClr val="dk1"/>
              </a:buClr>
              <a:buSzPts val="1800"/>
              <a:buFont typeface="Georgia"/>
              <a:buChar char="■"/>
            </a:pPr>
            <a:r>
              <a:rPr lang="en" sz="1800">
                <a:solidFill>
                  <a:schemeClr val="dk1"/>
                </a:solidFill>
              </a:rPr>
              <a:t>Branches can also be moved “manually” by </a:t>
            </a:r>
            <a:r>
              <a:rPr i="1" lang="en" sz="1800">
                <a:solidFill>
                  <a:schemeClr val="dk1"/>
                </a:solidFill>
                <a:latin typeface="Courier New"/>
                <a:ea typeface="Courier New"/>
                <a:cs typeface="Courier New"/>
                <a:sym typeface="Courier New"/>
              </a:rPr>
              <a:t>git reset</a:t>
            </a:r>
            <a:r>
              <a:rPr lang="en" sz="1800">
                <a:solidFill>
                  <a:schemeClr val="dk1"/>
                </a:solidFill>
              </a:rPr>
              <a:t>.</a:t>
            </a:r>
            <a:endParaRPr sz="1800">
              <a:solidFill>
                <a:schemeClr val="dk1"/>
              </a:solidFill>
            </a:endParaRPr>
          </a:p>
        </p:txBody>
      </p:sp>
      <p:sp>
        <p:nvSpPr>
          <p:cNvPr id="712" name="Google Shape;712;p59"/>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9"/>
          <p:cNvSpPr txBox="1"/>
          <p:nvPr/>
        </p:nvSpPr>
        <p:spPr>
          <a:xfrm>
            <a:off x="-16325" y="4713250"/>
            <a:ext cx="85224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happens when master is reset to commit B?</a:t>
            </a:r>
            <a:endParaRPr i="1" sz="18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Google Shape;718;p60"/>
          <p:cNvSpPr/>
          <p:nvPr/>
        </p:nvSpPr>
        <p:spPr>
          <a:xfrm>
            <a:off x="3473500" y="1814250"/>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a:t>
            </a:r>
            <a:endParaRPr b="1" sz="2400"/>
          </a:p>
        </p:txBody>
      </p:sp>
      <p:sp>
        <p:nvSpPr>
          <p:cNvPr id="719" name="Google Shape;719;p60"/>
          <p:cNvSpPr/>
          <p:nvPr/>
        </p:nvSpPr>
        <p:spPr>
          <a:xfrm>
            <a:off x="3473500" y="2699925"/>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B</a:t>
            </a:r>
            <a:endParaRPr b="1" sz="2400"/>
          </a:p>
        </p:txBody>
      </p:sp>
      <p:sp>
        <p:nvSpPr>
          <p:cNvPr id="720" name="Google Shape;720;p60"/>
          <p:cNvSpPr/>
          <p:nvPr/>
        </p:nvSpPr>
        <p:spPr>
          <a:xfrm>
            <a:off x="3473500" y="3585600"/>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a:t>
            </a:r>
            <a:endParaRPr b="1" sz="2400"/>
          </a:p>
        </p:txBody>
      </p:sp>
      <p:cxnSp>
        <p:nvCxnSpPr>
          <p:cNvPr id="721" name="Google Shape;721;p60"/>
          <p:cNvCxnSpPr>
            <a:stCxn id="719" idx="0"/>
            <a:endCxn id="718" idx="4"/>
          </p:cNvCxnSpPr>
          <p:nvPr/>
        </p:nvCxnSpPr>
        <p:spPr>
          <a:xfrm rot="10800000">
            <a:off x="3782500" y="2432325"/>
            <a:ext cx="0" cy="267600"/>
          </a:xfrm>
          <a:prstGeom prst="straightConnector1">
            <a:avLst/>
          </a:prstGeom>
          <a:noFill/>
          <a:ln cap="flat" cmpd="sng" w="28575">
            <a:solidFill>
              <a:schemeClr val="dk2"/>
            </a:solidFill>
            <a:prstDash val="solid"/>
            <a:round/>
            <a:headEnd len="med" w="med" type="none"/>
            <a:tailEnd len="med" w="med" type="none"/>
          </a:ln>
        </p:spPr>
      </p:cxnSp>
      <p:cxnSp>
        <p:nvCxnSpPr>
          <p:cNvPr id="722" name="Google Shape;722;p60"/>
          <p:cNvCxnSpPr>
            <a:stCxn id="720" idx="0"/>
            <a:endCxn id="719" idx="4"/>
          </p:cNvCxnSpPr>
          <p:nvPr/>
        </p:nvCxnSpPr>
        <p:spPr>
          <a:xfrm rot="10800000">
            <a:off x="3782500" y="3318000"/>
            <a:ext cx="0" cy="267600"/>
          </a:xfrm>
          <a:prstGeom prst="straightConnector1">
            <a:avLst/>
          </a:prstGeom>
          <a:noFill/>
          <a:ln cap="flat" cmpd="sng" w="28575">
            <a:solidFill>
              <a:schemeClr val="dk2"/>
            </a:solidFill>
            <a:prstDash val="solid"/>
            <a:round/>
            <a:headEnd len="med" w="med" type="none"/>
            <a:tailEnd len="med" w="med" type="none"/>
          </a:ln>
        </p:spPr>
      </p:cxnSp>
      <p:sp>
        <p:nvSpPr>
          <p:cNvPr id="723" name="Google Shape;723;p60"/>
          <p:cNvSpPr/>
          <p:nvPr/>
        </p:nvSpPr>
        <p:spPr>
          <a:xfrm>
            <a:off x="3473500" y="928575"/>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D</a:t>
            </a:r>
            <a:endParaRPr b="1" sz="2400"/>
          </a:p>
        </p:txBody>
      </p:sp>
      <p:cxnSp>
        <p:nvCxnSpPr>
          <p:cNvPr id="724" name="Google Shape;724;p60"/>
          <p:cNvCxnSpPr/>
          <p:nvPr/>
        </p:nvCxnSpPr>
        <p:spPr>
          <a:xfrm rot="10800000">
            <a:off x="3782500" y="1546575"/>
            <a:ext cx="0" cy="267600"/>
          </a:xfrm>
          <a:prstGeom prst="straightConnector1">
            <a:avLst/>
          </a:prstGeom>
          <a:noFill/>
          <a:ln cap="flat" cmpd="sng" w="28575">
            <a:solidFill>
              <a:schemeClr val="dk2"/>
            </a:solidFill>
            <a:prstDash val="solid"/>
            <a:round/>
            <a:headEnd len="med" w="med" type="none"/>
            <a:tailEnd len="med" w="med" type="none"/>
          </a:ln>
        </p:spPr>
      </p:cxnSp>
      <p:cxnSp>
        <p:nvCxnSpPr>
          <p:cNvPr id="725" name="Google Shape;725;p60"/>
          <p:cNvCxnSpPr/>
          <p:nvPr/>
        </p:nvCxnSpPr>
        <p:spPr>
          <a:xfrm>
            <a:off x="2786475" y="3008913"/>
            <a:ext cx="660900" cy="0"/>
          </a:xfrm>
          <a:prstGeom prst="straightConnector1">
            <a:avLst/>
          </a:prstGeom>
          <a:noFill/>
          <a:ln cap="flat" cmpd="sng" w="28575">
            <a:solidFill>
              <a:srgbClr val="A61C00"/>
            </a:solidFill>
            <a:prstDash val="solid"/>
            <a:round/>
            <a:headEnd len="med" w="med" type="none"/>
            <a:tailEnd len="med" w="med" type="triangle"/>
          </a:ln>
        </p:spPr>
      </p:cxnSp>
      <p:sp>
        <p:nvSpPr>
          <p:cNvPr id="726" name="Google Shape;726;p60"/>
          <p:cNvSpPr txBox="1"/>
          <p:nvPr/>
        </p:nvSpPr>
        <p:spPr>
          <a:xfrm>
            <a:off x="1851338" y="2768013"/>
            <a:ext cx="1217100" cy="4818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A61C00"/>
                </a:solidFill>
              </a:rPr>
              <a:t>master</a:t>
            </a:r>
            <a:endParaRPr sz="1800">
              <a:solidFill>
                <a:srgbClr val="A61C00"/>
              </a:solidFill>
            </a:endParaRPr>
          </a:p>
        </p:txBody>
      </p:sp>
      <p:sp>
        <p:nvSpPr>
          <p:cNvPr id="727" name="Google Shape;727;p60"/>
          <p:cNvSpPr txBox="1"/>
          <p:nvPr/>
        </p:nvSpPr>
        <p:spPr>
          <a:xfrm>
            <a:off x="231350" y="2768013"/>
            <a:ext cx="1217100" cy="4818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HEAD</a:t>
            </a:r>
            <a:endParaRPr b="1" sz="1800">
              <a:solidFill>
                <a:srgbClr val="FFFFFF"/>
              </a:solidFill>
            </a:endParaRPr>
          </a:p>
        </p:txBody>
      </p:sp>
      <p:cxnSp>
        <p:nvCxnSpPr>
          <p:cNvPr id="728" name="Google Shape;728;p60"/>
          <p:cNvCxnSpPr>
            <a:stCxn id="727" idx="3"/>
            <a:endCxn id="726" idx="1"/>
          </p:cNvCxnSpPr>
          <p:nvPr/>
        </p:nvCxnSpPr>
        <p:spPr>
          <a:xfrm>
            <a:off x="1448450" y="3008913"/>
            <a:ext cx="402900" cy="0"/>
          </a:xfrm>
          <a:prstGeom prst="straightConnector1">
            <a:avLst/>
          </a:prstGeom>
          <a:noFill/>
          <a:ln cap="flat" cmpd="sng" w="28575">
            <a:solidFill>
              <a:srgbClr val="000000"/>
            </a:solidFill>
            <a:prstDash val="solid"/>
            <a:round/>
            <a:headEnd len="med" w="med" type="none"/>
            <a:tailEnd len="med" w="med" type="triangle"/>
          </a:ln>
        </p:spPr>
      </p:cxnSp>
      <p:sp>
        <p:nvSpPr>
          <p:cNvPr id="729" name="Google Shape;729;p60"/>
          <p:cNvSpPr txBox="1"/>
          <p:nvPr/>
        </p:nvSpPr>
        <p:spPr>
          <a:xfrm>
            <a:off x="1851350" y="996675"/>
            <a:ext cx="1217100" cy="4818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CCCCCC"/>
                </a:solidFill>
              </a:rPr>
              <a:t>master</a:t>
            </a:r>
            <a:endParaRPr sz="1800">
              <a:solidFill>
                <a:srgbClr val="CCCCCC"/>
              </a:solidFill>
            </a:endParaRPr>
          </a:p>
        </p:txBody>
      </p:sp>
      <p:cxnSp>
        <p:nvCxnSpPr>
          <p:cNvPr id="730" name="Google Shape;730;p60"/>
          <p:cNvCxnSpPr>
            <a:stCxn id="729" idx="3"/>
            <a:endCxn id="723" idx="2"/>
          </p:cNvCxnSpPr>
          <p:nvPr/>
        </p:nvCxnSpPr>
        <p:spPr>
          <a:xfrm>
            <a:off x="3068450" y="1237575"/>
            <a:ext cx="405000" cy="0"/>
          </a:xfrm>
          <a:prstGeom prst="straightConnector1">
            <a:avLst/>
          </a:prstGeom>
          <a:noFill/>
          <a:ln cap="flat" cmpd="sng" w="28575">
            <a:solidFill>
              <a:srgbClr val="CCCCCC"/>
            </a:solidFill>
            <a:prstDash val="dash"/>
            <a:round/>
            <a:headEnd len="med" w="med" type="none"/>
            <a:tailEnd len="med" w="med" type="triangle"/>
          </a:ln>
        </p:spPr>
      </p:cxnSp>
      <p:sp>
        <p:nvSpPr>
          <p:cNvPr id="731" name="Google Shape;731;p60"/>
          <p:cNvSpPr txBox="1"/>
          <p:nvPr/>
        </p:nvSpPr>
        <p:spPr>
          <a:xfrm>
            <a:off x="769850" y="1814250"/>
            <a:ext cx="22986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reset B</a:t>
            </a:r>
            <a:endParaRPr b="1" i="1" sz="1800">
              <a:solidFill>
                <a:srgbClr val="A61C00"/>
              </a:solidFill>
              <a:latin typeface="Courier New"/>
              <a:ea typeface="Courier New"/>
              <a:cs typeface="Courier New"/>
              <a:sym typeface="Courier New"/>
            </a:endParaRPr>
          </a:p>
        </p:txBody>
      </p:sp>
      <p:cxnSp>
        <p:nvCxnSpPr>
          <p:cNvPr id="732" name="Google Shape;732;p60"/>
          <p:cNvCxnSpPr>
            <a:stCxn id="729" idx="2"/>
            <a:endCxn id="726" idx="0"/>
          </p:cNvCxnSpPr>
          <p:nvPr/>
        </p:nvCxnSpPr>
        <p:spPr>
          <a:xfrm>
            <a:off x="2459900" y="1478475"/>
            <a:ext cx="0" cy="1289400"/>
          </a:xfrm>
          <a:prstGeom prst="straightConnector1">
            <a:avLst/>
          </a:prstGeom>
          <a:noFill/>
          <a:ln cap="flat" cmpd="sng" w="28575">
            <a:solidFill>
              <a:srgbClr val="CC4125"/>
            </a:solidFill>
            <a:prstDash val="solid"/>
            <a:round/>
            <a:headEnd len="med" w="med" type="none"/>
            <a:tailEnd len="med" w="med" type="triangle"/>
          </a:ln>
        </p:spPr>
      </p:cxnSp>
      <p:sp>
        <p:nvSpPr>
          <p:cNvPr id="733" name="Google Shape;733;p6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0"/>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Resetting Branches</a:t>
            </a:r>
            <a:endParaRPr b="1" sz="3600">
              <a:solidFill>
                <a:srgbClr val="FFFFFF"/>
              </a:solidFill>
            </a:endParaRPr>
          </a:p>
          <a:p>
            <a:pPr indent="0" lvl="0" marL="0" rtl="0" algn="l">
              <a:spcBef>
                <a:spcPts val="0"/>
              </a:spcBef>
              <a:spcAft>
                <a:spcPts val="0"/>
              </a:spcAft>
              <a:buNone/>
            </a:pPr>
            <a:r>
              <a:t/>
            </a:r>
            <a:endParaRPr sz="3000"/>
          </a:p>
        </p:txBody>
      </p:sp>
      <p:sp>
        <p:nvSpPr>
          <p:cNvPr id="735" name="Google Shape;735;p60"/>
          <p:cNvSpPr/>
          <p:nvPr/>
        </p:nvSpPr>
        <p:spPr>
          <a:xfrm>
            <a:off x="5897750" y="582200"/>
            <a:ext cx="32475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0"/>
          <p:cNvSpPr txBox="1"/>
          <p:nvPr/>
        </p:nvSpPr>
        <p:spPr>
          <a:xfrm>
            <a:off x="6012950" y="668100"/>
            <a:ext cx="3069300" cy="37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rgbClr val="000000"/>
              </a:buClr>
              <a:buSzPts val="1100"/>
              <a:buFont typeface="Arial"/>
              <a:buNone/>
            </a:pPr>
            <a:r>
              <a:rPr i="1" lang="en" sz="1800">
                <a:solidFill>
                  <a:schemeClr val="dk1"/>
                </a:solidFill>
                <a:latin typeface="Courier New"/>
                <a:ea typeface="Courier New"/>
                <a:cs typeface="Courier New"/>
                <a:sym typeface="Courier New"/>
              </a:rPr>
              <a:t>git reset B</a:t>
            </a:r>
            <a:endParaRPr sz="1800">
              <a:solidFill>
                <a:schemeClr val="dk1"/>
              </a:solidFill>
              <a:latin typeface="Courier New"/>
              <a:ea typeface="Courier New"/>
              <a:cs typeface="Courier New"/>
              <a:sym typeface="Courier New"/>
            </a:endParaRPr>
          </a:p>
          <a:p>
            <a:pPr indent="-342900" lvl="0" marL="457200" rtl="0" algn="l">
              <a:lnSpc>
                <a:spcPct val="115000"/>
              </a:lnSpc>
              <a:spcBef>
                <a:spcPts val="900"/>
              </a:spcBef>
              <a:spcAft>
                <a:spcPts val="0"/>
              </a:spcAft>
              <a:buClr>
                <a:schemeClr val="dk1"/>
              </a:buClr>
              <a:buSzPts val="1800"/>
              <a:buFont typeface="Arial"/>
              <a:buChar char="■"/>
            </a:pPr>
            <a:r>
              <a:rPr lang="en" sz="1800">
                <a:solidFill>
                  <a:schemeClr val="dk1"/>
                </a:solidFill>
              </a:rPr>
              <a:t>Updates the </a:t>
            </a:r>
            <a:r>
              <a:rPr b="1" i="1" lang="en" sz="1800">
                <a:solidFill>
                  <a:srgbClr val="3D85C6"/>
                </a:solidFill>
              </a:rPr>
              <a:t>current branch</a:t>
            </a:r>
            <a:r>
              <a:rPr lang="en" sz="1800">
                <a:solidFill>
                  <a:schemeClr val="dk1"/>
                </a:solidFill>
              </a:rPr>
              <a:t> to point to commit </a:t>
            </a:r>
            <a:r>
              <a:rPr b="1" i="1" lang="en" sz="1800">
                <a:solidFill>
                  <a:srgbClr val="3D85C6"/>
                </a:solidFill>
              </a:rPr>
              <a:t>B</a:t>
            </a:r>
            <a:r>
              <a:rPr lang="en" sz="1800">
                <a:solidFill>
                  <a:schemeClr val="dk1"/>
                </a:solidFill>
              </a:rPr>
              <a:t>.</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rPr>
              <a:t>Commit </a:t>
            </a:r>
            <a:r>
              <a:rPr b="1" i="1" lang="en" sz="1800">
                <a:solidFill>
                  <a:srgbClr val="3D85C6"/>
                </a:solidFill>
              </a:rPr>
              <a:t>C</a:t>
            </a:r>
            <a:r>
              <a:rPr lang="en" sz="1800">
                <a:solidFill>
                  <a:schemeClr val="dk1"/>
                </a:solidFill>
              </a:rPr>
              <a:t> and </a:t>
            </a:r>
            <a:r>
              <a:rPr b="1" i="1" lang="en" sz="1800">
                <a:solidFill>
                  <a:srgbClr val="3D85C6"/>
                </a:solidFill>
              </a:rPr>
              <a:t>D</a:t>
            </a:r>
            <a:r>
              <a:rPr lang="en" sz="1800">
                <a:solidFill>
                  <a:schemeClr val="dk1"/>
                </a:solidFill>
              </a:rPr>
              <a:t> are no longer part of the history of the master branch.</a:t>
            </a:r>
            <a:endParaRPr sz="1800">
              <a:solidFill>
                <a:schemeClr val="dk1"/>
              </a:solidFill>
            </a:endParaRPr>
          </a:p>
        </p:txBody>
      </p:sp>
      <p:sp>
        <p:nvSpPr>
          <p:cNvPr id="737" name="Google Shape;737;p60"/>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0"/>
          <p:cNvSpPr txBox="1"/>
          <p:nvPr/>
        </p:nvSpPr>
        <p:spPr>
          <a:xfrm>
            <a:off x="-16325" y="4713250"/>
            <a:ext cx="85224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Q1: What happens to the non-reachable commits C and D?</a:t>
            </a:r>
            <a:endParaRPr i="1" sz="18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Google Shape;743;p61"/>
          <p:cNvSpPr/>
          <p:nvPr/>
        </p:nvSpPr>
        <p:spPr>
          <a:xfrm>
            <a:off x="3473500" y="1814250"/>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a:t>
            </a:r>
            <a:endParaRPr b="1" sz="2400"/>
          </a:p>
        </p:txBody>
      </p:sp>
      <p:sp>
        <p:nvSpPr>
          <p:cNvPr id="744" name="Google Shape;744;p61"/>
          <p:cNvSpPr/>
          <p:nvPr/>
        </p:nvSpPr>
        <p:spPr>
          <a:xfrm>
            <a:off x="3473500" y="2699925"/>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B</a:t>
            </a:r>
            <a:endParaRPr b="1" sz="2400"/>
          </a:p>
        </p:txBody>
      </p:sp>
      <p:sp>
        <p:nvSpPr>
          <p:cNvPr id="745" name="Google Shape;745;p61"/>
          <p:cNvSpPr/>
          <p:nvPr/>
        </p:nvSpPr>
        <p:spPr>
          <a:xfrm>
            <a:off x="3473500" y="3585600"/>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a:t>
            </a:r>
            <a:endParaRPr b="1" sz="2400"/>
          </a:p>
        </p:txBody>
      </p:sp>
      <p:cxnSp>
        <p:nvCxnSpPr>
          <p:cNvPr id="746" name="Google Shape;746;p61"/>
          <p:cNvCxnSpPr>
            <a:stCxn id="744" idx="0"/>
            <a:endCxn id="743" idx="4"/>
          </p:cNvCxnSpPr>
          <p:nvPr/>
        </p:nvCxnSpPr>
        <p:spPr>
          <a:xfrm rot="10800000">
            <a:off x="3782500" y="2432325"/>
            <a:ext cx="0" cy="267600"/>
          </a:xfrm>
          <a:prstGeom prst="straightConnector1">
            <a:avLst/>
          </a:prstGeom>
          <a:noFill/>
          <a:ln cap="flat" cmpd="sng" w="28575">
            <a:solidFill>
              <a:schemeClr val="dk2"/>
            </a:solidFill>
            <a:prstDash val="solid"/>
            <a:round/>
            <a:headEnd len="med" w="med" type="none"/>
            <a:tailEnd len="med" w="med" type="none"/>
          </a:ln>
        </p:spPr>
      </p:cxnSp>
      <p:cxnSp>
        <p:nvCxnSpPr>
          <p:cNvPr id="747" name="Google Shape;747;p61"/>
          <p:cNvCxnSpPr>
            <a:stCxn id="745" idx="0"/>
            <a:endCxn id="744" idx="4"/>
          </p:cNvCxnSpPr>
          <p:nvPr/>
        </p:nvCxnSpPr>
        <p:spPr>
          <a:xfrm rot="10800000">
            <a:off x="3782500" y="3318000"/>
            <a:ext cx="0" cy="267600"/>
          </a:xfrm>
          <a:prstGeom prst="straightConnector1">
            <a:avLst/>
          </a:prstGeom>
          <a:noFill/>
          <a:ln cap="flat" cmpd="sng" w="28575">
            <a:solidFill>
              <a:schemeClr val="dk2"/>
            </a:solidFill>
            <a:prstDash val="solid"/>
            <a:round/>
            <a:headEnd len="med" w="med" type="none"/>
            <a:tailEnd len="med" w="med" type="none"/>
          </a:ln>
        </p:spPr>
      </p:cxnSp>
      <p:sp>
        <p:nvSpPr>
          <p:cNvPr id="748" name="Google Shape;748;p61"/>
          <p:cNvSpPr/>
          <p:nvPr/>
        </p:nvSpPr>
        <p:spPr>
          <a:xfrm>
            <a:off x="3473500" y="928575"/>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D</a:t>
            </a:r>
            <a:endParaRPr b="1" sz="2400"/>
          </a:p>
        </p:txBody>
      </p:sp>
      <p:cxnSp>
        <p:nvCxnSpPr>
          <p:cNvPr id="749" name="Google Shape;749;p61"/>
          <p:cNvCxnSpPr/>
          <p:nvPr/>
        </p:nvCxnSpPr>
        <p:spPr>
          <a:xfrm rot="10800000">
            <a:off x="3782500" y="1546575"/>
            <a:ext cx="0" cy="267600"/>
          </a:xfrm>
          <a:prstGeom prst="straightConnector1">
            <a:avLst/>
          </a:prstGeom>
          <a:noFill/>
          <a:ln cap="flat" cmpd="sng" w="28575">
            <a:solidFill>
              <a:schemeClr val="dk2"/>
            </a:solidFill>
            <a:prstDash val="solid"/>
            <a:round/>
            <a:headEnd len="med" w="med" type="none"/>
            <a:tailEnd len="med" w="med" type="none"/>
          </a:ln>
        </p:spPr>
      </p:cxnSp>
      <p:cxnSp>
        <p:nvCxnSpPr>
          <p:cNvPr id="750" name="Google Shape;750;p61"/>
          <p:cNvCxnSpPr/>
          <p:nvPr/>
        </p:nvCxnSpPr>
        <p:spPr>
          <a:xfrm>
            <a:off x="2786475" y="3008913"/>
            <a:ext cx="660900" cy="0"/>
          </a:xfrm>
          <a:prstGeom prst="straightConnector1">
            <a:avLst/>
          </a:prstGeom>
          <a:noFill/>
          <a:ln cap="flat" cmpd="sng" w="28575">
            <a:solidFill>
              <a:srgbClr val="000000"/>
            </a:solidFill>
            <a:prstDash val="solid"/>
            <a:round/>
            <a:headEnd len="med" w="med" type="none"/>
            <a:tailEnd len="med" w="med" type="triangle"/>
          </a:ln>
        </p:spPr>
      </p:cxnSp>
      <p:sp>
        <p:nvSpPr>
          <p:cNvPr id="751" name="Google Shape;751;p61"/>
          <p:cNvSpPr txBox="1"/>
          <p:nvPr/>
        </p:nvSpPr>
        <p:spPr>
          <a:xfrm>
            <a:off x="1851338" y="2768013"/>
            <a:ext cx="1217100" cy="4818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master</a:t>
            </a:r>
            <a:endParaRPr sz="1800"/>
          </a:p>
        </p:txBody>
      </p:sp>
      <p:sp>
        <p:nvSpPr>
          <p:cNvPr id="752" name="Google Shape;752;p6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1"/>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Non-reachable Commits</a:t>
            </a:r>
            <a:endParaRPr b="1" sz="3600">
              <a:solidFill>
                <a:srgbClr val="FFFFFF"/>
              </a:solidFill>
            </a:endParaRPr>
          </a:p>
          <a:p>
            <a:pPr indent="0" lvl="0" marL="0" rtl="0" algn="l">
              <a:spcBef>
                <a:spcPts val="0"/>
              </a:spcBef>
              <a:spcAft>
                <a:spcPts val="0"/>
              </a:spcAft>
              <a:buNone/>
            </a:pPr>
            <a:r>
              <a:t/>
            </a:r>
            <a:endParaRPr sz="3000"/>
          </a:p>
        </p:txBody>
      </p:sp>
      <p:sp>
        <p:nvSpPr>
          <p:cNvPr id="754" name="Google Shape;754;p61"/>
          <p:cNvSpPr/>
          <p:nvPr/>
        </p:nvSpPr>
        <p:spPr>
          <a:xfrm>
            <a:off x="5897750" y="582200"/>
            <a:ext cx="32475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1"/>
          <p:cNvSpPr txBox="1"/>
          <p:nvPr/>
        </p:nvSpPr>
        <p:spPr>
          <a:xfrm>
            <a:off x="6012950" y="668100"/>
            <a:ext cx="3069300" cy="37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rgbClr val="000000"/>
              </a:buClr>
              <a:buSzPts val="1100"/>
              <a:buFont typeface="Arial"/>
              <a:buNone/>
            </a:pPr>
            <a:r>
              <a:rPr lang="en" sz="1800">
                <a:solidFill>
                  <a:schemeClr val="dk1"/>
                </a:solidFill>
              </a:rPr>
              <a:t>Non-reachable commits</a:t>
            </a:r>
            <a:endParaRPr sz="1800">
              <a:solidFill>
                <a:schemeClr val="dk1"/>
              </a:solidFill>
            </a:endParaRPr>
          </a:p>
          <a:p>
            <a:pPr indent="-342900" lvl="0" marL="457200" rtl="0" algn="l">
              <a:lnSpc>
                <a:spcPct val="115000"/>
              </a:lnSpc>
              <a:spcBef>
                <a:spcPts val="900"/>
              </a:spcBef>
              <a:spcAft>
                <a:spcPts val="0"/>
              </a:spcAft>
              <a:buClr>
                <a:schemeClr val="dk1"/>
              </a:buClr>
              <a:buSzPts val="1800"/>
              <a:buFont typeface="Arial"/>
              <a:buChar char="■"/>
            </a:pPr>
            <a:r>
              <a:rPr lang="en" sz="1800">
                <a:solidFill>
                  <a:schemeClr val="dk1"/>
                </a:solidFill>
              </a:rPr>
              <a:t>are by default kept for 2 weeks</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are garbage collected after the expiry time has passed and when</a:t>
            </a:r>
            <a:br>
              <a:rPr lang="en" sz="1800">
                <a:solidFill>
                  <a:schemeClr val="dk1"/>
                </a:solidFill>
              </a:rPr>
            </a:br>
            <a:r>
              <a:rPr i="1" lang="en" sz="1800">
                <a:solidFill>
                  <a:schemeClr val="dk1"/>
                </a:solidFill>
                <a:latin typeface="Courier New"/>
                <a:ea typeface="Courier New"/>
                <a:cs typeface="Courier New"/>
                <a:sym typeface="Courier New"/>
              </a:rPr>
              <a:t>git gc</a:t>
            </a:r>
            <a:r>
              <a:rPr lang="en" sz="1800">
                <a:solidFill>
                  <a:schemeClr val="dk1"/>
                </a:solidFill>
              </a:rPr>
              <a:t> is run</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rPr>
              <a:t>Can be checked out by SHA1.</a:t>
            </a:r>
            <a:endParaRPr i="1" sz="1800">
              <a:solidFill>
                <a:schemeClr val="dk1"/>
              </a:solidFill>
              <a:latin typeface="Courier New"/>
              <a:ea typeface="Courier New"/>
              <a:cs typeface="Courier New"/>
              <a:sym typeface="Courier New"/>
            </a:endParaRPr>
          </a:p>
        </p:txBody>
      </p:sp>
      <p:sp>
        <p:nvSpPr>
          <p:cNvPr id="756" name="Google Shape;756;p61"/>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1"/>
          <p:cNvSpPr txBox="1"/>
          <p:nvPr/>
        </p:nvSpPr>
        <p:spPr>
          <a:xfrm>
            <a:off x="-16325" y="4713250"/>
            <a:ext cx="85224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happens if a non-reachable commit is checked-out?</a:t>
            </a:r>
            <a:endParaRPr i="1" sz="1800">
              <a:solidFill>
                <a:schemeClr val="dk1"/>
              </a:solidFill>
            </a:endParaRPr>
          </a:p>
        </p:txBody>
      </p:sp>
      <p:sp>
        <p:nvSpPr>
          <p:cNvPr id="758" name="Google Shape;758;p61"/>
          <p:cNvSpPr txBox="1"/>
          <p:nvPr/>
        </p:nvSpPr>
        <p:spPr>
          <a:xfrm>
            <a:off x="231350" y="2768013"/>
            <a:ext cx="1217100" cy="4818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HEAD</a:t>
            </a:r>
            <a:endParaRPr b="1" sz="1800">
              <a:solidFill>
                <a:srgbClr val="FFFFFF"/>
              </a:solidFill>
            </a:endParaRPr>
          </a:p>
        </p:txBody>
      </p:sp>
      <p:cxnSp>
        <p:nvCxnSpPr>
          <p:cNvPr id="759" name="Google Shape;759;p61"/>
          <p:cNvCxnSpPr>
            <a:stCxn id="758" idx="3"/>
          </p:cNvCxnSpPr>
          <p:nvPr/>
        </p:nvCxnSpPr>
        <p:spPr>
          <a:xfrm>
            <a:off x="1448450" y="3008913"/>
            <a:ext cx="402900" cy="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Google Shape;764;p62"/>
          <p:cNvSpPr/>
          <p:nvPr/>
        </p:nvSpPr>
        <p:spPr>
          <a:xfrm>
            <a:off x="3473500" y="1814250"/>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a:t>
            </a:r>
            <a:endParaRPr b="1" sz="2400"/>
          </a:p>
        </p:txBody>
      </p:sp>
      <p:sp>
        <p:nvSpPr>
          <p:cNvPr id="765" name="Google Shape;765;p62"/>
          <p:cNvSpPr/>
          <p:nvPr/>
        </p:nvSpPr>
        <p:spPr>
          <a:xfrm>
            <a:off x="3473500" y="2699925"/>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B</a:t>
            </a:r>
            <a:endParaRPr b="1" sz="2400"/>
          </a:p>
        </p:txBody>
      </p:sp>
      <p:sp>
        <p:nvSpPr>
          <p:cNvPr id="766" name="Google Shape;766;p62"/>
          <p:cNvSpPr/>
          <p:nvPr/>
        </p:nvSpPr>
        <p:spPr>
          <a:xfrm>
            <a:off x="3473500" y="3585600"/>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a:t>
            </a:r>
            <a:endParaRPr b="1" sz="2400"/>
          </a:p>
        </p:txBody>
      </p:sp>
      <p:cxnSp>
        <p:nvCxnSpPr>
          <p:cNvPr id="767" name="Google Shape;767;p62"/>
          <p:cNvCxnSpPr>
            <a:stCxn id="765" idx="0"/>
            <a:endCxn id="764" idx="4"/>
          </p:cNvCxnSpPr>
          <p:nvPr/>
        </p:nvCxnSpPr>
        <p:spPr>
          <a:xfrm rot="10800000">
            <a:off x="3782500" y="2432325"/>
            <a:ext cx="0" cy="267600"/>
          </a:xfrm>
          <a:prstGeom prst="straightConnector1">
            <a:avLst/>
          </a:prstGeom>
          <a:noFill/>
          <a:ln cap="flat" cmpd="sng" w="28575">
            <a:solidFill>
              <a:schemeClr val="dk2"/>
            </a:solidFill>
            <a:prstDash val="solid"/>
            <a:round/>
            <a:headEnd len="med" w="med" type="none"/>
            <a:tailEnd len="med" w="med" type="none"/>
          </a:ln>
        </p:spPr>
      </p:cxnSp>
      <p:cxnSp>
        <p:nvCxnSpPr>
          <p:cNvPr id="768" name="Google Shape;768;p62"/>
          <p:cNvCxnSpPr>
            <a:stCxn id="766" idx="0"/>
            <a:endCxn id="765" idx="4"/>
          </p:cNvCxnSpPr>
          <p:nvPr/>
        </p:nvCxnSpPr>
        <p:spPr>
          <a:xfrm rot="10800000">
            <a:off x="3782500" y="3318000"/>
            <a:ext cx="0" cy="267600"/>
          </a:xfrm>
          <a:prstGeom prst="straightConnector1">
            <a:avLst/>
          </a:prstGeom>
          <a:noFill/>
          <a:ln cap="flat" cmpd="sng" w="28575">
            <a:solidFill>
              <a:schemeClr val="dk2"/>
            </a:solidFill>
            <a:prstDash val="solid"/>
            <a:round/>
            <a:headEnd len="med" w="med" type="none"/>
            <a:tailEnd len="med" w="med" type="none"/>
          </a:ln>
        </p:spPr>
      </p:cxnSp>
      <p:sp>
        <p:nvSpPr>
          <p:cNvPr id="769" name="Google Shape;769;p62"/>
          <p:cNvSpPr/>
          <p:nvPr/>
        </p:nvSpPr>
        <p:spPr>
          <a:xfrm>
            <a:off x="3473500" y="928575"/>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D</a:t>
            </a:r>
            <a:endParaRPr b="1" sz="2400"/>
          </a:p>
        </p:txBody>
      </p:sp>
      <p:cxnSp>
        <p:nvCxnSpPr>
          <p:cNvPr id="770" name="Google Shape;770;p62"/>
          <p:cNvCxnSpPr/>
          <p:nvPr/>
        </p:nvCxnSpPr>
        <p:spPr>
          <a:xfrm rot="10800000">
            <a:off x="3782500" y="1546575"/>
            <a:ext cx="0" cy="267600"/>
          </a:xfrm>
          <a:prstGeom prst="straightConnector1">
            <a:avLst/>
          </a:prstGeom>
          <a:noFill/>
          <a:ln cap="flat" cmpd="sng" w="28575">
            <a:solidFill>
              <a:schemeClr val="dk2"/>
            </a:solidFill>
            <a:prstDash val="solid"/>
            <a:round/>
            <a:headEnd len="med" w="med" type="none"/>
            <a:tailEnd len="med" w="med" type="none"/>
          </a:ln>
        </p:spPr>
      </p:cxnSp>
      <p:sp>
        <p:nvSpPr>
          <p:cNvPr id="771" name="Google Shape;771;p62"/>
          <p:cNvSpPr txBox="1"/>
          <p:nvPr/>
        </p:nvSpPr>
        <p:spPr>
          <a:xfrm>
            <a:off x="1851350" y="996663"/>
            <a:ext cx="1217100" cy="481800"/>
          </a:xfrm>
          <a:prstGeom prst="rect">
            <a:avLst/>
          </a:prstGeom>
          <a:solidFill>
            <a:srgbClr val="DD7E6B"/>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HEAD</a:t>
            </a:r>
            <a:endParaRPr b="1" sz="1800">
              <a:solidFill>
                <a:srgbClr val="FFFFFF"/>
              </a:solidFill>
            </a:endParaRPr>
          </a:p>
        </p:txBody>
      </p:sp>
      <p:cxnSp>
        <p:nvCxnSpPr>
          <p:cNvPr id="772" name="Google Shape;772;p62"/>
          <p:cNvCxnSpPr>
            <a:stCxn id="771" idx="3"/>
            <a:endCxn id="773" idx="1"/>
          </p:cNvCxnSpPr>
          <p:nvPr/>
        </p:nvCxnSpPr>
        <p:spPr>
          <a:xfrm>
            <a:off x="3068450" y="1237563"/>
            <a:ext cx="402900" cy="0"/>
          </a:xfrm>
          <a:prstGeom prst="straightConnector1">
            <a:avLst/>
          </a:prstGeom>
          <a:noFill/>
          <a:ln cap="flat" cmpd="sng" w="28575">
            <a:solidFill>
              <a:srgbClr val="A61C00"/>
            </a:solidFill>
            <a:prstDash val="solid"/>
            <a:round/>
            <a:headEnd len="med" w="med" type="none"/>
            <a:tailEnd len="med" w="med" type="triangle"/>
          </a:ln>
        </p:spPr>
      </p:cxnSp>
      <p:cxnSp>
        <p:nvCxnSpPr>
          <p:cNvPr id="774" name="Google Shape;774;p62"/>
          <p:cNvCxnSpPr/>
          <p:nvPr/>
        </p:nvCxnSpPr>
        <p:spPr>
          <a:xfrm>
            <a:off x="2786475" y="3008913"/>
            <a:ext cx="660900" cy="0"/>
          </a:xfrm>
          <a:prstGeom prst="straightConnector1">
            <a:avLst/>
          </a:prstGeom>
          <a:noFill/>
          <a:ln cap="flat" cmpd="sng" w="28575">
            <a:solidFill>
              <a:srgbClr val="000000"/>
            </a:solidFill>
            <a:prstDash val="solid"/>
            <a:round/>
            <a:headEnd len="med" w="med" type="none"/>
            <a:tailEnd len="med" w="med" type="triangle"/>
          </a:ln>
        </p:spPr>
      </p:cxnSp>
      <p:sp>
        <p:nvSpPr>
          <p:cNvPr id="775" name="Google Shape;775;p62"/>
          <p:cNvSpPr txBox="1"/>
          <p:nvPr/>
        </p:nvSpPr>
        <p:spPr>
          <a:xfrm>
            <a:off x="1851338" y="2768013"/>
            <a:ext cx="1217100" cy="4818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master</a:t>
            </a:r>
            <a:endParaRPr sz="1800"/>
          </a:p>
        </p:txBody>
      </p:sp>
      <p:sp>
        <p:nvSpPr>
          <p:cNvPr id="776" name="Google Shape;776;p6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2"/>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Detached HEAD</a:t>
            </a:r>
            <a:endParaRPr b="1" sz="3600">
              <a:solidFill>
                <a:srgbClr val="FFFFFF"/>
              </a:solidFill>
            </a:endParaRPr>
          </a:p>
          <a:p>
            <a:pPr indent="0" lvl="0" marL="0" rtl="0" algn="l">
              <a:spcBef>
                <a:spcPts val="0"/>
              </a:spcBef>
              <a:spcAft>
                <a:spcPts val="0"/>
              </a:spcAft>
              <a:buNone/>
            </a:pPr>
            <a:r>
              <a:t/>
            </a:r>
            <a:endParaRPr sz="3000"/>
          </a:p>
        </p:txBody>
      </p:sp>
      <p:sp>
        <p:nvSpPr>
          <p:cNvPr id="778" name="Google Shape;778;p62"/>
          <p:cNvSpPr/>
          <p:nvPr/>
        </p:nvSpPr>
        <p:spPr>
          <a:xfrm>
            <a:off x="5897750" y="582200"/>
            <a:ext cx="32475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2"/>
          <p:cNvSpPr txBox="1"/>
          <p:nvPr/>
        </p:nvSpPr>
        <p:spPr>
          <a:xfrm>
            <a:off x="6012950" y="668100"/>
            <a:ext cx="3069300" cy="37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 sz="1800">
                <a:solidFill>
                  <a:schemeClr val="dk1"/>
                </a:solidFill>
              </a:rPr>
              <a:t>If </a:t>
            </a:r>
            <a:r>
              <a:rPr i="1" lang="en" sz="1800">
                <a:solidFill>
                  <a:schemeClr val="dk1"/>
                </a:solidFill>
                <a:latin typeface="Courier New"/>
                <a:ea typeface="Courier New"/>
                <a:cs typeface="Courier New"/>
                <a:sym typeface="Courier New"/>
              </a:rPr>
              <a:t>HEAD</a:t>
            </a:r>
            <a:r>
              <a:rPr lang="en" sz="1800">
                <a:solidFill>
                  <a:schemeClr val="dk1"/>
                </a:solidFill>
              </a:rPr>
              <a:t> points directly to a commit (instead of pointing to a branch) it’s called </a:t>
            </a:r>
            <a:r>
              <a:rPr b="1" i="1" lang="en" sz="1800">
                <a:solidFill>
                  <a:srgbClr val="3D85C6"/>
                </a:solidFill>
              </a:rPr>
              <a:t>detached HEAD</a:t>
            </a:r>
            <a:r>
              <a:rPr lang="en" sz="1800">
                <a:solidFill>
                  <a:schemeClr val="dk1"/>
                </a:solidFill>
              </a:rPr>
              <a:t>.</a:t>
            </a:r>
            <a:endParaRPr i="1" sz="1800">
              <a:solidFill>
                <a:schemeClr val="dk1"/>
              </a:solidFill>
              <a:latin typeface="Courier New"/>
              <a:ea typeface="Courier New"/>
              <a:cs typeface="Courier New"/>
              <a:sym typeface="Courier New"/>
            </a:endParaRPr>
          </a:p>
        </p:txBody>
      </p:sp>
      <p:sp>
        <p:nvSpPr>
          <p:cNvPr id="780" name="Google Shape;780;p62"/>
          <p:cNvSpPr txBox="1"/>
          <p:nvPr/>
        </p:nvSpPr>
        <p:spPr>
          <a:xfrm>
            <a:off x="229250" y="2768025"/>
            <a:ext cx="1217100" cy="4818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CCCCCC"/>
                </a:solidFill>
              </a:rPr>
              <a:t>HEAD</a:t>
            </a:r>
            <a:endParaRPr sz="1800">
              <a:solidFill>
                <a:srgbClr val="CCCCCC"/>
              </a:solidFill>
            </a:endParaRPr>
          </a:p>
        </p:txBody>
      </p:sp>
      <p:cxnSp>
        <p:nvCxnSpPr>
          <p:cNvPr id="781" name="Google Shape;781;p62"/>
          <p:cNvCxnSpPr>
            <a:stCxn id="780" idx="3"/>
          </p:cNvCxnSpPr>
          <p:nvPr/>
        </p:nvCxnSpPr>
        <p:spPr>
          <a:xfrm>
            <a:off x="1446350" y="3008925"/>
            <a:ext cx="405000" cy="0"/>
          </a:xfrm>
          <a:prstGeom prst="straightConnector1">
            <a:avLst/>
          </a:prstGeom>
          <a:noFill/>
          <a:ln cap="flat" cmpd="sng" w="28575">
            <a:solidFill>
              <a:srgbClr val="CCCCCC"/>
            </a:solidFill>
            <a:prstDash val="dash"/>
            <a:round/>
            <a:headEnd len="med" w="med" type="none"/>
            <a:tailEnd len="med" w="med" type="triangle"/>
          </a:ln>
        </p:spPr>
      </p:cxnSp>
      <p:sp>
        <p:nvSpPr>
          <p:cNvPr id="782" name="Google Shape;782;p62"/>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2"/>
          <p:cNvSpPr txBox="1"/>
          <p:nvPr/>
        </p:nvSpPr>
        <p:spPr>
          <a:xfrm>
            <a:off x="-16325" y="4713250"/>
            <a:ext cx="85224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happens if a new commit is created now?</a:t>
            </a:r>
            <a:endParaRPr i="1" sz="18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sp>
        <p:nvSpPr>
          <p:cNvPr id="788" name="Google Shape;788;p63"/>
          <p:cNvSpPr/>
          <p:nvPr/>
        </p:nvSpPr>
        <p:spPr>
          <a:xfrm>
            <a:off x="3494475" y="2662775"/>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a:t>
            </a:r>
            <a:endParaRPr b="1" sz="2400"/>
          </a:p>
        </p:txBody>
      </p:sp>
      <p:sp>
        <p:nvSpPr>
          <p:cNvPr id="789" name="Google Shape;789;p63"/>
          <p:cNvSpPr/>
          <p:nvPr/>
        </p:nvSpPr>
        <p:spPr>
          <a:xfrm>
            <a:off x="3494475" y="3548450"/>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B</a:t>
            </a:r>
            <a:endParaRPr b="1" sz="2400"/>
          </a:p>
        </p:txBody>
      </p:sp>
      <p:sp>
        <p:nvSpPr>
          <p:cNvPr id="790" name="Google Shape;790;p63"/>
          <p:cNvSpPr/>
          <p:nvPr/>
        </p:nvSpPr>
        <p:spPr>
          <a:xfrm>
            <a:off x="3494475" y="4434125"/>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a:t>
            </a:r>
            <a:endParaRPr b="1" sz="2400"/>
          </a:p>
        </p:txBody>
      </p:sp>
      <p:cxnSp>
        <p:nvCxnSpPr>
          <p:cNvPr id="791" name="Google Shape;791;p63"/>
          <p:cNvCxnSpPr>
            <a:stCxn id="789" idx="0"/>
            <a:endCxn id="788" idx="4"/>
          </p:cNvCxnSpPr>
          <p:nvPr/>
        </p:nvCxnSpPr>
        <p:spPr>
          <a:xfrm rot="10800000">
            <a:off x="3803475" y="3280850"/>
            <a:ext cx="0" cy="267600"/>
          </a:xfrm>
          <a:prstGeom prst="straightConnector1">
            <a:avLst/>
          </a:prstGeom>
          <a:noFill/>
          <a:ln cap="flat" cmpd="sng" w="28575">
            <a:solidFill>
              <a:schemeClr val="dk2"/>
            </a:solidFill>
            <a:prstDash val="solid"/>
            <a:round/>
            <a:headEnd len="med" w="med" type="none"/>
            <a:tailEnd len="med" w="med" type="none"/>
          </a:ln>
        </p:spPr>
      </p:cxnSp>
      <p:cxnSp>
        <p:nvCxnSpPr>
          <p:cNvPr id="792" name="Google Shape;792;p63"/>
          <p:cNvCxnSpPr>
            <a:stCxn id="790" idx="0"/>
            <a:endCxn id="789" idx="4"/>
          </p:cNvCxnSpPr>
          <p:nvPr/>
        </p:nvCxnSpPr>
        <p:spPr>
          <a:xfrm rot="10800000">
            <a:off x="3803475" y="4166525"/>
            <a:ext cx="0" cy="267600"/>
          </a:xfrm>
          <a:prstGeom prst="straightConnector1">
            <a:avLst/>
          </a:prstGeom>
          <a:noFill/>
          <a:ln cap="flat" cmpd="sng" w="28575">
            <a:solidFill>
              <a:schemeClr val="dk2"/>
            </a:solidFill>
            <a:prstDash val="solid"/>
            <a:round/>
            <a:headEnd len="med" w="med" type="none"/>
            <a:tailEnd len="med" w="med" type="none"/>
          </a:ln>
        </p:spPr>
      </p:cxnSp>
      <p:sp>
        <p:nvSpPr>
          <p:cNvPr id="793" name="Google Shape;793;p63"/>
          <p:cNvSpPr/>
          <p:nvPr/>
        </p:nvSpPr>
        <p:spPr>
          <a:xfrm>
            <a:off x="3494475" y="1777100"/>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D</a:t>
            </a:r>
            <a:endParaRPr b="1" sz="2400"/>
          </a:p>
        </p:txBody>
      </p:sp>
      <p:cxnSp>
        <p:nvCxnSpPr>
          <p:cNvPr id="794" name="Google Shape;794;p63"/>
          <p:cNvCxnSpPr/>
          <p:nvPr/>
        </p:nvCxnSpPr>
        <p:spPr>
          <a:xfrm rot="10800000">
            <a:off x="3803475" y="2395100"/>
            <a:ext cx="0" cy="267600"/>
          </a:xfrm>
          <a:prstGeom prst="straightConnector1">
            <a:avLst/>
          </a:prstGeom>
          <a:noFill/>
          <a:ln cap="flat" cmpd="sng" w="28575">
            <a:solidFill>
              <a:schemeClr val="dk2"/>
            </a:solidFill>
            <a:prstDash val="solid"/>
            <a:round/>
            <a:headEnd len="med" w="med" type="none"/>
            <a:tailEnd len="med" w="med" type="none"/>
          </a:ln>
        </p:spPr>
      </p:cxnSp>
      <p:sp>
        <p:nvSpPr>
          <p:cNvPr id="795" name="Google Shape;795;p63"/>
          <p:cNvSpPr txBox="1"/>
          <p:nvPr/>
        </p:nvSpPr>
        <p:spPr>
          <a:xfrm>
            <a:off x="1848350" y="981688"/>
            <a:ext cx="1217100" cy="481800"/>
          </a:xfrm>
          <a:prstGeom prst="rect">
            <a:avLst/>
          </a:prstGeom>
          <a:solidFill>
            <a:srgbClr val="DD7E6B"/>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HEAD</a:t>
            </a:r>
            <a:endParaRPr b="1" sz="1800">
              <a:solidFill>
                <a:srgbClr val="FFFFFF"/>
              </a:solidFill>
            </a:endParaRPr>
          </a:p>
        </p:txBody>
      </p:sp>
      <p:cxnSp>
        <p:nvCxnSpPr>
          <p:cNvPr id="796" name="Google Shape;796;p63"/>
          <p:cNvCxnSpPr>
            <a:stCxn id="795" idx="3"/>
            <a:endCxn id="797" idx="1"/>
          </p:cNvCxnSpPr>
          <p:nvPr/>
        </p:nvCxnSpPr>
        <p:spPr>
          <a:xfrm>
            <a:off x="3065450" y="1222588"/>
            <a:ext cx="402900" cy="0"/>
          </a:xfrm>
          <a:prstGeom prst="straightConnector1">
            <a:avLst/>
          </a:prstGeom>
          <a:noFill/>
          <a:ln cap="flat" cmpd="sng" w="28575">
            <a:solidFill>
              <a:srgbClr val="A61C00"/>
            </a:solidFill>
            <a:prstDash val="solid"/>
            <a:round/>
            <a:headEnd len="med" w="med" type="none"/>
            <a:tailEnd len="med" w="med" type="triangle"/>
          </a:ln>
        </p:spPr>
      </p:cxnSp>
      <p:cxnSp>
        <p:nvCxnSpPr>
          <p:cNvPr id="798" name="Google Shape;798;p63"/>
          <p:cNvCxnSpPr/>
          <p:nvPr/>
        </p:nvCxnSpPr>
        <p:spPr>
          <a:xfrm>
            <a:off x="2807450" y="3857438"/>
            <a:ext cx="660900" cy="0"/>
          </a:xfrm>
          <a:prstGeom prst="straightConnector1">
            <a:avLst/>
          </a:prstGeom>
          <a:noFill/>
          <a:ln cap="flat" cmpd="sng" w="28575">
            <a:solidFill>
              <a:srgbClr val="000000"/>
            </a:solidFill>
            <a:prstDash val="solid"/>
            <a:round/>
            <a:headEnd len="med" w="med" type="none"/>
            <a:tailEnd len="med" w="med" type="triangle"/>
          </a:ln>
        </p:spPr>
      </p:cxnSp>
      <p:sp>
        <p:nvSpPr>
          <p:cNvPr id="799" name="Google Shape;799;p63"/>
          <p:cNvSpPr txBox="1"/>
          <p:nvPr/>
        </p:nvSpPr>
        <p:spPr>
          <a:xfrm>
            <a:off x="1872313" y="3616538"/>
            <a:ext cx="1217100" cy="4818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master</a:t>
            </a:r>
            <a:endParaRPr sz="1800"/>
          </a:p>
        </p:txBody>
      </p:sp>
      <p:sp>
        <p:nvSpPr>
          <p:cNvPr id="800" name="Google Shape;800;p6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3"/>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Detached HEAD</a:t>
            </a:r>
            <a:endParaRPr b="1" sz="3600">
              <a:solidFill>
                <a:srgbClr val="FFFFFF"/>
              </a:solidFill>
            </a:endParaRPr>
          </a:p>
          <a:p>
            <a:pPr indent="0" lvl="0" marL="0" rtl="0" algn="l">
              <a:spcBef>
                <a:spcPts val="0"/>
              </a:spcBef>
              <a:spcAft>
                <a:spcPts val="0"/>
              </a:spcAft>
              <a:buNone/>
            </a:pPr>
            <a:r>
              <a:t/>
            </a:r>
            <a:endParaRPr sz="3000"/>
          </a:p>
        </p:txBody>
      </p:sp>
      <p:sp>
        <p:nvSpPr>
          <p:cNvPr id="802" name="Google Shape;802;p63"/>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3"/>
          <p:cNvSpPr txBox="1"/>
          <p:nvPr/>
        </p:nvSpPr>
        <p:spPr>
          <a:xfrm>
            <a:off x="6012950" y="668100"/>
            <a:ext cx="3069300" cy="37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a:solidFill>
                  <a:schemeClr val="dk1"/>
                </a:solidFill>
              </a:rPr>
              <a:t>New commits can be created even if </a:t>
            </a:r>
            <a:r>
              <a:rPr i="1" lang="en" sz="1800">
                <a:solidFill>
                  <a:schemeClr val="dk1"/>
                </a:solidFill>
                <a:latin typeface="Courier New"/>
                <a:ea typeface="Courier New"/>
                <a:cs typeface="Courier New"/>
                <a:sym typeface="Courier New"/>
              </a:rPr>
              <a:t>HEAD</a:t>
            </a:r>
            <a:r>
              <a:rPr lang="en" sz="1800">
                <a:solidFill>
                  <a:schemeClr val="dk1"/>
                </a:solidFill>
              </a:rPr>
              <a:t> is detached:</a:t>
            </a:r>
            <a:endParaRPr sz="1800">
              <a:solidFill>
                <a:schemeClr val="dk1"/>
              </a:solidFill>
            </a:endParaRPr>
          </a:p>
          <a:p>
            <a:pPr indent="-342900" lvl="0" marL="457200" rtl="0" algn="l">
              <a:lnSpc>
                <a:spcPct val="115000"/>
              </a:lnSpc>
              <a:spcBef>
                <a:spcPts val="900"/>
              </a:spcBef>
              <a:spcAft>
                <a:spcPts val="0"/>
              </a:spcAft>
              <a:buClr>
                <a:schemeClr val="dk1"/>
              </a:buClr>
              <a:buSzPts val="1800"/>
              <a:buChar char="■"/>
            </a:pPr>
            <a:r>
              <a:rPr lang="en" sz="1800">
                <a:solidFill>
                  <a:schemeClr val="dk1"/>
                </a:solidFill>
              </a:rPr>
              <a:t>If you checkout something else now the new commit gets unreachable (but you may still access it if you know its SHA1).</a:t>
            </a:r>
            <a:endParaRPr sz="1800">
              <a:solidFill>
                <a:schemeClr val="dk1"/>
              </a:solidFill>
            </a:endParaRPr>
          </a:p>
        </p:txBody>
      </p:sp>
      <p:sp>
        <p:nvSpPr>
          <p:cNvPr id="804" name="Google Shape;804;p63"/>
          <p:cNvSpPr txBox="1"/>
          <p:nvPr/>
        </p:nvSpPr>
        <p:spPr>
          <a:xfrm>
            <a:off x="1848350" y="1857625"/>
            <a:ext cx="1217100" cy="4818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CCCCCC"/>
                </a:solidFill>
              </a:rPr>
              <a:t>HEAD</a:t>
            </a:r>
            <a:endParaRPr sz="1800">
              <a:solidFill>
                <a:srgbClr val="CCCCCC"/>
              </a:solidFill>
            </a:endParaRPr>
          </a:p>
        </p:txBody>
      </p:sp>
      <p:cxnSp>
        <p:nvCxnSpPr>
          <p:cNvPr id="805" name="Google Shape;805;p63"/>
          <p:cNvCxnSpPr>
            <a:stCxn id="804" idx="3"/>
          </p:cNvCxnSpPr>
          <p:nvPr/>
        </p:nvCxnSpPr>
        <p:spPr>
          <a:xfrm>
            <a:off x="3065450" y="2098525"/>
            <a:ext cx="405000" cy="0"/>
          </a:xfrm>
          <a:prstGeom prst="straightConnector1">
            <a:avLst/>
          </a:prstGeom>
          <a:noFill/>
          <a:ln cap="flat" cmpd="sng" w="28575">
            <a:solidFill>
              <a:srgbClr val="CCCCCC"/>
            </a:solidFill>
            <a:prstDash val="dash"/>
            <a:round/>
            <a:headEnd len="med" w="med" type="none"/>
            <a:tailEnd len="med" w="med" type="triangle"/>
          </a:ln>
        </p:spPr>
      </p:cxnSp>
      <p:sp>
        <p:nvSpPr>
          <p:cNvPr id="806" name="Google Shape;806;p63"/>
          <p:cNvSpPr/>
          <p:nvPr/>
        </p:nvSpPr>
        <p:spPr>
          <a:xfrm>
            <a:off x="3494475" y="913600"/>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E</a:t>
            </a:r>
            <a:endParaRPr b="1" sz="2400"/>
          </a:p>
        </p:txBody>
      </p:sp>
      <p:cxnSp>
        <p:nvCxnSpPr>
          <p:cNvPr id="807" name="Google Shape;807;p63"/>
          <p:cNvCxnSpPr/>
          <p:nvPr/>
        </p:nvCxnSpPr>
        <p:spPr>
          <a:xfrm rot="10800000">
            <a:off x="3803475" y="1531638"/>
            <a:ext cx="0" cy="2676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1" name="Shape 811"/>
        <p:cNvGrpSpPr/>
        <p:nvPr/>
      </p:nvGrpSpPr>
      <p:grpSpPr>
        <a:xfrm>
          <a:off x="0" y="0"/>
          <a:ext cx="0" cy="0"/>
          <a:chOff x="0" y="0"/>
          <a:chExt cx="0" cy="0"/>
        </a:xfrm>
      </p:grpSpPr>
      <p:sp>
        <p:nvSpPr>
          <p:cNvPr id="812" name="Google Shape;812;p64"/>
          <p:cNvSpPr/>
          <p:nvPr/>
        </p:nvSpPr>
        <p:spPr>
          <a:xfrm>
            <a:off x="3473500" y="1814250"/>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a:t>
            </a:r>
            <a:endParaRPr b="1" sz="2400"/>
          </a:p>
        </p:txBody>
      </p:sp>
      <p:sp>
        <p:nvSpPr>
          <p:cNvPr id="813" name="Google Shape;813;p64"/>
          <p:cNvSpPr/>
          <p:nvPr/>
        </p:nvSpPr>
        <p:spPr>
          <a:xfrm>
            <a:off x="3473500" y="2699925"/>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B</a:t>
            </a:r>
            <a:endParaRPr b="1" sz="2400"/>
          </a:p>
        </p:txBody>
      </p:sp>
      <p:sp>
        <p:nvSpPr>
          <p:cNvPr id="814" name="Google Shape;814;p64"/>
          <p:cNvSpPr/>
          <p:nvPr/>
        </p:nvSpPr>
        <p:spPr>
          <a:xfrm>
            <a:off x="3473500" y="3585600"/>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a:t>
            </a:r>
            <a:endParaRPr b="1" sz="2400"/>
          </a:p>
        </p:txBody>
      </p:sp>
      <p:cxnSp>
        <p:nvCxnSpPr>
          <p:cNvPr id="815" name="Google Shape;815;p64"/>
          <p:cNvCxnSpPr>
            <a:stCxn id="813" idx="0"/>
            <a:endCxn id="812" idx="4"/>
          </p:cNvCxnSpPr>
          <p:nvPr/>
        </p:nvCxnSpPr>
        <p:spPr>
          <a:xfrm rot="10800000">
            <a:off x="3782500" y="2432325"/>
            <a:ext cx="0" cy="267600"/>
          </a:xfrm>
          <a:prstGeom prst="straightConnector1">
            <a:avLst/>
          </a:prstGeom>
          <a:noFill/>
          <a:ln cap="flat" cmpd="sng" w="28575">
            <a:solidFill>
              <a:schemeClr val="dk2"/>
            </a:solidFill>
            <a:prstDash val="solid"/>
            <a:round/>
            <a:headEnd len="med" w="med" type="none"/>
            <a:tailEnd len="med" w="med" type="none"/>
          </a:ln>
        </p:spPr>
      </p:cxnSp>
      <p:cxnSp>
        <p:nvCxnSpPr>
          <p:cNvPr id="816" name="Google Shape;816;p64"/>
          <p:cNvCxnSpPr>
            <a:stCxn id="814" idx="0"/>
            <a:endCxn id="813" idx="4"/>
          </p:cNvCxnSpPr>
          <p:nvPr/>
        </p:nvCxnSpPr>
        <p:spPr>
          <a:xfrm rot="10800000">
            <a:off x="3782500" y="3318000"/>
            <a:ext cx="0" cy="267600"/>
          </a:xfrm>
          <a:prstGeom prst="straightConnector1">
            <a:avLst/>
          </a:prstGeom>
          <a:noFill/>
          <a:ln cap="flat" cmpd="sng" w="28575">
            <a:solidFill>
              <a:schemeClr val="dk2"/>
            </a:solidFill>
            <a:prstDash val="solid"/>
            <a:round/>
            <a:headEnd len="med" w="med" type="none"/>
            <a:tailEnd len="med" w="med" type="none"/>
          </a:ln>
        </p:spPr>
      </p:cxnSp>
      <p:sp>
        <p:nvSpPr>
          <p:cNvPr id="817" name="Google Shape;817;p64"/>
          <p:cNvSpPr/>
          <p:nvPr/>
        </p:nvSpPr>
        <p:spPr>
          <a:xfrm>
            <a:off x="3473500" y="928575"/>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D</a:t>
            </a:r>
            <a:endParaRPr b="1" sz="2400"/>
          </a:p>
        </p:txBody>
      </p:sp>
      <p:cxnSp>
        <p:nvCxnSpPr>
          <p:cNvPr id="818" name="Google Shape;818;p64"/>
          <p:cNvCxnSpPr/>
          <p:nvPr/>
        </p:nvCxnSpPr>
        <p:spPr>
          <a:xfrm rot="10800000">
            <a:off x="3782500" y="1546575"/>
            <a:ext cx="0" cy="267600"/>
          </a:xfrm>
          <a:prstGeom prst="straightConnector1">
            <a:avLst/>
          </a:prstGeom>
          <a:noFill/>
          <a:ln cap="flat" cmpd="sng" w="28575">
            <a:solidFill>
              <a:schemeClr val="dk2"/>
            </a:solidFill>
            <a:prstDash val="solid"/>
            <a:round/>
            <a:headEnd len="med" w="med" type="none"/>
            <a:tailEnd len="med" w="med" type="none"/>
          </a:ln>
        </p:spPr>
      </p:cxnSp>
      <p:cxnSp>
        <p:nvCxnSpPr>
          <p:cNvPr id="819" name="Google Shape;819;p64"/>
          <p:cNvCxnSpPr/>
          <p:nvPr/>
        </p:nvCxnSpPr>
        <p:spPr>
          <a:xfrm>
            <a:off x="2786475" y="3008913"/>
            <a:ext cx="660900" cy="0"/>
          </a:xfrm>
          <a:prstGeom prst="straightConnector1">
            <a:avLst/>
          </a:prstGeom>
          <a:noFill/>
          <a:ln cap="flat" cmpd="sng" w="28575">
            <a:solidFill>
              <a:srgbClr val="A61C00"/>
            </a:solidFill>
            <a:prstDash val="solid"/>
            <a:round/>
            <a:headEnd len="med" w="med" type="none"/>
            <a:tailEnd len="med" w="med" type="triangle"/>
          </a:ln>
        </p:spPr>
      </p:cxnSp>
      <p:sp>
        <p:nvSpPr>
          <p:cNvPr id="820" name="Google Shape;820;p64"/>
          <p:cNvSpPr txBox="1"/>
          <p:nvPr/>
        </p:nvSpPr>
        <p:spPr>
          <a:xfrm>
            <a:off x="1851338" y="2768013"/>
            <a:ext cx="1217100" cy="4818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A61C00"/>
                </a:solidFill>
              </a:rPr>
              <a:t>master</a:t>
            </a:r>
            <a:endParaRPr sz="1800">
              <a:solidFill>
                <a:srgbClr val="A61C00"/>
              </a:solidFill>
            </a:endParaRPr>
          </a:p>
        </p:txBody>
      </p:sp>
      <p:sp>
        <p:nvSpPr>
          <p:cNvPr id="821" name="Google Shape;821;p64"/>
          <p:cNvSpPr txBox="1"/>
          <p:nvPr/>
        </p:nvSpPr>
        <p:spPr>
          <a:xfrm>
            <a:off x="231350" y="2768013"/>
            <a:ext cx="1217100" cy="4818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HEAD</a:t>
            </a:r>
            <a:endParaRPr b="1" sz="1800">
              <a:solidFill>
                <a:srgbClr val="FFFFFF"/>
              </a:solidFill>
            </a:endParaRPr>
          </a:p>
        </p:txBody>
      </p:sp>
      <p:cxnSp>
        <p:nvCxnSpPr>
          <p:cNvPr id="822" name="Google Shape;822;p64"/>
          <p:cNvCxnSpPr>
            <a:stCxn id="821" idx="3"/>
            <a:endCxn id="820" idx="1"/>
          </p:cNvCxnSpPr>
          <p:nvPr/>
        </p:nvCxnSpPr>
        <p:spPr>
          <a:xfrm>
            <a:off x="1448450" y="3008913"/>
            <a:ext cx="402900" cy="0"/>
          </a:xfrm>
          <a:prstGeom prst="straightConnector1">
            <a:avLst/>
          </a:prstGeom>
          <a:noFill/>
          <a:ln cap="flat" cmpd="sng" w="28575">
            <a:solidFill>
              <a:srgbClr val="000000"/>
            </a:solidFill>
            <a:prstDash val="solid"/>
            <a:round/>
            <a:headEnd len="med" w="med" type="none"/>
            <a:tailEnd len="med" w="med" type="triangle"/>
          </a:ln>
        </p:spPr>
      </p:cxnSp>
      <p:sp>
        <p:nvSpPr>
          <p:cNvPr id="823" name="Google Shape;823;p64"/>
          <p:cNvSpPr txBox="1"/>
          <p:nvPr/>
        </p:nvSpPr>
        <p:spPr>
          <a:xfrm>
            <a:off x="1851350" y="996675"/>
            <a:ext cx="1217100" cy="4818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CCCCCC"/>
                </a:solidFill>
              </a:rPr>
              <a:t>master</a:t>
            </a:r>
            <a:endParaRPr sz="1800">
              <a:solidFill>
                <a:srgbClr val="CCCCCC"/>
              </a:solidFill>
            </a:endParaRPr>
          </a:p>
        </p:txBody>
      </p:sp>
      <p:cxnSp>
        <p:nvCxnSpPr>
          <p:cNvPr id="824" name="Google Shape;824;p64"/>
          <p:cNvCxnSpPr>
            <a:stCxn id="823" idx="3"/>
            <a:endCxn id="817" idx="2"/>
          </p:cNvCxnSpPr>
          <p:nvPr/>
        </p:nvCxnSpPr>
        <p:spPr>
          <a:xfrm>
            <a:off x="3068450" y="1237575"/>
            <a:ext cx="405000" cy="0"/>
          </a:xfrm>
          <a:prstGeom prst="straightConnector1">
            <a:avLst/>
          </a:prstGeom>
          <a:noFill/>
          <a:ln cap="flat" cmpd="sng" w="28575">
            <a:solidFill>
              <a:srgbClr val="CCCCCC"/>
            </a:solidFill>
            <a:prstDash val="dash"/>
            <a:round/>
            <a:headEnd len="med" w="med" type="none"/>
            <a:tailEnd len="med" w="med" type="triangle"/>
          </a:ln>
        </p:spPr>
      </p:cxnSp>
      <p:sp>
        <p:nvSpPr>
          <p:cNvPr id="825" name="Google Shape;825;p64"/>
          <p:cNvSpPr txBox="1"/>
          <p:nvPr/>
        </p:nvSpPr>
        <p:spPr>
          <a:xfrm>
            <a:off x="769850" y="1814250"/>
            <a:ext cx="22986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reset B</a:t>
            </a:r>
            <a:endParaRPr b="1" i="1" sz="1800">
              <a:solidFill>
                <a:srgbClr val="A61C00"/>
              </a:solidFill>
              <a:latin typeface="Courier New"/>
              <a:ea typeface="Courier New"/>
              <a:cs typeface="Courier New"/>
              <a:sym typeface="Courier New"/>
            </a:endParaRPr>
          </a:p>
        </p:txBody>
      </p:sp>
      <p:cxnSp>
        <p:nvCxnSpPr>
          <p:cNvPr id="826" name="Google Shape;826;p64"/>
          <p:cNvCxnSpPr>
            <a:stCxn id="823" idx="2"/>
            <a:endCxn id="820" idx="0"/>
          </p:cNvCxnSpPr>
          <p:nvPr/>
        </p:nvCxnSpPr>
        <p:spPr>
          <a:xfrm>
            <a:off x="2459900" y="1478475"/>
            <a:ext cx="0" cy="1289400"/>
          </a:xfrm>
          <a:prstGeom prst="straightConnector1">
            <a:avLst/>
          </a:prstGeom>
          <a:noFill/>
          <a:ln cap="flat" cmpd="sng" w="28575">
            <a:solidFill>
              <a:srgbClr val="CC4125"/>
            </a:solidFill>
            <a:prstDash val="solid"/>
            <a:round/>
            <a:headEnd len="med" w="med" type="none"/>
            <a:tailEnd len="med" w="med" type="triangle"/>
          </a:ln>
        </p:spPr>
      </p:cxnSp>
      <p:sp>
        <p:nvSpPr>
          <p:cNvPr id="827" name="Google Shape;827;p6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4"/>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Resetting Branches</a:t>
            </a:r>
            <a:endParaRPr b="1" sz="3600">
              <a:solidFill>
                <a:srgbClr val="FFFFFF"/>
              </a:solidFill>
            </a:endParaRPr>
          </a:p>
          <a:p>
            <a:pPr indent="0" lvl="0" marL="0" rtl="0" algn="l">
              <a:spcBef>
                <a:spcPts val="0"/>
              </a:spcBef>
              <a:spcAft>
                <a:spcPts val="0"/>
              </a:spcAft>
              <a:buNone/>
            </a:pPr>
            <a:r>
              <a:t/>
            </a:r>
            <a:endParaRPr sz="3000"/>
          </a:p>
        </p:txBody>
      </p:sp>
      <p:sp>
        <p:nvSpPr>
          <p:cNvPr id="829" name="Google Shape;829;p64"/>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4"/>
          <p:cNvSpPr txBox="1"/>
          <p:nvPr/>
        </p:nvSpPr>
        <p:spPr>
          <a:xfrm>
            <a:off x="-16325" y="4713250"/>
            <a:ext cx="85224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Q2: Where is the new commit created on git commit after reset?</a:t>
            </a:r>
            <a:endParaRPr i="1"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9"/>
          <p:cNvSpPr txBox="1"/>
          <p:nvPr/>
        </p:nvSpPr>
        <p:spPr>
          <a:xfrm>
            <a:off x="275850" y="793350"/>
            <a:ext cx="8586600" cy="4014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Git Repository Structure</a:t>
            </a:r>
            <a:endParaRPr sz="1800"/>
          </a:p>
          <a:p>
            <a:pPr indent="-342900" lvl="0" marL="457200" rtl="0" algn="l">
              <a:spcBef>
                <a:spcPts val="0"/>
              </a:spcBef>
              <a:spcAft>
                <a:spcPts val="0"/>
              </a:spcAft>
              <a:buSzPts val="1800"/>
              <a:buChar char="■"/>
            </a:pPr>
            <a:r>
              <a:rPr lang="en" sz="1800"/>
              <a:t>Making changes</a:t>
            </a:r>
            <a:endParaRPr sz="1800"/>
          </a:p>
          <a:p>
            <a:pPr indent="-342900" lvl="0" marL="457200" rtl="0" algn="l">
              <a:spcBef>
                <a:spcPts val="0"/>
              </a:spcBef>
              <a:spcAft>
                <a:spcPts val="0"/>
              </a:spcAft>
              <a:buSzPts val="1800"/>
              <a:buChar char="■"/>
            </a:pPr>
            <a:r>
              <a:rPr lang="en" sz="1800"/>
              <a:t>Branches</a:t>
            </a:r>
            <a:endParaRPr sz="1800"/>
          </a:p>
          <a:p>
            <a:pPr indent="-342900" lvl="0" marL="457200" rtl="0" algn="l">
              <a:spcBef>
                <a:spcPts val="0"/>
              </a:spcBef>
              <a:spcAft>
                <a:spcPts val="0"/>
              </a:spcAft>
              <a:buSzPts val="1800"/>
              <a:buChar char="■"/>
            </a:pPr>
            <a:r>
              <a:rPr lang="en" sz="1800"/>
              <a:t>Clone + Fetch</a:t>
            </a:r>
            <a:endParaRPr sz="1800"/>
          </a:p>
          <a:p>
            <a:pPr indent="-342900" lvl="0" marL="457200" rtl="0" algn="l">
              <a:spcBef>
                <a:spcPts val="0"/>
              </a:spcBef>
              <a:spcAft>
                <a:spcPts val="0"/>
              </a:spcAft>
              <a:buSzPts val="1800"/>
              <a:buChar char="■"/>
            </a:pPr>
            <a:r>
              <a:rPr lang="en" sz="1800"/>
              <a:t>Merge, Rebase, Cherry-Pick</a:t>
            </a:r>
            <a:endParaRPr sz="1800"/>
          </a:p>
          <a:p>
            <a:pPr indent="-342900" lvl="0" marL="457200" rtl="0" algn="l">
              <a:spcBef>
                <a:spcPts val="0"/>
              </a:spcBef>
              <a:spcAft>
                <a:spcPts val="0"/>
              </a:spcAft>
              <a:buSzPts val="1800"/>
              <a:buChar char="■"/>
            </a:pPr>
            <a:r>
              <a:rPr lang="en" sz="1800"/>
              <a:t>Push</a:t>
            </a:r>
            <a:endParaRPr sz="1800"/>
          </a:p>
          <a:p>
            <a:pPr indent="-342900" lvl="0" marL="457200" rtl="0" algn="l">
              <a:spcBef>
                <a:spcPts val="0"/>
              </a:spcBef>
              <a:spcAft>
                <a:spcPts val="0"/>
              </a:spcAft>
              <a:buSzPts val="1800"/>
              <a:buChar char="■"/>
            </a:pPr>
            <a:r>
              <a:rPr lang="en" sz="1800"/>
              <a:t>Interactive Rebase</a:t>
            </a:r>
            <a:endParaRPr sz="1800"/>
          </a:p>
          <a:p>
            <a:pPr indent="-342900" lvl="0" marL="457200" rtl="0" algn="l">
              <a:spcBef>
                <a:spcPts val="0"/>
              </a:spcBef>
              <a:spcAft>
                <a:spcPts val="0"/>
              </a:spcAft>
              <a:buSzPts val="1800"/>
              <a:buChar char="■"/>
            </a:pPr>
            <a:r>
              <a:rPr lang="en" sz="1800"/>
              <a:t>More Git</a:t>
            </a:r>
            <a:endParaRPr sz="1800"/>
          </a:p>
        </p:txBody>
      </p:sp>
      <p:sp>
        <p:nvSpPr>
          <p:cNvPr id="144" name="Google Shape;144;p2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9"/>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Agenda</a:t>
            </a:r>
            <a:endParaRPr b="1" sz="3600">
              <a:solidFill>
                <a:srgbClr val="FFFFFF"/>
              </a:solidFill>
            </a:endParaRPr>
          </a:p>
          <a:p>
            <a:pPr indent="0" lvl="0" marL="0" rtl="0" algn="l">
              <a:spcBef>
                <a:spcPts val="0"/>
              </a:spcBef>
              <a:spcAft>
                <a:spcPts val="0"/>
              </a:spcAft>
              <a:buNone/>
            </a:pPr>
            <a:r>
              <a:t/>
            </a:r>
            <a:endParaRPr sz="3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Google Shape;835;p65"/>
          <p:cNvSpPr/>
          <p:nvPr/>
        </p:nvSpPr>
        <p:spPr>
          <a:xfrm>
            <a:off x="2210150" y="2181275"/>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a:t>
            </a:r>
            <a:endParaRPr b="1" sz="2400"/>
          </a:p>
        </p:txBody>
      </p:sp>
      <p:sp>
        <p:nvSpPr>
          <p:cNvPr id="836" name="Google Shape;836;p65"/>
          <p:cNvSpPr/>
          <p:nvPr/>
        </p:nvSpPr>
        <p:spPr>
          <a:xfrm>
            <a:off x="2210150" y="3066950"/>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B</a:t>
            </a:r>
            <a:endParaRPr b="1" sz="2400"/>
          </a:p>
        </p:txBody>
      </p:sp>
      <p:sp>
        <p:nvSpPr>
          <p:cNvPr id="837" name="Google Shape;837;p65"/>
          <p:cNvSpPr/>
          <p:nvPr/>
        </p:nvSpPr>
        <p:spPr>
          <a:xfrm>
            <a:off x="2210150" y="3952625"/>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a:t>
            </a:r>
            <a:endParaRPr b="1" sz="2400"/>
          </a:p>
        </p:txBody>
      </p:sp>
      <p:cxnSp>
        <p:nvCxnSpPr>
          <p:cNvPr id="838" name="Google Shape;838;p65"/>
          <p:cNvCxnSpPr>
            <a:stCxn id="836" idx="0"/>
            <a:endCxn id="835" idx="4"/>
          </p:cNvCxnSpPr>
          <p:nvPr/>
        </p:nvCxnSpPr>
        <p:spPr>
          <a:xfrm rot="10800000">
            <a:off x="2519150" y="2799350"/>
            <a:ext cx="0" cy="267600"/>
          </a:xfrm>
          <a:prstGeom prst="straightConnector1">
            <a:avLst/>
          </a:prstGeom>
          <a:noFill/>
          <a:ln cap="flat" cmpd="sng" w="28575">
            <a:solidFill>
              <a:schemeClr val="dk2"/>
            </a:solidFill>
            <a:prstDash val="solid"/>
            <a:round/>
            <a:headEnd len="med" w="med" type="none"/>
            <a:tailEnd len="med" w="med" type="none"/>
          </a:ln>
        </p:spPr>
      </p:cxnSp>
      <p:cxnSp>
        <p:nvCxnSpPr>
          <p:cNvPr id="839" name="Google Shape;839;p65"/>
          <p:cNvCxnSpPr>
            <a:stCxn id="837" idx="0"/>
            <a:endCxn id="836" idx="4"/>
          </p:cNvCxnSpPr>
          <p:nvPr/>
        </p:nvCxnSpPr>
        <p:spPr>
          <a:xfrm rot="10800000">
            <a:off x="2519150" y="3685025"/>
            <a:ext cx="0" cy="267600"/>
          </a:xfrm>
          <a:prstGeom prst="straightConnector1">
            <a:avLst/>
          </a:prstGeom>
          <a:noFill/>
          <a:ln cap="flat" cmpd="sng" w="28575">
            <a:solidFill>
              <a:schemeClr val="dk2"/>
            </a:solidFill>
            <a:prstDash val="solid"/>
            <a:round/>
            <a:headEnd len="med" w="med" type="none"/>
            <a:tailEnd len="med" w="med" type="none"/>
          </a:ln>
        </p:spPr>
      </p:cxnSp>
      <p:sp>
        <p:nvSpPr>
          <p:cNvPr id="840" name="Google Shape;840;p65"/>
          <p:cNvSpPr/>
          <p:nvPr/>
        </p:nvSpPr>
        <p:spPr>
          <a:xfrm>
            <a:off x="2210150" y="1295600"/>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D</a:t>
            </a:r>
            <a:endParaRPr b="1" sz="2400"/>
          </a:p>
        </p:txBody>
      </p:sp>
      <p:cxnSp>
        <p:nvCxnSpPr>
          <p:cNvPr id="841" name="Google Shape;841;p65"/>
          <p:cNvCxnSpPr/>
          <p:nvPr/>
        </p:nvCxnSpPr>
        <p:spPr>
          <a:xfrm rot="10800000">
            <a:off x="2519150" y="1913600"/>
            <a:ext cx="0" cy="267600"/>
          </a:xfrm>
          <a:prstGeom prst="straightConnector1">
            <a:avLst/>
          </a:prstGeom>
          <a:noFill/>
          <a:ln cap="flat" cmpd="sng" w="28575">
            <a:solidFill>
              <a:schemeClr val="dk2"/>
            </a:solidFill>
            <a:prstDash val="solid"/>
            <a:round/>
            <a:headEnd len="med" w="med" type="none"/>
            <a:tailEnd len="med" w="med" type="none"/>
          </a:ln>
        </p:spPr>
      </p:cxnSp>
      <p:cxnSp>
        <p:nvCxnSpPr>
          <p:cNvPr id="842" name="Google Shape;842;p65"/>
          <p:cNvCxnSpPr>
            <a:stCxn id="843" idx="1"/>
            <a:endCxn id="844" idx="6"/>
          </p:cNvCxnSpPr>
          <p:nvPr/>
        </p:nvCxnSpPr>
        <p:spPr>
          <a:xfrm rot="10800000">
            <a:off x="3656088" y="2490263"/>
            <a:ext cx="367200" cy="0"/>
          </a:xfrm>
          <a:prstGeom prst="straightConnector1">
            <a:avLst/>
          </a:prstGeom>
          <a:noFill/>
          <a:ln cap="flat" cmpd="sng" w="28575">
            <a:solidFill>
              <a:srgbClr val="A61C00"/>
            </a:solidFill>
            <a:prstDash val="solid"/>
            <a:round/>
            <a:headEnd len="med" w="med" type="none"/>
            <a:tailEnd len="med" w="med" type="triangle"/>
          </a:ln>
        </p:spPr>
      </p:cxnSp>
      <p:sp>
        <p:nvSpPr>
          <p:cNvPr id="843" name="Google Shape;843;p65"/>
          <p:cNvSpPr txBox="1"/>
          <p:nvPr/>
        </p:nvSpPr>
        <p:spPr>
          <a:xfrm>
            <a:off x="4023288" y="2249363"/>
            <a:ext cx="1217100" cy="4818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A61C00"/>
                </a:solidFill>
              </a:rPr>
              <a:t>master</a:t>
            </a:r>
            <a:endParaRPr sz="1800">
              <a:solidFill>
                <a:srgbClr val="A61C00"/>
              </a:solidFill>
            </a:endParaRPr>
          </a:p>
        </p:txBody>
      </p:sp>
      <p:sp>
        <p:nvSpPr>
          <p:cNvPr id="845" name="Google Shape;845;p65"/>
          <p:cNvSpPr txBox="1"/>
          <p:nvPr/>
        </p:nvSpPr>
        <p:spPr>
          <a:xfrm>
            <a:off x="4023300" y="1363713"/>
            <a:ext cx="1217100" cy="4818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HEAD</a:t>
            </a:r>
            <a:endParaRPr b="1" sz="1800">
              <a:solidFill>
                <a:srgbClr val="FFFFFF"/>
              </a:solidFill>
            </a:endParaRPr>
          </a:p>
        </p:txBody>
      </p:sp>
      <p:cxnSp>
        <p:nvCxnSpPr>
          <p:cNvPr id="846" name="Google Shape;846;p65"/>
          <p:cNvCxnSpPr>
            <a:stCxn id="845" idx="2"/>
            <a:endCxn id="843" idx="0"/>
          </p:cNvCxnSpPr>
          <p:nvPr/>
        </p:nvCxnSpPr>
        <p:spPr>
          <a:xfrm>
            <a:off x="4631850" y="1845513"/>
            <a:ext cx="0" cy="403800"/>
          </a:xfrm>
          <a:prstGeom prst="straightConnector1">
            <a:avLst/>
          </a:prstGeom>
          <a:noFill/>
          <a:ln cap="flat" cmpd="sng" w="28575">
            <a:solidFill>
              <a:srgbClr val="000000"/>
            </a:solidFill>
            <a:prstDash val="solid"/>
            <a:round/>
            <a:headEnd len="med" w="med" type="none"/>
            <a:tailEnd len="med" w="med" type="triangle"/>
          </a:ln>
        </p:spPr>
      </p:cxnSp>
      <p:sp>
        <p:nvSpPr>
          <p:cNvPr id="847" name="Google Shape;847;p65"/>
          <p:cNvSpPr txBox="1"/>
          <p:nvPr/>
        </p:nvSpPr>
        <p:spPr>
          <a:xfrm>
            <a:off x="588050" y="3135050"/>
            <a:ext cx="1217100" cy="4818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CCCCCC"/>
                </a:solidFill>
              </a:rPr>
              <a:t>master</a:t>
            </a:r>
            <a:endParaRPr sz="1800">
              <a:solidFill>
                <a:srgbClr val="CCCCCC"/>
              </a:solidFill>
            </a:endParaRPr>
          </a:p>
        </p:txBody>
      </p:sp>
      <p:cxnSp>
        <p:nvCxnSpPr>
          <p:cNvPr id="848" name="Google Shape;848;p65"/>
          <p:cNvCxnSpPr>
            <a:stCxn id="847" idx="3"/>
            <a:endCxn id="836" idx="2"/>
          </p:cNvCxnSpPr>
          <p:nvPr/>
        </p:nvCxnSpPr>
        <p:spPr>
          <a:xfrm>
            <a:off x="1805150" y="3375950"/>
            <a:ext cx="405000" cy="0"/>
          </a:xfrm>
          <a:prstGeom prst="straightConnector1">
            <a:avLst/>
          </a:prstGeom>
          <a:noFill/>
          <a:ln cap="flat" cmpd="sng" w="28575">
            <a:solidFill>
              <a:srgbClr val="CCCCCC"/>
            </a:solidFill>
            <a:prstDash val="dash"/>
            <a:round/>
            <a:headEnd len="med" w="med" type="none"/>
            <a:tailEnd len="med" w="med" type="triangle"/>
          </a:ln>
        </p:spPr>
      </p:cxnSp>
      <p:sp>
        <p:nvSpPr>
          <p:cNvPr id="844" name="Google Shape;844;p65"/>
          <p:cNvSpPr/>
          <p:nvPr/>
        </p:nvSpPr>
        <p:spPr>
          <a:xfrm>
            <a:off x="3038063" y="2181288"/>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E</a:t>
            </a:r>
            <a:endParaRPr b="1" sz="2400"/>
          </a:p>
        </p:txBody>
      </p:sp>
      <p:cxnSp>
        <p:nvCxnSpPr>
          <p:cNvPr id="849" name="Google Shape;849;p65"/>
          <p:cNvCxnSpPr>
            <a:stCxn id="836" idx="7"/>
            <a:endCxn id="844" idx="4"/>
          </p:cNvCxnSpPr>
          <p:nvPr/>
        </p:nvCxnSpPr>
        <p:spPr>
          <a:xfrm flipH="1" rot="10800000">
            <a:off x="2737646" y="2799254"/>
            <a:ext cx="609300" cy="358200"/>
          </a:xfrm>
          <a:prstGeom prst="straightConnector1">
            <a:avLst/>
          </a:prstGeom>
          <a:noFill/>
          <a:ln cap="flat" cmpd="sng" w="28575">
            <a:solidFill>
              <a:schemeClr val="dk2"/>
            </a:solidFill>
            <a:prstDash val="solid"/>
            <a:round/>
            <a:headEnd len="med" w="med" type="none"/>
            <a:tailEnd len="med" w="med" type="none"/>
          </a:ln>
        </p:spPr>
      </p:cxnSp>
      <p:sp>
        <p:nvSpPr>
          <p:cNvPr id="850" name="Google Shape;850;p65"/>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5"/>
          <p:cNvSpPr txBox="1"/>
          <p:nvPr/>
        </p:nvSpPr>
        <p:spPr>
          <a:xfrm>
            <a:off x="6012950" y="668100"/>
            <a:ext cx="3069300" cy="370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900"/>
              </a:spcBef>
              <a:spcAft>
                <a:spcPts val="0"/>
              </a:spcAft>
              <a:buClr>
                <a:schemeClr val="dk1"/>
              </a:buClr>
              <a:buSzPts val="1800"/>
              <a:buFont typeface="Arial"/>
              <a:buChar char="■"/>
            </a:pPr>
            <a:r>
              <a:rPr lang="en" sz="1800">
                <a:solidFill>
                  <a:schemeClr val="dk1"/>
                </a:solidFill>
              </a:rPr>
              <a:t>The new commit becomes successor of the commit to which the current branch points.</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rPr>
              <a:t>The current branch is updated.</a:t>
            </a:r>
            <a:endParaRPr sz="1800">
              <a:solidFill>
                <a:schemeClr val="dk1"/>
              </a:solidFill>
            </a:endParaRPr>
          </a:p>
        </p:txBody>
      </p:sp>
      <p:sp>
        <p:nvSpPr>
          <p:cNvPr id="852" name="Google Shape;852;p6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5"/>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New Commit after Reset</a:t>
            </a:r>
            <a:endParaRPr b="1" sz="3600">
              <a:solidFill>
                <a:srgbClr val="FFFFFF"/>
              </a:solidFill>
            </a:endParaRPr>
          </a:p>
          <a:p>
            <a:pPr indent="0" lvl="0" marL="0" rtl="0" algn="l">
              <a:spcBef>
                <a:spcPts val="0"/>
              </a:spcBef>
              <a:spcAft>
                <a:spcPts val="0"/>
              </a:spcAft>
              <a:buNone/>
            </a:pPr>
            <a:r>
              <a:t/>
            </a:r>
            <a:endParaRPr sz="3000"/>
          </a:p>
        </p:txBody>
      </p:sp>
      <p:sp>
        <p:nvSpPr>
          <p:cNvPr id="854" name="Google Shape;854;p65"/>
          <p:cNvSpPr txBox="1"/>
          <p:nvPr/>
        </p:nvSpPr>
        <p:spPr>
          <a:xfrm>
            <a:off x="588050" y="2249375"/>
            <a:ext cx="1217100" cy="4818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CCCCCC"/>
                </a:solidFill>
              </a:rPr>
              <a:t>HEAD</a:t>
            </a:r>
            <a:endParaRPr sz="1800">
              <a:solidFill>
                <a:srgbClr val="CCCCCC"/>
              </a:solidFill>
            </a:endParaRPr>
          </a:p>
        </p:txBody>
      </p:sp>
      <p:cxnSp>
        <p:nvCxnSpPr>
          <p:cNvPr id="855" name="Google Shape;855;p65"/>
          <p:cNvCxnSpPr>
            <a:stCxn id="854" idx="2"/>
            <a:endCxn id="847" idx="0"/>
          </p:cNvCxnSpPr>
          <p:nvPr/>
        </p:nvCxnSpPr>
        <p:spPr>
          <a:xfrm>
            <a:off x="1196600" y="2731175"/>
            <a:ext cx="0" cy="403800"/>
          </a:xfrm>
          <a:prstGeom prst="straightConnector1">
            <a:avLst/>
          </a:prstGeom>
          <a:noFill/>
          <a:ln cap="flat" cmpd="sng" w="28575">
            <a:solidFill>
              <a:srgbClr val="CCCCCC"/>
            </a:solidFill>
            <a:prstDash val="dash"/>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9" name="Shape 859"/>
        <p:cNvGrpSpPr/>
        <p:nvPr/>
      </p:nvGrpSpPr>
      <p:grpSpPr>
        <a:xfrm>
          <a:off x="0" y="0"/>
          <a:ext cx="0" cy="0"/>
          <a:chOff x="0" y="0"/>
          <a:chExt cx="0" cy="0"/>
        </a:xfrm>
      </p:grpSpPr>
      <p:sp>
        <p:nvSpPr>
          <p:cNvPr id="860" name="Google Shape;860;p66"/>
          <p:cNvSpPr/>
          <p:nvPr/>
        </p:nvSpPr>
        <p:spPr>
          <a:xfrm>
            <a:off x="3473500" y="1814250"/>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a:t>
            </a:r>
            <a:endParaRPr b="1" sz="2400"/>
          </a:p>
        </p:txBody>
      </p:sp>
      <p:sp>
        <p:nvSpPr>
          <p:cNvPr id="861" name="Google Shape;861;p66"/>
          <p:cNvSpPr/>
          <p:nvPr/>
        </p:nvSpPr>
        <p:spPr>
          <a:xfrm>
            <a:off x="3473500" y="2699925"/>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B</a:t>
            </a:r>
            <a:endParaRPr b="1" sz="2400"/>
          </a:p>
        </p:txBody>
      </p:sp>
      <p:sp>
        <p:nvSpPr>
          <p:cNvPr id="862" name="Google Shape;862;p66"/>
          <p:cNvSpPr/>
          <p:nvPr/>
        </p:nvSpPr>
        <p:spPr>
          <a:xfrm>
            <a:off x="3473500" y="3585600"/>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a:t>
            </a:r>
            <a:endParaRPr b="1" sz="2400"/>
          </a:p>
        </p:txBody>
      </p:sp>
      <p:cxnSp>
        <p:nvCxnSpPr>
          <p:cNvPr id="863" name="Google Shape;863;p66"/>
          <p:cNvCxnSpPr>
            <a:stCxn id="861" idx="0"/>
            <a:endCxn id="860" idx="4"/>
          </p:cNvCxnSpPr>
          <p:nvPr/>
        </p:nvCxnSpPr>
        <p:spPr>
          <a:xfrm rot="10800000">
            <a:off x="3782500" y="2432325"/>
            <a:ext cx="0" cy="267600"/>
          </a:xfrm>
          <a:prstGeom prst="straightConnector1">
            <a:avLst/>
          </a:prstGeom>
          <a:noFill/>
          <a:ln cap="flat" cmpd="sng" w="28575">
            <a:solidFill>
              <a:schemeClr val="dk2"/>
            </a:solidFill>
            <a:prstDash val="solid"/>
            <a:round/>
            <a:headEnd len="med" w="med" type="none"/>
            <a:tailEnd len="med" w="med" type="none"/>
          </a:ln>
        </p:spPr>
      </p:cxnSp>
      <p:cxnSp>
        <p:nvCxnSpPr>
          <p:cNvPr id="864" name="Google Shape;864;p66"/>
          <p:cNvCxnSpPr>
            <a:stCxn id="862" idx="0"/>
            <a:endCxn id="861" idx="4"/>
          </p:cNvCxnSpPr>
          <p:nvPr/>
        </p:nvCxnSpPr>
        <p:spPr>
          <a:xfrm rot="10800000">
            <a:off x="3782500" y="3318000"/>
            <a:ext cx="0" cy="267600"/>
          </a:xfrm>
          <a:prstGeom prst="straightConnector1">
            <a:avLst/>
          </a:prstGeom>
          <a:noFill/>
          <a:ln cap="flat" cmpd="sng" w="28575">
            <a:solidFill>
              <a:schemeClr val="dk2"/>
            </a:solidFill>
            <a:prstDash val="solid"/>
            <a:round/>
            <a:headEnd len="med" w="med" type="none"/>
            <a:tailEnd len="med" w="med" type="none"/>
          </a:ln>
        </p:spPr>
      </p:cxnSp>
      <p:sp>
        <p:nvSpPr>
          <p:cNvPr id="865" name="Google Shape;865;p66"/>
          <p:cNvSpPr/>
          <p:nvPr/>
        </p:nvSpPr>
        <p:spPr>
          <a:xfrm>
            <a:off x="3473500" y="928575"/>
            <a:ext cx="618000" cy="6180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D</a:t>
            </a:r>
            <a:endParaRPr b="1" sz="2400"/>
          </a:p>
        </p:txBody>
      </p:sp>
      <p:cxnSp>
        <p:nvCxnSpPr>
          <p:cNvPr id="866" name="Google Shape;866;p66"/>
          <p:cNvCxnSpPr/>
          <p:nvPr/>
        </p:nvCxnSpPr>
        <p:spPr>
          <a:xfrm rot="10800000">
            <a:off x="3782500" y="1546575"/>
            <a:ext cx="0" cy="267600"/>
          </a:xfrm>
          <a:prstGeom prst="straightConnector1">
            <a:avLst/>
          </a:prstGeom>
          <a:noFill/>
          <a:ln cap="flat" cmpd="sng" w="28575">
            <a:solidFill>
              <a:schemeClr val="dk2"/>
            </a:solidFill>
            <a:prstDash val="solid"/>
            <a:round/>
            <a:headEnd len="med" w="med" type="none"/>
            <a:tailEnd len="med" w="med" type="none"/>
          </a:ln>
        </p:spPr>
      </p:cxnSp>
      <p:cxnSp>
        <p:nvCxnSpPr>
          <p:cNvPr id="867" name="Google Shape;867;p66"/>
          <p:cNvCxnSpPr/>
          <p:nvPr/>
        </p:nvCxnSpPr>
        <p:spPr>
          <a:xfrm>
            <a:off x="2786475" y="3008913"/>
            <a:ext cx="660900" cy="0"/>
          </a:xfrm>
          <a:prstGeom prst="straightConnector1">
            <a:avLst/>
          </a:prstGeom>
          <a:noFill/>
          <a:ln cap="flat" cmpd="sng" w="28575">
            <a:solidFill>
              <a:srgbClr val="A61C00"/>
            </a:solidFill>
            <a:prstDash val="solid"/>
            <a:round/>
            <a:headEnd len="med" w="med" type="none"/>
            <a:tailEnd len="med" w="med" type="triangle"/>
          </a:ln>
        </p:spPr>
      </p:cxnSp>
      <p:sp>
        <p:nvSpPr>
          <p:cNvPr id="868" name="Google Shape;868;p66"/>
          <p:cNvSpPr txBox="1"/>
          <p:nvPr/>
        </p:nvSpPr>
        <p:spPr>
          <a:xfrm>
            <a:off x="1851338" y="2768013"/>
            <a:ext cx="1217100" cy="4818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A61C00"/>
                </a:solidFill>
              </a:rPr>
              <a:t>master</a:t>
            </a:r>
            <a:endParaRPr sz="1800">
              <a:solidFill>
                <a:srgbClr val="A61C00"/>
              </a:solidFill>
            </a:endParaRPr>
          </a:p>
        </p:txBody>
      </p:sp>
      <p:sp>
        <p:nvSpPr>
          <p:cNvPr id="869" name="Google Shape;869;p66"/>
          <p:cNvSpPr txBox="1"/>
          <p:nvPr/>
        </p:nvSpPr>
        <p:spPr>
          <a:xfrm>
            <a:off x="231350" y="2768013"/>
            <a:ext cx="1217100" cy="4818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HEAD</a:t>
            </a:r>
            <a:endParaRPr b="1" sz="1800">
              <a:solidFill>
                <a:srgbClr val="FFFFFF"/>
              </a:solidFill>
            </a:endParaRPr>
          </a:p>
        </p:txBody>
      </p:sp>
      <p:cxnSp>
        <p:nvCxnSpPr>
          <p:cNvPr id="870" name="Google Shape;870;p66"/>
          <p:cNvCxnSpPr>
            <a:stCxn id="869" idx="3"/>
            <a:endCxn id="868" idx="1"/>
          </p:cNvCxnSpPr>
          <p:nvPr/>
        </p:nvCxnSpPr>
        <p:spPr>
          <a:xfrm>
            <a:off x="1448450" y="3008913"/>
            <a:ext cx="402900" cy="0"/>
          </a:xfrm>
          <a:prstGeom prst="straightConnector1">
            <a:avLst/>
          </a:prstGeom>
          <a:noFill/>
          <a:ln cap="flat" cmpd="sng" w="28575">
            <a:solidFill>
              <a:srgbClr val="000000"/>
            </a:solidFill>
            <a:prstDash val="solid"/>
            <a:round/>
            <a:headEnd len="med" w="med" type="none"/>
            <a:tailEnd len="med" w="med" type="triangle"/>
          </a:ln>
        </p:spPr>
      </p:cxnSp>
      <p:sp>
        <p:nvSpPr>
          <p:cNvPr id="871" name="Google Shape;871;p66"/>
          <p:cNvSpPr txBox="1"/>
          <p:nvPr/>
        </p:nvSpPr>
        <p:spPr>
          <a:xfrm>
            <a:off x="1851350" y="996675"/>
            <a:ext cx="1217100" cy="4818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CCCCCC"/>
                </a:solidFill>
              </a:rPr>
              <a:t>master</a:t>
            </a:r>
            <a:endParaRPr sz="1800">
              <a:solidFill>
                <a:srgbClr val="CCCCCC"/>
              </a:solidFill>
            </a:endParaRPr>
          </a:p>
        </p:txBody>
      </p:sp>
      <p:cxnSp>
        <p:nvCxnSpPr>
          <p:cNvPr id="872" name="Google Shape;872;p66"/>
          <p:cNvCxnSpPr>
            <a:stCxn id="871" idx="3"/>
            <a:endCxn id="865" idx="2"/>
          </p:cNvCxnSpPr>
          <p:nvPr/>
        </p:nvCxnSpPr>
        <p:spPr>
          <a:xfrm>
            <a:off x="3068450" y="1237575"/>
            <a:ext cx="405000" cy="0"/>
          </a:xfrm>
          <a:prstGeom prst="straightConnector1">
            <a:avLst/>
          </a:prstGeom>
          <a:noFill/>
          <a:ln cap="flat" cmpd="sng" w="28575">
            <a:solidFill>
              <a:srgbClr val="CCCCCC"/>
            </a:solidFill>
            <a:prstDash val="dash"/>
            <a:round/>
            <a:headEnd len="med" w="med" type="none"/>
            <a:tailEnd len="med" w="med" type="triangle"/>
          </a:ln>
        </p:spPr>
      </p:cxnSp>
      <p:sp>
        <p:nvSpPr>
          <p:cNvPr id="873" name="Google Shape;873;p66"/>
          <p:cNvSpPr txBox="1"/>
          <p:nvPr/>
        </p:nvSpPr>
        <p:spPr>
          <a:xfrm>
            <a:off x="769850" y="1814250"/>
            <a:ext cx="22986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reset B</a:t>
            </a:r>
            <a:endParaRPr b="1" i="1" sz="1800">
              <a:solidFill>
                <a:srgbClr val="A61C00"/>
              </a:solidFill>
              <a:latin typeface="Courier New"/>
              <a:ea typeface="Courier New"/>
              <a:cs typeface="Courier New"/>
              <a:sym typeface="Courier New"/>
            </a:endParaRPr>
          </a:p>
        </p:txBody>
      </p:sp>
      <p:cxnSp>
        <p:nvCxnSpPr>
          <p:cNvPr id="874" name="Google Shape;874;p66"/>
          <p:cNvCxnSpPr>
            <a:stCxn id="871" idx="2"/>
            <a:endCxn id="868" idx="0"/>
          </p:cNvCxnSpPr>
          <p:nvPr/>
        </p:nvCxnSpPr>
        <p:spPr>
          <a:xfrm>
            <a:off x="2459900" y="1478475"/>
            <a:ext cx="0" cy="1289400"/>
          </a:xfrm>
          <a:prstGeom prst="straightConnector1">
            <a:avLst/>
          </a:prstGeom>
          <a:noFill/>
          <a:ln cap="flat" cmpd="sng" w="28575">
            <a:solidFill>
              <a:srgbClr val="CC4125"/>
            </a:solidFill>
            <a:prstDash val="solid"/>
            <a:round/>
            <a:headEnd len="med" w="med" type="none"/>
            <a:tailEnd len="med" w="med" type="triangle"/>
          </a:ln>
        </p:spPr>
      </p:cxnSp>
      <p:sp>
        <p:nvSpPr>
          <p:cNvPr id="875" name="Google Shape;875;p6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6"/>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Resetting Branches</a:t>
            </a:r>
            <a:endParaRPr b="1" sz="3600">
              <a:solidFill>
                <a:srgbClr val="FFFFFF"/>
              </a:solidFill>
            </a:endParaRPr>
          </a:p>
          <a:p>
            <a:pPr indent="0" lvl="0" marL="0" rtl="0" algn="l">
              <a:spcBef>
                <a:spcPts val="0"/>
              </a:spcBef>
              <a:spcAft>
                <a:spcPts val="0"/>
              </a:spcAft>
              <a:buNone/>
            </a:pPr>
            <a:r>
              <a:t/>
            </a:r>
            <a:endParaRPr sz="3000"/>
          </a:p>
        </p:txBody>
      </p:sp>
      <p:sp>
        <p:nvSpPr>
          <p:cNvPr id="877" name="Google Shape;877;p66"/>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6"/>
          <p:cNvSpPr txBox="1"/>
          <p:nvPr/>
        </p:nvSpPr>
        <p:spPr>
          <a:xfrm>
            <a:off x="-16325" y="4713250"/>
            <a:ext cx="85224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Q3: What happens to the working tree and the index on branch reset?</a:t>
            </a:r>
            <a:endParaRPr i="1" sz="18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graphicFrame>
        <p:nvGraphicFramePr>
          <p:cNvPr id="883" name="Google Shape;883;p67"/>
          <p:cNvGraphicFramePr/>
          <p:nvPr/>
        </p:nvGraphicFramePr>
        <p:xfrm>
          <a:off x="261125" y="872175"/>
          <a:ext cx="3000000" cy="3000000"/>
        </p:xfrm>
        <a:graphic>
          <a:graphicData uri="http://schemas.openxmlformats.org/drawingml/2006/table">
            <a:tbl>
              <a:tblPr>
                <a:noFill/>
                <a:tableStyleId>{41F1DB2D-B808-469A-A1A3-D837BB580DC1}</a:tableStyleId>
              </a:tblPr>
              <a:tblGrid>
                <a:gridCol w="1659175"/>
                <a:gridCol w="1198250"/>
                <a:gridCol w="1177275"/>
                <a:gridCol w="1261100"/>
              </a:tblGrid>
              <a:tr h="381000">
                <a:tc>
                  <a:txBody>
                    <a:bodyPr>
                      <a:noAutofit/>
                    </a:bodyPr>
                    <a:lstStyle/>
                    <a:p>
                      <a:pPr indent="0" lvl="0" marL="0" rtl="0" algn="l">
                        <a:spcBef>
                          <a:spcPts val="0"/>
                        </a:spcBef>
                        <a:spcAft>
                          <a:spcPts val="0"/>
                        </a:spcAft>
                        <a:buNone/>
                      </a:pPr>
                      <a:r>
                        <a:rPr i="1" lang="en">
                          <a:latin typeface="Courier New"/>
                          <a:ea typeface="Courier New"/>
                          <a:cs typeface="Courier New"/>
                          <a:sym typeface="Courier New"/>
                        </a:rPr>
                        <a:t>git reset</a:t>
                      </a:r>
                      <a:endParaRPr i="1">
                        <a:latin typeface="Courier New"/>
                        <a:ea typeface="Courier New"/>
                        <a:cs typeface="Courier New"/>
                        <a:sym typeface="Courier New"/>
                      </a:endParaRPr>
                    </a:p>
                  </a:txBody>
                  <a:tcPr marT="91425" marB="91425" marR="91425" marL="91425"/>
                </a:tc>
                <a:tc>
                  <a:txBody>
                    <a:bodyPr>
                      <a:noAutofit/>
                    </a:bodyPr>
                    <a:lstStyle/>
                    <a:p>
                      <a:pPr indent="0" lvl="0" marL="0" rtl="0" algn="ctr">
                        <a:spcBef>
                          <a:spcPts val="0"/>
                        </a:spcBef>
                        <a:spcAft>
                          <a:spcPts val="0"/>
                        </a:spcAft>
                        <a:buNone/>
                      </a:pPr>
                      <a:r>
                        <a:rPr lang="en"/>
                        <a:t>branch</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a:t>index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working tree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i="1" lang="en">
                          <a:latin typeface="Courier New"/>
                          <a:ea typeface="Courier New"/>
                          <a:cs typeface="Courier New"/>
                          <a:sym typeface="Courier New"/>
                        </a:rPr>
                        <a:t>--soft</a:t>
                      </a:r>
                      <a:endParaRPr i="1">
                        <a:latin typeface="Courier New"/>
                        <a:ea typeface="Courier New"/>
                        <a:cs typeface="Courier New"/>
                        <a:sym typeface="Courier New"/>
                      </a:endParaRPr>
                    </a:p>
                  </a:txBody>
                  <a:tcPr marT="91425" marB="91425" marR="91425" marL="91425"/>
                </a:tc>
                <a:tc>
                  <a:txBody>
                    <a:bodyPr>
                      <a:noAutofit/>
                    </a:bodyPr>
                    <a:lstStyle/>
                    <a:p>
                      <a:pPr indent="0" lvl="0" marL="0" rtl="0" algn="ctr">
                        <a:spcBef>
                          <a:spcPts val="0"/>
                        </a:spcBef>
                        <a:spcAft>
                          <a:spcPts val="0"/>
                        </a:spcAft>
                        <a:buNone/>
                      </a:pPr>
                      <a:r>
                        <a:rPr b="1" lang="en"/>
                        <a:t>Yes</a:t>
                      </a:r>
                      <a:endParaRPr b="1"/>
                    </a:p>
                  </a:txBody>
                  <a:tcPr marT="91425" marB="91425" marR="91425" marL="91425"/>
                </a:tc>
                <a:tc>
                  <a:txBody>
                    <a:bodyPr>
                      <a:noAutofit/>
                    </a:bodyPr>
                    <a:lstStyle/>
                    <a:p>
                      <a:pPr indent="0" lvl="0" marL="0" rtl="0" algn="ctr">
                        <a:spcBef>
                          <a:spcPts val="0"/>
                        </a:spcBef>
                        <a:spcAft>
                          <a:spcPts val="0"/>
                        </a:spcAft>
                        <a:buNone/>
                      </a:pPr>
                      <a:r>
                        <a:rPr b="1" lang="en"/>
                        <a:t>No</a:t>
                      </a:r>
                      <a:endParaRPr b="1"/>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solidFill>
                            <a:srgbClr val="38761D"/>
                          </a:solidFill>
                        </a:rPr>
                        <a:t>No</a:t>
                      </a:r>
                      <a:endParaRPr b="1">
                        <a:solidFill>
                          <a:srgbClr val="38761D"/>
                        </a:solidFill>
                      </a:endParaRPr>
                    </a:p>
                  </a:txBody>
                  <a:tcPr marT="91425" marB="91425" marR="91425" marL="91425">
                    <a:lnT cap="flat" cmpd="sng" w="9525">
                      <a:solidFill>
                        <a:srgbClr val="9E9E9E"/>
                      </a:solidFill>
                      <a:prstDash val="solid"/>
                      <a:round/>
                      <a:headEnd len="sm" w="sm" type="none"/>
                      <a:tailEnd len="sm" w="sm" type="none"/>
                    </a:lnT>
                  </a:tcPr>
                </a:tc>
              </a:tr>
              <a:tr h="381000">
                <a:tc>
                  <a:txBody>
                    <a:bodyPr>
                      <a:noAutofit/>
                    </a:bodyPr>
                    <a:lstStyle/>
                    <a:p>
                      <a:pPr indent="0" lvl="0" marL="0" rtl="0" algn="l">
                        <a:spcBef>
                          <a:spcPts val="0"/>
                        </a:spcBef>
                        <a:spcAft>
                          <a:spcPts val="0"/>
                        </a:spcAft>
                        <a:buNone/>
                      </a:pPr>
                      <a:r>
                        <a:rPr i="1" lang="en">
                          <a:latin typeface="Courier New"/>
                          <a:ea typeface="Courier New"/>
                          <a:cs typeface="Courier New"/>
                          <a:sym typeface="Courier New"/>
                        </a:rPr>
                        <a:t>--mixed</a:t>
                      </a:r>
                      <a:r>
                        <a:rPr lang="en"/>
                        <a:t> (default)</a:t>
                      </a:r>
                      <a:endParaRPr/>
                    </a:p>
                  </a:txBody>
                  <a:tcPr marT="91425" marB="91425" marR="91425" marL="91425"/>
                </a:tc>
                <a:tc>
                  <a:txBody>
                    <a:bodyPr>
                      <a:noAutofit/>
                    </a:bodyPr>
                    <a:lstStyle/>
                    <a:p>
                      <a:pPr indent="0" lvl="0" marL="0" rtl="0" algn="ctr">
                        <a:spcBef>
                          <a:spcPts val="0"/>
                        </a:spcBef>
                        <a:spcAft>
                          <a:spcPts val="0"/>
                        </a:spcAft>
                        <a:buNone/>
                      </a:pPr>
                      <a:r>
                        <a:rPr b="1" lang="en"/>
                        <a:t>Yes</a:t>
                      </a:r>
                      <a:endParaRPr b="1"/>
                    </a:p>
                  </a:txBody>
                  <a:tcPr marT="91425" marB="91425" marR="91425" marL="91425"/>
                </a:tc>
                <a:tc>
                  <a:txBody>
                    <a:bodyPr>
                      <a:noAutofit/>
                    </a:bodyPr>
                    <a:lstStyle/>
                    <a:p>
                      <a:pPr indent="0" lvl="0" marL="0" rtl="0" algn="ctr">
                        <a:spcBef>
                          <a:spcPts val="0"/>
                        </a:spcBef>
                        <a:spcAft>
                          <a:spcPts val="0"/>
                        </a:spcAft>
                        <a:buNone/>
                      </a:pPr>
                      <a:r>
                        <a:rPr b="1" lang="en"/>
                        <a:t>Yes</a:t>
                      </a:r>
                      <a:endParaRPr b="1"/>
                    </a:p>
                  </a:txBody>
                  <a:tcPr marT="91425" marB="91425" marR="91425" marL="91425"/>
                </a:tc>
                <a:tc>
                  <a:txBody>
                    <a:bodyPr>
                      <a:noAutofit/>
                    </a:bodyPr>
                    <a:lstStyle/>
                    <a:p>
                      <a:pPr indent="0" lvl="0" marL="0" rtl="0" algn="ctr">
                        <a:spcBef>
                          <a:spcPts val="0"/>
                        </a:spcBef>
                        <a:spcAft>
                          <a:spcPts val="0"/>
                        </a:spcAft>
                        <a:buNone/>
                      </a:pPr>
                      <a:r>
                        <a:rPr b="1" lang="en">
                          <a:solidFill>
                            <a:srgbClr val="38761D"/>
                          </a:solidFill>
                        </a:rPr>
                        <a:t>No</a:t>
                      </a:r>
                      <a:endParaRPr b="1">
                        <a:solidFill>
                          <a:srgbClr val="38761D"/>
                        </a:solidFill>
                      </a:endParaRPr>
                    </a:p>
                  </a:txBody>
                  <a:tcPr marT="91425" marB="91425" marR="91425" marL="91425"/>
                </a:tc>
              </a:tr>
              <a:tr h="381000">
                <a:tc>
                  <a:txBody>
                    <a:bodyPr>
                      <a:noAutofit/>
                    </a:bodyPr>
                    <a:lstStyle/>
                    <a:p>
                      <a:pPr indent="0" lvl="0" marL="0" rtl="0" algn="l">
                        <a:spcBef>
                          <a:spcPts val="0"/>
                        </a:spcBef>
                        <a:spcAft>
                          <a:spcPts val="0"/>
                        </a:spcAft>
                        <a:buNone/>
                      </a:pPr>
                      <a:r>
                        <a:rPr i="1" lang="en">
                          <a:latin typeface="Courier New"/>
                          <a:ea typeface="Courier New"/>
                          <a:cs typeface="Courier New"/>
                          <a:sym typeface="Courier New"/>
                        </a:rPr>
                        <a:t>--hard</a:t>
                      </a:r>
                      <a:endParaRPr i="1">
                        <a:latin typeface="Courier New"/>
                        <a:ea typeface="Courier New"/>
                        <a:cs typeface="Courier New"/>
                        <a:sym typeface="Courier New"/>
                      </a:endParaRPr>
                    </a:p>
                  </a:txBody>
                  <a:tcPr marT="91425" marB="91425" marR="91425" marL="91425"/>
                </a:tc>
                <a:tc>
                  <a:txBody>
                    <a:bodyPr>
                      <a:noAutofit/>
                    </a:bodyPr>
                    <a:lstStyle/>
                    <a:p>
                      <a:pPr indent="0" lvl="0" marL="0" rtl="0" algn="ctr">
                        <a:spcBef>
                          <a:spcPts val="0"/>
                        </a:spcBef>
                        <a:spcAft>
                          <a:spcPts val="0"/>
                        </a:spcAft>
                        <a:buNone/>
                      </a:pPr>
                      <a:r>
                        <a:rPr b="1" lang="en"/>
                        <a:t>Yes</a:t>
                      </a:r>
                      <a:endParaRPr b="1"/>
                    </a:p>
                  </a:txBody>
                  <a:tcPr marT="91425" marB="91425" marR="91425" marL="91425"/>
                </a:tc>
                <a:tc>
                  <a:txBody>
                    <a:bodyPr>
                      <a:noAutofit/>
                    </a:bodyPr>
                    <a:lstStyle/>
                    <a:p>
                      <a:pPr indent="0" lvl="0" marL="0" rtl="0" algn="ctr">
                        <a:spcBef>
                          <a:spcPts val="0"/>
                        </a:spcBef>
                        <a:spcAft>
                          <a:spcPts val="0"/>
                        </a:spcAft>
                        <a:buNone/>
                      </a:pPr>
                      <a:r>
                        <a:rPr b="1" lang="en"/>
                        <a:t>Yes</a:t>
                      </a:r>
                      <a:endParaRPr b="1"/>
                    </a:p>
                  </a:txBody>
                  <a:tcPr marT="91425" marB="91425" marR="91425" marL="91425"/>
                </a:tc>
                <a:tc>
                  <a:txBody>
                    <a:bodyPr>
                      <a:noAutofit/>
                    </a:bodyPr>
                    <a:lstStyle/>
                    <a:p>
                      <a:pPr indent="0" lvl="0" marL="0" rtl="0" algn="ctr">
                        <a:spcBef>
                          <a:spcPts val="0"/>
                        </a:spcBef>
                        <a:spcAft>
                          <a:spcPts val="0"/>
                        </a:spcAft>
                        <a:buNone/>
                      </a:pPr>
                      <a:r>
                        <a:rPr b="1" lang="en">
                          <a:solidFill>
                            <a:srgbClr val="A61C00"/>
                          </a:solidFill>
                        </a:rPr>
                        <a:t>Yes</a:t>
                      </a:r>
                      <a:endParaRPr b="1">
                        <a:solidFill>
                          <a:srgbClr val="A61C00"/>
                        </a:solidFill>
                      </a:endParaRPr>
                    </a:p>
                  </a:txBody>
                  <a:tcPr marT="91425" marB="91425" marR="91425" marL="91425"/>
                </a:tc>
              </a:tr>
            </a:tbl>
          </a:graphicData>
        </a:graphic>
      </p:graphicFrame>
      <p:sp>
        <p:nvSpPr>
          <p:cNvPr id="884" name="Google Shape;884;p6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7"/>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Resetting Branches</a:t>
            </a:r>
            <a:endParaRPr b="1" sz="3600">
              <a:solidFill>
                <a:srgbClr val="FFFFFF"/>
              </a:solidFill>
            </a:endParaRPr>
          </a:p>
          <a:p>
            <a:pPr indent="0" lvl="0" marL="0" rtl="0" algn="l">
              <a:spcBef>
                <a:spcPts val="0"/>
              </a:spcBef>
              <a:spcAft>
                <a:spcPts val="0"/>
              </a:spcAft>
              <a:buNone/>
            </a:pPr>
            <a:r>
              <a:t/>
            </a:r>
            <a:endParaRPr sz="3000"/>
          </a:p>
        </p:txBody>
      </p:sp>
      <p:sp>
        <p:nvSpPr>
          <p:cNvPr id="886" name="Google Shape;886;p67"/>
          <p:cNvSpPr/>
          <p:nvPr/>
        </p:nvSpPr>
        <p:spPr>
          <a:xfrm>
            <a:off x="5897750" y="582200"/>
            <a:ext cx="3247500" cy="4150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7"/>
          <p:cNvSpPr txBox="1"/>
          <p:nvPr/>
        </p:nvSpPr>
        <p:spPr>
          <a:xfrm>
            <a:off x="6012950" y="668100"/>
            <a:ext cx="3069300" cy="37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a:t>The </a:t>
            </a:r>
            <a:r>
              <a:rPr b="1" i="1" lang="en" sz="1800"/>
              <a:t>branch</a:t>
            </a:r>
            <a:r>
              <a:rPr lang="en" sz="1800"/>
              <a:t> is always reset, whether the </a:t>
            </a:r>
            <a:r>
              <a:rPr b="1" i="1" lang="en" sz="1800"/>
              <a:t>index</a:t>
            </a:r>
            <a:r>
              <a:rPr lang="en" sz="1800"/>
              <a:t> and </a:t>
            </a:r>
            <a:r>
              <a:rPr b="1" i="1" lang="en" sz="1800"/>
              <a:t>working tree</a:t>
            </a:r>
            <a:r>
              <a:rPr lang="en" sz="1800"/>
              <a:t> are reset depends on the reset mode (</a:t>
            </a:r>
            <a:r>
              <a:rPr i="1" lang="en" sz="1800">
                <a:latin typeface="Courier New"/>
                <a:ea typeface="Courier New"/>
                <a:cs typeface="Courier New"/>
                <a:sym typeface="Courier New"/>
              </a:rPr>
              <a:t>soft</a:t>
            </a:r>
            <a:r>
              <a:rPr lang="en" sz="1800"/>
              <a:t>, </a:t>
            </a:r>
            <a:r>
              <a:rPr i="1" lang="en" sz="1800">
                <a:latin typeface="Courier New"/>
                <a:ea typeface="Courier New"/>
                <a:cs typeface="Courier New"/>
                <a:sym typeface="Courier New"/>
              </a:rPr>
              <a:t>mixed</a:t>
            </a:r>
            <a:r>
              <a:rPr lang="en" sz="1800"/>
              <a:t>, </a:t>
            </a:r>
            <a:r>
              <a:rPr i="1" lang="en" sz="1800">
                <a:latin typeface="Courier New"/>
                <a:ea typeface="Courier New"/>
                <a:cs typeface="Courier New"/>
                <a:sym typeface="Courier New"/>
              </a:rPr>
              <a:t>hard</a:t>
            </a:r>
            <a:r>
              <a:rPr lang="en" sz="1800"/>
              <a:t>).</a:t>
            </a:r>
            <a:endParaRPr sz="1800"/>
          </a:p>
          <a:p>
            <a:pPr indent="0" lvl="0" marL="0" rtl="0" algn="l">
              <a:lnSpc>
                <a:spcPct val="115000"/>
              </a:lnSpc>
              <a:spcBef>
                <a:spcPts val="900"/>
              </a:spcBef>
              <a:spcAft>
                <a:spcPts val="900"/>
              </a:spcAft>
              <a:buNone/>
            </a:pPr>
            <a:r>
              <a:rPr lang="en" sz="1800">
                <a:solidFill>
                  <a:srgbClr val="FF0000"/>
                </a:solidFill>
              </a:rPr>
              <a:t>With </a:t>
            </a:r>
            <a:r>
              <a:rPr i="1" lang="en" sz="1800">
                <a:solidFill>
                  <a:srgbClr val="FF0000"/>
                </a:solidFill>
                <a:latin typeface="Courier New"/>
                <a:ea typeface="Courier New"/>
                <a:cs typeface="Courier New"/>
                <a:sym typeface="Courier New"/>
              </a:rPr>
              <a:t>git reset --hard</a:t>
            </a:r>
            <a:r>
              <a:rPr lang="en" sz="1800">
                <a:solidFill>
                  <a:srgbClr val="FF0000"/>
                </a:solidFill>
              </a:rPr>
              <a:t> local modifications in the working tree are lost.</a:t>
            </a:r>
            <a:endParaRPr sz="1800">
              <a:solidFill>
                <a:srgbClr val="FF0000"/>
              </a:solidFill>
            </a:endParaRPr>
          </a:p>
        </p:txBody>
      </p:sp>
      <p:sp>
        <p:nvSpPr>
          <p:cNvPr id="888" name="Google Shape;888;p67"/>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7"/>
          <p:cNvSpPr txBox="1"/>
          <p:nvPr/>
        </p:nvSpPr>
        <p:spPr>
          <a:xfrm>
            <a:off x="-16325" y="4713250"/>
            <a:ext cx="85224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are use cases for the different reset modes?</a:t>
            </a:r>
            <a:endParaRPr i="1" sz="18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3" name="Shape 893"/>
        <p:cNvGrpSpPr/>
        <p:nvPr/>
      </p:nvGrpSpPr>
      <p:grpSpPr>
        <a:xfrm>
          <a:off x="0" y="0"/>
          <a:ext cx="0" cy="0"/>
          <a:chOff x="0" y="0"/>
          <a:chExt cx="0" cy="0"/>
        </a:xfrm>
      </p:grpSpPr>
      <p:sp>
        <p:nvSpPr>
          <p:cNvPr id="894" name="Google Shape;894;p6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68"/>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Resetting Branches</a:t>
            </a:r>
            <a:endParaRPr b="1" sz="3600">
              <a:solidFill>
                <a:srgbClr val="FFFFFF"/>
              </a:solidFill>
            </a:endParaRPr>
          </a:p>
          <a:p>
            <a:pPr indent="0" lvl="0" marL="0" rtl="0" algn="l">
              <a:spcBef>
                <a:spcPts val="0"/>
              </a:spcBef>
              <a:spcAft>
                <a:spcPts val="0"/>
              </a:spcAft>
              <a:buNone/>
            </a:pPr>
            <a:r>
              <a:t/>
            </a:r>
            <a:endParaRPr sz="3000"/>
          </a:p>
        </p:txBody>
      </p:sp>
      <p:sp>
        <p:nvSpPr>
          <p:cNvPr id="896" name="Google Shape;896;p68"/>
          <p:cNvSpPr/>
          <p:nvPr/>
        </p:nvSpPr>
        <p:spPr>
          <a:xfrm>
            <a:off x="5897750" y="582200"/>
            <a:ext cx="3247500" cy="4150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8"/>
          <p:cNvSpPr txBox="1"/>
          <p:nvPr/>
        </p:nvSpPr>
        <p:spPr>
          <a:xfrm>
            <a:off x="6012950" y="668100"/>
            <a:ext cx="3069300" cy="37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lang="en" sz="1800">
                <a:solidFill>
                  <a:schemeClr val="dk1"/>
                </a:solidFill>
              </a:rPr>
              <a:t>Use cases:</a:t>
            </a:r>
            <a:endParaRPr sz="1800">
              <a:solidFill>
                <a:schemeClr val="dk1"/>
              </a:solidFill>
            </a:endParaRPr>
          </a:p>
          <a:p>
            <a:pPr indent="-342900" lvl="0" marL="457200" rtl="0" algn="l">
              <a:lnSpc>
                <a:spcPct val="115000"/>
              </a:lnSpc>
              <a:spcBef>
                <a:spcPts val="900"/>
              </a:spcBef>
              <a:spcAft>
                <a:spcPts val="0"/>
              </a:spcAft>
              <a:buClr>
                <a:schemeClr val="dk1"/>
              </a:buClr>
              <a:buSzPts val="1800"/>
              <a:buFont typeface="Arial"/>
              <a:buChar char="■"/>
            </a:pPr>
            <a:r>
              <a:rPr i="1" lang="en" sz="1800">
                <a:solidFill>
                  <a:schemeClr val="dk1"/>
                </a:solidFill>
                <a:latin typeface="Courier New"/>
                <a:ea typeface="Courier New"/>
                <a:cs typeface="Courier New"/>
                <a:sym typeface="Courier New"/>
              </a:rPr>
              <a:t>git reset --hard</a:t>
            </a:r>
            <a:r>
              <a:rPr lang="en" sz="1800">
                <a:solidFill>
                  <a:schemeClr val="dk1"/>
                </a:solidFill>
              </a:rPr>
              <a:t>:</a:t>
            </a:r>
            <a:br>
              <a:rPr i="1" lang="en" sz="1800">
                <a:solidFill>
                  <a:schemeClr val="dk1"/>
                </a:solidFill>
                <a:latin typeface="Courier New"/>
                <a:ea typeface="Courier New"/>
                <a:cs typeface="Courier New"/>
                <a:sym typeface="Courier New"/>
              </a:rPr>
            </a:br>
            <a:r>
              <a:rPr lang="en" sz="1800">
                <a:solidFill>
                  <a:schemeClr val="dk1"/>
                </a:solidFill>
              </a:rPr>
              <a:t>Discard all local modifications.</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i="1" lang="en" sz="1800">
                <a:solidFill>
                  <a:schemeClr val="dk1"/>
                </a:solidFill>
                <a:latin typeface="Courier New"/>
                <a:ea typeface="Courier New"/>
                <a:cs typeface="Courier New"/>
                <a:sym typeface="Courier New"/>
              </a:rPr>
              <a:t>git reset --soft</a:t>
            </a:r>
            <a:r>
              <a:rPr lang="en" sz="1800">
                <a:solidFill>
                  <a:schemeClr val="dk1"/>
                </a:solidFill>
              </a:rPr>
              <a:t>:</a:t>
            </a:r>
            <a:br>
              <a:rPr lang="en" sz="1800">
                <a:solidFill>
                  <a:schemeClr val="dk1"/>
                </a:solidFill>
              </a:rPr>
            </a:br>
            <a:r>
              <a:rPr lang="en" sz="1800">
                <a:solidFill>
                  <a:schemeClr val="dk1"/>
                </a:solidFill>
              </a:rPr>
              <a:t>Squash commits.</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i="1" lang="en" sz="1800">
                <a:solidFill>
                  <a:schemeClr val="dk1"/>
                </a:solidFill>
                <a:latin typeface="Courier New"/>
                <a:ea typeface="Courier New"/>
                <a:cs typeface="Courier New"/>
                <a:sym typeface="Courier New"/>
              </a:rPr>
              <a:t>git reset --mixed</a:t>
            </a:r>
            <a:r>
              <a:rPr lang="en" sz="1800">
                <a:solidFill>
                  <a:schemeClr val="dk1"/>
                </a:solidFill>
              </a:rPr>
              <a:t>:</a:t>
            </a:r>
            <a:br>
              <a:rPr lang="en" sz="1800">
                <a:solidFill>
                  <a:schemeClr val="dk1"/>
                </a:solidFill>
              </a:rPr>
            </a:br>
            <a:r>
              <a:rPr lang="en" sz="1800">
                <a:solidFill>
                  <a:schemeClr val="dk1"/>
                </a:solidFill>
              </a:rPr>
              <a:t>Split commits.</a:t>
            </a:r>
            <a:endParaRPr sz="1800">
              <a:solidFill>
                <a:schemeClr val="dk1"/>
              </a:solidFill>
            </a:endParaRPr>
          </a:p>
        </p:txBody>
      </p:sp>
      <p:sp>
        <p:nvSpPr>
          <p:cNvPr id="898" name="Google Shape;898;p68"/>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8"/>
          <p:cNvSpPr txBox="1"/>
          <p:nvPr/>
        </p:nvSpPr>
        <p:spPr>
          <a:xfrm>
            <a:off x="-16325" y="4713250"/>
            <a:ext cx="85224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How is squashing and splitting commits by reset working?</a:t>
            </a:r>
            <a:endParaRPr i="1" sz="1800">
              <a:solidFill>
                <a:schemeClr val="dk1"/>
              </a:solidFill>
            </a:endParaRPr>
          </a:p>
        </p:txBody>
      </p:sp>
      <p:graphicFrame>
        <p:nvGraphicFramePr>
          <p:cNvPr id="900" name="Google Shape;900;p68"/>
          <p:cNvGraphicFramePr/>
          <p:nvPr/>
        </p:nvGraphicFramePr>
        <p:xfrm>
          <a:off x="261125" y="872175"/>
          <a:ext cx="3000000" cy="3000000"/>
        </p:xfrm>
        <a:graphic>
          <a:graphicData uri="http://schemas.openxmlformats.org/drawingml/2006/table">
            <a:tbl>
              <a:tblPr>
                <a:noFill/>
                <a:tableStyleId>{41F1DB2D-B808-469A-A1A3-D837BB580DC1}</a:tableStyleId>
              </a:tblPr>
              <a:tblGrid>
                <a:gridCol w="1659175"/>
                <a:gridCol w="1198250"/>
                <a:gridCol w="1177275"/>
                <a:gridCol w="1261100"/>
              </a:tblGrid>
              <a:tr h="381000">
                <a:tc>
                  <a:txBody>
                    <a:bodyPr>
                      <a:noAutofit/>
                    </a:bodyPr>
                    <a:lstStyle/>
                    <a:p>
                      <a:pPr indent="0" lvl="0" marL="0" rtl="0" algn="l">
                        <a:spcBef>
                          <a:spcPts val="0"/>
                        </a:spcBef>
                        <a:spcAft>
                          <a:spcPts val="0"/>
                        </a:spcAft>
                        <a:buNone/>
                      </a:pPr>
                      <a:r>
                        <a:rPr i="1" lang="en">
                          <a:latin typeface="Courier New"/>
                          <a:ea typeface="Courier New"/>
                          <a:cs typeface="Courier New"/>
                          <a:sym typeface="Courier New"/>
                        </a:rPr>
                        <a:t>git reset</a:t>
                      </a:r>
                      <a:endParaRPr i="1">
                        <a:latin typeface="Courier New"/>
                        <a:ea typeface="Courier New"/>
                        <a:cs typeface="Courier New"/>
                        <a:sym typeface="Courier New"/>
                      </a:endParaRPr>
                    </a:p>
                  </a:txBody>
                  <a:tcPr marT="91425" marB="91425" marR="91425" marL="91425"/>
                </a:tc>
                <a:tc>
                  <a:txBody>
                    <a:bodyPr>
                      <a:noAutofit/>
                    </a:bodyPr>
                    <a:lstStyle/>
                    <a:p>
                      <a:pPr indent="0" lvl="0" marL="0" rtl="0" algn="ctr">
                        <a:spcBef>
                          <a:spcPts val="0"/>
                        </a:spcBef>
                        <a:spcAft>
                          <a:spcPts val="0"/>
                        </a:spcAft>
                        <a:buNone/>
                      </a:pPr>
                      <a:r>
                        <a:rPr lang="en"/>
                        <a:t>branch</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a:t>index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working tree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i="1" lang="en">
                          <a:latin typeface="Courier New"/>
                          <a:ea typeface="Courier New"/>
                          <a:cs typeface="Courier New"/>
                          <a:sym typeface="Courier New"/>
                        </a:rPr>
                        <a:t>--soft</a:t>
                      </a:r>
                      <a:endParaRPr i="1">
                        <a:latin typeface="Courier New"/>
                        <a:ea typeface="Courier New"/>
                        <a:cs typeface="Courier New"/>
                        <a:sym typeface="Courier New"/>
                      </a:endParaRPr>
                    </a:p>
                  </a:txBody>
                  <a:tcPr marT="91425" marB="91425" marR="91425" marL="91425"/>
                </a:tc>
                <a:tc>
                  <a:txBody>
                    <a:bodyPr>
                      <a:noAutofit/>
                    </a:bodyPr>
                    <a:lstStyle/>
                    <a:p>
                      <a:pPr indent="0" lvl="0" marL="0" rtl="0" algn="ctr">
                        <a:spcBef>
                          <a:spcPts val="0"/>
                        </a:spcBef>
                        <a:spcAft>
                          <a:spcPts val="0"/>
                        </a:spcAft>
                        <a:buNone/>
                      </a:pPr>
                      <a:r>
                        <a:rPr b="1" lang="en"/>
                        <a:t>Yes</a:t>
                      </a:r>
                      <a:endParaRPr b="1"/>
                    </a:p>
                  </a:txBody>
                  <a:tcPr marT="91425" marB="91425" marR="91425" marL="91425"/>
                </a:tc>
                <a:tc>
                  <a:txBody>
                    <a:bodyPr>
                      <a:noAutofit/>
                    </a:bodyPr>
                    <a:lstStyle/>
                    <a:p>
                      <a:pPr indent="0" lvl="0" marL="0" rtl="0" algn="ctr">
                        <a:spcBef>
                          <a:spcPts val="0"/>
                        </a:spcBef>
                        <a:spcAft>
                          <a:spcPts val="0"/>
                        </a:spcAft>
                        <a:buNone/>
                      </a:pPr>
                      <a:r>
                        <a:rPr b="1" lang="en"/>
                        <a:t>No</a:t>
                      </a:r>
                      <a:endParaRPr b="1"/>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solidFill>
                            <a:srgbClr val="38761D"/>
                          </a:solidFill>
                        </a:rPr>
                        <a:t>No</a:t>
                      </a:r>
                      <a:endParaRPr b="1">
                        <a:solidFill>
                          <a:srgbClr val="38761D"/>
                        </a:solidFill>
                      </a:endParaRPr>
                    </a:p>
                  </a:txBody>
                  <a:tcPr marT="91425" marB="91425" marR="91425" marL="91425">
                    <a:lnT cap="flat" cmpd="sng" w="9525">
                      <a:solidFill>
                        <a:srgbClr val="9E9E9E"/>
                      </a:solidFill>
                      <a:prstDash val="solid"/>
                      <a:round/>
                      <a:headEnd len="sm" w="sm" type="none"/>
                      <a:tailEnd len="sm" w="sm" type="none"/>
                    </a:lnT>
                  </a:tcPr>
                </a:tc>
              </a:tr>
              <a:tr h="381000">
                <a:tc>
                  <a:txBody>
                    <a:bodyPr>
                      <a:noAutofit/>
                    </a:bodyPr>
                    <a:lstStyle/>
                    <a:p>
                      <a:pPr indent="0" lvl="0" marL="0" rtl="0" algn="l">
                        <a:spcBef>
                          <a:spcPts val="0"/>
                        </a:spcBef>
                        <a:spcAft>
                          <a:spcPts val="0"/>
                        </a:spcAft>
                        <a:buNone/>
                      </a:pPr>
                      <a:r>
                        <a:rPr i="1" lang="en">
                          <a:latin typeface="Courier New"/>
                          <a:ea typeface="Courier New"/>
                          <a:cs typeface="Courier New"/>
                          <a:sym typeface="Courier New"/>
                        </a:rPr>
                        <a:t>--mixed</a:t>
                      </a:r>
                      <a:r>
                        <a:rPr lang="en"/>
                        <a:t> (default)</a:t>
                      </a:r>
                      <a:endParaRPr/>
                    </a:p>
                  </a:txBody>
                  <a:tcPr marT="91425" marB="91425" marR="91425" marL="91425"/>
                </a:tc>
                <a:tc>
                  <a:txBody>
                    <a:bodyPr>
                      <a:noAutofit/>
                    </a:bodyPr>
                    <a:lstStyle/>
                    <a:p>
                      <a:pPr indent="0" lvl="0" marL="0" rtl="0" algn="ctr">
                        <a:spcBef>
                          <a:spcPts val="0"/>
                        </a:spcBef>
                        <a:spcAft>
                          <a:spcPts val="0"/>
                        </a:spcAft>
                        <a:buNone/>
                      </a:pPr>
                      <a:r>
                        <a:rPr b="1" lang="en"/>
                        <a:t>Yes</a:t>
                      </a:r>
                      <a:endParaRPr b="1"/>
                    </a:p>
                  </a:txBody>
                  <a:tcPr marT="91425" marB="91425" marR="91425" marL="91425"/>
                </a:tc>
                <a:tc>
                  <a:txBody>
                    <a:bodyPr>
                      <a:noAutofit/>
                    </a:bodyPr>
                    <a:lstStyle/>
                    <a:p>
                      <a:pPr indent="0" lvl="0" marL="0" rtl="0" algn="ctr">
                        <a:spcBef>
                          <a:spcPts val="0"/>
                        </a:spcBef>
                        <a:spcAft>
                          <a:spcPts val="0"/>
                        </a:spcAft>
                        <a:buNone/>
                      </a:pPr>
                      <a:r>
                        <a:rPr b="1" lang="en"/>
                        <a:t>Yes</a:t>
                      </a:r>
                      <a:endParaRPr b="1"/>
                    </a:p>
                  </a:txBody>
                  <a:tcPr marT="91425" marB="91425" marR="91425" marL="91425"/>
                </a:tc>
                <a:tc>
                  <a:txBody>
                    <a:bodyPr>
                      <a:noAutofit/>
                    </a:bodyPr>
                    <a:lstStyle/>
                    <a:p>
                      <a:pPr indent="0" lvl="0" marL="0" rtl="0" algn="ctr">
                        <a:spcBef>
                          <a:spcPts val="0"/>
                        </a:spcBef>
                        <a:spcAft>
                          <a:spcPts val="0"/>
                        </a:spcAft>
                        <a:buNone/>
                      </a:pPr>
                      <a:r>
                        <a:rPr b="1" lang="en">
                          <a:solidFill>
                            <a:srgbClr val="38761D"/>
                          </a:solidFill>
                        </a:rPr>
                        <a:t>No</a:t>
                      </a:r>
                      <a:endParaRPr b="1">
                        <a:solidFill>
                          <a:srgbClr val="38761D"/>
                        </a:solidFill>
                      </a:endParaRPr>
                    </a:p>
                  </a:txBody>
                  <a:tcPr marT="91425" marB="91425" marR="91425" marL="91425"/>
                </a:tc>
              </a:tr>
              <a:tr h="381000">
                <a:tc>
                  <a:txBody>
                    <a:bodyPr>
                      <a:noAutofit/>
                    </a:bodyPr>
                    <a:lstStyle/>
                    <a:p>
                      <a:pPr indent="0" lvl="0" marL="0" rtl="0" algn="l">
                        <a:spcBef>
                          <a:spcPts val="0"/>
                        </a:spcBef>
                        <a:spcAft>
                          <a:spcPts val="0"/>
                        </a:spcAft>
                        <a:buNone/>
                      </a:pPr>
                      <a:r>
                        <a:rPr i="1" lang="en">
                          <a:latin typeface="Courier New"/>
                          <a:ea typeface="Courier New"/>
                          <a:cs typeface="Courier New"/>
                          <a:sym typeface="Courier New"/>
                        </a:rPr>
                        <a:t>--hard</a:t>
                      </a:r>
                      <a:endParaRPr i="1">
                        <a:latin typeface="Courier New"/>
                        <a:ea typeface="Courier New"/>
                        <a:cs typeface="Courier New"/>
                        <a:sym typeface="Courier New"/>
                      </a:endParaRPr>
                    </a:p>
                  </a:txBody>
                  <a:tcPr marT="91425" marB="91425" marR="91425" marL="91425"/>
                </a:tc>
                <a:tc>
                  <a:txBody>
                    <a:bodyPr>
                      <a:noAutofit/>
                    </a:bodyPr>
                    <a:lstStyle/>
                    <a:p>
                      <a:pPr indent="0" lvl="0" marL="0" rtl="0" algn="ctr">
                        <a:spcBef>
                          <a:spcPts val="0"/>
                        </a:spcBef>
                        <a:spcAft>
                          <a:spcPts val="0"/>
                        </a:spcAft>
                        <a:buNone/>
                      </a:pPr>
                      <a:r>
                        <a:rPr b="1" lang="en"/>
                        <a:t>Yes</a:t>
                      </a:r>
                      <a:endParaRPr b="1"/>
                    </a:p>
                  </a:txBody>
                  <a:tcPr marT="91425" marB="91425" marR="91425" marL="91425"/>
                </a:tc>
                <a:tc>
                  <a:txBody>
                    <a:bodyPr>
                      <a:noAutofit/>
                    </a:bodyPr>
                    <a:lstStyle/>
                    <a:p>
                      <a:pPr indent="0" lvl="0" marL="0" rtl="0" algn="ctr">
                        <a:spcBef>
                          <a:spcPts val="0"/>
                        </a:spcBef>
                        <a:spcAft>
                          <a:spcPts val="0"/>
                        </a:spcAft>
                        <a:buNone/>
                      </a:pPr>
                      <a:r>
                        <a:rPr b="1" lang="en"/>
                        <a:t>Yes</a:t>
                      </a:r>
                      <a:endParaRPr b="1"/>
                    </a:p>
                  </a:txBody>
                  <a:tcPr marT="91425" marB="91425" marR="91425" marL="91425"/>
                </a:tc>
                <a:tc>
                  <a:txBody>
                    <a:bodyPr>
                      <a:noAutofit/>
                    </a:bodyPr>
                    <a:lstStyle/>
                    <a:p>
                      <a:pPr indent="0" lvl="0" marL="0" rtl="0" algn="ctr">
                        <a:spcBef>
                          <a:spcPts val="0"/>
                        </a:spcBef>
                        <a:spcAft>
                          <a:spcPts val="0"/>
                        </a:spcAft>
                        <a:buNone/>
                      </a:pPr>
                      <a:r>
                        <a:rPr b="1" lang="en">
                          <a:solidFill>
                            <a:srgbClr val="A61C00"/>
                          </a:solidFill>
                        </a:rPr>
                        <a:t>Yes</a:t>
                      </a:r>
                      <a:endParaRPr b="1">
                        <a:solidFill>
                          <a:srgbClr val="A61C00"/>
                        </a:solidFill>
                      </a:endParaRPr>
                    </a:p>
                  </a:txBody>
                  <a:tcPr marT="91425" marB="91425" marR="91425" marL="91425"/>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4" name="Shape 904"/>
        <p:cNvGrpSpPr/>
        <p:nvPr/>
      </p:nvGrpSpPr>
      <p:grpSpPr>
        <a:xfrm>
          <a:off x="0" y="0"/>
          <a:ext cx="0" cy="0"/>
          <a:chOff x="0" y="0"/>
          <a:chExt cx="0" cy="0"/>
        </a:xfrm>
      </p:grpSpPr>
      <p:sp>
        <p:nvSpPr>
          <p:cNvPr id="905" name="Google Shape;905;p69"/>
          <p:cNvSpPr/>
          <p:nvPr/>
        </p:nvSpPr>
        <p:spPr>
          <a:xfrm>
            <a:off x="1976674" y="3237626"/>
            <a:ext cx="482100" cy="46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a:t>
            </a:r>
            <a:endParaRPr b="1" sz="1800"/>
          </a:p>
        </p:txBody>
      </p:sp>
      <p:sp>
        <p:nvSpPr>
          <p:cNvPr id="906" name="Google Shape;906;p69"/>
          <p:cNvSpPr/>
          <p:nvPr/>
        </p:nvSpPr>
        <p:spPr>
          <a:xfrm>
            <a:off x="1976674" y="3898251"/>
            <a:ext cx="482100" cy="46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sp>
        <p:nvSpPr>
          <p:cNvPr id="907" name="Google Shape;907;p69"/>
          <p:cNvSpPr/>
          <p:nvPr/>
        </p:nvSpPr>
        <p:spPr>
          <a:xfrm>
            <a:off x="1976674" y="4558876"/>
            <a:ext cx="482100" cy="46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cxnSp>
        <p:nvCxnSpPr>
          <p:cNvPr id="908" name="Google Shape;908;p69"/>
          <p:cNvCxnSpPr>
            <a:stCxn id="906" idx="0"/>
            <a:endCxn id="905" idx="4"/>
          </p:cNvCxnSpPr>
          <p:nvPr/>
        </p:nvCxnSpPr>
        <p:spPr>
          <a:xfrm rot="10800000">
            <a:off x="2217724" y="3698451"/>
            <a:ext cx="0" cy="199800"/>
          </a:xfrm>
          <a:prstGeom prst="straightConnector1">
            <a:avLst/>
          </a:prstGeom>
          <a:noFill/>
          <a:ln cap="flat" cmpd="sng" w="28575">
            <a:solidFill>
              <a:schemeClr val="dk2"/>
            </a:solidFill>
            <a:prstDash val="solid"/>
            <a:round/>
            <a:headEnd len="med" w="med" type="none"/>
            <a:tailEnd len="med" w="med" type="none"/>
          </a:ln>
        </p:spPr>
      </p:cxnSp>
      <p:cxnSp>
        <p:nvCxnSpPr>
          <p:cNvPr id="909" name="Google Shape;909;p69"/>
          <p:cNvCxnSpPr>
            <a:stCxn id="907" idx="0"/>
            <a:endCxn id="906" idx="4"/>
          </p:cNvCxnSpPr>
          <p:nvPr/>
        </p:nvCxnSpPr>
        <p:spPr>
          <a:xfrm rot="10800000">
            <a:off x="2217724" y="4359076"/>
            <a:ext cx="0" cy="199800"/>
          </a:xfrm>
          <a:prstGeom prst="straightConnector1">
            <a:avLst/>
          </a:prstGeom>
          <a:noFill/>
          <a:ln cap="flat" cmpd="sng" w="28575">
            <a:solidFill>
              <a:schemeClr val="dk2"/>
            </a:solidFill>
            <a:prstDash val="solid"/>
            <a:round/>
            <a:headEnd len="med" w="med" type="none"/>
            <a:tailEnd len="med" w="med" type="none"/>
          </a:ln>
        </p:spPr>
      </p:cxnSp>
      <p:sp>
        <p:nvSpPr>
          <p:cNvPr id="910" name="Google Shape;910;p69"/>
          <p:cNvSpPr/>
          <p:nvPr/>
        </p:nvSpPr>
        <p:spPr>
          <a:xfrm>
            <a:off x="1976674" y="2577001"/>
            <a:ext cx="482100" cy="46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D</a:t>
            </a:r>
            <a:endParaRPr b="1" sz="1800"/>
          </a:p>
        </p:txBody>
      </p:sp>
      <p:cxnSp>
        <p:nvCxnSpPr>
          <p:cNvPr id="911" name="Google Shape;911;p69"/>
          <p:cNvCxnSpPr/>
          <p:nvPr/>
        </p:nvCxnSpPr>
        <p:spPr>
          <a:xfrm rot="10800000">
            <a:off x="2217713" y="3038070"/>
            <a:ext cx="0" cy="199500"/>
          </a:xfrm>
          <a:prstGeom prst="straightConnector1">
            <a:avLst/>
          </a:prstGeom>
          <a:noFill/>
          <a:ln cap="flat" cmpd="sng" w="28575">
            <a:solidFill>
              <a:schemeClr val="dk2"/>
            </a:solidFill>
            <a:prstDash val="solid"/>
            <a:round/>
            <a:headEnd len="med" w="med" type="none"/>
            <a:tailEnd len="med" w="med" type="none"/>
          </a:ln>
        </p:spPr>
      </p:cxnSp>
      <p:sp>
        <p:nvSpPr>
          <p:cNvPr id="912" name="Google Shape;912;p69"/>
          <p:cNvSpPr txBox="1"/>
          <p:nvPr/>
        </p:nvSpPr>
        <p:spPr>
          <a:xfrm>
            <a:off x="2911646" y="2597151"/>
            <a:ext cx="1110900" cy="4206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master</a:t>
            </a:r>
            <a:endParaRPr sz="1600"/>
          </a:p>
        </p:txBody>
      </p:sp>
      <p:cxnSp>
        <p:nvCxnSpPr>
          <p:cNvPr id="913" name="Google Shape;913;p69"/>
          <p:cNvCxnSpPr>
            <a:stCxn id="912" idx="1"/>
            <a:endCxn id="910" idx="6"/>
          </p:cNvCxnSpPr>
          <p:nvPr/>
        </p:nvCxnSpPr>
        <p:spPr>
          <a:xfrm rot="10800000">
            <a:off x="2458646" y="2807451"/>
            <a:ext cx="453000" cy="0"/>
          </a:xfrm>
          <a:prstGeom prst="straightConnector1">
            <a:avLst/>
          </a:prstGeom>
          <a:noFill/>
          <a:ln cap="flat" cmpd="sng" w="28575">
            <a:solidFill>
              <a:schemeClr val="dk2"/>
            </a:solidFill>
            <a:prstDash val="solid"/>
            <a:round/>
            <a:headEnd len="med" w="med" type="none"/>
            <a:tailEnd len="med" w="med" type="triangle"/>
          </a:ln>
        </p:spPr>
      </p:cxnSp>
      <p:sp>
        <p:nvSpPr>
          <p:cNvPr id="914" name="Google Shape;914;p6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9"/>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Squash commits by soft reset</a:t>
            </a:r>
            <a:endParaRPr b="1" sz="3600">
              <a:solidFill>
                <a:srgbClr val="FFFFFF"/>
              </a:solidFill>
            </a:endParaRPr>
          </a:p>
          <a:p>
            <a:pPr indent="0" lvl="0" marL="0" rtl="0" algn="l">
              <a:spcBef>
                <a:spcPts val="0"/>
              </a:spcBef>
              <a:spcAft>
                <a:spcPts val="0"/>
              </a:spcAft>
              <a:buNone/>
            </a:pPr>
            <a:r>
              <a:t/>
            </a:r>
            <a:endParaRPr sz="3000"/>
          </a:p>
        </p:txBody>
      </p:sp>
      <p:sp>
        <p:nvSpPr>
          <p:cNvPr id="916" name="Google Shape;916;p69"/>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9"/>
          <p:cNvSpPr txBox="1"/>
          <p:nvPr/>
        </p:nvSpPr>
        <p:spPr>
          <a:xfrm>
            <a:off x="6012950" y="668100"/>
            <a:ext cx="3069300" cy="3700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900"/>
              </a:spcBef>
              <a:spcAft>
                <a:spcPts val="0"/>
              </a:spcAft>
              <a:buClr>
                <a:srgbClr val="3D85C6"/>
              </a:buClr>
              <a:buSzPts val="1600"/>
              <a:buFont typeface="Arial"/>
              <a:buAutoNum type="arabicPeriod"/>
            </a:pPr>
            <a:r>
              <a:rPr i="1" lang="en" sz="1600">
                <a:solidFill>
                  <a:srgbClr val="3D85C6"/>
                </a:solidFill>
                <a:latin typeface="Courier New"/>
                <a:ea typeface="Courier New"/>
                <a:cs typeface="Courier New"/>
                <a:sym typeface="Courier New"/>
              </a:rPr>
              <a:t>git checkout D</a:t>
            </a:r>
            <a:r>
              <a:rPr lang="en" sz="1600">
                <a:solidFill>
                  <a:srgbClr val="3D85C6"/>
                </a:solidFill>
              </a:rPr>
              <a:t>:</a:t>
            </a:r>
            <a:br>
              <a:rPr lang="en" sz="1600">
                <a:solidFill>
                  <a:srgbClr val="3D85C6"/>
                </a:solidFill>
              </a:rPr>
            </a:br>
            <a:r>
              <a:rPr lang="en" sz="1600">
                <a:solidFill>
                  <a:srgbClr val="3D85C6"/>
                </a:solidFill>
              </a:rPr>
              <a:t>current branch points to D, index and working tree contain snapshot of D</a:t>
            </a:r>
            <a:endParaRPr sz="1600">
              <a:solidFill>
                <a:srgbClr val="3D85C6"/>
              </a:solidFill>
            </a:endParaRPr>
          </a:p>
        </p:txBody>
      </p:sp>
      <p:sp>
        <p:nvSpPr>
          <p:cNvPr id="918" name="Google Shape;918;p69"/>
          <p:cNvSpPr txBox="1"/>
          <p:nvPr/>
        </p:nvSpPr>
        <p:spPr>
          <a:xfrm>
            <a:off x="261125" y="2594587"/>
            <a:ext cx="1262700" cy="420600"/>
          </a:xfrm>
          <a:prstGeom prst="rect">
            <a:avLst/>
          </a:prstGeom>
          <a:solidFill>
            <a:srgbClr val="FCE5CD"/>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Snapshot D</a:t>
            </a:r>
            <a:endParaRPr sz="1600"/>
          </a:p>
        </p:txBody>
      </p:sp>
      <p:cxnSp>
        <p:nvCxnSpPr>
          <p:cNvPr id="919" name="Google Shape;919;p69"/>
          <p:cNvCxnSpPr/>
          <p:nvPr/>
        </p:nvCxnSpPr>
        <p:spPr>
          <a:xfrm rot="10800000">
            <a:off x="1523670" y="2807410"/>
            <a:ext cx="453000" cy="0"/>
          </a:xfrm>
          <a:prstGeom prst="straightConnector1">
            <a:avLst/>
          </a:prstGeom>
          <a:noFill/>
          <a:ln cap="flat" cmpd="sng" w="28575">
            <a:solidFill>
              <a:schemeClr val="dk2"/>
            </a:solidFill>
            <a:prstDash val="dash"/>
            <a:round/>
            <a:headEnd len="med" w="med" type="none"/>
            <a:tailEnd len="med" w="med" type="triangle"/>
          </a:ln>
        </p:spPr>
      </p:cxnSp>
      <p:sp>
        <p:nvSpPr>
          <p:cNvPr id="920" name="Google Shape;920;p69"/>
          <p:cNvSpPr txBox="1"/>
          <p:nvPr/>
        </p:nvSpPr>
        <p:spPr>
          <a:xfrm>
            <a:off x="0" y="1915475"/>
            <a:ext cx="11838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working tree</a:t>
            </a:r>
            <a:endParaRPr/>
          </a:p>
        </p:txBody>
      </p:sp>
      <p:sp>
        <p:nvSpPr>
          <p:cNvPr id="921" name="Google Shape;921;p69"/>
          <p:cNvSpPr txBox="1"/>
          <p:nvPr/>
        </p:nvSpPr>
        <p:spPr>
          <a:xfrm>
            <a:off x="1336125" y="1915463"/>
            <a:ext cx="11838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index</a:t>
            </a:r>
            <a:endParaRPr/>
          </a:p>
        </p:txBody>
      </p:sp>
      <p:cxnSp>
        <p:nvCxnSpPr>
          <p:cNvPr id="922" name="Google Shape;922;p69"/>
          <p:cNvCxnSpPr/>
          <p:nvPr/>
        </p:nvCxnSpPr>
        <p:spPr>
          <a:xfrm flipH="1">
            <a:off x="1141775" y="2237287"/>
            <a:ext cx="471600" cy="345900"/>
          </a:xfrm>
          <a:prstGeom prst="straightConnector1">
            <a:avLst/>
          </a:prstGeom>
          <a:noFill/>
          <a:ln cap="flat" cmpd="sng" w="28575">
            <a:solidFill>
              <a:schemeClr val="dk2"/>
            </a:solidFill>
            <a:prstDash val="solid"/>
            <a:round/>
            <a:headEnd len="med" w="med" type="none"/>
            <a:tailEnd len="med" w="med" type="stealth"/>
          </a:ln>
        </p:spPr>
      </p:cxnSp>
      <p:cxnSp>
        <p:nvCxnSpPr>
          <p:cNvPr id="923" name="Google Shape;923;p69"/>
          <p:cNvCxnSpPr/>
          <p:nvPr/>
        </p:nvCxnSpPr>
        <p:spPr>
          <a:xfrm>
            <a:off x="523775" y="2226875"/>
            <a:ext cx="198900" cy="356100"/>
          </a:xfrm>
          <a:prstGeom prst="straightConnector1">
            <a:avLst/>
          </a:prstGeom>
          <a:noFill/>
          <a:ln cap="flat" cmpd="sng" w="28575">
            <a:solidFill>
              <a:schemeClr val="dk2"/>
            </a:solidFill>
            <a:prstDash val="solid"/>
            <a:round/>
            <a:headEnd len="med" w="med" type="none"/>
            <a:tailEnd len="med" w="med" type="stealth"/>
          </a:ln>
        </p:spPr>
      </p:cxnSp>
      <p:graphicFrame>
        <p:nvGraphicFramePr>
          <p:cNvPr id="924" name="Google Shape;924;p69"/>
          <p:cNvGraphicFramePr/>
          <p:nvPr/>
        </p:nvGraphicFramePr>
        <p:xfrm>
          <a:off x="261125" y="872175"/>
          <a:ext cx="3000000" cy="3000000"/>
        </p:xfrm>
        <a:graphic>
          <a:graphicData uri="http://schemas.openxmlformats.org/drawingml/2006/table">
            <a:tbl>
              <a:tblPr>
                <a:noFill/>
                <a:tableStyleId>{41F1DB2D-B808-469A-A1A3-D837BB580DC1}</a:tableStyleId>
              </a:tblPr>
              <a:tblGrid>
                <a:gridCol w="1659175"/>
                <a:gridCol w="1198250"/>
                <a:gridCol w="1177275"/>
                <a:gridCol w="1261100"/>
              </a:tblGrid>
              <a:tr h="381000">
                <a:tc>
                  <a:txBody>
                    <a:bodyPr>
                      <a:noAutofit/>
                    </a:bodyPr>
                    <a:lstStyle/>
                    <a:p>
                      <a:pPr indent="0" lvl="0" marL="0" rtl="0" algn="l">
                        <a:spcBef>
                          <a:spcPts val="0"/>
                        </a:spcBef>
                        <a:spcAft>
                          <a:spcPts val="0"/>
                        </a:spcAft>
                        <a:buNone/>
                      </a:pPr>
                      <a:r>
                        <a:rPr i="1" lang="en">
                          <a:latin typeface="Courier New"/>
                          <a:ea typeface="Courier New"/>
                          <a:cs typeface="Courier New"/>
                          <a:sym typeface="Courier New"/>
                        </a:rPr>
                        <a:t>git reset</a:t>
                      </a:r>
                      <a:endParaRPr i="1">
                        <a:latin typeface="Courier New"/>
                        <a:ea typeface="Courier New"/>
                        <a:cs typeface="Courier New"/>
                        <a:sym typeface="Courier New"/>
                      </a:endParaRPr>
                    </a:p>
                  </a:txBody>
                  <a:tcPr marT="91425" marB="91425" marR="91425" marL="91425"/>
                </a:tc>
                <a:tc>
                  <a:txBody>
                    <a:bodyPr>
                      <a:noAutofit/>
                    </a:bodyPr>
                    <a:lstStyle/>
                    <a:p>
                      <a:pPr indent="0" lvl="0" marL="0" rtl="0" algn="ctr">
                        <a:spcBef>
                          <a:spcPts val="0"/>
                        </a:spcBef>
                        <a:spcAft>
                          <a:spcPts val="0"/>
                        </a:spcAft>
                        <a:buNone/>
                      </a:pPr>
                      <a:r>
                        <a:rPr lang="en"/>
                        <a:t>branch</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a:t>index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working tree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i="1" lang="en">
                          <a:latin typeface="Courier New"/>
                          <a:ea typeface="Courier New"/>
                          <a:cs typeface="Courier New"/>
                          <a:sym typeface="Courier New"/>
                        </a:rPr>
                        <a:t>--soft</a:t>
                      </a:r>
                      <a:endParaRPr i="1">
                        <a:latin typeface="Courier New"/>
                        <a:ea typeface="Courier New"/>
                        <a:cs typeface="Courier New"/>
                        <a:sym typeface="Courier New"/>
                      </a:endParaRPr>
                    </a:p>
                  </a:txBody>
                  <a:tcPr marT="91425" marB="91425" marR="91425" marL="91425"/>
                </a:tc>
                <a:tc>
                  <a:txBody>
                    <a:bodyPr>
                      <a:noAutofit/>
                    </a:bodyPr>
                    <a:lstStyle/>
                    <a:p>
                      <a:pPr indent="0" lvl="0" marL="0" rtl="0" algn="ctr">
                        <a:spcBef>
                          <a:spcPts val="0"/>
                        </a:spcBef>
                        <a:spcAft>
                          <a:spcPts val="0"/>
                        </a:spcAft>
                        <a:buNone/>
                      </a:pPr>
                      <a:r>
                        <a:rPr b="1" lang="en"/>
                        <a:t>Yes</a:t>
                      </a:r>
                      <a:endParaRPr b="1"/>
                    </a:p>
                  </a:txBody>
                  <a:tcPr marT="91425" marB="91425" marR="91425" marL="91425"/>
                </a:tc>
                <a:tc>
                  <a:txBody>
                    <a:bodyPr>
                      <a:noAutofit/>
                    </a:bodyPr>
                    <a:lstStyle/>
                    <a:p>
                      <a:pPr indent="0" lvl="0" marL="0" rtl="0" algn="ctr">
                        <a:spcBef>
                          <a:spcPts val="0"/>
                        </a:spcBef>
                        <a:spcAft>
                          <a:spcPts val="0"/>
                        </a:spcAft>
                        <a:buNone/>
                      </a:pPr>
                      <a:r>
                        <a:rPr b="1" lang="en"/>
                        <a:t>No</a:t>
                      </a:r>
                      <a:endParaRPr b="1"/>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solidFill>
                            <a:srgbClr val="38761D"/>
                          </a:solidFill>
                        </a:rPr>
                        <a:t>No</a:t>
                      </a:r>
                      <a:endParaRPr b="1">
                        <a:solidFill>
                          <a:srgbClr val="38761D"/>
                        </a:solidFill>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8" name="Shape 928"/>
        <p:cNvGrpSpPr/>
        <p:nvPr/>
      </p:nvGrpSpPr>
      <p:grpSpPr>
        <a:xfrm>
          <a:off x="0" y="0"/>
          <a:ext cx="0" cy="0"/>
          <a:chOff x="0" y="0"/>
          <a:chExt cx="0" cy="0"/>
        </a:xfrm>
      </p:grpSpPr>
      <p:sp>
        <p:nvSpPr>
          <p:cNvPr id="929" name="Google Shape;929;p7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70"/>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Squash commits by soft reset</a:t>
            </a:r>
            <a:endParaRPr b="1" sz="3600">
              <a:solidFill>
                <a:srgbClr val="FFFFFF"/>
              </a:solidFill>
            </a:endParaRPr>
          </a:p>
          <a:p>
            <a:pPr indent="0" lvl="0" marL="0" rtl="0" algn="l">
              <a:spcBef>
                <a:spcPts val="0"/>
              </a:spcBef>
              <a:spcAft>
                <a:spcPts val="0"/>
              </a:spcAft>
              <a:buNone/>
            </a:pPr>
            <a:r>
              <a:t/>
            </a:r>
            <a:endParaRPr sz="3000"/>
          </a:p>
        </p:txBody>
      </p:sp>
      <p:sp>
        <p:nvSpPr>
          <p:cNvPr id="931" name="Google Shape;931;p70"/>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70"/>
          <p:cNvSpPr txBox="1"/>
          <p:nvPr/>
        </p:nvSpPr>
        <p:spPr>
          <a:xfrm>
            <a:off x="6012950" y="668100"/>
            <a:ext cx="3069300" cy="3700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900"/>
              </a:spcBef>
              <a:spcAft>
                <a:spcPts val="0"/>
              </a:spcAft>
              <a:buClr>
                <a:srgbClr val="000000"/>
              </a:buClr>
              <a:buSzPts val="1600"/>
              <a:buFont typeface="Arial"/>
              <a:buAutoNum type="arabicPeriod"/>
            </a:pPr>
            <a:r>
              <a:rPr i="1" lang="en" sz="1600">
                <a:latin typeface="Courier New"/>
                <a:ea typeface="Courier New"/>
                <a:cs typeface="Courier New"/>
                <a:sym typeface="Courier New"/>
              </a:rPr>
              <a:t>git checkout D</a:t>
            </a:r>
            <a:r>
              <a:rPr lang="en" sz="1600"/>
              <a:t>:</a:t>
            </a:r>
            <a:br>
              <a:rPr lang="en" sz="1600"/>
            </a:br>
            <a:r>
              <a:rPr lang="en" sz="1600"/>
              <a:t>current branch points to D, index and working tree contain snapshot of D</a:t>
            </a:r>
            <a:endParaRPr sz="1600"/>
          </a:p>
          <a:p>
            <a:pPr indent="-330200" lvl="0" marL="457200" rtl="0" algn="l">
              <a:lnSpc>
                <a:spcPct val="115000"/>
              </a:lnSpc>
              <a:spcBef>
                <a:spcPts val="0"/>
              </a:spcBef>
              <a:spcAft>
                <a:spcPts val="0"/>
              </a:spcAft>
              <a:buClr>
                <a:srgbClr val="3D85C6"/>
              </a:buClr>
              <a:buSzPts val="1600"/>
              <a:buFont typeface="Georgia"/>
              <a:buAutoNum type="arabicPeriod"/>
            </a:pPr>
            <a:r>
              <a:rPr i="1" lang="en" sz="1600">
                <a:solidFill>
                  <a:srgbClr val="3D85C6"/>
                </a:solidFill>
                <a:latin typeface="Courier New"/>
                <a:ea typeface="Courier New"/>
                <a:cs typeface="Courier New"/>
                <a:sym typeface="Courier New"/>
              </a:rPr>
              <a:t>git reset --soft B</a:t>
            </a:r>
            <a:r>
              <a:rPr lang="en" sz="1600">
                <a:solidFill>
                  <a:srgbClr val="3D85C6"/>
                </a:solidFill>
              </a:rPr>
              <a:t>:</a:t>
            </a:r>
            <a:br>
              <a:rPr lang="en" sz="1600">
                <a:solidFill>
                  <a:srgbClr val="3D85C6"/>
                </a:solidFill>
              </a:rPr>
            </a:br>
            <a:r>
              <a:rPr lang="en" sz="1600">
                <a:solidFill>
                  <a:srgbClr val="3D85C6"/>
                </a:solidFill>
              </a:rPr>
              <a:t>current branch points to B,</a:t>
            </a:r>
            <a:br>
              <a:rPr lang="en" sz="1600">
                <a:solidFill>
                  <a:srgbClr val="3D85C6"/>
                </a:solidFill>
              </a:rPr>
            </a:br>
            <a:r>
              <a:rPr lang="en" sz="1600">
                <a:solidFill>
                  <a:srgbClr val="3D85C6"/>
                </a:solidFill>
              </a:rPr>
              <a:t>index and working tree still contain snapshot of D</a:t>
            </a:r>
            <a:endParaRPr sz="1600">
              <a:solidFill>
                <a:srgbClr val="3D85C6"/>
              </a:solidFill>
            </a:endParaRPr>
          </a:p>
        </p:txBody>
      </p:sp>
      <p:sp>
        <p:nvSpPr>
          <p:cNvPr id="933" name="Google Shape;933;p70"/>
          <p:cNvSpPr/>
          <p:nvPr/>
        </p:nvSpPr>
        <p:spPr>
          <a:xfrm>
            <a:off x="1976674" y="3237626"/>
            <a:ext cx="482100" cy="46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a:t>
            </a:r>
            <a:endParaRPr b="1" sz="1800"/>
          </a:p>
        </p:txBody>
      </p:sp>
      <p:sp>
        <p:nvSpPr>
          <p:cNvPr id="934" name="Google Shape;934;p70"/>
          <p:cNvSpPr/>
          <p:nvPr/>
        </p:nvSpPr>
        <p:spPr>
          <a:xfrm>
            <a:off x="1976674" y="3898251"/>
            <a:ext cx="482100" cy="46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sp>
        <p:nvSpPr>
          <p:cNvPr id="935" name="Google Shape;935;p70"/>
          <p:cNvSpPr/>
          <p:nvPr/>
        </p:nvSpPr>
        <p:spPr>
          <a:xfrm>
            <a:off x="1976674" y="4558876"/>
            <a:ext cx="482100" cy="46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cxnSp>
        <p:nvCxnSpPr>
          <p:cNvPr id="936" name="Google Shape;936;p70"/>
          <p:cNvCxnSpPr>
            <a:stCxn id="934" idx="0"/>
            <a:endCxn id="933" idx="4"/>
          </p:cNvCxnSpPr>
          <p:nvPr/>
        </p:nvCxnSpPr>
        <p:spPr>
          <a:xfrm rot="10800000">
            <a:off x="2217724" y="3698451"/>
            <a:ext cx="0" cy="199800"/>
          </a:xfrm>
          <a:prstGeom prst="straightConnector1">
            <a:avLst/>
          </a:prstGeom>
          <a:noFill/>
          <a:ln cap="flat" cmpd="sng" w="28575">
            <a:solidFill>
              <a:schemeClr val="dk2"/>
            </a:solidFill>
            <a:prstDash val="solid"/>
            <a:round/>
            <a:headEnd len="med" w="med" type="none"/>
            <a:tailEnd len="med" w="med" type="none"/>
          </a:ln>
        </p:spPr>
      </p:cxnSp>
      <p:cxnSp>
        <p:nvCxnSpPr>
          <p:cNvPr id="937" name="Google Shape;937;p70"/>
          <p:cNvCxnSpPr>
            <a:stCxn id="935" idx="0"/>
            <a:endCxn id="934" idx="4"/>
          </p:cNvCxnSpPr>
          <p:nvPr/>
        </p:nvCxnSpPr>
        <p:spPr>
          <a:xfrm rot="10800000">
            <a:off x="2217724" y="4359076"/>
            <a:ext cx="0" cy="199800"/>
          </a:xfrm>
          <a:prstGeom prst="straightConnector1">
            <a:avLst/>
          </a:prstGeom>
          <a:noFill/>
          <a:ln cap="flat" cmpd="sng" w="28575">
            <a:solidFill>
              <a:schemeClr val="dk2"/>
            </a:solidFill>
            <a:prstDash val="solid"/>
            <a:round/>
            <a:headEnd len="med" w="med" type="none"/>
            <a:tailEnd len="med" w="med" type="none"/>
          </a:ln>
        </p:spPr>
      </p:cxnSp>
      <p:sp>
        <p:nvSpPr>
          <p:cNvPr id="938" name="Google Shape;938;p70"/>
          <p:cNvSpPr/>
          <p:nvPr/>
        </p:nvSpPr>
        <p:spPr>
          <a:xfrm>
            <a:off x="1976674" y="2577001"/>
            <a:ext cx="482100" cy="46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D</a:t>
            </a:r>
            <a:endParaRPr b="1" sz="1800"/>
          </a:p>
        </p:txBody>
      </p:sp>
      <p:cxnSp>
        <p:nvCxnSpPr>
          <p:cNvPr id="939" name="Google Shape;939;p70"/>
          <p:cNvCxnSpPr/>
          <p:nvPr/>
        </p:nvCxnSpPr>
        <p:spPr>
          <a:xfrm rot="10800000">
            <a:off x="2217713" y="3038070"/>
            <a:ext cx="0" cy="199500"/>
          </a:xfrm>
          <a:prstGeom prst="straightConnector1">
            <a:avLst/>
          </a:prstGeom>
          <a:noFill/>
          <a:ln cap="flat" cmpd="sng" w="28575">
            <a:solidFill>
              <a:schemeClr val="dk2"/>
            </a:solidFill>
            <a:prstDash val="solid"/>
            <a:round/>
            <a:headEnd len="med" w="med" type="none"/>
            <a:tailEnd len="med" w="med" type="none"/>
          </a:ln>
        </p:spPr>
      </p:cxnSp>
      <p:sp>
        <p:nvSpPr>
          <p:cNvPr id="940" name="Google Shape;940;p70"/>
          <p:cNvSpPr txBox="1"/>
          <p:nvPr/>
        </p:nvSpPr>
        <p:spPr>
          <a:xfrm>
            <a:off x="2911771" y="3918351"/>
            <a:ext cx="1110900" cy="4206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master</a:t>
            </a:r>
            <a:endParaRPr sz="1600"/>
          </a:p>
        </p:txBody>
      </p:sp>
      <p:cxnSp>
        <p:nvCxnSpPr>
          <p:cNvPr id="941" name="Google Shape;941;p70"/>
          <p:cNvCxnSpPr>
            <a:stCxn id="940" idx="1"/>
            <a:endCxn id="934" idx="6"/>
          </p:cNvCxnSpPr>
          <p:nvPr/>
        </p:nvCxnSpPr>
        <p:spPr>
          <a:xfrm rot="10800000">
            <a:off x="2458771" y="4128651"/>
            <a:ext cx="453000" cy="0"/>
          </a:xfrm>
          <a:prstGeom prst="straightConnector1">
            <a:avLst/>
          </a:prstGeom>
          <a:noFill/>
          <a:ln cap="flat" cmpd="sng" w="28575">
            <a:solidFill>
              <a:schemeClr val="dk2"/>
            </a:solidFill>
            <a:prstDash val="solid"/>
            <a:round/>
            <a:headEnd len="med" w="med" type="none"/>
            <a:tailEnd len="med" w="med" type="triangle"/>
          </a:ln>
        </p:spPr>
      </p:cxnSp>
      <p:sp>
        <p:nvSpPr>
          <p:cNvPr id="942" name="Google Shape;942;p70"/>
          <p:cNvSpPr txBox="1"/>
          <p:nvPr/>
        </p:nvSpPr>
        <p:spPr>
          <a:xfrm>
            <a:off x="261125" y="2594587"/>
            <a:ext cx="1262700" cy="420600"/>
          </a:xfrm>
          <a:prstGeom prst="rect">
            <a:avLst/>
          </a:prstGeom>
          <a:solidFill>
            <a:srgbClr val="FCE5CD"/>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Snapshot D</a:t>
            </a:r>
            <a:endParaRPr sz="1600"/>
          </a:p>
        </p:txBody>
      </p:sp>
      <p:cxnSp>
        <p:nvCxnSpPr>
          <p:cNvPr id="943" name="Google Shape;943;p70"/>
          <p:cNvCxnSpPr/>
          <p:nvPr/>
        </p:nvCxnSpPr>
        <p:spPr>
          <a:xfrm rot="10800000">
            <a:off x="1523670" y="2807410"/>
            <a:ext cx="453000" cy="0"/>
          </a:xfrm>
          <a:prstGeom prst="straightConnector1">
            <a:avLst/>
          </a:prstGeom>
          <a:noFill/>
          <a:ln cap="flat" cmpd="sng" w="28575">
            <a:solidFill>
              <a:schemeClr val="dk2"/>
            </a:solidFill>
            <a:prstDash val="dash"/>
            <a:round/>
            <a:headEnd len="med" w="med" type="none"/>
            <a:tailEnd len="med" w="med" type="triangle"/>
          </a:ln>
        </p:spPr>
      </p:cxnSp>
      <p:sp>
        <p:nvSpPr>
          <p:cNvPr id="944" name="Google Shape;944;p70"/>
          <p:cNvSpPr txBox="1"/>
          <p:nvPr/>
        </p:nvSpPr>
        <p:spPr>
          <a:xfrm>
            <a:off x="0" y="1915475"/>
            <a:ext cx="11838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working tree</a:t>
            </a:r>
            <a:endParaRPr/>
          </a:p>
        </p:txBody>
      </p:sp>
      <p:sp>
        <p:nvSpPr>
          <p:cNvPr id="945" name="Google Shape;945;p70"/>
          <p:cNvSpPr txBox="1"/>
          <p:nvPr/>
        </p:nvSpPr>
        <p:spPr>
          <a:xfrm>
            <a:off x="1336125" y="1915463"/>
            <a:ext cx="11838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index</a:t>
            </a:r>
            <a:endParaRPr/>
          </a:p>
        </p:txBody>
      </p:sp>
      <p:cxnSp>
        <p:nvCxnSpPr>
          <p:cNvPr id="946" name="Google Shape;946;p70"/>
          <p:cNvCxnSpPr/>
          <p:nvPr/>
        </p:nvCxnSpPr>
        <p:spPr>
          <a:xfrm flipH="1">
            <a:off x="1141775" y="2237287"/>
            <a:ext cx="471600" cy="345900"/>
          </a:xfrm>
          <a:prstGeom prst="straightConnector1">
            <a:avLst/>
          </a:prstGeom>
          <a:noFill/>
          <a:ln cap="flat" cmpd="sng" w="28575">
            <a:solidFill>
              <a:schemeClr val="dk2"/>
            </a:solidFill>
            <a:prstDash val="solid"/>
            <a:round/>
            <a:headEnd len="med" w="med" type="none"/>
            <a:tailEnd len="med" w="med" type="stealth"/>
          </a:ln>
        </p:spPr>
      </p:cxnSp>
      <p:cxnSp>
        <p:nvCxnSpPr>
          <p:cNvPr id="947" name="Google Shape;947;p70"/>
          <p:cNvCxnSpPr/>
          <p:nvPr/>
        </p:nvCxnSpPr>
        <p:spPr>
          <a:xfrm>
            <a:off x="523775" y="2226875"/>
            <a:ext cx="198900" cy="356100"/>
          </a:xfrm>
          <a:prstGeom prst="straightConnector1">
            <a:avLst/>
          </a:prstGeom>
          <a:noFill/>
          <a:ln cap="flat" cmpd="sng" w="28575">
            <a:solidFill>
              <a:schemeClr val="dk2"/>
            </a:solidFill>
            <a:prstDash val="solid"/>
            <a:round/>
            <a:headEnd len="med" w="med" type="none"/>
            <a:tailEnd len="med" w="med" type="stealth"/>
          </a:ln>
        </p:spPr>
      </p:cxnSp>
      <p:sp>
        <p:nvSpPr>
          <p:cNvPr id="948" name="Google Shape;948;p70"/>
          <p:cNvSpPr txBox="1"/>
          <p:nvPr/>
        </p:nvSpPr>
        <p:spPr>
          <a:xfrm>
            <a:off x="2911771" y="2576551"/>
            <a:ext cx="1110900" cy="4206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CCCCCC"/>
                </a:solidFill>
              </a:rPr>
              <a:t>master</a:t>
            </a:r>
            <a:endParaRPr sz="1600">
              <a:solidFill>
                <a:srgbClr val="CCCCCC"/>
              </a:solidFill>
            </a:endParaRPr>
          </a:p>
        </p:txBody>
      </p:sp>
      <p:cxnSp>
        <p:nvCxnSpPr>
          <p:cNvPr id="949" name="Google Shape;949;p70"/>
          <p:cNvCxnSpPr>
            <a:stCxn id="948" idx="1"/>
          </p:cNvCxnSpPr>
          <p:nvPr/>
        </p:nvCxnSpPr>
        <p:spPr>
          <a:xfrm rot="10800000">
            <a:off x="2458771" y="2786851"/>
            <a:ext cx="453000" cy="0"/>
          </a:xfrm>
          <a:prstGeom prst="straightConnector1">
            <a:avLst/>
          </a:prstGeom>
          <a:noFill/>
          <a:ln cap="flat" cmpd="sng" w="28575">
            <a:solidFill>
              <a:srgbClr val="CCCCCC"/>
            </a:solidFill>
            <a:prstDash val="dash"/>
            <a:round/>
            <a:headEnd len="med" w="med" type="none"/>
            <a:tailEnd len="med" w="med" type="triangle"/>
          </a:ln>
        </p:spPr>
      </p:cxnSp>
      <p:graphicFrame>
        <p:nvGraphicFramePr>
          <p:cNvPr id="950" name="Google Shape;950;p70"/>
          <p:cNvGraphicFramePr/>
          <p:nvPr/>
        </p:nvGraphicFramePr>
        <p:xfrm>
          <a:off x="261125" y="872175"/>
          <a:ext cx="3000000" cy="3000000"/>
        </p:xfrm>
        <a:graphic>
          <a:graphicData uri="http://schemas.openxmlformats.org/drawingml/2006/table">
            <a:tbl>
              <a:tblPr>
                <a:noFill/>
                <a:tableStyleId>{41F1DB2D-B808-469A-A1A3-D837BB580DC1}</a:tableStyleId>
              </a:tblPr>
              <a:tblGrid>
                <a:gridCol w="1659175"/>
                <a:gridCol w="1198250"/>
                <a:gridCol w="1177275"/>
                <a:gridCol w="1261100"/>
              </a:tblGrid>
              <a:tr h="381000">
                <a:tc>
                  <a:txBody>
                    <a:bodyPr>
                      <a:noAutofit/>
                    </a:bodyPr>
                    <a:lstStyle/>
                    <a:p>
                      <a:pPr indent="0" lvl="0" marL="0" rtl="0" algn="l">
                        <a:spcBef>
                          <a:spcPts val="0"/>
                        </a:spcBef>
                        <a:spcAft>
                          <a:spcPts val="0"/>
                        </a:spcAft>
                        <a:buNone/>
                      </a:pPr>
                      <a:r>
                        <a:rPr i="1" lang="en">
                          <a:latin typeface="Courier New"/>
                          <a:ea typeface="Courier New"/>
                          <a:cs typeface="Courier New"/>
                          <a:sym typeface="Courier New"/>
                        </a:rPr>
                        <a:t>git reset</a:t>
                      </a:r>
                      <a:endParaRPr i="1">
                        <a:latin typeface="Courier New"/>
                        <a:ea typeface="Courier New"/>
                        <a:cs typeface="Courier New"/>
                        <a:sym typeface="Courier New"/>
                      </a:endParaRPr>
                    </a:p>
                  </a:txBody>
                  <a:tcPr marT="91425" marB="91425" marR="91425" marL="91425"/>
                </a:tc>
                <a:tc>
                  <a:txBody>
                    <a:bodyPr>
                      <a:noAutofit/>
                    </a:bodyPr>
                    <a:lstStyle/>
                    <a:p>
                      <a:pPr indent="0" lvl="0" marL="0" rtl="0" algn="ctr">
                        <a:spcBef>
                          <a:spcPts val="0"/>
                        </a:spcBef>
                        <a:spcAft>
                          <a:spcPts val="0"/>
                        </a:spcAft>
                        <a:buNone/>
                      </a:pPr>
                      <a:r>
                        <a:rPr lang="en"/>
                        <a:t>branch</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a:t>index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working tree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i="1" lang="en">
                          <a:latin typeface="Courier New"/>
                          <a:ea typeface="Courier New"/>
                          <a:cs typeface="Courier New"/>
                          <a:sym typeface="Courier New"/>
                        </a:rPr>
                        <a:t>--soft</a:t>
                      </a:r>
                      <a:endParaRPr i="1">
                        <a:latin typeface="Courier New"/>
                        <a:ea typeface="Courier New"/>
                        <a:cs typeface="Courier New"/>
                        <a:sym typeface="Courier New"/>
                      </a:endParaRPr>
                    </a:p>
                  </a:txBody>
                  <a:tcPr marT="91425" marB="91425" marR="91425" marL="91425"/>
                </a:tc>
                <a:tc>
                  <a:txBody>
                    <a:bodyPr>
                      <a:noAutofit/>
                    </a:bodyPr>
                    <a:lstStyle/>
                    <a:p>
                      <a:pPr indent="0" lvl="0" marL="0" rtl="0" algn="ctr">
                        <a:spcBef>
                          <a:spcPts val="0"/>
                        </a:spcBef>
                        <a:spcAft>
                          <a:spcPts val="0"/>
                        </a:spcAft>
                        <a:buNone/>
                      </a:pPr>
                      <a:r>
                        <a:rPr b="1" lang="en"/>
                        <a:t>Yes</a:t>
                      </a:r>
                      <a:endParaRPr b="1"/>
                    </a:p>
                  </a:txBody>
                  <a:tcPr marT="91425" marB="91425" marR="91425" marL="91425"/>
                </a:tc>
                <a:tc>
                  <a:txBody>
                    <a:bodyPr>
                      <a:noAutofit/>
                    </a:bodyPr>
                    <a:lstStyle/>
                    <a:p>
                      <a:pPr indent="0" lvl="0" marL="0" rtl="0" algn="ctr">
                        <a:spcBef>
                          <a:spcPts val="0"/>
                        </a:spcBef>
                        <a:spcAft>
                          <a:spcPts val="0"/>
                        </a:spcAft>
                        <a:buNone/>
                      </a:pPr>
                      <a:r>
                        <a:rPr b="1" lang="en"/>
                        <a:t>No</a:t>
                      </a:r>
                      <a:endParaRPr b="1"/>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solidFill>
                            <a:srgbClr val="38761D"/>
                          </a:solidFill>
                        </a:rPr>
                        <a:t>No</a:t>
                      </a:r>
                      <a:endParaRPr b="1">
                        <a:solidFill>
                          <a:srgbClr val="38761D"/>
                        </a:solidFill>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4" name="Shape 954"/>
        <p:cNvGrpSpPr/>
        <p:nvPr/>
      </p:nvGrpSpPr>
      <p:grpSpPr>
        <a:xfrm>
          <a:off x="0" y="0"/>
          <a:ext cx="0" cy="0"/>
          <a:chOff x="0" y="0"/>
          <a:chExt cx="0" cy="0"/>
        </a:xfrm>
      </p:grpSpPr>
      <p:sp>
        <p:nvSpPr>
          <p:cNvPr id="955" name="Google Shape;955;p7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71"/>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Squash commits by soft reset</a:t>
            </a:r>
            <a:endParaRPr b="1" sz="3600">
              <a:solidFill>
                <a:srgbClr val="FFFFFF"/>
              </a:solidFill>
            </a:endParaRPr>
          </a:p>
          <a:p>
            <a:pPr indent="0" lvl="0" marL="0" rtl="0" algn="l">
              <a:spcBef>
                <a:spcPts val="0"/>
              </a:spcBef>
              <a:spcAft>
                <a:spcPts val="0"/>
              </a:spcAft>
              <a:buNone/>
            </a:pPr>
            <a:r>
              <a:t/>
            </a:r>
            <a:endParaRPr sz="3000"/>
          </a:p>
        </p:txBody>
      </p:sp>
      <p:sp>
        <p:nvSpPr>
          <p:cNvPr id="957" name="Google Shape;957;p71"/>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71"/>
          <p:cNvSpPr txBox="1"/>
          <p:nvPr/>
        </p:nvSpPr>
        <p:spPr>
          <a:xfrm>
            <a:off x="6012950" y="668100"/>
            <a:ext cx="3069300" cy="3700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900"/>
              </a:spcBef>
              <a:spcAft>
                <a:spcPts val="0"/>
              </a:spcAft>
              <a:buClr>
                <a:srgbClr val="000000"/>
              </a:buClr>
              <a:buSzPts val="1600"/>
              <a:buFont typeface="Arial"/>
              <a:buAutoNum type="arabicPeriod"/>
            </a:pPr>
            <a:r>
              <a:rPr i="1" lang="en" sz="1600">
                <a:latin typeface="Courier New"/>
                <a:ea typeface="Courier New"/>
                <a:cs typeface="Courier New"/>
                <a:sym typeface="Courier New"/>
              </a:rPr>
              <a:t>git checkout D</a:t>
            </a:r>
            <a:r>
              <a:rPr lang="en" sz="1600"/>
              <a:t>:</a:t>
            </a:r>
            <a:br>
              <a:rPr lang="en" sz="1600"/>
            </a:br>
            <a:r>
              <a:rPr lang="en" sz="1600"/>
              <a:t>current branch points to D, index and working tree contain snapshot of D</a:t>
            </a:r>
            <a:endParaRPr sz="1600"/>
          </a:p>
          <a:p>
            <a:pPr indent="-330200" lvl="0" marL="457200" rtl="0" algn="l">
              <a:lnSpc>
                <a:spcPct val="115000"/>
              </a:lnSpc>
              <a:spcBef>
                <a:spcPts val="0"/>
              </a:spcBef>
              <a:spcAft>
                <a:spcPts val="0"/>
              </a:spcAft>
              <a:buClr>
                <a:srgbClr val="000000"/>
              </a:buClr>
              <a:buSzPts val="1600"/>
              <a:buFont typeface="Georgia"/>
              <a:buAutoNum type="arabicPeriod"/>
            </a:pPr>
            <a:r>
              <a:rPr i="1" lang="en" sz="1600">
                <a:latin typeface="Courier New"/>
                <a:ea typeface="Courier New"/>
                <a:cs typeface="Courier New"/>
                <a:sym typeface="Courier New"/>
              </a:rPr>
              <a:t>git reset --soft B</a:t>
            </a:r>
            <a:r>
              <a:rPr lang="en" sz="1600"/>
              <a:t>:</a:t>
            </a:r>
            <a:br>
              <a:rPr lang="en" sz="1600"/>
            </a:br>
            <a:r>
              <a:rPr lang="en" sz="1600"/>
              <a:t>current branch points to B,</a:t>
            </a:r>
            <a:br>
              <a:rPr lang="en" sz="1600"/>
            </a:br>
            <a:r>
              <a:rPr lang="en" sz="1600"/>
              <a:t>index and working tree still contain snapshot of D</a:t>
            </a:r>
            <a:endParaRPr sz="1600"/>
          </a:p>
          <a:p>
            <a:pPr indent="-330200" lvl="0" marL="457200" rtl="0" algn="l">
              <a:lnSpc>
                <a:spcPct val="115000"/>
              </a:lnSpc>
              <a:spcBef>
                <a:spcPts val="0"/>
              </a:spcBef>
              <a:spcAft>
                <a:spcPts val="0"/>
              </a:spcAft>
              <a:buClr>
                <a:srgbClr val="3D85C6"/>
              </a:buClr>
              <a:buSzPts val="1600"/>
              <a:buFont typeface="Georgia"/>
              <a:buAutoNum type="arabicPeriod"/>
            </a:pPr>
            <a:r>
              <a:rPr i="1" lang="en" sz="1600">
                <a:solidFill>
                  <a:srgbClr val="3D85C6"/>
                </a:solidFill>
                <a:latin typeface="Courier New"/>
                <a:ea typeface="Courier New"/>
                <a:cs typeface="Courier New"/>
                <a:sym typeface="Courier New"/>
              </a:rPr>
              <a:t>git commit</a:t>
            </a:r>
            <a:r>
              <a:rPr lang="en" sz="1600">
                <a:solidFill>
                  <a:srgbClr val="3D85C6"/>
                </a:solidFill>
              </a:rPr>
              <a:t>:</a:t>
            </a:r>
            <a:br>
              <a:rPr lang="en" sz="1600">
                <a:solidFill>
                  <a:srgbClr val="3D85C6"/>
                </a:solidFill>
              </a:rPr>
            </a:br>
            <a:r>
              <a:rPr lang="en" sz="1600">
                <a:solidFill>
                  <a:srgbClr val="3D85C6"/>
                </a:solidFill>
              </a:rPr>
              <a:t>new commit E is created from index state (snapshot of D)</a:t>
            </a:r>
            <a:endParaRPr sz="1600">
              <a:solidFill>
                <a:srgbClr val="3D85C6"/>
              </a:solidFill>
            </a:endParaRPr>
          </a:p>
          <a:p>
            <a:pPr indent="0" lvl="0" marL="0" rtl="0" algn="l">
              <a:lnSpc>
                <a:spcPct val="115000"/>
              </a:lnSpc>
              <a:spcBef>
                <a:spcPts val="900"/>
              </a:spcBef>
              <a:spcAft>
                <a:spcPts val="900"/>
              </a:spcAft>
              <a:buNone/>
            </a:pPr>
            <a:r>
              <a:rPr lang="en" sz="1600"/>
              <a:t>Git interactive rebase is a better way to squash commits (explained later).</a:t>
            </a:r>
            <a:endParaRPr sz="1600"/>
          </a:p>
        </p:txBody>
      </p:sp>
      <p:sp>
        <p:nvSpPr>
          <p:cNvPr id="959" name="Google Shape;959;p71"/>
          <p:cNvSpPr/>
          <p:nvPr/>
        </p:nvSpPr>
        <p:spPr>
          <a:xfrm>
            <a:off x="3139449" y="3183201"/>
            <a:ext cx="482100" cy="46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a:t>
            </a:r>
            <a:endParaRPr b="1" sz="1800"/>
          </a:p>
        </p:txBody>
      </p:sp>
      <p:sp>
        <p:nvSpPr>
          <p:cNvPr id="960" name="Google Shape;960;p71"/>
          <p:cNvSpPr/>
          <p:nvPr/>
        </p:nvSpPr>
        <p:spPr>
          <a:xfrm>
            <a:off x="3139449" y="3843826"/>
            <a:ext cx="482100" cy="46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sp>
        <p:nvSpPr>
          <p:cNvPr id="961" name="Google Shape;961;p71"/>
          <p:cNvSpPr/>
          <p:nvPr/>
        </p:nvSpPr>
        <p:spPr>
          <a:xfrm>
            <a:off x="3139449" y="4504451"/>
            <a:ext cx="482100" cy="46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cxnSp>
        <p:nvCxnSpPr>
          <p:cNvPr id="962" name="Google Shape;962;p71"/>
          <p:cNvCxnSpPr>
            <a:stCxn id="960" idx="0"/>
            <a:endCxn id="959" idx="4"/>
          </p:cNvCxnSpPr>
          <p:nvPr/>
        </p:nvCxnSpPr>
        <p:spPr>
          <a:xfrm rot="10800000">
            <a:off x="3380499" y="3644026"/>
            <a:ext cx="0" cy="199800"/>
          </a:xfrm>
          <a:prstGeom prst="straightConnector1">
            <a:avLst/>
          </a:prstGeom>
          <a:noFill/>
          <a:ln cap="flat" cmpd="sng" w="28575">
            <a:solidFill>
              <a:schemeClr val="dk2"/>
            </a:solidFill>
            <a:prstDash val="solid"/>
            <a:round/>
            <a:headEnd len="med" w="med" type="none"/>
            <a:tailEnd len="med" w="med" type="none"/>
          </a:ln>
        </p:spPr>
      </p:cxnSp>
      <p:cxnSp>
        <p:nvCxnSpPr>
          <p:cNvPr id="963" name="Google Shape;963;p71"/>
          <p:cNvCxnSpPr>
            <a:stCxn id="961" idx="0"/>
            <a:endCxn id="960" idx="4"/>
          </p:cNvCxnSpPr>
          <p:nvPr/>
        </p:nvCxnSpPr>
        <p:spPr>
          <a:xfrm rot="10800000">
            <a:off x="3380499" y="4304651"/>
            <a:ext cx="0" cy="199800"/>
          </a:xfrm>
          <a:prstGeom prst="straightConnector1">
            <a:avLst/>
          </a:prstGeom>
          <a:noFill/>
          <a:ln cap="flat" cmpd="sng" w="28575">
            <a:solidFill>
              <a:schemeClr val="dk2"/>
            </a:solidFill>
            <a:prstDash val="solid"/>
            <a:round/>
            <a:headEnd len="med" w="med" type="none"/>
            <a:tailEnd len="med" w="med" type="none"/>
          </a:ln>
        </p:spPr>
      </p:cxnSp>
      <p:sp>
        <p:nvSpPr>
          <p:cNvPr id="964" name="Google Shape;964;p71"/>
          <p:cNvSpPr/>
          <p:nvPr/>
        </p:nvSpPr>
        <p:spPr>
          <a:xfrm>
            <a:off x="3139449" y="2522576"/>
            <a:ext cx="482100" cy="46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D</a:t>
            </a:r>
            <a:endParaRPr b="1" sz="1800"/>
          </a:p>
        </p:txBody>
      </p:sp>
      <p:cxnSp>
        <p:nvCxnSpPr>
          <p:cNvPr id="965" name="Google Shape;965;p71"/>
          <p:cNvCxnSpPr/>
          <p:nvPr/>
        </p:nvCxnSpPr>
        <p:spPr>
          <a:xfrm rot="10800000">
            <a:off x="3380488" y="2983645"/>
            <a:ext cx="0" cy="199500"/>
          </a:xfrm>
          <a:prstGeom prst="straightConnector1">
            <a:avLst/>
          </a:prstGeom>
          <a:noFill/>
          <a:ln cap="flat" cmpd="sng" w="28575">
            <a:solidFill>
              <a:schemeClr val="dk2"/>
            </a:solidFill>
            <a:prstDash val="solid"/>
            <a:round/>
            <a:headEnd len="med" w="med" type="none"/>
            <a:tailEnd len="med" w="med" type="none"/>
          </a:ln>
        </p:spPr>
      </p:cxnSp>
      <p:sp>
        <p:nvSpPr>
          <p:cNvPr id="966" name="Google Shape;966;p71"/>
          <p:cNvSpPr txBox="1"/>
          <p:nvPr/>
        </p:nvSpPr>
        <p:spPr>
          <a:xfrm>
            <a:off x="413146" y="3239351"/>
            <a:ext cx="1110900" cy="4206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master</a:t>
            </a:r>
            <a:endParaRPr sz="1600"/>
          </a:p>
        </p:txBody>
      </p:sp>
      <p:cxnSp>
        <p:nvCxnSpPr>
          <p:cNvPr id="967" name="Google Shape;967;p71"/>
          <p:cNvCxnSpPr>
            <a:stCxn id="966" idx="3"/>
            <a:endCxn id="968" idx="2"/>
          </p:cNvCxnSpPr>
          <p:nvPr/>
        </p:nvCxnSpPr>
        <p:spPr>
          <a:xfrm>
            <a:off x="1524046" y="3449651"/>
            <a:ext cx="298500" cy="0"/>
          </a:xfrm>
          <a:prstGeom prst="straightConnector1">
            <a:avLst/>
          </a:prstGeom>
          <a:noFill/>
          <a:ln cap="flat" cmpd="sng" w="28575">
            <a:solidFill>
              <a:schemeClr val="dk2"/>
            </a:solidFill>
            <a:prstDash val="solid"/>
            <a:round/>
            <a:headEnd len="med" w="med" type="none"/>
            <a:tailEnd len="med" w="med" type="triangle"/>
          </a:ln>
        </p:spPr>
      </p:cxnSp>
      <p:sp>
        <p:nvSpPr>
          <p:cNvPr id="969" name="Google Shape;969;p71"/>
          <p:cNvSpPr txBox="1"/>
          <p:nvPr/>
        </p:nvSpPr>
        <p:spPr>
          <a:xfrm>
            <a:off x="1423900" y="2540162"/>
            <a:ext cx="1262700" cy="420600"/>
          </a:xfrm>
          <a:prstGeom prst="rect">
            <a:avLst/>
          </a:prstGeom>
          <a:solidFill>
            <a:srgbClr val="FCE5CD"/>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Snapshot D</a:t>
            </a:r>
            <a:endParaRPr sz="1600"/>
          </a:p>
        </p:txBody>
      </p:sp>
      <p:cxnSp>
        <p:nvCxnSpPr>
          <p:cNvPr id="970" name="Google Shape;970;p71"/>
          <p:cNvCxnSpPr/>
          <p:nvPr/>
        </p:nvCxnSpPr>
        <p:spPr>
          <a:xfrm rot="10800000">
            <a:off x="2686445" y="2752985"/>
            <a:ext cx="453000" cy="0"/>
          </a:xfrm>
          <a:prstGeom prst="straightConnector1">
            <a:avLst/>
          </a:prstGeom>
          <a:noFill/>
          <a:ln cap="flat" cmpd="sng" w="28575">
            <a:solidFill>
              <a:schemeClr val="dk2"/>
            </a:solidFill>
            <a:prstDash val="dash"/>
            <a:round/>
            <a:headEnd len="med" w="med" type="none"/>
            <a:tailEnd len="med" w="med" type="triangle"/>
          </a:ln>
        </p:spPr>
      </p:cxnSp>
      <p:sp>
        <p:nvSpPr>
          <p:cNvPr id="971" name="Google Shape;971;p71"/>
          <p:cNvSpPr txBox="1"/>
          <p:nvPr/>
        </p:nvSpPr>
        <p:spPr>
          <a:xfrm>
            <a:off x="1162775" y="1861050"/>
            <a:ext cx="11838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working tree</a:t>
            </a:r>
            <a:endParaRPr/>
          </a:p>
        </p:txBody>
      </p:sp>
      <p:sp>
        <p:nvSpPr>
          <p:cNvPr id="972" name="Google Shape;972;p71"/>
          <p:cNvSpPr txBox="1"/>
          <p:nvPr/>
        </p:nvSpPr>
        <p:spPr>
          <a:xfrm>
            <a:off x="2498900" y="1861038"/>
            <a:ext cx="11838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index</a:t>
            </a:r>
            <a:endParaRPr/>
          </a:p>
        </p:txBody>
      </p:sp>
      <p:cxnSp>
        <p:nvCxnSpPr>
          <p:cNvPr id="973" name="Google Shape;973;p71"/>
          <p:cNvCxnSpPr/>
          <p:nvPr/>
        </p:nvCxnSpPr>
        <p:spPr>
          <a:xfrm flipH="1">
            <a:off x="2304550" y="2182862"/>
            <a:ext cx="471600" cy="345900"/>
          </a:xfrm>
          <a:prstGeom prst="straightConnector1">
            <a:avLst/>
          </a:prstGeom>
          <a:noFill/>
          <a:ln cap="flat" cmpd="sng" w="28575">
            <a:solidFill>
              <a:schemeClr val="dk2"/>
            </a:solidFill>
            <a:prstDash val="solid"/>
            <a:round/>
            <a:headEnd len="med" w="med" type="none"/>
            <a:tailEnd len="med" w="med" type="stealth"/>
          </a:ln>
        </p:spPr>
      </p:cxnSp>
      <p:cxnSp>
        <p:nvCxnSpPr>
          <p:cNvPr id="974" name="Google Shape;974;p71"/>
          <p:cNvCxnSpPr/>
          <p:nvPr/>
        </p:nvCxnSpPr>
        <p:spPr>
          <a:xfrm>
            <a:off x="1686550" y="2172450"/>
            <a:ext cx="198900" cy="356100"/>
          </a:xfrm>
          <a:prstGeom prst="straightConnector1">
            <a:avLst/>
          </a:prstGeom>
          <a:noFill/>
          <a:ln cap="flat" cmpd="sng" w="28575">
            <a:solidFill>
              <a:schemeClr val="dk2"/>
            </a:solidFill>
            <a:prstDash val="solid"/>
            <a:round/>
            <a:headEnd len="med" w="med" type="none"/>
            <a:tailEnd len="med" w="med" type="stealth"/>
          </a:ln>
        </p:spPr>
      </p:cxnSp>
      <p:sp>
        <p:nvSpPr>
          <p:cNvPr id="975" name="Google Shape;975;p71"/>
          <p:cNvSpPr txBox="1"/>
          <p:nvPr/>
        </p:nvSpPr>
        <p:spPr>
          <a:xfrm>
            <a:off x="4071796" y="3863926"/>
            <a:ext cx="1110900" cy="4206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CCCCCC"/>
                </a:solidFill>
              </a:rPr>
              <a:t>master</a:t>
            </a:r>
            <a:endParaRPr sz="1600">
              <a:solidFill>
                <a:srgbClr val="CCCCCC"/>
              </a:solidFill>
            </a:endParaRPr>
          </a:p>
        </p:txBody>
      </p:sp>
      <p:cxnSp>
        <p:nvCxnSpPr>
          <p:cNvPr id="976" name="Google Shape;976;p71"/>
          <p:cNvCxnSpPr>
            <a:stCxn id="975" idx="1"/>
            <a:endCxn id="960" idx="6"/>
          </p:cNvCxnSpPr>
          <p:nvPr/>
        </p:nvCxnSpPr>
        <p:spPr>
          <a:xfrm rot="10800000">
            <a:off x="3621496" y="4074226"/>
            <a:ext cx="450300" cy="0"/>
          </a:xfrm>
          <a:prstGeom prst="straightConnector1">
            <a:avLst/>
          </a:prstGeom>
          <a:noFill/>
          <a:ln cap="flat" cmpd="sng" w="28575">
            <a:solidFill>
              <a:srgbClr val="CCCCCC"/>
            </a:solidFill>
            <a:prstDash val="dash"/>
            <a:round/>
            <a:headEnd len="med" w="med" type="none"/>
            <a:tailEnd len="med" w="med" type="triangle"/>
          </a:ln>
        </p:spPr>
      </p:cxnSp>
      <p:sp>
        <p:nvSpPr>
          <p:cNvPr id="968" name="Google Shape;968;p71"/>
          <p:cNvSpPr/>
          <p:nvPr/>
        </p:nvSpPr>
        <p:spPr>
          <a:xfrm>
            <a:off x="1822449" y="3219251"/>
            <a:ext cx="482100" cy="46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E</a:t>
            </a:r>
            <a:endParaRPr b="1" sz="1800"/>
          </a:p>
        </p:txBody>
      </p:sp>
      <p:cxnSp>
        <p:nvCxnSpPr>
          <p:cNvPr id="977" name="Google Shape;977;p71"/>
          <p:cNvCxnSpPr>
            <a:stCxn id="968" idx="0"/>
            <a:endCxn id="969" idx="2"/>
          </p:cNvCxnSpPr>
          <p:nvPr/>
        </p:nvCxnSpPr>
        <p:spPr>
          <a:xfrm rot="10800000">
            <a:off x="2055399" y="2960651"/>
            <a:ext cx="8100" cy="258600"/>
          </a:xfrm>
          <a:prstGeom prst="straightConnector1">
            <a:avLst/>
          </a:prstGeom>
          <a:noFill/>
          <a:ln cap="flat" cmpd="sng" w="28575">
            <a:solidFill>
              <a:schemeClr val="dk2"/>
            </a:solidFill>
            <a:prstDash val="solid"/>
            <a:round/>
            <a:headEnd len="med" w="med" type="none"/>
            <a:tailEnd len="med" w="med" type="triangle"/>
          </a:ln>
        </p:spPr>
      </p:cxnSp>
      <p:cxnSp>
        <p:nvCxnSpPr>
          <p:cNvPr id="978" name="Google Shape;978;p71"/>
          <p:cNvCxnSpPr>
            <a:stCxn id="968" idx="4"/>
            <a:endCxn id="960" idx="1"/>
          </p:cNvCxnSpPr>
          <p:nvPr/>
        </p:nvCxnSpPr>
        <p:spPr>
          <a:xfrm>
            <a:off x="2063499" y="3680051"/>
            <a:ext cx="1146600" cy="231300"/>
          </a:xfrm>
          <a:prstGeom prst="straightConnector1">
            <a:avLst/>
          </a:prstGeom>
          <a:noFill/>
          <a:ln cap="flat" cmpd="sng" w="28575">
            <a:solidFill>
              <a:schemeClr val="dk2"/>
            </a:solidFill>
            <a:prstDash val="solid"/>
            <a:round/>
            <a:headEnd len="med" w="med" type="none"/>
            <a:tailEnd len="med" w="med" type="none"/>
          </a:ln>
        </p:spPr>
      </p:cxnSp>
      <p:graphicFrame>
        <p:nvGraphicFramePr>
          <p:cNvPr id="979" name="Google Shape;979;p71"/>
          <p:cNvGraphicFramePr/>
          <p:nvPr/>
        </p:nvGraphicFramePr>
        <p:xfrm>
          <a:off x="261125" y="872175"/>
          <a:ext cx="3000000" cy="3000000"/>
        </p:xfrm>
        <a:graphic>
          <a:graphicData uri="http://schemas.openxmlformats.org/drawingml/2006/table">
            <a:tbl>
              <a:tblPr>
                <a:noFill/>
                <a:tableStyleId>{41F1DB2D-B808-469A-A1A3-D837BB580DC1}</a:tableStyleId>
              </a:tblPr>
              <a:tblGrid>
                <a:gridCol w="1659175"/>
                <a:gridCol w="1198250"/>
                <a:gridCol w="1177275"/>
                <a:gridCol w="1261100"/>
              </a:tblGrid>
              <a:tr h="381000">
                <a:tc>
                  <a:txBody>
                    <a:bodyPr>
                      <a:noAutofit/>
                    </a:bodyPr>
                    <a:lstStyle/>
                    <a:p>
                      <a:pPr indent="0" lvl="0" marL="0" rtl="0" algn="l">
                        <a:spcBef>
                          <a:spcPts val="0"/>
                        </a:spcBef>
                        <a:spcAft>
                          <a:spcPts val="0"/>
                        </a:spcAft>
                        <a:buNone/>
                      </a:pPr>
                      <a:r>
                        <a:rPr i="1" lang="en">
                          <a:latin typeface="Courier New"/>
                          <a:ea typeface="Courier New"/>
                          <a:cs typeface="Courier New"/>
                          <a:sym typeface="Courier New"/>
                        </a:rPr>
                        <a:t>git reset</a:t>
                      </a:r>
                      <a:endParaRPr i="1">
                        <a:latin typeface="Courier New"/>
                        <a:ea typeface="Courier New"/>
                        <a:cs typeface="Courier New"/>
                        <a:sym typeface="Courier New"/>
                      </a:endParaRPr>
                    </a:p>
                  </a:txBody>
                  <a:tcPr marT="91425" marB="91425" marR="91425" marL="91425"/>
                </a:tc>
                <a:tc>
                  <a:txBody>
                    <a:bodyPr>
                      <a:noAutofit/>
                    </a:bodyPr>
                    <a:lstStyle/>
                    <a:p>
                      <a:pPr indent="0" lvl="0" marL="0" rtl="0" algn="ctr">
                        <a:spcBef>
                          <a:spcPts val="0"/>
                        </a:spcBef>
                        <a:spcAft>
                          <a:spcPts val="0"/>
                        </a:spcAft>
                        <a:buNone/>
                      </a:pPr>
                      <a:r>
                        <a:rPr lang="en"/>
                        <a:t>branch</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a:t>index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working tree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i="1" lang="en">
                          <a:latin typeface="Courier New"/>
                          <a:ea typeface="Courier New"/>
                          <a:cs typeface="Courier New"/>
                          <a:sym typeface="Courier New"/>
                        </a:rPr>
                        <a:t>--soft</a:t>
                      </a:r>
                      <a:endParaRPr i="1">
                        <a:latin typeface="Courier New"/>
                        <a:ea typeface="Courier New"/>
                        <a:cs typeface="Courier New"/>
                        <a:sym typeface="Courier New"/>
                      </a:endParaRPr>
                    </a:p>
                  </a:txBody>
                  <a:tcPr marT="91425" marB="91425" marR="91425" marL="91425"/>
                </a:tc>
                <a:tc>
                  <a:txBody>
                    <a:bodyPr>
                      <a:noAutofit/>
                    </a:bodyPr>
                    <a:lstStyle/>
                    <a:p>
                      <a:pPr indent="0" lvl="0" marL="0" rtl="0" algn="ctr">
                        <a:spcBef>
                          <a:spcPts val="0"/>
                        </a:spcBef>
                        <a:spcAft>
                          <a:spcPts val="0"/>
                        </a:spcAft>
                        <a:buNone/>
                      </a:pPr>
                      <a:r>
                        <a:rPr b="1" lang="en"/>
                        <a:t>Yes</a:t>
                      </a:r>
                      <a:endParaRPr b="1"/>
                    </a:p>
                  </a:txBody>
                  <a:tcPr marT="91425" marB="91425" marR="91425" marL="91425"/>
                </a:tc>
                <a:tc>
                  <a:txBody>
                    <a:bodyPr>
                      <a:noAutofit/>
                    </a:bodyPr>
                    <a:lstStyle/>
                    <a:p>
                      <a:pPr indent="0" lvl="0" marL="0" rtl="0" algn="ctr">
                        <a:spcBef>
                          <a:spcPts val="0"/>
                        </a:spcBef>
                        <a:spcAft>
                          <a:spcPts val="0"/>
                        </a:spcAft>
                        <a:buNone/>
                      </a:pPr>
                      <a:r>
                        <a:rPr b="1" lang="en"/>
                        <a:t>No</a:t>
                      </a:r>
                      <a:endParaRPr b="1"/>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solidFill>
                            <a:srgbClr val="38761D"/>
                          </a:solidFill>
                        </a:rPr>
                        <a:t>No</a:t>
                      </a:r>
                      <a:endParaRPr b="1">
                        <a:solidFill>
                          <a:srgbClr val="38761D"/>
                        </a:solidFill>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3" name="Shape 983"/>
        <p:cNvGrpSpPr/>
        <p:nvPr/>
      </p:nvGrpSpPr>
      <p:grpSpPr>
        <a:xfrm>
          <a:off x="0" y="0"/>
          <a:ext cx="0" cy="0"/>
          <a:chOff x="0" y="0"/>
          <a:chExt cx="0" cy="0"/>
        </a:xfrm>
      </p:grpSpPr>
      <p:sp>
        <p:nvSpPr>
          <p:cNvPr id="984" name="Google Shape;984;p7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72"/>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Split commits by mixed reset</a:t>
            </a:r>
            <a:endParaRPr b="1" sz="3600">
              <a:solidFill>
                <a:srgbClr val="FFFFFF"/>
              </a:solidFill>
            </a:endParaRPr>
          </a:p>
          <a:p>
            <a:pPr indent="0" lvl="0" marL="0" rtl="0" algn="l">
              <a:spcBef>
                <a:spcPts val="0"/>
              </a:spcBef>
              <a:spcAft>
                <a:spcPts val="0"/>
              </a:spcAft>
              <a:buNone/>
            </a:pPr>
            <a:r>
              <a:t/>
            </a:r>
            <a:endParaRPr sz="3000"/>
          </a:p>
        </p:txBody>
      </p:sp>
      <p:graphicFrame>
        <p:nvGraphicFramePr>
          <p:cNvPr id="986" name="Google Shape;986;p72"/>
          <p:cNvGraphicFramePr/>
          <p:nvPr/>
        </p:nvGraphicFramePr>
        <p:xfrm>
          <a:off x="261125" y="872175"/>
          <a:ext cx="3000000" cy="3000000"/>
        </p:xfrm>
        <a:graphic>
          <a:graphicData uri="http://schemas.openxmlformats.org/drawingml/2006/table">
            <a:tbl>
              <a:tblPr>
                <a:noFill/>
                <a:tableStyleId>{41F1DB2D-B808-469A-A1A3-D837BB580DC1}</a:tableStyleId>
              </a:tblPr>
              <a:tblGrid>
                <a:gridCol w="1659175"/>
                <a:gridCol w="1198250"/>
                <a:gridCol w="1177275"/>
                <a:gridCol w="1261100"/>
              </a:tblGrid>
              <a:tr h="381000">
                <a:tc>
                  <a:txBody>
                    <a:bodyPr>
                      <a:noAutofit/>
                    </a:bodyPr>
                    <a:lstStyle/>
                    <a:p>
                      <a:pPr indent="0" lvl="0" marL="0" rtl="0" algn="l">
                        <a:spcBef>
                          <a:spcPts val="0"/>
                        </a:spcBef>
                        <a:spcAft>
                          <a:spcPts val="0"/>
                        </a:spcAft>
                        <a:buNone/>
                      </a:pPr>
                      <a:r>
                        <a:rPr i="1" lang="en">
                          <a:latin typeface="Courier New"/>
                          <a:ea typeface="Courier New"/>
                          <a:cs typeface="Courier New"/>
                          <a:sym typeface="Courier New"/>
                        </a:rPr>
                        <a:t>git reset</a:t>
                      </a:r>
                      <a:endParaRPr i="1">
                        <a:latin typeface="Courier New"/>
                        <a:ea typeface="Courier New"/>
                        <a:cs typeface="Courier New"/>
                        <a:sym typeface="Courier New"/>
                      </a:endParaRPr>
                    </a:p>
                  </a:txBody>
                  <a:tcPr marT="91425" marB="91425" marR="91425" marL="91425"/>
                </a:tc>
                <a:tc>
                  <a:txBody>
                    <a:bodyPr>
                      <a:noAutofit/>
                    </a:bodyPr>
                    <a:lstStyle/>
                    <a:p>
                      <a:pPr indent="0" lvl="0" marL="0" rtl="0" algn="ctr">
                        <a:spcBef>
                          <a:spcPts val="0"/>
                        </a:spcBef>
                        <a:spcAft>
                          <a:spcPts val="0"/>
                        </a:spcAft>
                        <a:buNone/>
                      </a:pPr>
                      <a:r>
                        <a:rPr lang="en"/>
                        <a:t>branch</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a:t>index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working tree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i="1" lang="en">
                          <a:latin typeface="Courier New"/>
                          <a:ea typeface="Courier New"/>
                          <a:cs typeface="Courier New"/>
                          <a:sym typeface="Courier New"/>
                        </a:rPr>
                        <a:t>--mixed</a:t>
                      </a:r>
                      <a:r>
                        <a:rPr lang="en"/>
                        <a:t> (default)</a:t>
                      </a:r>
                      <a:endParaRPr/>
                    </a:p>
                  </a:txBody>
                  <a:tcPr marT="91425" marB="91425" marR="91425" marL="91425"/>
                </a:tc>
                <a:tc>
                  <a:txBody>
                    <a:bodyPr>
                      <a:noAutofit/>
                    </a:bodyPr>
                    <a:lstStyle/>
                    <a:p>
                      <a:pPr indent="0" lvl="0" marL="0" rtl="0" algn="ctr">
                        <a:spcBef>
                          <a:spcPts val="0"/>
                        </a:spcBef>
                        <a:spcAft>
                          <a:spcPts val="0"/>
                        </a:spcAft>
                        <a:buNone/>
                      </a:pPr>
                      <a:r>
                        <a:rPr b="1" lang="en"/>
                        <a:t>Yes</a:t>
                      </a:r>
                      <a:endParaRPr b="1"/>
                    </a:p>
                  </a:txBody>
                  <a:tcPr marT="91425" marB="91425" marR="91425" marL="91425"/>
                </a:tc>
                <a:tc>
                  <a:txBody>
                    <a:bodyPr>
                      <a:noAutofit/>
                    </a:bodyPr>
                    <a:lstStyle/>
                    <a:p>
                      <a:pPr indent="0" lvl="0" marL="0" rtl="0" algn="ctr">
                        <a:spcBef>
                          <a:spcPts val="0"/>
                        </a:spcBef>
                        <a:spcAft>
                          <a:spcPts val="0"/>
                        </a:spcAft>
                        <a:buNone/>
                      </a:pPr>
                      <a:r>
                        <a:rPr b="1" lang="en"/>
                        <a:t>Yes</a:t>
                      </a:r>
                      <a:endParaRPr b="1"/>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solidFill>
                            <a:srgbClr val="38761D"/>
                          </a:solidFill>
                        </a:rPr>
                        <a:t>No</a:t>
                      </a:r>
                      <a:endParaRPr b="1">
                        <a:solidFill>
                          <a:srgbClr val="38761D"/>
                        </a:solidFill>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987" name="Google Shape;987;p72"/>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72"/>
          <p:cNvSpPr txBox="1"/>
          <p:nvPr/>
        </p:nvSpPr>
        <p:spPr>
          <a:xfrm>
            <a:off x="6012950" y="668100"/>
            <a:ext cx="3069300" cy="3700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900"/>
              </a:spcBef>
              <a:spcAft>
                <a:spcPts val="0"/>
              </a:spcAft>
              <a:buClr>
                <a:srgbClr val="3D85C6"/>
              </a:buClr>
              <a:buSzPts val="1400"/>
              <a:buFont typeface="Arial"/>
              <a:buAutoNum type="arabicPeriod"/>
            </a:pPr>
            <a:r>
              <a:rPr i="1" lang="en">
                <a:solidFill>
                  <a:srgbClr val="3D85C6"/>
                </a:solidFill>
                <a:latin typeface="Courier New"/>
                <a:ea typeface="Courier New"/>
                <a:cs typeface="Courier New"/>
                <a:sym typeface="Courier New"/>
              </a:rPr>
              <a:t>git checkout C</a:t>
            </a:r>
            <a:r>
              <a:rPr lang="en">
                <a:solidFill>
                  <a:srgbClr val="3D85C6"/>
                </a:solidFill>
              </a:rPr>
              <a:t>:</a:t>
            </a:r>
            <a:br>
              <a:rPr lang="en">
                <a:solidFill>
                  <a:srgbClr val="3D85C6"/>
                </a:solidFill>
              </a:rPr>
            </a:br>
            <a:r>
              <a:rPr lang="en">
                <a:solidFill>
                  <a:srgbClr val="3D85C6"/>
                </a:solidFill>
              </a:rPr>
              <a:t>current branch points to C,</a:t>
            </a:r>
            <a:br>
              <a:rPr lang="en">
                <a:solidFill>
                  <a:srgbClr val="3D85C6"/>
                </a:solidFill>
              </a:rPr>
            </a:br>
            <a:r>
              <a:rPr lang="en">
                <a:solidFill>
                  <a:srgbClr val="3D85C6"/>
                </a:solidFill>
              </a:rPr>
              <a:t>index and working tree contain snapshot of C</a:t>
            </a:r>
            <a:endParaRPr i="1">
              <a:solidFill>
                <a:srgbClr val="3D85C6"/>
              </a:solidFill>
              <a:latin typeface="Courier New"/>
              <a:ea typeface="Courier New"/>
              <a:cs typeface="Courier New"/>
              <a:sym typeface="Courier New"/>
            </a:endParaRPr>
          </a:p>
        </p:txBody>
      </p:sp>
      <p:sp>
        <p:nvSpPr>
          <p:cNvPr id="989" name="Google Shape;989;p72"/>
          <p:cNvSpPr/>
          <p:nvPr/>
        </p:nvSpPr>
        <p:spPr>
          <a:xfrm>
            <a:off x="2647074" y="3333626"/>
            <a:ext cx="482100" cy="46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sp>
        <p:nvSpPr>
          <p:cNvPr id="990" name="Google Shape;990;p72"/>
          <p:cNvSpPr/>
          <p:nvPr/>
        </p:nvSpPr>
        <p:spPr>
          <a:xfrm>
            <a:off x="2647074" y="3994251"/>
            <a:ext cx="482100" cy="46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cxnSp>
        <p:nvCxnSpPr>
          <p:cNvPr id="991" name="Google Shape;991;p72"/>
          <p:cNvCxnSpPr>
            <a:stCxn id="989" idx="0"/>
            <a:endCxn id="992" idx="4"/>
          </p:cNvCxnSpPr>
          <p:nvPr/>
        </p:nvCxnSpPr>
        <p:spPr>
          <a:xfrm rot="10800000">
            <a:off x="2888124" y="3133826"/>
            <a:ext cx="0" cy="199800"/>
          </a:xfrm>
          <a:prstGeom prst="straightConnector1">
            <a:avLst/>
          </a:prstGeom>
          <a:noFill/>
          <a:ln cap="flat" cmpd="sng" w="28575">
            <a:solidFill>
              <a:schemeClr val="dk2"/>
            </a:solidFill>
            <a:prstDash val="solid"/>
            <a:round/>
            <a:headEnd len="med" w="med" type="none"/>
            <a:tailEnd len="med" w="med" type="none"/>
          </a:ln>
        </p:spPr>
      </p:cxnSp>
      <p:cxnSp>
        <p:nvCxnSpPr>
          <p:cNvPr id="993" name="Google Shape;993;p72"/>
          <p:cNvCxnSpPr>
            <a:stCxn id="990" idx="0"/>
            <a:endCxn id="989" idx="4"/>
          </p:cNvCxnSpPr>
          <p:nvPr/>
        </p:nvCxnSpPr>
        <p:spPr>
          <a:xfrm rot="10800000">
            <a:off x="2888124" y="3794451"/>
            <a:ext cx="0" cy="199800"/>
          </a:xfrm>
          <a:prstGeom prst="straightConnector1">
            <a:avLst/>
          </a:prstGeom>
          <a:noFill/>
          <a:ln cap="flat" cmpd="sng" w="28575">
            <a:solidFill>
              <a:schemeClr val="dk2"/>
            </a:solidFill>
            <a:prstDash val="solid"/>
            <a:round/>
            <a:headEnd len="med" w="med" type="none"/>
            <a:tailEnd len="med" w="med" type="none"/>
          </a:ln>
        </p:spPr>
      </p:cxnSp>
      <p:sp>
        <p:nvSpPr>
          <p:cNvPr id="994" name="Google Shape;994;p72"/>
          <p:cNvSpPr/>
          <p:nvPr/>
        </p:nvSpPr>
        <p:spPr>
          <a:xfrm>
            <a:off x="2647074" y="2673026"/>
            <a:ext cx="482100" cy="46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a:t>
            </a:r>
            <a:endParaRPr b="1" sz="1800"/>
          </a:p>
        </p:txBody>
      </p:sp>
      <p:sp>
        <p:nvSpPr>
          <p:cNvPr id="995" name="Google Shape;995;p72"/>
          <p:cNvSpPr txBox="1"/>
          <p:nvPr/>
        </p:nvSpPr>
        <p:spPr>
          <a:xfrm>
            <a:off x="3582046" y="2693176"/>
            <a:ext cx="1110900" cy="4206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master</a:t>
            </a:r>
            <a:endParaRPr sz="1600"/>
          </a:p>
        </p:txBody>
      </p:sp>
      <p:cxnSp>
        <p:nvCxnSpPr>
          <p:cNvPr id="996" name="Google Shape;996;p72"/>
          <p:cNvCxnSpPr>
            <a:stCxn id="995" idx="1"/>
            <a:endCxn id="994" idx="6"/>
          </p:cNvCxnSpPr>
          <p:nvPr/>
        </p:nvCxnSpPr>
        <p:spPr>
          <a:xfrm rot="10800000">
            <a:off x="3129046" y="2903476"/>
            <a:ext cx="453000" cy="0"/>
          </a:xfrm>
          <a:prstGeom prst="straightConnector1">
            <a:avLst/>
          </a:prstGeom>
          <a:noFill/>
          <a:ln cap="flat" cmpd="sng" w="28575">
            <a:solidFill>
              <a:schemeClr val="dk2"/>
            </a:solidFill>
            <a:prstDash val="solid"/>
            <a:round/>
            <a:headEnd len="med" w="med" type="none"/>
            <a:tailEnd len="med" w="med" type="triangle"/>
          </a:ln>
        </p:spPr>
      </p:cxnSp>
      <p:sp>
        <p:nvSpPr>
          <p:cNvPr id="997" name="Google Shape;997;p72"/>
          <p:cNvSpPr txBox="1"/>
          <p:nvPr/>
        </p:nvSpPr>
        <p:spPr>
          <a:xfrm>
            <a:off x="931525" y="2690612"/>
            <a:ext cx="1262700" cy="420600"/>
          </a:xfrm>
          <a:prstGeom prst="rect">
            <a:avLst/>
          </a:prstGeom>
          <a:solidFill>
            <a:srgbClr val="FCE5CD"/>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Snapshot C</a:t>
            </a:r>
            <a:endParaRPr sz="1600"/>
          </a:p>
        </p:txBody>
      </p:sp>
      <p:cxnSp>
        <p:nvCxnSpPr>
          <p:cNvPr id="998" name="Google Shape;998;p72"/>
          <p:cNvCxnSpPr/>
          <p:nvPr/>
        </p:nvCxnSpPr>
        <p:spPr>
          <a:xfrm rot="10800000">
            <a:off x="2194070" y="2903435"/>
            <a:ext cx="453000" cy="0"/>
          </a:xfrm>
          <a:prstGeom prst="straightConnector1">
            <a:avLst/>
          </a:prstGeom>
          <a:noFill/>
          <a:ln cap="flat" cmpd="sng" w="28575">
            <a:solidFill>
              <a:schemeClr val="dk2"/>
            </a:solidFill>
            <a:prstDash val="dash"/>
            <a:round/>
            <a:headEnd len="med" w="med" type="none"/>
            <a:tailEnd len="med" w="med" type="triangle"/>
          </a:ln>
        </p:spPr>
      </p:cxnSp>
      <p:sp>
        <p:nvSpPr>
          <p:cNvPr id="999" name="Google Shape;999;p72"/>
          <p:cNvSpPr txBox="1"/>
          <p:nvPr/>
        </p:nvSpPr>
        <p:spPr>
          <a:xfrm>
            <a:off x="670400" y="2011500"/>
            <a:ext cx="11838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working tree</a:t>
            </a:r>
            <a:endParaRPr/>
          </a:p>
        </p:txBody>
      </p:sp>
      <p:sp>
        <p:nvSpPr>
          <p:cNvPr id="1000" name="Google Shape;1000;p72"/>
          <p:cNvSpPr txBox="1"/>
          <p:nvPr/>
        </p:nvSpPr>
        <p:spPr>
          <a:xfrm>
            <a:off x="2006525" y="2011488"/>
            <a:ext cx="11838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index</a:t>
            </a:r>
            <a:endParaRPr/>
          </a:p>
        </p:txBody>
      </p:sp>
      <p:cxnSp>
        <p:nvCxnSpPr>
          <p:cNvPr id="1001" name="Google Shape;1001;p72"/>
          <p:cNvCxnSpPr/>
          <p:nvPr/>
        </p:nvCxnSpPr>
        <p:spPr>
          <a:xfrm flipH="1">
            <a:off x="1812175" y="2333312"/>
            <a:ext cx="471600" cy="345900"/>
          </a:xfrm>
          <a:prstGeom prst="straightConnector1">
            <a:avLst/>
          </a:prstGeom>
          <a:noFill/>
          <a:ln cap="flat" cmpd="sng" w="28575">
            <a:solidFill>
              <a:schemeClr val="dk2"/>
            </a:solidFill>
            <a:prstDash val="solid"/>
            <a:round/>
            <a:headEnd len="med" w="med" type="none"/>
            <a:tailEnd len="med" w="med" type="stealth"/>
          </a:ln>
        </p:spPr>
      </p:cxnSp>
      <p:cxnSp>
        <p:nvCxnSpPr>
          <p:cNvPr id="1002" name="Google Shape;1002;p72"/>
          <p:cNvCxnSpPr/>
          <p:nvPr/>
        </p:nvCxnSpPr>
        <p:spPr>
          <a:xfrm>
            <a:off x="1194175" y="2322900"/>
            <a:ext cx="198900" cy="356100"/>
          </a:xfrm>
          <a:prstGeom prst="straightConnector1">
            <a:avLst/>
          </a:prstGeom>
          <a:noFill/>
          <a:ln cap="flat" cmpd="sng" w="28575">
            <a:solidFill>
              <a:schemeClr val="dk2"/>
            </a:solidFill>
            <a:prstDash val="solid"/>
            <a:round/>
            <a:headEnd len="med" w="med" type="none"/>
            <a:tailEnd len="med" w="med" type="stealth"/>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6" name="Shape 1006"/>
        <p:cNvGrpSpPr/>
        <p:nvPr/>
      </p:nvGrpSpPr>
      <p:grpSpPr>
        <a:xfrm>
          <a:off x="0" y="0"/>
          <a:ext cx="0" cy="0"/>
          <a:chOff x="0" y="0"/>
          <a:chExt cx="0" cy="0"/>
        </a:xfrm>
      </p:grpSpPr>
      <p:sp>
        <p:nvSpPr>
          <p:cNvPr id="1007" name="Google Shape;1007;p7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73"/>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Split commits by mixed reset</a:t>
            </a:r>
            <a:endParaRPr b="1" sz="3600">
              <a:solidFill>
                <a:srgbClr val="FFFFFF"/>
              </a:solidFill>
            </a:endParaRPr>
          </a:p>
          <a:p>
            <a:pPr indent="0" lvl="0" marL="0" rtl="0" algn="l">
              <a:spcBef>
                <a:spcPts val="0"/>
              </a:spcBef>
              <a:spcAft>
                <a:spcPts val="0"/>
              </a:spcAft>
              <a:buNone/>
            </a:pPr>
            <a:r>
              <a:t/>
            </a:r>
            <a:endParaRPr sz="3000"/>
          </a:p>
        </p:txBody>
      </p:sp>
      <p:graphicFrame>
        <p:nvGraphicFramePr>
          <p:cNvPr id="1009" name="Google Shape;1009;p73"/>
          <p:cNvGraphicFramePr/>
          <p:nvPr/>
        </p:nvGraphicFramePr>
        <p:xfrm>
          <a:off x="261125" y="872175"/>
          <a:ext cx="3000000" cy="3000000"/>
        </p:xfrm>
        <a:graphic>
          <a:graphicData uri="http://schemas.openxmlformats.org/drawingml/2006/table">
            <a:tbl>
              <a:tblPr>
                <a:noFill/>
                <a:tableStyleId>{41F1DB2D-B808-469A-A1A3-D837BB580DC1}</a:tableStyleId>
              </a:tblPr>
              <a:tblGrid>
                <a:gridCol w="1659175"/>
                <a:gridCol w="1198250"/>
                <a:gridCol w="1177275"/>
                <a:gridCol w="1261100"/>
              </a:tblGrid>
              <a:tr h="381000">
                <a:tc>
                  <a:txBody>
                    <a:bodyPr>
                      <a:noAutofit/>
                    </a:bodyPr>
                    <a:lstStyle/>
                    <a:p>
                      <a:pPr indent="0" lvl="0" marL="0" rtl="0" algn="l">
                        <a:spcBef>
                          <a:spcPts val="0"/>
                        </a:spcBef>
                        <a:spcAft>
                          <a:spcPts val="0"/>
                        </a:spcAft>
                        <a:buNone/>
                      </a:pPr>
                      <a:r>
                        <a:rPr i="1" lang="en">
                          <a:latin typeface="Courier New"/>
                          <a:ea typeface="Courier New"/>
                          <a:cs typeface="Courier New"/>
                          <a:sym typeface="Courier New"/>
                        </a:rPr>
                        <a:t>git reset</a:t>
                      </a:r>
                      <a:endParaRPr i="1">
                        <a:latin typeface="Courier New"/>
                        <a:ea typeface="Courier New"/>
                        <a:cs typeface="Courier New"/>
                        <a:sym typeface="Courier New"/>
                      </a:endParaRPr>
                    </a:p>
                  </a:txBody>
                  <a:tcPr marT="91425" marB="91425" marR="91425" marL="91425"/>
                </a:tc>
                <a:tc>
                  <a:txBody>
                    <a:bodyPr>
                      <a:noAutofit/>
                    </a:bodyPr>
                    <a:lstStyle/>
                    <a:p>
                      <a:pPr indent="0" lvl="0" marL="0" rtl="0" algn="ctr">
                        <a:spcBef>
                          <a:spcPts val="0"/>
                        </a:spcBef>
                        <a:spcAft>
                          <a:spcPts val="0"/>
                        </a:spcAft>
                        <a:buNone/>
                      </a:pPr>
                      <a:r>
                        <a:rPr lang="en"/>
                        <a:t>branch</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a:t>index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working tree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i="1" lang="en">
                          <a:latin typeface="Courier New"/>
                          <a:ea typeface="Courier New"/>
                          <a:cs typeface="Courier New"/>
                          <a:sym typeface="Courier New"/>
                        </a:rPr>
                        <a:t>--mixed</a:t>
                      </a:r>
                      <a:r>
                        <a:rPr lang="en"/>
                        <a:t> (default)</a:t>
                      </a:r>
                      <a:endParaRPr/>
                    </a:p>
                  </a:txBody>
                  <a:tcPr marT="91425" marB="91425" marR="91425" marL="91425"/>
                </a:tc>
                <a:tc>
                  <a:txBody>
                    <a:bodyPr>
                      <a:noAutofit/>
                    </a:bodyPr>
                    <a:lstStyle/>
                    <a:p>
                      <a:pPr indent="0" lvl="0" marL="0" rtl="0" algn="ctr">
                        <a:spcBef>
                          <a:spcPts val="0"/>
                        </a:spcBef>
                        <a:spcAft>
                          <a:spcPts val="0"/>
                        </a:spcAft>
                        <a:buNone/>
                      </a:pPr>
                      <a:r>
                        <a:rPr b="1" lang="en"/>
                        <a:t>Yes</a:t>
                      </a:r>
                      <a:endParaRPr b="1"/>
                    </a:p>
                  </a:txBody>
                  <a:tcPr marT="91425" marB="91425" marR="91425" marL="91425"/>
                </a:tc>
                <a:tc>
                  <a:txBody>
                    <a:bodyPr>
                      <a:noAutofit/>
                    </a:bodyPr>
                    <a:lstStyle/>
                    <a:p>
                      <a:pPr indent="0" lvl="0" marL="0" rtl="0" algn="ctr">
                        <a:spcBef>
                          <a:spcPts val="0"/>
                        </a:spcBef>
                        <a:spcAft>
                          <a:spcPts val="0"/>
                        </a:spcAft>
                        <a:buNone/>
                      </a:pPr>
                      <a:r>
                        <a:rPr b="1" lang="en"/>
                        <a:t>Yes</a:t>
                      </a:r>
                      <a:endParaRPr b="1"/>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solidFill>
                            <a:srgbClr val="38761D"/>
                          </a:solidFill>
                        </a:rPr>
                        <a:t>No</a:t>
                      </a:r>
                      <a:endParaRPr b="1">
                        <a:solidFill>
                          <a:srgbClr val="38761D"/>
                        </a:solidFill>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1010" name="Google Shape;1010;p73"/>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73"/>
          <p:cNvSpPr txBox="1"/>
          <p:nvPr/>
        </p:nvSpPr>
        <p:spPr>
          <a:xfrm>
            <a:off x="6012950" y="668100"/>
            <a:ext cx="3069300" cy="3700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900"/>
              </a:spcBef>
              <a:spcAft>
                <a:spcPts val="0"/>
              </a:spcAft>
              <a:buClr>
                <a:schemeClr val="dk1"/>
              </a:buClr>
              <a:buSzPts val="1400"/>
              <a:buFont typeface="Arial"/>
              <a:buAutoNum type="arabicPeriod"/>
            </a:pPr>
            <a:r>
              <a:rPr i="1" lang="en">
                <a:solidFill>
                  <a:schemeClr val="dk1"/>
                </a:solidFill>
                <a:latin typeface="Courier New"/>
                <a:ea typeface="Courier New"/>
                <a:cs typeface="Courier New"/>
                <a:sym typeface="Courier New"/>
              </a:rPr>
              <a:t>git checkout C</a:t>
            </a:r>
            <a:r>
              <a:rPr lang="en">
                <a:solidFill>
                  <a:schemeClr val="dk1"/>
                </a:solidFill>
              </a:rPr>
              <a:t>:</a:t>
            </a:r>
            <a:br>
              <a:rPr lang="en">
                <a:solidFill>
                  <a:schemeClr val="dk1"/>
                </a:solidFill>
              </a:rPr>
            </a:br>
            <a:r>
              <a:rPr lang="en">
                <a:solidFill>
                  <a:schemeClr val="dk1"/>
                </a:solidFill>
              </a:rPr>
              <a:t>current branch points to C,</a:t>
            </a:r>
            <a:br>
              <a:rPr lang="en">
                <a:solidFill>
                  <a:schemeClr val="dk1"/>
                </a:solidFill>
              </a:rPr>
            </a:br>
            <a:r>
              <a:rPr lang="en">
                <a:solidFill>
                  <a:schemeClr val="dk1"/>
                </a:solidFill>
              </a:rPr>
              <a:t>index and working tree contain snapshot of C</a:t>
            </a:r>
            <a:endParaRPr>
              <a:solidFill>
                <a:schemeClr val="dk1"/>
              </a:solidFill>
            </a:endParaRPr>
          </a:p>
          <a:p>
            <a:pPr indent="-317500" lvl="0" marL="457200" rtl="0" algn="l">
              <a:lnSpc>
                <a:spcPct val="115000"/>
              </a:lnSpc>
              <a:spcBef>
                <a:spcPts val="0"/>
              </a:spcBef>
              <a:spcAft>
                <a:spcPts val="0"/>
              </a:spcAft>
              <a:buClr>
                <a:srgbClr val="3D85C6"/>
              </a:buClr>
              <a:buSzPts val="1400"/>
              <a:buFont typeface="Georgia"/>
              <a:buAutoNum type="arabicPeriod"/>
            </a:pPr>
            <a:r>
              <a:rPr i="1" lang="en">
                <a:solidFill>
                  <a:srgbClr val="3D85C6"/>
                </a:solidFill>
                <a:latin typeface="Courier New"/>
                <a:ea typeface="Courier New"/>
                <a:cs typeface="Courier New"/>
                <a:sym typeface="Courier New"/>
              </a:rPr>
              <a:t>git reset --mixed B</a:t>
            </a:r>
            <a:r>
              <a:rPr lang="en">
                <a:solidFill>
                  <a:srgbClr val="3D85C6"/>
                </a:solidFill>
              </a:rPr>
              <a:t>:</a:t>
            </a:r>
            <a:br>
              <a:rPr lang="en">
                <a:solidFill>
                  <a:srgbClr val="3D85C6"/>
                </a:solidFill>
              </a:rPr>
            </a:br>
            <a:r>
              <a:rPr lang="en">
                <a:solidFill>
                  <a:srgbClr val="3D85C6"/>
                </a:solidFill>
              </a:rPr>
              <a:t>current branch points to B,</a:t>
            </a:r>
            <a:br>
              <a:rPr lang="en">
                <a:solidFill>
                  <a:srgbClr val="3D85C6"/>
                </a:solidFill>
              </a:rPr>
            </a:br>
            <a:r>
              <a:rPr lang="en">
                <a:solidFill>
                  <a:srgbClr val="3D85C6"/>
                </a:solidFill>
              </a:rPr>
              <a:t>index contains snapshot of B, working tree still contains snapshot of C</a:t>
            </a:r>
            <a:endParaRPr i="1">
              <a:solidFill>
                <a:srgbClr val="3D85C6"/>
              </a:solidFill>
              <a:latin typeface="Courier New"/>
              <a:ea typeface="Courier New"/>
              <a:cs typeface="Courier New"/>
              <a:sym typeface="Courier New"/>
            </a:endParaRPr>
          </a:p>
        </p:txBody>
      </p:sp>
      <p:sp>
        <p:nvSpPr>
          <p:cNvPr id="1012" name="Google Shape;1012;p73"/>
          <p:cNvSpPr/>
          <p:nvPr/>
        </p:nvSpPr>
        <p:spPr>
          <a:xfrm>
            <a:off x="2636599" y="3318801"/>
            <a:ext cx="482100" cy="46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sp>
        <p:nvSpPr>
          <p:cNvPr id="1013" name="Google Shape;1013;p73"/>
          <p:cNvSpPr/>
          <p:nvPr/>
        </p:nvSpPr>
        <p:spPr>
          <a:xfrm>
            <a:off x="2636599" y="3979426"/>
            <a:ext cx="482100" cy="46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cxnSp>
        <p:nvCxnSpPr>
          <p:cNvPr id="1014" name="Google Shape;1014;p73"/>
          <p:cNvCxnSpPr>
            <a:stCxn id="1012" idx="0"/>
          </p:cNvCxnSpPr>
          <p:nvPr/>
        </p:nvCxnSpPr>
        <p:spPr>
          <a:xfrm rot="10800000">
            <a:off x="2877649" y="3119001"/>
            <a:ext cx="0" cy="199800"/>
          </a:xfrm>
          <a:prstGeom prst="straightConnector1">
            <a:avLst/>
          </a:prstGeom>
          <a:noFill/>
          <a:ln cap="flat" cmpd="sng" w="28575">
            <a:solidFill>
              <a:schemeClr val="dk2"/>
            </a:solidFill>
            <a:prstDash val="solid"/>
            <a:round/>
            <a:headEnd len="med" w="med" type="none"/>
            <a:tailEnd len="med" w="med" type="none"/>
          </a:ln>
        </p:spPr>
      </p:cxnSp>
      <p:cxnSp>
        <p:nvCxnSpPr>
          <p:cNvPr id="1015" name="Google Shape;1015;p73"/>
          <p:cNvCxnSpPr>
            <a:stCxn id="1013" idx="0"/>
            <a:endCxn id="1012" idx="4"/>
          </p:cNvCxnSpPr>
          <p:nvPr/>
        </p:nvCxnSpPr>
        <p:spPr>
          <a:xfrm rot="10800000">
            <a:off x="2877649" y="3779626"/>
            <a:ext cx="0" cy="199800"/>
          </a:xfrm>
          <a:prstGeom prst="straightConnector1">
            <a:avLst/>
          </a:prstGeom>
          <a:noFill/>
          <a:ln cap="flat" cmpd="sng" w="28575">
            <a:solidFill>
              <a:schemeClr val="dk2"/>
            </a:solidFill>
            <a:prstDash val="solid"/>
            <a:round/>
            <a:headEnd len="med" w="med" type="none"/>
            <a:tailEnd len="med" w="med" type="none"/>
          </a:ln>
        </p:spPr>
      </p:cxnSp>
      <p:sp>
        <p:nvSpPr>
          <p:cNvPr id="1016" name="Google Shape;1016;p73"/>
          <p:cNvSpPr/>
          <p:nvPr/>
        </p:nvSpPr>
        <p:spPr>
          <a:xfrm>
            <a:off x="2636599" y="2658201"/>
            <a:ext cx="482100" cy="46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a:t>
            </a:r>
            <a:endParaRPr b="1" sz="1800"/>
          </a:p>
        </p:txBody>
      </p:sp>
      <p:sp>
        <p:nvSpPr>
          <p:cNvPr id="1017" name="Google Shape;1017;p73"/>
          <p:cNvSpPr txBox="1"/>
          <p:nvPr/>
        </p:nvSpPr>
        <p:spPr>
          <a:xfrm>
            <a:off x="921050" y="2675787"/>
            <a:ext cx="1262700" cy="420600"/>
          </a:xfrm>
          <a:prstGeom prst="rect">
            <a:avLst/>
          </a:prstGeom>
          <a:solidFill>
            <a:srgbClr val="FCE5CD"/>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Snapshot C</a:t>
            </a:r>
            <a:endParaRPr sz="1600"/>
          </a:p>
        </p:txBody>
      </p:sp>
      <p:cxnSp>
        <p:nvCxnSpPr>
          <p:cNvPr id="1018" name="Google Shape;1018;p73"/>
          <p:cNvCxnSpPr/>
          <p:nvPr/>
        </p:nvCxnSpPr>
        <p:spPr>
          <a:xfrm rot="10800000">
            <a:off x="2183595" y="2888610"/>
            <a:ext cx="453000" cy="0"/>
          </a:xfrm>
          <a:prstGeom prst="straightConnector1">
            <a:avLst/>
          </a:prstGeom>
          <a:noFill/>
          <a:ln cap="flat" cmpd="sng" w="28575">
            <a:solidFill>
              <a:schemeClr val="dk2"/>
            </a:solidFill>
            <a:prstDash val="dash"/>
            <a:round/>
            <a:headEnd len="med" w="med" type="none"/>
            <a:tailEnd len="med" w="med" type="triangle"/>
          </a:ln>
        </p:spPr>
      </p:cxnSp>
      <p:sp>
        <p:nvSpPr>
          <p:cNvPr id="1019" name="Google Shape;1019;p73"/>
          <p:cNvSpPr txBox="1"/>
          <p:nvPr/>
        </p:nvSpPr>
        <p:spPr>
          <a:xfrm>
            <a:off x="999950" y="1948650"/>
            <a:ext cx="11838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working tree</a:t>
            </a:r>
            <a:endParaRPr/>
          </a:p>
        </p:txBody>
      </p:sp>
      <p:sp>
        <p:nvSpPr>
          <p:cNvPr id="1020" name="Google Shape;1020;p73"/>
          <p:cNvSpPr txBox="1"/>
          <p:nvPr/>
        </p:nvSpPr>
        <p:spPr>
          <a:xfrm>
            <a:off x="1267525" y="4041338"/>
            <a:ext cx="11838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index</a:t>
            </a:r>
            <a:endParaRPr/>
          </a:p>
        </p:txBody>
      </p:sp>
      <p:cxnSp>
        <p:nvCxnSpPr>
          <p:cNvPr id="1021" name="Google Shape;1021;p73"/>
          <p:cNvCxnSpPr>
            <a:endCxn id="1022" idx="2"/>
          </p:cNvCxnSpPr>
          <p:nvPr/>
        </p:nvCxnSpPr>
        <p:spPr>
          <a:xfrm rot="10800000">
            <a:off x="1552400" y="3733412"/>
            <a:ext cx="0" cy="381900"/>
          </a:xfrm>
          <a:prstGeom prst="straightConnector1">
            <a:avLst/>
          </a:prstGeom>
          <a:noFill/>
          <a:ln cap="flat" cmpd="sng" w="28575">
            <a:solidFill>
              <a:schemeClr val="dk2"/>
            </a:solidFill>
            <a:prstDash val="solid"/>
            <a:round/>
            <a:headEnd len="med" w="med" type="none"/>
            <a:tailEnd len="med" w="med" type="stealth"/>
          </a:ln>
        </p:spPr>
      </p:cxnSp>
      <p:cxnSp>
        <p:nvCxnSpPr>
          <p:cNvPr id="1023" name="Google Shape;1023;p73"/>
          <p:cNvCxnSpPr>
            <a:endCxn id="1017" idx="0"/>
          </p:cNvCxnSpPr>
          <p:nvPr/>
        </p:nvCxnSpPr>
        <p:spPr>
          <a:xfrm flipH="1">
            <a:off x="1552400" y="2279187"/>
            <a:ext cx="8400" cy="396600"/>
          </a:xfrm>
          <a:prstGeom prst="straightConnector1">
            <a:avLst/>
          </a:prstGeom>
          <a:noFill/>
          <a:ln cap="flat" cmpd="sng" w="28575">
            <a:solidFill>
              <a:schemeClr val="dk2"/>
            </a:solidFill>
            <a:prstDash val="solid"/>
            <a:round/>
            <a:headEnd len="med" w="med" type="none"/>
            <a:tailEnd len="med" w="med" type="stealth"/>
          </a:ln>
        </p:spPr>
      </p:cxnSp>
      <p:sp>
        <p:nvSpPr>
          <p:cNvPr id="1022" name="Google Shape;1022;p73"/>
          <p:cNvSpPr txBox="1"/>
          <p:nvPr/>
        </p:nvSpPr>
        <p:spPr>
          <a:xfrm>
            <a:off x="921050" y="3312812"/>
            <a:ext cx="1262700" cy="420600"/>
          </a:xfrm>
          <a:prstGeom prst="rect">
            <a:avLst/>
          </a:prstGeom>
          <a:solidFill>
            <a:srgbClr val="FCE5CD"/>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Snapshot B</a:t>
            </a:r>
            <a:endParaRPr sz="1600"/>
          </a:p>
        </p:txBody>
      </p:sp>
      <p:cxnSp>
        <p:nvCxnSpPr>
          <p:cNvPr id="1024" name="Google Shape;1024;p73"/>
          <p:cNvCxnSpPr/>
          <p:nvPr/>
        </p:nvCxnSpPr>
        <p:spPr>
          <a:xfrm rot="10800000">
            <a:off x="2183595" y="3523110"/>
            <a:ext cx="453000" cy="0"/>
          </a:xfrm>
          <a:prstGeom prst="straightConnector1">
            <a:avLst/>
          </a:prstGeom>
          <a:noFill/>
          <a:ln cap="flat" cmpd="sng" w="28575">
            <a:solidFill>
              <a:schemeClr val="dk2"/>
            </a:solidFill>
            <a:prstDash val="dash"/>
            <a:round/>
            <a:headEnd len="med" w="med" type="none"/>
            <a:tailEnd len="med" w="med" type="triangle"/>
          </a:ln>
        </p:spPr>
      </p:cxnSp>
      <p:sp>
        <p:nvSpPr>
          <p:cNvPr id="1025" name="Google Shape;1025;p73"/>
          <p:cNvSpPr txBox="1"/>
          <p:nvPr/>
        </p:nvSpPr>
        <p:spPr>
          <a:xfrm>
            <a:off x="3571571" y="3359026"/>
            <a:ext cx="1110900" cy="4206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master</a:t>
            </a:r>
            <a:endParaRPr sz="1600"/>
          </a:p>
        </p:txBody>
      </p:sp>
      <p:cxnSp>
        <p:nvCxnSpPr>
          <p:cNvPr id="1026" name="Google Shape;1026;p73"/>
          <p:cNvCxnSpPr>
            <a:stCxn id="1025" idx="1"/>
          </p:cNvCxnSpPr>
          <p:nvPr/>
        </p:nvCxnSpPr>
        <p:spPr>
          <a:xfrm rot="10800000">
            <a:off x="3118571" y="3569326"/>
            <a:ext cx="453000" cy="0"/>
          </a:xfrm>
          <a:prstGeom prst="straightConnector1">
            <a:avLst/>
          </a:prstGeom>
          <a:noFill/>
          <a:ln cap="flat" cmpd="sng" w="28575">
            <a:solidFill>
              <a:schemeClr val="dk2"/>
            </a:solidFill>
            <a:prstDash val="solid"/>
            <a:round/>
            <a:headEnd len="med" w="med" type="none"/>
            <a:tailEnd len="med" w="med" type="triangle"/>
          </a:ln>
        </p:spPr>
      </p:cxnSp>
      <p:sp>
        <p:nvSpPr>
          <p:cNvPr id="1027" name="Google Shape;1027;p73"/>
          <p:cNvSpPr txBox="1"/>
          <p:nvPr/>
        </p:nvSpPr>
        <p:spPr>
          <a:xfrm>
            <a:off x="3568996" y="2678301"/>
            <a:ext cx="1110900" cy="4206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CCCCCC"/>
                </a:solidFill>
              </a:rPr>
              <a:t>master</a:t>
            </a:r>
            <a:endParaRPr sz="1600">
              <a:solidFill>
                <a:srgbClr val="CCCCCC"/>
              </a:solidFill>
            </a:endParaRPr>
          </a:p>
        </p:txBody>
      </p:sp>
      <p:cxnSp>
        <p:nvCxnSpPr>
          <p:cNvPr id="1028" name="Google Shape;1028;p73"/>
          <p:cNvCxnSpPr>
            <a:stCxn id="1027" idx="1"/>
          </p:cNvCxnSpPr>
          <p:nvPr/>
        </p:nvCxnSpPr>
        <p:spPr>
          <a:xfrm rot="10800000">
            <a:off x="3118696" y="2888601"/>
            <a:ext cx="450300" cy="0"/>
          </a:xfrm>
          <a:prstGeom prst="straightConnector1">
            <a:avLst/>
          </a:prstGeom>
          <a:noFill/>
          <a:ln cap="flat" cmpd="sng" w="28575">
            <a:solidFill>
              <a:srgbClr val="CCCCCC"/>
            </a:solidFill>
            <a:prstDash val="dash"/>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2" name="Shape 1032"/>
        <p:cNvGrpSpPr/>
        <p:nvPr/>
      </p:nvGrpSpPr>
      <p:grpSpPr>
        <a:xfrm>
          <a:off x="0" y="0"/>
          <a:ext cx="0" cy="0"/>
          <a:chOff x="0" y="0"/>
          <a:chExt cx="0" cy="0"/>
        </a:xfrm>
      </p:grpSpPr>
      <p:sp>
        <p:nvSpPr>
          <p:cNvPr id="1033" name="Google Shape;1033;p7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74"/>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Split commits by mixed reset</a:t>
            </a:r>
            <a:endParaRPr b="1" sz="3600">
              <a:solidFill>
                <a:srgbClr val="FFFFFF"/>
              </a:solidFill>
            </a:endParaRPr>
          </a:p>
          <a:p>
            <a:pPr indent="0" lvl="0" marL="0" rtl="0" algn="l">
              <a:spcBef>
                <a:spcPts val="0"/>
              </a:spcBef>
              <a:spcAft>
                <a:spcPts val="0"/>
              </a:spcAft>
              <a:buNone/>
            </a:pPr>
            <a:r>
              <a:t/>
            </a:r>
            <a:endParaRPr sz="3000"/>
          </a:p>
        </p:txBody>
      </p:sp>
      <p:graphicFrame>
        <p:nvGraphicFramePr>
          <p:cNvPr id="1035" name="Google Shape;1035;p74"/>
          <p:cNvGraphicFramePr/>
          <p:nvPr/>
        </p:nvGraphicFramePr>
        <p:xfrm>
          <a:off x="261125" y="872175"/>
          <a:ext cx="3000000" cy="3000000"/>
        </p:xfrm>
        <a:graphic>
          <a:graphicData uri="http://schemas.openxmlformats.org/drawingml/2006/table">
            <a:tbl>
              <a:tblPr>
                <a:noFill/>
                <a:tableStyleId>{41F1DB2D-B808-469A-A1A3-D837BB580DC1}</a:tableStyleId>
              </a:tblPr>
              <a:tblGrid>
                <a:gridCol w="1659175"/>
                <a:gridCol w="1198250"/>
                <a:gridCol w="1177275"/>
                <a:gridCol w="1261100"/>
              </a:tblGrid>
              <a:tr h="381000">
                <a:tc>
                  <a:txBody>
                    <a:bodyPr>
                      <a:noAutofit/>
                    </a:bodyPr>
                    <a:lstStyle/>
                    <a:p>
                      <a:pPr indent="0" lvl="0" marL="0" rtl="0" algn="l">
                        <a:spcBef>
                          <a:spcPts val="0"/>
                        </a:spcBef>
                        <a:spcAft>
                          <a:spcPts val="0"/>
                        </a:spcAft>
                        <a:buNone/>
                      </a:pPr>
                      <a:r>
                        <a:rPr i="1" lang="en">
                          <a:latin typeface="Courier New"/>
                          <a:ea typeface="Courier New"/>
                          <a:cs typeface="Courier New"/>
                          <a:sym typeface="Courier New"/>
                        </a:rPr>
                        <a:t>git reset</a:t>
                      </a:r>
                      <a:endParaRPr i="1">
                        <a:latin typeface="Courier New"/>
                        <a:ea typeface="Courier New"/>
                        <a:cs typeface="Courier New"/>
                        <a:sym typeface="Courier New"/>
                      </a:endParaRPr>
                    </a:p>
                  </a:txBody>
                  <a:tcPr marT="91425" marB="91425" marR="91425" marL="91425"/>
                </a:tc>
                <a:tc>
                  <a:txBody>
                    <a:bodyPr>
                      <a:noAutofit/>
                    </a:bodyPr>
                    <a:lstStyle/>
                    <a:p>
                      <a:pPr indent="0" lvl="0" marL="0" rtl="0" algn="ctr">
                        <a:spcBef>
                          <a:spcPts val="0"/>
                        </a:spcBef>
                        <a:spcAft>
                          <a:spcPts val="0"/>
                        </a:spcAft>
                        <a:buNone/>
                      </a:pPr>
                      <a:r>
                        <a:rPr lang="en"/>
                        <a:t>branch</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a:t>index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working tree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i="1" lang="en">
                          <a:latin typeface="Courier New"/>
                          <a:ea typeface="Courier New"/>
                          <a:cs typeface="Courier New"/>
                          <a:sym typeface="Courier New"/>
                        </a:rPr>
                        <a:t>--mixed</a:t>
                      </a:r>
                      <a:r>
                        <a:rPr lang="en"/>
                        <a:t> (default)</a:t>
                      </a:r>
                      <a:endParaRPr/>
                    </a:p>
                  </a:txBody>
                  <a:tcPr marT="91425" marB="91425" marR="91425" marL="91425"/>
                </a:tc>
                <a:tc>
                  <a:txBody>
                    <a:bodyPr>
                      <a:noAutofit/>
                    </a:bodyPr>
                    <a:lstStyle/>
                    <a:p>
                      <a:pPr indent="0" lvl="0" marL="0" rtl="0" algn="ctr">
                        <a:spcBef>
                          <a:spcPts val="0"/>
                        </a:spcBef>
                        <a:spcAft>
                          <a:spcPts val="0"/>
                        </a:spcAft>
                        <a:buNone/>
                      </a:pPr>
                      <a:r>
                        <a:rPr b="1" lang="en"/>
                        <a:t>Yes</a:t>
                      </a:r>
                      <a:endParaRPr b="1"/>
                    </a:p>
                  </a:txBody>
                  <a:tcPr marT="91425" marB="91425" marR="91425" marL="91425"/>
                </a:tc>
                <a:tc>
                  <a:txBody>
                    <a:bodyPr>
                      <a:noAutofit/>
                    </a:bodyPr>
                    <a:lstStyle/>
                    <a:p>
                      <a:pPr indent="0" lvl="0" marL="0" rtl="0" algn="ctr">
                        <a:spcBef>
                          <a:spcPts val="0"/>
                        </a:spcBef>
                        <a:spcAft>
                          <a:spcPts val="0"/>
                        </a:spcAft>
                        <a:buNone/>
                      </a:pPr>
                      <a:r>
                        <a:rPr b="1" lang="en"/>
                        <a:t>Yes</a:t>
                      </a:r>
                      <a:endParaRPr b="1"/>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solidFill>
                            <a:srgbClr val="38761D"/>
                          </a:solidFill>
                        </a:rPr>
                        <a:t>No</a:t>
                      </a:r>
                      <a:endParaRPr b="1">
                        <a:solidFill>
                          <a:srgbClr val="38761D"/>
                        </a:solidFill>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1036" name="Google Shape;1036;p74"/>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4"/>
          <p:cNvSpPr txBox="1"/>
          <p:nvPr/>
        </p:nvSpPr>
        <p:spPr>
          <a:xfrm>
            <a:off x="6012950" y="668100"/>
            <a:ext cx="3069300" cy="3700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900"/>
              </a:spcBef>
              <a:spcAft>
                <a:spcPts val="0"/>
              </a:spcAft>
              <a:buClr>
                <a:schemeClr val="dk1"/>
              </a:buClr>
              <a:buSzPts val="1400"/>
              <a:buFont typeface="Arial"/>
              <a:buAutoNum type="arabicPeriod"/>
            </a:pPr>
            <a:r>
              <a:rPr i="1" lang="en">
                <a:solidFill>
                  <a:schemeClr val="dk1"/>
                </a:solidFill>
                <a:latin typeface="Courier New"/>
                <a:ea typeface="Courier New"/>
                <a:cs typeface="Courier New"/>
                <a:sym typeface="Courier New"/>
              </a:rPr>
              <a:t>git checkout C</a:t>
            </a:r>
            <a:r>
              <a:rPr lang="en">
                <a:solidFill>
                  <a:schemeClr val="dk1"/>
                </a:solidFill>
              </a:rPr>
              <a:t>:</a:t>
            </a:r>
            <a:br>
              <a:rPr lang="en">
                <a:solidFill>
                  <a:schemeClr val="dk1"/>
                </a:solidFill>
              </a:rPr>
            </a:br>
            <a:r>
              <a:rPr lang="en">
                <a:solidFill>
                  <a:schemeClr val="dk1"/>
                </a:solidFill>
              </a:rPr>
              <a:t>current branch points to C,</a:t>
            </a:r>
            <a:br>
              <a:rPr lang="en">
                <a:solidFill>
                  <a:schemeClr val="dk1"/>
                </a:solidFill>
              </a:rPr>
            </a:br>
            <a:r>
              <a:rPr lang="en">
                <a:solidFill>
                  <a:schemeClr val="dk1"/>
                </a:solidFill>
              </a:rPr>
              <a:t>index and working tree contain snapshot of C</a:t>
            </a:r>
            <a:endParaRPr>
              <a:solidFill>
                <a:schemeClr val="dk1"/>
              </a:solidFill>
            </a:endParaRPr>
          </a:p>
          <a:p>
            <a:pPr indent="-317500" lvl="0" marL="457200" rtl="0" algn="l">
              <a:lnSpc>
                <a:spcPct val="115000"/>
              </a:lnSpc>
              <a:spcBef>
                <a:spcPts val="0"/>
              </a:spcBef>
              <a:spcAft>
                <a:spcPts val="0"/>
              </a:spcAft>
              <a:buClr>
                <a:srgbClr val="000000"/>
              </a:buClr>
              <a:buSzPts val="1400"/>
              <a:buFont typeface="Georgia"/>
              <a:buAutoNum type="arabicPeriod"/>
            </a:pPr>
            <a:r>
              <a:rPr i="1" lang="en">
                <a:latin typeface="Courier New"/>
                <a:ea typeface="Courier New"/>
                <a:cs typeface="Courier New"/>
                <a:sym typeface="Courier New"/>
              </a:rPr>
              <a:t>git reset --mixed B</a:t>
            </a:r>
            <a:r>
              <a:rPr lang="en"/>
              <a:t>:</a:t>
            </a:r>
            <a:br>
              <a:rPr lang="en"/>
            </a:br>
            <a:r>
              <a:rPr lang="en"/>
              <a:t>current branch points to B,</a:t>
            </a:r>
            <a:br>
              <a:rPr lang="en"/>
            </a:br>
            <a:r>
              <a:rPr lang="en"/>
              <a:t>index contains snapshot of B, working tree still contains snapshot of C</a:t>
            </a:r>
            <a:endParaRPr/>
          </a:p>
          <a:p>
            <a:pPr indent="-317500" lvl="0" marL="457200" rtl="0" algn="l">
              <a:lnSpc>
                <a:spcPct val="115000"/>
              </a:lnSpc>
              <a:spcBef>
                <a:spcPts val="0"/>
              </a:spcBef>
              <a:spcAft>
                <a:spcPts val="0"/>
              </a:spcAft>
              <a:buClr>
                <a:srgbClr val="3D85C6"/>
              </a:buClr>
              <a:buSzPts val="1400"/>
              <a:buFont typeface="Georgia"/>
              <a:buAutoNum type="arabicPeriod"/>
            </a:pPr>
            <a:r>
              <a:rPr i="1" lang="en">
                <a:solidFill>
                  <a:srgbClr val="3D85C6"/>
                </a:solidFill>
                <a:latin typeface="Courier New"/>
                <a:ea typeface="Courier New"/>
                <a:cs typeface="Courier New"/>
                <a:sym typeface="Courier New"/>
              </a:rPr>
              <a:t>git add &lt;file&gt; &amp;&amp; git commit</a:t>
            </a:r>
            <a:r>
              <a:rPr lang="en">
                <a:solidFill>
                  <a:srgbClr val="3D85C6"/>
                </a:solidFill>
              </a:rPr>
              <a:t>:</a:t>
            </a:r>
            <a:br>
              <a:rPr lang="en">
                <a:solidFill>
                  <a:srgbClr val="3D85C6"/>
                </a:solidFill>
              </a:rPr>
            </a:br>
            <a:r>
              <a:rPr lang="en">
                <a:solidFill>
                  <a:srgbClr val="3D85C6"/>
                </a:solidFill>
              </a:rPr>
              <a:t>Stage some modifications and commit.</a:t>
            </a:r>
            <a:endParaRPr>
              <a:solidFill>
                <a:srgbClr val="3D85C6"/>
              </a:solidFill>
            </a:endParaRPr>
          </a:p>
          <a:p>
            <a:pPr indent="-317500" lvl="0" marL="457200" rtl="0" algn="l">
              <a:lnSpc>
                <a:spcPct val="115000"/>
              </a:lnSpc>
              <a:spcBef>
                <a:spcPts val="0"/>
              </a:spcBef>
              <a:spcAft>
                <a:spcPts val="0"/>
              </a:spcAft>
              <a:buClr>
                <a:srgbClr val="3D85C6"/>
              </a:buClr>
              <a:buSzPts val="1400"/>
              <a:buFont typeface="Georgia"/>
              <a:buAutoNum type="arabicPeriod"/>
            </a:pPr>
            <a:r>
              <a:rPr i="1" lang="en">
                <a:solidFill>
                  <a:srgbClr val="3D85C6"/>
                </a:solidFill>
                <a:latin typeface="Courier New"/>
                <a:ea typeface="Courier New"/>
                <a:cs typeface="Courier New"/>
                <a:sym typeface="Courier New"/>
              </a:rPr>
              <a:t>git add &lt;file&gt; &amp;&amp; git commit</a:t>
            </a:r>
            <a:r>
              <a:rPr lang="en">
                <a:solidFill>
                  <a:srgbClr val="3D85C6"/>
                </a:solidFill>
              </a:rPr>
              <a:t>:</a:t>
            </a:r>
            <a:br>
              <a:rPr lang="en">
                <a:solidFill>
                  <a:srgbClr val="3D85C6"/>
                </a:solidFill>
              </a:rPr>
            </a:br>
            <a:r>
              <a:rPr lang="en">
                <a:solidFill>
                  <a:srgbClr val="3D85C6"/>
                </a:solidFill>
              </a:rPr>
              <a:t>Stage rest of modifications and commit.</a:t>
            </a:r>
            <a:endParaRPr>
              <a:solidFill>
                <a:srgbClr val="3D85C6"/>
              </a:solidFill>
            </a:endParaRPr>
          </a:p>
        </p:txBody>
      </p:sp>
      <p:sp>
        <p:nvSpPr>
          <p:cNvPr id="1038" name="Google Shape;1038;p74"/>
          <p:cNvSpPr/>
          <p:nvPr/>
        </p:nvSpPr>
        <p:spPr>
          <a:xfrm>
            <a:off x="2425361" y="3318801"/>
            <a:ext cx="482100" cy="46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sp>
        <p:nvSpPr>
          <p:cNvPr id="1039" name="Google Shape;1039;p74"/>
          <p:cNvSpPr/>
          <p:nvPr/>
        </p:nvSpPr>
        <p:spPr>
          <a:xfrm>
            <a:off x="2425361" y="3979426"/>
            <a:ext cx="482100" cy="46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cxnSp>
        <p:nvCxnSpPr>
          <p:cNvPr id="1040" name="Google Shape;1040;p74"/>
          <p:cNvCxnSpPr>
            <a:stCxn id="1038" idx="0"/>
          </p:cNvCxnSpPr>
          <p:nvPr/>
        </p:nvCxnSpPr>
        <p:spPr>
          <a:xfrm rot="10800000">
            <a:off x="2666411" y="3119001"/>
            <a:ext cx="0" cy="199800"/>
          </a:xfrm>
          <a:prstGeom prst="straightConnector1">
            <a:avLst/>
          </a:prstGeom>
          <a:noFill/>
          <a:ln cap="flat" cmpd="sng" w="28575">
            <a:solidFill>
              <a:schemeClr val="dk2"/>
            </a:solidFill>
            <a:prstDash val="solid"/>
            <a:round/>
            <a:headEnd len="med" w="med" type="none"/>
            <a:tailEnd len="med" w="med" type="none"/>
          </a:ln>
        </p:spPr>
      </p:cxnSp>
      <p:cxnSp>
        <p:nvCxnSpPr>
          <p:cNvPr id="1041" name="Google Shape;1041;p74"/>
          <p:cNvCxnSpPr>
            <a:stCxn id="1039" idx="0"/>
            <a:endCxn id="1038" idx="4"/>
          </p:cNvCxnSpPr>
          <p:nvPr/>
        </p:nvCxnSpPr>
        <p:spPr>
          <a:xfrm rot="10800000">
            <a:off x="2666411" y="3779626"/>
            <a:ext cx="0" cy="199800"/>
          </a:xfrm>
          <a:prstGeom prst="straightConnector1">
            <a:avLst/>
          </a:prstGeom>
          <a:noFill/>
          <a:ln cap="flat" cmpd="sng" w="28575">
            <a:solidFill>
              <a:schemeClr val="dk2"/>
            </a:solidFill>
            <a:prstDash val="solid"/>
            <a:round/>
            <a:headEnd len="med" w="med" type="none"/>
            <a:tailEnd len="med" w="med" type="none"/>
          </a:ln>
        </p:spPr>
      </p:cxnSp>
      <p:sp>
        <p:nvSpPr>
          <p:cNvPr id="1042" name="Google Shape;1042;p74"/>
          <p:cNvSpPr/>
          <p:nvPr/>
        </p:nvSpPr>
        <p:spPr>
          <a:xfrm>
            <a:off x="2425361" y="2658201"/>
            <a:ext cx="482100" cy="46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a:t>
            </a:r>
            <a:endParaRPr b="1" sz="1800"/>
          </a:p>
        </p:txBody>
      </p:sp>
      <p:sp>
        <p:nvSpPr>
          <p:cNvPr id="1043" name="Google Shape;1043;p74"/>
          <p:cNvSpPr txBox="1"/>
          <p:nvPr/>
        </p:nvSpPr>
        <p:spPr>
          <a:xfrm>
            <a:off x="709813" y="2675787"/>
            <a:ext cx="1262700" cy="420600"/>
          </a:xfrm>
          <a:prstGeom prst="rect">
            <a:avLst/>
          </a:prstGeom>
          <a:solidFill>
            <a:srgbClr val="FCE5CD"/>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Snapshot C</a:t>
            </a:r>
            <a:endParaRPr sz="1600"/>
          </a:p>
        </p:txBody>
      </p:sp>
      <p:cxnSp>
        <p:nvCxnSpPr>
          <p:cNvPr id="1044" name="Google Shape;1044;p74"/>
          <p:cNvCxnSpPr/>
          <p:nvPr/>
        </p:nvCxnSpPr>
        <p:spPr>
          <a:xfrm rot="10800000">
            <a:off x="1972358" y="2888610"/>
            <a:ext cx="453000" cy="0"/>
          </a:xfrm>
          <a:prstGeom prst="straightConnector1">
            <a:avLst/>
          </a:prstGeom>
          <a:noFill/>
          <a:ln cap="flat" cmpd="sng" w="28575">
            <a:solidFill>
              <a:schemeClr val="dk2"/>
            </a:solidFill>
            <a:prstDash val="dash"/>
            <a:round/>
            <a:headEnd len="med" w="med" type="none"/>
            <a:tailEnd len="med" w="med" type="triangle"/>
          </a:ln>
        </p:spPr>
      </p:cxnSp>
      <p:sp>
        <p:nvSpPr>
          <p:cNvPr id="1045" name="Google Shape;1045;p74"/>
          <p:cNvSpPr txBox="1"/>
          <p:nvPr/>
        </p:nvSpPr>
        <p:spPr>
          <a:xfrm>
            <a:off x="3357759" y="3338901"/>
            <a:ext cx="1110900" cy="4206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CCCCCC"/>
                </a:solidFill>
              </a:rPr>
              <a:t>master</a:t>
            </a:r>
            <a:endParaRPr sz="1600">
              <a:solidFill>
                <a:srgbClr val="CCCCCC"/>
              </a:solidFill>
            </a:endParaRPr>
          </a:p>
        </p:txBody>
      </p:sp>
      <p:cxnSp>
        <p:nvCxnSpPr>
          <p:cNvPr id="1046" name="Google Shape;1046;p74"/>
          <p:cNvCxnSpPr>
            <a:stCxn id="1045" idx="1"/>
          </p:cNvCxnSpPr>
          <p:nvPr/>
        </p:nvCxnSpPr>
        <p:spPr>
          <a:xfrm rot="10800000">
            <a:off x="2907459" y="3549201"/>
            <a:ext cx="450300" cy="0"/>
          </a:xfrm>
          <a:prstGeom prst="straightConnector1">
            <a:avLst/>
          </a:prstGeom>
          <a:noFill/>
          <a:ln cap="flat" cmpd="sng" w="28575">
            <a:solidFill>
              <a:srgbClr val="CCCCCC"/>
            </a:solidFill>
            <a:prstDash val="dash"/>
            <a:round/>
            <a:headEnd len="med" w="med" type="none"/>
            <a:tailEnd len="med" w="med" type="triangle"/>
          </a:ln>
        </p:spPr>
      </p:cxnSp>
      <p:sp>
        <p:nvSpPr>
          <p:cNvPr id="1047" name="Google Shape;1047;p74"/>
          <p:cNvSpPr txBox="1"/>
          <p:nvPr/>
        </p:nvSpPr>
        <p:spPr>
          <a:xfrm>
            <a:off x="4143984" y="2016326"/>
            <a:ext cx="1110900" cy="4206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master</a:t>
            </a:r>
            <a:endParaRPr sz="1600"/>
          </a:p>
        </p:txBody>
      </p:sp>
      <p:cxnSp>
        <p:nvCxnSpPr>
          <p:cNvPr id="1048" name="Google Shape;1048;p74"/>
          <p:cNvCxnSpPr>
            <a:stCxn id="1047" idx="1"/>
          </p:cNvCxnSpPr>
          <p:nvPr/>
        </p:nvCxnSpPr>
        <p:spPr>
          <a:xfrm rot="10800000">
            <a:off x="3690984" y="2226626"/>
            <a:ext cx="453000" cy="0"/>
          </a:xfrm>
          <a:prstGeom prst="straightConnector1">
            <a:avLst/>
          </a:prstGeom>
          <a:noFill/>
          <a:ln cap="flat" cmpd="sng" w="28575">
            <a:solidFill>
              <a:schemeClr val="dk2"/>
            </a:solidFill>
            <a:prstDash val="solid"/>
            <a:round/>
            <a:headEnd len="med" w="med" type="none"/>
            <a:tailEnd len="med" w="med" type="triangle"/>
          </a:ln>
        </p:spPr>
      </p:cxnSp>
      <p:sp>
        <p:nvSpPr>
          <p:cNvPr id="1049" name="Google Shape;1049;p74"/>
          <p:cNvSpPr/>
          <p:nvPr/>
        </p:nvSpPr>
        <p:spPr>
          <a:xfrm>
            <a:off x="3208886" y="2655676"/>
            <a:ext cx="482100" cy="46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D</a:t>
            </a:r>
            <a:endParaRPr b="1" sz="1800"/>
          </a:p>
        </p:txBody>
      </p:sp>
      <p:sp>
        <p:nvSpPr>
          <p:cNvPr id="1050" name="Google Shape;1050;p74"/>
          <p:cNvSpPr/>
          <p:nvPr/>
        </p:nvSpPr>
        <p:spPr>
          <a:xfrm>
            <a:off x="3208886" y="1996226"/>
            <a:ext cx="482100" cy="46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E</a:t>
            </a:r>
            <a:endParaRPr b="1" sz="1800"/>
          </a:p>
        </p:txBody>
      </p:sp>
      <p:cxnSp>
        <p:nvCxnSpPr>
          <p:cNvPr id="1051" name="Google Shape;1051;p74"/>
          <p:cNvCxnSpPr/>
          <p:nvPr/>
        </p:nvCxnSpPr>
        <p:spPr>
          <a:xfrm rot="10800000">
            <a:off x="3449936" y="2457026"/>
            <a:ext cx="0" cy="199800"/>
          </a:xfrm>
          <a:prstGeom prst="straightConnector1">
            <a:avLst/>
          </a:prstGeom>
          <a:noFill/>
          <a:ln cap="flat" cmpd="sng" w="28575">
            <a:solidFill>
              <a:schemeClr val="dk2"/>
            </a:solidFill>
            <a:prstDash val="solid"/>
            <a:round/>
            <a:headEnd len="med" w="med" type="none"/>
            <a:tailEnd len="med" w="med" type="none"/>
          </a:ln>
        </p:spPr>
      </p:cxnSp>
      <p:cxnSp>
        <p:nvCxnSpPr>
          <p:cNvPr id="1052" name="Google Shape;1052;p74"/>
          <p:cNvCxnSpPr>
            <a:stCxn id="1050" idx="2"/>
          </p:cNvCxnSpPr>
          <p:nvPr/>
        </p:nvCxnSpPr>
        <p:spPr>
          <a:xfrm flipH="1">
            <a:off x="1978286" y="2226626"/>
            <a:ext cx="1230600" cy="513600"/>
          </a:xfrm>
          <a:prstGeom prst="straightConnector1">
            <a:avLst/>
          </a:prstGeom>
          <a:noFill/>
          <a:ln cap="flat" cmpd="sng" w="28575">
            <a:solidFill>
              <a:schemeClr val="dk2"/>
            </a:solidFill>
            <a:prstDash val="dash"/>
            <a:round/>
            <a:headEnd len="med" w="med" type="none"/>
            <a:tailEnd len="med" w="med" type="triangle"/>
          </a:ln>
        </p:spPr>
      </p:cxnSp>
      <p:cxnSp>
        <p:nvCxnSpPr>
          <p:cNvPr id="1053" name="Google Shape;1053;p74"/>
          <p:cNvCxnSpPr>
            <a:stCxn id="1038" idx="7"/>
            <a:endCxn id="1049" idx="4"/>
          </p:cNvCxnSpPr>
          <p:nvPr/>
        </p:nvCxnSpPr>
        <p:spPr>
          <a:xfrm flipH="1" rot="10800000">
            <a:off x="2836860" y="3116583"/>
            <a:ext cx="613200" cy="269700"/>
          </a:xfrm>
          <a:prstGeom prst="straightConnector1">
            <a:avLst/>
          </a:prstGeom>
          <a:noFill/>
          <a:ln cap="flat" cmpd="sng" w="28575">
            <a:solidFill>
              <a:schemeClr val="dk2"/>
            </a:solidFill>
            <a:prstDash val="solid"/>
            <a:round/>
            <a:headEnd len="med" w="med" type="none"/>
            <a:tailEnd len="med" w="med" type="none"/>
          </a:ln>
        </p:spPr>
      </p:cxnSp>
      <p:sp>
        <p:nvSpPr>
          <p:cNvPr id="1054" name="Google Shape;1054;p74"/>
          <p:cNvSpPr txBox="1"/>
          <p:nvPr/>
        </p:nvSpPr>
        <p:spPr>
          <a:xfrm>
            <a:off x="439950" y="1990075"/>
            <a:ext cx="11838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working tree</a:t>
            </a:r>
            <a:endParaRPr/>
          </a:p>
        </p:txBody>
      </p:sp>
      <p:sp>
        <p:nvSpPr>
          <p:cNvPr id="1055" name="Google Shape;1055;p74"/>
          <p:cNvSpPr txBox="1"/>
          <p:nvPr/>
        </p:nvSpPr>
        <p:spPr>
          <a:xfrm>
            <a:off x="1776075" y="1990063"/>
            <a:ext cx="11838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index</a:t>
            </a:r>
            <a:endParaRPr/>
          </a:p>
        </p:txBody>
      </p:sp>
      <p:cxnSp>
        <p:nvCxnSpPr>
          <p:cNvPr id="1056" name="Google Shape;1056;p74"/>
          <p:cNvCxnSpPr/>
          <p:nvPr/>
        </p:nvCxnSpPr>
        <p:spPr>
          <a:xfrm flipH="1">
            <a:off x="1581725" y="2311887"/>
            <a:ext cx="471600" cy="345900"/>
          </a:xfrm>
          <a:prstGeom prst="straightConnector1">
            <a:avLst/>
          </a:prstGeom>
          <a:noFill/>
          <a:ln cap="flat" cmpd="sng" w="28575">
            <a:solidFill>
              <a:schemeClr val="dk2"/>
            </a:solidFill>
            <a:prstDash val="solid"/>
            <a:round/>
            <a:headEnd len="med" w="med" type="none"/>
            <a:tailEnd len="med" w="med" type="stealth"/>
          </a:ln>
        </p:spPr>
      </p:cxnSp>
      <p:cxnSp>
        <p:nvCxnSpPr>
          <p:cNvPr id="1057" name="Google Shape;1057;p74"/>
          <p:cNvCxnSpPr/>
          <p:nvPr/>
        </p:nvCxnSpPr>
        <p:spPr>
          <a:xfrm>
            <a:off x="963725" y="2301475"/>
            <a:ext cx="198900" cy="356100"/>
          </a:xfrm>
          <a:prstGeom prst="straightConnector1">
            <a:avLst/>
          </a:prstGeom>
          <a:noFill/>
          <a:ln cap="flat" cmpd="sng" w="28575">
            <a:solidFill>
              <a:schemeClr val="dk2"/>
            </a:solidFill>
            <a:prstDash val="solid"/>
            <a:round/>
            <a:headEnd len="med" w="med" type="none"/>
            <a:tailEnd len="med" w="med" type="stealth"/>
          </a:ln>
        </p:spPr>
      </p:cxnSp>
      <p:sp>
        <p:nvSpPr>
          <p:cNvPr id="1058" name="Google Shape;1058;p74"/>
          <p:cNvSpPr txBox="1"/>
          <p:nvPr/>
        </p:nvSpPr>
        <p:spPr>
          <a:xfrm>
            <a:off x="1602750" y="3048400"/>
            <a:ext cx="11838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∆C=∆D+∆E</a:t>
            </a:r>
            <a:endParaRPr/>
          </a:p>
        </p:txBody>
      </p:sp>
      <p:sp>
        <p:nvSpPr>
          <p:cNvPr id="1059" name="Google Shape;1059;p74"/>
          <p:cNvSpPr txBox="1"/>
          <p:nvPr/>
        </p:nvSpPr>
        <p:spPr>
          <a:xfrm>
            <a:off x="2873650" y="2959875"/>
            <a:ext cx="4503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060" name="Google Shape;1060;p74"/>
          <p:cNvSpPr txBox="1"/>
          <p:nvPr/>
        </p:nvSpPr>
        <p:spPr>
          <a:xfrm>
            <a:off x="3074025" y="2372663"/>
            <a:ext cx="4503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0"/>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Welcome</a:t>
            </a:r>
            <a:endParaRPr b="1" sz="3600">
              <a:solidFill>
                <a:srgbClr val="FFFFFF"/>
              </a:solidFill>
            </a:endParaRPr>
          </a:p>
          <a:p>
            <a:pPr indent="0" lvl="0" marL="0" rtl="0" algn="l">
              <a:spcBef>
                <a:spcPts val="0"/>
              </a:spcBef>
              <a:spcAft>
                <a:spcPts val="0"/>
              </a:spcAft>
              <a:buNone/>
            </a:pPr>
            <a:r>
              <a:t/>
            </a:r>
            <a:endParaRPr sz="3000"/>
          </a:p>
        </p:txBody>
      </p:sp>
      <p:sp>
        <p:nvSpPr>
          <p:cNvPr id="152" name="Google Shape;152;p30"/>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0"/>
          <p:cNvSpPr txBox="1"/>
          <p:nvPr/>
        </p:nvSpPr>
        <p:spPr>
          <a:xfrm>
            <a:off x="-16325" y="4713250"/>
            <a:ext cx="47703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What’s a distributed versioning system?</a:t>
            </a:r>
            <a:endParaRPr i="1" sz="1800"/>
          </a:p>
        </p:txBody>
      </p:sp>
      <p:sp>
        <p:nvSpPr>
          <p:cNvPr id="154" name="Google Shape;154;p30"/>
          <p:cNvSpPr/>
          <p:nvPr/>
        </p:nvSpPr>
        <p:spPr>
          <a:xfrm>
            <a:off x="5897750" y="582200"/>
            <a:ext cx="32475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0"/>
          <p:cNvSpPr txBox="1"/>
          <p:nvPr/>
        </p:nvSpPr>
        <p:spPr>
          <a:xfrm>
            <a:off x="6012950" y="668100"/>
            <a:ext cx="3069300" cy="3930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900"/>
              </a:spcBef>
              <a:spcAft>
                <a:spcPts val="0"/>
              </a:spcAft>
              <a:buClr>
                <a:schemeClr val="dk1"/>
              </a:buClr>
              <a:buSzPts val="1800"/>
              <a:buFont typeface="Georgia"/>
              <a:buChar char="■"/>
            </a:pPr>
            <a:r>
              <a:rPr lang="en" sz="1800">
                <a:solidFill>
                  <a:schemeClr val="dk1"/>
                </a:solidFill>
              </a:rPr>
              <a:t>Please ask questions immediately!</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rPr>
              <a:t>To make the presentation more interactive you will also be asked questions :-)</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rPr>
              <a:t>If you read through the slides and the answer to a question doesn’t get clear from the next slide, you can likely find it in the speaker notes.</a:t>
            </a:r>
            <a:endParaRPr sz="1800">
              <a:solidFill>
                <a:schemeClr val="dk1"/>
              </a:solidFill>
            </a:endParaRPr>
          </a:p>
        </p:txBody>
      </p:sp>
      <p:cxnSp>
        <p:nvCxnSpPr>
          <p:cNvPr id="156" name="Google Shape;156;p30"/>
          <p:cNvCxnSpPr/>
          <p:nvPr/>
        </p:nvCxnSpPr>
        <p:spPr>
          <a:xfrm>
            <a:off x="115250" y="4056350"/>
            <a:ext cx="282900" cy="649500"/>
          </a:xfrm>
          <a:prstGeom prst="straightConnector1">
            <a:avLst/>
          </a:prstGeom>
          <a:noFill/>
          <a:ln cap="flat" cmpd="sng" w="76200">
            <a:solidFill>
              <a:srgbClr val="FF0000"/>
            </a:solidFill>
            <a:prstDash val="solid"/>
            <a:round/>
            <a:headEnd len="med" w="med" type="none"/>
            <a:tailEnd len="med" w="med" type="stealth"/>
          </a:ln>
        </p:spPr>
      </p:cxnSp>
      <p:cxnSp>
        <p:nvCxnSpPr>
          <p:cNvPr id="157" name="Google Shape;157;p30"/>
          <p:cNvCxnSpPr/>
          <p:nvPr/>
        </p:nvCxnSpPr>
        <p:spPr>
          <a:xfrm flipH="1">
            <a:off x="4353225" y="4074950"/>
            <a:ext cx="353400" cy="612300"/>
          </a:xfrm>
          <a:prstGeom prst="straightConnector1">
            <a:avLst/>
          </a:prstGeom>
          <a:noFill/>
          <a:ln cap="flat" cmpd="sng" w="76200">
            <a:solidFill>
              <a:srgbClr val="FF0000"/>
            </a:solidFill>
            <a:prstDash val="solid"/>
            <a:round/>
            <a:headEnd len="med" w="med" type="none"/>
            <a:tailEnd len="med" w="med" type="stealth"/>
          </a:ln>
        </p:spPr>
      </p:cxnSp>
      <p:sp>
        <p:nvSpPr>
          <p:cNvPr id="158" name="Google Shape;158;p30"/>
          <p:cNvSpPr/>
          <p:nvPr/>
        </p:nvSpPr>
        <p:spPr>
          <a:xfrm rot="-141266">
            <a:off x="272023" y="1125130"/>
            <a:ext cx="1248754" cy="853322"/>
          </a:xfrm>
          <a:prstGeom prst="wedgeRoundRectCallout">
            <a:avLst>
              <a:gd fmla="val -20833" name="adj1"/>
              <a:gd fmla="val 62500" name="adj2"/>
              <a:gd fmla="val 0" name="adj3"/>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9900"/>
                </a:solidFill>
              </a:rPr>
              <a:t>?</a:t>
            </a:r>
            <a:endParaRPr b="1" sz="4800">
              <a:solidFill>
                <a:srgbClr val="FF9900"/>
              </a:solidFill>
            </a:endParaRPr>
          </a:p>
        </p:txBody>
      </p:sp>
      <p:sp>
        <p:nvSpPr>
          <p:cNvPr id="159" name="Google Shape;159;p30"/>
          <p:cNvSpPr/>
          <p:nvPr/>
        </p:nvSpPr>
        <p:spPr>
          <a:xfrm rot="337459">
            <a:off x="1218069" y="2132830"/>
            <a:ext cx="1248912" cy="853116"/>
          </a:xfrm>
          <a:prstGeom prst="wedgeRoundRectCallout">
            <a:avLst>
              <a:gd fmla="val -20833" name="adj1"/>
              <a:gd fmla="val 62500" name="adj2"/>
              <a:gd fmla="val 0" name="adj3"/>
            </a:avLst>
          </a:prstGeom>
          <a:noFill/>
          <a:ln cap="flat" cmpd="sng" w="762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9900FF"/>
                </a:solidFill>
              </a:rPr>
              <a:t>?</a:t>
            </a:r>
            <a:endParaRPr b="1" sz="4800">
              <a:solidFill>
                <a:srgbClr val="9900FF"/>
              </a:solidFill>
            </a:endParaRPr>
          </a:p>
        </p:txBody>
      </p:sp>
      <p:sp>
        <p:nvSpPr>
          <p:cNvPr id="160" name="Google Shape;160;p30"/>
          <p:cNvSpPr/>
          <p:nvPr/>
        </p:nvSpPr>
        <p:spPr>
          <a:xfrm>
            <a:off x="2357487" y="1171541"/>
            <a:ext cx="1248900" cy="853500"/>
          </a:xfrm>
          <a:prstGeom prst="wedgeRoundRectCallout">
            <a:avLst>
              <a:gd fmla="val -20833" name="adj1"/>
              <a:gd fmla="val 62500" name="adj2"/>
              <a:gd fmla="val 0" name="adj3"/>
            </a:avLst>
          </a:prstGeom>
          <a:no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00FF"/>
                </a:solidFill>
              </a:rPr>
              <a:t>?</a:t>
            </a:r>
            <a:endParaRPr b="1" sz="4800">
              <a:solidFill>
                <a:srgbClr val="0000FF"/>
              </a:solidFill>
            </a:endParaRPr>
          </a:p>
        </p:txBody>
      </p:sp>
      <p:sp>
        <p:nvSpPr>
          <p:cNvPr id="161" name="Google Shape;161;p30"/>
          <p:cNvSpPr/>
          <p:nvPr/>
        </p:nvSpPr>
        <p:spPr>
          <a:xfrm rot="-220712">
            <a:off x="3063651" y="2296504"/>
            <a:ext cx="1248472" cy="853149"/>
          </a:xfrm>
          <a:prstGeom prst="wedgeRoundRectCallout">
            <a:avLst>
              <a:gd fmla="val -20833" name="adj1"/>
              <a:gd fmla="val 62500" name="adj2"/>
              <a:gd fmla="val 0" name="adj3"/>
            </a:avLst>
          </a:prstGeom>
          <a:noFill/>
          <a:ln cap="flat" cmpd="sng" w="762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FFFF"/>
                </a:solidFill>
              </a:rPr>
              <a:t>?</a:t>
            </a:r>
            <a:endParaRPr b="1" sz="4800">
              <a:solidFill>
                <a:srgbClr val="00FFFF"/>
              </a:solidFill>
            </a:endParaRPr>
          </a:p>
        </p:txBody>
      </p:sp>
      <p:sp>
        <p:nvSpPr>
          <p:cNvPr id="162" name="Google Shape;162;p30"/>
          <p:cNvSpPr/>
          <p:nvPr/>
        </p:nvSpPr>
        <p:spPr>
          <a:xfrm rot="413158">
            <a:off x="4123318" y="1171622"/>
            <a:ext cx="1248607" cy="853354"/>
          </a:xfrm>
          <a:prstGeom prst="wedgeRoundRectCallout">
            <a:avLst>
              <a:gd fmla="val -20833" name="adj1"/>
              <a:gd fmla="val 62500" name="adj2"/>
              <a:gd fmla="val 0" name="adj3"/>
            </a:avLst>
          </a:prstGeom>
          <a:noFill/>
          <a:ln cap="flat" cmpd="sng" w="76200">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C700"/>
                </a:solidFill>
              </a:rPr>
              <a:t>?</a:t>
            </a:r>
            <a:endParaRPr b="1" sz="4800">
              <a:solidFill>
                <a:srgbClr val="00C7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4" name="Shape 1064"/>
        <p:cNvGrpSpPr/>
        <p:nvPr/>
      </p:nvGrpSpPr>
      <p:grpSpPr>
        <a:xfrm>
          <a:off x="0" y="0"/>
          <a:ext cx="0" cy="0"/>
          <a:chOff x="0" y="0"/>
          <a:chExt cx="0" cy="0"/>
        </a:xfrm>
      </p:grpSpPr>
      <p:sp>
        <p:nvSpPr>
          <p:cNvPr id="1065" name="Google Shape;1065;p7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75"/>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Tags</a:t>
            </a:r>
            <a:endParaRPr b="1" sz="3600">
              <a:solidFill>
                <a:srgbClr val="FFFFFF"/>
              </a:solidFill>
            </a:endParaRPr>
          </a:p>
          <a:p>
            <a:pPr indent="0" lvl="0" marL="0" rtl="0" algn="l">
              <a:spcBef>
                <a:spcPts val="0"/>
              </a:spcBef>
              <a:spcAft>
                <a:spcPts val="0"/>
              </a:spcAft>
              <a:buNone/>
            </a:pPr>
            <a:r>
              <a:t/>
            </a:r>
            <a:endParaRPr sz="3000"/>
          </a:p>
        </p:txBody>
      </p:sp>
      <p:sp>
        <p:nvSpPr>
          <p:cNvPr id="1067" name="Google Shape;1067;p75"/>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5"/>
          <p:cNvSpPr txBox="1"/>
          <p:nvPr/>
        </p:nvSpPr>
        <p:spPr>
          <a:xfrm>
            <a:off x="6012950" y="668100"/>
            <a:ext cx="3069300" cy="420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A </a:t>
            </a:r>
            <a:r>
              <a:rPr b="1" i="1" lang="en">
                <a:solidFill>
                  <a:srgbClr val="3D85C6"/>
                </a:solidFill>
              </a:rPr>
              <a:t>tag</a:t>
            </a:r>
            <a:r>
              <a:rPr lang="en">
                <a:solidFill>
                  <a:schemeClr val="dk1"/>
                </a:solidFill>
              </a:rPr>
              <a:t> allows to tag a specific point in the version history:</a:t>
            </a:r>
            <a:endParaRPr>
              <a:solidFill>
                <a:schemeClr val="dk1"/>
              </a:solidFill>
            </a:endParaRPr>
          </a:p>
          <a:p>
            <a:pPr indent="-317500" lvl="0" marL="457200" rtl="0" algn="l">
              <a:lnSpc>
                <a:spcPct val="115000"/>
              </a:lnSpc>
              <a:spcBef>
                <a:spcPts val="900"/>
              </a:spcBef>
              <a:spcAft>
                <a:spcPts val="0"/>
              </a:spcAft>
              <a:buClr>
                <a:schemeClr val="dk1"/>
              </a:buClr>
              <a:buSzPts val="1400"/>
              <a:buFont typeface="Arial"/>
              <a:buChar char="■"/>
            </a:pPr>
            <a:r>
              <a:rPr lang="en">
                <a:solidFill>
                  <a:schemeClr val="dk1"/>
                </a:solidFill>
              </a:rPr>
              <a:t>normally used to tag important versions such as releases</a:t>
            </a:r>
            <a:endParaRPr>
              <a:solidFill>
                <a:schemeClr val="dk1"/>
              </a:solidFill>
            </a:endParaRPr>
          </a:p>
          <a:p>
            <a:pPr indent="-317500" lvl="0" marL="457200" rtl="0" algn="l">
              <a:lnSpc>
                <a:spcPct val="115000"/>
              </a:lnSpc>
              <a:spcBef>
                <a:spcPts val="0"/>
              </a:spcBef>
              <a:spcAft>
                <a:spcPts val="0"/>
              </a:spcAft>
              <a:buClr>
                <a:schemeClr val="dk1"/>
              </a:buClr>
              <a:buSzPts val="1400"/>
              <a:buFont typeface="Georgia"/>
              <a:buChar char="■"/>
            </a:pPr>
            <a:r>
              <a:rPr lang="en">
                <a:solidFill>
                  <a:schemeClr val="dk1"/>
                </a:solidFill>
              </a:rPr>
              <a:t>in contrast to </a:t>
            </a:r>
            <a:r>
              <a:rPr b="1" i="1" lang="en">
                <a:solidFill>
                  <a:schemeClr val="dk1"/>
                </a:solidFill>
              </a:rPr>
              <a:t>branches</a:t>
            </a:r>
            <a:r>
              <a:rPr lang="en">
                <a:solidFill>
                  <a:schemeClr val="dk1"/>
                </a:solidFill>
              </a:rPr>
              <a:t> </a:t>
            </a:r>
            <a:r>
              <a:rPr b="1" i="1" lang="en">
                <a:solidFill>
                  <a:schemeClr val="dk1"/>
                </a:solidFill>
              </a:rPr>
              <a:t>tags</a:t>
            </a:r>
            <a:r>
              <a:rPr lang="en">
                <a:solidFill>
                  <a:schemeClr val="dk1"/>
                </a:solidFill>
              </a:rPr>
              <a:t> are immutable (well you can delete and recreate tags, but you really should not do this once they have been shared with others)</a:t>
            </a:r>
            <a:endParaRPr>
              <a:solidFill>
                <a:schemeClr val="dk1"/>
              </a:solidFill>
            </a:endParaRPr>
          </a:p>
          <a:p>
            <a:pPr indent="-317500" lvl="0" marL="457200" rtl="0" algn="l">
              <a:lnSpc>
                <a:spcPct val="115000"/>
              </a:lnSpc>
              <a:spcBef>
                <a:spcPts val="0"/>
              </a:spcBef>
              <a:spcAft>
                <a:spcPts val="0"/>
              </a:spcAft>
              <a:buClr>
                <a:schemeClr val="dk1"/>
              </a:buClr>
              <a:buSzPts val="1400"/>
              <a:buFont typeface="Georgia"/>
              <a:buChar char="■"/>
            </a:pPr>
            <a:r>
              <a:rPr lang="en">
                <a:solidFill>
                  <a:schemeClr val="dk1"/>
                </a:solidFill>
              </a:rPr>
              <a:t>example: </a:t>
            </a:r>
            <a:r>
              <a:rPr i="1" lang="en">
                <a:solidFill>
                  <a:schemeClr val="dk1"/>
                </a:solidFill>
                <a:latin typeface="Courier New"/>
                <a:ea typeface="Courier New"/>
                <a:cs typeface="Courier New"/>
                <a:sym typeface="Courier New"/>
              </a:rPr>
              <a:t>v1.0.0</a:t>
            </a:r>
            <a:endParaRPr i="1">
              <a:solidFill>
                <a:schemeClr val="dk1"/>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dk1"/>
              </a:buClr>
              <a:buSzPts val="1400"/>
              <a:buFont typeface="Arial"/>
              <a:buChar char="■"/>
            </a:pPr>
            <a:r>
              <a:rPr lang="en">
                <a:solidFill>
                  <a:schemeClr val="dk1"/>
                </a:solidFill>
              </a:rPr>
              <a:t>full name: </a:t>
            </a:r>
            <a:r>
              <a:rPr i="1" lang="en">
                <a:solidFill>
                  <a:schemeClr val="dk1"/>
                </a:solidFill>
                <a:latin typeface="Courier New"/>
                <a:ea typeface="Courier New"/>
                <a:cs typeface="Courier New"/>
                <a:sym typeface="Courier New"/>
              </a:rPr>
              <a:t>refs/tags/v1.0.0</a:t>
            </a:r>
            <a:endParaRPr>
              <a:solidFill>
                <a:schemeClr val="dk1"/>
              </a:solidFill>
            </a:endParaRPr>
          </a:p>
        </p:txBody>
      </p:sp>
      <p:sp>
        <p:nvSpPr>
          <p:cNvPr id="1069" name="Google Shape;1069;p75"/>
          <p:cNvSpPr/>
          <p:nvPr/>
        </p:nvSpPr>
        <p:spPr>
          <a:xfrm>
            <a:off x="1871179" y="300695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070" name="Google Shape;1070;p75"/>
          <p:cNvSpPr/>
          <p:nvPr/>
        </p:nvSpPr>
        <p:spPr>
          <a:xfrm>
            <a:off x="1871179" y="349798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071" name="Google Shape;1071;p75"/>
          <p:cNvCxnSpPr>
            <a:stCxn id="1069" idx="0"/>
          </p:cNvCxnSpPr>
          <p:nvPr/>
        </p:nvCxnSpPr>
        <p:spPr>
          <a:xfrm rot="10800000">
            <a:off x="2033029" y="2858451"/>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1072" name="Google Shape;1072;p75"/>
          <p:cNvCxnSpPr>
            <a:stCxn id="1070" idx="0"/>
            <a:endCxn id="1069" idx="4"/>
          </p:cNvCxnSpPr>
          <p:nvPr/>
        </p:nvCxnSpPr>
        <p:spPr>
          <a:xfrm rot="10800000">
            <a:off x="2033029" y="3349184"/>
            <a:ext cx="0" cy="148800"/>
          </a:xfrm>
          <a:prstGeom prst="straightConnector1">
            <a:avLst/>
          </a:prstGeom>
          <a:noFill/>
          <a:ln cap="flat" cmpd="sng" w="28575">
            <a:solidFill>
              <a:schemeClr val="dk2"/>
            </a:solidFill>
            <a:prstDash val="solid"/>
            <a:round/>
            <a:headEnd len="med" w="med" type="none"/>
            <a:tailEnd len="med" w="med" type="none"/>
          </a:ln>
        </p:spPr>
      </p:cxnSp>
      <p:sp>
        <p:nvSpPr>
          <p:cNvPr id="1073" name="Google Shape;1073;p75"/>
          <p:cNvSpPr/>
          <p:nvPr/>
        </p:nvSpPr>
        <p:spPr>
          <a:xfrm>
            <a:off x="1871179" y="251593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1074" name="Google Shape;1074;p75"/>
          <p:cNvSpPr txBox="1"/>
          <p:nvPr/>
        </p:nvSpPr>
        <p:spPr>
          <a:xfrm>
            <a:off x="2983282" y="203884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1075" name="Google Shape;1075;p75"/>
          <p:cNvCxnSpPr>
            <a:stCxn id="1074" idx="1"/>
            <a:endCxn id="1076" idx="6"/>
          </p:cNvCxnSpPr>
          <p:nvPr/>
        </p:nvCxnSpPr>
        <p:spPr>
          <a:xfrm rot="10800000">
            <a:off x="2721082" y="2194992"/>
            <a:ext cx="262200" cy="300"/>
          </a:xfrm>
          <a:prstGeom prst="straightConnector1">
            <a:avLst/>
          </a:prstGeom>
          <a:noFill/>
          <a:ln cap="flat" cmpd="sng" w="28575">
            <a:solidFill>
              <a:schemeClr val="dk2"/>
            </a:solidFill>
            <a:prstDash val="solid"/>
            <a:round/>
            <a:headEnd len="med" w="med" type="none"/>
            <a:tailEnd len="med" w="med" type="triangle"/>
          </a:ln>
        </p:spPr>
      </p:cxnSp>
      <p:sp>
        <p:nvSpPr>
          <p:cNvPr id="1077" name="Google Shape;1077;p75"/>
          <p:cNvSpPr/>
          <p:nvPr/>
        </p:nvSpPr>
        <p:spPr>
          <a:xfrm>
            <a:off x="2397436" y="251406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sp>
        <p:nvSpPr>
          <p:cNvPr id="1076" name="Google Shape;1076;p75"/>
          <p:cNvSpPr/>
          <p:nvPr/>
        </p:nvSpPr>
        <p:spPr>
          <a:xfrm>
            <a:off x="2397436" y="202390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F</a:t>
            </a:r>
            <a:endParaRPr b="1" sz="1200"/>
          </a:p>
        </p:txBody>
      </p:sp>
      <p:cxnSp>
        <p:nvCxnSpPr>
          <p:cNvPr id="1078" name="Google Shape;1078;p75"/>
          <p:cNvCxnSpPr/>
          <p:nvPr/>
        </p:nvCxnSpPr>
        <p:spPr>
          <a:xfrm rot="10800000">
            <a:off x="2559338" y="2366416"/>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1079" name="Google Shape;1079;p75"/>
          <p:cNvCxnSpPr>
            <a:stCxn id="1069" idx="7"/>
            <a:endCxn id="1077" idx="4"/>
          </p:cNvCxnSpPr>
          <p:nvPr/>
        </p:nvCxnSpPr>
        <p:spPr>
          <a:xfrm flipH="1" rot="10800000">
            <a:off x="2147475" y="2856380"/>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080" name="Google Shape;1080;p75"/>
          <p:cNvSpPr/>
          <p:nvPr/>
        </p:nvSpPr>
        <p:spPr>
          <a:xfrm>
            <a:off x="1871179" y="20218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081" name="Google Shape;1081;p75"/>
          <p:cNvCxnSpPr/>
          <p:nvPr/>
        </p:nvCxnSpPr>
        <p:spPr>
          <a:xfrm rot="10800000">
            <a:off x="2033081" y="2377435"/>
            <a:ext cx="0" cy="148500"/>
          </a:xfrm>
          <a:prstGeom prst="straightConnector1">
            <a:avLst/>
          </a:prstGeom>
          <a:noFill/>
          <a:ln cap="flat" cmpd="sng" w="28575">
            <a:solidFill>
              <a:schemeClr val="dk2"/>
            </a:solidFill>
            <a:prstDash val="solid"/>
            <a:round/>
            <a:headEnd len="med" w="med" type="none"/>
            <a:tailEnd len="med" w="med" type="none"/>
          </a:ln>
        </p:spPr>
      </p:cxnSp>
      <p:sp>
        <p:nvSpPr>
          <p:cNvPr id="1082" name="Google Shape;1082;p75"/>
          <p:cNvSpPr txBox="1"/>
          <p:nvPr/>
        </p:nvSpPr>
        <p:spPr>
          <a:xfrm>
            <a:off x="1016125" y="2038841"/>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1083" name="Google Shape;1083;p75"/>
          <p:cNvCxnSpPr>
            <a:stCxn id="1082" idx="3"/>
            <a:endCxn id="1080" idx="2"/>
          </p:cNvCxnSpPr>
          <p:nvPr/>
        </p:nvCxnSpPr>
        <p:spPr>
          <a:xfrm flipH="1" rot="10800000">
            <a:off x="1593625" y="2192891"/>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1084" name="Google Shape;1084;p75"/>
          <p:cNvSpPr txBox="1"/>
          <p:nvPr/>
        </p:nvSpPr>
        <p:spPr>
          <a:xfrm>
            <a:off x="1016125" y="1453475"/>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085" name="Google Shape;1085;p75"/>
          <p:cNvCxnSpPr>
            <a:stCxn id="1084" idx="2"/>
            <a:endCxn id="1082" idx="0"/>
          </p:cNvCxnSpPr>
          <p:nvPr/>
        </p:nvCxnSpPr>
        <p:spPr>
          <a:xfrm>
            <a:off x="1304875" y="1766375"/>
            <a:ext cx="0" cy="272400"/>
          </a:xfrm>
          <a:prstGeom prst="straightConnector1">
            <a:avLst/>
          </a:prstGeom>
          <a:noFill/>
          <a:ln cap="flat" cmpd="sng" w="28575">
            <a:solidFill>
              <a:schemeClr val="dk2"/>
            </a:solidFill>
            <a:prstDash val="solid"/>
            <a:round/>
            <a:headEnd len="med" w="med" type="none"/>
            <a:tailEnd len="med" w="med" type="triangle"/>
          </a:ln>
        </p:spPr>
      </p:cxnSp>
      <p:sp>
        <p:nvSpPr>
          <p:cNvPr id="1086" name="Google Shape;1086;p75"/>
          <p:cNvSpPr txBox="1"/>
          <p:nvPr/>
        </p:nvSpPr>
        <p:spPr>
          <a:xfrm>
            <a:off x="2622232" y="3004192"/>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v1.0.0</a:t>
            </a:r>
            <a:endParaRPr sz="1000"/>
          </a:p>
        </p:txBody>
      </p:sp>
      <p:cxnSp>
        <p:nvCxnSpPr>
          <p:cNvPr id="1087" name="Google Shape;1087;p75"/>
          <p:cNvCxnSpPr>
            <a:stCxn id="1086" idx="1"/>
            <a:endCxn id="1069" idx="6"/>
          </p:cNvCxnSpPr>
          <p:nvPr/>
        </p:nvCxnSpPr>
        <p:spPr>
          <a:xfrm flipH="1">
            <a:off x="2194732" y="3160642"/>
            <a:ext cx="427500" cy="17400"/>
          </a:xfrm>
          <a:prstGeom prst="straightConnector1">
            <a:avLst/>
          </a:prstGeom>
          <a:noFill/>
          <a:ln cap="flat" cmpd="sng" w="28575">
            <a:solidFill>
              <a:srgbClr val="E69138"/>
            </a:solidFill>
            <a:prstDash val="solid"/>
            <a:round/>
            <a:headEnd len="med" w="med" type="none"/>
            <a:tailEnd len="med" w="med" type="triangle"/>
          </a:ln>
        </p:spPr>
      </p:cxnSp>
      <p:sp>
        <p:nvSpPr>
          <p:cNvPr id="1088" name="Google Shape;1088;p75"/>
          <p:cNvSpPr txBox="1"/>
          <p:nvPr/>
        </p:nvSpPr>
        <p:spPr>
          <a:xfrm>
            <a:off x="2983282" y="2545542"/>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v1.0.1</a:t>
            </a:r>
            <a:endParaRPr sz="1000"/>
          </a:p>
        </p:txBody>
      </p:sp>
      <p:cxnSp>
        <p:nvCxnSpPr>
          <p:cNvPr id="1089" name="Google Shape;1089;p75"/>
          <p:cNvCxnSpPr>
            <a:stCxn id="1088" idx="1"/>
            <a:endCxn id="1077" idx="6"/>
          </p:cNvCxnSpPr>
          <p:nvPr/>
        </p:nvCxnSpPr>
        <p:spPr>
          <a:xfrm rot="10800000">
            <a:off x="2721082" y="2685192"/>
            <a:ext cx="262200" cy="16800"/>
          </a:xfrm>
          <a:prstGeom prst="straightConnector1">
            <a:avLst/>
          </a:prstGeom>
          <a:noFill/>
          <a:ln cap="flat" cmpd="sng" w="28575">
            <a:solidFill>
              <a:srgbClr val="E69138"/>
            </a:solidFill>
            <a:prstDash val="solid"/>
            <a:round/>
            <a:headEnd len="med" w="med" type="none"/>
            <a:tailEnd len="med" w="med" type="triangl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3" name="Shape 1093"/>
        <p:cNvGrpSpPr/>
        <p:nvPr/>
      </p:nvGrpSpPr>
      <p:grpSpPr>
        <a:xfrm>
          <a:off x="0" y="0"/>
          <a:ext cx="0" cy="0"/>
          <a:chOff x="0" y="0"/>
          <a:chExt cx="0" cy="0"/>
        </a:xfrm>
      </p:grpSpPr>
      <p:sp>
        <p:nvSpPr>
          <p:cNvPr id="1094" name="Google Shape;1094;p7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6"/>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Tags</a:t>
            </a:r>
            <a:endParaRPr b="1" sz="3600">
              <a:solidFill>
                <a:srgbClr val="FFFFFF"/>
              </a:solidFill>
            </a:endParaRPr>
          </a:p>
          <a:p>
            <a:pPr indent="0" lvl="0" marL="0" rtl="0" algn="l">
              <a:spcBef>
                <a:spcPts val="0"/>
              </a:spcBef>
              <a:spcAft>
                <a:spcPts val="0"/>
              </a:spcAft>
              <a:buNone/>
            </a:pPr>
            <a:r>
              <a:t/>
            </a:r>
            <a:endParaRPr sz="3000"/>
          </a:p>
        </p:txBody>
      </p:sp>
      <p:sp>
        <p:nvSpPr>
          <p:cNvPr id="1096" name="Google Shape;1096;p76"/>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76"/>
          <p:cNvSpPr txBox="1"/>
          <p:nvPr/>
        </p:nvSpPr>
        <p:spPr>
          <a:xfrm>
            <a:off x="6012950" y="668100"/>
            <a:ext cx="3069300" cy="439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There are 3 kind of </a:t>
            </a:r>
            <a:r>
              <a:rPr b="1" i="1" lang="en">
                <a:solidFill>
                  <a:schemeClr val="dk1"/>
                </a:solidFill>
              </a:rPr>
              <a:t>tags</a:t>
            </a:r>
            <a:r>
              <a:rPr lang="en">
                <a:solidFill>
                  <a:schemeClr val="dk1"/>
                </a:solidFill>
              </a:rPr>
              <a:t>:</a:t>
            </a:r>
            <a:endParaRPr>
              <a:solidFill>
                <a:schemeClr val="dk1"/>
              </a:solidFill>
            </a:endParaRPr>
          </a:p>
          <a:p>
            <a:pPr indent="-317500" lvl="0" marL="457200" rtl="0" algn="l">
              <a:lnSpc>
                <a:spcPct val="115000"/>
              </a:lnSpc>
              <a:spcBef>
                <a:spcPts val="900"/>
              </a:spcBef>
              <a:spcAft>
                <a:spcPts val="0"/>
              </a:spcAft>
              <a:buClr>
                <a:schemeClr val="dk1"/>
              </a:buClr>
              <a:buSzPts val="1400"/>
              <a:buChar char="■"/>
            </a:pPr>
            <a:r>
              <a:rPr b="1" i="1" lang="en">
                <a:solidFill>
                  <a:srgbClr val="3D85C6"/>
                </a:solidFill>
              </a:rPr>
              <a:t>lightweight tags</a:t>
            </a:r>
            <a:r>
              <a:rPr lang="en">
                <a:solidFill>
                  <a:schemeClr val="dk1"/>
                </a:solidFill>
              </a:rPr>
              <a:t> (just a pointer to a commit)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i="1" lang="en">
                <a:solidFill>
                  <a:srgbClr val="3D85C6"/>
                </a:solidFill>
              </a:rPr>
              <a:t>annotated tags</a:t>
            </a:r>
            <a:r>
              <a:rPr lang="en">
                <a:solidFill>
                  <a:schemeClr val="dk1"/>
                </a:solidFill>
              </a:rPr>
              <a:t> (full Git object, allows tags to have a message)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i="1" lang="en">
                <a:solidFill>
                  <a:srgbClr val="3D85C6"/>
                </a:solidFill>
              </a:rPr>
              <a:t>signed tags</a:t>
            </a:r>
            <a:r>
              <a:rPr lang="en">
                <a:solidFill>
                  <a:schemeClr val="dk1"/>
                </a:solidFill>
              </a:rPr>
              <a:t> (tag with signature)</a:t>
            </a:r>
            <a:endParaRPr>
              <a:solidFill>
                <a:schemeClr val="dk1"/>
              </a:solidFill>
            </a:endParaRPr>
          </a:p>
          <a:p>
            <a:pPr indent="0" lvl="0" marL="0" rtl="0" algn="l">
              <a:lnSpc>
                <a:spcPct val="115000"/>
              </a:lnSpc>
              <a:spcBef>
                <a:spcPts val="900"/>
              </a:spcBef>
              <a:spcAft>
                <a:spcPts val="0"/>
              </a:spcAft>
              <a:buNone/>
            </a:pPr>
            <a:r>
              <a:rPr lang="en">
                <a:solidFill>
                  <a:schemeClr val="dk1"/>
                </a:solidFill>
              </a:rPr>
              <a:t>Tag creation:</a:t>
            </a:r>
            <a:endParaRPr>
              <a:solidFill>
                <a:schemeClr val="dk1"/>
              </a:solidFill>
            </a:endParaRPr>
          </a:p>
          <a:p>
            <a:pPr indent="-317500" lvl="0" marL="457200" rtl="0" algn="l">
              <a:lnSpc>
                <a:spcPct val="115000"/>
              </a:lnSpc>
              <a:spcBef>
                <a:spcPts val="900"/>
              </a:spcBef>
              <a:spcAft>
                <a:spcPts val="0"/>
              </a:spcAft>
              <a:buClr>
                <a:schemeClr val="dk1"/>
              </a:buClr>
              <a:buSzPts val="1400"/>
              <a:buFont typeface="Courier New"/>
              <a:buChar char="■"/>
            </a:pPr>
            <a:r>
              <a:rPr i="1" lang="en">
                <a:solidFill>
                  <a:schemeClr val="dk1"/>
                </a:solidFill>
                <a:latin typeface="Courier New"/>
                <a:ea typeface="Courier New"/>
                <a:cs typeface="Courier New"/>
                <a:sym typeface="Courier New"/>
              </a:rPr>
              <a:t>git tag &lt;tagname&gt;</a:t>
            </a:r>
            <a:endParaRPr i="1">
              <a:solidFill>
                <a:schemeClr val="dk1"/>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dk1"/>
              </a:buClr>
              <a:buSzPts val="1400"/>
              <a:buFont typeface="Courier New"/>
              <a:buChar char="■"/>
            </a:pPr>
            <a:r>
              <a:rPr i="1" lang="en">
                <a:solidFill>
                  <a:schemeClr val="dk1"/>
                </a:solidFill>
                <a:latin typeface="Courier New"/>
                <a:ea typeface="Courier New"/>
                <a:cs typeface="Courier New"/>
                <a:sym typeface="Courier New"/>
              </a:rPr>
              <a:t>git tag -a &lt;tagname&gt;</a:t>
            </a:r>
            <a:endParaRPr i="1">
              <a:solidFill>
                <a:schemeClr val="dk1"/>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dk1"/>
              </a:buClr>
              <a:buSzPts val="1400"/>
              <a:buFont typeface="Courier New"/>
              <a:buChar char="■"/>
            </a:pPr>
            <a:r>
              <a:rPr i="1" lang="en">
                <a:solidFill>
                  <a:schemeClr val="dk1"/>
                </a:solidFill>
                <a:latin typeface="Courier New"/>
                <a:ea typeface="Courier New"/>
                <a:cs typeface="Courier New"/>
                <a:sym typeface="Courier New"/>
              </a:rPr>
              <a:t>git tag -s &lt;tagname&gt;</a:t>
            </a:r>
            <a:endParaRPr i="1">
              <a:solidFill>
                <a:schemeClr val="dk1"/>
              </a:solidFill>
              <a:latin typeface="Courier New"/>
              <a:ea typeface="Courier New"/>
              <a:cs typeface="Courier New"/>
              <a:sym typeface="Courier New"/>
            </a:endParaRPr>
          </a:p>
          <a:p>
            <a:pPr indent="0" lvl="0" marL="0" rtl="0" algn="l">
              <a:lnSpc>
                <a:spcPct val="115000"/>
              </a:lnSpc>
              <a:spcBef>
                <a:spcPts val="900"/>
              </a:spcBef>
              <a:spcAft>
                <a:spcPts val="0"/>
              </a:spcAft>
              <a:buNone/>
            </a:pPr>
            <a:r>
              <a:rPr lang="en">
                <a:solidFill>
                  <a:schemeClr val="dk1"/>
                </a:solidFill>
              </a:rPr>
              <a:t>List tags:</a:t>
            </a:r>
            <a:endParaRPr>
              <a:solidFill>
                <a:schemeClr val="dk1"/>
              </a:solidFill>
            </a:endParaRPr>
          </a:p>
          <a:p>
            <a:pPr indent="-317500" lvl="0" marL="457200" rtl="0" algn="l">
              <a:lnSpc>
                <a:spcPct val="115000"/>
              </a:lnSpc>
              <a:spcBef>
                <a:spcPts val="900"/>
              </a:spcBef>
              <a:spcAft>
                <a:spcPts val="0"/>
              </a:spcAft>
              <a:buClr>
                <a:schemeClr val="dk1"/>
              </a:buClr>
              <a:buSzPts val="1400"/>
              <a:buFont typeface="Courier New"/>
              <a:buChar char="■"/>
            </a:pPr>
            <a:r>
              <a:rPr i="1" lang="en">
                <a:solidFill>
                  <a:schemeClr val="dk1"/>
                </a:solidFill>
                <a:latin typeface="Courier New"/>
                <a:ea typeface="Courier New"/>
                <a:cs typeface="Courier New"/>
                <a:sym typeface="Courier New"/>
              </a:rPr>
              <a:t>git tag</a:t>
            </a:r>
            <a:endParaRPr i="1">
              <a:solidFill>
                <a:schemeClr val="dk1"/>
              </a:solidFill>
              <a:latin typeface="Courier New"/>
              <a:ea typeface="Courier New"/>
              <a:cs typeface="Courier New"/>
              <a:sym typeface="Courier New"/>
            </a:endParaRPr>
          </a:p>
        </p:txBody>
      </p:sp>
      <p:sp>
        <p:nvSpPr>
          <p:cNvPr id="1098" name="Google Shape;1098;p76"/>
          <p:cNvSpPr/>
          <p:nvPr/>
        </p:nvSpPr>
        <p:spPr>
          <a:xfrm>
            <a:off x="1871179" y="300695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099" name="Google Shape;1099;p76"/>
          <p:cNvSpPr/>
          <p:nvPr/>
        </p:nvSpPr>
        <p:spPr>
          <a:xfrm>
            <a:off x="1871179" y="349798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100" name="Google Shape;1100;p76"/>
          <p:cNvCxnSpPr>
            <a:stCxn id="1098" idx="0"/>
          </p:cNvCxnSpPr>
          <p:nvPr/>
        </p:nvCxnSpPr>
        <p:spPr>
          <a:xfrm rot="10800000">
            <a:off x="2033029" y="2858451"/>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1101" name="Google Shape;1101;p76"/>
          <p:cNvCxnSpPr>
            <a:stCxn id="1099" idx="0"/>
            <a:endCxn id="1098" idx="4"/>
          </p:cNvCxnSpPr>
          <p:nvPr/>
        </p:nvCxnSpPr>
        <p:spPr>
          <a:xfrm rot="10800000">
            <a:off x="2033029" y="3349184"/>
            <a:ext cx="0" cy="148800"/>
          </a:xfrm>
          <a:prstGeom prst="straightConnector1">
            <a:avLst/>
          </a:prstGeom>
          <a:noFill/>
          <a:ln cap="flat" cmpd="sng" w="28575">
            <a:solidFill>
              <a:schemeClr val="dk2"/>
            </a:solidFill>
            <a:prstDash val="solid"/>
            <a:round/>
            <a:headEnd len="med" w="med" type="none"/>
            <a:tailEnd len="med" w="med" type="none"/>
          </a:ln>
        </p:spPr>
      </p:cxnSp>
      <p:sp>
        <p:nvSpPr>
          <p:cNvPr id="1102" name="Google Shape;1102;p76"/>
          <p:cNvSpPr/>
          <p:nvPr/>
        </p:nvSpPr>
        <p:spPr>
          <a:xfrm>
            <a:off x="1871179" y="251593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1103" name="Google Shape;1103;p76"/>
          <p:cNvSpPr txBox="1"/>
          <p:nvPr/>
        </p:nvSpPr>
        <p:spPr>
          <a:xfrm>
            <a:off x="2983282" y="203884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1104" name="Google Shape;1104;p76"/>
          <p:cNvCxnSpPr>
            <a:stCxn id="1103" idx="1"/>
            <a:endCxn id="1105" idx="6"/>
          </p:cNvCxnSpPr>
          <p:nvPr/>
        </p:nvCxnSpPr>
        <p:spPr>
          <a:xfrm rot="10800000">
            <a:off x="2721082" y="2194992"/>
            <a:ext cx="262200" cy="300"/>
          </a:xfrm>
          <a:prstGeom prst="straightConnector1">
            <a:avLst/>
          </a:prstGeom>
          <a:noFill/>
          <a:ln cap="flat" cmpd="sng" w="28575">
            <a:solidFill>
              <a:schemeClr val="dk2"/>
            </a:solidFill>
            <a:prstDash val="solid"/>
            <a:round/>
            <a:headEnd len="med" w="med" type="none"/>
            <a:tailEnd len="med" w="med" type="triangle"/>
          </a:ln>
        </p:spPr>
      </p:cxnSp>
      <p:sp>
        <p:nvSpPr>
          <p:cNvPr id="1106" name="Google Shape;1106;p76"/>
          <p:cNvSpPr/>
          <p:nvPr/>
        </p:nvSpPr>
        <p:spPr>
          <a:xfrm>
            <a:off x="2397436" y="251406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sp>
        <p:nvSpPr>
          <p:cNvPr id="1105" name="Google Shape;1105;p76"/>
          <p:cNvSpPr/>
          <p:nvPr/>
        </p:nvSpPr>
        <p:spPr>
          <a:xfrm>
            <a:off x="2397436" y="202390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F</a:t>
            </a:r>
            <a:endParaRPr b="1" sz="1200"/>
          </a:p>
        </p:txBody>
      </p:sp>
      <p:cxnSp>
        <p:nvCxnSpPr>
          <p:cNvPr id="1107" name="Google Shape;1107;p76"/>
          <p:cNvCxnSpPr/>
          <p:nvPr/>
        </p:nvCxnSpPr>
        <p:spPr>
          <a:xfrm rot="10800000">
            <a:off x="2559338" y="2366416"/>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1108" name="Google Shape;1108;p76"/>
          <p:cNvCxnSpPr>
            <a:stCxn id="1098" idx="7"/>
            <a:endCxn id="1106" idx="4"/>
          </p:cNvCxnSpPr>
          <p:nvPr/>
        </p:nvCxnSpPr>
        <p:spPr>
          <a:xfrm flipH="1" rot="10800000">
            <a:off x="2147475" y="2856380"/>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109" name="Google Shape;1109;p76"/>
          <p:cNvSpPr/>
          <p:nvPr/>
        </p:nvSpPr>
        <p:spPr>
          <a:xfrm>
            <a:off x="1871179" y="20218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110" name="Google Shape;1110;p76"/>
          <p:cNvCxnSpPr/>
          <p:nvPr/>
        </p:nvCxnSpPr>
        <p:spPr>
          <a:xfrm rot="10800000">
            <a:off x="2033081" y="2377435"/>
            <a:ext cx="0" cy="148500"/>
          </a:xfrm>
          <a:prstGeom prst="straightConnector1">
            <a:avLst/>
          </a:prstGeom>
          <a:noFill/>
          <a:ln cap="flat" cmpd="sng" w="28575">
            <a:solidFill>
              <a:schemeClr val="dk2"/>
            </a:solidFill>
            <a:prstDash val="solid"/>
            <a:round/>
            <a:headEnd len="med" w="med" type="none"/>
            <a:tailEnd len="med" w="med" type="none"/>
          </a:ln>
        </p:spPr>
      </p:cxnSp>
      <p:sp>
        <p:nvSpPr>
          <p:cNvPr id="1111" name="Google Shape;1111;p76"/>
          <p:cNvSpPr txBox="1"/>
          <p:nvPr/>
        </p:nvSpPr>
        <p:spPr>
          <a:xfrm>
            <a:off x="1016125" y="2038841"/>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1112" name="Google Shape;1112;p76"/>
          <p:cNvCxnSpPr>
            <a:stCxn id="1111" idx="3"/>
            <a:endCxn id="1109" idx="2"/>
          </p:cNvCxnSpPr>
          <p:nvPr/>
        </p:nvCxnSpPr>
        <p:spPr>
          <a:xfrm flipH="1" rot="10800000">
            <a:off x="1593625" y="2192891"/>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1113" name="Google Shape;1113;p76"/>
          <p:cNvSpPr txBox="1"/>
          <p:nvPr/>
        </p:nvSpPr>
        <p:spPr>
          <a:xfrm>
            <a:off x="1016125" y="1453475"/>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114" name="Google Shape;1114;p76"/>
          <p:cNvCxnSpPr>
            <a:stCxn id="1113" idx="2"/>
            <a:endCxn id="1111" idx="0"/>
          </p:cNvCxnSpPr>
          <p:nvPr/>
        </p:nvCxnSpPr>
        <p:spPr>
          <a:xfrm>
            <a:off x="1304875" y="1766375"/>
            <a:ext cx="0" cy="272400"/>
          </a:xfrm>
          <a:prstGeom prst="straightConnector1">
            <a:avLst/>
          </a:prstGeom>
          <a:noFill/>
          <a:ln cap="flat" cmpd="sng" w="28575">
            <a:solidFill>
              <a:schemeClr val="dk2"/>
            </a:solidFill>
            <a:prstDash val="solid"/>
            <a:round/>
            <a:headEnd len="med" w="med" type="none"/>
            <a:tailEnd len="med" w="med" type="triangle"/>
          </a:ln>
        </p:spPr>
      </p:cxnSp>
      <p:sp>
        <p:nvSpPr>
          <p:cNvPr id="1115" name="Google Shape;1115;p76"/>
          <p:cNvSpPr txBox="1"/>
          <p:nvPr/>
        </p:nvSpPr>
        <p:spPr>
          <a:xfrm>
            <a:off x="2622232" y="3004192"/>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v1.0.0</a:t>
            </a:r>
            <a:endParaRPr sz="1000"/>
          </a:p>
        </p:txBody>
      </p:sp>
      <p:cxnSp>
        <p:nvCxnSpPr>
          <p:cNvPr id="1116" name="Google Shape;1116;p76"/>
          <p:cNvCxnSpPr>
            <a:stCxn id="1115" idx="1"/>
            <a:endCxn id="1098" idx="6"/>
          </p:cNvCxnSpPr>
          <p:nvPr/>
        </p:nvCxnSpPr>
        <p:spPr>
          <a:xfrm flipH="1">
            <a:off x="2194732" y="3160642"/>
            <a:ext cx="427500" cy="17400"/>
          </a:xfrm>
          <a:prstGeom prst="straightConnector1">
            <a:avLst/>
          </a:prstGeom>
          <a:noFill/>
          <a:ln cap="flat" cmpd="sng" w="28575">
            <a:solidFill>
              <a:srgbClr val="E69138"/>
            </a:solidFill>
            <a:prstDash val="solid"/>
            <a:round/>
            <a:headEnd len="med" w="med" type="none"/>
            <a:tailEnd len="med" w="med" type="triangle"/>
          </a:ln>
        </p:spPr>
      </p:cxnSp>
      <p:sp>
        <p:nvSpPr>
          <p:cNvPr id="1117" name="Google Shape;1117;p76"/>
          <p:cNvSpPr txBox="1"/>
          <p:nvPr/>
        </p:nvSpPr>
        <p:spPr>
          <a:xfrm>
            <a:off x="2983282" y="2545542"/>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v1.0.1</a:t>
            </a:r>
            <a:endParaRPr sz="1000"/>
          </a:p>
        </p:txBody>
      </p:sp>
      <p:cxnSp>
        <p:nvCxnSpPr>
          <p:cNvPr id="1118" name="Google Shape;1118;p76"/>
          <p:cNvCxnSpPr>
            <a:stCxn id="1117" idx="1"/>
            <a:endCxn id="1106" idx="6"/>
          </p:cNvCxnSpPr>
          <p:nvPr/>
        </p:nvCxnSpPr>
        <p:spPr>
          <a:xfrm rot="10800000">
            <a:off x="2721082" y="2685192"/>
            <a:ext cx="262200" cy="16800"/>
          </a:xfrm>
          <a:prstGeom prst="straightConnector1">
            <a:avLst/>
          </a:prstGeom>
          <a:noFill/>
          <a:ln cap="flat" cmpd="sng" w="28575">
            <a:solidFill>
              <a:srgbClr val="E69138"/>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2" name="Shape 1122"/>
        <p:cNvGrpSpPr/>
        <p:nvPr/>
      </p:nvGrpSpPr>
      <p:grpSpPr>
        <a:xfrm>
          <a:off x="0" y="0"/>
          <a:ext cx="0" cy="0"/>
          <a:chOff x="0" y="0"/>
          <a:chExt cx="0" cy="0"/>
        </a:xfrm>
      </p:grpSpPr>
      <p:sp>
        <p:nvSpPr>
          <p:cNvPr id="1123" name="Google Shape;1123;p7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7"/>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B-R-E-A-K</a:t>
            </a:r>
            <a:endParaRPr b="1" sz="3600">
              <a:solidFill>
                <a:srgbClr val="FFFFFF"/>
              </a:solidFill>
            </a:endParaRPr>
          </a:p>
          <a:p>
            <a:pPr indent="0" lvl="0" marL="0" rtl="0" algn="l">
              <a:spcBef>
                <a:spcPts val="0"/>
              </a:spcBef>
              <a:spcAft>
                <a:spcPts val="0"/>
              </a:spcAft>
              <a:buNone/>
            </a:pPr>
            <a:r>
              <a:t/>
            </a:r>
            <a:endParaRPr sz="3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8" name="Shape 1128"/>
        <p:cNvGrpSpPr/>
        <p:nvPr/>
      </p:nvGrpSpPr>
      <p:grpSpPr>
        <a:xfrm>
          <a:off x="0" y="0"/>
          <a:ext cx="0" cy="0"/>
          <a:chOff x="0" y="0"/>
          <a:chExt cx="0" cy="0"/>
        </a:xfrm>
      </p:grpSpPr>
      <p:sp>
        <p:nvSpPr>
          <p:cNvPr id="1129" name="Google Shape;1129;p7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8"/>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Clone</a:t>
            </a:r>
            <a:endParaRPr b="1" sz="3600">
              <a:solidFill>
                <a:srgbClr val="FFFFFF"/>
              </a:solidFill>
            </a:endParaRPr>
          </a:p>
          <a:p>
            <a:pPr indent="0" lvl="0" marL="0" rtl="0" algn="l">
              <a:spcBef>
                <a:spcPts val="0"/>
              </a:spcBef>
              <a:spcAft>
                <a:spcPts val="0"/>
              </a:spcAft>
              <a:buNone/>
            </a:pPr>
            <a:r>
              <a:t/>
            </a:r>
            <a:endParaRPr sz="3000"/>
          </a:p>
        </p:txBody>
      </p:sp>
      <p:sp>
        <p:nvSpPr>
          <p:cNvPr id="1131" name="Google Shape;1131;p78"/>
          <p:cNvSpPr/>
          <p:nvPr/>
        </p:nvSpPr>
        <p:spPr>
          <a:xfrm>
            <a:off x="5897750" y="582200"/>
            <a:ext cx="32475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8"/>
          <p:cNvSpPr txBox="1"/>
          <p:nvPr/>
        </p:nvSpPr>
        <p:spPr>
          <a:xfrm>
            <a:off x="6012950" y="668100"/>
            <a:ext cx="3069300" cy="314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 sz="1800">
                <a:solidFill>
                  <a:schemeClr val="dk1"/>
                </a:solidFill>
              </a:rPr>
              <a:t>A remote repository can be cloned to a client by</a:t>
            </a:r>
            <a:br>
              <a:rPr lang="en" sz="1800">
                <a:solidFill>
                  <a:schemeClr val="dk1"/>
                </a:solidFill>
              </a:rPr>
            </a:br>
            <a:r>
              <a:rPr i="1" lang="en" sz="1800">
                <a:solidFill>
                  <a:schemeClr val="dk1"/>
                </a:solidFill>
                <a:latin typeface="Courier New"/>
                <a:ea typeface="Courier New"/>
                <a:cs typeface="Courier New"/>
                <a:sym typeface="Courier New"/>
              </a:rPr>
              <a:t>git clone &lt;URL&gt;</a:t>
            </a:r>
            <a:endParaRPr i="1" sz="1800">
              <a:solidFill>
                <a:schemeClr val="dk1"/>
              </a:solidFill>
              <a:latin typeface="Courier New"/>
              <a:ea typeface="Courier New"/>
              <a:cs typeface="Courier New"/>
              <a:sym typeface="Courier New"/>
            </a:endParaRPr>
          </a:p>
        </p:txBody>
      </p:sp>
      <p:cxnSp>
        <p:nvCxnSpPr>
          <p:cNvPr id="1133" name="Google Shape;1133;p78"/>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134" name="Google Shape;1134;p78"/>
          <p:cNvSpPr/>
          <p:nvPr/>
        </p:nvSpPr>
        <p:spPr>
          <a:xfrm>
            <a:off x="928379" y="278960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135" name="Google Shape;1135;p78"/>
          <p:cNvSpPr/>
          <p:nvPr/>
        </p:nvSpPr>
        <p:spPr>
          <a:xfrm>
            <a:off x="928379" y="328063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136" name="Google Shape;1136;p78"/>
          <p:cNvCxnSpPr>
            <a:stCxn id="1134" idx="0"/>
          </p:cNvCxnSpPr>
          <p:nvPr/>
        </p:nvCxnSpPr>
        <p:spPr>
          <a:xfrm rot="10800000">
            <a:off x="1090229" y="2641101"/>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1137" name="Google Shape;1137;p78"/>
          <p:cNvCxnSpPr>
            <a:stCxn id="1135" idx="0"/>
            <a:endCxn id="1134" idx="4"/>
          </p:cNvCxnSpPr>
          <p:nvPr/>
        </p:nvCxnSpPr>
        <p:spPr>
          <a:xfrm rot="10800000">
            <a:off x="1090229" y="3131834"/>
            <a:ext cx="0" cy="148800"/>
          </a:xfrm>
          <a:prstGeom prst="straightConnector1">
            <a:avLst/>
          </a:prstGeom>
          <a:noFill/>
          <a:ln cap="flat" cmpd="sng" w="28575">
            <a:solidFill>
              <a:schemeClr val="dk2"/>
            </a:solidFill>
            <a:prstDash val="solid"/>
            <a:round/>
            <a:headEnd len="med" w="med" type="none"/>
            <a:tailEnd len="med" w="med" type="none"/>
          </a:ln>
        </p:spPr>
      </p:cxnSp>
      <p:sp>
        <p:nvSpPr>
          <p:cNvPr id="1138" name="Google Shape;1138;p78"/>
          <p:cNvSpPr/>
          <p:nvPr/>
        </p:nvSpPr>
        <p:spPr>
          <a:xfrm>
            <a:off x="928379" y="229858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1139" name="Google Shape;1139;p78"/>
          <p:cNvSpPr txBox="1"/>
          <p:nvPr/>
        </p:nvSpPr>
        <p:spPr>
          <a:xfrm>
            <a:off x="2040482" y="182149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1140" name="Google Shape;1140;p78"/>
          <p:cNvCxnSpPr>
            <a:stCxn id="1139" idx="1"/>
            <a:endCxn id="1141" idx="6"/>
          </p:cNvCxnSpPr>
          <p:nvPr/>
        </p:nvCxnSpPr>
        <p:spPr>
          <a:xfrm rot="10800000">
            <a:off x="1778282" y="1977642"/>
            <a:ext cx="262200" cy="300"/>
          </a:xfrm>
          <a:prstGeom prst="straightConnector1">
            <a:avLst/>
          </a:prstGeom>
          <a:noFill/>
          <a:ln cap="flat" cmpd="sng" w="28575">
            <a:solidFill>
              <a:schemeClr val="dk2"/>
            </a:solidFill>
            <a:prstDash val="solid"/>
            <a:round/>
            <a:headEnd len="med" w="med" type="none"/>
            <a:tailEnd len="med" w="med" type="triangle"/>
          </a:ln>
        </p:spPr>
      </p:cxnSp>
      <p:sp>
        <p:nvSpPr>
          <p:cNvPr id="1142" name="Google Shape;1142;p78"/>
          <p:cNvSpPr/>
          <p:nvPr/>
        </p:nvSpPr>
        <p:spPr>
          <a:xfrm>
            <a:off x="1454636" y="22967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sp>
        <p:nvSpPr>
          <p:cNvPr id="1141" name="Google Shape;1141;p78"/>
          <p:cNvSpPr/>
          <p:nvPr/>
        </p:nvSpPr>
        <p:spPr>
          <a:xfrm>
            <a:off x="1454636" y="180655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F</a:t>
            </a:r>
            <a:endParaRPr b="1" sz="1200"/>
          </a:p>
        </p:txBody>
      </p:sp>
      <p:cxnSp>
        <p:nvCxnSpPr>
          <p:cNvPr id="1143" name="Google Shape;1143;p78"/>
          <p:cNvCxnSpPr/>
          <p:nvPr/>
        </p:nvCxnSpPr>
        <p:spPr>
          <a:xfrm rot="10800000">
            <a:off x="1616538" y="2149066"/>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1144" name="Google Shape;1144;p78"/>
          <p:cNvCxnSpPr>
            <a:stCxn id="1134" idx="7"/>
            <a:endCxn id="1142" idx="4"/>
          </p:cNvCxnSpPr>
          <p:nvPr/>
        </p:nvCxnSpPr>
        <p:spPr>
          <a:xfrm flipH="1" rot="10800000">
            <a:off x="1204675" y="2639030"/>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145" name="Google Shape;1145;p78"/>
          <p:cNvSpPr/>
          <p:nvPr/>
        </p:nvSpPr>
        <p:spPr>
          <a:xfrm>
            <a:off x="928379" y="18044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146" name="Google Shape;1146;p78"/>
          <p:cNvCxnSpPr/>
          <p:nvPr/>
        </p:nvCxnSpPr>
        <p:spPr>
          <a:xfrm rot="10800000">
            <a:off x="1090281" y="2160085"/>
            <a:ext cx="0" cy="148500"/>
          </a:xfrm>
          <a:prstGeom prst="straightConnector1">
            <a:avLst/>
          </a:prstGeom>
          <a:noFill/>
          <a:ln cap="flat" cmpd="sng" w="28575">
            <a:solidFill>
              <a:schemeClr val="dk2"/>
            </a:solidFill>
            <a:prstDash val="solid"/>
            <a:round/>
            <a:headEnd len="med" w="med" type="none"/>
            <a:tailEnd len="med" w="med" type="none"/>
          </a:ln>
        </p:spPr>
      </p:cxnSp>
      <p:sp>
        <p:nvSpPr>
          <p:cNvPr id="1147" name="Google Shape;1147;p78"/>
          <p:cNvSpPr txBox="1"/>
          <p:nvPr/>
        </p:nvSpPr>
        <p:spPr>
          <a:xfrm>
            <a:off x="73325" y="1821491"/>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1148" name="Google Shape;1148;p78"/>
          <p:cNvCxnSpPr>
            <a:stCxn id="1147" idx="3"/>
            <a:endCxn id="1145" idx="2"/>
          </p:cNvCxnSpPr>
          <p:nvPr/>
        </p:nvCxnSpPr>
        <p:spPr>
          <a:xfrm flipH="1" rot="10800000">
            <a:off x="650825" y="1975541"/>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1149" name="Google Shape;1149;p78"/>
          <p:cNvSpPr txBox="1"/>
          <p:nvPr/>
        </p:nvSpPr>
        <p:spPr>
          <a:xfrm>
            <a:off x="73325" y="1236125"/>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150" name="Google Shape;1150;p78"/>
          <p:cNvCxnSpPr>
            <a:stCxn id="1149" idx="2"/>
            <a:endCxn id="1147" idx="0"/>
          </p:cNvCxnSpPr>
          <p:nvPr/>
        </p:nvCxnSpPr>
        <p:spPr>
          <a:xfrm>
            <a:off x="362075" y="1549025"/>
            <a:ext cx="0" cy="272400"/>
          </a:xfrm>
          <a:prstGeom prst="straightConnector1">
            <a:avLst/>
          </a:prstGeom>
          <a:noFill/>
          <a:ln cap="flat" cmpd="sng" w="28575">
            <a:solidFill>
              <a:schemeClr val="dk2"/>
            </a:solidFill>
            <a:prstDash val="solid"/>
            <a:round/>
            <a:headEnd len="med" w="med" type="none"/>
            <a:tailEnd len="med" w="med" type="triangle"/>
          </a:ln>
        </p:spPr>
      </p:cxnSp>
      <p:sp>
        <p:nvSpPr>
          <p:cNvPr id="1151" name="Google Shape;1151;p78"/>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152" name="Google Shape;1152;p78"/>
          <p:cNvSpPr txBox="1"/>
          <p:nvPr/>
        </p:nvSpPr>
        <p:spPr>
          <a:xfrm>
            <a:off x="3439775" y="6681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153" name="Google Shape;1153;p78"/>
          <p:cNvSpPr txBox="1"/>
          <p:nvPr/>
        </p:nvSpPr>
        <p:spPr>
          <a:xfrm>
            <a:off x="1884400" y="3622925"/>
            <a:ext cx="25467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clone &lt;URL&gt;</a:t>
            </a:r>
            <a:endParaRPr b="1" i="1" sz="1800">
              <a:solidFill>
                <a:srgbClr val="A61C00"/>
              </a:solidFill>
              <a:latin typeface="Courier New"/>
              <a:ea typeface="Courier New"/>
              <a:cs typeface="Courier New"/>
              <a:sym typeface="Courier New"/>
            </a:endParaRPr>
          </a:p>
        </p:txBody>
      </p:sp>
      <p:cxnSp>
        <p:nvCxnSpPr>
          <p:cNvPr id="1154" name="Google Shape;1154;p78"/>
          <p:cNvCxnSpPr/>
          <p:nvPr/>
        </p:nvCxnSpPr>
        <p:spPr>
          <a:xfrm>
            <a:off x="2409275" y="3640150"/>
            <a:ext cx="1068600" cy="0"/>
          </a:xfrm>
          <a:prstGeom prst="straightConnector1">
            <a:avLst/>
          </a:prstGeom>
          <a:noFill/>
          <a:ln cap="flat" cmpd="sng" w="28575">
            <a:solidFill>
              <a:srgbClr val="A61C00"/>
            </a:solidFill>
            <a:prstDash val="solid"/>
            <a:round/>
            <a:headEnd len="med" w="med" type="none"/>
            <a:tailEnd len="med" w="med" type="triangle"/>
          </a:ln>
        </p:spPr>
      </p:cxnSp>
      <p:sp>
        <p:nvSpPr>
          <p:cNvPr id="1155" name="Google Shape;1155;p78"/>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78"/>
          <p:cNvSpPr txBox="1"/>
          <p:nvPr/>
        </p:nvSpPr>
        <p:spPr>
          <a:xfrm>
            <a:off x="-16325" y="4713250"/>
            <a:ext cx="92139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happens on git clone? Which commits does the client get? Which branches?</a:t>
            </a:r>
            <a:endParaRPr i="1" sz="1800">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0" name="Shape 1160"/>
        <p:cNvGrpSpPr/>
        <p:nvPr/>
      </p:nvGrpSpPr>
      <p:grpSpPr>
        <a:xfrm>
          <a:off x="0" y="0"/>
          <a:ext cx="0" cy="0"/>
          <a:chOff x="0" y="0"/>
          <a:chExt cx="0" cy="0"/>
        </a:xfrm>
      </p:grpSpPr>
      <p:sp>
        <p:nvSpPr>
          <p:cNvPr id="1161" name="Google Shape;1161;p7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79"/>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Clone</a:t>
            </a:r>
            <a:endParaRPr b="1" sz="3600">
              <a:solidFill>
                <a:srgbClr val="FFFFFF"/>
              </a:solidFill>
            </a:endParaRPr>
          </a:p>
          <a:p>
            <a:pPr indent="0" lvl="0" marL="0" rtl="0" algn="l">
              <a:spcBef>
                <a:spcPts val="0"/>
              </a:spcBef>
              <a:spcAft>
                <a:spcPts val="0"/>
              </a:spcAft>
              <a:buNone/>
            </a:pPr>
            <a:r>
              <a:t/>
            </a:r>
            <a:endParaRPr sz="3000"/>
          </a:p>
        </p:txBody>
      </p:sp>
      <p:sp>
        <p:nvSpPr>
          <p:cNvPr id="1163" name="Google Shape;1163;p79"/>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79"/>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Clr>
                <a:schemeClr val="dk1"/>
              </a:buClr>
              <a:buSzPts val="1200"/>
              <a:buFont typeface="Georgia"/>
              <a:buChar char="■"/>
            </a:pPr>
            <a:r>
              <a:rPr lang="en" sz="1200">
                <a:solidFill>
                  <a:schemeClr val="dk1"/>
                </a:solidFill>
              </a:rPr>
              <a:t>The client gets all (reachable) commits.</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Georgia"/>
              <a:buChar char="■"/>
            </a:pPr>
            <a:r>
              <a:rPr lang="en" sz="1200">
                <a:solidFill>
                  <a:schemeClr val="dk1"/>
                </a:solidFill>
              </a:rPr>
              <a:t>From the client’s perspective the branches in the remote repository are </a:t>
            </a:r>
            <a:r>
              <a:rPr b="1" i="1" lang="en" sz="1200">
                <a:solidFill>
                  <a:srgbClr val="3D85C6"/>
                </a:solidFill>
              </a:rPr>
              <a:t>remote branches</a:t>
            </a:r>
            <a:r>
              <a:rPr lang="en" sz="1200">
                <a:solidFill>
                  <a:schemeClr val="dk1"/>
                </a:solidFill>
              </a:rPr>
              <a:t>.</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Georgia"/>
              <a:buChar char="■"/>
            </a:pPr>
            <a:r>
              <a:rPr lang="en" sz="1200">
                <a:solidFill>
                  <a:schemeClr val="dk1"/>
                </a:solidFill>
              </a:rPr>
              <a:t>For each remote branch a </a:t>
            </a:r>
            <a:r>
              <a:rPr b="1" i="1" lang="en" sz="1200">
                <a:solidFill>
                  <a:srgbClr val="3D85C6"/>
                </a:solidFill>
              </a:rPr>
              <a:t>remote tracking branch</a:t>
            </a:r>
            <a:r>
              <a:rPr lang="en" sz="1200">
                <a:solidFill>
                  <a:schemeClr val="dk1"/>
                </a:solidFill>
              </a:rPr>
              <a:t> is created in the local repository (e.g. </a:t>
            </a:r>
            <a:r>
              <a:rPr i="1" lang="en" sz="1200">
                <a:solidFill>
                  <a:schemeClr val="dk1"/>
                </a:solidFill>
                <a:latin typeface="Courier New"/>
                <a:ea typeface="Courier New"/>
                <a:cs typeface="Courier New"/>
                <a:sym typeface="Courier New"/>
              </a:rPr>
              <a:t>origin/master</a:t>
            </a:r>
            <a:r>
              <a:rPr lang="en" sz="1200">
                <a:solidFill>
                  <a:schemeClr val="dk1"/>
                </a:solidFill>
              </a:rPr>
              <a:t> and </a:t>
            </a:r>
            <a:r>
              <a:rPr i="1" lang="en" sz="1200">
                <a:solidFill>
                  <a:schemeClr val="dk1"/>
                </a:solidFill>
                <a:latin typeface="Courier New"/>
                <a:ea typeface="Courier New"/>
                <a:cs typeface="Courier New"/>
                <a:sym typeface="Courier New"/>
              </a:rPr>
              <a:t>origin/stable-1.0</a:t>
            </a:r>
            <a:r>
              <a:rPr lang="en" sz="1200">
                <a:solidFill>
                  <a:schemeClr val="dk1"/>
                </a:solidFill>
              </a:rPr>
              <a:t>).</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Georgia"/>
              <a:buChar char="■"/>
            </a:pPr>
            <a:r>
              <a:rPr lang="en" sz="1200">
                <a:solidFill>
                  <a:schemeClr val="dk1"/>
                </a:solidFill>
              </a:rPr>
              <a:t>For the remote branch to which </a:t>
            </a:r>
            <a:r>
              <a:rPr i="1" lang="en" sz="1200">
                <a:solidFill>
                  <a:schemeClr val="dk1"/>
                </a:solidFill>
                <a:latin typeface="Courier New"/>
                <a:ea typeface="Courier New"/>
                <a:cs typeface="Courier New"/>
                <a:sym typeface="Courier New"/>
              </a:rPr>
              <a:t>HEAD</a:t>
            </a:r>
            <a:r>
              <a:rPr lang="en" sz="1200">
                <a:solidFill>
                  <a:schemeClr val="dk1"/>
                </a:solidFill>
              </a:rPr>
              <a:t> points a </a:t>
            </a:r>
            <a:r>
              <a:rPr b="1" i="1" lang="en" sz="1200">
                <a:solidFill>
                  <a:srgbClr val="3D85C6"/>
                </a:solidFill>
              </a:rPr>
              <a:t>local branch</a:t>
            </a:r>
            <a:r>
              <a:rPr lang="en" sz="1200">
                <a:solidFill>
                  <a:schemeClr val="dk1"/>
                </a:solidFill>
              </a:rPr>
              <a:t> is created and checked out (normally </a:t>
            </a:r>
            <a:r>
              <a:rPr i="1" lang="en" sz="1200">
                <a:solidFill>
                  <a:schemeClr val="dk1"/>
                </a:solidFill>
                <a:latin typeface="Courier New"/>
                <a:ea typeface="Courier New"/>
                <a:cs typeface="Courier New"/>
                <a:sym typeface="Courier New"/>
              </a:rPr>
              <a:t>master</a:t>
            </a:r>
            <a:r>
              <a:rPr lang="en" sz="1200">
                <a:solidFill>
                  <a:schemeClr val="dk1"/>
                </a:solidFill>
              </a:rPr>
              <a:t>).</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Georgia"/>
              <a:buChar char="■"/>
            </a:pPr>
            <a:r>
              <a:rPr lang="en" sz="1200">
                <a:solidFill>
                  <a:schemeClr val="dk1"/>
                </a:solidFill>
              </a:rPr>
              <a:t>The repository URL is stored in the git config under a name, by default the remote repository is called </a:t>
            </a:r>
            <a:r>
              <a:rPr i="1" lang="en" sz="1200">
                <a:solidFill>
                  <a:schemeClr val="dk1"/>
                </a:solidFill>
                <a:latin typeface="Courier New"/>
                <a:ea typeface="Courier New"/>
                <a:cs typeface="Courier New"/>
                <a:sym typeface="Courier New"/>
              </a:rPr>
              <a:t>origin</a:t>
            </a:r>
            <a:r>
              <a:rPr lang="en" sz="1200">
                <a:solidFill>
                  <a:schemeClr val="dk1"/>
                </a:solidFill>
              </a:rPr>
              <a:t>.</a:t>
            </a:r>
            <a:endParaRPr sz="1200">
              <a:solidFill>
                <a:schemeClr val="dk1"/>
              </a:solidFill>
            </a:endParaRPr>
          </a:p>
        </p:txBody>
      </p:sp>
      <p:cxnSp>
        <p:nvCxnSpPr>
          <p:cNvPr id="1165" name="Google Shape;1165;p79"/>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166" name="Google Shape;1166;p79"/>
          <p:cNvSpPr/>
          <p:nvPr/>
        </p:nvSpPr>
        <p:spPr>
          <a:xfrm>
            <a:off x="928379" y="278960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167" name="Google Shape;1167;p79"/>
          <p:cNvSpPr/>
          <p:nvPr/>
        </p:nvSpPr>
        <p:spPr>
          <a:xfrm>
            <a:off x="928379" y="328063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168" name="Google Shape;1168;p79"/>
          <p:cNvCxnSpPr>
            <a:stCxn id="1166" idx="0"/>
          </p:cNvCxnSpPr>
          <p:nvPr/>
        </p:nvCxnSpPr>
        <p:spPr>
          <a:xfrm rot="10800000">
            <a:off x="1090229" y="2641101"/>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1169" name="Google Shape;1169;p79"/>
          <p:cNvCxnSpPr>
            <a:stCxn id="1167" idx="0"/>
            <a:endCxn id="1166" idx="4"/>
          </p:cNvCxnSpPr>
          <p:nvPr/>
        </p:nvCxnSpPr>
        <p:spPr>
          <a:xfrm rot="10800000">
            <a:off x="1090229" y="3131834"/>
            <a:ext cx="0" cy="148800"/>
          </a:xfrm>
          <a:prstGeom prst="straightConnector1">
            <a:avLst/>
          </a:prstGeom>
          <a:noFill/>
          <a:ln cap="flat" cmpd="sng" w="28575">
            <a:solidFill>
              <a:schemeClr val="dk2"/>
            </a:solidFill>
            <a:prstDash val="solid"/>
            <a:round/>
            <a:headEnd len="med" w="med" type="none"/>
            <a:tailEnd len="med" w="med" type="none"/>
          </a:ln>
        </p:spPr>
      </p:cxnSp>
      <p:sp>
        <p:nvSpPr>
          <p:cNvPr id="1170" name="Google Shape;1170;p79"/>
          <p:cNvSpPr/>
          <p:nvPr/>
        </p:nvSpPr>
        <p:spPr>
          <a:xfrm>
            <a:off x="928379" y="229858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1171" name="Google Shape;1171;p79"/>
          <p:cNvSpPr txBox="1"/>
          <p:nvPr/>
        </p:nvSpPr>
        <p:spPr>
          <a:xfrm>
            <a:off x="2040482" y="182149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1172" name="Google Shape;1172;p79"/>
          <p:cNvCxnSpPr>
            <a:stCxn id="1171" idx="1"/>
            <a:endCxn id="1173" idx="6"/>
          </p:cNvCxnSpPr>
          <p:nvPr/>
        </p:nvCxnSpPr>
        <p:spPr>
          <a:xfrm rot="10800000">
            <a:off x="1778282" y="1977642"/>
            <a:ext cx="262200" cy="300"/>
          </a:xfrm>
          <a:prstGeom prst="straightConnector1">
            <a:avLst/>
          </a:prstGeom>
          <a:noFill/>
          <a:ln cap="flat" cmpd="sng" w="28575">
            <a:solidFill>
              <a:schemeClr val="dk2"/>
            </a:solidFill>
            <a:prstDash val="solid"/>
            <a:round/>
            <a:headEnd len="med" w="med" type="none"/>
            <a:tailEnd len="med" w="med" type="triangle"/>
          </a:ln>
        </p:spPr>
      </p:cxnSp>
      <p:sp>
        <p:nvSpPr>
          <p:cNvPr id="1174" name="Google Shape;1174;p79"/>
          <p:cNvSpPr/>
          <p:nvPr/>
        </p:nvSpPr>
        <p:spPr>
          <a:xfrm>
            <a:off x="1454636" y="22967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sp>
        <p:nvSpPr>
          <p:cNvPr id="1173" name="Google Shape;1173;p79"/>
          <p:cNvSpPr/>
          <p:nvPr/>
        </p:nvSpPr>
        <p:spPr>
          <a:xfrm>
            <a:off x="1454636" y="180655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F</a:t>
            </a:r>
            <a:endParaRPr b="1" sz="1200"/>
          </a:p>
        </p:txBody>
      </p:sp>
      <p:cxnSp>
        <p:nvCxnSpPr>
          <p:cNvPr id="1175" name="Google Shape;1175;p79"/>
          <p:cNvCxnSpPr/>
          <p:nvPr/>
        </p:nvCxnSpPr>
        <p:spPr>
          <a:xfrm rot="10800000">
            <a:off x="1616538" y="2149066"/>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1176" name="Google Shape;1176;p79"/>
          <p:cNvCxnSpPr>
            <a:stCxn id="1166" idx="7"/>
            <a:endCxn id="1174" idx="4"/>
          </p:cNvCxnSpPr>
          <p:nvPr/>
        </p:nvCxnSpPr>
        <p:spPr>
          <a:xfrm flipH="1" rot="10800000">
            <a:off x="1204675" y="2639030"/>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177" name="Google Shape;1177;p79"/>
          <p:cNvSpPr/>
          <p:nvPr/>
        </p:nvSpPr>
        <p:spPr>
          <a:xfrm>
            <a:off x="928379" y="18044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178" name="Google Shape;1178;p79"/>
          <p:cNvCxnSpPr/>
          <p:nvPr/>
        </p:nvCxnSpPr>
        <p:spPr>
          <a:xfrm rot="10800000">
            <a:off x="1090281" y="2160085"/>
            <a:ext cx="0" cy="148500"/>
          </a:xfrm>
          <a:prstGeom prst="straightConnector1">
            <a:avLst/>
          </a:prstGeom>
          <a:noFill/>
          <a:ln cap="flat" cmpd="sng" w="28575">
            <a:solidFill>
              <a:schemeClr val="dk2"/>
            </a:solidFill>
            <a:prstDash val="solid"/>
            <a:round/>
            <a:headEnd len="med" w="med" type="none"/>
            <a:tailEnd len="med" w="med" type="none"/>
          </a:ln>
        </p:spPr>
      </p:cxnSp>
      <p:sp>
        <p:nvSpPr>
          <p:cNvPr id="1179" name="Google Shape;1179;p79"/>
          <p:cNvSpPr txBox="1"/>
          <p:nvPr/>
        </p:nvSpPr>
        <p:spPr>
          <a:xfrm>
            <a:off x="73325" y="1821491"/>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1180" name="Google Shape;1180;p79"/>
          <p:cNvCxnSpPr>
            <a:stCxn id="1179" idx="3"/>
            <a:endCxn id="1177" idx="2"/>
          </p:cNvCxnSpPr>
          <p:nvPr/>
        </p:nvCxnSpPr>
        <p:spPr>
          <a:xfrm flipH="1" rot="10800000">
            <a:off x="650825" y="1975541"/>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1181" name="Google Shape;1181;p79"/>
          <p:cNvSpPr txBox="1"/>
          <p:nvPr/>
        </p:nvSpPr>
        <p:spPr>
          <a:xfrm>
            <a:off x="73325" y="1236125"/>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182" name="Google Shape;1182;p79"/>
          <p:cNvCxnSpPr>
            <a:stCxn id="1181" idx="2"/>
            <a:endCxn id="1179" idx="0"/>
          </p:cNvCxnSpPr>
          <p:nvPr/>
        </p:nvCxnSpPr>
        <p:spPr>
          <a:xfrm>
            <a:off x="362075" y="1549025"/>
            <a:ext cx="0" cy="272400"/>
          </a:xfrm>
          <a:prstGeom prst="straightConnector1">
            <a:avLst/>
          </a:prstGeom>
          <a:noFill/>
          <a:ln cap="flat" cmpd="sng" w="28575">
            <a:solidFill>
              <a:schemeClr val="dk2"/>
            </a:solidFill>
            <a:prstDash val="solid"/>
            <a:round/>
            <a:headEnd len="med" w="med" type="none"/>
            <a:tailEnd len="med" w="med" type="triangle"/>
          </a:ln>
        </p:spPr>
      </p:cxnSp>
      <p:sp>
        <p:nvSpPr>
          <p:cNvPr id="1183" name="Google Shape;1183;p79"/>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184" name="Google Shape;1184;p79"/>
          <p:cNvSpPr txBox="1"/>
          <p:nvPr/>
        </p:nvSpPr>
        <p:spPr>
          <a:xfrm>
            <a:off x="3439775" y="6681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185" name="Google Shape;1185;p79"/>
          <p:cNvSpPr txBox="1"/>
          <p:nvPr/>
        </p:nvSpPr>
        <p:spPr>
          <a:xfrm>
            <a:off x="1905350" y="3622925"/>
            <a:ext cx="25467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clone &lt;URL&gt;</a:t>
            </a:r>
            <a:endParaRPr b="1" i="1" sz="1800">
              <a:solidFill>
                <a:srgbClr val="A61C00"/>
              </a:solidFill>
              <a:latin typeface="Courier New"/>
              <a:ea typeface="Courier New"/>
              <a:cs typeface="Courier New"/>
              <a:sym typeface="Courier New"/>
            </a:endParaRPr>
          </a:p>
        </p:txBody>
      </p:sp>
      <p:cxnSp>
        <p:nvCxnSpPr>
          <p:cNvPr id="1186" name="Google Shape;1186;p79"/>
          <p:cNvCxnSpPr/>
          <p:nvPr/>
        </p:nvCxnSpPr>
        <p:spPr>
          <a:xfrm>
            <a:off x="2430225" y="3640150"/>
            <a:ext cx="1068600" cy="0"/>
          </a:xfrm>
          <a:prstGeom prst="straightConnector1">
            <a:avLst/>
          </a:prstGeom>
          <a:noFill/>
          <a:ln cap="flat" cmpd="sng" w="28575">
            <a:solidFill>
              <a:srgbClr val="A61C00"/>
            </a:solidFill>
            <a:prstDash val="solid"/>
            <a:round/>
            <a:headEnd len="med" w="med" type="none"/>
            <a:tailEnd len="med" w="med" type="triangle"/>
          </a:ln>
        </p:spPr>
      </p:cxnSp>
      <p:sp>
        <p:nvSpPr>
          <p:cNvPr id="1187" name="Google Shape;1187;p79"/>
          <p:cNvSpPr/>
          <p:nvPr/>
        </p:nvSpPr>
        <p:spPr>
          <a:xfrm>
            <a:off x="3834429" y="276967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188" name="Google Shape;1188;p79"/>
          <p:cNvSpPr/>
          <p:nvPr/>
        </p:nvSpPr>
        <p:spPr>
          <a:xfrm>
            <a:off x="3834429" y="326070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189" name="Google Shape;1189;p79"/>
          <p:cNvCxnSpPr>
            <a:stCxn id="1187" idx="0"/>
          </p:cNvCxnSpPr>
          <p:nvPr/>
        </p:nvCxnSpPr>
        <p:spPr>
          <a:xfrm rot="10800000">
            <a:off x="3996279" y="2621176"/>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1190" name="Google Shape;1190;p79"/>
          <p:cNvCxnSpPr>
            <a:stCxn id="1188" idx="0"/>
            <a:endCxn id="1187" idx="4"/>
          </p:cNvCxnSpPr>
          <p:nvPr/>
        </p:nvCxnSpPr>
        <p:spPr>
          <a:xfrm rot="10800000">
            <a:off x="3996279" y="3111909"/>
            <a:ext cx="0" cy="148800"/>
          </a:xfrm>
          <a:prstGeom prst="straightConnector1">
            <a:avLst/>
          </a:prstGeom>
          <a:noFill/>
          <a:ln cap="flat" cmpd="sng" w="28575">
            <a:solidFill>
              <a:schemeClr val="dk2"/>
            </a:solidFill>
            <a:prstDash val="solid"/>
            <a:round/>
            <a:headEnd len="med" w="med" type="none"/>
            <a:tailEnd len="med" w="med" type="none"/>
          </a:ln>
        </p:spPr>
      </p:cxnSp>
      <p:sp>
        <p:nvSpPr>
          <p:cNvPr id="1191" name="Google Shape;1191;p79"/>
          <p:cNvSpPr/>
          <p:nvPr/>
        </p:nvSpPr>
        <p:spPr>
          <a:xfrm>
            <a:off x="3834429" y="227866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1192" name="Google Shape;1192;p79"/>
          <p:cNvSpPr txBox="1"/>
          <p:nvPr/>
        </p:nvSpPr>
        <p:spPr>
          <a:xfrm>
            <a:off x="4946525" y="1801575"/>
            <a:ext cx="11292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origin/stable-1.0</a:t>
            </a:r>
            <a:endParaRPr sz="1000"/>
          </a:p>
        </p:txBody>
      </p:sp>
      <p:cxnSp>
        <p:nvCxnSpPr>
          <p:cNvPr id="1193" name="Google Shape;1193;p79"/>
          <p:cNvCxnSpPr>
            <a:stCxn id="1192" idx="1"/>
            <a:endCxn id="1194" idx="6"/>
          </p:cNvCxnSpPr>
          <p:nvPr/>
        </p:nvCxnSpPr>
        <p:spPr>
          <a:xfrm rot="10800000">
            <a:off x="4684325" y="1957725"/>
            <a:ext cx="262200" cy="300"/>
          </a:xfrm>
          <a:prstGeom prst="straightConnector1">
            <a:avLst/>
          </a:prstGeom>
          <a:noFill/>
          <a:ln cap="flat" cmpd="sng" w="28575">
            <a:solidFill>
              <a:srgbClr val="3D85C6"/>
            </a:solidFill>
            <a:prstDash val="solid"/>
            <a:round/>
            <a:headEnd len="med" w="med" type="none"/>
            <a:tailEnd len="med" w="med" type="triangle"/>
          </a:ln>
        </p:spPr>
      </p:cxnSp>
      <p:sp>
        <p:nvSpPr>
          <p:cNvPr id="1195" name="Google Shape;1195;p79"/>
          <p:cNvSpPr/>
          <p:nvPr/>
        </p:nvSpPr>
        <p:spPr>
          <a:xfrm>
            <a:off x="4360686" y="22767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sp>
        <p:nvSpPr>
          <p:cNvPr id="1194" name="Google Shape;1194;p79"/>
          <p:cNvSpPr/>
          <p:nvPr/>
        </p:nvSpPr>
        <p:spPr>
          <a:xfrm>
            <a:off x="4360686" y="178662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F</a:t>
            </a:r>
            <a:endParaRPr b="1" sz="1200"/>
          </a:p>
        </p:txBody>
      </p:sp>
      <p:cxnSp>
        <p:nvCxnSpPr>
          <p:cNvPr id="1196" name="Google Shape;1196;p79"/>
          <p:cNvCxnSpPr/>
          <p:nvPr/>
        </p:nvCxnSpPr>
        <p:spPr>
          <a:xfrm rot="10800000">
            <a:off x="4522588" y="2129141"/>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1197" name="Google Shape;1197;p79"/>
          <p:cNvCxnSpPr>
            <a:stCxn id="1187" idx="7"/>
            <a:endCxn id="1195" idx="4"/>
          </p:cNvCxnSpPr>
          <p:nvPr/>
        </p:nvCxnSpPr>
        <p:spPr>
          <a:xfrm flipH="1" rot="10800000">
            <a:off x="4110725" y="2619105"/>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198" name="Google Shape;1198;p79"/>
          <p:cNvSpPr/>
          <p:nvPr/>
        </p:nvSpPr>
        <p:spPr>
          <a:xfrm>
            <a:off x="3834429" y="17845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199" name="Google Shape;1199;p79"/>
          <p:cNvCxnSpPr/>
          <p:nvPr/>
        </p:nvCxnSpPr>
        <p:spPr>
          <a:xfrm rot="10800000">
            <a:off x="3996331" y="2140160"/>
            <a:ext cx="0" cy="148500"/>
          </a:xfrm>
          <a:prstGeom prst="straightConnector1">
            <a:avLst/>
          </a:prstGeom>
          <a:noFill/>
          <a:ln cap="flat" cmpd="sng" w="28575">
            <a:solidFill>
              <a:schemeClr val="dk2"/>
            </a:solidFill>
            <a:prstDash val="solid"/>
            <a:round/>
            <a:headEnd len="med" w="med" type="none"/>
            <a:tailEnd len="med" w="med" type="none"/>
          </a:ln>
        </p:spPr>
      </p:cxnSp>
      <p:sp>
        <p:nvSpPr>
          <p:cNvPr id="1200" name="Google Shape;1200;p79"/>
          <p:cNvSpPr txBox="1"/>
          <p:nvPr/>
        </p:nvSpPr>
        <p:spPr>
          <a:xfrm>
            <a:off x="2979375" y="1801566"/>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1201" name="Google Shape;1201;p79"/>
          <p:cNvCxnSpPr>
            <a:stCxn id="1200" idx="3"/>
            <a:endCxn id="1198" idx="2"/>
          </p:cNvCxnSpPr>
          <p:nvPr/>
        </p:nvCxnSpPr>
        <p:spPr>
          <a:xfrm flipH="1" rot="10800000">
            <a:off x="3556875" y="1955616"/>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1202" name="Google Shape;1202;p79"/>
          <p:cNvSpPr txBox="1"/>
          <p:nvPr/>
        </p:nvSpPr>
        <p:spPr>
          <a:xfrm>
            <a:off x="2979375" y="1216200"/>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203" name="Google Shape;1203;p79"/>
          <p:cNvCxnSpPr>
            <a:stCxn id="1202" idx="2"/>
            <a:endCxn id="1200" idx="0"/>
          </p:cNvCxnSpPr>
          <p:nvPr/>
        </p:nvCxnSpPr>
        <p:spPr>
          <a:xfrm>
            <a:off x="3268125" y="1529100"/>
            <a:ext cx="0" cy="272400"/>
          </a:xfrm>
          <a:prstGeom prst="straightConnector1">
            <a:avLst/>
          </a:prstGeom>
          <a:noFill/>
          <a:ln cap="flat" cmpd="sng" w="28575">
            <a:solidFill>
              <a:schemeClr val="dk2"/>
            </a:solidFill>
            <a:prstDash val="solid"/>
            <a:round/>
            <a:headEnd len="med" w="med" type="none"/>
            <a:tailEnd len="med" w="med" type="triangle"/>
          </a:ln>
        </p:spPr>
      </p:cxnSp>
      <p:sp>
        <p:nvSpPr>
          <p:cNvPr id="1204" name="Google Shape;1204;p79"/>
          <p:cNvSpPr txBox="1"/>
          <p:nvPr/>
        </p:nvSpPr>
        <p:spPr>
          <a:xfrm>
            <a:off x="3625712" y="1207788"/>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1205" name="Google Shape;1205;p79"/>
          <p:cNvCxnSpPr>
            <a:endCxn id="1198" idx="0"/>
          </p:cNvCxnSpPr>
          <p:nvPr/>
        </p:nvCxnSpPr>
        <p:spPr>
          <a:xfrm flipH="1">
            <a:off x="3996279" y="1518773"/>
            <a:ext cx="5400" cy="265800"/>
          </a:xfrm>
          <a:prstGeom prst="straightConnector1">
            <a:avLst/>
          </a:prstGeom>
          <a:noFill/>
          <a:ln cap="flat" cmpd="sng" w="28575">
            <a:solidFill>
              <a:srgbClr val="3D85C6"/>
            </a:solidFill>
            <a:prstDash val="solid"/>
            <a:round/>
            <a:headEnd len="med" w="med" type="none"/>
            <a:tailEnd len="med" w="med" type="triangle"/>
          </a:ln>
        </p:spPr>
      </p:cxnSp>
      <p:sp>
        <p:nvSpPr>
          <p:cNvPr id="1206" name="Google Shape;1206;p79"/>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79"/>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How are remote tracking branches different from local branches?</a:t>
            </a:r>
            <a:endParaRPr i="1" sz="1800">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1" name="Shape 1211"/>
        <p:cNvGrpSpPr/>
        <p:nvPr/>
      </p:nvGrpSpPr>
      <p:grpSpPr>
        <a:xfrm>
          <a:off x="0" y="0"/>
          <a:ext cx="0" cy="0"/>
          <a:chOff x="0" y="0"/>
          <a:chExt cx="0" cy="0"/>
        </a:xfrm>
      </p:grpSpPr>
      <p:sp>
        <p:nvSpPr>
          <p:cNvPr id="1212" name="Google Shape;1212;p8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80"/>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Clone</a:t>
            </a:r>
            <a:endParaRPr b="1" sz="3600">
              <a:solidFill>
                <a:srgbClr val="FFFFFF"/>
              </a:solidFill>
            </a:endParaRPr>
          </a:p>
          <a:p>
            <a:pPr indent="0" lvl="0" marL="0" rtl="0" algn="l">
              <a:spcBef>
                <a:spcPts val="0"/>
              </a:spcBef>
              <a:spcAft>
                <a:spcPts val="0"/>
              </a:spcAft>
              <a:buNone/>
            </a:pPr>
            <a:r>
              <a:t/>
            </a:r>
            <a:endParaRPr sz="3000"/>
          </a:p>
        </p:txBody>
      </p:sp>
      <p:sp>
        <p:nvSpPr>
          <p:cNvPr id="1214" name="Google Shape;1214;p80"/>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80"/>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a:solidFill>
                  <a:schemeClr val="dk1"/>
                </a:solidFill>
              </a:rPr>
              <a:t>A </a:t>
            </a:r>
            <a:r>
              <a:rPr b="1" i="1" lang="en" sz="1800">
                <a:solidFill>
                  <a:schemeClr val="dk1"/>
                </a:solidFill>
              </a:rPr>
              <a:t>remote tracking</a:t>
            </a:r>
            <a:r>
              <a:rPr lang="en" sz="1800">
                <a:solidFill>
                  <a:schemeClr val="dk1"/>
                </a:solidFill>
              </a:rPr>
              <a:t> branch</a:t>
            </a:r>
            <a:endParaRPr i="1" sz="1800">
              <a:solidFill>
                <a:schemeClr val="dk1"/>
              </a:solidFill>
              <a:latin typeface="Courier New"/>
              <a:ea typeface="Courier New"/>
              <a:cs typeface="Courier New"/>
              <a:sym typeface="Courier New"/>
            </a:endParaRPr>
          </a:p>
          <a:p>
            <a:pPr indent="-342900" lvl="0" marL="457200" rtl="0" algn="l">
              <a:lnSpc>
                <a:spcPct val="115000"/>
              </a:lnSpc>
              <a:spcBef>
                <a:spcPts val="900"/>
              </a:spcBef>
              <a:spcAft>
                <a:spcPts val="0"/>
              </a:spcAft>
              <a:buClr>
                <a:schemeClr val="dk1"/>
              </a:buClr>
              <a:buSzPts val="1800"/>
              <a:buFont typeface="Georgia"/>
              <a:buChar char="■"/>
            </a:pPr>
            <a:r>
              <a:rPr lang="en" sz="1800">
                <a:solidFill>
                  <a:schemeClr val="dk1"/>
                </a:solidFill>
              </a:rPr>
              <a:t>tracks the state of a remote branch in the local repository</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rPr>
              <a:t>is only updated by</a:t>
            </a:r>
            <a:br>
              <a:rPr lang="en" sz="1800">
                <a:solidFill>
                  <a:schemeClr val="dk1"/>
                </a:solidFill>
              </a:rPr>
            </a:br>
            <a:r>
              <a:rPr i="1" lang="en" sz="1800">
                <a:solidFill>
                  <a:schemeClr val="dk1"/>
                </a:solidFill>
                <a:latin typeface="Courier New"/>
                <a:ea typeface="Courier New"/>
                <a:cs typeface="Courier New"/>
                <a:sym typeface="Courier New"/>
              </a:rPr>
              <a:t>git fetch</a:t>
            </a:r>
            <a:r>
              <a:rPr lang="en" sz="1800">
                <a:solidFill>
                  <a:schemeClr val="dk1"/>
                </a:solidFill>
              </a:rPr>
              <a:t> and is otherwise read-only</a:t>
            </a:r>
            <a:endParaRPr sz="1800">
              <a:solidFill>
                <a:schemeClr val="dk1"/>
              </a:solidFill>
            </a:endParaRPr>
          </a:p>
        </p:txBody>
      </p:sp>
      <p:cxnSp>
        <p:nvCxnSpPr>
          <p:cNvPr id="1216" name="Google Shape;1216;p80"/>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217" name="Google Shape;1217;p80"/>
          <p:cNvSpPr/>
          <p:nvPr/>
        </p:nvSpPr>
        <p:spPr>
          <a:xfrm>
            <a:off x="928379" y="278960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218" name="Google Shape;1218;p80"/>
          <p:cNvSpPr/>
          <p:nvPr/>
        </p:nvSpPr>
        <p:spPr>
          <a:xfrm>
            <a:off x="928379" y="328063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219" name="Google Shape;1219;p80"/>
          <p:cNvCxnSpPr>
            <a:stCxn id="1217" idx="0"/>
          </p:cNvCxnSpPr>
          <p:nvPr/>
        </p:nvCxnSpPr>
        <p:spPr>
          <a:xfrm rot="10800000">
            <a:off x="1090229" y="2641101"/>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1220" name="Google Shape;1220;p80"/>
          <p:cNvCxnSpPr>
            <a:stCxn id="1218" idx="0"/>
            <a:endCxn id="1217" idx="4"/>
          </p:cNvCxnSpPr>
          <p:nvPr/>
        </p:nvCxnSpPr>
        <p:spPr>
          <a:xfrm rot="10800000">
            <a:off x="1090229" y="3131834"/>
            <a:ext cx="0" cy="148800"/>
          </a:xfrm>
          <a:prstGeom prst="straightConnector1">
            <a:avLst/>
          </a:prstGeom>
          <a:noFill/>
          <a:ln cap="flat" cmpd="sng" w="28575">
            <a:solidFill>
              <a:schemeClr val="dk2"/>
            </a:solidFill>
            <a:prstDash val="solid"/>
            <a:round/>
            <a:headEnd len="med" w="med" type="none"/>
            <a:tailEnd len="med" w="med" type="none"/>
          </a:ln>
        </p:spPr>
      </p:cxnSp>
      <p:sp>
        <p:nvSpPr>
          <p:cNvPr id="1221" name="Google Shape;1221;p80"/>
          <p:cNvSpPr/>
          <p:nvPr/>
        </p:nvSpPr>
        <p:spPr>
          <a:xfrm>
            <a:off x="928379" y="229858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1222" name="Google Shape;1222;p80"/>
          <p:cNvSpPr txBox="1"/>
          <p:nvPr/>
        </p:nvSpPr>
        <p:spPr>
          <a:xfrm>
            <a:off x="2040482" y="182149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1223" name="Google Shape;1223;p80"/>
          <p:cNvCxnSpPr>
            <a:stCxn id="1222" idx="1"/>
            <a:endCxn id="1224" idx="6"/>
          </p:cNvCxnSpPr>
          <p:nvPr/>
        </p:nvCxnSpPr>
        <p:spPr>
          <a:xfrm rot="10800000">
            <a:off x="1778282" y="1977642"/>
            <a:ext cx="262200" cy="300"/>
          </a:xfrm>
          <a:prstGeom prst="straightConnector1">
            <a:avLst/>
          </a:prstGeom>
          <a:noFill/>
          <a:ln cap="flat" cmpd="sng" w="28575">
            <a:solidFill>
              <a:schemeClr val="dk2"/>
            </a:solidFill>
            <a:prstDash val="solid"/>
            <a:round/>
            <a:headEnd len="med" w="med" type="none"/>
            <a:tailEnd len="med" w="med" type="triangle"/>
          </a:ln>
        </p:spPr>
      </p:cxnSp>
      <p:sp>
        <p:nvSpPr>
          <p:cNvPr id="1225" name="Google Shape;1225;p80"/>
          <p:cNvSpPr/>
          <p:nvPr/>
        </p:nvSpPr>
        <p:spPr>
          <a:xfrm>
            <a:off x="1454636" y="22967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sp>
        <p:nvSpPr>
          <p:cNvPr id="1224" name="Google Shape;1224;p80"/>
          <p:cNvSpPr/>
          <p:nvPr/>
        </p:nvSpPr>
        <p:spPr>
          <a:xfrm>
            <a:off x="1454636" y="180655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F</a:t>
            </a:r>
            <a:endParaRPr b="1" sz="1200"/>
          </a:p>
        </p:txBody>
      </p:sp>
      <p:cxnSp>
        <p:nvCxnSpPr>
          <p:cNvPr id="1226" name="Google Shape;1226;p80"/>
          <p:cNvCxnSpPr/>
          <p:nvPr/>
        </p:nvCxnSpPr>
        <p:spPr>
          <a:xfrm rot="10800000">
            <a:off x="1616538" y="2149066"/>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1227" name="Google Shape;1227;p80"/>
          <p:cNvCxnSpPr>
            <a:stCxn id="1217" idx="7"/>
            <a:endCxn id="1225" idx="4"/>
          </p:cNvCxnSpPr>
          <p:nvPr/>
        </p:nvCxnSpPr>
        <p:spPr>
          <a:xfrm flipH="1" rot="10800000">
            <a:off x="1204675" y="2639030"/>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228" name="Google Shape;1228;p80"/>
          <p:cNvSpPr/>
          <p:nvPr/>
        </p:nvSpPr>
        <p:spPr>
          <a:xfrm>
            <a:off x="928379" y="18044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229" name="Google Shape;1229;p80"/>
          <p:cNvCxnSpPr/>
          <p:nvPr/>
        </p:nvCxnSpPr>
        <p:spPr>
          <a:xfrm rot="10800000">
            <a:off x="1090281" y="2160085"/>
            <a:ext cx="0" cy="148500"/>
          </a:xfrm>
          <a:prstGeom prst="straightConnector1">
            <a:avLst/>
          </a:prstGeom>
          <a:noFill/>
          <a:ln cap="flat" cmpd="sng" w="28575">
            <a:solidFill>
              <a:schemeClr val="dk2"/>
            </a:solidFill>
            <a:prstDash val="solid"/>
            <a:round/>
            <a:headEnd len="med" w="med" type="none"/>
            <a:tailEnd len="med" w="med" type="none"/>
          </a:ln>
        </p:spPr>
      </p:cxnSp>
      <p:sp>
        <p:nvSpPr>
          <p:cNvPr id="1230" name="Google Shape;1230;p80"/>
          <p:cNvSpPr txBox="1"/>
          <p:nvPr/>
        </p:nvSpPr>
        <p:spPr>
          <a:xfrm>
            <a:off x="73325" y="1821491"/>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1231" name="Google Shape;1231;p80"/>
          <p:cNvCxnSpPr>
            <a:stCxn id="1230" idx="3"/>
            <a:endCxn id="1228" idx="2"/>
          </p:cNvCxnSpPr>
          <p:nvPr/>
        </p:nvCxnSpPr>
        <p:spPr>
          <a:xfrm flipH="1" rot="10800000">
            <a:off x="650825" y="1975541"/>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1232" name="Google Shape;1232;p80"/>
          <p:cNvSpPr txBox="1"/>
          <p:nvPr/>
        </p:nvSpPr>
        <p:spPr>
          <a:xfrm>
            <a:off x="73325" y="1236125"/>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233" name="Google Shape;1233;p80"/>
          <p:cNvCxnSpPr>
            <a:stCxn id="1232" idx="2"/>
            <a:endCxn id="1230" idx="0"/>
          </p:cNvCxnSpPr>
          <p:nvPr/>
        </p:nvCxnSpPr>
        <p:spPr>
          <a:xfrm>
            <a:off x="362075" y="1549025"/>
            <a:ext cx="0" cy="272400"/>
          </a:xfrm>
          <a:prstGeom prst="straightConnector1">
            <a:avLst/>
          </a:prstGeom>
          <a:noFill/>
          <a:ln cap="flat" cmpd="sng" w="28575">
            <a:solidFill>
              <a:schemeClr val="dk2"/>
            </a:solidFill>
            <a:prstDash val="solid"/>
            <a:round/>
            <a:headEnd len="med" w="med" type="none"/>
            <a:tailEnd len="med" w="med" type="triangle"/>
          </a:ln>
        </p:spPr>
      </p:cxnSp>
      <p:sp>
        <p:nvSpPr>
          <p:cNvPr id="1234" name="Google Shape;1234;p80"/>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235" name="Google Shape;1235;p80"/>
          <p:cNvSpPr txBox="1"/>
          <p:nvPr/>
        </p:nvSpPr>
        <p:spPr>
          <a:xfrm>
            <a:off x="3439775" y="6681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236" name="Google Shape;1236;p80"/>
          <p:cNvSpPr/>
          <p:nvPr/>
        </p:nvSpPr>
        <p:spPr>
          <a:xfrm>
            <a:off x="3834429" y="276967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237" name="Google Shape;1237;p80"/>
          <p:cNvSpPr/>
          <p:nvPr/>
        </p:nvSpPr>
        <p:spPr>
          <a:xfrm>
            <a:off x="3834429" y="326070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238" name="Google Shape;1238;p80"/>
          <p:cNvCxnSpPr>
            <a:stCxn id="1236" idx="0"/>
          </p:cNvCxnSpPr>
          <p:nvPr/>
        </p:nvCxnSpPr>
        <p:spPr>
          <a:xfrm rot="10800000">
            <a:off x="3996279" y="2621176"/>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1239" name="Google Shape;1239;p80"/>
          <p:cNvCxnSpPr>
            <a:stCxn id="1237" idx="0"/>
            <a:endCxn id="1236" idx="4"/>
          </p:cNvCxnSpPr>
          <p:nvPr/>
        </p:nvCxnSpPr>
        <p:spPr>
          <a:xfrm rot="10800000">
            <a:off x="3996279" y="3111909"/>
            <a:ext cx="0" cy="148800"/>
          </a:xfrm>
          <a:prstGeom prst="straightConnector1">
            <a:avLst/>
          </a:prstGeom>
          <a:noFill/>
          <a:ln cap="flat" cmpd="sng" w="28575">
            <a:solidFill>
              <a:schemeClr val="dk2"/>
            </a:solidFill>
            <a:prstDash val="solid"/>
            <a:round/>
            <a:headEnd len="med" w="med" type="none"/>
            <a:tailEnd len="med" w="med" type="none"/>
          </a:ln>
        </p:spPr>
      </p:cxnSp>
      <p:sp>
        <p:nvSpPr>
          <p:cNvPr id="1240" name="Google Shape;1240;p80"/>
          <p:cNvSpPr/>
          <p:nvPr/>
        </p:nvSpPr>
        <p:spPr>
          <a:xfrm>
            <a:off x="3834429" y="227866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1241" name="Google Shape;1241;p80"/>
          <p:cNvSpPr txBox="1"/>
          <p:nvPr/>
        </p:nvSpPr>
        <p:spPr>
          <a:xfrm>
            <a:off x="4946525" y="1801575"/>
            <a:ext cx="11292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origin/stable-1.0</a:t>
            </a:r>
            <a:endParaRPr sz="1000"/>
          </a:p>
        </p:txBody>
      </p:sp>
      <p:cxnSp>
        <p:nvCxnSpPr>
          <p:cNvPr id="1242" name="Google Shape;1242;p80"/>
          <p:cNvCxnSpPr>
            <a:stCxn id="1241" idx="1"/>
            <a:endCxn id="1243" idx="6"/>
          </p:cNvCxnSpPr>
          <p:nvPr/>
        </p:nvCxnSpPr>
        <p:spPr>
          <a:xfrm rot="10800000">
            <a:off x="4684325" y="1957725"/>
            <a:ext cx="262200" cy="300"/>
          </a:xfrm>
          <a:prstGeom prst="straightConnector1">
            <a:avLst/>
          </a:prstGeom>
          <a:noFill/>
          <a:ln cap="flat" cmpd="sng" w="28575">
            <a:solidFill>
              <a:srgbClr val="3D85C6"/>
            </a:solidFill>
            <a:prstDash val="solid"/>
            <a:round/>
            <a:headEnd len="med" w="med" type="none"/>
            <a:tailEnd len="med" w="med" type="triangle"/>
          </a:ln>
        </p:spPr>
      </p:cxnSp>
      <p:sp>
        <p:nvSpPr>
          <p:cNvPr id="1244" name="Google Shape;1244;p80"/>
          <p:cNvSpPr/>
          <p:nvPr/>
        </p:nvSpPr>
        <p:spPr>
          <a:xfrm>
            <a:off x="4360686" y="22767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sp>
        <p:nvSpPr>
          <p:cNvPr id="1243" name="Google Shape;1243;p80"/>
          <p:cNvSpPr/>
          <p:nvPr/>
        </p:nvSpPr>
        <p:spPr>
          <a:xfrm>
            <a:off x="4360686" y="178662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F</a:t>
            </a:r>
            <a:endParaRPr b="1" sz="1200"/>
          </a:p>
        </p:txBody>
      </p:sp>
      <p:cxnSp>
        <p:nvCxnSpPr>
          <p:cNvPr id="1245" name="Google Shape;1245;p80"/>
          <p:cNvCxnSpPr/>
          <p:nvPr/>
        </p:nvCxnSpPr>
        <p:spPr>
          <a:xfrm rot="10800000">
            <a:off x="4522588" y="2129141"/>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1246" name="Google Shape;1246;p80"/>
          <p:cNvCxnSpPr>
            <a:stCxn id="1236" idx="7"/>
            <a:endCxn id="1244" idx="4"/>
          </p:cNvCxnSpPr>
          <p:nvPr/>
        </p:nvCxnSpPr>
        <p:spPr>
          <a:xfrm flipH="1" rot="10800000">
            <a:off x="4110725" y="2619105"/>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247" name="Google Shape;1247;p80"/>
          <p:cNvSpPr/>
          <p:nvPr/>
        </p:nvSpPr>
        <p:spPr>
          <a:xfrm>
            <a:off x="3834429" y="17845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248" name="Google Shape;1248;p80"/>
          <p:cNvCxnSpPr/>
          <p:nvPr/>
        </p:nvCxnSpPr>
        <p:spPr>
          <a:xfrm rot="10800000">
            <a:off x="3996331" y="2140160"/>
            <a:ext cx="0" cy="148500"/>
          </a:xfrm>
          <a:prstGeom prst="straightConnector1">
            <a:avLst/>
          </a:prstGeom>
          <a:noFill/>
          <a:ln cap="flat" cmpd="sng" w="28575">
            <a:solidFill>
              <a:schemeClr val="dk2"/>
            </a:solidFill>
            <a:prstDash val="solid"/>
            <a:round/>
            <a:headEnd len="med" w="med" type="none"/>
            <a:tailEnd len="med" w="med" type="none"/>
          </a:ln>
        </p:spPr>
      </p:cxnSp>
      <p:sp>
        <p:nvSpPr>
          <p:cNvPr id="1249" name="Google Shape;1249;p80"/>
          <p:cNvSpPr txBox="1"/>
          <p:nvPr/>
        </p:nvSpPr>
        <p:spPr>
          <a:xfrm>
            <a:off x="2979375" y="1801566"/>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1250" name="Google Shape;1250;p80"/>
          <p:cNvCxnSpPr>
            <a:stCxn id="1249" idx="3"/>
            <a:endCxn id="1247" idx="2"/>
          </p:cNvCxnSpPr>
          <p:nvPr/>
        </p:nvCxnSpPr>
        <p:spPr>
          <a:xfrm flipH="1" rot="10800000">
            <a:off x="3556875" y="1955616"/>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1251" name="Google Shape;1251;p80"/>
          <p:cNvSpPr txBox="1"/>
          <p:nvPr/>
        </p:nvSpPr>
        <p:spPr>
          <a:xfrm>
            <a:off x="2979375" y="1216200"/>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252" name="Google Shape;1252;p80"/>
          <p:cNvCxnSpPr>
            <a:stCxn id="1251" idx="2"/>
            <a:endCxn id="1249" idx="0"/>
          </p:cNvCxnSpPr>
          <p:nvPr/>
        </p:nvCxnSpPr>
        <p:spPr>
          <a:xfrm>
            <a:off x="3268125" y="1529100"/>
            <a:ext cx="0" cy="272400"/>
          </a:xfrm>
          <a:prstGeom prst="straightConnector1">
            <a:avLst/>
          </a:prstGeom>
          <a:noFill/>
          <a:ln cap="flat" cmpd="sng" w="28575">
            <a:solidFill>
              <a:schemeClr val="dk2"/>
            </a:solidFill>
            <a:prstDash val="solid"/>
            <a:round/>
            <a:headEnd len="med" w="med" type="none"/>
            <a:tailEnd len="med" w="med" type="triangle"/>
          </a:ln>
        </p:spPr>
      </p:cxnSp>
      <p:sp>
        <p:nvSpPr>
          <p:cNvPr id="1253" name="Google Shape;1253;p80"/>
          <p:cNvSpPr txBox="1"/>
          <p:nvPr/>
        </p:nvSpPr>
        <p:spPr>
          <a:xfrm>
            <a:off x="3625712" y="1207788"/>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1254" name="Google Shape;1254;p80"/>
          <p:cNvCxnSpPr>
            <a:endCxn id="1247" idx="0"/>
          </p:cNvCxnSpPr>
          <p:nvPr/>
        </p:nvCxnSpPr>
        <p:spPr>
          <a:xfrm flipH="1">
            <a:off x="3996279" y="1518773"/>
            <a:ext cx="5400" cy="265800"/>
          </a:xfrm>
          <a:prstGeom prst="straightConnector1">
            <a:avLst/>
          </a:prstGeom>
          <a:noFill/>
          <a:ln cap="flat" cmpd="sng" w="28575">
            <a:solidFill>
              <a:srgbClr val="3D85C6"/>
            </a:solidFill>
            <a:prstDash val="solid"/>
            <a:round/>
            <a:headEnd len="med" w="med" type="none"/>
            <a:tailEnd len="med" w="med" type="triangle"/>
          </a:ln>
        </p:spPr>
      </p:cxnSp>
      <p:sp>
        <p:nvSpPr>
          <p:cNvPr id="1255" name="Google Shape;1255;p80"/>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80"/>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happens when a remote branch is updated?</a:t>
            </a:r>
            <a:endParaRPr i="1" sz="1800">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0" name="Shape 1260"/>
        <p:cNvGrpSpPr/>
        <p:nvPr/>
      </p:nvGrpSpPr>
      <p:grpSpPr>
        <a:xfrm>
          <a:off x="0" y="0"/>
          <a:ext cx="0" cy="0"/>
          <a:chOff x="0" y="0"/>
          <a:chExt cx="0" cy="0"/>
        </a:xfrm>
      </p:grpSpPr>
      <p:sp>
        <p:nvSpPr>
          <p:cNvPr id="1261" name="Google Shape;1261;p8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81"/>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Clone</a:t>
            </a:r>
            <a:endParaRPr b="1" sz="3600">
              <a:solidFill>
                <a:srgbClr val="FFFFFF"/>
              </a:solidFill>
            </a:endParaRPr>
          </a:p>
          <a:p>
            <a:pPr indent="0" lvl="0" marL="0" rtl="0" algn="l">
              <a:spcBef>
                <a:spcPts val="0"/>
              </a:spcBef>
              <a:spcAft>
                <a:spcPts val="0"/>
              </a:spcAft>
              <a:buNone/>
            </a:pPr>
            <a:r>
              <a:t/>
            </a:r>
            <a:endParaRPr sz="3000"/>
          </a:p>
        </p:txBody>
      </p:sp>
      <p:sp>
        <p:nvSpPr>
          <p:cNvPr id="1263" name="Google Shape;1263;p81"/>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81"/>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900"/>
              </a:spcBef>
              <a:spcAft>
                <a:spcPts val="0"/>
              </a:spcAft>
              <a:buClr>
                <a:schemeClr val="dk1"/>
              </a:buClr>
              <a:buSzPts val="1800"/>
              <a:buFont typeface="Georgia"/>
              <a:buChar char="■"/>
            </a:pPr>
            <a:r>
              <a:rPr lang="en" sz="1800">
                <a:solidFill>
                  <a:schemeClr val="dk1"/>
                </a:solidFill>
              </a:rPr>
              <a:t>changes in the remote repository are only reflected in the local repository on</a:t>
            </a:r>
            <a:br>
              <a:rPr lang="en" sz="1800">
                <a:solidFill>
                  <a:schemeClr val="dk1"/>
                </a:solidFill>
              </a:rPr>
            </a:br>
            <a:r>
              <a:rPr i="1" lang="en" sz="1800">
                <a:solidFill>
                  <a:schemeClr val="dk1"/>
                </a:solidFill>
                <a:latin typeface="Courier New"/>
                <a:ea typeface="Courier New"/>
                <a:cs typeface="Courier New"/>
                <a:sym typeface="Courier New"/>
              </a:rPr>
              <a:t>git fetch</a:t>
            </a:r>
            <a:endParaRPr i="1" sz="1800">
              <a:solidFill>
                <a:schemeClr val="dk1"/>
              </a:solidFill>
              <a:latin typeface="Courier New"/>
              <a:ea typeface="Courier New"/>
              <a:cs typeface="Courier New"/>
              <a:sym typeface="Courier New"/>
            </a:endParaRPr>
          </a:p>
        </p:txBody>
      </p:sp>
      <p:cxnSp>
        <p:nvCxnSpPr>
          <p:cNvPr id="1265" name="Google Shape;1265;p81"/>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266" name="Google Shape;1266;p81"/>
          <p:cNvSpPr/>
          <p:nvPr/>
        </p:nvSpPr>
        <p:spPr>
          <a:xfrm>
            <a:off x="928379" y="32650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267" name="Google Shape;1267;p81"/>
          <p:cNvSpPr/>
          <p:nvPr/>
        </p:nvSpPr>
        <p:spPr>
          <a:xfrm>
            <a:off x="928379" y="37560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268" name="Google Shape;1268;p81"/>
          <p:cNvCxnSpPr>
            <a:stCxn id="1266" idx="0"/>
          </p:cNvCxnSpPr>
          <p:nvPr/>
        </p:nvCxnSpPr>
        <p:spPr>
          <a:xfrm rot="10800000">
            <a:off x="1090229" y="3116564"/>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1269" name="Google Shape;1269;p81"/>
          <p:cNvCxnSpPr>
            <a:stCxn id="1267" idx="0"/>
            <a:endCxn id="1266" idx="4"/>
          </p:cNvCxnSpPr>
          <p:nvPr/>
        </p:nvCxnSpPr>
        <p:spPr>
          <a:xfrm rot="10800000">
            <a:off x="1090229" y="3607297"/>
            <a:ext cx="0" cy="148800"/>
          </a:xfrm>
          <a:prstGeom prst="straightConnector1">
            <a:avLst/>
          </a:prstGeom>
          <a:noFill/>
          <a:ln cap="flat" cmpd="sng" w="28575">
            <a:solidFill>
              <a:schemeClr val="dk2"/>
            </a:solidFill>
            <a:prstDash val="solid"/>
            <a:round/>
            <a:headEnd len="med" w="med" type="none"/>
            <a:tailEnd len="med" w="med" type="none"/>
          </a:ln>
        </p:spPr>
      </p:cxnSp>
      <p:sp>
        <p:nvSpPr>
          <p:cNvPr id="1270" name="Google Shape;1270;p81"/>
          <p:cNvSpPr/>
          <p:nvPr/>
        </p:nvSpPr>
        <p:spPr>
          <a:xfrm>
            <a:off x="928379" y="2774050"/>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1271" name="Google Shape;1271;p81"/>
          <p:cNvSpPr txBox="1"/>
          <p:nvPr/>
        </p:nvSpPr>
        <p:spPr>
          <a:xfrm>
            <a:off x="2040482" y="2296955"/>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1272" name="Google Shape;1272;p81"/>
          <p:cNvCxnSpPr>
            <a:stCxn id="1271" idx="1"/>
            <a:endCxn id="1273" idx="6"/>
          </p:cNvCxnSpPr>
          <p:nvPr/>
        </p:nvCxnSpPr>
        <p:spPr>
          <a:xfrm rot="10800000">
            <a:off x="1778282" y="2453105"/>
            <a:ext cx="262200" cy="300"/>
          </a:xfrm>
          <a:prstGeom prst="straightConnector1">
            <a:avLst/>
          </a:prstGeom>
          <a:noFill/>
          <a:ln cap="flat" cmpd="sng" w="28575">
            <a:solidFill>
              <a:schemeClr val="dk2"/>
            </a:solidFill>
            <a:prstDash val="solid"/>
            <a:round/>
            <a:headEnd len="med" w="med" type="none"/>
            <a:tailEnd len="med" w="med" type="triangle"/>
          </a:ln>
        </p:spPr>
      </p:cxnSp>
      <p:sp>
        <p:nvSpPr>
          <p:cNvPr id="1274" name="Google Shape;1274;p81"/>
          <p:cNvSpPr/>
          <p:nvPr/>
        </p:nvSpPr>
        <p:spPr>
          <a:xfrm>
            <a:off x="1454636" y="27721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sp>
        <p:nvSpPr>
          <p:cNvPr id="1273" name="Google Shape;1273;p81"/>
          <p:cNvSpPr/>
          <p:nvPr/>
        </p:nvSpPr>
        <p:spPr>
          <a:xfrm>
            <a:off x="1454636" y="22820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F</a:t>
            </a:r>
            <a:endParaRPr b="1" sz="1200"/>
          </a:p>
        </p:txBody>
      </p:sp>
      <p:cxnSp>
        <p:nvCxnSpPr>
          <p:cNvPr id="1275" name="Google Shape;1275;p81"/>
          <p:cNvCxnSpPr/>
          <p:nvPr/>
        </p:nvCxnSpPr>
        <p:spPr>
          <a:xfrm rot="10800000">
            <a:off x="1088488" y="2118178"/>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1276" name="Google Shape;1276;p81"/>
          <p:cNvCxnSpPr>
            <a:stCxn id="1266" idx="7"/>
            <a:endCxn id="1274" idx="4"/>
          </p:cNvCxnSpPr>
          <p:nvPr/>
        </p:nvCxnSpPr>
        <p:spPr>
          <a:xfrm flipH="1" rot="10800000">
            <a:off x="1204675" y="31144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277" name="Google Shape;1277;p81"/>
          <p:cNvSpPr/>
          <p:nvPr/>
        </p:nvSpPr>
        <p:spPr>
          <a:xfrm>
            <a:off x="928379" y="227996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278" name="Google Shape;1278;p81"/>
          <p:cNvCxnSpPr/>
          <p:nvPr/>
        </p:nvCxnSpPr>
        <p:spPr>
          <a:xfrm rot="10800000">
            <a:off x="1090281" y="2635547"/>
            <a:ext cx="0" cy="148500"/>
          </a:xfrm>
          <a:prstGeom prst="straightConnector1">
            <a:avLst/>
          </a:prstGeom>
          <a:noFill/>
          <a:ln cap="flat" cmpd="sng" w="28575">
            <a:solidFill>
              <a:schemeClr val="dk2"/>
            </a:solidFill>
            <a:prstDash val="solid"/>
            <a:round/>
            <a:headEnd len="med" w="med" type="none"/>
            <a:tailEnd len="med" w="med" type="none"/>
          </a:ln>
        </p:spPr>
      </p:cxnSp>
      <p:sp>
        <p:nvSpPr>
          <p:cNvPr id="1279" name="Google Shape;1279;p81"/>
          <p:cNvSpPr txBox="1"/>
          <p:nvPr/>
        </p:nvSpPr>
        <p:spPr>
          <a:xfrm>
            <a:off x="73325" y="1805254"/>
            <a:ext cx="5775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master</a:t>
            </a:r>
            <a:endParaRPr sz="1000">
              <a:solidFill>
                <a:srgbClr val="A61C00"/>
              </a:solidFill>
            </a:endParaRPr>
          </a:p>
        </p:txBody>
      </p:sp>
      <p:cxnSp>
        <p:nvCxnSpPr>
          <p:cNvPr id="1280" name="Google Shape;1280;p81"/>
          <p:cNvCxnSpPr>
            <a:stCxn id="1279" idx="3"/>
            <a:endCxn id="1281" idx="2"/>
          </p:cNvCxnSpPr>
          <p:nvPr/>
        </p:nvCxnSpPr>
        <p:spPr>
          <a:xfrm flipH="1" rot="10800000">
            <a:off x="650825" y="1947304"/>
            <a:ext cx="298500" cy="14400"/>
          </a:xfrm>
          <a:prstGeom prst="straightConnector1">
            <a:avLst/>
          </a:prstGeom>
          <a:noFill/>
          <a:ln cap="flat" cmpd="sng" w="28575">
            <a:solidFill>
              <a:srgbClr val="A61C00"/>
            </a:solidFill>
            <a:prstDash val="solid"/>
            <a:round/>
            <a:headEnd len="med" w="med" type="none"/>
            <a:tailEnd len="med" w="med" type="triangle"/>
          </a:ln>
        </p:spPr>
      </p:cxnSp>
      <p:sp>
        <p:nvSpPr>
          <p:cNvPr id="1282" name="Google Shape;1282;p81"/>
          <p:cNvSpPr txBox="1"/>
          <p:nvPr/>
        </p:nvSpPr>
        <p:spPr>
          <a:xfrm>
            <a:off x="73325" y="121988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283" name="Google Shape;1283;p81"/>
          <p:cNvCxnSpPr>
            <a:stCxn id="1282" idx="2"/>
            <a:endCxn id="1279" idx="0"/>
          </p:cNvCxnSpPr>
          <p:nvPr/>
        </p:nvCxnSpPr>
        <p:spPr>
          <a:xfrm>
            <a:off x="362075" y="1532788"/>
            <a:ext cx="0" cy="272400"/>
          </a:xfrm>
          <a:prstGeom prst="straightConnector1">
            <a:avLst/>
          </a:prstGeom>
          <a:noFill/>
          <a:ln cap="flat" cmpd="sng" w="28575">
            <a:solidFill>
              <a:schemeClr val="dk2"/>
            </a:solidFill>
            <a:prstDash val="solid"/>
            <a:round/>
            <a:headEnd len="med" w="med" type="none"/>
            <a:tailEnd len="med" w="med" type="triangle"/>
          </a:ln>
        </p:spPr>
      </p:cxnSp>
      <p:sp>
        <p:nvSpPr>
          <p:cNvPr id="1284" name="Google Shape;1284;p81"/>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285" name="Google Shape;1285;p81"/>
          <p:cNvSpPr txBox="1"/>
          <p:nvPr/>
        </p:nvSpPr>
        <p:spPr>
          <a:xfrm>
            <a:off x="3439775" y="6681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286" name="Google Shape;1286;p81"/>
          <p:cNvSpPr/>
          <p:nvPr/>
        </p:nvSpPr>
        <p:spPr>
          <a:xfrm>
            <a:off x="3834429" y="324513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287" name="Google Shape;1287;p81"/>
          <p:cNvSpPr/>
          <p:nvPr/>
        </p:nvSpPr>
        <p:spPr>
          <a:xfrm>
            <a:off x="3834429" y="373617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288" name="Google Shape;1288;p81"/>
          <p:cNvCxnSpPr>
            <a:stCxn id="1286" idx="0"/>
          </p:cNvCxnSpPr>
          <p:nvPr/>
        </p:nvCxnSpPr>
        <p:spPr>
          <a:xfrm rot="10800000">
            <a:off x="3996279" y="3096639"/>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1289" name="Google Shape;1289;p81"/>
          <p:cNvCxnSpPr>
            <a:stCxn id="1287" idx="0"/>
            <a:endCxn id="1286" idx="4"/>
          </p:cNvCxnSpPr>
          <p:nvPr/>
        </p:nvCxnSpPr>
        <p:spPr>
          <a:xfrm rot="10800000">
            <a:off x="3996279" y="3587372"/>
            <a:ext cx="0" cy="148800"/>
          </a:xfrm>
          <a:prstGeom prst="straightConnector1">
            <a:avLst/>
          </a:prstGeom>
          <a:noFill/>
          <a:ln cap="flat" cmpd="sng" w="28575">
            <a:solidFill>
              <a:schemeClr val="dk2"/>
            </a:solidFill>
            <a:prstDash val="solid"/>
            <a:round/>
            <a:headEnd len="med" w="med" type="none"/>
            <a:tailEnd len="med" w="med" type="none"/>
          </a:ln>
        </p:spPr>
      </p:cxnSp>
      <p:sp>
        <p:nvSpPr>
          <p:cNvPr id="1290" name="Google Shape;1290;p81"/>
          <p:cNvSpPr/>
          <p:nvPr/>
        </p:nvSpPr>
        <p:spPr>
          <a:xfrm>
            <a:off x="3834429" y="2754125"/>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1291" name="Google Shape;1291;p81"/>
          <p:cNvSpPr txBox="1"/>
          <p:nvPr/>
        </p:nvSpPr>
        <p:spPr>
          <a:xfrm>
            <a:off x="4946525" y="2277038"/>
            <a:ext cx="11292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origin/stable-1.0</a:t>
            </a:r>
            <a:endParaRPr sz="1000"/>
          </a:p>
        </p:txBody>
      </p:sp>
      <p:cxnSp>
        <p:nvCxnSpPr>
          <p:cNvPr id="1292" name="Google Shape;1292;p81"/>
          <p:cNvCxnSpPr>
            <a:stCxn id="1291" idx="1"/>
            <a:endCxn id="1293" idx="6"/>
          </p:cNvCxnSpPr>
          <p:nvPr/>
        </p:nvCxnSpPr>
        <p:spPr>
          <a:xfrm rot="10800000">
            <a:off x="4684325" y="2433188"/>
            <a:ext cx="262200" cy="300"/>
          </a:xfrm>
          <a:prstGeom prst="straightConnector1">
            <a:avLst/>
          </a:prstGeom>
          <a:noFill/>
          <a:ln cap="flat" cmpd="sng" w="28575">
            <a:solidFill>
              <a:srgbClr val="3D85C6"/>
            </a:solidFill>
            <a:prstDash val="solid"/>
            <a:round/>
            <a:headEnd len="med" w="med" type="none"/>
            <a:tailEnd len="med" w="med" type="triangle"/>
          </a:ln>
        </p:spPr>
      </p:cxnSp>
      <p:sp>
        <p:nvSpPr>
          <p:cNvPr id="1294" name="Google Shape;1294;p81"/>
          <p:cNvSpPr/>
          <p:nvPr/>
        </p:nvSpPr>
        <p:spPr>
          <a:xfrm>
            <a:off x="4360686" y="27522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sp>
        <p:nvSpPr>
          <p:cNvPr id="1293" name="Google Shape;1293;p81"/>
          <p:cNvSpPr/>
          <p:nvPr/>
        </p:nvSpPr>
        <p:spPr>
          <a:xfrm>
            <a:off x="4360686" y="22620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F</a:t>
            </a:r>
            <a:endParaRPr b="1" sz="1200"/>
          </a:p>
        </p:txBody>
      </p:sp>
      <p:cxnSp>
        <p:nvCxnSpPr>
          <p:cNvPr id="1295" name="Google Shape;1295;p81"/>
          <p:cNvCxnSpPr/>
          <p:nvPr/>
        </p:nvCxnSpPr>
        <p:spPr>
          <a:xfrm rot="10800000">
            <a:off x="4522588" y="2604603"/>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1296" name="Google Shape;1296;p81"/>
          <p:cNvCxnSpPr>
            <a:stCxn id="1286" idx="7"/>
            <a:endCxn id="1294" idx="4"/>
          </p:cNvCxnSpPr>
          <p:nvPr/>
        </p:nvCxnSpPr>
        <p:spPr>
          <a:xfrm flipH="1" rot="10800000">
            <a:off x="4110725" y="3094568"/>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297" name="Google Shape;1297;p81"/>
          <p:cNvSpPr/>
          <p:nvPr/>
        </p:nvSpPr>
        <p:spPr>
          <a:xfrm>
            <a:off x="3834429" y="226003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298" name="Google Shape;1298;p81"/>
          <p:cNvCxnSpPr/>
          <p:nvPr/>
        </p:nvCxnSpPr>
        <p:spPr>
          <a:xfrm rot="10800000">
            <a:off x="3996331" y="2615622"/>
            <a:ext cx="0" cy="148500"/>
          </a:xfrm>
          <a:prstGeom prst="straightConnector1">
            <a:avLst/>
          </a:prstGeom>
          <a:noFill/>
          <a:ln cap="flat" cmpd="sng" w="28575">
            <a:solidFill>
              <a:schemeClr val="dk2"/>
            </a:solidFill>
            <a:prstDash val="solid"/>
            <a:round/>
            <a:headEnd len="med" w="med" type="none"/>
            <a:tailEnd len="med" w="med" type="none"/>
          </a:ln>
        </p:spPr>
      </p:cxnSp>
      <p:sp>
        <p:nvSpPr>
          <p:cNvPr id="1299" name="Google Shape;1299;p81"/>
          <p:cNvSpPr txBox="1"/>
          <p:nvPr/>
        </p:nvSpPr>
        <p:spPr>
          <a:xfrm>
            <a:off x="2979375" y="2277029"/>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1300" name="Google Shape;1300;p81"/>
          <p:cNvCxnSpPr>
            <a:stCxn id="1299" idx="3"/>
            <a:endCxn id="1297" idx="2"/>
          </p:cNvCxnSpPr>
          <p:nvPr/>
        </p:nvCxnSpPr>
        <p:spPr>
          <a:xfrm flipH="1" rot="10800000">
            <a:off x="3556875" y="2431079"/>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1301" name="Google Shape;1301;p81"/>
          <p:cNvSpPr txBox="1"/>
          <p:nvPr/>
        </p:nvSpPr>
        <p:spPr>
          <a:xfrm>
            <a:off x="2979375" y="1691663"/>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302" name="Google Shape;1302;p81"/>
          <p:cNvCxnSpPr>
            <a:stCxn id="1301" idx="2"/>
            <a:endCxn id="1299" idx="0"/>
          </p:cNvCxnSpPr>
          <p:nvPr/>
        </p:nvCxnSpPr>
        <p:spPr>
          <a:xfrm>
            <a:off x="3268125" y="2004563"/>
            <a:ext cx="0" cy="272400"/>
          </a:xfrm>
          <a:prstGeom prst="straightConnector1">
            <a:avLst/>
          </a:prstGeom>
          <a:noFill/>
          <a:ln cap="flat" cmpd="sng" w="28575">
            <a:solidFill>
              <a:schemeClr val="dk2"/>
            </a:solidFill>
            <a:prstDash val="solid"/>
            <a:round/>
            <a:headEnd len="med" w="med" type="none"/>
            <a:tailEnd len="med" w="med" type="triangle"/>
          </a:ln>
        </p:spPr>
      </p:cxnSp>
      <p:sp>
        <p:nvSpPr>
          <p:cNvPr id="1303" name="Google Shape;1303;p81"/>
          <p:cNvSpPr txBox="1"/>
          <p:nvPr/>
        </p:nvSpPr>
        <p:spPr>
          <a:xfrm>
            <a:off x="3625712" y="16832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1304" name="Google Shape;1304;p81"/>
          <p:cNvCxnSpPr>
            <a:endCxn id="1297" idx="0"/>
          </p:cNvCxnSpPr>
          <p:nvPr/>
        </p:nvCxnSpPr>
        <p:spPr>
          <a:xfrm flipH="1">
            <a:off x="3996279" y="1994236"/>
            <a:ext cx="5400" cy="265800"/>
          </a:xfrm>
          <a:prstGeom prst="straightConnector1">
            <a:avLst/>
          </a:prstGeom>
          <a:noFill/>
          <a:ln cap="flat" cmpd="sng" w="28575">
            <a:solidFill>
              <a:srgbClr val="3D85C6"/>
            </a:solidFill>
            <a:prstDash val="solid"/>
            <a:round/>
            <a:headEnd len="med" w="med" type="none"/>
            <a:tailEnd len="med" w="med" type="triangle"/>
          </a:ln>
        </p:spPr>
      </p:cxnSp>
      <p:sp>
        <p:nvSpPr>
          <p:cNvPr id="1305" name="Google Shape;1305;p81"/>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81"/>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happens on fetch?</a:t>
            </a:r>
            <a:endParaRPr i="1" sz="1800">
              <a:solidFill>
                <a:schemeClr val="dk1"/>
              </a:solidFill>
            </a:endParaRPr>
          </a:p>
        </p:txBody>
      </p:sp>
      <p:sp>
        <p:nvSpPr>
          <p:cNvPr id="1281" name="Google Shape;1281;p81"/>
          <p:cNvSpPr/>
          <p:nvPr/>
        </p:nvSpPr>
        <p:spPr>
          <a:xfrm>
            <a:off x="949398" y="1776089"/>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A61C00"/>
                </a:solidFill>
              </a:rPr>
              <a:t>G</a:t>
            </a:r>
            <a:endParaRPr b="1" sz="1200">
              <a:solidFill>
                <a:srgbClr val="A61C00"/>
              </a:solidFill>
            </a:endParaRPr>
          </a:p>
        </p:txBody>
      </p:sp>
      <p:cxnSp>
        <p:nvCxnSpPr>
          <p:cNvPr id="1307" name="Google Shape;1307;p81"/>
          <p:cNvCxnSpPr/>
          <p:nvPr/>
        </p:nvCxnSpPr>
        <p:spPr>
          <a:xfrm rot="10800000">
            <a:off x="1640731" y="2635547"/>
            <a:ext cx="0" cy="148500"/>
          </a:xfrm>
          <a:prstGeom prst="straightConnector1">
            <a:avLst/>
          </a:prstGeom>
          <a:noFill/>
          <a:ln cap="flat" cmpd="sng" w="28575">
            <a:solidFill>
              <a:schemeClr val="dk2"/>
            </a:solidFill>
            <a:prstDash val="solid"/>
            <a:round/>
            <a:headEnd len="med" w="med" type="none"/>
            <a:tailEnd len="med" w="med" type="none"/>
          </a:ln>
        </p:spPr>
      </p:cxnSp>
      <p:sp>
        <p:nvSpPr>
          <p:cNvPr id="1308" name="Google Shape;1308;p81"/>
          <p:cNvSpPr txBox="1"/>
          <p:nvPr/>
        </p:nvSpPr>
        <p:spPr>
          <a:xfrm>
            <a:off x="73325" y="2289654"/>
            <a:ext cx="577500" cy="3129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master</a:t>
            </a:r>
            <a:endParaRPr sz="1000">
              <a:solidFill>
                <a:srgbClr val="B7B7B7"/>
              </a:solidFill>
            </a:endParaRPr>
          </a:p>
        </p:txBody>
      </p:sp>
      <p:cxnSp>
        <p:nvCxnSpPr>
          <p:cNvPr id="1309" name="Google Shape;1309;p81"/>
          <p:cNvCxnSpPr>
            <a:stCxn id="1308" idx="3"/>
          </p:cNvCxnSpPr>
          <p:nvPr/>
        </p:nvCxnSpPr>
        <p:spPr>
          <a:xfrm flipH="1" rot="10800000">
            <a:off x="650825" y="2431704"/>
            <a:ext cx="298500" cy="14400"/>
          </a:xfrm>
          <a:prstGeom prst="straightConnector1">
            <a:avLst/>
          </a:prstGeom>
          <a:noFill/>
          <a:ln cap="flat" cmpd="sng" w="28575">
            <a:solidFill>
              <a:srgbClr val="B7B7B7"/>
            </a:solidFill>
            <a:prstDash val="dash"/>
            <a:round/>
            <a:headEnd len="med" w="med" type="none"/>
            <a:tailEnd len="med" w="med"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3" name="Shape 1313"/>
        <p:cNvGrpSpPr/>
        <p:nvPr/>
      </p:nvGrpSpPr>
      <p:grpSpPr>
        <a:xfrm>
          <a:off x="0" y="0"/>
          <a:ext cx="0" cy="0"/>
          <a:chOff x="0" y="0"/>
          <a:chExt cx="0" cy="0"/>
        </a:xfrm>
      </p:grpSpPr>
      <p:sp>
        <p:nvSpPr>
          <p:cNvPr id="1314" name="Google Shape;1314;p8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82"/>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Fetch</a:t>
            </a:r>
            <a:endParaRPr b="1" sz="3600">
              <a:solidFill>
                <a:srgbClr val="FFFFFF"/>
              </a:solidFill>
            </a:endParaRPr>
          </a:p>
          <a:p>
            <a:pPr indent="0" lvl="0" marL="0" rtl="0" algn="l">
              <a:spcBef>
                <a:spcPts val="0"/>
              </a:spcBef>
              <a:spcAft>
                <a:spcPts val="0"/>
              </a:spcAft>
              <a:buNone/>
            </a:pPr>
            <a:r>
              <a:t/>
            </a:r>
            <a:endParaRPr sz="3000"/>
          </a:p>
        </p:txBody>
      </p:sp>
      <p:sp>
        <p:nvSpPr>
          <p:cNvPr id="1316" name="Google Shape;1316;p82"/>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82"/>
          <p:cNvSpPr txBox="1"/>
          <p:nvPr/>
        </p:nvSpPr>
        <p:spPr>
          <a:xfrm>
            <a:off x="6177750" y="530500"/>
            <a:ext cx="29043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i="1" lang="en" sz="1800">
                <a:solidFill>
                  <a:schemeClr val="dk1"/>
                </a:solidFill>
                <a:latin typeface="Courier New"/>
                <a:ea typeface="Courier New"/>
                <a:cs typeface="Courier New"/>
                <a:sym typeface="Courier New"/>
              </a:rPr>
              <a:t>git fetch</a:t>
            </a:r>
            <a:endParaRPr i="1" sz="1800">
              <a:solidFill>
                <a:schemeClr val="dk1"/>
              </a:solidFill>
              <a:latin typeface="Courier New"/>
              <a:ea typeface="Courier New"/>
              <a:cs typeface="Courier New"/>
              <a:sym typeface="Courier New"/>
            </a:endParaRPr>
          </a:p>
          <a:p>
            <a:pPr indent="-342900" lvl="0" marL="457200" rtl="0" algn="l">
              <a:lnSpc>
                <a:spcPct val="115000"/>
              </a:lnSpc>
              <a:spcBef>
                <a:spcPts val="900"/>
              </a:spcBef>
              <a:spcAft>
                <a:spcPts val="0"/>
              </a:spcAft>
              <a:buClr>
                <a:schemeClr val="dk1"/>
              </a:buClr>
              <a:buSzPts val="1800"/>
              <a:buFont typeface="Georgia"/>
              <a:buChar char="■"/>
            </a:pPr>
            <a:r>
              <a:rPr lang="en" sz="1800">
                <a:solidFill>
                  <a:schemeClr val="dk1"/>
                </a:solidFill>
              </a:rPr>
              <a:t>fetches new commits</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rPr>
              <a:t>updates the </a:t>
            </a:r>
            <a:r>
              <a:rPr b="1" i="1" lang="en" sz="1800">
                <a:solidFill>
                  <a:schemeClr val="dk1"/>
                </a:solidFill>
              </a:rPr>
              <a:t>remote tracking branches</a:t>
            </a:r>
            <a:endParaRPr b="1" i="1"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rPr>
              <a:t>never updates </a:t>
            </a:r>
            <a:r>
              <a:rPr b="1" i="1" lang="en" sz="1800">
                <a:solidFill>
                  <a:schemeClr val="dk1"/>
                </a:solidFill>
              </a:rPr>
              <a:t>local branches</a:t>
            </a:r>
            <a:endParaRPr b="1" i="1"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rPr>
              <a:t>never changes the </a:t>
            </a:r>
            <a:r>
              <a:rPr b="1" i="1" lang="en" sz="1800">
                <a:solidFill>
                  <a:schemeClr val="dk1"/>
                </a:solidFill>
              </a:rPr>
              <a:t>working tree</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rPr>
              <a:t>is always safe to do</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i="1" lang="en" sz="1800">
                <a:solidFill>
                  <a:schemeClr val="dk1"/>
                </a:solidFill>
                <a:latin typeface="Courier New"/>
                <a:ea typeface="Courier New"/>
                <a:cs typeface="Courier New"/>
                <a:sym typeface="Courier New"/>
              </a:rPr>
              <a:t>FETCH_HEAD</a:t>
            </a:r>
            <a:r>
              <a:rPr lang="en" sz="1800">
                <a:solidFill>
                  <a:schemeClr val="dk1"/>
                </a:solidFill>
              </a:rPr>
              <a:t> points to the commit that was fetched last</a:t>
            </a:r>
            <a:endParaRPr sz="1800">
              <a:solidFill>
                <a:schemeClr val="dk1"/>
              </a:solidFill>
            </a:endParaRPr>
          </a:p>
        </p:txBody>
      </p:sp>
      <p:cxnSp>
        <p:nvCxnSpPr>
          <p:cNvPr id="1318" name="Google Shape;1318;p82"/>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319" name="Google Shape;1319;p82"/>
          <p:cNvSpPr/>
          <p:nvPr/>
        </p:nvSpPr>
        <p:spPr>
          <a:xfrm>
            <a:off x="928379" y="336313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320" name="Google Shape;1320;p82"/>
          <p:cNvSpPr/>
          <p:nvPr/>
        </p:nvSpPr>
        <p:spPr>
          <a:xfrm>
            <a:off x="928379" y="385417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321" name="Google Shape;1321;p82"/>
          <p:cNvCxnSpPr>
            <a:stCxn id="1319" idx="0"/>
          </p:cNvCxnSpPr>
          <p:nvPr/>
        </p:nvCxnSpPr>
        <p:spPr>
          <a:xfrm rot="10800000">
            <a:off x="1090229" y="3214639"/>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1322" name="Google Shape;1322;p82"/>
          <p:cNvCxnSpPr>
            <a:stCxn id="1320" idx="0"/>
            <a:endCxn id="1319" idx="4"/>
          </p:cNvCxnSpPr>
          <p:nvPr/>
        </p:nvCxnSpPr>
        <p:spPr>
          <a:xfrm rot="10800000">
            <a:off x="1090229" y="3705372"/>
            <a:ext cx="0" cy="148800"/>
          </a:xfrm>
          <a:prstGeom prst="straightConnector1">
            <a:avLst/>
          </a:prstGeom>
          <a:noFill/>
          <a:ln cap="flat" cmpd="sng" w="28575">
            <a:solidFill>
              <a:schemeClr val="dk2"/>
            </a:solidFill>
            <a:prstDash val="solid"/>
            <a:round/>
            <a:headEnd len="med" w="med" type="none"/>
            <a:tailEnd len="med" w="med" type="none"/>
          </a:ln>
        </p:spPr>
      </p:cxnSp>
      <p:sp>
        <p:nvSpPr>
          <p:cNvPr id="1323" name="Google Shape;1323;p82"/>
          <p:cNvSpPr/>
          <p:nvPr/>
        </p:nvSpPr>
        <p:spPr>
          <a:xfrm>
            <a:off x="928379" y="2872125"/>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1324" name="Google Shape;1324;p82"/>
          <p:cNvSpPr txBox="1"/>
          <p:nvPr/>
        </p:nvSpPr>
        <p:spPr>
          <a:xfrm>
            <a:off x="2040482" y="2395030"/>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1325" name="Google Shape;1325;p82"/>
          <p:cNvCxnSpPr>
            <a:stCxn id="1324" idx="1"/>
            <a:endCxn id="1326" idx="6"/>
          </p:cNvCxnSpPr>
          <p:nvPr/>
        </p:nvCxnSpPr>
        <p:spPr>
          <a:xfrm rot="10800000">
            <a:off x="1778282" y="2551180"/>
            <a:ext cx="262200" cy="300"/>
          </a:xfrm>
          <a:prstGeom prst="straightConnector1">
            <a:avLst/>
          </a:prstGeom>
          <a:noFill/>
          <a:ln cap="flat" cmpd="sng" w="28575">
            <a:solidFill>
              <a:schemeClr val="dk2"/>
            </a:solidFill>
            <a:prstDash val="solid"/>
            <a:round/>
            <a:headEnd len="med" w="med" type="none"/>
            <a:tailEnd len="med" w="med" type="triangle"/>
          </a:ln>
        </p:spPr>
      </p:cxnSp>
      <p:sp>
        <p:nvSpPr>
          <p:cNvPr id="1327" name="Google Shape;1327;p82"/>
          <p:cNvSpPr/>
          <p:nvPr/>
        </p:nvSpPr>
        <p:spPr>
          <a:xfrm>
            <a:off x="1454636" y="28702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sp>
        <p:nvSpPr>
          <p:cNvPr id="1326" name="Google Shape;1326;p82"/>
          <p:cNvSpPr/>
          <p:nvPr/>
        </p:nvSpPr>
        <p:spPr>
          <a:xfrm>
            <a:off x="1454636" y="23800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F</a:t>
            </a:r>
            <a:endParaRPr b="1" sz="1200"/>
          </a:p>
        </p:txBody>
      </p:sp>
      <p:cxnSp>
        <p:nvCxnSpPr>
          <p:cNvPr id="1328" name="Google Shape;1328;p82"/>
          <p:cNvCxnSpPr/>
          <p:nvPr/>
        </p:nvCxnSpPr>
        <p:spPr>
          <a:xfrm rot="10800000">
            <a:off x="1088488" y="2216253"/>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1329" name="Google Shape;1329;p82"/>
          <p:cNvCxnSpPr>
            <a:stCxn id="1319" idx="7"/>
            <a:endCxn id="1327" idx="4"/>
          </p:cNvCxnSpPr>
          <p:nvPr/>
        </p:nvCxnSpPr>
        <p:spPr>
          <a:xfrm flipH="1" rot="10800000">
            <a:off x="1204675" y="3212568"/>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330" name="Google Shape;1330;p82"/>
          <p:cNvSpPr/>
          <p:nvPr/>
        </p:nvSpPr>
        <p:spPr>
          <a:xfrm>
            <a:off x="928379" y="237803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331" name="Google Shape;1331;p82"/>
          <p:cNvCxnSpPr/>
          <p:nvPr/>
        </p:nvCxnSpPr>
        <p:spPr>
          <a:xfrm rot="10800000">
            <a:off x="1090281" y="2733622"/>
            <a:ext cx="0" cy="148500"/>
          </a:xfrm>
          <a:prstGeom prst="straightConnector1">
            <a:avLst/>
          </a:prstGeom>
          <a:noFill/>
          <a:ln cap="flat" cmpd="sng" w="28575">
            <a:solidFill>
              <a:schemeClr val="dk2"/>
            </a:solidFill>
            <a:prstDash val="solid"/>
            <a:round/>
            <a:headEnd len="med" w="med" type="none"/>
            <a:tailEnd len="med" w="med" type="none"/>
          </a:ln>
        </p:spPr>
      </p:cxnSp>
      <p:sp>
        <p:nvSpPr>
          <p:cNvPr id="1332" name="Google Shape;1332;p82"/>
          <p:cNvSpPr txBox="1"/>
          <p:nvPr/>
        </p:nvSpPr>
        <p:spPr>
          <a:xfrm>
            <a:off x="73325" y="1903329"/>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1333" name="Google Shape;1333;p82"/>
          <p:cNvCxnSpPr>
            <a:stCxn id="1332" idx="3"/>
            <a:endCxn id="1334" idx="2"/>
          </p:cNvCxnSpPr>
          <p:nvPr/>
        </p:nvCxnSpPr>
        <p:spPr>
          <a:xfrm flipH="1" rot="10800000">
            <a:off x="650825" y="2045379"/>
            <a:ext cx="298500" cy="14400"/>
          </a:xfrm>
          <a:prstGeom prst="straightConnector1">
            <a:avLst/>
          </a:prstGeom>
          <a:noFill/>
          <a:ln cap="flat" cmpd="sng" w="28575">
            <a:solidFill>
              <a:srgbClr val="000000"/>
            </a:solidFill>
            <a:prstDash val="solid"/>
            <a:round/>
            <a:headEnd len="med" w="med" type="none"/>
            <a:tailEnd len="med" w="med" type="triangle"/>
          </a:ln>
        </p:spPr>
      </p:cxnSp>
      <p:sp>
        <p:nvSpPr>
          <p:cNvPr id="1335" name="Google Shape;1335;p82"/>
          <p:cNvSpPr txBox="1"/>
          <p:nvPr/>
        </p:nvSpPr>
        <p:spPr>
          <a:xfrm>
            <a:off x="73325" y="1317963"/>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336" name="Google Shape;1336;p82"/>
          <p:cNvCxnSpPr>
            <a:stCxn id="1335" idx="2"/>
            <a:endCxn id="1332" idx="0"/>
          </p:cNvCxnSpPr>
          <p:nvPr/>
        </p:nvCxnSpPr>
        <p:spPr>
          <a:xfrm>
            <a:off x="362075" y="1630863"/>
            <a:ext cx="0" cy="272400"/>
          </a:xfrm>
          <a:prstGeom prst="straightConnector1">
            <a:avLst/>
          </a:prstGeom>
          <a:noFill/>
          <a:ln cap="flat" cmpd="sng" w="28575">
            <a:solidFill>
              <a:schemeClr val="dk2"/>
            </a:solidFill>
            <a:prstDash val="solid"/>
            <a:round/>
            <a:headEnd len="med" w="med" type="none"/>
            <a:tailEnd len="med" w="med" type="triangle"/>
          </a:ln>
        </p:spPr>
      </p:cxnSp>
      <p:sp>
        <p:nvSpPr>
          <p:cNvPr id="1337" name="Google Shape;1337;p82"/>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338" name="Google Shape;1338;p82"/>
          <p:cNvSpPr txBox="1"/>
          <p:nvPr/>
        </p:nvSpPr>
        <p:spPr>
          <a:xfrm>
            <a:off x="3439775" y="6681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339" name="Google Shape;1339;p82"/>
          <p:cNvSpPr/>
          <p:nvPr/>
        </p:nvSpPr>
        <p:spPr>
          <a:xfrm>
            <a:off x="3834429" y="33432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340" name="Google Shape;1340;p82"/>
          <p:cNvSpPr/>
          <p:nvPr/>
        </p:nvSpPr>
        <p:spPr>
          <a:xfrm>
            <a:off x="3834429" y="38342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341" name="Google Shape;1341;p82"/>
          <p:cNvCxnSpPr>
            <a:stCxn id="1339" idx="0"/>
          </p:cNvCxnSpPr>
          <p:nvPr/>
        </p:nvCxnSpPr>
        <p:spPr>
          <a:xfrm rot="10800000">
            <a:off x="3996279" y="3194714"/>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1342" name="Google Shape;1342;p82"/>
          <p:cNvCxnSpPr>
            <a:stCxn id="1340" idx="0"/>
            <a:endCxn id="1339" idx="4"/>
          </p:cNvCxnSpPr>
          <p:nvPr/>
        </p:nvCxnSpPr>
        <p:spPr>
          <a:xfrm rot="10800000">
            <a:off x="3996279" y="3685447"/>
            <a:ext cx="0" cy="148800"/>
          </a:xfrm>
          <a:prstGeom prst="straightConnector1">
            <a:avLst/>
          </a:prstGeom>
          <a:noFill/>
          <a:ln cap="flat" cmpd="sng" w="28575">
            <a:solidFill>
              <a:schemeClr val="dk2"/>
            </a:solidFill>
            <a:prstDash val="solid"/>
            <a:round/>
            <a:headEnd len="med" w="med" type="none"/>
            <a:tailEnd len="med" w="med" type="none"/>
          </a:ln>
        </p:spPr>
      </p:cxnSp>
      <p:sp>
        <p:nvSpPr>
          <p:cNvPr id="1343" name="Google Shape;1343;p82"/>
          <p:cNvSpPr/>
          <p:nvPr/>
        </p:nvSpPr>
        <p:spPr>
          <a:xfrm>
            <a:off x="3834429" y="2852200"/>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1344" name="Google Shape;1344;p82"/>
          <p:cNvSpPr txBox="1"/>
          <p:nvPr/>
        </p:nvSpPr>
        <p:spPr>
          <a:xfrm>
            <a:off x="4946525" y="2375113"/>
            <a:ext cx="11292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origin/stable-1.0</a:t>
            </a:r>
            <a:endParaRPr sz="1000"/>
          </a:p>
        </p:txBody>
      </p:sp>
      <p:cxnSp>
        <p:nvCxnSpPr>
          <p:cNvPr id="1345" name="Google Shape;1345;p82"/>
          <p:cNvCxnSpPr>
            <a:stCxn id="1344" idx="1"/>
            <a:endCxn id="1346" idx="6"/>
          </p:cNvCxnSpPr>
          <p:nvPr/>
        </p:nvCxnSpPr>
        <p:spPr>
          <a:xfrm rot="10800000">
            <a:off x="4684325" y="2531263"/>
            <a:ext cx="262200" cy="300"/>
          </a:xfrm>
          <a:prstGeom prst="straightConnector1">
            <a:avLst/>
          </a:prstGeom>
          <a:noFill/>
          <a:ln cap="flat" cmpd="sng" w="28575">
            <a:solidFill>
              <a:srgbClr val="3D85C6"/>
            </a:solidFill>
            <a:prstDash val="solid"/>
            <a:round/>
            <a:headEnd len="med" w="med" type="none"/>
            <a:tailEnd len="med" w="med" type="triangle"/>
          </a:ln>
        </p:spPr>
      </p:cxnSp>
      <p:sp>
        <p:nvSpPr>
          <p:cNvPr id="1347" name="Google Shape;1347;p82"/>
          <p:cNvSpPr/>
          <p:nvPr/>
        </p:nvSpPr>
        <p:spPr>
          <a:xfrm>
            <a:off x="4360686" y="28503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sp>
        <p:nvSpPr>
          <p:cNvPr id="1346" name="Google Shape;1346;p82"/>
          <p:cNvSpPr/>
          <p:nvPr/>
        </p:nvSpPr>
        <p:spPr>
          <a:xfrm>
            <a:off x="4360686" y="23601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F</a:t>
            </a:r>
            <a:endParaRPr b="1" sz="1200"/>
          </a:p>
        </p:txBody>
      </p:sp>
      <p:cxnSp>
        <p:nvCxnSpPr>
          <p:cNvPr id="1348" name="Google Shape;1348;p82"/>
          <p:cNvCxnSpPr/>
          <p:nvPr/>
        </p:nvCxnSpPr>
        <p:spPr>
          <a:xfrm rot="10800000">
            <a:off x="4522588" y="2702678"/>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1349" name="Google Shape;1349;p82"/>
          <p:cNvCxnSpPr>
            <a:stCxn id="1339" idx="7"/>
            <a:endCxn id="1347" idx="4"/>
          </p:cNvCxnSpPr>
          <p:nvPr/>
        </p:nvCxnSpPr>
        <p:spPr>
          <a:xfrm flipH="1" rot="10800000">
            <a:off x="4110725" y="319264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350" name="Google Shape;1350;p82"/>
          <p:cNvSpPr/>
          <p:nvPr/>
        </p:nvSpPr>
        <p:spPr>
          <a:xfrm>
            <a:off x="3834429" y="23581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351" name="Google Shape;1351;p82"/>
          <p:cNvCxnSpPr/>
          <p:nvPr/>
        </p:nvCxnSpPr>
        <p:spPr>
          <a:xfrm rot="10800000">
            <a:off x="3996331" y="2713697"/>
            <a:ext cx="0" cy="148500"/>
          </a:xfrm>
          <a:prstGeom prst="straightConnector1">
            <a:avLst/>
          </a:prstGeom>
          <a:noFill/>
          <a:ln cap="flat" cmpd="sng" w="28575">
            <a:solidFill>
              <a:schemeClr val="dk2"/>
            </a:solidFill>
            <a:prstDash val="solid"/>
            <a:round/>
            <a:headEnd len="med" w="med" type="none"/>
            <a:tailEnd len="med" w="med" type="none"/>
          </a:ln>
        </p:spPr>
      </p:cxnSp>
      <p:sp>
        <p:nvSpPr>
          <p:cNvPr id="1352" name="Google Shape;1352;p82"/>
          <p:cNvSpPr txBox="1"/>
          <p:nvPr/>
        </p:nvSpPr>
        <p:spPr>
          <a:xfrm>
            <a:off x="2979375" y="237510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1353" name="Google Shape;1353;p82"/>
          <p:cNvCxnSpPr>
            <a:stCxn id="1352" idx="3"/>
            <a:endCxn id="1350" idx="2"/>
          </p:cNvCxnSpPr>
          <p:nvPr/>
        </p:nvCxnSpPr>
        <p:spPr>
          <a:xfrm flipH="1" rot="10800000">
            <a:off x="3556875" y="2529154"/>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1354" name="Google Shape;1354;p82"/>
          <p:cNvSpPr txBox="1"/>
          <p:nvPr/>
        </p:nvSpPr>
        <p:spPr>
          <a:xfrm>
            <a:off x="2979375" y="178973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355" name="Google Shape;1355;p82"/>
          <p:cNvCxnSpPr>
            <a:stCxn id="1354" idx="2"/>
            <a:endCxn id="1352" idx="0"/>
          </p:cNvCxnSpPr>
          <p:nvPr/>
        </p:nvCxnSpPr>
        <p:spPr>
          <a:xfrm>
            <a:off x="3268125" y="2102638"/>
            <a:ext cx="0" cy="272400"/>
          </a:xfrm>
          <a:prstGeom prst="straightConnector1">
            <a:avLst/>
          </a:prstGeom>
          <a:noFill/>
          <a:ln cap="flat" cmpd="sng" w="28575">
            <a:solidFill>
              <a:schemeClr val="dk2"/>
            </a:solidFill>
            <a:prstDash val="solid"/>
            <a:round/>
            <a:headEnd len="med" w="med" type="none"/>
            <a:tailEnd len="med" w="med" type="triangle"/>
          </a:ln>
        </p:spPr>
      </p:cxnSp>
      <p:sp>
        <p:nvSpPr>
          <p:cNvPr id="1356" name="Google Shape;1356;p82"/>
          <p:cNvSpPr txBox="1"/>
          <p:nvPr/>
        </p:nvSpPr>
        <p:spPr>
          <a:xfrm>
            <a:off x="3533075" y="1184875"/>
            <a:ext cx="9498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origin/master</a:t>
            </a:r>
            <a:endParaRPr sz="1000">
              <a:solidFill>
                <a:srgbClr val="A61C00"/>
              </a:solidFill>
            </a:endParaRPr>
          </a:p>
        </p:txBody>
      </p:sp>
      <p:cxnSp>
        <p:nvCxnSpPr>
          <p:cNvPr id="1357" name="Google Shape;1357;p82"/>
          <p:cNvCxnSpPr>
            <a:stCxn id="1356" idx="2"/>
            <a:endCxn id="1358" idx="0"/>
          </p:cNvCxnSpPr>
          <p:nvPr/>
        </p:nvCxnSpPr>
        <p:spPr>
          <a:xfrm>
            <a:off x="4007975" y="1497775"/>
            <a:ext cx="2700" cy="331500"/>
          </a:xfrm>
          <a:prstGeom prst="straightConnector1">
            <a:avLst/>
          </a:prstGeom>
          <a:noFill/>
          <a:ln cap="flat" cmpd="sng" w="28575">
            <a:solidFill>
              <a:srgbClr val="A61C00"/>
            </a:solidFill>
            <a:prstDash val="solid"/>
            <a:round/>
            <a:headEnd len="med" w="med" type="none"/>
            <a:tailEnd len="med" w="med" type="triangle"/>
          </a:ln>
        </p:spPr>
      </p:cxnSp>
      <p:sp>
        <p:nvSpPr>
          <p:cNvPr id="1359" name="Google Shape;1359;p82"/>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82"/>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How do local branches get updated?</a:t>
            </a:r>
            <a:endParaRPr i="1" sz="1800">
              <a:solidFill>
                <a:schemeClr val="dk1"/>
              </a:solidFill>
            </a:endParaRPr>
          </a:p>
        </p:txBody>
      </p:sp>
      <p:sp>
        <p:nvSpPr>
          <p:cNvPr id="1334" name="Google Shape;1334;p82"/>
          <p:cNvSpPr/>
          <p:nvPr/>
        </p:nvSpPr>
        <p:spPr>
          <a:xfrm>
            <a:off x="949398" y="18741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G</a:t>
            </a:r>
            <a:endParaRPr b="1" sz="1200"/>
          </a:p>
        </p:txBody>
      </p:sp>
      <p:cxnSp>
        <p:nvCxnSpPr>
          <p:cNvPr id="1361" name="Google Shape;1361;p82"/>
          <p:cNvCxnSpPr/>
          <p:nvPr/>
        </p:nvCxnSpPr>
        <p:spPr>
          <a:xfrm rot="10800000">
            <a:off x="1640731" y="2733622"/>
            <a:ext cx="0" cy="148500"/>
          </a:xfrm>
          <a:prstGeom prst="straightConnector1">
            <a:avLst/>
          </a:prstGeom>
          <a:noFill/>
          <a:ln cap="flat" cmpd="sng" w="28575">
            <a:solidFill>
              <a:schemeClr val="dk2"/>
            </a:solidFill>
            <a:prstDash val="solid"/>
            <a:round/>
            <a:headEnd len="med" w="med" type="none"/>
            <a:tailEnd len="med" w="med" type="none"/>
          </a:ln>
        </p:spPr>
      </p:cxnSp>
      <p:sp>
        <p:nvSpPr>
          <p:cNvPr id="1358" name="Google Shape;1358;p82"/>
          <p:cNvSpPr/>
          <p:nvPr/>
        </p:nvSpPr>
        <p:spPr>
          <a:xfrm>
            <a:off x="3848811" y="1829314"/>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A61C00"/>
                </a:solidFill>
              </a:rPr>
              <a:t>G</a:t>
            </a:r>
            <a:endParaRPr b="1" sz="1200">
              <a:solidFill>
                <a:srgbClr val="A61C00"/>
              </a:solidFill>
            </a:endParaRPr>
          </a:p>
        </p:txBody>
      </p:sp>
      <p:cxnSp>
        <p:nvCxnSpPr>
          <p:cNvPr id="1362" name="Google Shape;1362;p82"/>
          <p:cNvCxnSpPr>
            <a:stCxn id="1350" idx="0"/>
            <a:endCxn id="1358" idx="4"/>
          </p:cNvCxnSpPr>
          <p:nvPr/>
        </p:nvCxnSpPr>
        <p:spPr>
          <a:xfrm flipH="1" rot="10800000">
            <a:off x="3996279" y="2171511"/>
            <a:ext cx="14400" cy="186600"/>
          </a:xfrm>
          <a:prstGeom prst="straightConnector1">
            <a:avLst/>
          </a:prstGeom>
          <a:noFill/>
          <a:ln cap="flat" cmpd="sng" w="28575">
            <a:solidFill>
              <a:schemeClr val="dk2"/>
            </a:solidFill>
            <a:prstDash val="solid"/>
            <a:round/>
            <a:headEnd len="med" w="med" type="none"/>
            <a:tailEnd len="med" w="med" type="none"/>
          </a:ln>
        </p:spPr>
      </p:cxnSp>
      <p:sp>
        <p:nvSpPr>
          <p:cNvPr id="1363" name="Google Shape;1363;p82"/>
          <p:cNvSpPr txBox="1"/>
          <p:nvPr/>
        </p:nvSpPr>
        <p:spPr>
          <a:xfrm>
            <a:off x="4464425" y="1858075"/>
            <a:ext cx="11292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FETCH_HEAD</a:t>
            </a:r>
            <a:endParaRPr b="1" sz="1000">
              <a:solidFill>
                <a:srgbClr val="FFFFFF"/>
              </a:solidFill>
            </a:endParaRPr>
          </a:p>
        </p:txBody>
      </p:sp>
      <p:cxnSp>
        <p:nvCxnSpPr>
          <p:cNvPr id="1364" name="Google Shape;1364;p82"/>
          <p:cNvCxnSpPr>
            <a:stCxn id="1363" idx="1"/>
            <a:endCxn id="1358" idx="6"/>
          </p:cNvCxnSpPr>
          <p:nvPr/>
        </p:nvCxnSpPr>
        <p:spPr>
          <a:xfrm rot="10800000">
            <a:off x="4172525" y="2000425"/>
            <a:ext cx="291900" cy="14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8" name="Shape 1368"/>
        <p:cNvGrpSpPr/>
        <p:nvPr/>
      </p:nvGrpSpPr>
      <p:grpSpPr>
        <a:xfrm>
          <a:off x="0" y="0"/>
          <a:ext cx="0" cy="0"/>
          <a:chOff x="0" y="0"/>
          <a:chExt cx="0" cy="0"/>
        </a:xfrm>
      </p:grpSpPr>
      <p:sp>
        <p:nvSpPr>
          <p:cNvPr id="1369" name="Google Shape;1369;p83"/>
          <p:cNvSpPr/>
          <p:nvPr/>
        </p:nvSpPr>
        <p:spPr>
          <a:xfrm>
            <a:off x="1506195" y="2662759"/>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a:t>
            </a:r>
            <a:endParaRPr b="1" sz="2400"/>
          </a:p>
        </p:txBody>
      </p:sp>
      <p:sp>
        <p:nvSpPr>
          <p:cNvPr id="1370" name="Google Shape;1370;p83"/>
          <p:cNvSpPr/>
          <p:nvPr/>
        </p:nvSpPr>
        <p:spPr>
          <a:xfrm>
            <a:off x="1506195" y="3365892"/>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B</a:t>
            </a:r>
            <a:endParaRPr b="1" sz="2400"/>
          </a:p>
        </p:txBody>
      </p:sp>
      <p:sp>
        <p:nvSpPr>
          <p:cNvPr id="1371" name="Google Shape;1371;p83"/>
          <p:cNvSpPr/>
          <p:nvPr/>
        </p:nvSpPr>
        <p:spPr>
          <a:xfrm>
            <a:off x="1506195" y="4069026"/>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a:t>
            </a:r>
            <a:endParaRPr b="1" sz="2400"/>
          </a:p>
        </p:txBody>
      </p:sp>
      <p:cxnSp>
        <p:nvCxnSpPr>
          <p:cNvPr id="1372" name="Google Shape;1372;p83"/>
          <p:cNvCxnSpPr>
            <a:stCxn id="1370" idx="0"/>
            <a:endCxn id="1369" idx="4"/>
          </p:cNvCxnSpPr>
          <p:nvPr/>
        </p:nvCxnSpPr>
        <p:spPr>
          <a:xfrm rot="10800000">
            <a:off x="1763595" y="3153492"/>
            <a:ext cx="0" cy="212400"/>
          </a:xfrm>
          <a:prstGeom prst="straightConnector1">
            <a:avLst/>
          </a:prstGeom>
          <a:noFill/>
          <a:ln cap="flat" cmpd="sng" w="28575">
            <a:solidFill>
              <a:schemeClr val="dk2"/>
            </a:solidFill>
            <a:prstDash val="solid"/>
            <a:round/>
            <a:headEnd len="med" w="med" type="none"/>
            <a:tailEnd len="med" w="med" type="none"/>
          </a:ln>
        </p:spPr>
      </p:cxnSp>
      <p:cxnSp>
        <p:nvCxnSpPr>
          <p:cNvPr id="1373" name="Google Shape;1373;p83"/>
          <p:cNvCxnSpPr>
            <a:stCxn id="1371" idx="0"/>
            <a:endCxn id="1370" idx="4"/>
          </p:cNvCxnSpPr>
          <p:nvPr/>
        </p:nvCxnSpPr>
        <p:spPr>
          <a:xfrm rot="10800000">
            <a:off x="1763595" y="3856626"/>
            <a:ext cx="0" cy="212400"/>
          </a:xfrm>
          <a:prstGeom prst="straightConnector1">
            <a:avLst/>
          </a:prstGeom>
          <a:noFill/>
          <a:ln cap="flat" cmpd="sng" w="28575">
            <a:solidFill>
              <a:schemeClr val="dk2"/>
            </a:solidFill>
            <a:prstDash val="solid"/>
            <a:round/>
            <a:headEnd len="med" w="med" type="none"/>
            <a:tailEnd len="med" w="med" type="none"/>
          </a:ln>
        </p:spPr>
      </p:cxnSp>
      <p:sp>
        <p:nvSpPr>
          <p:cNvPr id="1374" name="Google Shape;1374;p83"/>
          <p:cNvSpPr/>
          <p:nvPr/>
        </p:nvSpPr>
        <p:spPr>
          <a:xfrm>
            <a:off x="1506195" y="1959625"/>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D</a:t>
            </a:r>
            <a:endParaRPr b="1" sz="2400"/>
          </a:p>
        </p:txBody>
      </p:sp>
      <p:cxnSp>
        <p:nvCxnSpPr>
          <p:cNvPr id="1375" name="Google Shape;1375;p83"/>
          <p:cNvCxnSpPr/>
          <p:nvPr/>
        </p:nvCxnSpPr>
        <p:spPr>
          <a:xfrm rot="10800000">
            <a:off x="1763558" y="2450299"/>
            <a:ext cx="0" cy="212400"/>
          </a:xfrm>
          <a:prstGeom prst="straightConnector1">
            <a:avLst/>
          </a:prstGeom>
          <a:noFill/>
          <a:ln cap="flat" cmpd="sng" w="28575">
            <a:solidFill>
              <a:schemeClr val="dk2"/>
            </a:solidFill>
            <a:prstDash val="solid"/>
            <a:round/>
            <a:headEnd len="med" w="med" type="none"/>
            <a:tailEnd len="med" w="med" type="none"/>
          </a:ln>
        </p:spPr>
      </p:cxnSp>
      <p:cxnSp>
        <p:nvCxnSpPr>
          <p:cNvPr id="1376" name="Google Shape;1376;p83"/>
          <p:cNvCxnSpPr>
            <a:stCxn id="1377" idx="3"/>
            <a:endCxn id="1374" idx="2"/>
          </p:cNvCxnSpPr>
          <p:nvPr/>
        </p:nvCxnSpPr>
        <p:spPr>
          <a:xfrm>
            <a:off x="1203150" y="2204949"/>
            <a:ext cx="303000" cy="0"/>
          </a:xfrm>
          <a:prstGeom prst="straightConnector1">
            <a:avLst/>
          </a:prstGeom>
          <a:noFill/>
          <a:ln cap="flat" cmpd="sng" w="28575">
            <a:solidFill>
              <a:srgbClr val="000000"/>
            </a:solidFill>
            <a:prstDash val="solid"/>
            <a:round/>
            <a:headEnd len="med" w="med" type="none"/>
            <a:tailEnd len="med" w="med" type="triangle"/>
          </a:ln>
        </p:spPr>
      </p:cxnSp>
      <p:sp>
        <p:nvSpPr>
          <p:cNvPr id="1377" name="Google Shape;1377;p83"/>
          <p:cNvSpPr txBox="1"/>
          <p:nvPr/>
        </p:nvSpPr>
        <p:spPr>
          <a:xfrm>
            <a:off x="189450" y="2013699"/>
            <a:ext cx="1013700" cy="3825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master</a:t>
            </a:r>
            <a:endParaRPr sz="1800"/>
          </a:p>
        </p:txBody>
      </p:sp>
      <p:sp>
        <p:nvSpPr>
          <p:cNvPr id="1378" name="Google Shape;1378;p83"/>
          <p:cNvSpPr txBox="1"/>
          <p:nvPr/>
        </p:nvSpPr>
        <p:spPr>
          <a:xfrm>
            <a:off x="189460" y="1393250"/>
            <a:ext cx="1013700" cy="3825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HEAD</a:t>
            </a:r>
            <a:endParaRPr b="1" sz="1800">
              <a:solidFill>
                <a:srgbClr val="FFFFFF"/>
              </a:solidFill>
            </a:endParaRPr>
          </a:p>
        </p:txBody>
      </p:sp>
      <p:cxnSp>
        <p:nvCxnSpPr>
          <p:cNvPr id="1379" name="Google Shape;1379;p83"/>
          <p:cNvCxnSpPr>
            <a:stCxn id="1378" idx="2"/>
            <a:endCxn id="1377" idx="0"/>
          </p:cNvCxnSpPr>
          <p:nvPr/>
        </p:nvCxnSpPr>
        <p:spPr>
          <a:xfrm>
            <a:off x="696310" y="1775750"/>
            <a:ext cx="0" cy="237900"/>
          </a:xfrm>
          <a:prstGeom prst="straightConnector1">
            <a:avLst/>
          </a:prstGeom>
          <a:noFill/>
          <a:ln cap="flat" cmpd="sng" w="28575">
            <a:solidFill>
              <a:srgbClr val="000000"/>
            </a:solidFill>
            <a:prstDash val="solid"/>
            <a:round/>
            <a:headEnd len="med" w="med" type="none"/>
            <a:tailEnd len="med" w="med" type="triangle"/>
          </a:ln>
        </p:spPr>
      </p:cxnSp>
      <p:sp>
        <p:nvSpPr>
          <p:cNvPr id="1380" name="Google Shape;1380;p83"/>
          <p:cNvSpPr/>
          <p:nvPr/>
        </p:nvSpPr>
        <p:spPr>
          <a:xfrm>
            <a:off x="2195754" y="2662769"/>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E</a:t>
            </a:r>
            <a:endParaRPr b="1" sz="2400"/>
          </a:p>
        </p:txBody>
      </p:sp>
      <p:cxnSp>
        <p:nvCxnSpPr>
          <p:cNvPr id="1381" name="Google Shape;1381;p83"/>
          <p:cNvCxnSpPr>
            <a:stCxn id="1370" idx="7"/>
            <a:endCxn id="1380" idx="4"/>
          </p:cNvCxnSpPr>
          <p:nvPr/>
        </p:nvCxnSpPr>
        <p:spPr>
          <a:xfrm flipH="1" rot="10800000">
            <a:off x="1945605" y="3153668"/>
            <a:ext cx="507600" cy="284100"/>
          </a:xfrm>
          <a:prstGeom prst="straightConnector1">
            <a:avLst/>
          </a:prstGeom>
          <a:noFill/>
          <a:ln cap="flat" cmpd="sng" w="28575">
            <a:solidFill>
              <a:schemeClr val="dk2"/>
            </a:solidFill>
            <a:prstDash val="solid"/>
            <a:round/>
            <a:headEnd len="med" w="med" type="none"/>
            <a:tailEnd len="med" w="med" type="none"/>
          </a:ln>
        </p:spPr>
      </p:cxnSp>
      <p:sp>
        <p:nvSpPr>
          <p:cNvPr id="1382" name="Google Shape;1382;p8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83"/>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Merge</a:t>
            </a:r>
            <a:endParaRPr b="1" sz="3600">
              <a:solidFill>
                <a:srgbClr val="FFFFFF"/>
              </a:solidFill>
            </a:endParaRPr>
          </a:p>
          <a:p>
            <a:pPr indent="0" lvl="0" marL="0" rtl="0" algn="l">
              <a:spcBef>
                <a:spcPts val="0"/>
              </a:spcBef>
              <a:spcAft>
                <a:spcPts val="0"/>
              </a:spcAft>
              <a:buNone/>
            </a:pPr>
            <a:r>
              <a:t/>
            </a:r>
            <a:endParaRPr sz="3000"/>
          </a:p>
        </p:txBody>
      </p:sp>
      <p:sp>
        <p:nvSpPr>
          <p:cNvPr id="1384" name="Google Shape;1384;p83"/>
          <p:cNvSpPr/>
          <p:nvPr/>
        </p:nvSpPr>
        <p:spPr>
          <a:xfrm>
            <a:off x="2195765" y="1959625"/>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F</a:t>
            </a:r>
            <a:endParaRPr b="1" sz="2400"/>
          </a:p>
        </p:txBody>
      </p:sp>
      <p:cxnSp>
        <p:nvCxnSpPr>
          <p:cNvPr id="1385" name="Google Shape;1385;p83"/>
          <p:cNvCxnSpPr/>
          <p:nvPr/>
        </p:nvCxnSpPr>
        <p:spPr>
          <a:xfrm rot="10800000">
            <a:off x="2453128" y="2450299"/>
            <a:ext cx="0" cy="212400"/>
          </a:xfrm>
          <a:prstGeom prst="straightConnector1">
            <a:avLst/>
          </a:prstGeom>
          <a:noFill/>
          <a:ln cap="flat" cmpd="sng" w="28575">
            <a:solidFill>
              <a:schemeClr val="dk2"/>
            </a:solidFill>
            <a:prstDash val="solid"/>
            <a:round/>
            <a:headEnd len="med" w="med" type="none"/>
            <a:tailEnd len="med" w="med" type="none"/>
          </a:ln>
        </p:spPr>
      </p:cxnSp>
      <p:sp>
        <p:nvSpPr>
          <p:cNvPr id="1386" name="Google Shape;1386;p83"/>
          <p:cNvSpPr txBox="1"/>
          <p:nvPr/>
        </p:nvSpPr>
        <p:spPr>
          <a:xfrm>
            <a:off x="3082200" y="2013700"/>
            <a:ext cx="1097700" cy="3825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featureX</a:t>
            </a:r>
            <a:endParaRPr sz="1800"/>
          </a:p>
        </p:txBody>
      </p:sp>
      <p:cxnSp>
        <p:nvCxnSpPr>
          <p:cNvPr id="1387" name="Google Shape;1387;p83"/>
          <p:cNvCxnSpPr>
            <a:stCxn id="1386" idx="1"/>
            <a:endCxn id="1384" idx="6"/>
          </p:cNvCxnSpPr>
          <p:nvPr/>
        </p:nvCxnSpPr>
        <p:spPr>
          <a:xfrm rot="10800000">
            <a:off x="2710500" y="2204950"/>
            <a:ext cx="371700" cy="0"/>
          </a:xfrm>
          <a:prstGeom prst="straightConnector1">
            <a:avLst/>
          </a:prstGeom>
          <a:noFill/>
          <a:ln cap="flat" cmpd="sng" w="28575">
            <a:solidFill>
              <a:srgbClr val="000000"/>
            </a:solidFill>
            <a:prstDash val="solid"/>
            <a:round/>
            <a:headEnd len="med" w="med" type="none"/>
            <a:tailEnd len="med" w="med" type="triangle"/>
          </a:ln>
        </p:spPr>
      </p:cxnSp>
      <p:sp>
        <p:nvSpPr>
          <p:cNvPr id="1388" name="Google Shape;1388;p83"/>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83"/>
          <p:cNvSpPr txBox="1"/>
          <p:nvPr/>
        </p:nvSpPr>
        <p:spPr>
          <a:xfrm>
            <a:off x="-16325" y="4713250"/>
            <a:ext cx="90567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500">
                <a:solidFill>
                  <a:schemeClr val="dk1"/>
                </a:solidFill>
              </a:rPr>
              <a:t>Q: What is the result of merging the featureX branch into the master branch? Which branch is updated?</a:t>
            </a:r>
            <a:endParaRPr i="1" sz="1500">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3" name="Shape 1393"/>
        <p:cNvGrpSpPr/>
        <p:nvPr/>
      </p:nvGrpSpPr>
      <p:grpSpPr>
        <a:xfrm>
          <a:off x="0" y="0"/>
          <a:ext cx="0" cy="0"/>
          <a:chOff x="0" y="0"/>
          <a:chExt cx="0" cy="0"/>
        </a:xfrm>
      </p:grpSpPr>
      <p:sp>
        <p:nvSpPr>
          <p:cNvPr id="1394" name="Google Shape;1394;p8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84"/>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Merge</a:t>
            </a:r>
            <a:endParaRPr sz="3000"/>
          </a:p>
        </p:txBody>
      </p:sp>
      <p:sp>
        <p:nvSpPr>
          <p:cNvPr id="1396" name="Google Shape;1396;p84"/>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84"/>
          <p:cNvSpPr/>
          <p:nvPr/>
        </p:nvSpPr>
        <p:spPr>
          <a:xfrm>
            <a:off x="1506195" y="2662759"/>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a:t>
            </a:r>
            <a:endParaRPr b="1" sz="2400"/>
          </a:p>
        </p:txBody>
      </p:sp>
      <p:sp>
        <p:nvSpPr>
          <p:cNvPr id="1398" name="Google Shape;1398;p84"/>
          <p:cNvSpPr/>
          <p:nvPr/>
        </p:nvSpPr>
        <p:spPr>
          <a:xfrm>
            <a:off x="1506195" y="3365892"/>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B</a:t>
            </a:r>
            <a:endParaRPr b="1" sz="2400"/>
          </a:p>
        </p:txBody>
      </p:sp>
      <p:sp>
        <p:nvSpPr>
          <p:cNvPr id="1399" name="Google Shape;1399;p84"/>
          <p:cNvSpPr/>
          <p:nvPr/>
        </p:nvSpPr>
        <p:spPr>
          <a:xfrm>
            <a:off x="1506195" y="4069026"/>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a:t>
            </a:r>
            <a:endParaRPr b="1" sz="2400"/>
          </a:p>
        </p:txBody>
      </p:sp>
      <p:cxnSp>
        <p:nvCxnSpPr>
          <p:cNvPr id="1400" name="Google Shape;1400;p84"/>
          <p:cNvCxnSpPr>
            <a:stCxn id="1398" idx="0"/>
            <a:endCxn id="1397" idx="4"/>
          </p:cNvCxnSpPr>
          <p:nvPr/>
        </p:nvCxnSpPr>
        <p:spPr>
          <a:xfrm rot="10800000">
            <a:off x="1763595" y="3153492"/>
            <a:ext cx="0" cy="212400"/>
          </a:xfrm>
          <a:prstGeom prst="straightConnector1">
            <a:avLst/>
          </a:prstGeom>
          <a:noFill/>
          <a:ln cap="flat" cmpd="sng" w="28575">
            <a:solidFill>
              <a:schemeClr val="dk2"/>
            </a:solidFill>
            <a:prstDash val="solid"/>
            <a:round/>
            <a:headEnd len="med" w="med" type="none"/>
            <a:tailEnd len="med" w="med" type="none"/>
          </a:ln>
        </p:spPr>
      </p:cxnSp>
      <p:cxnSp>
        <p:nvCxnSpPr>
          <p:cNvPr id="1401" name="Google Shape;1401;p84"/>
          <p:cNvCxnSpPr>
            <a:stCxn id="1399" idx="0"/>
            <a:endCxn id="1398" idx="4"/>
          </p:cNvCxnSpPr>
          <p:nvPr/>
        </p:nvCxnSpPr>
        <p:spPr>
          <a:xfrm rot="10800000">
            <a:off x="1763595" y="3856626"/>
            <a:ext cx="0" cy="212400"/>
          </a:xfrm>
          <a:prstGeom prst="straightConnector1">
            <a:avLst/>
          </a:prstGeom>
          <a:noFill/>
          <a:ln cap="flat" cmpd="sng" w="28575">
            <a:solidFill>
              <a:schemeClr val="dk2"/>
            </a:solidFill>
            <a:prstDash val="solid"/>
            <a:round/>
            <a:headEnd len="med" w="med" type="none"/>
            <a:tailEnd len="med" w="med" type="none"/>
          </a:ln>
        </p:spPr>
      </p:cxnSp>
      <p:sp>
        <p:nvSpPr>
          <p:cNvPr id="1402" name="Google Shape;1402;p84"/>
          <p:cNvSpPr/>
          <p:nvPr/>
        </p:nvSpPr>
        <p:spPr>
          <a:xfrm>
            <a:off x="1506195" y="1959625"/>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D</a:t>
            </a:r>
            <a:endParaRPr b="1" sz="2400"/>
          </a:p>
        </p:txBody>
      </p:sp>
      <p:cxnSp>
        <p:nvCxnSpPr>
          <p:cNvPr id="1403" name="Google Shape;1403;p84"/>
          <p:cNvCxnSpPr/>
          <p:nvPr/>
        </p:nvCxnSpPr>
        <p:spPr>
          <a:xfrm rot="10800000">
            <a:off x="1763558" y="2450299"/>
            <a:ext cx="0" cy="212400"/>
          </a:xfrm>
          <a:prstGeom prst="straightConnector1">
            <a:avLst/>
          </a:prstGeom>
          <a:noFill/>
          <a:ln cap="flat" cmpd="sng" w="28575">
            <a:solidFill>
              <a:schemeClr val="dk2"/>
            </a:solidFill>
            <a:prstDash val="solid"/>
            <a:round/>
            <a:headEnd len="med" w="med" type="none"/>
            <a:tailEnd len="med" w="med" type="none"/>
          </a:ln>
        </p:spPr>
      </p:cxnSp>
      <p:sp>
        <p:nvSpPr>
          <p:cNvPr id="1404" name="Google Shape;1404;p84"/>
          <p:cNvSpPr/>
          <p:nvPr/>
        </p:nvSpPr>
        <p:spPr>
          <a:xfrm>
            <a:off x="2195754" y="2662769"/>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E</a:t>
            </a:r>
            <a:endParaRPr b="1" sz="2400"/>
          </a:p>
        </p:txBody>
      </p:sp>
      <p:cxnSp>
        <p:nvCxnSpPr>
          <p:cNvPr id="1405" name="Google Shape;1405;p84"/>
          <p:cNvCxnSpPr>
            <a:stCxn id="1398" idx="7"/>
            <a:endCxn id="1404" idx="4"/>
          </p:cNvCxnSpPr>
          <p:nvPr/>
        </p:nvCxnSpPr>
        <p:spPr>
          <a:xfrm flipH="1" rot="10800000">
            <a:off x="1945605" y="3153668"/>
            <a:ext cx="507600" cy="284100"/>
          </a:xfrm>
          <a:prstGeom prst="straightConnector1">
            <a:avLst/>
          </a:prstGeom>
          <a:noFill/>
          <a:ln cap="flat" cmpd="sng" w="28575">
            <a:solidFill>
              <a:schemeClr val="dk2"/>
            </a:solidFill>
            <a:prstDash val="solid"/>
            <a:round/>
            <a:headEnd len="med" w="med" type="none"/>
            <a:tailEnd len="med" w="med" type="none"/>
          </a:ln>
        </p:spPr>
      </p:cxnSp>
      <p:sp>
        <p:nvSpPr>
          <p:cNvPr id="1406" name="Google Shape;1406;p84"/>
          <p:cNvSpPr/>
          <p:nvPr/>
        </p:nvSpPr>
        <p:spPr>
          <a:xfrm>
            <a:off x="2195765" y="1959625"/>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F</a:t>
            </a:r>
            <a:endParaRPr b="1" sz="2400"/>
          </a:p>
        </p:txBody>
      </p:sp>
      <p:cxnSp>
        <p:nvCxnSpPr>
          <p:cNvPr id="1407" name="Google Shape;1407;p84"/>
          <p:cNvCxnSpPr/>
          <p:nvPr/>
        </p:nvCxnSpPr>
        <p:spPr>
          <a:xfrm rot="10800000">
            <a:off x="2453128" y="2450299"/>
            <a:ext cx="0" cy="212400"/>
          </a:xfrm>
          <a:prstGeom prst="straightConnector1">
            <a:avLst/>
          </a:prstGeom>
          <a:noFill/>
          <a:ln cap="flat" cmpd="sng" w="28575">
            <a:solidFill>
              <a:schemeClr val="dk2"/>
            </a:solidFill>
            <a:prstDash val="solid"/>
            <a:round/>
            <a:headEnd len="med" w="med" type="none"/>
            <a:tailEnd len="med" w="med" type="none"/>
          </a:ln>
        </p:spPr>
      </p:cxnSp>
      <p:sp>
        <p:nvSpPr>
          <p:cNvPr id="1408" name="Google Shape;1408;p84"/>
          <p:cNvSpPr txBox="1"/>
          <p:nvPr/>
        </p:nvSpPr>
        <p:spPr>
          <a:xfrm>
            <a:off x="3082200" y="2013700"/>
            <a:ext cx="1097700" cy="3825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featureX</a:t>
            </a:r>
            <a:endParaRPr sz="1800"/>
          </a:p>
        </p:txBody>
      </p:sp>
      <p:cxnSp>
        <p:nvCxnSpPr>
          <p:cNvPr id="1409" name="Google Shape;1409;p84"/>
          <p:cNvCxnSpPr>
            <a:stCxn id="1408" idx="1"/>
            <a:endCxn id="1406" idx="6"/>
          </p:cNvCxnSpPr>
          <p:nvPr/>
        </p:nvCxnSpPr>
        <p:spPr>
          <a:xfrm rot="10800000">
            <a:off x="2710500" y="2204950"/>
            <a:ext cx="371700" cy="0"/>
          </a:xfrm>
          <a:prstGeom prst="straightConnector1">
            <a:avLst/>
          </a:prstGeom>
          <a:noFill/>
          <a:ln cap="flat" cmpd="sng" w="28575">
            <a:solidFill>
              <a:srgbClr val="000000"/>
            </a:solidFill>
            <a:prstDash val="solid"/>
            <a:round/>
            <a:headEnd len="med" w="med" type="none"/>
            <a:tailEnd len="med" w="med" type="triangle"/>
          </a:ln>
        </p:spPr>
      </p:cxnSp>
      <p:sp>
        <p:nvSpPr>
          <p:cNvPr id="1410" name="Google Shape;1410;p84"/>
          <p:cNvSpPr/>
          <p:nvPr/>
        </p:nvSpPr>
        <p:spPr>
          <a:xfrm>
            <a:off x="1506195" y="1270000"/>
            <a:ext cx="514800" cy="490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A61C00"/>
                </a:solidFill>
              </a:rPr>
              <a:t>G</a:t>
            </a:r>
            <a:endParaRPr b="1" sz="2400">
              <a:solidFill>
                <a:srgbClr val="A61C00"/>
              </a:solidFill>
            </a:endParaRPr>
          </a:p>
        </p:txBody>
      </p:sp>
      <p:cxnSp>
        <p:nvCxnSpPr>
          <p:cNvPr id="1411" name="Google Shape;1411;p84"/>
          <p:cNvCxnSpPr>
            <a:stCxn id="1412" idx="3"/>
          </p:cNvCxnSpPr>
          <p:nvPr/>
        </p:nvCxnSpPr>
        <p:spPr>
          <a:xfrm>
            <a:off x="1203150" y="1479812"/>
            <a:ext cx="303000" cy="0"/>
          </a:xfrm>
          <a:prstGeom prst="straightConnector1">
            <a:avLst/>
          </a:prstGeom>
          <a:noFill/>
          <a:ln cap="flat" cmpd="sng" w="28575">
            <a:solidFill>
              <a:srgbClr val="A61C00"/>
            </a:solidFill>
            <a:prstDash val="solid"/>
            <a:round/>
            <a:headEnd len="med" w="med" type="none"/>
            <a:tailEnd len="med" w="med" type="triangle"/>
          </a:ln>
        </p:spPr>
      </p:cxnSp>
      <p:sp>
        <p:nvSpPr>
          <p:cNvPr id="1412" name="Google Shape;1412;p84"/>
          <p:cNvSpPr txBox="1"/>
          <p:nvPr/>
        </p:nvSpPr>
        <p:spPr>
          <a:xfrm>
            <a:off x="189450" y="1288562"/>
            <a:ext cx="1013700" cy="3825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A61C00"/>
                </a:solidFill>
              </a:rPr>
              <a:t>master</a:t>
            </a:r>
            <a:endParaRPr sz="1800">
              <a:solidFill>
                <a:srgbClr val="A61C00"/>
              </a:solidFill>
            </a:endParaRPr>
          </a:p>
        </p:txBody>
      </p:sp>
      <p:sp>
        <p:nvSpPr>
          <p:cNvPr id="1413" name="Google Shape;1413;p84"/>
          <p:cNvSpPr txBox="1"/>
          <p:nvPr/>
        </p:nvSpPr>
        <p:spPr>
          <a:xfrm>
            <a:off x="189460" y="668112"/>
            <a:ext cx="1013700" cy="3825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HEAD</a:t>
            </a:r>
            <a:endParaRPr b="1" sz="1800">
              <a:solidFill>
                <a:srgbClr val="FFFFFF"/>
              </a:solidFill>
            </a:endParaRPr>
          </a:p>
        </p:txBody>
      </p:sp>
      <p:cxnSp>
        <p:nvCxnSpPr>
          <p:cNvPr id="1414" name="Google Shape;1414;p84"/>
          <p:cNvCxnSpPr>
            <a:stCxn id="1413" idx="2"/>
            <a:endCxn id="1412" idx="0"/>
          </p:cNvCxnSpPr>
          <p:nvPr/>
        </p:nvCxnSpPr>
        <p:spPr>
          <a:xfrm>
            <a:off x="696310" y="1050612"/>
            <a:ext cx="0" cy="237900"/>
          </a:xfrm>
          <a:prstGeom prst="straightConnector1">
            <a:avLst/>
          </a:prstGeom>
          <a:noFill/>
          <a:ln cap="flat" cmpd="sng" w="28575">
            <a:solidFill>
              <a:srgbClr val="000000"/>
            </a:solidFill>
            <a:prstDash val="solid"/>
            <a:round/>
            <a:headEnd len="med" w="med" type="none"/>
            <a:tailEnd len="med" w="med" type="triangle"/>
          </a:ln>
        </p:spPr>
      </p:cxnSp>
      <p:cxnSp>
        <p:nvCxnSpPr>
          <p:cNvPr id="1415" name="Google Shape;1415;p84"/>
          <p:cNvCxnSpPr>
            <a:stCxn id="1410" idx="4"/>
            <a:endCxn id="1402" idx="0"/>
          </p:cNvCxnSpPr>
          <p:nvPr/>
        </p:nvCxnSpPr>
        <p:spPr>
          <a:xfrm>
            <a:off x="1763595" y="1760800"/>
            <a:ext cx="0" cy="198900"/>
          </a:xfrm>
          <a:prstGeom prst="straightConnector1">
            <a:avLst/>
          </a:prstGeom>
          <a:noFill/>
          <a:ln cap="flat" cmpd="sng" w="28575">
            <a:solidFill>
              <a:srgbClr val="A61C00"/>
            </a:solidFill>
            <a:prstDash val="solid"/>
            <a:round/>
            <a:headEnd len="med" w="med" type="none"/>
            <a:tailEnd len="med" w="med" type="none"/>
          </a:ln>
        </p:spPr>
      </p:cxnSp>
      <p:cxnSp>
        <p:nvCxnSpPr>
          <p:cNvPr id="1416" name="Google Shape;1416;p84"/>
          <p:cNvCxnSpPr>
            <a:stCxn id="1410" idx="5"/>
            <a:endCxn id="1406" idx="0"/>
          </p:cNvCxnSpPr>
          <p:nvPr/>
        </p:nvCxnSpPr>
        <p:spPr>
          <a:xfrm>
            <a:off x="1945605" y="1688924"/>
            <a:ext cx="507600" cy="270600"/>
          </a:xfrm>
          <a:prstGeom prst="straightConnector1">
            <a:avLst/>
          </a:prstGeom>
          <a:noFill/>
          <a:ln cap="flat" cmpd="sng" w="28575">
            <a:solidFill>
              <a:srgbClr val="A61C00"/>
            </a:solidFill>
            <a:prstDash val="solid"/>
            <a:round/>
            <a:headEnd len="med" w="med" type="none"/>
            <a:tailEnd len="med" w="med" type="none"/>
          </a:ln>
        </p:spPr>
      </p:cxnSp>
      <p:cxnSp>
        <p:nvCxnSpPr>
          <p:cNvPr id="1417" name="Google Shape;1417;p84"/>
          <p:cNvCxnSpPr>
            <a:stCxn id="1418" idx="3"/>
          </p:cNvCxnSpPr>
          <p:nvPr/>
        </p:nvCxnSpPr>
        <p:spPr>
          <a:xfrm>
            <a:off x="1203150" y="2166912"/>
            <a:ext cx="303000" cy="0"/>
          </a:xfrm>
          <a:prstGeom prst="straightConnector1">
            <a:avLst/>
          </a:prstGeom>
          <a:noFill/>
          <a:ln cap="flat" cmpd="sng" w="28575">
            <a:solidFill>
              <a:srgbClr val="B7B7B7"/>
            </a:solidFill>
            <a:prstDash val="dash"/>
            <a:round/>
            <a:headEnd len="med" w="med" type="none"/>
            <a:tailEnd len="med" w="med" type="triangle"/>
          </a:ln>
        </p:spPr>
      </p:cxnSp>
      <p:sp>
        <p:nvSpPr>
          <p:cNvPr id="1418" name="Google Shape;1418;p84"/>
          <p:cNvSpPr txBox="1"/>
          <p:nvPr/>
        </p:nvSpPr>
        <p:spPr>
          <a:xfrm>
            <a:off x="189450" y="1975662"/>
            <a:ext cx="1013700" cy="3825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CCCCCC"/>
                </a:solidFill>
              </a:rPr>
              <a:t>master</a:t>
            </a:r>
            <a:endParaRPr sz="1800">
              <a:solidFill>
                <a:srgbClr val="CCCCCC"/>
              </a:solidFill>
            </a:endParaRPr>
          </a:p>
        </p:txBody>
      </p:sp>
      <p:sp>
        <p:nvSpPr>
          <p:cNvPr id="1419" name="Google Shape;1419;p84"/>
          <p:cNvSpPr/>
          <p:nvPr/>
        </p:nvSpPr>
        <p:spPr>
          <a:xfrm>
            <a:off x="5897750" y="582200"/>
            <a:ext cx="32475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84"/>
          <p:cNvSpPr txBox="1"/>
          <p:nvPr/>
        </p:nvSpPr>
        <p:spPr>
          <a:xfrm>
            <a:off x="6012950" y="668100"/>
            <a:ext cx="3069300" cy="37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i="1" lang="en" sz="1800">
                <a:solidFill>
                  <a:schemeClr val="dk1"/>
                </a:solidFill>
                <a:latin typeface="Courier New"/>
                <a:ea typeface="Courier New"/>
                <a:cs typeface="Courier New"/>
                <a:sym typeface="Courier New"/>
              </a:rPr>
              <a:t>git merge featureX</a:t>
            </a:r>
            <a:r>
              <a:rPr lang="en" sz="1800">
                <a:solidFill>
                  <a:schemeClr val="dk1"/>
                </a:solidFill>
              </a:rPr>
              <a:t>:</a:t>
            </a:r>
            <a:endParaRPr sz="1800">
              <a:solidFill>
                <a:schemeClr val="dk1"/>
              </a:solidFill>
            </a:endParaRPr>
          </a:p>
          <a:p>
            <a:pPr indent="-342900" lvl="0" marL="457200" rtl="0" algn="l">
              <a:lnSpc>
                <a:spcPct val="115000"/>
              </a:lnSpc>
              <a:spcBef>
                <a:spcPts val="900"/>
              </a:spcBef>
              <a:spcAft>
                <a:spcPts val="0"/>
              </a:spcAft>
              <a:buClr>
                <a:schemeClr val="dk1"/>
              </a:buClr>
              <a:buSzPts val="1800"/>
              <a:buFont typeface="Georgia"/>
              <a:buChar char="■"/>
            </a:pPr>
            <a:r>
              <a:rPr lang="en" sz="1800">
                <a:solidFill>
                  <a:schemeClr val="dk1"/>
                </a:solidFill>
              </a:rPr>
              <a:t>Merges </a:t>
            </a:r>
            <a:r>
              <a:rPr i="1" lang="en" sz="1800">
                <a:solidFill>
                  <a:schemeClr val="dk1"/>
                </a:solidFill>
                <a:latin typeface="Courier New"/>
                <a:ea typeface="Courier New"/>
                <a:cs typeface="Courier New"/>
                <a:sym typeface="Courier New"/>
              </a:rPr>
              <a:t>featureX</a:t>
            </a:r>
            <a:r>
              <a:rPr lang="en" sz="1800">
                <a:solidFill>
                  <a:schemeClr val="dk1"/>
                </a:solidFill>
              </a:rPr>
              <a:t> into the current branch (</a:t>
            </a:r>
            <a:r>
              <a:rPr i="1" lang="en" sz="1800">
                <a:solidFill>
                  <a:schemeClr val="dk1"/>
                </a:solidFill>
                <a:latin typeface="Courier New"/>
                <a:ea typeface="Courier New"/>
                <a:cs typeface="Courier New"/>
                <a:sym typeface="Courier New"/>
              </a:rPr>
              <a:t>master</a:t>
            </a:r>
            <a:r>
              <a:rPr lang="en" sz="1800">
                <a:solidFill>
                  <a:schemeClr val="dk1"/>
                </a:solidFill>
              </a:rPr>
              <a:t>).</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rPr>
              <a:t>Creates a </a:t>
            </a:r>
            <a:r>
              <a:rPr b="1" i="1" lang="en" sz="1800">
                <a:solidFill>
                  <a:srgbClr val="3D85C6"/>
                </a:solidFill>
              </a:rPr>
              <a:t>merge commit</a:t>
            </a:r>
            <a:r>
              <a:rPr lang="en" sz="1800">
                <a:solidFill>
                  <a:schemeClr val="dk1"/>
                </a:solidFill>
              </a:rPr>
              <a:t> (commit with more than one parent).</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rPr>
              <a:t>The current branch is updated.</a:t>
            </a:r>
            <a:endParaRPr sz="1800">
              <a:solidFill>
                <a:schemeClr val="dk1"/>
              </a:solidFill>
            </a:endParaRPr>
          </a:p>
        </p:txBody>
      </p:sp>
      <p:sp>
        <p:nvSpPr>
          <p:cNvPr id="1421" name="Google Shape;1421;p84"/>
          <p:cNvSpPr txBox="1"/>
          <p:nvPr/>
        </p:nvSpPr>
        <p:spPr>
          <a:xfrm>
            <a:off x="-16325" y="4713250"/>
            <a:ext cx="91440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500">
                <a:solidFill>
                  <a:schemeClr val="dk1"/>
                </a:solidFill>
              </a:rPr>
              <a:t>Q: Which commits belong to the history of the master branch? What if master was merged into featureX?</a:t>
            </a:r>
            <a:endParaRPr i="1"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1"/>
          <p:cNvSpPr/>
          <p:nvPr/>
        </p:nvSpPr>
        <p:spPr>
          <a:xfrm>
            <a:off x="2962462" y="1118975"/>
            <a:ext cx="2656749" cy="2277225"/>
          </a:xfrm>
          <a:prstGeom prst="rect">
            <a:avLst/>
          </a:prstGeom>
          <a:noFill/>
          <a:ln>
            <a:noFill/>
          </a:ln>
        </p:spPr>
      </p:sp>
      <p:sp>
        <p:nvSpPr>
          <p:cNvPr id="168" name="Google Shape;168;p31"/>
          <p:cNvSpPr/>
          <p:nvPr/>
        </p:nvSpPr>
        <p:spPr>
          <a:xfrm>
            <a:off x="189450" y="1118963"/>
            <a:ext cx="2551151" cy="3031276"/>
          </a:xfrm>
          <a:prstGeom prst="rect">
            <a:avLst/>
          </a:prstGeom>
          <a:noFill/>
          <a:ln>
            <a:noFill/>
          </a:ln>
        </p:spPr>
      </p:sp>
      <p:sp>
        <p:nvSpPr>
          <p:cNvPr id="169" name="Google Shape;169;p3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1"/>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Distributed Versioning Systems</a:t>
            </a:r>
            <a:endParaRPr b="1" sz="3600">
              <a:solidFill>
                <a:srgbClr val="FFFFFF"/>
              </a:solidFill>
            </a:endParaRPr>
          </a:p>
          <a:p>
            <a:pPr indent="0" lvl="0" marL="0" rtl="0" algn="l">
              <a:spcBef>
                <a:spcPts val="0"/>
              </a:spcBef>
              <a:spcAft>
                <a:spcPts val="0"/>
              </a:spcAft>
              <a:buNone/>
            </a:pPr>
            <a:r>
              <a:t/>
            </a:r>
            <a:endParaRPr sz="3000"/>
          </a:p>
        </p:txBody>
      </p:sp>
      <p:sp>
        <p:nvSpPr>
          <p:cNvPr id="171" name="Google Shape;171;p31"/>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1"/>
          <p:cNvSpPr txBox="1"/>
          <p:nvPr/>
        </p:nvSpPr>
        <p:spPr>
          <a:xfrm>
            <a:off x="6012950" y="668100"/>
            <a:ext cx="3069300" cy="39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lang="en" sz="1800">
                <a:solidFill>
                  <a:schemeClr val="dk1"/>
                </a:solidFill>
              </a:rPr>
              <a:t>Distributed means:</a:t>
            </a:r>
            <a:endParaRPr sz="1800">
              <a:solidFill>
                <a:schemeClr val="dk1"/>
              </a:solidFill>
            </a:endParaRPr>
          </a:p>
          <a:p>
            <a:pPr indent="-342900" lvl="0" marL="457200" rtl="0" algn="l">
              <a:lnSpc>
                <a:spcPct val="115000"/>
              </a:lnSpc>
              <a:spcBef>
                <a:spcPts val="900"/>
              </a:spcBef>
              <a:spcAft>
                <a:spcPts val="0"/>
              </a:spcAft>
              <a:buClr>
                <a:schemeClr val="dk1"/>
              </a:buClr>
              <a:buSzPts val="1800"/>
              <a:buFont typeface="Arial"/>
              <a:buChar char="■"/>
            </a:pPr>
            <a:r>
              <a:rPr lang="en" sz="1800">
                <a:solidFill>
                  <a:schemeClr val="dk1"/>
                </a:solidFill>
              </a:rPr>
              <a:t>each developer has a </a:t>
            </a:r>
            <a:r>
              <a:rPr b="1" i="1" lang="en" sz="1800">
                <a:solidFill>
                  <a:srgbClr val="3D85C6"/>
                </a:solidFill>
              </a:rPr>
              <a:t>complete, local repository</a:t>
            </a:r>
            <a:endParaRPr b="1" i="1" sz="1800">
              <a:solidFill>
                <a:srgbClr val="3D85C6"/>
              </a:solidFill>
            </a:endParaRPr>
          </a:p>
          <a:p>
            <a:pPr indent="-342900" lvl="0" marL="457200" rtl="0" algn="l">
              <a:lnSpc>
                <a:spcPct val="115000"/>
              </a:lnSpc>
              <a:spcBef>
                <a:spcPts val="0"/>
              </a:spcBef>
              <a:spcAft>
                <a:spcPts val="0"/>
              </a:spcAft>
              <a:buClr>
                <a:srgbClr val="000000"/>
              </a:buClr>
              <a:buSzPts val="1800"/>
              <a:buFont typeface="Georgia"/>
              <a:buChar char="■"/>
            </a:pPr>
            <a:r>
              <a:rPr lang="en" sz="1800"/>
              <a:t>technically the central repository is not different from the local repositories</a:t>
            </a:r>
            <a:endParaRPr sz="1800"/>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easy offline usage</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easy to branch a project</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rPr>
              <a:t>Examples: Git, Mercurial, Bazaar</a:t>
            </a:r>
            <a:endParaRPr sz="1800">
              <a:solidFill>
                <a:schemeClr val="dk1"/>
              </a:solidFill>
            </a:endParaRPr>
          </a:p>
        </p:txBody>
      </p:sp>
      <p:cxnSp>
        <p:nvCxnSpPr>
          <p:cNvPr id="173" name="Google Shape;173;p31"/>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pic>
        <p:nvPicPr>
          <p:cNvPr id="174" name="Google Shape;174;p31"/>
          <p:cNvPicPr preferRelativeResize="0"/>
          <p:nvPr/>
        </p:nvPicPr>
        <p:blipFill rotWithShape="1">
          <a:blip r:embed="rId3">
            <a:alphaModFix/>
          </a:blip>
          <a:srcRect b="0" l="0" r="0" t="0"/>
          <a:stretch/>
        </p:blipFill>
        <p:spPr>
          <a:xfrm>
            <a:off x="2962440" y="1118880"/>
            <a:ext cx="2656440" cy="2277000"/>
          </a:xfrm>
          <a:prstGeom prst="rect">
            <a:avLst/>
          </a:prstGeom>
          <a:noFill/>
          <a:ln>
            <a:noFill/>
          </a:ln>
        </p:spPr>
      </p:pic>
      <p:pic>
        <p:nvPicPr>
          <p:cNvPr id="175" name="Google Shape;175;p31"/>
          <p:cNvPicPr preferRelativeResize="0"/>
          <p:nvPr/>
        </p:nvPicPr>
        <p:blipFill rotWithShape="1">
          <a:blip r:embed="rId4">
            <a:alphaModFix/>
          </a:blip>
          <a:srcRect b="0" l="0" r="0" t="0"/>
          <a:stretch/>
        </p:blipFill>
        <p:spPr>
          <a:xfrm>
            <a:off x="189360" y="1118880"/>
            <a:ext cx="2550961" cy="303084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5" name="Shape 1425"/>
        <p:cNvGrpSpPr/>
        <p:nvPr/>
      </p:nvGrpSpPr>
      <p:grpSpPr>
        <a:xfrm>
          <a:off x="0" y="0"/>
          <a:ext cx="0" cy="0"/>
          <a:chOff x="0" y="0"/>
          <a:chExt cx="0" cy="0"/>
        </a:xfrm>
      </p:grpSpPr>
      <p:sp>
        <p:nvSpPr>
          <p:cNvPr id="1426" name="Google Shape;1426;p85"/>
          <p:cNvSpPr/>
          <p:nvPr/>
        </p:nvSpPr>
        <p:spPr>
          <a:xfrm>
            <a:off x="1506195" y="2182142"/>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B</a:t>
            </a:r>
            <a:endParaRPr b="1" sz="2400"/>
          </a:p>
        </p:txBody>
      </p:sp>
      <p:sp>
        <p:nvSpPr>
          <p:cNvPr id="1427" name="Google Shape;1427;p85"/>
          <p:cNvSpPr/>
          <p:nvPr/>
        </p:nvSpPr>
        <p:spPr>
          <a:xfrm>
            <a:off x="1506195" y="2885276"/>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a:t>
            </a:r>
            <a:endParaRPr b="1" sz="2400"/>
          </a:p>
        </p:txBody>
      </p:sp>
      <p:cxnSp>
        <p:nvCxnSpPr>
          <p:cNvPr id="1428" name="Google Shape;1428;p85"/>
          <p:cNvCxnSpPr>
            <a:stCxn id="1427" idx="0"/>
            <a:endCxn id="1426" idx="4"/>
          </p:cNvCxnSpPr>
          <p:nvPr/>
        </p:nvCxnSpPr>
        <p:spPr>
          <a:xfrm rot="10800000">
            <a:off x="1763595" y="2672876"/>
            <a:ext cx="0" cy="212400"/>
          </a:xfrm>
          <a:prstGeom prst="straightConnector1">
            <a:avLst/>
          </a:prstGeom>
          <a:noFill/>
          <a:ln cap="flat" cmpd="sng" w="28575">
            <a:solidFill>
              <a:schemeClr val="dk2"/>
            </a:solidFill>
            <a:prstDash val="solid"/>
            <a:round/>
            <a:headEnd len="med" w="med" type="none"/>
            <a:tailEnd len="med" w="med" type="none"/>
          </a:ln>
        </p:spPr>
      </p:cxnSp>
      <p:cxnSp>
        <p:nvCxnSpPr>
          <p:cNvPr id="1429" name="Google Shape;1429;p85"/>
          <p:cNvCxnSpPr>
            <a:stCxn id="1430" idx="3"/>
            <a:endCxn id="1431" idx="2"/>
          </p:cNvCxnSpPr>
          <p:nvPr/>
        </p:nvCxnSpPr>
        <p:spPr>
          <a:xfrm>
            <a:off x="1203150" y="2422199"/>
            <a:ext cx="303000" cy="0"/>
          </a:xfrm>
          <a:prstGeom prst="straightConnector1">
            <a:avLst/>
          </a:prstGeom>
          <a:noFill/>
          <a:ln cap="flat" cmpd="sng" w="28575">
            <a:solidFill>
              <a:srgbClr val="000000"/>
            </a:solidFill>
            <a:prstDash val="solid"/>
            <a:round/>
            <a:headEnd len="med" w="med" type="none"/>
            <a:tailEnd len="med" w="med" type="triangle"/>
          </a:ln>
        </p:spPr>
      </p:cxnSp>
      <p:sp>
        <p:nvSpPr>
          <p:cNvPr id="1430" name="Google Shape;1430;p85"/>
          <p:cNvSpPr txBox="1"/>
          <p:nvPr/>
        </p:nvSpPr>
        <p:spPr>
          <a:xfrm>
            <a:off x="189450" y="2230949"/>
            <a:ext cx="1013700" cy="3825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master</a:t>
            </a:r>
            <a:endParaRPr sz="1800"/>
          </a:p>
        </p:txBody>
      </p:sp>
      <p:sp>
        <p:nvSpPr>
          <p:cNvPr id="1432" name="Google Shape;1432;p85"/>
          <p:cNvSpPr txBox="1"/>
          <p:nvPr/>
        </p:nvSpPr>
        <p:spPr>
          <a:xfrm>
            <a:off x="189460" y="1610500"/>
            <a:ext cx="1013700" cy="3825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HEAD</a:t>
            </a:r>
            <a:endParaRPr b="1" sz="1800">
              <a:solidFill>
                <a:srgbClr val="FFFFFF"/>
              </a:solidFill>
            </a:endParaRPr>
          </a:p>
        </p:txBody>
      </p:sp>
      <p:cxnSp>
        <p:nvCxnSpPr>
          <p:cNvPr id="1433" name="Google Shape;1433;p85"/>
          <p:cNvCxnSpPr>
            <a:stCxn id="1432" idx="2"/>
            <a:endCxn id="1430" idx="0"/>
          </p:cNvCxnSpPr>
          <p:nvPr/>
        </p:nvCxnSpPr>
        <p:spPr>
          <a:xfrm>
            <a:off x="696310" y="1993000"/>
            <a:ext cx="0" cy="237900"/>
          </a:xfrm>
          <a:prstGeom prst="straightConnector1">
            <a:avLst/>
          </a:prstGeom>
          <a:noFill/>
          <a:ln cap="flat" cmpd="sng" w="28575">
            <a:solidFill>
              <a:srgbClr val="000000"/>
            </a:solidFill>
            <a:prstDash val="solid"/>
            <a:round/>
            <a:headEnd len="med" w="med" type="none"/>
            <a:tailEnd len="med" w="med" type="triangle"/>
          </a:ln>
        </p:spPr>
      </p:cxnSp>
      <p:sp>
        <p:nvSpPr>
          <p:cNvPr id="1434" name="Google Shape;1434;p85"/>
          <p:cNvSpPr/>
          <p:nvPr/>
        </p:nvSpPr>
        <p:spPr>
          <a:xfrm>
            <a:off x="2195754" y="1479019"/>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a:t>
            </a:r>
            <a:endParaRPr b="1" sz="2400"/>
          </a:p>
        </p:txBody>
      </p:sp>
      <p:cxnSp>
        <p:nvCxnSpPr>
          <p:cNvPr id="1435" name="Google Shape;1435;p85"/>
          <p:cNvCxnSpPr>
            <a:stCxn id="1426" idx="7"/>
            <a:endCxn id="1434" idx="4"/>
          </p:cNvCxnSpPr>
          <p:nvPr/>
        </p:nvCxnSpPr>
        <p:spPr>
          <a:xfrm flipH="1" rot="10800000">
            <a:off x="1945605" y="1969918"/>
            <a:ext cx="507600" cy="284100"/>
          </a:xfrm>
          <a:prstGeom prst="straightConnector1">
            <a:avLst/>
          </a:prstGeom>
          <a:noFill/>
          <a:ln cap="flat" cmpd="sng" w="28575">
            <a:solidFill>
              <a:schemeClr val="dk2"/>
            </a:solidFill>
            <a:prstDash val="solid"/>
            <a:round/>
            <a:headEnd len="med" w="med" type="none"/>
            <a:tailEnd len="med" w="med" type="none"/>
          </a:ln>
        </p:spPr>
      </p:cxnSp>
      <p:sp>
        <p:nvSpPr>
          <p:cNvPr id="1436" name="Google Shape;1436;p8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85"/>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Merge</a:t>
            </a:r>
            <a:endParaRPr b="1" sz="3600">
              <a:solidFill>
                <a:srgbClr val="FFFFFF"/>
              </a:solidFill>
            </a:endParaRPr>
          </a:p>
          <a:p>
            <a:pPr indent="0" lvl="0" marL="0" rtl="0" algn="l">
              <a:spcBef>
                <a:spcPts val="0"/>
              </a:spcBef>
              <a:spcAft>
                <a:spcPts val="0"/>
              </a:spcAft>
              <a:buNone/>
            </a:pPr>
            <a:r>
              <a:t/>
            </a:r>
            <a:endParaRPr sz="3000"/>
          </a:p>
        </p:txBody>
      </p:sp>
      <p:sp>
        <p:nvSpPr>
          <p:cNvPr id="1438" name="Google Shape;1438;p85"/>
          <p:cNvSpPr txBox="1"/>
          <p:nvPr/>
        </p:nvSpPr>
        <p:spPr>
          <a:xfrm>
            <a:off x="3090450" y="1533150"/>
            <a:ext cx="1097700" cy="3825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featureX</a:t>
            </a:r>
            <a:endParaRPr sz="1800"/>
          </a:p>
        </p:txBody>
      </p:sp>
      <p:cxnSp>
        <p:nvCxnSpPr>
          <p:cNvPr id="1439" name="Google Shape;1439;p85"/>
          <p:cNvCxnSpPr>
            <a:stCxn id="1438" idx="1"/>
            <a:endCxn id="1440" idx="6"/>
          </p:cNvCxnSpPr>
          <p:nvPr/>
        </p:nvCxnSpPr>
        <p:spPr>
          <a:xfrm rot="10800000">
            <a:off x="2718750" y="1724400"/>
            <a:ext cx="371700" cy="0"/>
          </a:xfrm>
          <a:prstGeom prst="straightConnector1">
            <a:avLst/>
          </a:prstGeom>
          <a:noFill/>
          <a:ln cap="flat" cmpd="sng" w="28575">
            <a:solidFill>
              <a:srgbClr val="000000"/>
            </a:solidFill>
            <a:prstDash val="solid"/>
            <a:round/>
            <a:headEnd len="med" w="med" type="none"/>
            <a:tailEnd len="med" w="med" type="triangle"/>
          </a:ln>
        </p:spPr>
      </p:cxnSp>
      <p:sp>
        <p:nvSpPr>
          <p:cNvPr id="1441" name="Google Shape;1441;p85"/>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85"/>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will be the result of merging featureX into master?</a:t>
            </a:r>
            <a:endParaRPr i="1" sz="1800">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6" name="Shape 1446"/>
        <p:cNvGrpSpPr/>
        <p:nvPr/>
      </p:nvGrpSpPr>
      <p:grpSpPr>
        <a:xfrm>
          <a:off x="0" y="0"/>
          <a:ext cx="0" cy="0"/>
          <a:chOff x="0" y="0"/>
          <a:chExt cx="0" cy="0"/>
        </a:xfrm>
      </p:grpSpPr>
      <p:sp>
        <p:nvSpPr>
          <p:cNvPr id="1447" name="Google Shape;1447;p8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86"/>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Merge - Fast-Forward</a:t>
            </a:r>
            <a:endParaRPr sz="3000"/>
          </a:p>
        </p:txBody>
      </p:sp>
      <p:sp>
        <p:nvSpPr>
          <p:cNvPr id="1449" name="Google Shape;1449;p86"/>
          <p:cNvSpPr/>
          <p:nvPr/>
        </p:nvSpPr>
        <p:spPr>
          <a:xfrm>
            <a:off x="1506195" y="2182142"/>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B</a:t>
            </a:r>
            <a:endParaRPr b="1" sz="2400"/>
          </a:p>
        </p:txBody>
      </p:sp>
      <p:sp>
        <p:nvSpPr>
          <p:cNvPr id="1450" name="Google Shape;1450;p86"/>
          <p:cNvSpPr/>
          <p:nvPr/>
        </p:nvSpPr>
        <p:spPr>
          <a:xfrm>
            <a:off x="1506195" y="2885276"/>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a:t>
            </a:r>
            <a:endParaRPr b="1" sz="2400"/>
          </a:p>
        </p:txBody>
      </p:sp>
      <p:cxnSp>
        <p:nvCxnSpPr>
          <p:cNvPr id="1451" name="Google Shape;1451;p86"/>
          <p:cNvCxnSpPr>
            <a:stCxn id="1450" idx="0"/>
            <a:endCxn id="1449" idx="4"/>
          </p:cNvCxnSpPr>
          <p:nvPr/>
        </p:nvCxnSpPr>
        <p:spPr>
          <a:xfrm rot="10800000">
            <a:off x="1763595" y="2672876"/>
            <a:ext cx="0" cy="212400"/>
          </a:xfrm>
          <a:prstGeom prst="straightConnector1">
            <a:avLst/>
          </a:prstGeom>
          <a:noFill/>
          <a:ln cap="flat" cmpd="sng" w="28575">
            <a:solidFill>
              <a:schemeClr val="dk2"/>
            </a:solidFill>
            <a:prstDash val="solid"/>
            <a:round/>
            <a:headEnd len="med" w="med" type="none"/>
            <a:tailEnd len="med" w="med" type="none"/>
          </a:ln>
        </p:spPr>
      </p:cxnSp>
      <p:cxnSp>
        <p:nvCxnSpPr>
          <p:cNvPr id="1452" name="Google Shape;1452;p86"/>
          <p:cNvCxnSpPr>
            <a:stCxn id="1453" idx="3"/>
          </p:cNvCxnSpPr>
          <p:nvPr/>
        </p:nvCxnSpPr>
        <p:spPr>
          <a:xfrm>
            <a:off x="1203150" y="2422199"/>
            <a:ext cx="303000" cy="0"/>
          </a:xfrm>
          <a:prstGeom prst="straightConnector1">
            <a:avLst/>
          </a:prstGeom>
          <a:noFill/>
          <a:ln cap="flat" cmpd="sng" w="28575">
            <a:solidFill>
              <a:srgbClr val="B7B7B7"/>
            </a:solidFill>
            <a:prstDash val="dash"/>
            <a:round/>
            <a:headEnd len="med" w="med" type="none"/>
            <a:tailEnd len="med" w="med" type="triangle"/>
          </a:ln>
        </p:spPr>
      </p:cxnSp>
      <p:sp>
        <p:nvSpPr>
          <p:cNvPr id="1453" name="Google Shape;1453;p86"/>
          <p:cNvSpPr txBox="1"/>
          <p:nvPr/>
        </p:nvSpPr>
        <p:spPr>
          <a:xfrm>
            <a:off x="189450" y="2230949"/>
            <a:ext cx="1013700" cy="3825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B7B7B7"/>
                </a:solidFill>
              </a:rPr>
              <a:t>master</a:t>
            </a:r>
            <a:endParaRPr sz="1800">
              <a:solidFill>
                <a:srgbClr val="B7B7B7"/>
              </a:solidFill>
            </a:endParaRPr>
          </a:p>
        </p:txBody>
      </p:sp>
      <p:sp>
        <p:nvSpPr>
          <p:cNvPr id="1454" name="Google Shape;1454;p86"/>
          <p:cNvSpPr/>
          <p:nvPr/>
        </p:nvSpPr>
        <p:spPr>
          <a:xfrm>
            <a:off x="2195754" y="1479019"/>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a:t>
            </a:r>
            <a:endParaRPr b="1" sz="2400"/>
          </a:p>
        </p:txBody>
      </p:sp>
      <p:cxnSp>
        <p:nvCxnSpPr>
          <p:cNvPr id="1455" name="Google Shape;1455;p86"/>
          <p:cNvCxnSpPr>
            <a:stCxn id="1449" idx="7"/>
            <a:endCxn id="1454" idx="4"/>
          </p:cNvCxnSpPr>
          <p:nvPr/>
        </p:nvCxnSpPr>
        <p:spPr>
          <a:xfrm flipH="1" rot="10800000">
            <a:off x="1945605" y="1969918"/>
            <a:ext cx="507600" cy="284100"/>
          </a:xfrm>
          <a:prstGeom prst="straightConnector1">
            <a:avLst/>
          </a:prstGeom>
          <a:noFill/>
          <a:ln cap="flat" cmpd="sng" w="28575">
            <a:solidFill>
              <a:schemeClr val="dk2"/>
            </a:solidFill>
            <a:prstDash val="solid"/>
            <a:round/>
            <a:headEnd len="med" w="med" type="none"/>
            <a:tailEnd len="med" w="med" type="none"/>
          </a:ln>
        </p:spPr>
      </p:cxnSp>
      <p:sp>
        <p:nvSpPr>
          <p:cNvPr id="1456" name="Google Shape;1456;p86"/>
          <p:cNvSpPr txBox="1"/>
          <p:nvPr/>
        </p:nvSpPr>
        <p:spPr>
          <a:xfrm>
            <a:off x="3090450" y="1533150"/>
            <a:ext cx="1097700" cy="3825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featureX</a:t>
            </a:r>
            <a:endParaRPr sz="1800"/>
          </a:p>
        </p:txBody>
      </p:sp>
      <p:cxnSp>
        <p:nvCxnSpPr>
          <p:cNvPr id="1457" name="Google Shape;1457;p86"/>
          <p:cNvCxnSpPr>
            <a:stCxn id="1456" idx="1"/>
          </p:cNvCxnSpPr>
          <p:nvPr/>
        </p:nvCxnSpPr>
        <p:spPr>
          <a:xfrm rot="10800000">
            <a:off x="2718750" y="1724400"/>
            <a:ext cx="371700" cy="0"/>
          </a:xfrm>
          <a:prstGeom prst="straightConnector1">
            <a:avLst/>
          </a:prstGeom>
          <a:noFill/>
          <a:ln cap="flat" cmpd="sng" w="28575">
            <a:solidFill>
              <a:srgbClr val="000000"/>
            </a:solidFill>
            <a:prstDash val="solid"/>
            <a:round/>
            <a:headEnd len="med" w="med" type="none"/>
            <a:tailEnd len="med" w="med" type="triangle"/>
          </a:ln>
        </p:spPr>
      </p:cxnSp>
      <p:cxnSp>
        <p:nvCxnSpPr>
          <p:cNvPr id="1458" name="Google Shape;1458;p86"/>
          <p:cNvCxnSpPr>
            <a:stCxn id="1459" idx="3"/>
          </p:cNvCxnSpPr>
          <p:nvPr/>
        </p:nvCxnSpPr>
        <p:spPr>
          <a:xfrm>
            <a:off x="1884550" y="1735349"/>
            <a:ext cx="303000" cy="0"/>
          </a:xfrm>
          <a:prstGeom prst="straightConnector1">
            <a:avLst/>
          </a:prstGeom>
          <a:noFill/>
          <a:ln cap="flat" cmpd="sng" w="28575">
            <a:solidFill>
              <a:srgbClr val="A61C00"/>
            </a:solidFill>
            <a:prstDash val="solid"/>
            <a:round/>
            <a:headEnd len="med" w="med" type="none"/>
            <a:tailEnd len="med" w="med" type="triangle"/>
          </a:ln>
        </p:spPr>
      </p:cxnSp>
      <p:sp>
        <p:nvSpPr>
          <p:cNvPr id="1459" name="Google Shape;1459;p86"/>
          <p:cNvSpPr txBox="1"/>
          <p:nvPr/>
        </p:nvSpPr>
        <p:spPr>
          <a:xfrm>
            <a:off x="870850" y="1544099"/>
            <a:ext cx="1013700" cy="3825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A61C00"/>
                </a:solidFill>
              </a:rPr>
              <a:t>master</a:t>
            </a:r>
            <a:endParaRPr sz="1800">
              <a:solidFill>
                <a:srgbClr val="A61C00"/>
              </a:solidFill>
            </a:endParaRPr>
          </a:p>
        </p:txBody>
      </p:sp>
      <p:sp>
        <p:nvSpPr>
          <p:cNvPr id="1460" name="Google Shape;1460;p86"/>
          <p:cNvSpPr txBox="1"/>
          <p:nvPr/>
        </p:nvSpPr>
        <p:spPr>
          <a:xfrm>
            <a:off x="870860" y="923650"/>
            <a:ext cx="1013700" cy="3825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HEAD</a:t>
            </a:r>
            <a:endParaRPr b="1" sz="1800">
              <a:solidFill>
                <a:srgbClr val="FFFFFF"/>
              </a:solidFill>
            </a:endParaRPr>
          </a:p>
        </p:txBody>
      </p:sp>
      <p:cxnSp>
        <p:nvCxnSpPr>
          <p:cNvPr id="1461" name="Google Shape;1461;p86"/>
          <p:cNvCxnSpPr>
            <a:stCxn id="1460" idx="2"/>
            <a:endCxn id="1459" idx="0"/>
          </p:cNvCxnSpPr>
          <p:nvPr/>
        </p:nvCxnSpPr>
        <p:spPr>
          <a:xfrm>
            <a:off x="1377710" y="1306150"/>
            <a:ext cx="0" cy="237900"/>
          </a:xfrm>
          <a:prstGeom prst="straightConnector1">
            <a:avLst/>
          </a:prstGeom>
          <a:noFill/>
          <a:ln cap="flat" cmpd="sng" w="28575">
            <a:solidFill>
              <a:srgbClr val="000000"/>
            </a:solidFill>
            <a:prstDash val="solid"/>
            <a:round/>
            <a:headEnd len="med" w="med" type="none"/>
            <a:tailEnd len="med" w="med" type="triangle"/>
          </a:ln>
        </p:spPr>
      </p:cxnSp>
      <p:sp>
        <p:nvSpPr>
          <p:cNvPr id="1462" name="Google Shape;1462;p86"/>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86"/>
          <p:cNvSpPr txBox="1"/>
          <p:nvPr/>
        </p:nvSpPr>
        <p:spPr>
          <a:xfrm>
            <a:off x="6012950" y="668100"/>
            <a:ext cx="3069300" cy="37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i="1" lang="en" sz="1800">
                <a:solidFill>
                  <a:srgbClr val="3D85C6"/>
                </a:solidFill>
              </a:rPr>
              <a:t>Fast forward merge</a:t>
            </a:r>
            <a:r>
              <a:rPr lang="en" sz="1800">
                <a:solidFill>
                  <a:schemeClr val="dk1"/>
                </a:solidFill>
              </a:rPr>
              <a:t>:</a:t>
            </a:r>
            <a:endParaRPr sz="1800">
              <a:solidFill>
                <a:schemeClr val="dk1"/>
              </a:solidFill>
            </a:endParaRPr>
          </a:p>
          <a:p>
            <a:pPr indent="-342900" lvl="0" marL="457200" rtl="0" algn="l">
              <a:lnSpc>
                <a:spcPct val="115000"/>
              </a:lnSpc>
              <a:spcBef>
                <a:spcPts val="900"/>
              </a:spcBef>
              <a:spcAft>
                <a:spcPts val="0"/>
              </a:spcAft>
              <a:buClr>
                <a:schemeClr val="dk1"/>
              </a:buClr>
              <a:buSzPts val="1800"/>
              <a:buFont typeface="Georgia"/>
              <a:buChar char="■"/>
            </a:pPr>
            <a:r>
              <a:rPr lang="en" sz="1800">
                <a:solidFill>
                  <a:schemeClr val="dk1"/>
                </a:solidFill>
              </a:rPr>
              <a:t>Just moves the branch pointer.</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rPr>
              <a:t>No creation of a merge commit.</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rPr>
              <a:t>The creation of a merge commit can be enforced by:</a:t>
            </a:r>
            <a:br>
              <a:rPr lang="en" sz="1800">
                <a:solidFill>
                  <a:schemeClr val="dk1"/>
                </a:solidFill>
              </a:rPr>
            </a:br>
            <a:r>
              <a:rPr i="1" lang="en" sz="1800">
                <a:solidFill>
                  <a:schemeClr val="dk1"/>
                </a:solidFill>
                <a:latin typeface="Courier New"/>
                <a:ea typeface="Courier New"/>
                <a:cs typeface="Courier New"/>
                <a:sym typeface="Courier New"/>
              </a:rPr>
              <a:t>git merge --no-ff</a:t>
            </a:r>
            <a:endParaRPr i="1" sz="1800">
              <a:solidFill>
                <a:schemeClr val="dk1"/>
              </a:solidFill>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7" name="Shape 1467"/>
        <p:cNvGrpSpPr/>
        <p:nvPr/>
      </p:nvGrpSpPr>
      <p:grpSpPr>
        <a:xfrm>
          <a:off x="0" y="0"/>
          <a:ext cx="0" cy="0"/>
          <a:chOff x="0" y="0"/>
          <a:chExt cx="0" cy="0"/>
        </a:xfrm>
      </p:grpSpPr>
      <p:sp>
        <p:nvSpPr>
          <p:cNvPr id="1468" name="Google Shape;1468;p87"/>
          <p:cNvSpPr/>
          <p:nvPr/>
        </p:nvSpPr>
        <p:spPr>
          <a:xfrm>
            <a:off x="1506195" y="2662759"/>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a:t>
            </a:r>
            <a:endParaRPr b="1" sz="2400"/>
          </a:p>
        </p:txBody>
      </p:sp>
      <p:sp>
        <p:nvSpPr>
          <p:cNvPr id="1469" name="Google Shape;1469;p87"/>
          <p:cNvSpPr/>
          <p:nvPr/>
        </p:nvSpPr>
        <p:spPr>
          <a:xfrm>
            <a:off x="1506195" y="3365892"/>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B</a:t>
            </a:r>
            <a:endParaRPr b="1" sz="2400"/>
          </a:p>
        </p:txBody>
      </p:sp>
      <p:sp>
        <p:nvSpPr>
          <p:cNvPr id="1470" name="Google Shape;1470;p87"/>
          <p:cNvSpPr/>
          <p:nvPr/>
        </p:nvSpPr>
        <p:spPr>
          <a:xfrm>
            <a:off x="1506195" y="4069026"/>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a:t>
            </a:r>
            <a:endParaRPr b="1" sz="2400"/>
          </a:p>
        </p:txBody>
      </p:sp>
      <p:cxnSp>
        <p:nvCxnSpPr>
          <p:cNvPr id="1471" name="Google Shape;1471;p87"/>
          <p:cNvCxnSpPr>
            <a:stCxn id="1469" idx="0"/>
            <a:endCxn id="1468" idx="4"/>
          </p:cNvCxnSpPr>
          <p:nvPr/>
        </p:nvCxnSpPr>
        <p:spPr>
          <a:xfrm rot="10800000">
            <a:off x="1763595" y="3153492"/>
            <a:ext cx="0" cy="212400"/>
          </a:xfrm>
          <a:prstGeom prst="straightConnector1">
            <a:avLst/>
          </a:prstGeom>
          <a:noFill/>
          <a:ln cap="flat" cmpd="sng" w="28575">
            <a:solidFill>
              <a:schemeClr val="dk2"/>
            </a:solidFill>
            <a:prstDash val="solid"/>
            <a:round/>
            <a:headEnd len="med" w="med" type="none"/>
            <a:tailEnd len="med" w="med" type="none"/>
          </a:ln>
        </p:spPr>
      </p:cxnSp>
      <p:cxnSp>
        <p:nvCxnSpPr>
          <p:cNvPr id="1472" name="Google Shape;1472;p87"/>
          <p:cNvCxnSpPr>
            <a:stCxn id="1470" idx="0"/>
            <a:endCxn id="1469" idx="4"/>
          </p:cNvCxnSpPr>
          <p:nvPr/>
        </p:nvCxnSpPr>
        <p:spPr>
          <a:xfrm rot="10800000">
            <a:off x="1763595" y="3856626"/>
            <a:ext cx="0" cy="212400"/>
          </a:xfrm>
          <a:prstGeom prst="straightConnector1">
            <a:avLst/>
          </a:prstGeom>
          <a:noFill/>
          <a:ln cap="flat" cmpd="sng" w="28575">
            <a:solidFill>
              <a:schemeClr val="dk2"/>
            </a:solidFill>
            <a:prstDash val="solid"/>
            <a:round/>
            <a:headEnd len="med" w="med" type="none"/>
            <a:tailEnd len="med" w="med" type="none"/>
          </a:ln>
        </p:spPr>
      </p:cxnSp>
      <p:sp>
        <p:nvSpPr>
          <p:cNvPr id="1473" name="Google Shape;1473;p87"/>
          <p:cNvSpPr/>
          <p:nvPr/>
        </p:nvSpPr>
        <p:spPr>
          <a:xfrm>
            <a:off x="1506195" y="1959625"/>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D</a:t>
            </a:r>
            <a:endParaRPr b="1" sz="2400"/>
          </a:p>
        </p:txBody>
      </p:sp>
      <p:cxnSp>
        <p:nvCxnSpPr>
          <p:cNvPr id="1474" name="Google Shape;1474;p87"/>
          <p:cNvCxnSpPr/>
          <p:nvPr/>
        </p:nvCxnSpPr>
        <p:spPr>
          <a:xfrm rot="10800000">
            <a:off x="1763558" y="2450299"/>
            <a:ext cx="0" cy="212400"/>
          </a:xfrm>
          <a:prstGeom prst="straightConnector1">
            <a:avLst/>
          </a:prstGeom>
          <a:noFill/>
          <a:ln cap="flat" cmpd="sng" w="28575">
            <a:solidFill>
              <a:schemeClr val="dk2"/>
            </a:solidFill>
            <a:prstDash val="solid"/>
            <a:round/>
            <a:headEnd len="med" w="med" type="none"/>
            <a:tailEnd len="med" w="med" type="none"/>
          </a:ln>
        </p:spPr>
      </p:cxnSp>
      <p:cxnSp>
        <p:nvCxnSpPr>
          <p:cNvPr id="1475" name="Google Shape;1475;p87"/>
          <p:cNvCxnSpPr>
            <a:stCxn id="1476" idx="3"/>
            <a:endCxn id="1473" idx="2"/>
          </p:cNvCxnSpPr>
          <p:nvPr/>
        </p:nvCxnSpPr>
        <p:spPr>
          <a:xfrm>
            <a:off x="1203150" y="2204949"/>
            <a:ext cx="303000" cy="0"/>
          </a:xfrm>
          <a:prstGeom prst="straightConnector1">
            <a:avLst/>
          </a:prstGeom>
          <a:noFill/>
          <a:ln cap="flat" cmpd="sng" w="28575">
            <a:solidFill>
              <a:srgbClr val="000000"/>
            </a:solidFill>
            <a:prstDash val="solid"/>
            <a:round/>
            <a:headEnd len="med" w="med" type="none"/>
            <a:tailEnd len="med" w="med" type="triangle"/>
          </a:ln>
        </p:spPr>
      </p:cxnSp>
      <p:sp>
        <p:nvSpPr>
          <p:cNvPr id="1476" name="Google Shape;1476;p87"/>
          <p:cNvSpPr txBox="1"/>
          <p:nvPr/>
        </p:nvSpPr>
        <p:spPr>
          <a:xfrm>
            <a:off x="189450" y="2013699"/>
            <a:ext cx="1013700" cy="3825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master</a:t>
            </a:r>
            <a:endParaRPr sz="1800"/>
          </a:p>
        </p:txBody>
      </p:sp>
      <p:sp>
        <p:nvSpPr>
          <p:cNvPr id="1477" name="Google Shape;1477;p87"/>
          <p:cNvSpPr txBox="1"/>
          <p:nvPr/>
        </p:nvSpPr>
        <p:spPr>
          <a:xfrm>
            <a:off x="189460" y="1393250"/>
            <a:ext cx="1013700" cy="3825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HEAD</a:t>
            </a:r>
            <a:endParaRPr b="1" sz="1800">
              <a:solidFill>
                <a:srgbClr val="FFFFFF"/>
              </a:solidFill>
            </a:endParaRPr>
          </a:p>
        </p:txBody>
      </p:sp>
      <p:cxnSp>
        <p:nvCxnSpPr>
          <p:cNvPr id="1478" name="Google Shape;1478;p87"/>
          <p:cNvCxnSpPr>
            <a:stCxn id="1477" idx="2"/>
            <a:endCxn id="1476" idx="0"/>
          </p:cNvCxnSpPr>
          <p:nvPr/>
        </p:nvCxnSpPr>
        <p:spPr>
          <a:xfrm>
            <a:off x="696310" y="1775750"/>
            <a:ext cx="0" cy="237900"/>
          </a:xfrm>
          <a:prstGeom prst="straightConnector1">
            <a:avLst/>
          </a:prstGeom>
          <a:noFill/>
          <a:ln cap="flat" cmpd="sng" w="28575">
            <a:solidFill>
              <a:srgbClr val="000000"/>
            </a:solidFill>
            <a:prstDash val="solid"/>
            <a:round/>
            <a:headEnd len="med" w="med" type="none"/>
            <a:tailEnd len="med" w="med" type="triangle"/>
          </a:ln>
        </p:spPr>
      </p:cxnSp>
      <p:sp>
        <p:nvSpPr>
          <p:cNvPr id="1479" name="Google Shape;1479;p87"/>
          <p:cNvSpPr/>
          <p:nvPr/>
        </p:nvSpPr>
        <p:spPr>
          <a:xfrm>
            <a:off x="2195754" y="2662769"/>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E</a:t>
            </a:r>
            <a:endParaRPr b="1" sz="2400"/>
          </a:p>
        </p:txBody>
      </p:sp>
      <p:cxnSp>
        <p:nvCxnSpPr>
          <p:cNvPr id="1480" name="Google Shape;1480;p87"/>
          <p:cNvCxnSpPr>
            <a:stCxn id="1469" idx="7"/>
            <a:endCxn id="1479" idx="4"/>
          </p:cNvCxnSpPr>
          <p:nvPr/>
        </p:nvCxnSpPr>
        <p:spPr>
          <a:xfrm flipH="1" rot="10800000">
            <a:off x="1945605" y="3153668"/>
            <a:ext cx="507600" cy="284100"/>
          </a:xfrm>
          <a:prstGeom prst="straightConnector1">
            <a:avLst/>
          </a:prstGeom>
          <a:noFill/>
          <a:ln cap="flat" cmpd="sng" w="28575">
            <a:solidFill>
              <a:schemeClr val="dk2"/>
            </a:solidFill>
            <a:prstDash val="solid"/>
            <a:round/>
            <a:headEnd len="med" w="med" type="none"/>
            <a:tailEnd len="med" w="med" type="none"/>
          </a:ln>
        </p:spPr>
      </p:cxnSp>
      <p:sp>
        <p:nvSpPr>
          <p:cNvPr id="1481" name="Google Shape;1481;p8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87"/>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Merge</a:t>
            </a:r>
            <a:endParaRPr b="1" sz="3600">
              <a:solidFill>
                <a:srgbClr val="FFFFFF"/>
              </a:solidFill>
            </a:endParaRPr>
          </a:p>
          <a:p>
            <a:pPr indent="0" lvl="0" marL="0" rtl="0" algn="l">
              <a:spcBef>
                <a:spcPts val="0"/>
              </a:spcBef>
              <a:spcAft>
                <a:spcPts val="0"/>
              </a:spcAft>
              <a:buNone/>
            </a:pPr>
            <a:r>
              <a:t/>
            </a:r>
            <a:endParaRPr sz="3000"/>
          </a:p>
        </p:txBody>
      </p:sp>
      <p:sp>
        <p:nvSpPr>
          <p:cNvPr id="1483" name="Google Shape;1483;p87"/>
          <p:cNvSpPr/>
          <p:nvPr/>
        </p:nvSpPr>
        <p:spPr>
          <a:xfrm>
            <a:off x="2195765" y="1959625"/>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F</a:t>
            </a:r>
            <a:endParaRPr b="1" sz="2400"/>
          </a:p>
        </p:txBody>
      </p:sp>
      <p:cxnSp>
        <p:nvCxnSpPr>
          <p:cNvPr id="1484" name="Google Shape;1484;p87"/>
          <p:cNvCxnSpPr/>
          <p:nvPr/>
        </p:nvCxnSpPr>
        <p:spPr>
          <a:xfrm rot="10800000">
            <a:off x="2453128" y="2450299"/>
            <a:ext cx="0" cy="212400"/>
          </a:xfrm>
          <a:prstGeom prst="straightConnector1">
            <a:avLst/>
          </a:prstGeom>
          <a:noFill/>
          <a:ln cap="flat" cmpd="sng" w="28575">
            <a:solidFill>
              <a:schemeClr val="dk2"/>
            </a:solidFill>
            <a:prstDash val="solid"/>
            <a:round/>
            <a:headEnd len="med" w="med" type="none"/>
            <a:tailEnd len="med" w="med" type="none"/>
          </a:ln>
        </p:spPr>
      </p:cxnSp>
      <p:sp>
        <p:nvSpPr>
          <p:cNvPr id="1485" name="Google Shape;1485;p87"/>
          <p:cNvSpPr txBox="1"/>
          <p:nvPr/>
        </p:nvSpPr>
        <p:spPr>
          <a:xfrm>
            <a:off x="3082200" y="2013700"/>
            <a:ext cx="1097700" cy="3825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featureX</a:t>
            </a:r>
            <a:endParaRPr sz="1800"/>
          </a:p>
        </p:txBody>
      </p:sp>
      <p:cxnSp>
        <p:nvCxnSpPr>
          <p:cNvPr id="1486" name="Google Shape;1486;p87"/>
          <p:cNvCxnSpPr>
            <a:stCxn id="1485" idx="1"/>
            <a:endCxn id="1483" idx="6"/>
          </p:cNvCxnSpPr>
          <p:nvPr/>
        </p:nvCxnSpPr>
        <p:spPr>
          <a:xfrm rot="10800000">
            <a:off x="2710500" y="2204950"/>
            <a:ext cx="371700" cy="0"/>
          </a:xfrm>
          <a:prstGeom prst="straightConnector1">
            <a:avLst/>
          </a:prstGeom>
          <a:noFill/>
          <a:ln cap="flat" cmpd="sng" w="28575">
            <a:solidFill>
              <a:srgbClr val="000000"/>
            </a:solidFill>
            <a:prstDash val="solid"/>
            <a:round/>
            <a:headEnd len="med" w="med" type="none"/>
            <a:tailEnd len="med" w="med" type="triangle"/>
          </a:ln>
        </p:spPr>
      </p:cxnSp>
      <p:sp>
        <p:nvSpPr>
          <p:cNvPr id="1487" name="Google Shape;1487;p87"/>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87"/>
          <p:cNvSpPr txBox="1"/>
          <p:nvPr/>
        </p:nvSpPr>
        <p:spPr>
          <a:xfrm>
            <a:off x="-16325" y="4713250"/>
            <a:ext cx="90567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500">
                <a:solidFill>
                  <a:schemeClr val="dk1"/>
                </a:solidFill>
              </a:rPr>
              <a:t>Q: What if there are conflicting modifications in master and featureX?</a:t>
            </a:r>
            <a:endParaRPr i="1" sz="1500">
              <a:solidFill>
                <a:schemeClr val="dk1"/>
              </a:solidFill>
            </a:endParaRPr>
          </a:p>
        </p:txBody>
      </p:sp>
      <p:sp>
        <p:nvSpPr>
          <p:cNvPr id="1489" name="Google Shape;1489;p87"/>
          <p:cNvSpPr/>
          <p:nvPr/>
        </p:nvSpPr>
        <p:spPr>
          <a:xfrm>
            <a:off x="5897750" y="582200"/>
            <a:ext cx="32475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87"/>
          <p:cNvSpPr txBox="1"/>
          <p:nvPr/>
        </p:nvSpPr>
        <p:spPr>
          <a:xfrm>
            <a:off x="6012950" y="668100"/>
            <a:ext cx="2891400" cy="37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 sz="1800">
                <a:solidFill>
                  <a:schemeClr val="dk1"/>
                </a:solidFill>
              </a:rPr>
              <a:t>On </a:t>
            </a:r>
            <a:r>
              <a:rPr b="1" i="1" lang="en" sz="1800">
                <a:solidFill>
                  <a:srgbClr val="3D85C6"/>
                </a:solidFill>
              </a:rPr>
              <a:t>merge</a:t>
            </a:r>
            <a:r>
              <a:rPr lang="en" sz="1800">
                <a:solidFill>
                  <a:schemeClr val="dk1"/>
                </a:solidFill>
              </a:rPr>
              <a:t> Git automatically tries to do a content merge and reports conflicts only if the same lines (+ some context) in the same file have been touched.</a:t>
            </a:r>
            <a:endParaRPr i="1" sz="1800">
              <a:solidFill>
                <a:schemeClr val="dk1"/>
              </a:solidFill>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4" name="Shape 1494"/>
        <p:cNvGrpSpPr/>
        <p:nvPr/>
      </p:nvGrpSpPr>
      <p:grpSpPr>
        <a:xfrm>
          <a:off x="0" y="0"/>
          <a:ext cx="0" cy="0"/>
          <a:chOff x="0" y="0"/>
          <a:chExt cx="0" cy="0"/>
        </a:xfrm>
      </p:grpSpPr>
      <p:sp>
        <p:nvSpPr>
          <p:cNvPr id="1495" name="Google Shape;1495;p8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88"/>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Merge - Conflict Resolution</a:t>
            </a:r>
            <a:endParaRPr b="1" sz="3600">
              <a:solidFill>
                <a:srgbClr val="FFFFFF"/>
              </a:solidFill>
            </a:endParaRPr>
          </a:p>
          <a:p>
            <a:pPr indent="0" lvl="0" marL="0" rtl="0" algn="l">
              <a:spcBef>
                <a:spcPts val="0"/>
              </a:spcBef>
              <a:spcAft>
                <a:spcPts val="0"/>
              </a:spcAft>
              <a:buNone/>
            </a:pPr>
            <a:r>
              <a:t/>
            </a:r>
            <a:endParaRPr sz="3000"/>
          </a:p>
        </p:txBody>
      </p:sp>
      <p:sp>
        <p:nvSpPr>
          <p:cNvPr id="1497" name="Google Shape;1497;p88"/>
          <p:cNvSpPr/>
          <p:nvPr/>
        </p:nvSpPr>
        <p:spPr>
          <a:xfrm>
            <a:off x="5415950" y="582200"/>
            <a:ext cx="37293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88"/>
          <p:cNvSpPr txBox="1"/>
          <p:nvPr/>
        </p:nvSpPr>
        <p:spPr>
          <a:xfrm>
            <a:off x="5415950" y="582200"/>
            <a:ext cx="3729300" cy="456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chemeClr val="dk1"/>
                </a:solidFill>
              </a:rPr>
              <a:t>If there are conflicts:</a:t>
            </a:r>
            <a:endParaRPr sz="1200">
              <a:solidFill>
                <a:schemeClr val="dk1"/>
              </a:solidFill>
            </a:endParaRPr>
          </a:p>
          <a:p>
            <a:pPr indent="-304800" lvl="0" marL="457200" rtl="0" algn="l">
              <a:lnSpc>
                <a:spcPct val="115000"/>
              </a:lnSpc>
              <a:spcBef>
                <a:spcPts val="900"/>
              </a:spcBef>
              <a:spcAft>
                <a:spcPts val="0"/>
              </a:spcAft>
              <a:buClr>
                <a:schemeClr val="dk1"/>
              </a:buClr>
              <a:buSzPts val="1200"/>
              <a:buFont typeface="Georgia"/>
              <a:buChar char="■"/>
            </a:pPr>
            <a:r>
              <a:rPr lang="en" sz="1200">
                <a:solidFill>
                  <a:schemeClr val="dk1"/>
                </a:solidFill>
              </a:rPr>
              <a:t>the merge operation stops and leaves you with a </a:t>
            </a:r>
            <a:r>
              <a:rPr b="1" i="1" lang="en" sz="1200">
                <a:solidFill>
                  <a:schemeClr val="dk1"/>
                </a:solidFill>
              </a:rPr>
              <a:t>dirty working tree</a:t>
            </a:r>
            <a:r>
              <a:rPr lang="en" sz="1200">
                <a:solidFill>
                  <a:schemeClr val="dk1"/>
                </a:solidFill>
              </a:rPr>
              <a:t>, the conflicting files contain </a:t>
            </a:r>
            <a:r>
              <a:rPr b="1" i="1" lang="en" sz="1200">
                <a:solidFill>
                  <a:schemeClr val="dk1"/>
                </a:solidFill>
              </a:rPr>
              <a:t>conflict markers</a:t>
            </a:r>
            <a:endParaRPr b="1" i="1" sz="1200">
              <a:solidFill>
                <a:schemeClr val="dk1"/>
              </a:solidFill>
            </a:endParaRPr>
          </a:p>
          <a:p>
            <a:pPr indent="-304800" lvl="0" marL="457200" rtl="0" algn="l">
              <a:lnSpc>
                <a:spcPct val="115000"/>
              </a:lnSpc>
              <a:spcBef>
                <a:spcPts val="0"/>
              </a:spcBef>
              <a:spcAft>
                <a:spcPts val="0"/>
              </a:spcAft>
              <a:buClr>
                <a:schemeClr val="dk1"/>
              </a:buClr>
              <a:buSzPts val="1200"/>
              <a:buFont typeface="Georgia"/>
              <a:buChar char="■"/>
            </a:pPr>
            <a:r>
              <a:rPr lang="en" sz="1200">
                <a:solidFill>
                  <a:schemeClr val="dk1"/>
                </a:solidFill>
              </a:rPr>
              <a:t>Use </a:t>
            </a:r>
            <a:r>
              <a:rPr i="1" lang="en" sz="1200">
                <a:solidFill>
                  <a:schemeClr val="dk1"/>
                </a:solidFill>
                <a:latin typeface="Courier New"/>
                <a:ea typeface="Courier New"/>
                <a:cs typeface="Courier New"/>
                <a:sym typeface="Courier New"/>
              </a:rPr>
              <a:t>git status</a:t>
            </a:r>
            <a:r>
              <a:rPr lang="en" sz="1200">
                <a:solidFill>
                  <a:schemeClr val="dk1"/>
                </a:solidFill>
              </a:rPr>
              <a:t> to see which files have conflicts.</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Georgia"/>
              <a:buChar char="■"/>
            </a:pPr>
            <a:r>
              <a:rPr lang="en" sz="1200">
                <a:solidFill>
                  <a:schemeClr val="dk1"/>
                </a:solidFill>
              </a:rPr>
              <a:t>Resolve the conflicts manually by editing the files or accept either version by:</a:t>
            </a:r>
            <a:endParaRPr sz="1200">
              <a:solidFill>
                <a:schemeClr val="dk1"/>
              </a:solidFill>
            </a:endParaRPr>
          </a:p>
          <a:p>
            <a:pPr indent="-304800" lvl="1" marL="914400" rtl="0" algn="l">
              <a:lnSpc>
                <a:spcPct val="115000"/>
              </a:lnSpc>
              <a:spcBef>
                <a:spcPts val="0"/>
              </a:spcBef>
              <a:spcAft>
                <a:spcPts val="0"/>
              </a:spcAft>
              <a:buClr>
                <a:schemeClr val="dk1"/>
              </a:buClr>
              <a:buSzPts val="1200"/>
              <a:buFont typeface="Courier New"/>
              <a:buChar char="○"/>
            </a:pPr>
            <a:r>
              <a:rPr i="1" lang="en" sz="1200">
                <a:solidFill>
                  <a:schemeClr val="dk1"/>
                </a:solidFill>
                <a:latin typeface="Courier New"/>
                <a:ea typeface="Courier New"/>
                <a:cs typeface="Courier New"/>
                <a:sym typeface="Courier New"/>
              </a:rPr>
              <a:t>git checkout --ours &lt;file&gt;</a:t>
            </a:r>
            <a:endParaRPr i="1" sz="1200">
              <a:solidFill>
                <a:schemeClr val="dk1"/>
              </a:solidFill>
              <a:latin typeface="Courier New"/>
              <a:ea typeface="Courier New"/>
              <a:cs typeface="Courier New"/>
              <a:sym typeface="Courier New"/>
            </a:endParaRPr>
          </a:p>
          <a:p>
            <a:pPr indent="-304800" lvl="1" marL="914400" rtl="0" algn="l">
              <a:lnSpc>
                <a:spcPct val="115000"/>
              </a:lnSpc>
              <a:spcBef>
                <a:spcPts val="0"/>
              </a:spcBef>
              <a:spcAft>
                <a:spcPts val="0"/>
              </a:spcAft>
              <a:buClr>
                <a:schemeClr val="dk1"/>
              </a:buClr>
              <a:buSzPts val="1200"/>
              <a:buFont typeface="Courier New"/>
              <a:buChar char="○"/>
            </a:pPr>
            <a:r>
              <a:rPr i="1" lang="en" sz="1200">
                <a:solidFill>
                  <a:schemeClr val="dk1"/>
                </a:solidFill>
                <a:latin typeface="Courier New"/>
                <a:ea typeface="Courier New"/>
                <a:cs typeface="Courier New"/>
                <a:sym typeface="Courier New"/>
              </a:rPr>
              <a:t>git checkout --theirs &lt;file&gt;</a:t>
            </a:r>
            <a:endParaRPr i="1" sz="1200">
              <a:solidFill>
                <a:schemeClr val="dk1"/>
              </a:solidFill>
              <a:latin typeface="Courier New"/>
              <a:ea typeface="Courier New"/>
              <a:cs typeface="Courier New"/>
              <a:sym typeface="Courier New"/>
            </a:endParaRPr>
          </a:p>
          <a:p>
            <a:pPr indent="-304800" lvl="0" marL="457200" rtl="0" algn="l">
              <a:lnSpc>
                <a:spcPct val="115000"/>
              </a:lnSpc>
              <a:spcBef>
                <a:spcPts val="0"/>
              </a:spcBef>
              <a:spcAft>
                <a:spcPts val="0"/>
              </a:spcAft>
              <a:buClr>
                <a:schemeClr val="dk1"/>
              </a:buClr>
              <a:buSzPts val="1200"/>
              <a:buFont typeface="Georgia"/>
              <a:buChar char="■"/>
            </a:pPr>
            <a:r>
              <a:rPr lang="en" sz="1200">
                <a:solidFill>
                  <a:schemeClr val="dk1"/>
                </a:solidFill>
              </a:rPr>
              <a:t>after resolving the conflicts the conflict resolution must be staged by </a:t>
            </a:r>
            <a:r>
              <a:rPr i="1" lang="en" sz="1200">
                <a:solidFill>
                  <a:schemeClr val="dk1"/>
                </a:solidFill>
                <a:latin typeface="Courier New"/>
                <a:ea typeface="Courier New"/>
                <a:cs typeface="Courier New"/>
                <a:sym typeface="Courier New"/>
              </a:rPr>
              <a:t>git add</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Georgia"/>
              <a:buChar char="■"/>
            </a:pPr>
            <a:r>
              <a:rPr lang="en" sz="1200">
                <a:solidFill>
                  <a:schemeClr val="dk1"/>
                </a:solidFill>
              </a:rPr>
              <a:t>once all conflict resolutions are staged continue with </a:t>
            </a:r>
            <a:r>
              <a:rPr i="1" lang="en" sz="1200">
                <a:solidFill>
                  <a:schemeClr val="dk1"/>
                </a:solidFill>
                <a:latin typeface="Courier New"/>
                <a:ea typeface="Courier New"/>
                <a:cs typeface="Courier New"/>
                <a:sym typeface="Courier New"/>
              </a:rPr>
              <a:t>git commit</a:t>
            </a:r>
            <a:endParaRPr i="1" sz="1200">
              <a:solidFill>
                <a:schemeClr val="dk1"/>
              </a:solidFill>
              <a:latin typeface="Courier New"/>
              <a:ea typeface="Courier New"/>
              <a:cs typeface="Courier New"/>
              <a:sym typeface="Courier New"/>
            </a:endParaRPr>
          </a:p>
          <a:p>
            <a:pPr indent="-304800" lvl="0" marL="457200" rtl="0" algn="l">
              <a:lnSpc>
                <a:spcPct val="115000"/>
              </a:lnSpc>
              <a:spcBef>
                <a:spcPts val="0"/>
              </a:spcBef>
              <a:spcAft>
                <a:spcPts val="0"/>
              </a:spcAft>
              <a:buClr>
                <a:schemeClr val="dk1"/>
              </a:buClr>
              <a:buSzPts val="1200"/>
              <a:buFont typeface="Arial"/>
              <a:buChar char="■"/>
            </a:pPr>
            <a:r>
              <a:rPr lang="en" sz="1200">
                <a:solidFill>
                  <a:schemeClr val="dk1"/>
                </a:solidFill>
              </a:rPr>
              <a:t>to abort the merge do </a:t>
            </a:r>
            <a:r>
              <a:rPr i="1" lang="en" sz="1200">
                <a:solidFill>
                  <a:schemeClr val="dk1"/>
                </a:solidFill>
                <a:latin typeface="Courier New"/>
                <a:ea typeface="Courier New"/>
                <a:cs typeface="Courier New"/>
                <a:sym typeface="Courier New"/>
              </a:rPr>
              <a:t>git reset --hard</a:t>
            </a:r>
            <a:endParaRPr sz="1200">
              <a:solidFill>
                <a:schemeClr val="dk1"/>
              </a:solidFill>
            </a:endParaRPr>
          </a:p>
          <a:p>
            <a:pPr indent="0" lvl="0" marL="0" rtl="0" algn="l">
              <a:lnSpc>
                <a:spcPct val="115000"/>
              </a:lnSpc>
              <a:spcBef>
                <a:spcPts val="900"/>
              </a:spcBef>
              <a:spcAft>
                <a:spcPts val="0"/>
              </a:spcAft>
              <a:buNone/>
            </a:pPr>
            <a:r>
              <a:rPr lang="en" sz="1200">
                <a:solidFill>
                  <a:schemeClr val="dk1"/>
                </a:solidFill>
              </a:rPr>
              <a:t>Tip:</a:t>
            </a:r>
            <a:endParaRPr sz="1200">
              <a:solidFill>
                <a:schemeClr val="dk1"/>
              </a:solidFill>
            </a:endParaRPr>
          </a:p>
          <a:p>
            <a:pPr indent="-304800" lvl="0" marL="457200" rtl="0" algn="l">
              <a:lnSpc>
                <a:spcPct val="115000"/>
              </a:lnSpc>
              <a:spcBef>
                <a:spcPts val="900"/>
              </a:spcBef>
              <a:spcAft>
                <a:spcPts val="0"/>
              </a:spcAft>
              <a:buClr>
                <a:schemeClr val="dk1"/>
              </a:buClr>
              <a:buSzPts val="1200"/>
              <a:buChar char="■"/>
            </a:pPr>
            <a:r>
              <a:rPr lang="en" sz="1200">
                <a:solidFill>
                  <a:schemeClr val="dk1"/>
                </a:solidFill>
              </a:rPr>
              <a:t>To see the common ancestor version use </a:t>
            </a:r>
            <a:r>
              <a:rPr i="1" lang="en" sz="1200">
                <a:solidFill>
                  <a:schemeClr val="dk1"/>
                </a:solidFill>
                <a:latin typeface="Courier New"/>
                <a:ea typeface="Courier New"/>
                <a:cs typeface="Courier New"/>
                <a:sym typeface="Courier New"/>
              </a:rPr>
              <a:t>merge.conflictstyle=diff3</a:t>
            </a:r>
            <a:r>
              <a:rPr lang="en" sz="1200">
                <a:solidFill>
                  <a:schemeClr val="dk1"/>
                </a:solidFill>
              </a:rPr>
              <a:t> (git config setting)</a:t>
            </a:r>
            <a:endParaRPr sz="1200">
              <a:solidFill>
                <a:schemeClr val="dk1"/>
              </a:solidFill>
            </a:endParaRPr>
          </a:p>
        </p:txBody>
      </p:sp>
      <p:sp>
        <p:nvSpPr>
          <p:cNvPr id="1499" name="Google Shape;1499;p88"/>
          <p:cNvSpPr txBox="1"/>
          <p:nvPr/>
        </p:nvSpPr>
        <p:spPr>
          <a:xfrm>
            <a:off x="220550" y="1187125"/>
            <a:ext cx="4032300" cy="1222200"/>
          </a:xfrm>
          <a:prstGeom prst="rect">
            <a:avLst/>
          </a:prstGeom>
          <a:solidFill>
            <a:srgbClr val="EFEFEF"/>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&lt;&lt;&lt;&lt;&lt;&lt;&lt; HEAD</a:t>
            </a:r>
            <a:endParaRPr>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foo</a:t>
            </a:r>
            <a:endParaRPr>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bar</a:t>
            </a:r>
            <a:endParaRPr>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&gt;&gt;&gt;&gt;&gt;&gt;&gt; featureX</a:t>
            </a:r>
            <a:endParaRPr>
              <a:solidFill>
                <a:schemeClr val="dk1"/>
              </a:solidFill>
              <a:latin typeface="Courier New"/>
              <a:ea typeface="Courier New"/>
              <a:cs typeface="Courier New"/>
              <a:sym typeface="Courier New"/>
            </a:endParaRPr>
          </a:p>
        </p:txBody>
      </p:sp>
      <p:sp>
        <p:nvSpPr>
          <p:cNvPr id="1500" name="Google Shape;1500;p88"/>
          <p:cNvSpPr txBox="1"/>
          <p:nvPr/>
        </p:nvSpPr>
        <p:spPr>
          <a:xfrm>
            <a:off x="220550" y="3361325"/>
            <a:ext cx="4032300" cy="1616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&lt;&lt;&lt;&lt;&lt;&lt;&lt; HEAD</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foo</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merged common ancestors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baz</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bar</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&gt;&gt;&gt;&gt;&gt;&gt;&gt; featureX</a:t>
            </a:r>
            <a:endParaRPr>
              <a:solidFill>
                <a:schemeClr val="dk1"/>
              </a:solidFill>
              <a:latin typeface="Courier New"/>
              <a:ea typeface="Courier New"/>
              <a:cs typeface="Courier New"/>
              <a:sym typeface="Courier New"/>
            </a:endParaRPr>
          </a:p>
        </p:txBody>
      </p:sp>
      <p:sp>
        <p:nvSpPr>
          <p:cNvPr id="1501" name="Google Shape;1501;p88"/>
          <p:cNvSpPr txBox="1"/>
          <p:nvPr/>
        </p:nvSpPr>
        <p:spPr>
          <a:xfrm>
            <a:off x="136250" y="2697025"/>
            <a:ext cx="4671600" cy="6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Conflicts markers with common ancestor</a:t>
            </a:r>
            <a:endParaRPr sz="1800"/>
          </a:p>
          <a:p>
            <a:pPr indent="0" lvl="0" marL="0" rtl="0" algn="l">
              <a:spcBef>
                <a:spcPts val="0"/>
              </a:spcBef>
              <a:spcAft>
                <a:spcPts val="0"/>
              </a:spcAft>
              <a:buNone/>
            </a:pPr>
            <a:r>
              <a:rPr lang="en" sz="1800"/>
              <a:t>version:</a:t>
            </a:r>
            <a:endParaRPr sz="1800"/>
          </a:p>
        </p:txBody>
      </p:sp>
      <p:sp>
        <p:nvSpPr>
          <p:cNvPr id="1502" name="Google Shape;1502;p88"/>
          <p:cNvSpPr txBox="1"/>
          <p:nvPr/>
        </p:nvSpPr>
        <p:spPr>
          <a:xfrm>
            <a:off x="136250" y="771750"/>
            <a:ext cx="5279700" cy="5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Conflicts markers (default):</a:t>
            </a:r>
            <a:endParaRPr sz="18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6" name="Shape 1506"/>
        <p:cNvGrpSpPr/>
        <p:nvPr/>
      </p:nvGrpSpPr>
      <p:grpSpPr>
        <a:xfrm>
          <a:off x="0" y="0"/>
          <a:ext cx="0" cy="0"/>
          <a:chOff x="0" y="0"/>
          <a:chExt cx="0" cy="0"/>
        </a:xfrm>
      </p:grpSpPr>
      <p:sp>
        <p:nvSpPr>
          <p:cNvPr id="1507" name="Google Shape;1507;p8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89"/>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Cherry-Pick</a:t>
            </a:r>
            <a:endParaRPr b="1" sz="3600">
              <a:solidFill>
                <a:srgbClr val="FFFFFF"/>
              </a:solidFill>
            </a:endParaRPr>
          </a:p>
          <a:p>
            <a:pPr indent="0" lvl="0" marL="0" rtl="0" algn="l">
              <a:spcBef>
                <a:spcPts val="0"/>
              </a:spcBef>
              <a:spcAft>
                <a:spcPts val="0"/>
              </a:spcAft>
              <a:buNone/>
            </a:pPr>
            <a:r>
              <a:t/>
            </a:r>
            <a:endParaRPr sz="3000"/>
          </a:p>
        </p:txBody>
      </p:sp>
      <p:sp>
        <p:nvSpPr>
          <p:cNvPr id="1509" name="Google Shape;1509;p89"/>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89"/>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How can only the bug-fix be brought into master? Why does merge not work?</a:t>
            </a:r>
            <a:endParaRPr i="1" sz="1800">
              <a:solidFill>
                <a:schemeClr val="dk1"/>
              </a:solidFill>
            </a:endParaRPr>
          </a:p>
        </p:txBody>
      </p:sp>
      <p:sp>
        <p:nvSpPr>
          <p:cNvPr id="1511" name="Google Shape;1511;p89"/>
          <p:cNvSpPr/>
          <p:nvPr/>
        </p:nvSpPr>
        <p:spPr>
          <a:xfrm>
            <a:off x="1506195" y="2662759"/>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a:t>
            </a:r>
            <a:endParaRPr b="1" sz="2400"/>
          </a:p>
        </p:txBody>
      </p:sp>
      <p:sp>
        <p:nvSpPr>
          <p:cNvPr id="1512" name="Google Shape;1512;p89"/>
          <p:cNvSpPr/>
          <p:nvPr/>
        </p:nvSpPr>
        <p:spPr>
          <a:xfrm>
            <a:off x="1506195" y="3365892"/>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B</a:t>
            </a:r>
            <a:endParaRPr b="1" sz="2400"/>
          </a:p>
        </p:txBody>
      </p:sp>
      <p:sp>
        <p:nvSpPr>
          <p:cNvPr id="1513" name="Google Shape;1513;p89"/>
          <p:cNvSpPr/>
          <p:nvPr/>
        </p:nvSpPr>
        <p:spPr>
          <a:xfrm>
            <a:off x="1506195" y="4069026"/>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a:t>
            </a:r>
            <a:endParaRPr b="1" sz="2400"/>
          </a:p>
        </p:txBody>
      </p:sp>
      <p:cxnSp>
        <p:nvCxnSpPr>
          <p:cNvPr id="1514" name="Google Shape;1514;p89"/>
          <p:cNvCxnSpPr>
            <a:stCxn id="1512" idx="0"/>
            <a:endCxn id="1511" idx="4"/>
          </p:cNvCxnSpPr>
          <p:nvPr/>
        </p:nvCxnSpPr>
        <p:spPr>
          <a:xfrm rot="10800000">
            <a:off x="1763595" y="3153492"/>
            <a:ext cx="0" cy="212400"/>
          </a:xfrm>
          <a:prstGeom prst="straightConnector1">
            <a:avLst/>
          </a:prstGeom>
          <a:noFill/>
          <a:ln cap="flat" cmpd="sng" w="28575">
            <a:solidFill>
              <a:schemeClr val="dk2"/>
            </a:solidFill>
            <a:prstDash val="solid"/>
            <a:round/>
            <a:headEnd len="med" w="med" type="none"/>
            <a:tailEnd len="med" w="med" type="none"/>
          </a:ln>
        </p:spPr>
      </p:cxnSp>
      <p:cxnSp>
        <p:nvCxnSpPr>
          <p:cNvPr id="1515" name="Google Shape;1515;p89"/>
          <p:cNvCxnSpPr>
            <a:stCxn id="1513" idx="0"/>
            <a:endCxn id="1512" idx="4"/>
          </p:cNvCxnSpPr>
          <p:nvPr/>
        </p:nvCxnSpPr>
        <p:spPr>
          <a:xfrm rot="10800000">
            <a:off x="1763595" y="3856626"/>
            <a:ext cx="0" cy="212400"/>
          </a:xfrm>
          <a:prstGeom prst="straightConnector1">
            <a:avLst/>
          </a:prstGeom>
          <a:noFill/>
          <a:ln cap="flat" cmpd="sng" w="28575">
            <a:solidFill>
              <a:schemeClr val="dk2"/>
            </a:solidFill>
            <a:prstDash val="solid"/>
            <a:round/>
            <a:headEnd len="med" w="med" type="none"/>
            <a:tailEnd len="med" w="med" type="none"/>
          </a:ln>
        </p:spPr>
      </p:cxnSp>
      <p:sp>
        <p:nvSpPr>
          <p:cNvPr id="1516" name="Google Shape;1516;p89"/>
          <p:cNvSpPr/>
          <p:nvPr/>
        </p:nvSpPr>
        <p:spPr>
          <a:xfrm>
            <a:off x="1506195" y="1959625"/>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D</a:t>
            </a:r>
            <a:endParaRPr b="1" sz="2400"/>
          </a:p>
        </p:txBody>
      </p:sp>
      <p:cxnSp>
        <p:nvCxnSpPr>
          <p:cNvPr id="1517" name="Google Shape;1517;p89"/>
          <p:cNvCxnSpPr/>
          <p:nvPr/>
        </p:nvCxnSpPr>
        <p:spPr>
          <a:xfrm rot="10800000">
            <a:off x="1763558" y="2450299"/>
            <a:ext cx="0" cy="212400"/>
          </a:xfrm>
          <a:prstGeom prst="straightConnector1">
            <a:avLst/>
          </a:prstGeom>
          <a:noFill/>
          <a:ln cap="flat" cmpd="sng" w="28575">
            <a:solidFill>
              <a:schemeClr val="dk2"/>
            </a:solidFill>
            <a:prstDash val="solid"/>
            <a:round/>
            <a:headEnd len="med" w="med" type="none"/>
            <a:tailEnd len="med" w="med" type="none"/>
          </a:ln>
        </p:spPr>
      </p:cxnSp>
      <p:cxnSp>
        <p:nvCxnSpPr>
          <p:cNvPr id="1518" name="Google Shape;1518;p89"/>
          <p:cNvCxnSpPr>
            <a:stCxn id="1519" idx="3"/>
            <a:endCxn id="1516" idx="2"/>
          </p:cNvCxnSpPr>
          <p:nvPr/>
        </p:nvCxnSpPr>
        <p:spPr>
          <a:xfrm>
            <a:off x="1203150" y="2204949"/>
            <a:ext cx="303000" cy="0"/>
          </a:xfrm>
          <a:prstGeom prst="straightConnector1">
            <a:avLst/>
          </a:prstGeom>
          <a:noFill/>
          <a:ln cap="flat" cmpd="sng" w="28575">
            <a:solidFill>
              <a:srgbClr val="000000"/>
            </a:solidFill>
            <a:prstDash val="solid"/>
            <a:round/>
            <a:headEnd len="med" w="med" type="none"/>
            <a:tailEnd len="med" w="med" type="triangle"/>
          </a:ln>
        </p:spPr>
      </p:cxnSp>
      <p:sp>
        <p:nvSpPr>
          <p:cNvPr id="1519" name="Google Shape;1519;p89"/>
          <p:cNvSpPr txBox="1"/>
          <p:nvPr/>
        </p:nvSpPr>
        <p:spPr>
          <a:xfrm>
            <a:off x="189450" y="2013699"/>
            <a:ext cx="1013700" cy="3825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master</a:t>
            </a:r>
            <a:endParaRPr sz="1800"/>
          </a:p>
        </p:txBody>
      </p:sp>
      <p:sp>
        <p:nvSpPr>
          <p:cNvPr id="1520" name="Google Shape;1520;p89"/>
          <p:cNvSpPr txBox="1"/>
          <p:nvPr/>
        </p:nvSpPr>
        <p:spPr>
          <a:xfrm>
            <a:off x="189460" y="1393250"/>
            <a:ext cx="1013700" cy="3825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HEAD</a:t>
            </a:r>
            <a:endParaRPr b="1" sz="1800">
              <a:solidFill>
                <a:srgbClr val="FFFFFF"/>
              </a:solidFill>
            </a:endParaRPr>
          </a:p>
        </p:txBody>
      </p:sp>
      <p:sp>
        <p:nvSpPr>
          <p:cNvPr id="1521" name="Google Shape;1521;p89"/>
          <p:cNvSpPr/>
          <p:nvPr/>
        </p:nvSpPr>
        <p:spPr>
          <a:xfrm>
            <a:off x="2195754" y="2662769"/>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E</a:t>
            </a:r>
            <a:endParaRPr b="1" sz="2400"/>
          </a:p>
        </p:txBody>
      </p:sp>
      <p:cxnSp>
        <p:nvCxnSpPr>
          <p:cNvPr id="1522" name="Google Shape;1522;p89"/>
          <p:cNvCxnSpPr>
            <a:stCxn id="1512" idx="7"/>
            <a:endCxn id="1521" idx="4"/>
          </p:cNvCxnSpPr>
          <p:nvPr/>
        </p:nvCxnSpPr>
        <p:spPr>
          <a:xfrm flipH="1" rot="10800000">
            <a:off x="1945605" y="3153668"/>
            <a:ext cx="507600" cy="284100"/>
          </a:xfrm>
          <a:prstGeom prst="straightConnector1">
            <a:avLst/>
          </a:prstGeom>
          <a:noFill/>
          <a:ln cap="flat" cmpd="sng" w="28575">
            <a:solidFill>
              <a:schemeClr val="dk2"/>
            </a:solidFill>
            <a:prstDash val="solid"/>
            <a:round/>
            <a:headEnd len="med" w="med" type="none"/>
            <a:tailEnd len="med" w="med" type="none"/>
          </a:ln>
        </p:spPr>
      </p:cxnSp>
      <p:sp>
        <p:nvSpPr>
          <p:cNvPr id="1523" name="Google Shape;1523;p89"/>
          <p:cNvSpPr/>
          <p:nvPr/>
        </p:nvSpPr>
        <p:spPr>
          <a:xfrm>
            <a:off x="2195765" y="1959625"/>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F</a:t>
            </a:r>
            <a:endParaRPr b="1" sz="2400"/>
          </a:p>
        </p:txBody>
      </p:sp>
      <p:cxnSp>
        <p:nvCxnSpPr>
          <p:cNvPr id="1524" name="Google Shape;1524;p89"/>
          <p:cNvCxnSpPr/>
          <p:nvPr/>
        </p:nvCxnSpPr>
        <p:spPr>
          <a:xfrm rot="10800000">
            <a:off x="2453128" y="2450299"/>
            <a:ext cx="0" cy="212400"/>
          </a:xfrm>
          <a:prstGeom prst="straightConnector1">
            <a:avLst/>
          </a:prstGeom>
          <a:noFill/>
          <a:ln cap="flat" cmpd="sng" w="28575">
            <a:solidFill>
              <a:schemeClr val="dk2"/>
            </a:solidFill>
            <a:prstDash val="solid"/>
            <a:round/>
            <a:headEnd len="med" w="med" type="none"/>
            <a:tailEnd len="med" w="med" type="none"/>
          </a:ln>
        </p:spPr>
      </p:cxnSp>
      <p:sp>
        <p:nvSpPr>
          <p:cNvPr id="1525" name="Google Shape;1525;p89"/>
          <p:cNvSpPr txBox="1"/>
          <p:nvPr/>
        </p:nvSpPr>
        <p:spPr>
          <a:xfrm>
            <a:off x="3082200" y="2013700"/>
            <a:ext cx="1097700" cy="3825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featureX</a:t>
            </a:r>
            <a:endParaRPr sz="1800"/>
          </a:p>
        </p:txBody>
      </p:sp>
      <p:cxnSp>
        <p:nvCxnSpPr>
          <p:cNvPr id="1526" name="Google Shape;1526;p89"/>
          <p:cNvCxnSpPr>
            <a:stCxn id="1525" idx="1"/>
            <a:endCxn id="1523" idx="6"/>
          </p:cNvCxnSpPr>
          <p:nvPr/>
        </p:nvCxnSpPr>
        <p:spPr>
          <a:xfrm rot="10800000">
            <a:off x="2710500" y="2204950"/>
            <a:ext cx="371700" cy="0"/>
          </a:xfrm>
          <a:prstGeom prst="straightConnector1">
            <a:avLst/>
          </a:prstGeom>
          <a:noFill/>
          <a:ln cap="flat" cmpd="sng" w="28575">
            <a:solidFill>
              <a:srgbClr val="000000"/>
            </a:solidFill>
            <a:prstDash val="solid"/>
            <a:round/>
            <a:headEnd len="med" w="med" type="none"/>
            <a:tailEnd len="med" w="med" type="triangle"/>
          </a:ln>
        </p:spPr>
      </p:cxnSp>
      <p:sp>
        <p:nvSpPr>
          <p:cNvPr id="1527" name="Google Shape;1527;p89"/>
          <p:cNvSpPr/>
          <p:nvPr/>
        </p:nvSpPr>
        <p:spPr>
          <a:xfrm>
            <a:off x="5897750" y="582200"/>
            <a:ext cx="32475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89"/>
          <p:cNvSpPr txBox="1"/>
          <p:nvPr/>
        </p:nvSpPr>
        <p:spPr>
          <a:xfrm>
            <a:off x="6012950" y="668100"/>
            <a:ext cx="3069300" cy="37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a:solidFill>
                  <a:schemeClr val="dk1"/>
                </a:solidFill>
              </a:rPr>
              <a:t>Imagine that:</a:t>
            </a:r>
            <a:endParaRPr sz="1800">
              <a:solidFill>
                <a:schemeClr val="dk1"/>
              </a:solidFill>
            </a:endParaRPr>
          </a:p>
          <a:p>
            <a:pPr indent="-342900" lvl="0" marL="457200" rtl="0" algn="l">
              <a:lnSpc>
                <a:spcPct val="115000"/>
              </a:lnSpc>
              <a:spcBef>
                <a:spcPts val="900"/>
              </a:spcBef>
              <a:spcAft>
                <a:spcPts val="0"/>
              </a:spcAft>
              <a:buClr>
                <a:schemeClr val="dk1"/>
              </a:buClr>
              <a:buSzPts val="1800"/>
              <a:buFont typeface="Georgia"/>
              <a:buChar char="■"/>
            </a:pPr>
            <a:r>
              <a:rPr lang="en" sz="1800">
                <a:solidFill>
                  <a:schemeClr val="dk1"/>
                </a:solidFill>
              </a:rPr>
              <a:t>commit </a:t>
            </a:r>
            <a:r>
              <a:rPr b="1" i="1" lang="en" sz="1800">
                <a:solidFill>
                  <a:schemeClr val="dk1"/>
                </a:solidFill>
              </a:rPr>
              <a:t>E</a:t>
            </a:r>
            <a:r>
              <a:rPr lang="en" sz="1800">
                <a:solidFill>
                  <a:schemeClr val="dk1"/>
                </a:solidFill>
              </a:rPr>
              <a:t> implements a feature</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rPr>
              <a:t>commit</a:t>
            </a:r>
            <a:r>
              <a:rPr lang="en" sz="1800"/>
              <a:t> </a:t>
            </a:r>
            <a:r>
              <a:rPr b="1" i="1" lang="en" sz="1800"/>
              <a:t>F</a:t>
            </a:r>
            <a:r>
              <a:rPr lang="en" sz="1800"/>
              <a:t> is bug-fix</a:t>
            </a:r>
            <a:endParaRPr sz="1800"/>
          </a:p>
          <a:p>
            <a:pPr indent="-342900" lvl="0" marL="457200" rtl="0" algn="l">
              <a:lnSpc>
                <a:spcPct val="115000"/>
              </a:lnSpc>
              <a:spcBef>
                <a:spcPts val="0"/>
              </a:spcBef>
              <a:spcAft>
                <a:spcPts val="0"/>
              </a:spcAft>
              <a:buClr>
                <a:schemeClr val="dk1"/>
              </a:buClr>
              <a:buSzPts val="1800"/>
              <a:buFont typeface="Georgia"/>
              <a:buChar char="■"/>
            </a:pPr>
            <a:r>
              <a:rPr lang="en" sz="1800"/>
              <a:t>the bug-fix </a:t>
            </a:r>
            <a:r>
              <a:rPr b="1" i="1" lang="en" sz="1800"/>
              <a:t>F</a:t>
            </a:r>
            <a:r>
              <a:rPr lang="en" sz="1800"/>
              <a:t> i</a:t>
            </a:r>
            <a:r>
              <a:rPr lang="en" sz="1800">
                <a:solidFill>
                  <a:schemeClr val="dk1"/>
                </a:solidFill>
              </a:rPr>
              <a:t>s needed in </a:t>
            </a:r>
            <a:r>
              <a:rPr i="1" lang="en" sz="1800">
                <a:solidFill>
                  <a:schemeClr val="dk1"/>
                </a:solidFill>
                <a:latin typeface="Courier New"/>
                <a:ea typeface="Courier New"/>
                <a:cs typeface="Courier New"/>
                <a:sym typeface="Courier New"/>
              </a:rPr>
              <a:t>master</a:t>
            </a:r>
            <a:endParaRPr i="1" sz="1800">
              <a:solidFill>
                <a:schemeClr val="dk1"/>
              </a:solidFill>
              <a:latin typeface="Courier New"/>
              <a:ea typeface="Courier New"/>
              <a:cs typeface="Courier New"/>
              <a:sym typeface="Courier New"/>
            </a:endParaRPr>
          </a:p>
        </p:txBody>
      </p:sp>
      <p:cxnSp>
        <p:nvCxnSpPr>
          <p:cNvPr id="1529" name="Google Shape;1529;p89"/>
          <p:cNvCxnSpPr>
            <a:stCxn id="1520" idx="2"/>
            <a:endCxn id="1519" idx="0"/>
          </p:cNvCxnSpPr>
          <p:nvPr/>
        </p:nvCxnSpPr>
        <p:spPr>
          <a:xfrm>
            <a:off x="696310" y="1775750"/>
            <a:ext cx="0" cy="2379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3" name="Shape 1533"/>
        <p:cNvGrpSpPr/>
        <p:nvPr/>
      </p:nvGrpSpPr>
      <p:grpSpPr>
        <a:xfrm>
          <a:off x="0" y="0"/>
          <a:ext cx="0" cy="0"/>
          <a:chOff x="0" y="0"/>
          <a:chExt cx="0" cy="0"/>
        </a:xfrm>
      </p:grpSpPr>
      <p:sp>
        <p:nvSpPr>
          <p:cNvPr id="1534" name="Google Shape;1534;p9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90"/>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Cherry-Pick</a:t>
            </a:r>
            <a:endParaRPr b="1" sz="3600">
              <a:solidFill>
                <a:srgbClr val="FFFFFF"/>
              </a:solidFill>
            </a:endParaRPr>
          </a:p>
          <a:p>
            <a:pPr indent="0" lvl="0" marL="0" rtl="0" algn="l">
              <a:spcBef>
                <a:spcPts val="0"/>
              </a:spcBef>
              <a:spcAft>
                <a:spcPts val="0"/>
              </a:spcAft>
              <a:buNone/>
            </a:pPr>
            <a:r>
              <a:t/>
            </a:r>
            <a:endParaRPr sz="3000"/>
          </a:p>
        </p:txBody>
      </p:sp>
      <p:sp>
        <p:nvSpPr>
          <p:cNvPr id="1536" name="Google Shape;1536;p90"/>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90"/>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is git rebase?</a:t>
            </a:r>
            <a:endParaRPr i="1" sz="1800">
              <a:solidFill>
                <a:schemeClr val="dk1"/>
              </a:solidFill>
            </a:endParaRPr>
          </a:p>
        </p:txBody>
      </p:sp>
      <p:sp>
        <p:nvSpPr>
          <p:cNvPr id="1538" name="Google Shape;1538;p90"/>
          <p:cNvSpPr/>
          <p:nvPr/>
        </p:nvSpPr>
        <p:spPr>
          <a:xfrm>
            <a:off x="1506195" y="2662759"/>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a:t>
            </a:r>
            <a:endParaRPr b="1" sz="2400"/>
          </a:p>
        </p:txBody>
      </p:sp>
      <p:sp>
        <p:nvSpPr>
          <p:cNvPr id="1539" name="Google Shape;1539;p90"/>
          <p:cNvSpPr/>
          <p:nvPr/>
        </p:nvSpPr>
        <p:spPr>
          <a:xfrm>
            <a:off x="1506195" y="3365892"/>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B</a:t>
            </a:r>
            <a:endParaRPr b="1" sz="2400"/>
          </a:p>
        </p:txBody>
      </p:sp>
      <p:sp>
        <p:nvSpPr>
          <p:cNvPr id="1540" name="Google Shape;1540;p90"/>
          <p:cNvSpPr/>
          <p:nvPr/>
        </p:nvSpPr>
        <p:spPr>
          <a:xfrm>
            <a:off x="1506195" y="4069026"/>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a:t>
            </a:r>
            <a:endParaRPr b="1" sz="2400"/>
          </a:p>
        </p:txBody>
      </p:sp>
      <p:cxnSp>
        <p:nvCxnSpPr>
          <p:cNvPr id="1541" name="Google Shape;1541;p90"/>
          <p:cNvCxnSpPr>
            <a:stCxn id="1539" idx="0"/>
            <a:endCxn id="1538" idx="4"/>
          </p:cNvCxnSpPr>
          <p:nvPr/>
        </p:nvCxnSpPr>
        <p:spPr>
          <a:xfrm rot="10800000">
            <a:off x="1763595" y="3153492"/>
            <a:ext cx="0" cy="212400"/>
          </a:xfrm>
          <a:prstGeom prst="straightConnector1">
            <a:avLst/>
          </a:prstGeom>
          <a:noFill/>
          <a:ln cap="flat" cmpd="sng" w="28575">
            <a:solidFill>
              <a:schemeClr val="dk2"/>
            </a:solidFill>
            <a:prstDash val="solid"/>
            <a:round/>
            <a:headEnd len="med" w="med" type="none"/>
            <a:tailEnd len="med" w="med" type="none"/>
          </a:ln>
        </p:spPr>
      </p:cxnSp>
      <p:cxnSp>
        <p:nvCxnSpPr>
          <p:cNvPr id="1542" name="Google Shape;1542;p90"/>
          <p:cNvCxnSpPr>
            <a:stCxn id="1540" idx="0"/>
            <a:endCxn id="1539" idx="4"/>
          </p:cNvCxnSpPr>
          <p:nvPr/>
        </p:nvCxnSpPr>
        <p:spPr>
          <a:xfrm rot="10800000">
            <a:off x="1763595" y="3856626"/>
            <a:ext cx="0" cy="212400"/>
          </a:xfrm>
          <a:prstGeom prst="straightConnector1">
            <a:avLst/>
          </a:prstGeom>
          <a:noFill/>
          <a:ln cap="flat" cmpd="sng" w="28575">
            <a:solidFill>
              <a:schemeClr val="dk2"/>
            </a:solidFill>
            <a:prstDash val="solid"/>
            <a:round/>
            <a:headEnd len="med" w="med" type="none"/>
            <a:tailEnd len="med" w="med" type="none"/>
          </a:ln>
        </p:spPr>
      </p:cxnSp>
      <p:sp>
        <p:nvSpPr>
          <p:cNvPr id="1543" name="Google Shape;1543;p90"/>
          <p:cNvSpPr/>
          <p:nvPr/>
        </p:nvSpPr>
        <p:spPr>
          <a:xfrm>
            <a:off x="1506195" y="1959625"/>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D</a:t>
            </a:r>
            <a:endParaRPr b="1" sz="2400"/>
          </a:p>
        </p:txBody>
      </p:sp>
      <p:cxnSp>
        <p:nvCxnSpPr>
          <p:cNvPr id="1544" name="Google Shape;1544;p90"/>
          <p:cNvCxnSpPr/>
          <p:nvPr/>
        </p:nvCxnSpPr>
        <p:spPr>
          <a:xfrm rot="10800000">
            <a:off x="1763558" y="2450299"/>
            <a:ext cx="0" cy="212400"/>
          </a:xfrm>
          <a:prstGeom prst="straightConnector1">
            <a:avLst/>
          </a:prstGeom>
          <a:noFill/>
          <a:ln cap="flat" cmpd="sng" w="28575">
            <a:solidFill>
              <a:schemeClr val="dk2"/>
            </a:solidFill>
            <a:prstDash val="solid"/>
            <a:round/>
            <a:headEnd len="med" w="med" type="none"/>
            <a:tailEnd len="med" w="med" type="none"/>
          </a:ln>
        </p:spPr>
      </p:cxnSp>
      <p:sp>
        <p:nvSpPr>
          <p:cNvPr id="1545" name="Google Shape;1545;p90"/>
          <p:cNvSpPr/>
          <p:nvPr/>
        </p:nvSpPr>
        <p:spPr>
          <a:xfrm>
            <a:off x="2195754" y="2662769"/>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E</a:t>
            </a:r>
            <a:endParaRPr b="1" sz="2400"/>
          </a:p>
        </p:txBody>
      </p:sp>
      <p:cxnSp>
        <p:nvCxnSpPr>
          <p:cNvPr id="1546" name="Google Shape;1546;p90"/>
          <p:cNvCxnSpPr>
            <a:stCxn id="1539" idx="7"/>
            <a:endCxn id="1545" idx="4"/>
          </p:cNvCxnSpPr>
          <p:nvPr/>
        </p:nvCxnSpPr>
        <p:spPr>
          <a:xfrm flipH="1" rot="10800000">
            <a:off x="1945605" y="3153668"/>
            <a:ext cx="507600" cy="284100"/>
          </a:xfrm>
          <a:prstGeom prst="straightConnector1">
            <a:avLst/>
          </a:prstGeom>
          <a:noFill/>
          <a:ln cap="flat" cmpd="sng" w="28575">
            <a:solidFill>
              <a:schemeClr val="dk2"/>
            </a:solidFill>
            <a:prstDash val="solid"/>
            <a:round/>
            <a:headEnd len="med" w="med" type="none"/>
            <a:tailEnd len="med" w="med" type="none"/>
          </a:ln>
        </p:spPr>
      </p:cxnSp>
      <p:sp>
        <p:nvSpPr>
          <p:cNvPr id="1547" name="Google Shape;1547;p90"/>
          <p:cNvSpPr/>
          <p:nvPr/>
        </p:nvSpPr>
        <p:spPr>
          <a:xfrm>
            <a:off x="2195765" y="1959625"/>
            <a:ext cx="514800" cy="490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F</a:t>
            </a:r>
            <a:endParaRPr b="1" sz="2400"/>
          </a:p>
        </p:txBody>
      </p:sp>
      <p:cxnSp>
        <p:nvCxnSpPr>
          <p:cNvPr id="1548" name="Google Shape;1548;p90"/>
          <p:cNvCxnSpPr/>
          <p:nvPr/>
        </p:nvCxnSpPr>
        <p:spPr>
          <a:xfrm rot="10800000">
            <a:off x="2453128" y="2450299"/>
            <a:ext cx="0" cy="212400"/>
          </a:xfrm>
          <a:prstGeom prst="straightConnector1">
            <a:avLst/>
          </a:prstGeom>
          <a:noFill/>
          <a:ln cap="flat" cmpd="sng" w="28575">
            <a:solidFill>
              <a:schemeClr val="dk2"/>
            </a:solidFill>
            <a:prstDash val="solid"/>
            <a:round/>
            <a:headEnd len="med" w="med" type="none"/>
            <a:tailEnd len="med" w="med" type="none"/>
          </a:ln>
        </p:spPr>
      </p:cxnSp>
      <p:sp>
        <p:nvSpPr>
          <p:cNvPr id="1549" name="Google Shape;1549;p90"/>
          <p:cNvSpPr txBox="1"/>
          <p:nvPr/>
        </p:nvSpPr>
        <p:spPr>
          <a:xfrm>
            <a:off x="3082200" y="2013700"/>
            <a:ext cx="1097700" cy="3825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t>featureX</a:t>
            </a:r>
            <a:endParaRPr sz="1800"/>
          </a:p>
        </p:txBody>
      </p:sp>
      <p:cxnSp>
        <p:nvCxnSpPr>
          <p:cNvPr id="1550" name="Google Shape;1550;p90"/>
          <p:cNvCxnSpPr>
            <a:stCxn id="1549" idx="1"/>
            <a:endCxn id="1547" idx="6"/>
          </p:cNvCxnSpPr>
          <p:nvPr/>
        </p:nvCxnSpPr>
        <p:spPr>
          <a:xfrm rot="10800000">
            <a:off x="2710500" y="2204950"/>
            <a:ext cx="371700" cy="0"/>
          </a:xfrm>
          <a:prstGeom prst="straightConnector1">
            <a:avLst/>
          </a:prstGeom>
          <a:noFill/>
          <a:ln cap="flat" cmpd="sng" w="28575">
            <a:solidFill>
              <a:srgbClr val="000000"/>
            </a:solidFill>
            <a:prstDash val="solid"/>
            <a:round/>
            <a:headEnd len="med" w="med" type="none"/>
            <a:tailEnd len="med" w="med" type="triangle"/>
          </a:ln>
        </p:spPr>
      </p:cxnSp>
      <p:sp>
        <p:nvSpPr>
          <p:cNvPr id="1551" name="Google Shape;1551;p90"/>
          <p:cNvSpPr/>
          <p:nvPr/>
        </p:nvSpPr>
        <p:spPr>
          <a:xfrm>
            <a:off x="5897750" y="582200"/>
            <a:ext cx="32475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90"/>
          <p:cNvSpPr txBox="1"/>
          <p:nvPr/>
        </p:nvSpPr>
        <p:spPr>
          <a:xfrm>
            <a:off x="5897750" y="706400"/>
            <a:ext cx="3163500" cy="38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Cherry-Pick:</a:t>
            </a:r>
            <a:endParaRPr>
              <a:solidFill>
                <a:schemeClr val="dk1"/>
              </a:solidFill>
            </a:endParaRPr>
          </a:p>
          <a:p>
            <a:pPr indent="-317500" lvl="0" marL="457200" rtl="0" algn="l">
              <a:lnSpc>
                <a:spcPct val="115000"/>
              </a:lnSpc>
              <a:spcBef>
                <a:spcPts val="900"/>
              </a:spcBef>
              <a:spcAft>
                <a:spcPts val="0"/>
              </a:spcAft>
              <a:buClr>
                <a:schemeClr val="dk1"/>
              </a:buClr>
              <a:buSzPts val="1400"/>
              <a:buFont typeface="Georgia"/>
              <a:buChar char="■"/>
            </a:pPr>
            <a:r>
              <a:rPr lang="en">
                <a:solidFill>
                  <a:schemeClr val="dk1"/>
                </a:solidFill>
              </a:rPr>
              <a:t>Applies the modifications that were done by the commit that is cherry-picked (the commit delta) to a new base.</a:t>
            </a:r>
            <a:endParaRPr>
              <a:solidFill>
                <a:schemeClr val="dk1"/>
              </a:solidFill>
            </a:endParaRPr>
          </a:p>
          <a:p>
            <a:pPr indent="-317500" lvl="0" marL="457200" rtl="0" algn="l">
              <a:lnSpc>
                <a:spcPct val="115000"/>
              </a:lnSpc>
              <a:spcBef>
                <a:spcPts val="0"/>
              </a:spcBef>
              <a:spcAft>
                <a:spcPts val="0"/>
              </a:spcAft>
              <a:buClr>
                <a:schemeClr val="dk1"/>
              </a:buClr>
              <a:buSzPts val="1400"/>
              <a:buFont typeface="Georgia"/>
              <a:buChar char="■"/>
            </a:pPr>
            <a:r>
              <a:rPr lang="en">
                <a:solidFill>
                  <a:schemeClr val="dk1"/>
                </a:solidFill>
              </a:rPr>
              <a:t>The commit message is preserved.</a:t>
            </a:r>
            <a:endParaRPr>
              <a:solidFill>
                <a:schemeClr val="dk1"/>
              </a:solidFill>
            </a:endParaRPr>
          </a:p>
          <a:p>
            <a:pPr indent="-317500" lvl="0" marL="457200" rtl="0" algn="l">
              <a:lnSpc>
                <a:spcPct val="115000"/>
              </a:lnSpc>
              <a:spcBef>
                <a:spcPts val="0"/>
              </a:spcBef>
              <a:spcAft>
                <a:spcPts val="0"/>
              </a:spcAft>
              <a:buClr>
                <a:schemeClr val="dk1"/>
              </a:buClr>
              <a:buSzPts val="1400"/>
              <a:buFont typeface="Georgia"/>
              <a:buChar char="■"/>
            </a:pPr>
            <a:r>
              <a:rPr lang="en">
                <a:solidFill>
                  <a:schemeClr val="dk1"/>
                </a:solidFill>
              </a:rPr>
              <a:t>The new commit has no parent relation to the commit that was cherry-picked.</a:t>
            </a:r>
            <a:endParaRPr>
              <a:solidFill>
                <a:schemeClr val="dk1"/>
              </a:solidFill>
            </a:endParaRPr>
          </a:p>
          <a:p>
            <a:pPr indent="-317500" lvl="0" marL="457200" rtl="0" algn="l">
              <a:lnSpc>
                <a:spcPct val="115000"/>
              </a:lnSpc>
              <a:spcBef>
                <a:spcPts val="0"/>
              </a:spcBef>
              <a:spcAft>
                <a:spcPts val="0"/>
              </a:spcAft>
              <a:buClr>
                <a:schemeClr val="dk1"/>
              </a:buClr>
              <a:buSzPts val="1400"/>
              <a:buFont typeface="Georgia"/>
              <a:buChar char="■"/>
            </a:pPr>
            <a:r>
              <a:rPr lang="en">
                <a:solidFill>
                  <a:schemeClr val="dk1"/>
                </a:solidFill>
              </a:rPr>
              <a:t>The cherry-pick can fail with conflicts. The conflict resolution is done the same way as for conflicts on merge.</a:t>
            </a:r>
            <a:endParaRPr>
              <a:solidFill>
                <a:schemeClr val="dk1"/>
              </a:solidFill>
            </a:endParaRPr>
          </a:p>
        </p:txBody>
      </p:sp>
      <p:sp>
        <p:nvSpPr>
          <p:cNvPr id="1553" name="Google Shape;1553;p90"/>
          <p:cNvSpPr/>
          <p:nvPr/>
        </p:nvSpPr>
        <p:spPr>
          <a:xfrm>
            <a:off x="1506140" y="1270000"/>
            <a:ext cx="514800" cy="490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A61C00"/>
                </a:solidFill>
              </a:rPr>
              <a:t>G</a:t>
            </a:r>
            <a:endParaRPr b="1" sz="2400">
              <a:solidFill>
                <a:srgbClr val="A61C00"/>
              </a:solidFill>
            </a:endParaRPr>
          </a:p>
        </p:txBody>
      </p:sp>
      <p:cxnSp>
        <p:nvCxnSpPr>
          <p:cNvPr id="1554" name="Google Shape;1554;p90"/>
          <p:cNvCxnSpPr>
            <a:stCxn id="1555" idx="3"/>
          </p:cNvCxnSpPr>
          <p:nvPr/>
        </p:nvCxnSpPr>
        <p:spPr>
          <a:xfrm>
            <a:off x="1203150" y="1479799"/>
            <a:ext cx="303000" cy="0"/>
          </a:xfrm>
          <a:prstGeom prst="straightConnector1">
            <a:avLst/>
          </a:prstGeom>
          <a:noFill/>
          <a:ln cap="flat" cmpd="sng" w="28575">
            <a:solidFill>
              <a:srgbClr val="A61C00"/>
            </a:solidFill>
            <a:prstDash val="solid"/>
            <a:round/>
            <a:headEnd len="med" w="med" type="none"/>
            <a:tailEnd len="med" w="med" type="triangle"/>
          </a:ln>
        </p:spPr>
      </p:cxnSp>
      <p:sp>
        <p:nvSpPr>
          <p:cNvPr id="1555" name="Google Shape;1555;p90"/>
          <p:cNvSpPr txBox="1"/>
          <p:nvPr/>
        </p:nvSpPr>
        <p:spPr>
          <a:xfrm>
            <a:off x="189450" y="1288549"/>
            <a:ext cx="1013700" cy="3825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A61C00"/>
                </a:solidFill>
              </a:rPr>
              <a:t>master</a:t>
            </a:r>
            <a:endParaRPr sz="1800">
              <a:solidFill>
                <a:srgbClr val="A61C00"/>
              </a:solidFill>
            </a:endParaRPr>
          </a:p>
        </p:txBody>
      </p:sp>
      <p:sp>
        <p:nvSpPr>
          <p:cNvPr id="1556" name="Google Shape;1556;p90"/>
          <p:cNvSpPr txBox="1"/>
          <p:nvPr/>
        </p:nvSpPr>
        <p:spPr>
          <a:xfrm>
            <a:off x="189460" y="668100"/>
            <a:ext cx="1013700" cy="3825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HEAD</a:t>
            </a:r>
            <a:endParaRPr b="1" sz="1800">
              <a:solidFill>
                <a:srgbClr val="FFFFFF"/>
              </a:solidFill>
            </a:endParaRPr>
          </a:p>
        </p:txBody>
      </p:sp>
      <p:cxnSp>
        <p:nvCxnSpPr>
          <p:cNvPr id="1557" name="Google Shape;1557;p90"/>
          <p:cNvCxnSpPr>
            <a:stCxn id="1556" idx="2"/>
            <a:endCxn id="1555" idx="0"/>
          </p:cNvCxnSpPr>
          <p:nvPr/>
        </p:nvCxnSpPr>
        <p:spPr>
          <a:xfrm>
            <a:off x="696310" y="1050600"/>
            <a:ext cx="0" cy="237900"/>
          </a:xfrm>
          <a:prstGeom prst="straightConnector1">
            <a:avLst/>
          </a:prstGeom>
          <a:noFill/>
          <a:ln cap="flat" cmpd="sng" w="28575">
            <a:solidFill>
              <a:schemeClr val="dk2"/>
            </a:solidFill>
            <a:prstDash val="solid"/>
            <a:round/>
            <a:headEnd len="med" w="med" type="none"/>
            <a:tailEnd len="med" w="med" type="triangle"/>
          </a:ln>
        </p:spPr>
      </p:cxnSp>
      <p:cxnSp>
        <p:nvCxnSpPr>
          <p:cNvPr id="1558" name="Google Shape;1558;p90"/>
          <p:cNvCxnSpPr>
            <a:endCxn id="1553" idx="4"/>
          </p:cNvCxnSpPr>
          <p:nvPr/>
        </p:nvCxnSpPr>
        <p:spPr>
          <a:xfrm rot="10800000">
            <a:off x="1763540" y="1760800"/>
            <a:ext cx="0" cy="198900"/>
          </a:xfrm>
          <a:prstGeom prst="straightConnector1">
            <a:avLst/>
          </a:prstGeom>
          <a:noFill/>
          <a:ln cap="flat" cmpd="sng" w="28575">
            <a:solidFill>
              <a:srgbClr val="A61C00"/>
            </a:solidFill>
            <a:prstDash val="solid"/>
            <a:round/>
            <a:headEnd len="med" w="med" type="none"/>
            <a:tailEnd len="med" w="med" type="none"/>
          </a:ln>
        </p:spPr>
      </p:cxnSp>
      <p:sp>
        <p:nvSpPr>
          <p:cNvPr id="1559" name="Google Shape;1559;p90"/>
          <p:cNvSpPr txBox="1"/>
          <p:nvPr/>
        </p:nvSpPr>
        <p:spPr>
          <a:xfrm>
            <a:off x="2453125" y="2365250"/>
            <a:ext cx="4020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1560" name="Google Shape;1560;p90"/>
          <p:cNvSpPr txBox="1"/>
          <p:nvPr/>
        </p:nvSpPr>
        <p:spPr>
          <a:xfrm>
            <a:off x="1763538" y="1631188"/>
            <a:ext cx="4020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∆F</a:t>
            </a:r>
            <a:endParaRPr>
              <a:solidFill>
                <a:srgbClr val="A61C00"/>
              </a:solidFill>
            </a:endParaRPr>
          </a:p>
        </p:txBody>
      </p:sp>
      <p:sp>
        <p:nvSpPr>
          <p:cNvPr id="1561" name="Google Shape;1561;p90"/>
          <p:cNvSpPr txBox="1"/>
          <p:nvPr/>
        </p:nvSpPr>
        <p:spPr>
          <a:xfrm>
            <a:off x="2097950" y="3172225"/>
            <a:ext cx="4476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5" name="Shape 1565"/>
        <p:cNvGrpSpPr/>
        <p:nvPr/>
      </p:nvGrpSpPr>
      <p:grpSpPr>
        <a:xfrm>
          <a:off x="0" y="0"/>
          <a:ext cx="0" cy="0"/>
          <a:chOff x="0" y="0"/>
          <a:chExt cx="0" cy="0"/>
        </a:xfrm>
      </p:grpSpPr>
      <p:sp>
        <p:nvSpPr>
          <p:cNvPr id="1566" name="Google Shape;1566;p9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91"/>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Rebase</a:t>
            </a:r>
            <a:endParaRPr b="1" sz="3600">
              <a:solidFill>
                <a:srgbClr val="FFFFFF"/>
              </a:solidFill>
            </a:endParaRPr>
          </a:p>
          <a:p>
            <a:pPr indent="0" lvl="0" marL="0" rtl="0" algn="l">
              <a:spcBef>
                <a:spcPts val="0"/>
              </a:spcBef>
              <a:spcAft>
                <a:spcPts val="0"/>
              </a:spcAft>
              <a:buNone/>
            </a:pPr>
            <a:r>
              <a:t/>
            </a:r>
            <a:endParaRPr sz="3000"/>
          </a:p>
        </p:txBody>
      </p:sp>
      <p:sp>
        <p:nvSpPr>
          <p:cNvPr id="1568" name="Google Shape;1568;p91"/>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91"/>
          <p:cNvSpPr txBox="1"/>
          <p:nvPr/>
        </p:nvSpPr>
        <p:spPr>
          <a:xfrm>
            <a:off x="5897750" y="668100"/>
            <a:ext cx="3184500" cy="37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i="1" lang="en" sz="1600">
                <a:solidFill>
                  <a:srgbClr val="3D85C6"/>
                </a:solidFill>
              </a:rPr>
              <a:t>Rebase</a:t>
            </a:r>
            <a:r>
              <a:rPr lang="en" sz="1600">
                <a:solidFill>
                  <a:schemeClr val="dk1"/>
                </a:solidFill>
              </a:rPr>
              <a:t>:</a:t>
            </a:r>
            <a:endParaRPr sz="1600">
              <a:solidFill>
                <a:schemeClr val="dk1"/>
              </a:solidFill>
            </a:endParaRPr>
          </a:p>
          <a:p>
            <a:pPr indent="-330200" lvl="0" marL="457200" rtl="0" algn="l">
              <a:lnSpc>
                <a:spcPct val="115000"/>
              </a:lnSpc>
              <a:spcBef>
                <a:spcPts val="900"/>
              </a:spcBef>
              <a:spcAft>
                <a:spcPts val="0"/>
              </a:spcAft>
              <a:buClr>
                <a:schemeClr val="dk1"/>
              </a:buClr>
              <a:buSzPts val="1600"/>
              <a:buChar char="■"/>
            </a:pPr>
            <a:r>
              <a:rPr lang="en" sz="1600">
                <a:solidFill>
                  <a:schemeClr val="dk1"/>
                </a:solidFill>
              </a:rPr>
              <a:t>redo the work that was done in the </a:t>
            </a:r>
            <a:r>
              <a:rPr i="1" lang="en" sz="1600">
                <a:solidFill>
                  <a:schemeClr val="dk1"/>
                </a:solidFill>
                <a:latin typeface="Courier New"/>
                <a:ea typeface="Courier New"/>
                <a:cs typeface="Courier New"/>
                <a:sym typeface="Courier New"/>
              </a:rPr>
              <a:t>featureX</a:t>
            </a:r>
            <a:r>
              <a:rPr lang="en" sz="1600">
                <a:solidFill>
                  <a:schemeClr val="dk1"/>
                </a:solidFill>
              </a:rPr>
              <a:t> branch on top of the </a:t>
            </a:r>
            <a:r>
              <a:rPr i="1" lang="en" sz="1600">
                <a:solidFill>
                  <a:schemeClr val="dk1"/>
                </a:solidFill>
                <a:latin typeface="Courier New"/>
                <a:ea typeface="Courier New"/>
                <a:cs typeface="Courier New"/>
                <a:sym typeface="Courier New"/>
              </a:rPr>
              <a:t>master</a:t>
            </a:r>
            <a:r>
              <a:rPr lang="en" sz="1600">
                <a:solidFill>
                  <a:schemeClr val="dk1"/>
                </a:solidFill>
              </a:rPr>
              <a:t> branch</a:t>
            </a:r>
            <a:endParaRPr sz="1600">
              <a:solidFill>
                <a:schemeClr val="dk1"/>
              </a:solidFill>
            </a:endParaRPr>
          </a:p>
        </p:txBody>
      </p:sp>
      <p:sp>
        <p:nvSpPr>
          <p:cNvPr id="1570" name="Google Shape;1570;p91"/>
          <p:cNvSpPr/>
          <p:nvPr/>
        </p:nvSpPr>
        <p:spPr>
          <a:xfrm>
            <a:off x="1395608" y="2851056"/>
            <a:ext cx="471600" cy="450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a:t>
            </a:r>
            <a:endParaRPr b="1" sz="1800"/>
          </a:p>
        </p:txBody>
      </p:sp>
      <p:sp>
        <p:nvSpPr>
          <p:cNvPr id="1571" name="Google Shape;1571;p91"/>
          <p:cNvSpPr/>
          <p:nvPr/>
        </p:nvSpPr>
        <p:spPr>
          <a:xfrm>
            <a:off x="1395608" y="3496044"/>
            <a:ext cx="471600" cy="450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sp>
        <p:nvSpPr>
          <p:cNvPr id="1572" name="Google Shape;1572;p91"/>
          <p:cNvSpPr/>
          <p:nvPr/>
        </p:nvSpPr>
        <p:spPr>
          <a:xfrm>
            <a:off x="1395608" y="4141032"/>
            <a:ext cx="471600" cy="450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cxnSp>
        <p:nvCxnSpPr>
          <p:cNvPr id="1573" name="Google Shape;1573;p91"/>
          <p:cNvCxnSpPr>
            <a:stCxn id="1571" idx="0"/>
            <a:endCxn id="1570" idx="4"/>
          </p:cNvCxnSpPr>
          <p:nvPr/>
        </p:nvCxnSpPr>
        <p:spPr>
          <a:xfrm rot="10800000">
            <a:off x="1631408" y="3301344"/>
            <a:ext cx="0" cy="194700"/>
          </a:xfrm>
          <a:prstGeom prst="straightConnector1">
            <a:avLst/>
          </a:prstGeom>
          <a:noFill/>
          <a:ln cap="flat" cmpd="sng" w="28575">
            <a:solidFill>
              <a:schemeClr val="dk2"/>
            </a:solidFill>
            <a:prstDash val="solid"/>
            <a:round/>
            <a:headEnd len="med" w="med" type="none"/>
            <a:tailEnd len="med" w="med" type="none"/>
          </a:ln>
        </p:spPr>
      </p:cxnSp>
      <p:cxnSp>
        <p:nvCxnSpPr>
          <p:cNvPr id="1574" name="Google Shape;1574;p91"/>
          <p:cNvCxnSpPr>
            <a:stCxn id="1572" idx="0"/>
            <a:endCxn id="1571" idx="4"/>
          </p:cNvCxnSpPr>
          <p:nvPr/>
        </p:nvCxnSpPr>
        <p:spPr>
          <a:xfrm rot="10800000">
            <a:off x="1631408" y="3946332"/>
            <a:ext cx="0" cy="194700"/>
          </a:xfrm>
          <a:prstGeom prst="straightConnector1">
            <a:avLst/>
          </a:prstGeom>
          <a:noFill/>
          <a:ln cap="flat" cmpd="sng" w="28575">
            <a:solidFill>
              <a:schemeClr val="dk2"/>
            </a:solidFill>
            <a:prstDash val="solid"/>
            <a:round/>
            <a:headEnd len="med" w="med" type="none"/>
            <a:tailEnd len="med" w="med" type="none"/>
          </a:ln>
        </p:spPr>
      </p:cxnSp>
      <p:sp>
        <p:nvSpPr>
          <p:cNvPr id="1575" name="Google Shape;1575;p91"/>
          <p:cNvSpPr/>
          <p:nvPr/>
        </p:nvSpPr>
        <p:spPr>
          <a:xfrm>
            <a:off x="1395608" y="2206068"/>
            <a:ext cx="471600" cy="450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D</a:t>
            </a:r>
            <a:endParaRPr b="1" sz="1800"/>
          </a:p>
        </p:txBody>
      </p:sp>
      <p:cxnSp>
        <p:nvCxnSpPr>
          <p:cNvPr id="1576" name="Google Shape;1576;p91"/>
          <p:cNvCxnSpPr/>
          <p:nvPr/>
        </p:nvCxnSpPr>
        <p:spPr>
          <a:xfrm rot="10800000">
            <a:off x="1631356" y="2656302"/>
            <a:ext cx="0" cy="194700"/>
          </a:xfrm>
          <a:prstGeom prst="straightConnector1">
            <a:avLst/>
          </a:prstGeom>
          <a:noFill/>
          <a:ln cap="flat" cmpd="sng" w="28575">
            <a:solidFill>
              <a:schemeClr val="dk2"/>
            </a:solidFill>
            <a:prstDash val="solid"/>
            <a:round/>
            <a:headEnd len="med" w="med" type="none"/>
            <a:tailEnd len="med" w="med" type="none"/>
          </a:ln>
        </p:spPr>
      </p:cxnSp>
      <p:cxnSp>
        <p:nvCxnSpPr>
          <p:cNvPr id="1577" name="Google Shape;1577;p91"/>
          <p:cNvCxnSpPr>
            <a:stCxn id="1578" idx="3"/>
            <a:endCxn id="1575" idx="2"/>
          </p:cNvCxnSpPr>
          <p:nvPr/>
        </p:nvCxnSpPr>
        <p:spPr>
          <a:xfrm>
            <a:off x="1117950" y="2431171"/>
            <a:ext cx="277800" cy="0"/>
          </a:xfrm>
          <a:prstGeom prst="straightConnector1">
            <a:avLst/>
          </a:prstGeom>
          <a:noFill/>
          <a:ln cap="flat" cmpd="sng" w="28575">
            <a:solidFill>
              <a:srgbClr val="000000"/>
            </a:solidFill>
            <a:prstDash val="solid"/>
            <a:round/>
            <a:headEnd len="med" w="med" type="none"/>
            <a:tailEnd len="med" w="med" type="triangle"/>
          </a:ln>
        </p:spPr>
      </p:cxnSp>
      <p:sp>
        <p:nvSpPr>
          <p:cNvPr id="1578" name="Google Shape;1578;p91"/>
          <p:cNvSpPr txBox="1"/>
          <p:nvPr/>
        </p:nvSpPr>
        <p:spPr>
          <a:xfrm>
            <a:off x="189450" y="2255671"/>
            <a:ext cx="928500" cy="3510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master</a:t>
            </a:r>
            <a:endParaRPr/>
          </a:p>
        </p:txBody>
      </p:sp>
      <p:sp>
        <p:nvSpPr>
          <p:cNvPr id="1579" name="Google Shape;1579;p91"/>
          <p:cNvSpPr txBox="1"/>
          <p:nvPr/>
        </p:nvSpPr>
        <p:spPr>
          <a:xfrm>
            <a:off x="2903909" y="1629025"/>
            <a:ext cx="928500" cy="3510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HEAD</a:t>
            </a:r>
            <a:endParaRPr b="1">
              <a:solidFill>
                <a:srgbClr val="FFFFFF"/>
              </a:solidFill>
            </a:endParaRPr>
          </a:p>
        </p:txBody>
      </p:sp>
      <p:cxnSp>
        <p:nvCxnSpPr>
          <p:cNvPr id="1580" name="Google Shape;1580;p91"/>
          <p:cNvCxnSpPr>
            <a:stCxn id="1579" idx="2"/>
            <a:endCxn id="1581" idx="0"/>
          </p:cNvCxnSpPr>
          <p:nvPr/>
        </p:nvCxnSpPr>
        <p:spPr>
          <a:xfrm>
            <a:off x="3368159" y="1980025"/>
            <a:ext cx="0" cy="275700"/>
          </a:xfrm>
          <a:prstGeom prst="straightConnector1">
            <a:avLst/>
          </a:prstGeom>
          <a:noFill/>
          <a:ln cap="flat" cmpd="sng" w="28575">
            <a:solidFill>
              <a:srgbClr val="000000"/>
            </a:solidFill>
            <a:prstDash val="solid"/>
            <a:round/>
            <a:headEnd len="med" w="med" type="none"/>
            <a:tailEnd len="med" w="med" type="triangle"/>
          </a:ln>
        </p:spPr>
      </p:cxnSp>
      <p:sp>
        <p:nvSpPr>
          <p:cNvPr id="1582" name="Google Shape;1582;p91"/>
          <p:cNvSpPr/>
          <p:nvPr/>
        </p:nvSpPr>
        <p:spPr>
          <a:xfrm>
            <a:off x="2027255" y="2851066"/>
            <a:ext cx="471600" cy="450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E</a:t>
            </a:r>
            <a:endParaRPr b="1" sz="1800"/>
          </a:p>
        </p:txBody>
      </p:sp>
      <p:cxnSp>
        <p:nvCxnSpPr>
          <p:cNvPr id="1583" name="Google Shape;1583;p91"/>
          <p:cNvCxnSpPr>
            <a:stCxn id="1571" idx="7"/>
            <a:endCxn id="1582" idx="4"/>
          </p:cNvCxnSpPr>
          <p:nvPr/>
        </p:nvCxnSpPr>
        <p:spPr>
          <a:xfrm flipH="1" rot="10800000">
            <a:off x="1798144" y="3301289"/>
            <a:ext cx="465000" cy="260700"/>
          </a:xfrm>
          <a:prstGeom prst="straightConnector1">
            <a:avLst/>
          </a:prstGeom>
          <a:noFill/>
          <a:ln cap="flat" cmpd="sng" w="28575">
            <a:solidFill>
              <a:schemeClr val="dk2"/>
            </a:solidFill>
            <a:prstDash val="solid"/>
            <a:round/>
            <a:headEnd len="med" w="med" type="none"/>
            <a:tailEnd len="med" w="med" type="none"/>
          </a:ln>
        </p:spPr>
      </p:cxnSp>
      <p:sp>
        <p:nvSpPr>
          <p:cNvPr id="1584" name="Google Shape;1584;p91"/>
          <p:cNvSpPr/>
          <p:nvPr/>
        </p:nvSpPr>
        <p:spPr>
          <a:xfrm>
            <a:off x="2027264" y="2206068"/>
            <a:ext cx="471600" cy="450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F</a:t>
            </a:r>
            <a:endParaRPr b="1" sz="1800"/>
          </a:p>
        </p:txBody>
      </p:sp>
      <p:cxnSp>
        <p:nvCxnSpPr>
          <p:cNvPr id="1585" name="Google Shape;1585;p91"/>
          <p:cNvCxnSpPr/>
          <p:nvPr/>
        </p:nvCxnSpPr>
        <p:spPr>
          <a:xfrm rot="10800000">
            <a:off x="2263013" y="2656302"/>
            <a:ext cx="0" cy="194700"/>
          </a:xfrm>
          <a:prstGeom prst="straightConnector1">
            <a:avLst/>
          </a:prstGeom>
          <a:noFill/>
          <a:ln cap="flat" cmpd="sng" w="28575">
            <a:solidFill>
              <a:schemeClr val="dk2"/>
            </a:solidFill>
            <a:prstDash val="solid"/>
            <a:round/>
            <a:headEnd len="med" w="med" type="none"/>
            <a:tailEnd len="med" w="med" type="none"/>
          </a:ln>
        </p:spPr>
      </p:cxnSp>
      <p:sp>
        <p:nvSpPr>
          <p:cNvPr id="1581" name="Google Shape;1581;p91"/>
          <p:cNvSpPr txBox="1"/>
          <p:nvPr/>
        </p:nvSpPr>
        <p:spPr>
          <a:xfrm>
            <a:off x="2839250" y="2255675"/>
            <a:ext cx="1057800" cy="3510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featureX</a:t>
            </a:r>
            <a:endParaRPr/>
          </a:p>
        </p:txBody>
      </p:sp>
      <p:cxnSp>
        <p:nvCxnSpPr>
          <p:cNvPr id="1586" name="Google Shape;1586;p91"/>
          <p:cNvCxnSpPr>
            <a:stCxn id="1581" idx="1"/>
            <a:endCxn id="1584" idx="6"/>
          </p:cNvCxnSpPr>
          <p:nvPr/>
        </p:nvCxnSpPr>
        <p:spPr>
          <a:xfrm rot="10800000">
            <a:off x="2498750" y="2431175"/>
            <a:ext cx="340500" cy="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0" name="Shape 1590"/>
        <p:cNvGrpSpPr/>
        <p:nvPr/>
      </p:nvGrpSpPr>
      <p:grpSpPr>
        <a:xfrm>
          <a:off x="0" y="0"/>
          <a:ext cx="0" cy="0"/>
          <a:chOff x="0" y="0"/>
          <a:chExt cx="0" cy="0"/>
        </a:xfrm>
      </p:grpSpPr>
      <p:sp>
        <p:nvSpPr>
          <p:cNvPr id="1591" name="Google Shape;1591;p9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92"/>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Rebase</a:t>
            </a:r>
            <a:endParaRPr b="1" sz="3600">
              <a:solidFill>
                <a:srgbClr val="FFFFFF"/>
              </a:solidFill>
            </a:endParaRPr>
          </a:p>
          <a:p>
            <a:pPr indent="0" lvl="0" marL="0" rtl="0" algn="l">
              <a:spcBef>
                <a:spcPts val="0"/>
              </a:spcBef>
              <a:spcAft>
                <a:spcPts val="0"/>
              </a:spcAft>
              <a:buNone/>
            </a:pPr>
            <a:r>
              <a:t/>
            </a:r>
            <a:endParaRPr sz="3000"/>
          </a:p>
        </p:txBody>
      </p:sp>
      <p:sp>
        <p:nvSpPr>
          <p:cNvPr id="1593" name="Google Shape;1593;p92"/>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92"/>
          <p:cNvSpPr txBox="1"/>
          <p:nvPr/>
        </p:nvSpPr>
        <p:spPr>
          <a:xfrm>
            <a:off x="5897750" y="589300"/>
            <a:ext cx="3184500" cy="432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i="1" lang="en" sz="1100">
                <a:solidFill>
                  <a:srgbClr val="3D85C6"/>
                </a:solidFill>
              </a:rPr>
              <a:t>Rebase</a:t>
            </a:r>
            <a:r>
              <a:rPr lang="en" sz="1100">
                <a:solidFill>
                  <a:schemeClr val="dk1"/>
                </a:solidFill>
              </a:rPr>
              <a:t>:</a:t>
            </a:r>
            <a:endParaRPr sz="1100">
              <a:solidFill>
                <a:schemeClr val="dk1"/>
              </a:solidFill>
            </a:endParaRPr>
          </a:p>
          <a:p>
            <a:pPr indent="-298450" lvl="0" marL="457200" rtl="0" algn="l">
              <a:lnSpc>
                <a:spcPct val="115000"/>
              </a:lnSpc>
              <a:spcBef>
                <a:spcPts val="900"/>
              </a:spcBef>
              <a:spcAft>
                <a:spcPts val="0"/>
              </a:spcAft>
              <a:buClr>
                <a:schemeClr val="dk1"/>
              </a:buClr>
              <a:buSzPts val="1100"/>
              <a:buChar char="■"/>
            </a:pPr>
            <a:r>
              <a:rPr lang="en" sz="1100">
                <a:solidFill>
                  <a:schemeClr val="dk1"/>
                </a:solidFill>
              </a:rPr>
              <a:t>rebases the current branch to a another </a:t>
            </a:r>
            <a:r>
              <a:rPr b="1" i="1" lang="en" sz="1100">
                <a:solidFill>
                  <a:srgbClr val="3D85C6"/>
                </a:solidFill>
              </a:rPr>
              <a:t>base</a:t>
            </a:r>
            <a:r>
              <a:rPr lang="en" sz="1100">
                <a:solidFill>
                  <a:schemeClr val="dk1"/>
                </a:solidFill>
              </a:rPr>
              <a:t> commit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rebase = series of cherry-picks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i="1" lang="en" sz="1100">
                <a:solidFill>
                  <a:schemeClr val="dk1"/>
                </a:solidFill>
                <a:latin typeface="Courier New"/>
                <a:ea typeface="Courier New"/>
                <a:cs typeface="Courier New"/>
                <a:sym typeface="Courier New"/>
              </a:rPr>
              <a:t>git rebase master</a:t>
            </a:r>
            <a:r>
              <a:rPr lang="en" sz="1100">
                <a:solidFill>
                  <a:schemeClr val="dk1"/>
                </a:solidFill>
              </a:rPr>
              <a:t> rebases all commits of the </a:t>
            </a:r>
            <a:r>
              <a:rPr i="1" lang="en" sz="1100">
                <a:solidFill>
                  <a:schemeClr val="dk1"/>
                </a:solidFill>
                <a:latin typeface="Courier New"/>
                <a:ea typeface="Courier New"/>
                <a:cs typeface="Courier New"/>
                <a:sym typeface="Courier New"/>
              </a:rPr>
              <a:t>featureX</a:t>
            </a:r>
            <a:r>
              <a:rPr lang="en" sz="1100">
                <a:solidFill>
                  <a:schemeClr val="dk1"/>
                </a:solidFill>
              </a:rPr>
              <a:t> branch (which is currently checked out) onto the </a:t>
            </a:r>
            <a:r>
              <a:rPr i="1" lang="en" sz="1100">
                <a:solidFill>
                  <a:schemeClr val="dk1"/>
                </a:solidFill>
                <a:latin typeface="Courier New"/>
                <a:ea typeface="Courier New"/>
                <a:cs typeface="Courier New"/>
                <a:sym typeface="Courier New"/>
              </a:rPr>
              <a:t>master</a:t>
            </a:r>
            <a:r>
              <a:rPr lang="en" sz="1100">
                <a:solidFill>
                  <a:schemeClr val="dk1"/>
                </a:solidFill>
              </a:rPr>
              <a:t> branch.</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 commit messages are preserved</a:t>
            </a:r>
            <a:endParaRPr sz="1100">
              <a:solidFill>
                <a:schemeClr val="dk1"/>
              </a:solidFill>
            </a:endParaRPr>
          </a:p>
          <a:p>
            <a:pPr indent="-298450" lvl="0" marL="457200" rtl="0" algn="l">
              <a:lnSpc>
                <a:spcPct val="115000"/>
              </a:lnSpc>
              <a:spcBef>
                <a:spcPts val="0"/>
              </a:spcBef>
              <a:spcAft>
                <a:spcPts val="0"/>
              </a:spcAft>
              <a:buClr>
                <a:srgbClr val="FF0000"/>
              </a:buClr>
              <a:buSzPts val="1100"/>
              <a:buChar char="■"/>
            </a:pPr>
            <a:r>
              <a:rPr lang="en" sz="1100">
                <a:solidFill>
                  <a:srgbClr val="FF0000"/>
                </a:solidFill>
              </a:rPr>
              <a:t>the history of the </a:t>
            </a:r>
            <a:r>
              <a:rPr i="1" lang="en" sz="1100">
                <a:solidFill>
                  <a:srgbClr val="FF0000"/>
                </a:solidFill>
                <a:latin typeface="Courier New"/>
                <a:ea typeface="Courier New"/>
                <a:cs typeface="Courier New"/>
                <a:sym typeface="Courier New"/>
              </a:rPr>
              <a:t>featureX</a:t>
            </a:r>
            <a:r>
              <a:rPr lang="en" sz="1100">
                <a:solidFill>
                  <a:srgbClr val="FF0000"/>
                </a:solidFill>
              </a:rPr>
              <a:t> branch is rewritten, this is bad if the </a:t>
            </a:r>
            <a:r>
              <a:rPr i="1" lang="en" sz="1100">
                <a:solidFill>
                  <a:srgbClr val="FF0000"/>
                </a:solidFill>
                <a:latin typeface="Courier New"/>
                <a:ea typeface="Courier New"/>
                <a:cs typeface="Courier New"/>
                <a:sym typeface="Courier New"/>
              </a:rPr>
              <a:t>featureX</a:t>
            </a:r>
            <a:r>
              <a:rPr lang="en" sz="1100">
                <a:solidFill>
                  <a:srgbClr val="FF0000"/>
                </a:solidFill>
              </a:rPr>
              <a:t> branch is shared and others have based work on top of it</a:t>
            </a:r>
            <a:endParaRPr sz="1100">
              <a:solidFill>
                <a:srgbClr val="FF0000"/>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 old commits </a:t>
            </a:r>
            <a:r>
              <a:rPr b="1" i="1" lang="en" sz="1100">
                <a:solidFill>
                  <a:srgbClr val="3D85C6"/>
                </a:solidFill>
              </a:rPr>
              <a:t>E</a:t>
            </a:r>
            <a:r>
              <a:rPr lang="en" sz="1100">
                <a:solidFill>
                  <a:schemeClr val="dk1"/>
                </a:solidFill>
              </a:rPr>
              <a:t> and </a:t>
            </a:r>
            <a:r>
              <a:rPr b="1" i="1" lang="en" sz="1100">
                <a:solidFill>
                  <a:srgbClr val="3D85C6"/>
                </a:solidFill>
              </a:rPr>
              <a:t>F</a:t>
            </a:r>
            <a:r>
              <a:rPr lang="en" sz="1100">
                <a:solidFill>
                  <a:schemeClr val="dk1"/>
                </a:solidFill>
              </a:rPr>
              <a:t> still exist in the repository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after the rebase a </a:t>
            </a:r>
            <a:r>
              <a:rPr b="1" i="1" lang="en" sz="1100">
                <a:solidFill>
                  <a:srgbClr val="3D85C6"/>
                </a:solidFill>
              </a:rPr>
              <a:t>fast-forward</a:t>
            </a:r>
            <a:r>
              <a:rPr lang="en" sz="1100">
                <a:solidFill>
                  <a:schemeClr val="dk1"/>
                </a:solidFill>
              </a:rPr>
              <a:t> of </a:t>
            </a:r>
            <a:r>
              <a:rPr i="1" lang="en" sz="1100">
                <a:solidFill>
                  <a:schemeClr val="dk1"/>
                </a:solidFill>
                <a:latin typeface="Courier New"/>
                <a:ea typeface="Courier New"/>
                <a:cs typeface="Courier New"/>
                <a:sym typeface="Courier New"/>
              </a:rPr>
              <a:t>master</a:t>
            </a:r>
            <a:r>
              <a:rPr lang="en" sz="1100">
                <a:solidFill>
                  <a:schemeClr val="dk1"/>
                </a:solidFill>
              </a:rPr>
              <a:t> is possible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Linear history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i="1" lang="en" sz="1100">
                <a:solidFill>
                  <a:schemeClr val="dk1"/>
                </a:solidFill>
                <a:latin typeface="Courier New"/>
                <a:ea typeface="Courier New"/>
                <a:cs typeface="Courier New"/>
                <a:sym typeface="Courier New"/>
              </a:rPr>
              <a:t>ORIG_HEAD</a:t>
            </a:r>
            <a:r>
              <a:rPr lang="en" sz="1100">
                <a:solidFill>
                  <a:schemeClr val="dk1"/>
                </a:solidFill>
              </a:rPr>
              <a:t> points to the old </a:t>
            </a:r>
            <a:r>
              <a:rPr i="1" lang="en" sz="1100">
                <a:solidFill>
                  <a:schemeClr val="dk1"/>
                </a:solidFill>
                <a:latin typeface="Courier New"/>
                <a:ea typeface="Courier New"/>
                <a:cs typeface="Courier New"/>
                <a:sym typeface="Courier New"/>
              </a:rPr>
              <a:t>HEAD</a:t>
            </a:r>
            <a:endParaRPr i="1" sz="1100">
              <a:solidFill>
                <a:schemeClr val="dk1"/>
              </a:solidFill>
              <a:latin typeface="Courier New"/>
              <a:ea typeface="Courier New"/>
              <a:cs typeface="Courier New"/>
              <a:sym typeface="Courier New"/>
            </a:endParaRPr>
          </a:p>
        </p:txBody>
      </p:sp>
      <p:sp>
        <p:nvSpPr>
          <p:cNvPr id="1595" name="Google Shape;1595;p92"/>
          <p:cNvSpPr/>
          <p:nvPr/>
        </p:nvSpPr>
        <p:spPr>
          <a:xfrm>
            <a:off x="1395608" y="2851056"/>
            <a:ext cx="471600" cy="450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a:t>
            </a:r>
            <a:endParaRPr b="1" sz="1800"/>
          </a:p>
        </p:txBody>
      </p:sp>
      <p:sp>
        <p:nvSpPr>
          <p:cNvPr id="1596" name="Google Shape;1596;p92"/>
          <p:cNvSpPr/>
          <p:nvPr/>
        </p:nvSpPr>
        <p:spPr>
          <a:xfrm>
            <a:off x="1395608" y="3496044"/>
            <a:ext cx="471600" cy="450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sp>
        <p:nvSpPr>
          <p:cNvPr id="1597" name="Google Shape;1597;p92"/>
          <p:cNvSpPr/>
          <p:nvPr/>
        </p:nvSpPr>
        <p:spPr>
          <a:xfrm>
            <a:off x="1395608" y="4141032"/>
            <a:ext cx="471600" cy="450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cxnSp>
        <p:nvCxnSpPr>
          <p:cNvPr id="1598" name="Google Shape;1598;p92"/>
          <p:cNvCxnSpPr>
            <a:stCxn id="1596" idx="0"/>
            <a:endCxn id="1595" idx="4"/>
          </p:cNvCxnSpPr>
          <p:nvPr/>
        </p:nvCxnSpPr>
        <p:spPr>
          <a:xfrm rot="10800000">
            <a:off x="1631408" y="3301344"/>
            <a:ext cx="0" cy="194700"/>
          </a:xfrm>
          <a:prstGeom prst="straightConnector1">
            <a:avLst/>
          </a:prstGeom>
          <a:noFill/>
          <a:ln cap="flat" cmpd="sng" w="28575">
            <a:solidFill>
              <a:schemeClr val="dk2"/>
            </a:solidFill>
            <a:prstDash val="solid"/>
            <a:round/>
            <a:headEnd len="med" w="med" type="none"/>
            <a:tailEnd len="med" w="med" type="none"/>
          </a:ln>
        </p:spPr>
      </p:cxnSp>
      <p:cxnSp>
        <p:nvCxnSpPr>
          <p:cNvPr id="1599" name="Google Shape;1599;p92"/>
          <p:cNvCxnSpPr>
            <a:stCxn id="1597" idx="0"/>
            <a:endCxn id="1596" idx="4"/>
          </p:cNvCxnSpPr>
          <p:nvPr/>
        </p:nvCxnSpPr>
        <p:spPr>
          <a:xfrm rot="10800000">
            <a:off x="1631408" y="3946332"/>
            <a:ext cx="0" cy="194700"/>
          </a:xfrm>
          <a:prstGeom prst="straightConnector1">
            <a:avLst/>
          </a:prstGeom>
          <a:noFill/>
          <a:ln cap="flat" cmpd="sng" w="28575">
            <a:solidFill>
              <a:schemeClr val="dk2"/>
            </a:solidFill>
            <a:prstDash val="solid"/>
            <a:round/>
            <a:headEnd len="med" w="med" type="none"/>
            <a:tailEnd len="med" w="med" type="none"/>
          </a:ln>
        </p:spPr>
      </p:cxnSp>
      <p:sp>
        <p:nvSpPr>
          <p:cNvPr id="1600" name="Google Shape;1600;p92"/>
          <p:cNvSpPr/>
          <p:nvPr/>
        </p:nvSpPr>
        <p:spPr>
          <a:xfrm>
            <a:off x="1395608" y="2206068"/>
            <a:ext cx="471600" cy="450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D</a:t>
            </a:r>
            <a:endParaRPr b="1" sz="1800"/>
          </a:p>
        </p:txBody>
      </p:sp>
      <p:cxnSp>
        <p:nvCxnSpPr>
          <p:cNvPr id="1601" name="Google Shape;1601;p92"/>
          <p:cNvCxnSpPr/>
          <p:nvPr/>
        </p:nvCxnSpPr>
        <p:spPr>
          <a:xfrm rot="10800000">
            <a:off x="1631356" y="2656302"/>
            <a:ext cx="0" cy="194700"/>
          </a:xfrm>
          <a:prstGeom prst="straightConnector1">
            <a:avLst/>
          </a:prstGeom>
          <a:noFill/>
          <a:ln cap="flat" cmpd="sng" w="28575">
            <a:solidFill>
              <a:schemeClr val="dk2"/>
            </a:solidFill>
            <a:prstDash val="solid"/>
            <a:round/>
            <a:headEnd len="med" w="med" type="none"/>
            <a:tailEnd len="med" w="med" type="none"/>
          </a:ln>
        </p:spPr>
      </p:cxnSp>
      <p:cxnSp>
        <p:nvCxnSpPr>
          <p:cNvPr id="1602" name="Google Shape;1602;p92"/>
          <p:cNvCxnSpPr>
            <a:stCxn id="1603" idx="3"/>
            <a:endCxn id="1600" idx="2"/>
          </p:cNvCxnSpPr>
          <p:nvPr/>
        </p:nvCxnSpPr>
        <p:spPr>
          <a:xfrm>
            <a:off x="1117950" y="2431171"/>
            <a:ext cx="277800" cy="0"/>
          </a:xfrm>
          <a:prstGeom prst="straightConnector1">
            <a:avLst/>
          </a:prstGeom>
          <a:noFill/>
          <a:ln cap="flat" cmpd="sng" w="28575">
            <a:solidFill>
              <a:srgbClr val="000000"/>
            </a:solidFill>
            <a:prstDash val="solid"/>
            <a:round/>
            <a:headEnd len="med" w="med" type="none"/>
            <a:tailEnd len="med" w="med" type="triangle"/>
          </a:ln>
        </p:spPr>
      </p:cxnSp>
      <p:sp>
        <p:nvSpPr>
          <p:cNvPr id="1603" name="Google Shape;1603;p92"/>
          <p:cNvSpPr txBox="1"/>
          <p:nvPr/>
        </p:nvSpPr>
        <p:spPr>
          <a:xfrm>
            <a:off x="189450" y="2255671"/>
            <a:ext cx="928500" cy="3510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master</a:t>
            </a:r>
            <a:endParaRPr/>
          </a:p>
        </p:txBody>
      </p:sp>
      <p:sp>
        <p:nvSpPr>
          <p:cNvPr id="1604" name="Google Shape;1604;p92"/>
          <p:cNvSpPr/>
          <p:nvPr/>
        </p:nvSpPr>
        <p:spPr>
          <a:xfrm>
            <a:off x="2027255" y="2851066"/>
            <a:ext cx="471600" cy="450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E</a:t>
            </a:r>
            <a:endParaRPr b="1" sz="1800"/>
          </a:p>
        </p:txBody>
      </p:sp>
      <p:cxnSp>
        <p:nvCxnSpPr>
          <p:cNvPr id="1605" name="Google Shape;1605;p92"/>
          <p:cNvCxnSpPr>
            <a:stCxn id="1596" idx="7"/>
            <a:endCxn id="1604" idx="4"/>
          </p:cNvCxnSpPr>
          <p:nvPr/>
        </p:nvCxnSpPr>
        <p:spPr>
          <a:xfrm flipH="1" rot="10800000">
            <a:off x="1798144" y="3301289"/>
            <a:ext cx="465000" cy="260700"/>
          </a:xfrm>
          <a:prstGeom prst="straightConnector1">
            <a:avLst/>
          </a:prstGeom>
          <a:noFill/>
          <a:ln cap="flat" cmpd="sng" w="28575">
            <a:solidFill>
              <a:schemeClr val="dk2"/>
            </a:solidFill>
            <a:prstDash val="solid"/>
            <a:round/>
            <a:headEnd len="med" w="med" type="none"/>
            <a:tailEnd len="med" w="med" type="none"/>
          </a:ln>
        </p:spPr>
      </p:cxnSp>
      <p:sp>
        <p:nvSpPr>
          <p:cNvPr id="1606" name="Google Shape;1606;p92"/>
          <p:cNvSpPr/>
          <p:nvPr/>
        </p:nvSpPr>
        <p:spPr>
          <a:xfrm>
            <a:off x="2027264" y="2206068"/>
            <a:ext cx="471600" cy="450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F</a:t>
            </a:r>
            <a:endParaRPr b="1" sz="1800"/>
          </a:p>
        </p:txBody>
      </p:sp>
      <p:cxnSp>
        <p:nvCxnSpPr>
          <p:cNvPr id="1607" name="Google Shape;1607;p92"/>
          <p:cNvCxnSpPr/>
          <p:nvPr/>
        </p:nvCxnSpPr>
        <p:spPr>
          <a:xfrm rot="10800000">
            <a:off x="2263013" y="2656302"/>
            <a:ext cx="0" cy="194700"/>
          </a:xfrm>
          <a:prstGeom prst="straightConnector1">
            <a:avLst/>
          </a:prstGeom>
          <a:noFill/>
          <a:ln cap="flat" cmpd="sng" w="28575">
            <a:solidFill>
              <a:schemeClr val="dk2"/>
            </a:solidFill>
            <a:prstDash val="solid"/>
            <a:round/>
            <a:headEnd len="med" w="med" type="none"/>
            <a:tailEnd len="med" w="med" type="none"/>
          </a:ln>
        </p:spPr>
      </p:cxnSp>
      <p:sp>
        <p:nvSpPr>
          <p:cNvPr id="1608" name="Google Shape;1608;p92"/>
          <p:cNvSpPr txBox="1"/>
          <p:nvPr/>
        </p:nvSpPr>
        <p:spPr>
          <a:xfrm>
            <a:off x="2839250" y="2255675"/>
            <a:ext cx="1057800" cy="3510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B7B7B7"/>
                </a:solidFill>
              </a:rPr>
              <a:t>featureX</a:t>
            </a:r>
            <a:endParaRPr>
              <a:solidFill>
                <a:srgbClr val="B7B7B7"/>
              </a:solidFill>
            </a:endParaRPr>
          </a:p>
        </p:txBody>
      </p:sp>
      <p:cxnSp>
        <p:nvCxnSpPr>
          <p:cNvPr id="1609" name="Google Shape;1609;p92"/>
          <p:cNvCxnSpPr>
            <a:stCxn id="1608" idx="1"/>
            <a:endCxn id="1606" idx="6"/>
          </p:cNvCxnSpPr>
          <p:nvPr/>
        </p:nvCxnSpPr>
        <p:spPr>
          <a:xfrm rot="10800000">
            <a:off x="2498750" y="2431175"/>
            <a:ext cx="340500" cy="0"/>
          </a:xfrm>
          <a:prstGeom prst="straightConnector1">
            <a:avLst/>
          </a:prstGeom>
          <a:noFill/>
          <a:ln cap="flat" cmpd="sng" w="28575">
            <a:solidFill>
              <a:srgbClr val="CCCCCC"/>
            </a:solidFill>
            <a:prstDash val="dash"/>
            <a:round/>
            <a:headEnd len="med" w="med" type="none"/>
            <a:tailEnd len="med" w="med" type="triangle"/>
          </a:ln>
        </p:spPr>
      </p:cxnSp>
      <p:sp>
        <p:nvSpPr>
          <p:cNvPr id="1610" name="Google Shape;1610;p92"/>
          <p:cNvSpPr txBox="1"/>
          <p:nvPr/>
        </p:nvSpPr>
        <p:spPr>
          <a:xfrm>
            <a:off x="4152109" y="972925"/>
            <a:ext cx="928500" cy="3510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HEAD</a:t>
            </a:r>
            <a:endParaRPr b="1">
              <a:solidFill>
                <a:srgbClr val="FFFFFF"/>
              </a:solidFill>
            </a:endParaRPr>
          </a:p>
        </p:txBody>
      </p:sp>
      <p:cxnSp>
        <p:nvCxnSpPr>
          <p:cNvPr id="1611" name="Google Shape;1611;p92"/>
          <p:cNvCxnSpPr>
            <a:stCxn id="1610" idx="1"/>
            <a:endCxn id="1612" idx="3"/>
          </p:cNvCxnSpPr>
          <p:nvPr/>
        </p:nvCxnSpPr>
        <p:spPr>
          <a:xfrm rot="10800000">
            <a:off x="3863809" y="1148425"/>
            <a:ext cx="288300" cy="0"/>
          </a:xfrm>
          <a:prstGeom prst="straightConnector1">
            <a:avLst/>
          </a:prstGeom>
          <a:noFill/>
          <a:ln cap="flat" cmpd="sng" w="28575">
            <a:solidFill>
              <a:srgbClr val="000000"/>
            </a:solidFill>
            <a:prstDash val="solid"/>
            <a:round/>
            <a:headEnd len="med" w="med" type="none"/>
            <a:tailEnd len="med" w="med" type="triangle"/>
          </a:ln>
        </p:spPr>
      </p:cxnSp>
      <p:sp>
        <p:nvSpPr>
          <p:cNvPr id="1613" name="Google Shape;1613;p92"/>
          <p:cNvSpPr/>
          <p:nvPr/>
        </p:nvSpPr>
        <p:spPr>
          <a:xfrm>
            <a:off x="1994055" y="1568316"/>
            <a:ext cx="471600" cy="450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A61C00"/>
                </a:solidFill>
              </a:rPr>
              <a:t>G</a:t>
            </a:r>
            <a:endParaRPr b="1" sz="1800">
              <a:solidFill>
                <a:srgbClr val="A61C00"/>
              </a:solidFill>
            </a:endParaRPr>
          </a:p>
        </p:txBody>
      </p:sp>
      <p:cxnSp>
        <p:nvCxnSpPr>
          <p:cNvPr id="1614" name="Google Shape;1614;p92"/>
          <p:cNvCxnSpPr>
            <a:stCxn id="1600" idx="7"/>
            <a:endCxn id="1613" idx="4"/>
          </p:cNvCxnSpPr>
          <p:nvPr/>
        </p:nvCxnSpPr>
        <p:spPr>
          <a:xfrm flipH="1" rot="10800000">
            <a:off x="1798144" y="2018513"/>
            <a:ext cx="431700" cy="253500"/>
          </a:xfrm>
          <a:prstGeom prst="straightConnector1">
            <a:avLst/>
          </a:prstGeom>
          <a:noFill/>
          <a:ln cap="flat" cmpd="sng" w="28575">
            <a:solidFill>
              <a:srgbClr val="A61C00"/>
            </a:solidFill>
            <a:prstDash val="solid"/>
            <a:round/>
            <a:headEnd len="med" w="med" type="none"/>
            <a:tailEnd len="med" w="med" type="none"/>
          </a:ln>
        </p:spPr>
      </p:cxnSp>
      <p:sp>
        <p:nvSpPr>
          <p:cNvPr id="1615" name="Google Shape;1615;p92"/>
          <p:cNvSpPr/>
          <p:nvPr/>
        </p:nvSpPr>
        <p:spPr>
          <a:xfrm>
            <a:off x="1994064" y="923318"/>
            <a:ext cx="471600" cy="450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A61C00"/>
                </a:solidFill>
              </a:rPr>
              <a:t>H</a:t>
            </a:r>
            <a:endParaRPr b="1" sz="1800">
              <a:solidFill>
                <a:srgbClr val="A61C00"/>
              </a:solidFill>
            </a:endParaRPr>
          </a:p>
        </p:txBody>
      </p:sp>
      <p:cxnSp>
        <p:nvCxnSpPr>
          <p:cNvPr id="1616" name="Google Shape;1616;p92"/>
          <p:cNvCxnSpPr/>
          <p:nvPr/>
        </p:nvCxnSpPr>
        <p:spPr>
          <a:xfrm rot="10800000">
            <a:off x="2229813" y="1373552"/>
            <a:ext cx="0" cy="194700"/>
          </a:xfrm>
          <a:prstGeom prst="straightConnector1">
            <a:avLst/>
          </a:prstGeom>
          <a:noFill/>
          <a:ln cap="flat" cmpd="sng" w="28575">
            <a:solidFill>
              <a:srgbClr val="A61C00"/>
            </a:solidFill>
            <a:prstDash val="solid"/>
            <a:round/>
            <a:headEnd len="med" w="med" type="none"/>
            <a:tailEnd len="med" w="med" type="none"/>
          </a:ln>
        </p:spPr>
      </p:cxnSp>
      <p:sp>
        <p:nvSpPr>
          <p:cNvPr id="1612" name="Google Shape;1612;p92"/>
          <p:cNvSpPr txBox="1"/>
          <p:nvPr/>
        </p:nvSpPr>
        <p:spPr>
          <a:xfrm>
            <a:off x="2806050" y="972925"/>
            <a:ext cx="1057800" cy="3510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featureX</a:t>
            </a:r>
            <a:endParaRPr>
              <a:solidFill>
                <a:srgbClr val="A61C00"/>
              </a:solidFill>
            </a:endParaRPr>
          </a:p>
        </p:txBody>
      </p:sp>
      <p:cxnSp>
        <p:nvCxnSpPr>
          <p:cNvPr id="1617" name="Google Shape;1617;p92"/>
          <p:cNvCxnSpPr>
            <a:stCxn id="1612" idx="1"/>
            <a:endCxn id="1615" idx="6"/>
          </p:cNvCxnSpPr>
          <p:nvPr/>
        </p:nvCxnSpPr>
        <p:spPr>
          <a:xfrm rot="10800000">
            <a:off x="2465550" y="1148425"/>
            <a:ext cx="340500" cy="0"/>
          </a:xfrm>
          <a:prstGeom prst="straightConnector1">
            <a:avLst/>
          </a:prstGeom>
          <a:noFill/>
          <a:ln cap="flat" cmpd="sng" w="28575">
            <a:solidFill>
              <a:srgbClr val="A61C00"/>
            </a:solidFill>
            <a:prstDash val="solid"/>
            <a:round/>
            <a:headEnd len="med" w="med" type="none"/>
            <a:tailEnd len="med" w="med" type="triangle"/>
          </a:ln>
        </p:spPr>
      </p:cxnSp>
      <p:sp>
        <p:nvSpPr>
          <p:cNvPr id="1618" name="Google Shape;1618;p92"/>
          <p:cNvSpPr txBox="1"/>
          <p:nvPr/>
        </p:nvSpPr>
        <p:spPr>
          <a:xfrm>
            <a:off x="1867188" y="1279638"/>
            <a:ext cx="4020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∆F</a:t>
            </a:r>
            <a:endParaRPr>
              <a:solidFill>
                <a:srgbClr val="A61C00"/>
              </a:solidFill>
            </a:endParaRPr>
          </a:p>
        </p:txBody>
      </p:sp>
      <p:sp>
        <p:nvSpPr>
          <p:cNvPr id="1619" name="Google Shape;1619;p92"/>
          <p:cNvSpPr txBox="1"/>
          <p:nvPr/>
        </p:nvSpPr>
        <p:spPr>
          <a:xfrm>
            <a:off x="1659250" y="1890825"/>
            <a:ext cx="4650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∆E</a:t>
            </a:r>
            <a:endParaRPr>
              <a:solidFill>
                <a:srgbClr val="A61C00"/>
              </a:solidFill>
            </a:endParaRPr>
          </a:p>
        </p:txBody>
      </p:sp>
      <p:sp>
        <p:nvSpPr>
          <p:cNvPr id="1620" name="Google Shape;1620;p92"/>
          <p:cNvSpPr txBox="1"/>
          <p:nvPr/>
        </p:nvSpPr>
        <p:spPr>
          <a:xfrm>
            <a:off x="2263025" y="2562400"/>
            <a:ext cx="4020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1621" name="Google Shape;1621;p92"/>
          <p:cNvSpPr txBox="1"/>
          <p:nvPr/>
        </p:nvSpPr>
        <p:spPr>
          <a:xfrm>
            <a:off x="1934525" y="3294200"/>
            <a:ext cx="4650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1622" name="Google Shape;1622;p92"/>
          <p:cNvSpPr txBox="1"/>
          <p:nvPr/>
        </p:nvSpPr>
        <p:spPr>
          <a:xfrm>
            <a:off x="2839250" y="1716350"/>
            <a:ext cx="1312800" cy="3510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ORIG_HEAD</a:t>
            </a:r>
            <a:endParaRPr b="1">
              <a:solidFill>
                <a:srgbClr val="FFFFFF"/>
              </a:solidFill>
            </a:endParaRPr>
          </a:p>
        </p:txBody>
      </p:sp>
      <p:cxnSp>
        <p:nvCxnSpPr>
          <p:cNvPr id="1623" name="Google Shape;1623;p92"/>
          <p:cNvCxnSpPr>
            <a:stCxn id="1622" idx="1"/>
            <a:endCxn id="1606" idx="7"/>
          </p:cNvCxnSpPr>
          <p:nvPr/>
        </p:nvCxnSpPr>
        <p:spPr>
          <a:xfrm flipH="1">
            <a:off x="2429750" y="1891850"/>
            <a:ext cx="409500" cy="380100"/>
          </a:xfrm>
          <a:prstGeom prst="straightConnector1">
            <a:avLst/>
          </a:prstGeom>
          <a:noFill/>
          <a:ln cap="flat" cmpd="sng" w="28575">
            <a:solidFill>
              <a:srgbClr val="000000"/>
            </a:solidFill>
            <a:prstDash val="solid"/>
            <a:round/>
            <a:headEnd len="med" w="med" type="none"/>
            <a:tailEnd len="med" w="med" type="triangle"/>
          </a:ln>
        </p:spPr>
      </p:cxnSp>
      <p:sp>
        <p:nvSpPr>
          <p:cNvPr id="1624" name="Google Shape;1624;p92"/>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92"/>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How is conflict resolution on rebase different from resolving conflicts on merge?</a:t>
            </a:r>
            <a:endParaRPr i="1" sz="180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9" name="Shape 1629"/>
        <p:cNvGrpSpPr/>
        <p:nvPr/>
      </p:nvGrpSpPr>
      <p:grpSpPr>
        <a:xfrm>
          <a:off x="0" y="0"/>
          <a:ext cx="0" cy="0"/>
          <a:chOff x="0" y="0"/>
          <a:chExt cx="0" cy="0"/>
        </a:xfrm>
      </p:grpSpPr>
      <p:sp>
        <p:nvSpPr>
          <p:cNvPr id="1630" name="Google Shape;1630;p9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93"/>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Rebase - Conflict Resolution</a:t>
            </a:r>
            <a:endParaRPr b="1" sz="3600">
              <a:solidFill>
                <a:srgbClr val="FFFFFF"/>
              </a:solidFill>
            </a:endParaRPr>
          </a:p>
          <a:p>
            <a:pPr indent="0" lvl="0" marL="0" rtl="0" algn="l">
              <a:spcBef>
                <a:spcPts val="0"/>
              </a:spcBef>
              <a:spcAft>
                <a:spcPts val="0"/>
              </a:spcAft>
              <a:buNone/>
            </a:pPr>
            <a:r>
              <a:t/>
            </a:r>
            <a:endParaRPr sz="3000"/>
          </a:p>
        </p:txBody>
      </p:sp>
      <p:sp>
        <p:nvSpPr>
          <p:cNvPr id="1632" name="Google Shape;1632;p93"/>
          <p:cNvSpPr/>
          <p:nvPr/>
        </p:nvSpPr>
        <p:spPr>
          <a:xfrm>
            <a:off x="5280950" y="582200"/>
            <a:ext cx="38643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93"/>
          <p:cNvSpPr txBox="1"/>
          <p:nvPr/>
        </p:nvSpPr>
        <p:spPr>
          <a:xfrm>
            <a:off x="5290150" y="519325"/>
            <a:ext cx="3864300" cy="456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rgbClr val="FF0000"/>
                </a:solidFill>
              </a:rPr>
              <a:t>For each commit that is rebased there can be conflicts:</a:t>
            </a:r>
            <a:endParaRPr sz="1200">
              <a:solidFill>
                <a:srgbClr val="FF0000"/>
              </a:solidFill>
            </a:endParaRPr>
          </a:p>
          <a:p>
            <a:pPr indent="-304800" lvl="0" marL="457200" rtl="0" algn="l">
              <a:lnSpc>
                <a:spcPct val="115000"/>
              </a:lnSpc>
              <a:spcBef>
                <a:spcPts val="900"/>
              </a:spcBef>
              <a:spcAft>
                <a:spcPts val="0"/>
              </a:spcAft>
              <a:buClr>
                <a:schemeClr val="dk1"/>
              </a:buClr>
              <a:buSzPts val="1200"/>
              <a:buFont typeface="Georgia"/>
              <a:buChar char="■"/>
            </a:pPr>
            <a:r>
              <a:rPr lang="en" sz="1200">
                <a:solidFill>
                  <a:srgbClr val="FF0000"/>
                </a:solidFill>
              </a:rPr>
              <a:t>the rebase operation stops at the commit that has conflicts</a:t>
            </a:r>
            <a:r>
              <a:rPr lang="en" sz="1200">
                <a:solidFill>
                  <a:schemeClr val="dk1"/>
                </a:solidFill>
              </a:rPr>
              <a:t> and leaves you with a </a:t>
            </a:r>
            <a:r>
              <a:rPr b="1" i="1" lang="en" sz="1200">
                <a:solidFill>
                  <a:schemeClr val="dk1"/>
                </a:solidFill>
              </a:rPr>
              <a:t>dirty working tree</a:t>
            </a:r>
            <a:r>
              <a:rPr lang="en" sz="1200">
                <a:solidFill>
                  <a:schemeClr val="dk1"/>
                </a:solidFill>
              </a:rPr>
              <a:t>, the conflicting files contain </a:t>
            </a:r>
            <a:r>
              <a:rPr b="1" i="1" lang="en" sz="1200">
                <a:solidFill>
                  <a:schemeClr val="dk1"/>
                </a:solidFill>
              </a:rPr>
              <a:t>conflict markers</a:t>
            </a:r>
            <a:endParaRPr b="1" i="1" sz="1200">
              <a:solidFill>
                <a:schemeClr val="dk1"/>
              </a:solidFill>
            </a:endParaRPr>
          </a:p>
          <a:p>
            <a:pPr indent="-304800" lvl="0" marL="457200" rtl="0" algn="l">
              <a:lnSpc>
                <a:spcPct val="115000"/>
              </a:lnSpc>
              <a:spcBef>
                <a:spcPts val="0"/>
              </a:spcBef>
              <a:spcAft>
                <a:spcPts val="0"/>
              </a:spcAft>
              <a:buClr>
                <a:schemeClr val="dk1"/>
              </a:buClr>
              <a:buSzPts val="1200"/>
              <a:buFont typeface="Georgia"/>
              <a:buChar char="■"/>
            </a:pPr>
            <a:r>
              <a:rPr lang="en" sz="1200">
                <a:solidFill>
                  <a:schemeClr val="dk1"/>
                </a:solidFill>
              </a:rPr>
              <a:t>Use </a:t>
            </a:r>
            <a:r>
              <a:rPr i="1" lang="en" sz="1200">
                <a:solidFill>
                  <a:schemeClr val="dk1"/>
                </a:solidFill>
                <a:latin typeface="Courier New"/>
                <a:ea typeface="Courier New"/>
                <a:cs typeface="Courier New"/>
                <a:sym typeface="Courier New"/>
              </a:rPr>
              <a:t>git status</a:t>
            </a:r>
            <a:r>
              <a:rPr lang="en" sz="1200">
                <a:solidFill>
                  <a:schemeClr val="dk1"/>
                </a:solidFill>
              </a:rPr>
              <a:t> to see which files have conflicts.</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Georgia"/>
              <a:buChar char="■"/>
            </a:pPr>
            <a:r>
              <a:rPr lang="en" sz="1200">
                <a:solidFill>
                  <a:schemeClr val="dk1"/>
                </a:solidFill>
              </a:rPr>
              <a:t>Resolve the conflicts manually by editing the files or accept either version by:</a:t>
            </a:r>
            <a:endParaRPr sz="1200">
              <a:solidFill>
                <a:schemeClr val="dk1"/>
              </a:solidFill>
            </a:endParaRPr>
          </a:p>
          <a:p>
            <a:pPr indent="-304800" lvl="1" marL="914400" rtl="0" algn="l">
              <a:lnSpc>
                <a:spcPct val="115000"/>
              </a:lnSpc>
              <a:spcBef>
                <a:spcPts val="0"/>
              </a:spcBef>
              <a:spcAft>
                <a:spcPts val="0"/>
              </a:spcAft>
              <a:buClr>
                <a:schemeClr val="dk1"/>
              </a:buClr>
              <a:buSzPts val="1200"/>
              <a:buFont typeface="Courier New"/>
              <a:buChar char="○"/>
            </a:pPr>
            <a:r>
              <a:rPr i="1" lang="en" sz="1200">
                <a:solidFill>
                  <a:schemeClr val="dk1"/>
                </a:solidFill>
                <a:latin typeface="Courier New"/>
                <a:ea typeface="Courier New"/>
                <a:cs typeface="Courier New"/>
                <a:sym typeface="Courier New"/>
              </a:rPr>
              <a:t>git checkout --ours &lt;file&gt;</a:t>
            </a:r>
            <a:endParaRPr i="1" sz="1200">
              <a:solidFill>
                <a:schemeClr val="dk1"/>
              </a:solidFill>
              <a:latin typeface="Courier New"/>
              <a:ea typeface="Courier New"/>
              <a:cs typeface="Courier New"/>
              <a:sym typeface="Courier New"/>
            </a:endParaRPr>
          </a:p>
          <a:p>
            <a:pPr indent="-304800" lvl="1" marL="914400" rtl="0" algn="l">
              <a:lnSpc>
                <a:spcPct val="115000"/>
              </a:lnSpc>
              <a:spcBef>
                <a:spcPts val="0"/>
              </a:spcBef>
              <a:spcAft>
                <a:spcPts val="0"/>
              </a:spcAft>
              <a:buClr>
                <a:schemeClr val="dk1"/>
              </a:buClr>
              <a:buSzPts val="1200"/>
              <a:buFont typeface="Courier New"/>
              <a:buChar char="○"/>
            </a:pPr>
            <a:r>
              <a:rPr i="1" lang="en" sz="1200">
                <a:solidFill>
                  <a:schemeClr val="dk1"/>
                </a:solidFill>
                <a:latin typeface="Courier New"/>
                <a:ea typeface="Courier New"/>
                <a:cs typeface="Courier New"/>
                <a:sym typeface="Courier New"/>
              </a:rPr>
              <a:t>git checkout --theirs &lt;file&gt;</a:t>
            </a:r>
            <a:endParaRPr i="1" sz="1200">
              <a:solidFill>
                <a:schemeClr val="dk1"/>
              </a:solidFill>
              <a:latin typeface="Courier New"/>
              <a:ea typeface="Courier New"/>
              <a:cs typeface="Courier New"/>
              <a:sym typeface="Courier New"/>
            </a:endParaRPr>
          </a:p>
          <a:p>
            <a:pPr indent="-304800" lvl="0" marL="457200" rtl="0" algn="l">
              <a:lnSpc>
                <a:spcPct val="115000"/>
              </a:lnSpc>
              <a:spcBef>
                <a:spcPts val="0"/>
              </a:spcBef>
              <a:spcAft>
                <a:spcPts val="0"/>
              </a:spcAft>
              <a:buClr>
                <a:schemeClr val="dk1"/>
              </a:buClr>
              <a:buSzPts val="1200"/>
              <a:buFont typeface="Georgia"/>
              <a:buChar char="■"/>
            </a:pPr>
            <a:r>
              <a:rPr lang="en" sz="1200">
                <a:solidFill>
                  <a:schemeClr val="dk1"/>
                </a:solidFill>
              </a:rPr>
              <a:t>after resolving the conflicts the conflict resolution must be staged by </a:t>
            </a:r>
            <a:r>
              <a:rPr i="1" lang="en" sz="1200">
                <a:solidFill>
                  <a:schemeClr val="dk1"/>
                </a:solidFill>
                <a:latin typeface="Courier New"/>
                <a:ea typeface="Courier New"/>
                <a:cs typeface="Courier New"/>
                <a:sym typeface="Courier New"/>
              </a:rPr>
              <a:t>git add</a:t>
            </a:r>
            <a:endParaRPr sz="1200">
              <a:solidFill>
                <a:schemeClr val="dk1"/>
              </a:solidFill>
            </a:endParaRPr>
          </a:p>
          <a:p>
            <a:pPr indent="-304800" lvl="0" marL="457200" rtl="0" algn="l">
              <a:lnSpc>
                <a:spcPct val="115000"/>
              </a:lnSpc>
              <a:spcBef>
                <a:spcPts val="0"/>
              </a:spcBef>
              <a:spcAft>
                <a:spcPts val="0"/>
              </a:spcAft>
              <a:buClr>
                <a:srgbClr val="FF0000"/>
              </a:buClr>
              <a:buSzPts val="1200"/>
              <a:buFont typeface="Georgia"/>
              <a:buChar char="■"/>
            </a:pPr>
            <a:r>
              <a:rPr lang="en" sz="1200">
                <a:solidFill>
                  <a:srgbClr val="FF0000"/>
                </a:solidFill>
              </a:rPr>
              <a:t>once all conflict resolutions are staged continue with </a:t>
            </a:r>
            <a:r>
              <a:rPr i="1" lang="en" sz="1200">
                <a:solidFill>
                  <a:srgbClr val="FF0000"/>
                </a:solidFill>
                <a:latin typeface="Courier New"/>
                <a:ea typeface="Courier New"/>
                <a:cs typeface="Courier New"/>
                <a:sym typeface="Courier New"/>
              </a:rPr>
              <a:t>git rebase --continue</a:t>
            </a:r>
            <a:endParaRPr i="1" sz="1200">
              <a:solidFill>
                <a:srgbClr val="FF0000"/>
              </a:solidFill>
              <a:latin typeface="Courier New"/>
              <a:ea typeface="Courier New"/>
              <a:cs typeface="Courier New"/>
              <a:sym typeface="Courier New"/>
            </a:endParaRPr>
          </a:p>
          <a:p>
            <a:pPr indent="-304800" lvl="0" marL="457200" rtl="0" algn="l">
              <a:lnSpc>
                <a:spcPct val="115000"/>
              </a:lnSpc>
              <a:spcBef>
                <a:spcPts val="0"/>
              </a:spcBef>
              <a:spcAft>
                <a:spcPts val="0"/>
              </a:spcAft>
              <a:buClr>
                <a:srgbClr val="FF0000"/>
              </a:buClr>
              <a:buSzPts val="1200"/>
              <a:buFont typeface="Arial"/>
              <a:buChar char="■"/>
            </a:pPr>
            <a:r>
              <a:rPr lang="en" sz="1200">
                <a:solidFill>
                  <a:srgbClr val="FF0000"/>
                </a:solidFill>
              </a:rPr>
              <a:t>to abort the rebase do </a:t>
            </a:r>
            <a:r>
              <a:rPr i="1" lang="en" sz="1200">
                <a:solidFill>
                  <a:srgbClr val="FF0000"/>
                </a:solidFill>
                <a:latin typeface="Courier New"/>
                <a:ea typeface="Courier New"/>
                <a:cs typeface="Courier New"/>
                <a:sym typeface="Courier New"/>
              </a:rPr>
              <a:t>git rebase --abort</a:t>
            </a:r>
            <a:endParaRPr sz="1200">
              <a:solidFill>
                <a:schemeClr val="dk1"/>
              </a:solidFill>
            </a:endParaRPr>
          </a:p>
        </p:txBody>
      </p:sp>
      <p:sp>
        <p:nvSpPr>
          <p:cNvPr id="1634" name="Google Shape;1634;p93"/>
          <p:cNvSpPr/>
          <p:nvPr/>
        </p:nvSpPr>
        <p:spPr>
          <a:xfrm>
            <a:off x="1395608" y="2851056"/>
            <a:ext cx="471600" cy="450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a:t>
            </a:r>
            <a:endParaRPr b="1" sz="1800"/>
          </a:p>
        </p:txBody>
      </p:sp>
      <p:sp>
        <p:nvSpPr>
          <p:cNvPr id="1635" name="Google Shape;1635;p93"/>
          <p:cNvSpPr/>
          <p:nvPr/>
        </p:nvSpPr>
        <p:spPr>
          <a:xfrm>
            <a:off x="1395608" y="3496044"/>
            <a:ext cx="471600" cy="450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sp>
        <p:nvSpPr>
          <p:cNvPr id="1636" name="Google Shape;1636;p93"/>
          <p:cNvSpPr/>
          <p:nvPr/>
        </p:nvSpPr>
        <p:spPr>
          <a:xfrm>
            <a:off x="1395608" y="4141032"/>
            <a:ext cx="471600" cy="450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cxnSp>
        <p:nvCxnSpPr>
          <p:cNvPr id="1637" name="Google Shape;1637;p93"/>
          <p:cNvCxnSpPr>
            <a:stCxn id="1635" idx="0"/>
            <a:endCxn id="1634" idx="4"/>
          </p:cNvCxnSpPr>
          <p:nvPr/>
        </p:nvCxnSpPr>
        <p:spPr>
          <a:xfrm rot="10800000">
            <a:off x="1631408" y="3301344"/>
            <a:ext cx="0" cy="194700"/>
          </a:xfrm>
          <a:prstGeom prst="straightConnector1">
            <a:avLst/>
          </a:prstGeom>
          <a:noFill/>
          <a:ln cap="flat" cmpd="sng" w="28575">
            <a:solidFill>
              <a:schemeClr val="dk2"/>
            </a:solidFill>
            <a:prstDash val="solid"/>
            <a:round/>
            <a:headEnd len="med" w="med" type="none"/>
            <a:tailEnd len="med" w="med" type="none"/>
          </a:ln>
        </p:spPr>
      </p:cxnSp>
      <p:cxnSp>
        <p:nvCxnSpPr>
          <p:cNvPr id="1638" name="Google Shape;1638;p93"/>
          <p:cNvCxnSpPr>
            <a:stCxn id="1636" idx="0"/>
            <a:endCxn id="1635" idx="4"/>
          </p:cNvCxnSpPr>
          <p:nvPr/>
        </p:nvCxnSpPr>
        <p:spPr>
          <a:xfrm rot="10800000">
            <a:off x="1631408" y="3946332"/>
            <a:ext cx="0" cy="194700"/>
          </a:xfrm>
          <a:prstGeom prst="straightConnector1">
            <a:avLst/>
          </a:prstGeom>
          <a:noFill/>
          <a:ln cap="flat" cmpd="sng" w="28575">
            <a:solidFill>
              <a:schemeClr val="dk2"/>
            </a:solidFill>
            <a:prstDash val="solid"/>
            <a:round/>
            <a:headEnd len="med" w="med" type="none"/>
            <a:tailEnd len="med" w="med" type="none"/>
          </a:ln>
        </p:spPr>
      </p:cxnSp>
      <p:sp>
        <p:nvSpPr>
          <p:cNvPr id="1639" name="Google Shape;1639;p93"/>
          <p:cNvSpPr/>
          <p:nvPr/>
        </p:nvSpPr>
        <p:spPr>
          <a:xfrm>
            <a:off x="1395608" y="2206068"/>
            <a:ext cx="471600" cy="450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D</a:t>
            </a:r>
            <a:endParaRPr b="1" sz="1800"/>
          </a:p>
        </p:txBody>
      </p:sp>
      <p:cxnSp>
        <p:nvCxnSpPr>
          <p:cNvPr id="1640" name="Google Shape;1640;p93"/>
          <p:cNvCxnSpPr/>
          <p:nvPr/>
        </p:nvCxnSpPr>
        <p:spPr>
          <a:xfrm rot="10800000">
            <a:off x="1631356" y="2656302"/>
            <a:ext cx="0" cy="194700"/>
          </a:xfrm>
          <a:prstGeom prst="straightConnector1">
            <a:avLst/>
          </a:prstGeom>
          <a:noFill/>
          <a:ln cap="flat" cmpd="sng" w="28575">
            <a:solidFill>
              <a:schemeClr val="dk2"/>
            </a:solidFill>
            <a:prstDash val="solid"/>
            <a:round/>
            <a:headEnd len="med" w="med" type="none"/>
            <a:tailEnd len="med" w="med" type="none"/>
          </a:ln>
        </p:spPr>
      </p:cxnSp>
      <p:cxnSp>
        <p:nvCxnSpPr>
          <p:cNvPr id="1641" name="Google Shape;1641;p93"/>
          <p:cNvCxnSpPr>
            <a:stCxn id="1642" idx="3"/>
            <a:endCxn id="1639" idx="2"/>
          </p:cNvCxnSpPr>
          <p:nvPr/>
        </p:nvCxnSpPr>
        <p:spPr>
          <a:xfrm>
            <a:off x="1117950" y="2431171"/>
            <a:ext cx="277800" cy="0"/>
          </a:xfrm>
          <a:prstGeom prst="straightConnector1">
            <a:avLst/>
          </a:prstGeom>
          <a:noFill/>
          <a:ln cap="flat" cmpd="sng" w="28575">
            <a:solidFill>
              <a:srgbClr val="000000"/>
            </a:solidFill>
            <a:prstDash val="solid"/>
            <a:round/>
            <a:headEnd len="med" w="med" type="none"/>
            <a:tailEnd len="med" w="med" type="triangle"/>
          </a:ln>
        </p:spPr>
      </p:cxnSp>
      <p:sp>
        <p:nvSpPr>
          <p:cNvPr id="1642" name="Google Shape;1642;p93"/>
          <p:cNvSpPr txBox="1"/>
          <p:nvPr/>
        </p:nvSpPr>
        <p:spPr>
          <a:xfrm>
            <a:off x="189450" y="2255671"/>
            <a:ext cx="928500" cy="3510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master</a:t>
            </a:r>
            <a:endParaRPr/>
          </a:p>
        </p:txBody>
      </p:sp>
      <p:sp>
        <p:nvSpPr>
          <p:cNvPr id="1643" name="Google Shape;1643;p93"/>
          <p:cNvSpPr/>
          <p:nvPr/>
        </p:nvSpPr>
        <p:spPr>
          <a:xfrm>
            <a:off x="2027255" y="2851066"/>
            <a:ext cx="471600" cy="450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E</a:t>
            </a:r>
            <a:endParaRPr b="1" sz="1800"/>
          </a:p>
        </p:txBody>
      </p:sp>
      <p:cxnSp>
        <p:nvCxnSpPr>
          <p:cNvPr id="1644" name="Google Shape;1644;p93"/>
          <p:cNvCxnSpPr>
            <a:stCxn id="1635" idx="7"/>
            <a:endCxn id="1643" idx="4"/>
          </p:cNvCxnSpPr>
          <p:nvPr/>
        </p:nvCxnSpPr>
        <p:spPr>
          <a:xfrm flipH="1" rot="10800000">
            <a:off x="1798144" y="3301289"/>
            <a:ext cx="465000" cy="260700"/>
          </a:xfrm>
          <a:prstGeom prst="straightConnector1">
            <a:avLst/>
          </a:prstGeom>
          <a:noFill/>
          <a:ln cap="flat" cmpd="sng" w="28575">
            <a:solidFill>
              <a:schemeClr val="dk2"/>
            </a:solidFill>
            <a:prstDash val="solid"/>
            <a:round/>
            <a:headEnd len="med" w="med" type="none"/>
            <a:tailEnd len="med" w="med" type="none"/>
          </a:ln>
        </p:spPr>
      </p:cxnSp>
      <p:sp>
        <p:nvSpPr>
          <p:cNvPr id="1645" name="Google Shape;1645;p93"/>
          <p:cNvSpPr/>
          <p:nvPr/>
        </p:nvSpPr>
        <p:spPr>
          <a:xfrm>
            <a:off x="2027264" y="2206068"/>
            <a:ext cx="471600" cy="450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F</a:t>
            </a:r>
            <a:endParaRPr b="1" sz="1800"/>
          </a:p>
        </p:txBody>
      </p:sp>
      <p:cxnSp>
        <p:nvCxnSpPr>
          <p:cNvPr id="1646" name="Google Shape;1646;p93"/>
          <p:cNvCxnSpPr/>
          <p:nvPr/>
        </p:nvCxnSpPr>
        <p:spPr>
          <a:xfrm rot="10800000">
            <a:off x="2263013" y="2656302"/>
            <a:ext cx="0" cy="194700"/>
          </a:xfrm>
          <a:prstGeom prst="straightConnector1">
            <a:avLst/>
          </a:prstGeom>
          <a:noFill/>
          <a:ln cap="flat" cmpd="sng" w="28575">
            <a:solidFill>
              <a:schemeClr val="dk2"/>
            </a:solidFill>
            <a:prstDash val="solid"/>
            <a:round/>
            <a:headEnd len="med" w="med" type="none"/>
            <a:tailEnd len="med" w="med" type="none"/>
          </a:ln>
        </p:spPr>
      </p:cxnSp>
      <p:sp>
        <p:nvSpPr>
          <p:cNvPr id="1647" name="Google Shape;1647;p93"/>
          <p:cNvSpPr txBox="1"/>
          <p:nvPr/>
        </p:nvSpPr>
        <p:spPr>
          <a:xfrm>
            <a:off x="2839250" y="2255675"/>
            <a:ext cx="1057800" cy="3510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B7B7B7"/>
                </a:solidFill>
              </a:rPr>
              <a:t>featureX</a:t>
            </a:r>
            <a:endParaRPr>
              <a:solidFill>
                <a:srgbClr val="B7B7B7"/>
              </a:solidFill>
            </a:endParaRPr>
          </a:p>
        </p:txBody>
      </p:sp>
      <p:cxnSp>
        <p:nvCxnSpPr>
          <p:cNvPr id="1648" name="Google Shape;1648;p93"/>
          <p:cNvCxnSpPr>
            <a:stCxn id="1647" idx="1"/>
            <a:endCxn id="1645" idx="6"/>
          </p:cNvCxnSpPr>
          <p:nvPr/>
        </p:nvCxnSpPr>
        <p:spPr>
          <a:xfrm rot="10800000">
            <a:off x="2498750" y="2431175"/>
            <a:ext cx="340500" cy="0"/>
          </a:xfrm>
          <a:prstGeom prst="straightConnector1">
            <a:avLst/>
          </a:prstGeom>
          <a:noFill/>
          <a:ln cap="flat" cmpd="sng" w="28575">
            <a:solidFill>
              <a:srgbClr val="CCCCCC"/>
            </a:solidFill>
            <a:prstDash val="dash"/>
            <a:round/>
            <a:headEnd len="med" w="med" type="none"/>
            <a:tailEnd len="med" w="med" type="triangle"/>
          </a:ln>
        </p:spPr>
      </p:cxnSp>
      <p:sp>
        <p:nvSpPr>
          <p:cNvPr id="1649" name="Google Shape;1649;p93"/>
          <p:cNvSpPr txBox="1"/>
          <p:nvPr/>
        </p:nvSpPr>
        <p:spPr>
          <a:xfrm>
            <a:off x="4152109" y="972925"/>
            <a:ext cx="928500" cy="3510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HEAD</a:t>
            </a:r>
            <a:endParaRPr b="1">
              <a:solidFill>
                <a:srgbClr val="FFFFFF"/>
              </a:solidFill>
            </a:endParaRPr>
          </a:p>
        </p:txBody>
      </p:sp>
      <p:cxnSp>
        <p:nvCxnSpPr>
          <p:cNvPr id="1650" name="Google Shape;1650;p93"/>
          <p:cNvCxnSpPr>
            <a:stCxn id="1649" idx="1"/>
            <a:endCxn id="1651" idx="3"/>
          </p:cNvCxnSpPr>
          <p:nvPr/>
        </p:nvCxnSpPr>
        <p:spPr>
          <a:xfrm rot="10800000">
            <a:off x="3863809" y="1148425"/>
            <a:ext cx="288300" cy="0"/>
          </a:xfrm>
          <a:prstGeom prst="straightConnector1">
            <a:avLst/>
          </a:prstGeom>
          <a:noFill/>
          <a:ln cap="flat" cmpd="sng" w="28575">
            <a:solidFill>
              <a:srgbClr val="000000"/>
            </a:solidFill>
            <a:prstDash val="solid"/>
            <a:round/>
            <a:headEnd len="med" w="med" type="none"/>
            <a:tailEnd len="med" w="med" type="triangle"/>
          </a:ln>
        </p:spPr>
      </p:cxnSp>
      <p:sp>
        <p:nvSpPr>
          <p:cNvPr id="1652" name="Google Shape;1652;p93"/>
          <p:cNvSpPr/>
          <p:nvPr/>
        </p:nvSpPr>
        <p:spPr>
          <a:xfrm>
            <a:off x="1994055" y="1568316"/>
            <a:ext cx="471600" cy="450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A61C00"/>
                </a:solidFill>
              </a:rPr>
              <a:t>G</a:t>
            </a:r>
            <a:endParaRPr b="1" sz="1800">
              <a:solidFill>
                <a:srgbClr val="A61C00"/>
              </a:solidFill>
            </a:endParaRPr>
          </a:p>
        </p:txBody>
      </p:sp>
      <p:cxnSp>
        <p:nvCxnSpPr>
          <p:cNvPr id="1653" name="Google Shape;1653;p93"/>
          <p:cNvCxnSpPr>
            <a:stCxn id="1639" idx="7"/>
            <a:endCxn id="1652" idx="4"/>
          </p:cNvCxnSpPr>
          <p:nvPr/>
        </p:nvCxnSpPr>
        <p:spPr>
          <a:xfrm flipH="1" rot="10800000">
            <a:off x="1798144" y="2018513"/>
            <a:ext cx="431700" cy="253500"/>
          </a:xfrm>
          <a:prstGeom prst="straightConnector1">
            <a:avLst/>
          </a:prstGeom>
          <a:noFill/>
          <a:ln cap="flat" cmpd="sng" w="28575">
            <a:solidFill>
              <a:srgbClr val="A61C00"/>
            </a:solidFill>
            <a:prstDash val="solid"/>
            <a:round/>
            <a:headEnd len="med" w="med" type="none"/>
            <a:tailEnd len="med" w="med" type="none"/>
          </a:ln>
        </p:spPr>
      </p:cxnSp>
      <p:sp>
        <p:nvSpPr>
          <p:cNvPr id="1654" name="Google Shape;1654;p93"/>
          <p:cNvSpPr/>
          <p:nvPr/>
        </p:nvSpPr>
        <p:spPr>
          <a:xfrm>
            <a:off x="1994064" y="923318"/>
            <a:ext cx="471600" cy="450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A61C00"/>
                </a:solidFill>
              </a:rPr>
              <a:t>H</a:t>
            </a:r>
            <a:endParaRPr b="1" sz="1800">
              <a:solidFill>
                <a:srgbClr val="A61C00"/>
              </a:solidFill>
            </a:endParaRPr>
          </a:p>
        </p:txBody>
      </p:sp>
      <p:cxnSp>
        <p:nvCxnSpPr>
          <p:cNvPr id="1655" name="Google Shape;1655;p93"/>
          <p:cNvCxnSpPr/>
          <p:nvPr/>
        </p:nvCxnSpPr>
        <p:spPr>
          <a:xfrm rot="10800000">
            <a:off x="2229813" y="1373552"/>
            <a:ext cx="0" cy="194700"/>
          </a:xfrm>
          <a:prstGeom prst="straightConnector1">
            <a:avLst/>
          </a:prstGeom>
          <a:noFill/>
          <a:ln cap="flat" cmpd="sng" w="28575">
            <a:solidFill>
              <a:srgbClr val="A61C00"/>
            </a:solidFill>
            <a:prstDash val="solid"/>
            <a:round/>
            <a:headEnd len="med" w="med" type="none"/>
            <a:tailEnd len="med" w="med" type="none"/>
          </a:ln>
        </p:spPr>
      </p:cxnSp>
      <p:sp>
        <p:nvSpPr>
          <p:cNvPr id="1651" name="Google Shape;1651;p93"/>
          <p:cNvSpPr txBox="1"/>
          <p:nvPr/>
        </p:nvSpPr>
        <p:spPr>
          <a:xfrm>
            <a:off x="2806050" y="972925"/>
            <a:ext cx="1057800" cy="3510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featureX</a:t>
            </a:r>
            <a:endParaRPr>
              <a:solidFill>
                <a:srgbClr val="A61C00"/>
              </a:solidFill>
            </a:endParaRPr>
          </a:p>
        </p:txBody>
      </p:sp>
      <p:cxnSp>
        <p:nvCxnSpPr>
          <p:cNvPr id="1656" name="Google Shape;1656;p93"/>
          <p:cNvCxnSpPr>
            <a:stCxn id="1651" idx="1"/>
            <a:endCxn id="1654" idx="6"/>
          </p:cNvCxnSpPr>
          <p:nvPr/>
        </p:nvCxnSpPr>
        <p:spPr>
          <a:xfrm rot="10800000">
            <a:off x="2465550" y="1148425"/>
            <a:ext cx="340500" cy="0"/>
          </a:xfrm>
          <a:prstGeom prst="straightConnector1">
            <a:avLst/>
          </a:prstGeom>
          <a:noFill/>
          <a:ln cap="flat" cmpd="sng" w="28575">
            <a:solidFill>
              <a:srgbClr val="A61C00"/>
            </a:solidFill>
            <a:prstDash val="solid"/>
            <a:round/>
            <a:headEnd len="med" w="med" type="none"/>
            <a:tailEnd len="med" w="med" type="triangle"/>
          </a:ln>
        </p:spPr>
      </p:cxnSp>
      <p:sp>
        <p:nvSpPr>
          <p:cNvPr id="1657" name="Google Shape;1657;p93"/>
          <p:cNvSpPr txBox="1"/>
          <p:nvPr/>
        </p:nvSpPr>
        <p:spPr>
          <a:xfrm>
            <a:off x="1867188" y="1279638"/>
            <a:ext cx="4020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∆F</a:t>
            </a:r>
            <a:endParaRPr>
              <a:solidFill>
                <a:srgbClr val="A61C00"/>
              </a:solidFill>
            </a:endParaRPr>
          </a:p>
        </p:txBody>
      </p:sp>
      <p:sp>
        <p:nvSpPr>
          <p:cNvPr id="1658" name="Google Shape;1658;p93"/>
          <p:cNvSpPr txBox="1"/>
          <p:nvPr/>
        </p:nvSpPr>
        <p:spPr>
          <a:xfrm>
            <a:off x="1659250" y="1890825"/>
            <a:ext cx="4650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∆E</a:t>
            </a:r>
            <a:endParaRPr>
              <a:solidFill>
                <a:srgbClr val="A61C00"/>
              </a:solidFill>
            </a:endParaRPr>
          </a:p>
        </p:txBody>
      </p:sp>
      <p:sp>
        <p:nvSpPr>
          <p:cNvPr id="1659" name="Google Shape;1659;p93"/>
          <p:cNvSpPr txBox="1"/>
          <p:nvPr/>
        </p:nvSpPr>
        <p:spPr>
          <a:xfrm>
            <a:off x="2263025" y="2562400"/>
            <a:ext cx="4020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1660" name="Google Shape;1660;p93"/>
          <p:cNvSpPr txBox="1"/>
          <p:nvPr/>
        </p:nvSpPr>
        <p:spPr>
          <a:xfrm>
            <a:off x="1934525" y="3294200"/>
            <a:ext cx="4650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1661" name="Google Shape;1661;p93"/>
          <p:cNvSpPr txBox="1"/>
          <p:nvPr/>
        </p:nvSpPr>
        <p:spPr>
          <a:xfrm>
            <a:off x="2839250" y="1716350"/>
            <a:ext cx="1312800" cy="3510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ORIG_HEAD</a:t>
            </a:r>
            <a:endParaRPr b="1">
              <a:solidFill>
                <a:srgbClr val="FFFFFF"/>
              </a:solidFill>
            </a:endParaRPr>
          </a:p>
        </p:txBody>
      </p:sp>
      <p:cxnSp>
        <p:nvCxnSpPr>
          <p:cNvPr id="1662" name="Google Shape;1662;p93"/>
          <p:cNvCxnSpPr>
            <a:stCxn id="1661" idx="1"/>
            <a:endCxn id="1645" idx="7"/>
          </p:cNvCxnSpPr>
          <p:nvPr/>
        </p:nvCxnSpPr>
        <p:spPr>
          <a:xfrm flipH="1">
            <a:off x="2429750" y="1891850"/>
            <a:ext cx="409500" cy="380100"/>
          </a:xfrm>
          <a:prstGeom prst="straightConnector1">
            <a:avLst/>
          </a:prstGeom>
          <a:noFill/>
          <a:ln cap="flat" cmpd="sng" w="28575">
            <a:solidFill>
              <a:srgbClr val="000000"/>
            </a:solidFill>
            <a:prstDash val="solid"/>
            <a:round/>
            <a:headEnd len="med" w="med" type="none"/>
            <a:tailEnd len="med" w="med" type="triangle"/>
          </a:ln>
        </p:spPr>
      </p:cxnSp>
      <p:sp>
        <p:nvSpPr>
          <p:cNvPr id="1663" name="Google Shape;1663;p93"/>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93"/>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is git pull?</a:t>
            </a:r>
            <a:endParaRPr i="1" sz="1800">
              <a:solidFill>
                <a:schemeClr val="dk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8" name="Shape 1668"/>
        <p:cNvGrpSpPr/>
        <p:nvPr/>
      </p:nvGrpSpPr>
      <p:grpSpPr>
        <a:xfrm>
          <a:off x="0" y="0"/>
          <a:ext cx="0" cy="0"/>
          <a:chOff x="0" y="0"/>
          <a:chExt cx="0" cy="0"/>
        </a:xfrm>
      </p:grpSpPr>
      <p:sp>
        <p:nvSpPr>
          <p:cNvPr id="1669" name="Google Shape;1669;p9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94"/>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Pull</a:t>
            </a:r>
            <a:endParaRPr b="1" sz="3600">
              <a:solidFill>
                <a:srgbClr val="FFFFFF"/>
              </a:solidFill>
            </a:endParaRPr>
          </a:p>
          <a:p>
            <a:pPr indent="0" lvl="0" marL="0" rtl="0" algn="l">
              <a:spcBef>
                <a:spcPts val="0"/>
              </a:spcBef>
              <a:spcAft>
                <a:spcPts val="0"/>
              </a:spcAft>
              <a:buNone/>
            </a:pPr>
            <a:r>
              <a:t/>
            </a:r>
            <a:endParaRPr sz="3000"/>
          </a:p>
        </p:txBody>
      </p:sp>
      <p:sp>
        <p:nvSpPr>
          <p:cNvPr id="1671" name="Google Shape;1671;p94"/>
          <p:cNvSpPr/>
          <p:nvPr/>
        </p:nvSpPr>
        <p:spPr>
          <a:xfrm>
            <a:off x="5992025" y="582200"/>
            <a:ext cx="31533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94"/>
          <p:cNvSpPr txBox="1"/>
          <p:nvPr/>
        </p:nvSpPr>
        <p:spPr>
          <a:xfrm>
            <a:off x="6055025" y="668100"/>
            <a:ext cx="3027300" cy="37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i="1" lang="en" sz="1600">
                <a:solidFill>
                  <a:srgbClr val="3D85C6"/>
                </a:solidFill>
              </a:rPr>
              <a:t>Pull</a:t>
            </a:r>
            <a:r>
              <a:rPr lang="en" sz="1600">
                <a:solidFill>
                  <a:schemeClr val="dk1"/>
                </a:solidFill>
              </a:rPr>
              <a:t>:</a:t>
            </a:r>
            <a:endParaRPr sz="1600">
              <a:solidFill>
                <a:schemeClr val="dk1"/>
              </a:solidFill>
            </a:endParaRPr>
          </a:p>
          <a:p>
            <a:pPr indent="-330200" lvl="0" marL="457200" rtl="0" algn="l">
              <a:lnSpc>
                <a:spcPct val="115000"/>
              </a:lnSpc>
              <a:spcBef>
                <a:spcPts val="900"/>
              </a:spcBef>
              <a:spcAft>
                <a:spcPts val="0"/>
              </a:spcAft>
              <a:buClr>
                <a:schemeClr val="dk1"/>
              </a:buClr>
              <a:buSzPts val="1600"/>
              <a:buChar char="■"/>
            </a:pPr>
            <a:r>
              <a:rPr i="1" lang="en" sz="1600">
                <a:solidFill>
                  <a:schemeClr val="dk1"/>
                </a:solidFill>
                <a:latin typeface="Courier New"/>
                <a:ea typeface="Courier New"/>
                <a:cs typeface="Courier New"/>
                <a:sym typeface="Courier New"/>
              </a:rPr>
              <a:t>git pull</a:t>
            </a:r>
            <a:r>
              <a:rPr lang="en" sz="1600">
                <a:solidFill>
                  <a:schemeClr val="dk1"/>
                </a:solidFill>
              </a:rPr>
              <a:t> can be configured to do</a:t>
            </a:r>
            <a:br>
              <a:rPr lang="en" sz="1600">
                <a:solidFill>
                  <a:schemeClr val="dk1"/>
                </a:solidFill>
              </a:rPr>
            </a:br>
            <a:r>
              <a:rPr i="1" lang="en" sz="1600">
                <a:solidFill>
                  <a:schemeClr val="dk1"/>
                </a:solidFill>
                <a:latin typeface="Courier New"/>
                <a:ea typeface="Courier New"/>
                <a:cs typeface="Courier New"/>
                <a:sym typeface="Courier New"/>
              </a:rPr>
              <a:t>git fetch</a:t>
            </a:r>
            <a:r>
              <a:rPr lang="en" sz="1600">
                <a:solidFill>
                  <a:schemeClr val="dk1"/>
                </a:solidFill>
              </a:rPr>
              <a:t> +</a:t>
            </a:r>
            <a:br>
              <a:rPr lang="en" sz="1600">
                <a:solidFill>
                  <a:schemeClr val="dk1"/>
                </a:solidFill>
              </a:rPr>
            </a:br>
            <a:r>
              <a:rPr i="1" lang="en" sz="1600">
                <a:solidFill>
                  <a:schemeClr val="dk1"/>
                </a:solidFill>
                <a:latin typeface="Courier New"/>
                <a:ea typeface="Courier New"/>
                <a:cs typeface="Courier New"/>
                <a:sym typeface="Courier New"/>
              </a:rPr>
              <a:t>git rebase</a:t>
            </a:r>
            <a:r>
              <a:rPr lang="en" sz="1600">
                <a:solidFill>
                  <a:schemeClr val="dk1"/>
                </a:solidFill>
              </a:rPr>
              <a:t> instead (config parameter </a:t>
            </a:r>
            <a:r>
              <a:rPr i="1" lang="en" sz="1600">
                <a:solidFill>
                  <a:schemeClr val="dk1"/>
                </a:solidFill>
                <a:latin typeface="Courier New"/>
                <a:ea typeface="Courier New"/>
                <a:cs typeface="Courier New"/>
                <a:sym typeface="Courier New"/>
              </a:rPr>
              <a:t>pull.rebase=true</a:t>
            </a:r>
            <a:r>
              <a:rPr lang="en" sz="1600">
                <a:solidFill>
                  <a:schemeClr val="dk1"/>
                </a:solidFill>
              </a:rPr>
              <a:t>)</a:t>
            </a:r>
            <a:endParaRPr sz="1600">
              <a:solidFill>
                <a:schemeClr val="dk1"/>
              </a:solidFill>
            </a:endParaRPr>
          </a:p>
        </p:txBody>
      </p:sp>
      <p:sp>
        <p:nvSpPr>
          <p:cNvPr id="1673" name="Google Shape;1673;p94"/>
          <p:cNvSpPr txBox="1"/>
          <p:nvPr/>
        </p:nvSpPr>
        <p:spPr>
          <a:xfrm>
            <a:off x="83800" y="1066150"/>
            <a:ext cx="5822400" cy="696900"/>
          </a:xfrm>
          <a:prstGeom prst="rect">
            <a:avLst/>
          </a:prstGeom>
          <a:solidFill>
            <a:srgbClr val="EFEFEF"/>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i="1" lang="en" sz="1800">
                <a:solidFill>
                  <a:srgbClr val="3D85C6"/>
                </a:solidFill>
                <a:latin typeface="Courier New"/>
                <a:ea typeface="Courier New"/>
                <a:cs typeface="Courier New"/>
                <a:sym typeface="Courier New"/>
              </a:rPr>
              <a:t>git pull</a:t>
            </a:r>
            <a:r>
              <a:rPr lang="en" sz="1800">
                <a:solidFill>
                  <a:schemeClr val="dk1"/>
                </a:solidFill>
              </a:rPr>
              <a:t> = </a:t>
            </a:r>
            <a:r>
              <a:rPr i="1" lang="en" sz="1800">
                <a:solidFill>
                  <a:srgbClr val="3D85C6"/>
                </a:solidFill>
                <a:latin typeface="Courier New"/>
                <a:ea typeface="Courier New"/>
                <a:cs typeface="Courier New"/>
                <a:sym typeface="Courier New"/>
              </a:rPr>
              <a:t>git fetch</a:t>
            </a:r>
            <a:r>
              <a:rPr lang="en" sz="1800">
                <a:solidFill>
                  <a:schemeClr val="dk1"/>
                </a:solidFill>
              </a:rPr>
              <a:t> + </a:t>
            </a:r>
            <a:r>
              <a:rPr i="1" lang="en" sz="1800">
                <a:solidFill>
                  <a:srgbClr val="3D85C6"/>
                </a:solidFill>
                <a:latin typeface="Courier New"/>
                <a:ea typeface="Courier New"/>
                <a:cs typeface="Courier New"/>
                <a:sym typeface="Courier New"/>
              </a:rPr>
              <a:t>git merge FETCH_HEAD</a:t>
            </a:r>
            <a:endParaRPr b="1" sz="1800">
              <a:solidFill>
                <a:srgbClr val="3D85C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nvSpPr>
        <p:spPr>
          <a:xfrm>
            <a:off x="286900" y="828300"/>
            <a:ext cx="5937600" cy="222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900"/>
              </a:spcBef>
              <a:spcAft>
                <a:spcPts val="0"/>
              </a:spcAft>
              <a:buClr>
                <a:schemeClr val="dk1"/>
              </a:buClr>
              <a:buSzPts val="1800"/>
              <a:buFont typeface="Arial"/>
              <a:buChar char="■"/>
            </a:pPr>
            <a:r>
              <a:rPr lang="en" sz="1800">
                <a:solidFill>
                  <a:schemeClr val="dk1"/>
                </a:solidFill>
              </a:rPr>
              <a:t>Created 2005 for Linux Kernel Development</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Used for Linux, Android, Eclipse</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Integration into Eclipse, Netbeans, XCode</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GitHub (popular Git hosting)</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Used at Google, SAP, Qualcomm, Ericsson, Sony, Wikimedia, Intel, NVIDIA, Twitter, Garmin, etc. </a:t>
            </a:r>
            <a:endParaRPr sz="1800">
              <a:solidFill>
                <a:schemeClr val="dk1"/>
              </a:solidFill>
            </a:endParaRPr>
          </a:p>
          <a:p>
            <a:pPr indent="0" lvl="0" marL="0" rtl="0" algn="l">
              <a:lnSpc>
                <a:spcPct val="115000"/>
              </a:lnSpc>
              <a:spcBef>
                <a:spcPts val="900"/>
              </a:spcBef>
              <a:spcAft>
                <a:spcPts val="1600"/>
              </a:spcAft>
              <a:buNone/>
            </a:pPr>
            <a:r>
              <a:t/>
            </a:r>
            <a:endParaRPr sz="2400"/>
          </a:p>
        </p:txBody>
      </p:sp>
      <p:sp>
        <p:nvSpPr>
          <p:cNvPr id="181" name="Google Shape;181;p3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2"/>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Git</a:t>
            </a:r>
            <a:endParaRPr b="1" sz="3600">
              <a:solidFill>
                <a:srgbClr val="FFFFFF"/>
              </a:solidFill>
            </a:endParaRPr>
          </a:p>
          <a:p>
            <a:pPr indent="0" lvl="0" marL="0" rtl="0" algn="l">
              <a:spcBef>
                <a:spcPts val="0"/>
              </a:spcBef>
              <a:spcAft>
                <a:spcPts val="0"/>
              </a:spcAft>
              <a:buNone/>
            </a:pPr>
            <a:r>
              <a:t/>
            </a:r>
            <a:endParaRPr sz="3000"/>
          </a:p>
        </p:txBody>
      </p:sp>
      <p:pic>
        <p:nvPicPr>
          <p:cNvPr id="183" name="Google Shape;183;p32"/>
          <p:cNvPicPr preferRelativeResize="0"/>
          <p:nvPr/>
        </p:nvPicPr>
        <p:blipFill rotWithShape="1">
          <a:blip r:embed="rId3">
            <a:alphaModFix/>
          </a:blip>
          <a:srcRect b="0" l="0" r="0" t="0"/>
          <a:stretch/>
        </p:blipFill>
        <p:spPr>
          <a:xfrm>
            <a:off x="392400" y="3403800"/>
            <a:ext cx="3007079" cy="1254600"/>
          </a:xfrm>
          <a:prstGeom prst="rect">
            <a:avLst/>
          </a:prstGeom>
          <a:noFill/>
          <a:ln>
            <a:noFill/>
          </a:ln>
        </p:spPr>
      </p:pic>
      <p:pic>
        <p:nvPicPr>
          <p:cNvPr id="184" name="Google Shape;184;p32"/>
          <p:cNvPicPr preferRelativeResize="0"/>
          <p:nvPr/>
        </p:nvPicPr>
        <p:blipFill rotWithShape="1">
          <a:blip r:embed="rId4">
            <a:alphaModFix/>
          </a:blip>
          <a:srcRect b="0" l="0" r="0" t="0"/>
          <a:stretch/>
        </p:blipFill>
        <p:spPr>
          <a:xfrm>
            <a:off x="3939480" y="3208680"/>
            <a:ext cx="1980360" cy="1645561"/>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7" name="Shape 1677"/>
        <p:cNvGrpSpPr/>
        <p:nvPr/>
      </p:nvGrpSpPr>
      <p:grpSpPr>
        <a:xfrm>
          <a:off x="0" y="0"/>
          <a:ext cx="0" cy="0"/>
          <a:chOff x="0" y="0"/>
          <a:chExt cx="0" cy="0"/>
        </a:xfrm>
      </p:grpSpPr>
      <p:sp>
        <p:nvSpPr>
          <p:cNvPr id="1678" name="Google Shape;1678;p9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95"/>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a:t>
            </a:r>
            <a:endParaRPr b="1" sz="3600">
              <a:solidFill>
                <a:srgbClr val="FFFFFF"/>
              </a:solidFill>
            </a:endParaRPr>
          </a:p>
          <a:p>
            <a:pPr indent="0" lvl="0" marL="0" rtl="0" algn="l">
              <a:spcBef>
                <a:spcPts val="0"/>
              </a:spcBef>
              <a:spcAft>
                <a:spcPts val="0"/>
              </a:spcAft>
              <a:buNone/>
            </a:pPr>
            <a:r>
              <a:t/>
            </a:r>
            <a:endParaRPr sz="3000"/>
          </a:p>
        </p:txBody>
      </p:sp>
      <p:sp>
        <p:nvSpPr>
          <p:cNvPr id="1680" name="Google Shape;1680;p95"/>
          <p:cNvSpPr/>
          <p:nvPr/>
        </p:nvSpPr>
        <p:spPr>
          <a:xfrm>
            <a:off x="5992025" y="582200"/>
            <a:ext cx="31533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95"/>
          <p:cNvSpPr txBox="1"/>
          <p:nvPr/>
        </p:nvSpPr>
        <p:spPr>
          <a:xfrm>
            <a:off x="5992025" y="668100"/>
            <a:ext cx="3090300" cy="436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i="1" lang="en">
                <a:solidFill>
                  <a:srgbClr val="3D85C6"/>
                </a:solidFill>
              </a:rPr>
              <a:t>Push</a:t>
            </a:r>
            <a:r>
              <a:rPr lang="en">
                <a:solidFill>
                  <a:schemeClr val="dk1"/>
                </a:solidFill>
              </a:rPr>
              <a:t>:</a:t>
            </a:r>
            <a:endParaRPr>
              <a:solidFill>
                <a:schemeClr val="dk1"/>
              </a:solidFill>
            </a:endParaRPr>
          </a:p>
          <a:p>
            <a:pPr indent="-317500" lvl="0" marL="457200" rtl="0" algn="l">
              <a:lnSpc>
                <a:spcPct val="115000"/>
              </a:lnSpc>
              <a:spcBef>
                <a:spcPts val="900"/>
              </a:spcBef>
              <a:spcAft>
                <a:spcPts val="0"/>
              </a:spcAft>
              <a:buClr>
                <a:schemeClr val="dk1"/>
              </a:buClr>
              <a:buSzPts val="1400"/>
              <a:buChar char="■"/>
            </a:pPr>
            <a:r>
              <a:rPr lang="en">
                <a:solidFill>
                  <a:schemeClr val="dk1"/>
                </a:solidFill>
              </a:rPr>
              <a:t>pushes commits from the </a:t>
            </a:r>
            <a:r>
              <a:rPr b="1" i="1" lang="en">
                <a:solidFill>
                  <a:schemeClr val="dk1"/>
                </a:solidFill>
              </a:rPr>
              <a:t>local repository</a:t>
            </a:r>
            <a:r>
              <a:rPr lang="en">
                <a:solidFill>
                  <a:schemeClr val="dk1"/>
                </a:solidFill>
              </a:rPr>
              <a:t> to a </a:t>
            </a:r>
            <a:r>
              <a:rPr b="1" i="1" lang="en">
                <a:solidFill>
                  <a:schemeClr val="dk1"/>
                </a:solidFill>
              </a:rPr>
              <a:t>remote repository</a:t>
            </a:r>
            <a:r>
              <a:rPr lang="en">
                <a:solidFill>
                  <a:schemeClr val="dk1"/>
                </a:solidFill>
              </a:rPr>
              <a:t> (more precisely from a </a:t>
            </a:r>
            <a:r>
              <a:rPr b="1" i="1" lang="en">
                <a:solidFill>
                  <a:schemeClr val="dk1"/>
                </a:solidFill>
              </a:rPr>
              <a:t>local branch</a:t>
            </a:r>
            <a:r>
              <a:rPr lang="en">
                <a:solidFill>
                  <a:schemeClr val="dk1"/>
                </a:solidFill>
              </a:rPr>
              <a:t> to a </a:t>
            </a:r>
            <a:r>
              <a:rPr b="1" i="1" lang="en">
                <a:solidFill>
                  <a:schemeClr val="dk1"/>
                </a:solidFill>
              </a:rPr>
              <a:t>remote branch</a:t>
            </a:r>
            <a:r>
              <a:rPr lang="en">
                <a:solidFill>
                  <a:schemeClr val="dk1"/>
                </a:solidFill>
              </a:rPr>
              <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i="1" lang="en">
                <a:solidFill>
                  <a:schemeClr val="dk1"/>
                </a:solidFill>
                <a:latin typeface="Courier New"/>
                <a:ea typeface="Courier New"/>
                <a:cs typeface="Courier New"/>
                <a:sym typeface="Courier New"/>
              </a:rPr>
              <a:t>git push origin HEAD:master</a:t>
            </a:r>
            <a:br>
              <a:rPr lang="en">
                <a:solidFill>
                  <a:schemeClr val="dk1"/>
                </a:solidFill>
              </a:rPr>
            </a:br>
            <a:r>
              <a:rPr lang="en">
                <a:solidFill>
                  <a:schemeClr val="dk1"/>
                </a:solidFill>
              </a:rPr>
              <a:t>is equivalent to</a:t>
            </a:r>
            <a:br>
              <a:rPr lang="en">
                <a:solidFill>
                  <a:schemeClr val="dk1"/>
                </a:solidFill>
              </a:rPr>
            </a:br>
            <a:r>
              <a:rPr i="1" lang="en">
                <a:solidFill>
                  <a:schemeClr val="dk1"/>
                </a:solidFill>
                <a:latin typeface="Courier New"/>
                <a:ea typeface="Courier New"/>
                <a:cs typeface="Courier New"/>
                <a:sym typeface="Courier New"/>
              </a:rPr>
              <a:t>git push origin HEAD:refs/heads/master</a:t>
            </a:r>
            <a:endParaRPr i="1">
              <a:solidFill>
                <a:schemeClr val="dk1"/>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dk1"/>
              </a:buClr>
              <a:buSzPts val="1400"/>
              <a:buFont typeface="Courier New"/>
              <a:buChar char="■"/>
            </a:pPr>
            <a:r>
              <a:rPr i="1" lang="en">
                <a:solidFill>
                  <a:schemeClr val="dk1"/>
                </a:solidFill>
                <a:latin typeface="Courier New"/>
                <a:ea typeface="Courier New"/>
                <a:cs typeface="Courier New"/>
                <a:sym typeface="Courier New"/>
              </a:rPr>
              <a:t>git push origin master</a:t>
            </a:r>
            <a:br>
              <a:rPr i="1" lang="en">
                <a:solidFill>
                  <a:schemeClr val="dk1"/>
                </a:solidFill>
                <a:latin typeface="Courier New"/>
                <a:ea typeface="Courier New"/>
                <a:cs typeface="Courier New"/>
                <a:sym typeface="Courier New"/>
              </a:rPr>
            </a:br>
            <a:r>
              <a:rPr lang="en">
                <a:solidFill>
                  <a:schemeClr val="dk1"/>
                </a:solidFill>
              </a:rPr>
              <a:t>is equivalent to</a:t>
            </a:r>
            <a:br>
              <a:rPr lang="en">
                <a:solidFill>
                  <a:schemeClr val="dk1"/>
                </a:solidFill>
              </a:rPr>
            </a:br>
            <a:r>
              <a:rPr i="1" lang="en">
                <a:solidFill>
                  <a:schemeClr val="dk1"/>
                </a:solidFill>
                <a:latin typeface="Courier New"/>
                <a:ea typeface="Courier New"/>
                <a:cs typeface="Courier New"/>
                <a:sym typeface="Courier New"/>
              </a:rPr>
              <a:t>git push origin refs/heads/master:refs/heads/master</a:t>
            </a:r>
            <a:endParaRPr i="1">
              <a:solidFill>
                <a:schemeClr val="dk1"/>
              </a:solidFill>
              <a:latin typeface="Courier New"/>
              <a:ea typeface="Courier New"/>
              <a:cs typeface="Courier New"/>
              <a:sym typeface="Courier New"/>
            </a:endParaRPr>
          </a:p>
        </p:txBody>
      </p:sp>
      <p:sp>
        <p:nvSpPr>
          <p:cNvPr id="1682" name="Google Shape;1682;p95"/>
          <p:cNvSpPr txBox="1"/>
          <p:nvPr/>
        </p:nvSpPr>
        <p:spPr>
          <a:xfrm>
            <a:off x="377100" y="928850"/>
            <a:ext cx="4022700" cy="696900"/>
          </a:xfrm>
          <a:prstGeom prst="rect">
            <a:avLst/>
          </a:prstGeom>
          <a:solidFill>
            <a:srgbClr val="EFEFEF"/>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i="1" lang="en" sz="1800">
                <a:solidFill>
                  <a:srgbClr val="3D85C6"/>
                </a:solidFill>
                <a:latin typeface="Courier New"/>
                <a:ea typeface="Courier New"/>
                <a:cs typeface="Courier New"/>
                <a:sym typeface="Courier New"/>
              </a:rPr>
              <a:t>git push origin HEAD:master</a:t>
            </a:r>
            <a:endParaRPr b="1" sz="1800">
              <a:solidFill>
                <a:srgbClr val="3D85C6"/>
              </a:solidFill>
            </a:endParaRPr>
          </a:p>
        </p:txBody>
      </p:sp>
      <p:sp>
        <p:nvSpPr>
          <p:cNvPr id="1683" name="Google Shape;1683;p95"/>
          <p:cNvSpPr/>
          <p:nvPr/>
        </p:nvSpPr>
        <p:spPr>
          <a:xfrm>
            <a:off x="1676075" y="1046900"/>
            <a:ext cx="890400" cy="460800"/>
          </a:xfrm>
          <a:prstGeom prst="rect">
            <a:avLst/>
          </a:prstGeom>
          <a:noFill/>
          <a:ln cap="flat" cmpd="sng" w="1905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4" name="Google Shape;1684;p95"/>
          <p:cNvCxnSpPr/>
          <p:nvPr/>
        </p:nvCxnSpPr>
        <p:spPr>
          <a:xfrm flipH="1" rot="10800000">
            <a:off x="1812275" y="1507825"/>
            <a:ext cx="5100" cy="439500"/>
          </a:xfrm>
          <a:prstGeom prst="straightConnector1">
            <a:avLst/>
          </a:prstGeom>
          <a:noFill/>
          <a:ln cap="flat" cmpd="sng" w="28575">
            <a:solidFill>
              <a:srgbClr val="6D9EEB"/>
            </a:solidFill>
            <a:prstDash val="solid"/>
            <a:round/>
            <a:headEnd len="med" w="med" type="none"/>
            <a:tailEnd len="med" w="med" type="stealth"/>
          </a:ln>
        </p:spPr>
      </p:cxnSp>
      <p:sp>
        <p:nvSpPr>
          <p:cNvPr id="1685" name="Google Shape;1685;p95"/>
          <p:cNvSpPr txBox="1"/>
          <p:nvPr/>
        </p:nvSpPr>
        <p:spPr>
          <a:xfrm>
            <a:off x="262775" y="1853050"/>
            <a:ext cx="2796900" cy="7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D9EEB"/>
                </a:solidFill>
              </a:rPr>
              <a:t>Name of remote repository to which the push is done.</a:t>
            </a:r>
            <a:endParaRPr>
              <a:solidFill>
                <a:srgbClr val="6D9EEB"/>
              </a:solidFill>
            </a:endParaRPr>
          </a:p>
        </p:txBody>
      </p:sp>
      <p:sp>
        <p:nvSpPr>
          <p:cNvPr id="1686" name="Google Shape;1686;p95"/>
          <p:cNvSpPr/>
          <p:nvPr/>
        </p:nvSpPr>
        <p:spPr>
          <a:xfrm>
            <a:off x="2645575" y="1046900"/>
            <a:ext cx="612300" cy="460800"/>
          </a:xfrm>
          <a:prstGeom prst="rect">
            <a:avLst/>
          </a:prstGeom>
          <a:noFill/>
          <a:ln cap="flat" cmpd="sng" w="19050">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7" name="Google Shape;1687;p95"/>
          <p:cNvCxnSpPr/>
          <p:nvPr/>
        </p:nvCxnSpPr>
        <p:spPr>
          <a:xfrm flipH="1" rot="10800000">
            <a:off x="2796975" y="1507625"/>
            <a:ext cx="300" cy="1173000"/>
          </a:xfrm>
          <a:prstGeom prst="straightConnector1">
            <a:avLst/>
          </a:prstGeom>
          <a:noFill/>
          <a:ln cap="flat" cmpd="sng" w="28575">
            <a:solidFill>
              <a:srgbClr val="C27BA0"/>
            </a:solidFill>
            <a:prstDash val="solid"/>
            <a:round/>
            <a:headEnd len="med" w="med" type="none"/>
            <a:tailEnd len="med" w="med" type="stealth"/>
          </a:ln>
        </p:spPr>
      </p:cxnSp>
      <p:sp>
        <p:nvSpPr>
          <p:cNvPr id="1688" name="Google Shape;1688;p95"/>
          <p:cNvSpPr txBox="1"/>
          <p:nvPr/>
        </p:nvSpPr>
        <p:spPr>
          <a:xfrm>
            <a:off x="1398675" y="2628250"/>
            <a:ext cx="2796900" cy="8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27BA0"/>
                </a:solidFill>
              </a:rPr>
              <a:t>What’s pushed to the remote repository (branch, commit, HEAD = current branch).</a:t>
            </a:r>
            <a:endParaRPr>
              <a:solidFill>
                <a:srgbClr val="C27BA0"/>
              </a:solidFill>
            </a:endParaRPr>
          </a:p>
        </p:txBody>
      </p:sp>
      <p:sp>
        <p:nvSpPr>
          <p:cNvPr id="1689" name="Google Shape;1689;p95"/>
          <p:cNvSpPr/>
          <p:nvPr/>
        </p:nvSpPr>
        <p:spPr>
          <a:xfrm>
            <a:off x="3336975" y="1046900"/>
            <a:ext cx="858600" cy="460800"/>
          </a:xfrm>
          <a:prstGeom prst="rect">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90" name="Google Shape;1690;p95"/>
          <p:cNvCxnSpPr/>
          <p:nvPr/>
        </p:nvCxnSpPr>
        <p:spPr>
          <a:xfrm rot="10800000">
            <a:off x="3941475" y="1507650"/>
            <a:ext cx="7800" cy="2063400"/>
          </a:xfrm>
          <a:prstGeom prst="straightConnector1">
            <a:avLst/>
          </a:prstGeom>
          <a:noFill/>
          <a:ln cap="flat" cmpd="sng" w="28575">
            <a:solidFill>
              <a:srgbClr val="93C47D"/>
            </a:solidFill>
            <a:prstDash val="solid"/>
            <a:round/>
            <a:headEnd len="med" w="med" type="none"/>
            <a:tailEnd len="med" w="med" type="stealth"/>
          </a:ln>
        </p:spPr>
      </p:cxnSp>
      <p:sp>
        <p:nvSpPr>
          <p:cNvPr id="1691" name="Google Shape;1691;p95"/>
          <p:cNvSpPr txBox="1"/>
          <p:nvPr/>
        </p:nvSpPr>
        <p:spPr>
          <a:xfrm>
            <a:off x="2933825" y="3477850"/>
            <a:ext cx="25029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3C47D"/>
                </a:solidFill>
              </a:rPr>
              <a:t>Destination in the remote repository (target branch).</a:t>
            </a:r>
            <a:endParaRPr>
              <a:solidFill>
                <a:srgbClr val="93C47D"/>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5" name="Shape 1695"/>
        <p:cNvGrpSpPr/>
        <p:nvPr/>
      </p:nvGrpSpPr>
      <p:grpSpPr>
        <a:xfrm>
          <a:off x="0" y="0"/>
          <a:ext cx="0" cy="0"/>
          <a:chOff x="0" y="0"/>
          <a:chExt cx="0" cy="0"/>
        </a:xfrm>
      </p:grpSpPr>
      <p:sp>
        <p:nvSpPr>
          <p:cNvPr id="1696" name="Google Shape;1696;p9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96"/>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a:t>
            </a:r>
            <a:endParaRPr b="1" sz="3600">
              <a:solidFill>
                <a:srgbClr val="FFFFFF"/>
              </a:solidFill>
            </a:endParaRPr>
          </a:p>
          <a:p>
            <a:pPr indent="0" lvl="0" marL="0" rtl="0" algn="l">
              <a:spcBef>
                <a:spcPts val="0"/>
              </a:spcBef>
              <a:spcAft>
                <a:spcPts val="0"/>
              </a:spcAft>
              <a:buNone/>
            </a:pPr>
            <a:r>
              <a:t/>
            </a:r>
            <a:endParaRPr sz="3000"/>
          </a:p>
        </p:txBody>
      </p:sp>
      <p:sp>
        <p:nvSpPr>
          <p:cNvPr id="1698" name="Google Shape;1698;p96"/>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96"/>
          <p:cNvSpPr txBox="1"/>
          <p:nvPr/>
        </p:nvSpPr>
        <p:spPr>
          <a:xfrm>
            <a:off x="6177750" y="668100"/>
            <a:ext cx="2904300" cy="286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a:solidFill>
                  <a:schemeClr val="dk1"/>
                </a:solidFill>
              </a:rPr>
              <a:t>Situation:</a:t>
            </a:r>
            <a:endParaRPr sz="1800">
              <a:solidFill>
                <a:schemeClr val="dk1"/>
              </a:solidFill>
            </a:endParaRPr>
          </a:p>
          <a:p>
            <a:pPr indent="-342900" lvl="0" marL="457200" rtl="0" algn="l">
              <a:lnSpc>
                <a:spcPct val="115000"/>
              </a:lnSpc>
              <a:spcBef>
                <a:spcPts val="900"/>
              </a:spcBef>
              <a:spcAft>
                <a:spcPts val="0"/>
              </a:spcAft>
              <a:buClr>
                <a:schemeClr val="dk1"/>
              </a:buClr>
              <a:buSzPts val="1800"/>
              <a:buChar char="■"/>
            </a:pPr>
            <a:r>
              <a:rPr lang="en" sz="1800">
                <a:solidFill>
                  <a:schemeClr val="dk1"/>
                </a:solidFill>
              </a:rPr>
              <a:t>The remote repository was cloned, a local </a:t>
            </a:r>
            <a:r>
              <a:rPr i="1" lang="en" sz="1800">
                <a:solidFill>
                  <a:schemeClr val="dk1"/>
                </a:solidFill>
                <a:latin typeface="Courier New"/>
                <a:ea typeface="Courier New"/>
                <a:cs typeface="Courier New"/>
                <a:sym typeface="Courier New"/>
              </a:rPr>
              <a:t>featureX</a:t>
            </a:r>
            <a:r>
              <a:rPr lang="en" sz="1800">
                <a:solidFill>
                  <a:schemeClr val="dk1"/>
                </a:solidFill>
              </a:rPr>
              <a:t> branch was created and in this branch a commit </a:t>
            </a:r>
            <a:r>
              <a:rPr b="1" i="1" lang="en" sz="1800">
                <a:solidFill>
                  <a:srgbClr val="3D85C6"/>
                </a:solidFill>
              </a:rPr>
              <a:t>C</a:t>
            </a:r>
            <a:r>
              <a:rPr lang="en" sz="1800">
                <a:solidFill>
                  <a:schemeClr val="dk1"/>
                </a:solidFill>
              </a:rPr>
              <a:t> was created.</a:t>
            </a:r>
            <a:endParaRPr sz="1800">
              <a:solidFill>
                <a:schemeClr val="dk1"/>
              </a:solidFill>
            </a:endParaRPr>
          </a:p>
        </p:txBody>
      </p:sp>
      <p:cxnSp>
        <p:nvCxnSpPr>
          <p:cNvPr id="1700" name="Google Shape;1700;p96"/>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701" name="Google Shape;1701;p96"/>
          <p:cNvSpPr/>
          <p:nvPr/>
        </p:nvSpPr>
        <p:spPr>
          <a:xfrm>
            <a:off x="814579" y="25712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702" name="Google Shape;1702;p96"/>
          <p:cNvSpPr/>
          <p:nvPr/>
        </p:nvSpPr>
        <p:spPr>
          <a:xfrm>
            <a:off x="814579" y="30622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703" name="Google Shape;1703;p96"/>
          <p:cNvCxnSpPr>
            <a:stCxn id="1702" idx="0"/>
            <a:endCxn id="1701" idx="4"/>
          </p:cNvCxnSpPr>
          <p:nvPr/>
        </p:nvCxnSpPr>
        <p:spPr>
          <a:xfrm rot="10800000">
            <a:off x="976429" y="2913497"/>
            <a:ext cx="0" cy="148800"/>
          </a:xfrm>
          <a:prstGeom prst="straightConnector1">
            <a:avLst/>
          </a:prstGeom>
          <a:noFill/>
          <a:ln cap="flat" cmpd="sng" w="28575">
            <a:solidFill>
              <a:schemeClr val="dk2"/>
            </a:solidFill>
            <a:prstDash val="solid"/>
            <a:round/>
            <a:headEnd len="med" w="med" type="none"/>
            <a:tailEnd len="med" w="med" type="none"/>
          </a:ln>
        </p:spPr>
      </p:cxnSp>
      <p:sp>
        <p:nvSpPr>
          <p:cNvPr id="1704" name="Google Shape;1704;p96"/>
          <p:cNvSpPr txBox="1"/>
          <p:nvPr/>
        </p:nvSpPr>
        <p:spPr>
          <a:xfrm>
            <a:off x="248282" y="2087205"/>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1705" name="Google Shape;1705;p96"/>
          <p:cNvCxnSpPr>
            <a:stCxn id="1704" idx="3"/>
            <a:endCxn id="1706" idx="2"/>
          </p:cNvCxnSpPr>
          <p:nvPr/>
        </p:nvCxnSpPr>
        <p:spPr>
          <a:xfrm>
            <a:off x="994382" y="2243655"/>
            <a:ext cx="346500" cy="6000"/>
          </a:xfrm>
          <a:prstGeom prst="straightConnector1">
            <a:avLst/>
          </a:prstGeom>
          <a:noFill/>
          <a:ln cap="flat" cmpd="sng" w="28575">
            <a:solidFill>
              <a:schemeClr val="dk2"/>
            </a:solidFill>
            <a:prstDash val="solid"/>
            <a:round/>
            <a:headEnd len="med" w="med" type="none"/>
            <a:tailEnd len="med" w="med" type="triangle"/>
          </a:ln>
        </p:spPr>
      </p:cxnSp>
      <p:sp>
        <p:nvSpPr>
          <p:cNvPr id="1706" name="Google Shape;1706;p96"/>
          <p:cNvSpPr/>
          <p:nvPr/>
        </p:nvSpPr>
        <p:spPr>
          <a:xfrm>
            <a:off x="1340836" y="20783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1707" name="Google Shape;1707;p96"/>
          <p:cNvCxnSpPr>
            <a:stCxn id="1701" idx="7"/>
            <a:endCxn id="1706" idx="4"/>
          </p:cNvCxnSpPr>
          <p:nvPr/>
        </p:nvCxnSpPr>
        <p:spPr>
          <a:xfrm flipH="1" rot="10800000">
            <a:off x="1090875" y="24206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708" name="Google Shape;1708;p96"/>
          <p:cNvSpPr txBox="1"/>
          <p:nvPr/>
        </p:nvSpPr>
        <p:spPr>
          <a:xfrm>
            <a:off x="327475" y="1495000"/>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709" name="Google Shape;1709;p96"/>
          <p:cNvCxnSpPr>
            <a:stCxn id="1708" idx="2"/>
            <a:endCxn id="1710" idx="0"/>
          </p:cNvCxnSpPr>
          <p:nvPr/>
        </p:nvCxnSpPr>
        <p:spPr>
          <a:xfrm>
            <a:off x="616225" y="1807900"/>
            <a:ext cx="0" cy="272400"/>
          </a:xfrm>
          <a:prstGeom prst="straightConnector1">
            <a:avLst/>
          </a:prstGeom>
          <a:noFill/>
          <a:ln cap="flat" cmpd="sng" w="28575">
            <a:solidFill>
              <a:schemeClr val="dk2"/>
            </a:solidFill>
            <a:prstDash val="solid"/>
            <a:round/>
            <a:headEnd len="med" w="med" type="none"/>
            <a:tailEnd len="med" w="med" type="triangle"/>
          </a:ln>
        </p:spPr>
      </p:cxnSp>
      <p:sp>
        <p:nvSpPr>
          <p:cNvPr id="1711" name="Google Shape;1711;p96"/>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712" name="Google Shape;1712;p96"/>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713" name="Google Shape;1713;p96"/>
          <p:cNvSpPr txBox="1"/>
          <p:nvPr/>
        </p:nvSpPr>
        <p:spPr>
          <a:xfrm>
            <a:off x="1010175" y="3622850"/>
            <a:ext cx="39087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push origin HEAD:master</a:t>
            </a:r>
            <a:endParaRPr b="1" i="1" sz="1800">
              <a:solidFill>
                <a:srgbClr val="A61C00"/>
              </a:solidFill>
              <a:latin typeface="Courier New"/>
              <a:ea typeface="Courier New"/>
              <a:cs typeface="Courier New"/>
              <a:sym typeface="Courier New"/>
            </a:endParaRPr>
          </a:p>
        </p:txBody>
      </p:sp>
      <p:cxnSp>
        <p:nvCxnSpPr>
          <p:cNvPr id="1714" name="Google Shape;1714;p96"/>
          <p:cNvCxnSpPr/>
          <p:nvPr/>
        </p:nvCxnSpPr>
        <p:spPr>
          <a:xfrm>
            <a:off x="2430225" y="3640150"/>
            <a:ext cx="1068600" cy="0"/>
          </a:xfrm>
          <a:prstGeom prst="straightConnector1">
            <a:avLst/>
          </a:prstGeom>
          <a:noFill/>
          <a:ln cap="flat" cmpd="sng" w="28575">
            <a:solidFill>
              <a:srgbClr val="A61C00"/>
            </a:solidFill>
            <a:prstDash val="solid"/>
            <a:round/>
            <a:headEnd len="med" w="med" type="none"/>
            <a:tailEnd len="med" w="med" type="triangle"/>
          </a:ln>
        </p:spPr>
      </p:cxnSp>
      <p:sp>
        <p:nvSpPr>
          <p:cNvPr id="1715" name="Google Shape;1715;p96"/>
          <p:cNvSpPr/>
          <p:nvPr/>
        </p:nvSpPr>
        <p:spPr>
          <a:xfrm>
            <a:off x="4029679" y="25585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716" name="Google Shape;1716;p96"/>
          <p:cNvSpPr/>
          <p:nvPr/>
        </p:nvSpPr>
        <p:spPr>
          <a:xfrm>
            <a:off x="4029679" y="30495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717" name="Google Shape;1717;p96"/>
          <p:cNvCxnSpPr>
            <a:stCxn id="1716" idx="0"/>
            <a:endCxn id="1715" idx="4"/>
          </p:cNvCxnSpPr>
          <p:nvPr/>
        </p:nvCxnSpPr>
        <p:spPr>
          <a:xfrm rot="10800000">
            <a:off x="4191529" y="2900747"/>
            <a:ext cx="0" cy="148800"/>
          </a:xfrm>
          <a:prstGeom prst="straightConnector1">
            <a:avLst/>
          </a:prstGeom>
          <a:noFill/>
          <a:ln cap="flat" cmpd="sng" w="28575">
            <a:solidFill>
              <a:schemeClr val="dk2"/>
            </a:solidFill>
            <a:prstDash val="solid"/>
            <a:round/>
            <a:headEnd len="med" w="med" type="none"/>
            <a:tailEnd len="med" w="med" type="none"/>
          </a:ln>
        </p:spPr>
      </p:cxnSp>
      <p:sp>
        <p:nvSpPr>
          <p:cNvPr id="1718" name="Google Shape;1718;p96"/>
          <p:cNvSpPr txBox="1"/>
          <p:nvPr/>
        </p:nvSpPr>
        <p:spPr>
          <a:xfrm>
            <a:off x="3165250" y="257485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1719" name="Google Shape;1719;p96"/>
          <p:cNvCxnSpPr>
            <a:stCxn id="1718" idx="3"/>
            <a:endCxn id="1720" idx="2"/>
          </p:cNvCxnSpPr>
          <p:nvPr/>
        </p:nvCxnSpPr>
        <p:spPr>
          <a:xfrm flipH="1" rot="10800000">
            <a:off x="3742750" y="2728904"/>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1721" name="Google Shape;1721;p96"/>
          <p:cNvSpPr txBox="1"/>
          <p:nvPr/>
        </p:nvSpPr>
        <p:spPr>
          <a:xfrm>
            <a:off x="1548262" y="25859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1722" name="Google Shape;1722;p96"/>
          <p:cNvCxnSpPr>
            <a:stCxn id="1721" idx="1"/>
            <a:endCxn id="1701" idx="6"/>
          </p:cNvCxnSpPr>
          <p:nvPr/>
        </p:nvCxnSpPr>
        <p:spPr>
          <a:xfrm rot="10800000">
            <a:off x="1138162" y="27424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1723" name="Google Shape;1723;p96"/>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96"/>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happens on git push?</a:t>
            </a:r>
            <a:endParaRPr i="1" sz="1800">
              <a:solidFill>
                <a:schemeClr val="dk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8" name="Shape 1728"/>
        <p:cNvGrpSpPr/>
        <p:nvPr/>
      </p:nvGrpSpPr>
      <p:grpSpPr>
        <a:xfrm>
          <a:off x="0" y="0"/>
          <a:ext cx="0" cy="0"/>
          <a:chOff x="0" y="0"/>
          <a:chExt cx="0" cy="0"/>
        </a:xfrm>
      </p:grpSpPr>
      <p:sp>
        <p:nvSpPr>
          <p:cNvPr id="1729" name="Google Shape;1729;p9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97"/>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a:t>
            </a:r>
            <a:endParaRPr b="1" sz="3600">
              <a:solidFill>
                <a:srgbClr val="FFFFFF"/>
              </a:solidFill>
            </a:endParaRPr>
          </a:p>
          <a:p>
            <a:pPr indent="0" lvl="0" marL="0" rtl="0" algn="l">
              <a:spcBef>
                <a:spcPts val="0"/>
              </a:spcBef>
              <a:spcAft>
                <a:spcPts val="0"/>
              </a:spcAft>
              <a:buNone/>
            </a:pPr>
            <a:r>
              <a:t/>
            </a:r>
            <a:endParaRPr sz="3000"/>
          </a:p>
        </p:txBody>
      </p:sp>
      <p:sp>
        <p:nvSpPr>
          <p:cNvPr id="1731" name="Google Shape;1731;p97"/>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97"/>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a:solidFill>
                  <a:schemeClr val="dk1"/>
                </a:solidFill>
              </a:rPr>
              <a:t>Push:</a:t>
            </a:r>
            <a:endParaRPr sz="1800">
              <a:solidFill>
                <a:schemeClr val="dk1"/>
              </a:solidFill>
            </a:endParaRPr>
          </a:p>
          <a:p>
            <a:pPr indent="-342900" lvl="0" marL="457200" rtl="0" algn="l">
              <a:lnSpc>
                <a:spcPct val="115000"/>
              </a:lnSpc>
              <a:spcBef>
                <a:spcPts val="900"/>
              </a:spcBef>
              <a:spcAft>
                <a:spcPts val="0"/>
              </a:spcAft>
              <a:buClr>
                <a:schemeClr val="dk1"/>
              </a:buClr>
              <a:buSzPts val="1800"/>
              <a:buChar char="■"/>
            </a:pPr>
            <a:r>
              <a:rPr lang="en" sz="1800">
                <a:solidFill>
                  <a:schemeClr val="dk1"/>
                </a:solidFill>
              </a:rPr>
              <a:t>pushes commit </a:t>
            </a:r>
            <a:r>
              <a:rPr b="1" i="1" lang="en" sz="1800">
                <a:solidFill>
                  <a:srgbClr val="3D85C6"/>
                </a:solidFill>
              </a:rPr>
              <a:t>C</a:t>
            </a:r>
            <a:r>
              <a:rPr lang="en" sz="1800">
                <a:solidFill>
                  <a:schemeClr val="dk1"/>
                </a:solidFill>
              </a:rPr>
              <a:t> to the remote repository</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updates the </a:t>
            </a:r>
            <a:r>
              <a:rPr i="1" lang="en" sz="1800">
                <a:latin typeface="Courier New"/>
                <a:ea typeface="Courier New"/>
                <a:cs typeface="Courier New"/>
                <a:sym typeface="Courier New"/>
              </a:rPr>
              <a:t>master</a:t>
            </a:r>
            <a:r>
              <a:rPr lang="en" sz="1800">
                <a:solidFill>
                  <a:schemeClr val="dk1"/>
                </a:solidFill>
              </a:rPr>
              <a:t> branch in the remote repository</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The local branch name is never transferred to the remote repository.</a:t>
            </a:r>
            <a:endParaRPr sz="1800">
              <a:solidFill>
                <a:schemeClr val="dk1"/>
              </a:solidFill>
            </a:endParaRPr>
          </a:p>
        </p:txBody>
      </p:sp>
      <p:cxnSp>
        <p:nvCxnSpPr>
          <p:cNvPr id="1733" name="Google Shape;1733;p97"/>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734" name="Google Shape;1734;p97"/>
          <p:cNvSpPr/>
          <p:nvPr/>
        </p:nvSpPr>
        <p:spPr>
          <a:xfrm>
            <a:off x="814579" y="25712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735" name="Google Shape;1735;p97"/>
          <p:cNvSpPr/>
          <p:nvPr/>
        </p:nvSpPr>
        <p:spPr>
          <a:xfrm>
            <a:off x="814579" y="30622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736" name="Google Shape;1736;p97"/>
          <p:cNvCxnSpPr>
            <a:stCxn id="1735" idx="0"/>
            <a:endCxn id="1734" idx="4"/>
          </p:cNvCxnSpPr>
          <p:nvPr/>
        </p:nvCxnSpPr>
        <p:spPr>
          <a:xfrm rot="10800000">
            <a:off x="976429" y="2913497"/>
            <a:ext cx="0" cy="148800"/>
          </a:xfrm>
          <a:prstGeom prst="straightConnector1">
            <a:avLst/>
          </a:prstGeom>
          <a:noFill/>
          <a:ln cap="flat" cmpd="sng" w="28575">
            <a:solidFill>
              <a:schemeClr val="dk2"/>
            </a:solidFill>
            <a:prstDash val="solid"/>
            <a:round/>
            <a:headEnd len="med" w="med" type="none"/>
            <a:tailEnd len="med" w="med" type="none"/>
          </a:ln>
        </p:spPr>
      </p:cxnSp>
      <p:sp>
        <p:nvSpPr>
          <p:cNvPr id="1737" name="Google Shape;1737;p97"/>
          <p:cNvSpPr txBox="1"/>
          <p:nvPr/>
        </p:nvSpPr>
        <p:spPr>
          <a:xfrm>
            <a:off x="248282" y="2087205"/>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1738" name="Google Shape;1738;p97"/>
          <p:cNvCxnSpPr>
            <a:stCxn id="1737" idx="3"/>
            <a:endCxn id="1739" idx="2"/>
          </p:cNvCxnSpPr>
          <p:nvPr/>
        </p:nvCxnSpPr>
        <p:spPr>
          <a:xfrm>
            <a:off x="994382" y="2243655"/>
            <a:ext cx="346500" cy="6000"/>
          </a:xfrm>
          <a:prstGeom prst="straightConnector1">
            <a:avLst/>
          </a:prstGeom>
          <a:noFill/>
          <a:ln cap="flat" cmpd="sng" w="28575">
            <a:solidFill>
              <a:schemeClr val="dk2"/>
            </a:solidFill>
            <a:prstDash val="solid"/>
            <a:round/>
            <a:headEnd len="med" w="med" type="none"/>
            <a:tailEnd len="med" w="med" type="triangle"/>
          </a:ln>
        </p:spPr>
      </p:cxnSp>
      <p:sp>
        <p:nvSpPr>
          <p:cNvPr id="1739" name="Google Shape;1739;p97"/>
          <p:cNvSpPr/>
          <p:nvPr/>
        </p:nvSpPr>
        <p:spPr>
          <a:xfrm>
            <a:off x="1340836" y="20783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1740" name="Google Shape;1740;p97"/>
          <p:cNvCxnSpPr>
            <a:stCxn id="1734" idx="7"/>
            <a:endCxn id="1739" idx="4"/>
          </p:cNvCxnSpPr>
          <p:nvPr/>
        </p:nvCxnSpPr>
        <p:spPr>
          <a:xfrm flipH="1" rot="10800000">
            <a:off x="1090875" y="24206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741" name="Google Shape;1741;p97"/>
          <p:cNvSpPr txBox="1"/>
          <p:nvPr/>
        </p:nvSpPr>
        <p:spPr>
          <a:xfrm>
            <a:off x="327475" y="1495000"/>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742" name="Google Shape;1742;p97"/>
          <p:cNvCxnSpPr>
            <a:stCxn id="1741" idx="2"/>
            <a:endCxn id="1743" idx="0"/>
          </p:cNvCxnSpPr>
          <p:nvPr/>
        </p:nvCxnSpPr>
        <p:spPr>
          <a:xfrm>
            <a:off x="616225" y="1807900"/>
            <a:ext cx="0" cy="272400"/>
          </a:xfrm>
          <a:prstGeom prst="straightConnector1">
            <a:avLst/>
          </a:prstGeom>
          <a:noFill/>
          <a:ln cap="flat" cmpd="sng" w="28575">
            <a:solidFill>
              <a:schemeClr val="dk2"/>
            </a:solidFill>
            <a:prstDash val="solid"/>
            <a:round/>
            <a:headEnd len="med" w="med" type="none"/>
            <a:tailEnd len="med" w="med" type="triangle"/>
          </a:ln>
        </p:spPr>
      </p:cxnSp>
      <p:sp>
        <p:nvSpPr>
          <p:cNvPr id="1744" name="Google Shape;1744;p97"/>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745" name="Google Shape;1745;p97"/>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746" name="Google Shape;1746;p97"/>
          <p:cNvSpPr txBox="1"/>
          <p:nvPr/>
        </p:nvSpPr>
        <p:spPr>
          <a:xfrm>
            <a:off x="1010175" y="3622850"/>
            <a:ext cx="39087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push origin HEAD:master</a:t>
            </a:r>
            <a:endParaRPr b="1" i="1" sz="1800">
              <a:solidFill>
                <a:srgbClr val="A61C00"/>
              </a:solidFill>
              <a:latin typeface="Courier New"/>
              <a:ea typeface="Courier New"/>
              <a:cs typeface="Courier New"/>
              <a:sym typeface="Courier New"/>
            </a:endParaRPr>
          </a:p>
        </p:txBody>
      </p:sp>
      <p:cxnSp>
        <p:nvCxnSpPr>
          <p:cNvPr id="1747" name="Google Shape;1747;p97"/>
          <p:cNvCxnSpPr/>
          <p:nvPr/>
        </p:nvCxnSpPr>
        <p:spPr>
          <a:xfrm>
            <a:off x="2430225" y="3640150"/>
            <a:ext cx="1068600" cy="0"/>
          </a:xfrm>
          <a:prstGeom prst="straightConnector1">
            <a:avLst/>
          </a:prstGeom>
          <a:noFill/>
          <a:ln cap="flat" cmpd="sng" w="28575">
            <a:solidFill>
              <a:srgbClr val="A61C00"/>
            </a:solidFill>
            <a:prstDash val="solid"/>
            <a:round/>
            <a:headEnd len="med" w="med" type="none"/>
            <a:tailEnd len="med" w="med" type="triangle"/>
          </a:ln>
        </p:spPr>
      </p:cxnSp>
      <p:sp>
        <p:nvSpPr>
          <p:cNvPr id="1748" name="Google Shape;1748;p97"/>
          <p:cNvSpPr/>
          <p:nvPr/>
        </p:nvSpPr>
        <p:spPr>
          <a:xfrm>
            <a:off x="4029679" y="25585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749" name="Google Shape;1749;p97"/>
          <p:cNvSpPr/>
          <p:nvPr/>
        </p:nvSpPr>
        <p:spPr>
          <a:xfrm>
            <a:off x="4029679" y="30495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750" name="Google Shape;1750;p97"/>
          <p:cNvCxnSpPr>
            <a:stCxn id="1749" idx="0"/>
            <a:endCxn id="1748" idx="4"/>
          </p:cNvCxnSpPr>
          <p:nvPr/>
        </p:nvCxnSpPr>
        <p:spPr>
          <a:xfrm rot="10800000">
            <a:off x="4191529" y="2900747"/>
            <a:ext cx="0" cy="148800"/>
          </a:xfrm>
          <a:prstGeom prst="straightConnector1">
            <a:avLst/>
          </a:prstGeom>
          <a:noFill/>
          <a:ln cap="flat" cmpd="sng" w="28575">
            <a:solidFill>
              <a:schemeClr val="dk2"/>
            </a:solidFill>
            <a:prstDash val="solid"/>
            <a:round/>
            <a:headEnd len="med" w="med" type="none"/>
            <a:tailEnd len="med" w="med" type="none"/>
          </a:ln>
        </p:spPr>
      </p:cxnSp>
      <p:sp>
        <p:nvSpPr>
          <p:cNvPr id="1751" name="Google Shape;1751;p97"/>
          <p:cNvSpPr txBox="1"/>
          <p:nvPr/>
        </p:nvSpPr>
        <p:spPr>
          <a:xfrm>
            <a:off x="3158550" y="1997679"/>
            <a:ext cx="5775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master</a:t>
            </a:r>
            <a:endParaRPr sz="1000">
              <a:solidFill>
                <a:srgbClr val="A61C00"/>
              </a:solidFill>
            </a:endParaRPr>
          </a:p>
        </p:txBody>
      </p:sp>
      <p:cxnSp>
        <p:nvCxnSpPr>
          <p:cNvPr id="1752" name="Google Shape;1752;p97"/>
          <p:cNvCxnSpPr>
            <a:stCxn id="1751" idx="3"/>
            <a:endCxn id="1753" idx="2"/>
          </p:cNvCxnSpPr>
          <p:nvPr/>
        </p:nvCxnSpPr>
        <p:spPr>
          <a:xfrm flipH="1" rot="10800000">
            <a:off x="3736050" y="2151729"/>
            <a:ext cx="277500" cy="2400"/>
          </a:xfrm>
          <a:prstGeom prst="straightConnector1">
            <a:avLst/>
          </a:prstGeom>
          <a:noFill/>
          <a:ln cap="flat" cmpd="sng" w="28575">
            <a:solidFill>
              <a:srgbClr val="A61C00"/>
            </a:solidFill>
            <a:prstDash val="solid"/>
            <a:round/>
            <a:headEnd len="med" w="med" type="none"/>
            <a:tailEnd len="med" w="med" type="triangle"/>
          </a:ln>
        </p:spPr>
      </p:cxnSp>
      <p:sp>
        <p:nvSpPr>
          <p:cNvPr id="1754" name="Google Shape;1754;p97"/>
          <p:cNvSpPr txBox="1"/>
          <p:nvPr/>
        </p:nvSpPr>
        <p:spPr>
          <a:xfrm>
            <a:off x="1548262" y="25859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1755" name="Google Shape;1755;p97"/>
          <p:cNvCxnSpPr>
            <a:stCxn id="1754" idx="1"/>
            <a:endCxn id="1734" idx="6"/>
          </p:cNvCxnSpPr>
          <p:nvPr/>
        </p:nvCxnSpPr>
        <p:spPr>
          <a:xfrm rot="10800000">
            <a:off x="1138162" y="27424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1756" name="Google Shape;1756;p97"/>
          <p:cNvSpPr/>
          <p:nvPr/>
        </p:nvSpPr>
        <p:spPr>
          <a:xfrm>
            <a:off x="4039111" y="1974323"/>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C</a:t>
            </a:r>
            <a:endParaRPr b="1" sz="1200">
              <a:solidFill>
                <a:srgbClr val="A61C00"/>
              </a:solidFill>
            </a:endParaRPr>
          </a:p>
        </p:txBody>
      </p:sp>
      <p:cxnSp>
        <p:nvCxnSpPr>
          <p:cNvPr id="1757" name="Google Shape;1757;p97"/>
          <p:cNvCxnSpPr>
            <a:stCxn id="1748" idx="0"/>
            <a:endCxn id="1756" idx="4"/>
          </p:cNvCxnSpPr>
          <p:nvPr/>
        </p:nvCxnSpPr>
        <p:spPr>
          <a:xfrm flipH="1" rot="10800000">
            <a:off x="4191529" y="2316714"/>
            <a:ext cx="9300" cy="241800"/>
          </a:xfrm>
          <a:prstGeom prst="straightConnector1">
            <a:avLst/>
          </a:prstGeom>
          <a:noFill/>
          <a:ln cap="flat" cmpd="sng" w="28575">
            <a:solidFill>
              <a:srgbClr val="A61C00"/>
            </a:solidFill>
            <a:prstDash val="solid"/>
            <a:round/>
            <a:headEnd len="med" w="med" type="none"/>
            <a:tailEnd len="med" w="med" type="none"/>
          </a:ln>
        </p:spPr>
      </p:cxnSp>
      <p:sp>
        <p:nvSpPr>
          <p:cNvPr id="1758" name="Google Shape;1758;p97"/>
          <p:cNvSpPr txBox="1"/>
          <p:nvPr/>
        </p:nvSpPr>
        <p:spPr>
          <a:xfrm>
            <a:off x="3165250" y="2574854"/>
            <a:ext cx="577500" cy="3129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CCCCCC"/>
                </a:solidFill>
              </a:rPr>
              <a:t>master</a:t>
            </a:r>
            <a:endParaRPr sz="1000">
              <a:solidFill>
                <a:srgbClr val="CCCCCC"/>
              </a:solidFill>
            </a:endParaRPr>
          </a:p>
        </p:txBody>
      </p:sp>
      <p:cxnSp>
        <p:nvCxnSpPr>
          <p:cNvPr id="1759" name="Google Shape;1759;p97"/>
          <p:cNvCxnSpPr>
            <a:stCxn id="1758" idx="3"/>
          </p:cNvCxnSpPr>
          <p:nvPr/>
        </p:nvCxnSpPr>
        <p:spPr>
          <a:xfrm flipH="1" rot="10800000">
            <a:off x="3742750" y="2728904"/>
            <a:ext cx="277500" cy="2400"/>
          </a:xfrm>
          <a:prstGeom prst="straightConnector1">
            <a:avLst/>
          </a:prstGeom>
          <a:noFill/>
          <a:ln cap="flat" cmpd="sng" w="28575">
            <a:solidFill>
              <a:srgbClr val="CCCCCC"/>
            </a:solidFill>
            <a:prstDash val="dash"/>
            <a:round/>
            <a:headEnd len="med" w="med" type="none"/>
            <a:tailEnd len="med" w="med" type="triangl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3" name="Shape 1763"/>
        <p:cNvGrpSpPr/>
        <p:nvPr/>
      </p:nvGrpSpPr>
      <p:grpSpPr>
        <a:xfrm>
          <a:off x="0" y="0"/>
          <a:ext cx="0" cy="0"/>
          <a:chOff x="0" y="0"/>
          <a:chExt cx="0" cy="0"/>
        </a:xfrm>
      </p:grpSpPr>
      <p:sp>
        <p:nvSpPr>
          <p:cNvPr id="1764" name="Google Shape;1764;p9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98"/>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a:t>
            </a:r>
            <a:endParaRPr b="1" sz="3600">
              <a:solidFill>
                <a:srgbClr val="FFFFFF"/>
              </a:solidFill>
            </a:endParaRPr>
          </a:p>
          <a:p>
            <a:pPr indent="0" lvl="0" marL="0" rtl="0" algn="l">
              <a:spcBef>
                <a:spcPts val="0"/>
              </a:spcBef>
              <a:spcAft>
                <a:spcPts val="0"/>
              </a:spcAft>
              <a:buNone/>
            </a:pPr>
            <a:r>
              <a:t/>
            </a:r>
            <a:endParaRPr sz="3000"/>
          </a:p>
        </p:txBody>
      </p:sp>
      <p:cxnSp>
        <p:nvCxnSpPr>
          <p:cNvPr id="1766" name="Google Shape;1766;p98"/>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767" name="Google Shape;1767;p98"/>
          <p:cNvSpPr/>
          <p:nvPr/>
        </p:nvSpPr>
        <p:spPr>
          <a:xfrm>
            <a:off x="804104" y="26827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768" name="Google Shape;1768;p98"/>
          <p:cNvSpPr/>
          <p:nvPr/>
        </p:nvSpPr>
        <p:spPr>
          <a:xfrm>
            <a:off x="804104" y="31737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769" name="Google Shape;1769;p98"/>
          <p:cNvCxnSpPr>
            <a:stCxn id="1768" idx="0"/>
            <a:endCxn id="1767" idx="4"/>
          </p:cNvCxnSpPr>
          <p:nvPr/>
        </p:nvCxnSpPr>
        <p:spPr>
          <a:xfrm rot="10800000">
            <a:off x="965954" y="3024997"/>
            <a:ext cx="0" cy="148800"/>
          </a:xfrm>
          <a:prstGeom prst="straightConnector1">
            <a:avLst/>
          </a:prstGeom>
          <a:noFill/>
          <a:ln cap="flat" cmpd="sng" w="28575">
            <a:solidFill>
              <a:schemeClr val="dk2"/>
            </a:solidFill>
            <a:prstDash val="solid"/>
            <a:round/>
            <a:headEnd len="med" w="med" type="none"/>
            <a:tailEnd len="med" w="med" type="none"/>
          </a:ln>
        </p:spPr>
      </p:cxnSp>
      <p:sp>
        <p:nvSpPr>
          <p:cNvPr id="1770" name="Google Shape;1770;p98"/>
          <p:cNvSpPr txBox="1"/>
          <p:nvPr/>
        </p:nvSpPr>
        <p:spPr>
          <a:xfrm>
            <a:off x="216757" y="169599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1771" name="Google Shape;1771;p98"/>
          <p:cNvCxnSpPr>
            <a:stCxn id="1770" idx="3"/>
            <a:endCxn id="1772" idx="2"/>
          </p:cNvCxnSpPr>
          <p:nvPr/>
        </p:nvCxnSpPr>
        <p:spPr>
          <a:xfrm>
            <a:off x="962857" y="1852442"/>
            <a:ext cx="367500" cy="3600"/>
          </a:xfrm>
          <a:prstGeom prst="straightConnector1">
            <a:avLst/>
          </a:prstGeom>
          <a:noFill/>
          <a:ln cap="flat" cmpd="sng" w="28575">
            <a:solidFill>
              <a:schemeClr val="dk2"/>
            </a:solidFill>
            <a:prstDash val="solid"/>
            <a:round/>
            <a:headEnd len="med" w="med" type="none"/>
            <a:tailEnd len="med" w="med" type="triangle"/>
          </a:ln>
        </p:spPr>
      </p:cxnSp>
      <p:sp>
        <p:nvSpPr>
          <p:cNvPr id="1773" name="Google Shape;1773;p98"/>
          <p:cNvSpPr/>
          <p:nvPr/>
        </p:nvSpPr>
        <p:spPr>
          <a:xfrm>
            <a:off x="1330361" y="21898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1774" name="Google Shape;1774;p98"/>
          <p:cNvCxnSpPr>
            <a:stCxn id="1767" idx="7"/>
            <a:endCxn id="1773" idx="4"/>
          </p:cNvCxnSpPr>
          <p:nvPr/>
        </p:nvCxnSpPr>
        <p:spPr>
          <a:xfrm flipH="1" rot="10800000">
            <a:off x="1080400" y="25321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775" name="Google Shape;1775;p98"/>
          <p:cNvSpPr txBox="1"/>
          <p:nvPr/>
        </p:nvSpPr>
        <p:spPr>
          <a:xfrm>
            <a:off x="295950" y="110378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776" name="Google Shape;1776;p98"/>
          <p:cNvCxnSpPr>
            <a:stCxn id="1775" idx="2"/>
            <a:endCxn id="1777" idx="0"/>
          </p:cNvCxnSpPr>
          <p:nvPr/>
        </p:nvCxnSpPr>
        <p:spPr>
          <a:xfrm>
            <a:off x="584700" y="1416688"/>
            <a:ext cx="0" cy="272400"/>
          </a:xfrm>
          <a:prstGeom prst="straightConnector1">
            <a:avLst/>
          </a:prstGeom>
          <a:noFill/>
          <a:ln cap="flat" cmpd="sng" w="28575">
            <a:solidFill>
              <a:schemeClr val="dk2"/>
            </a:solidFill>
            <a:prstDash val="solid"/>
            <a:round/>
            <a:headEnd len="med" w="med" type="none"/>
            <a:tailEnd len="med" w="med" type="triangle"/>
          </a:ln>
        </p:spPr>
      </p:cxnSp>
      <p:sp>
        <p:nvSpPr>
          <p:cNvPr id="1778" name="Google Shape;1778;p98"/>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779" name="Google Shape;1779;p98"/>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780" name="Google Shape;1780;p98"/>
          <p:cNvSpPr txBox="1"/>
          <p:nvPr/>
        </p:nvSpPr>
        <p:spPr>
          <a:xfrm>
            <a:off x="1010175" y="3622850"/>
            <a:ext cx="39087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push origin HEAD:master</a:t>
            </a:r>
            <a:endParaRPr b="1" i="1" sz="1800">
              <a:solidFill>
                <a:srgbClr val="A61C00"/>
              </a:solidFill>
              <a:latin typeface="Courier New"/>
              <a:ea typeface="Courier New"/>
              <a:cs typeface="Courier New"/>
              <a:sym typeface="Courier New"/>
            </a:endParaRPr>
          </a:p>
        </p:txBody>
      </p:sp>
      <p:cxnSp>
        <p:nvCxnSpPr>
          <p:cNvPr id="1781" name="Google Shape;1781;p98"/>
          <p:cNvCxnSpPr/>
          <p:nvPr/>
        </p:nvCxnSpPr>
        <p:spPr>
          <a:xfrm>
            <a:off x="2430225" y="3640150"/>
            <a:ext cx="1068600" cy="0"/>
          </a:xfrm>
          <a:prstGeom prst="straightConnector1">
            <a:avLst/>
          </a:prstGeom>
          <a:noFill/>
          <a:ln cap="flat" cmpd="sng" w="28575">
            <a:solidFill>
              <a:srgbClr val="A61C00"/>
            </a:solidFill>
            <a:prstDash val="solid"/>
            <a:round/>
            <a:headEnd len="med" w="med" type="none"/>
            <a:tailEnd len="med" w="med" type="triangle"/>
          </a:ln>
        </p:spPr>
      </p:cxnSp>
      <p:sp>
        <p:nvSpPr>
          <p:cNvPr id="1782" name="Google Shape;1782;p98"/>
          <p:cNvSpPr/>
          <p:nvPr/>
        </p:nvSpPr>
        <p:spPr>
          <a:xfrm>
            <a:off x="4029679" y="26108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783" name="Google Shape;1783;p98"/>
          <p:cNvSpPr/>
          <p:nvPr/>
        </p:nvSpPr>
        <p:spPr>
          <a:xfrm>
            <a:off x="4029679" y="31019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784" name="Google Shape;1784;p98"/>
          <p:cNvCxnSpPr>
            <a:stCxn id="1783" idx="0"/>
            <a:endCxn id="1782" idx="4"/>
          </p:cNvCxnSpPr>
          <p:nvPr/>
        </p:nvCxnSpPr>
        <p:spPr>
          <a:xfrm rot="10800000">
            <a:off x="4191529" y="2953122"/>
            <a:ext cx="0" cy="148800"/>
          </a:xfrm>
          <a:prstGeom prst="straightConnector1">
            <a:avLst/>
          </a:prstGeom>
          <a:noFill/>
          <a:ln cap="flat" cmpd="sng" w="28575">
            <a:solidFill>
              <a:schemeClr val="dk2"/>
            </a:solidFill>
            <a:prstDash val="solid"/>
            <a:round/>
            <a:headEnd len="med" w="med" type="none"/>
            <a:tailEnd len="med" w="med" type="none"/>
          </a:ln>
        </p:spPr>
      </p:cxnSp>
      <p:sp>
        <p:nvSpPr>
          <p:cNvPr id="1785" name="Google Shape;1785;p98"/>
          <p:cNvSpPr txBox="1"/>
          <p:nvPr/>
        </p:nvSpPr>
        <p:spPr>
          <a:xfrm>
            <a:off x="3165250" y="2627229"/>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1786" name="Google Shape;1786;p98"/>
          <p:cNvCxnSpPr>
            <a:stCxn id="1785" idx="3"/>
            <a:endCxn id="1787" idx="2"/>
          </p:cNvCxnSpPr>
          <p:nvPr/>
        </p:nvCxnSpPr>
        <p:spPr>
          <a:xfrm flipH="1" rot="10800000">
            <a:off x="3742750" y="2781279"/>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1788" name="Google Shape;1788;p98"/>
          <p:cNvSpPr txBox="1"/>
          <p:nvPr/>
        </p:nvSpPr>
        <p:spPr>
          <a:xfrm>
            <a:off x="1537787" y="26974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1789" name="Google Shape;1789;p98"/>
          <p:cNvCxnSpPr>
            <a:stCxn id="1788" idx="1"/>
            <a:endCxn id="1767" idx="6"/>
          </p:cNvCxnSpPr>
          <p:nvPr/>
        </p:nvCxnSpPr>
        <p:spPr>
          <a:xfrm rot="10800000">
            <a:off x="1127687" y="28539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1772" name="Google Shape;1772;p98"/>
          <p:cNvSpPr/>
          <p:nvPr/>
        </p:nvSpPr>
        <p:spPr>
          <a:xfrm>
            <a:off x="1330361" y="16848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790" name="Google Shape;1790;p98"/>
          <p:cNvCxnSpPr>
            <a:stCxn id="1773" idx="0"/>
            <a:endCxn id="1772" idx="4"/>
          </p:cNvCxnSpPr>
          <p:nvPr/>
        </p:nvCxnSpPr>
        <p:spPr>
          <a:xfrm rot="10800000">
            <a:off x="1492211" y="2027273"/>
            <a:ext cx="0" cy="162600"/>
          </a:xfrm>
          <a:prstGeom prst="straightConnector1">
            <a:avLst/>
          </a:prstGeom>
          <a:noFill/>
          <a:ln cap="flat" cmpd="sng" w="28575">
            <a:solidFill>
              <a:schemeClr val="dk2"/>
            </a:solidFill>
            <a:prstDash val="solid"/>
            <a:round/>
            <a:headEnd len="med" w="med" type="none"/>
            <a:tailEnd len="med" w="med" type="none"/>
          </a:ln>
        </p:spPr>
      </p:cxnSp>
      <p:sp>
        <p:nvSpPr>
          <p:cNvPr id="1791" name="Google Shape;1791;p98"/>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98"/>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Which commits get pushed?</a:t>
            </a:r>
            <a:endParaRPr i="1" sz="1800">
              <a:solidFill>
                <a:schemeClr val="dk1"/>
              </a:solidFill>
            </a:endParaRPr>
          </a:p>
        </p:txBody>
      </p:sp>
      <p:sp>
        <p:nvSpPr>
          <p:cNvPr id="1793" name="Google Shape;1793;p98"/>
          <p:cNvSpPr/>
          <p:nvPr/>
        </p:nvSpPr>
        <p:spPr>
          <a:xfrm>
            <a:off x="6177750" y="582200"/>
            <a:ext cx="29676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98"/>
          <p:cNvSpPr txBox="1"/>
          <p:nvPr/>
        </p:nvSpPr>
        <p:spPr>
          <a:xfrm>
            <a:off x="6177750" y="668100"/>
            <a:ext cx="2904300" cy="286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a:solidFill>
                  <a:schemeClr val="dk1"/>
                </a:solidFill>
              </a:rPr>
              <a:t>Situation:</a:t>
            </a:r>
            <a:endParaRPr sz="1800">
              <a:solidFill>
                <a:schemeClr val="dk1"/>
              </a:solidFill>
            </a:endParaRPr>
          </a:p>
          <a:p>
            <a:pPr indent="-342900" lvl="0" marL="457200" rtl="0" algn="l">
              <a:lnSpc>
                <a:spcPct val="115000"/>
              </a:lnSpc>
              <a:spcBef>
                <a:spcPts val="900"/>
              </a:spcBef>
              <a:spcAft>
                <a:spcPts val="0"/>
              </a:spcAft>
              <a:buClr>
                <a:schemeClr val="dk1"/>
              </a:buClr>
              <a:buSzPts val="1800"/>
              <a:buChar char="■"/>
            </a:pPr>
            <a:r>
              <a:rPr lang="en" sz="1800">
                <a:solidFill>
                  <a:schemeClr val="dk1"/>
                </a:solidFill>
              </a:rPr>
              <a:t>The remote repository was cloned, a local </a:t>
            </a:r>
            <a:r>
              <a:rPr i="1" lang="en" sz="1800">
                <a:solidFill>
                  <a:schemeClr val="dk1"/>
                </a:solidFill>
                <a:latin typeface="Courier New"/>
                <a:ea typeface="Courier New"/>
                <a:cs typeface="Courier New"/>
                <a:sym typeface="Courier New"/>
              </a:rPr>
              <a:t>featureX</a:t>
            </a:r>
            <a:r>
              <a:rPr lang="en" sz="1800">
                <a:solidFill>
                  <a:schemeClr val="dk1"/>
                </a:solidFill>
              </a:rPr>
              <a:t> branch was created and in this branch two commits, </a:t>
            </a:r>
            <a:r>
              <a:rPr b="1" i="1" lang="en" sz="1800">
                <a:solidFill>
                  <a:srgbClr val="3D85C6"/>
                </a:solidFill>
              </a:rPr>
              <a:t>C</a:t>
            </a:r>
            <a:r>
              <a:rPr lang="en" sz="1800">
                <a:solidFill>
                  <a:schemeClr val="dk1"/>
                </a:solidFill>
              </a:rPr>
              <a:t> and </a:t>
            </a:r>
            <a:r>
              <a:rPr b="1" i="1" lang="en" sz="1800">
                <a:solidFill>
                  <a:srgbClr val="3D85C6"/>
                </a:solidFill>
              </a:rPr>
              <a:t>D</a:t>
            </a:r>
            <a:r>
              <a:rPr lang="en" sz="1800">
                <a:solidFill>
                  <a:schemeClr val="dk1"/>
                </a:solidFill>
              </a:rPr>
              <a:t>, were created.</a:t>
            </a:r>
            <a:endParaRPr sz="1800">
              <a:solidFill>
                <a:schemeClr val="dk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8" name="Shape 1798"/>
        <p:cNvGrpSpPr/>
        <p:nvPr/>
      </p:nvGrpSpPr>
      <p:grpSpPr>
        <a:xfrm>
          <a:off x="0" y="0"/>
          <a:ext cx="0" cy="0"/>
          <a:chOff x="0" y="0"/>
          <a:chExt cx="0" cy="0"/>
        </a:xfrm>
      </p:grpSpPr>
      <p:sp>
        <p:nvSpPr>
          <p:cNvPr id="1799" name="Google Shape;1799;p9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99"/>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a:t>
            </a:r>
            <a:endParaRPr b="1" sz="3600">
              <a:solidFill>
                <a:srgbClr val="FFFFFF"/>
              </a:solidFill>
            </a:endParaRPr>
          </a:p>
          <a:p>
            <a:pPr indent="0" lvl="0" marL="0" rtl="0" algn="l">
              <a:spcBef>
                <a:spcPts val="0"/>
              </a:spcBef>
              <a:spcAft>
                <a:spcPts val="0"/>
              </a:spcAft>
              <a:buNone/>
            </a:pPr>
            <a:r>
              <a:t/>
            </a:r>
            <a:endParaRPr sz="3000"/>
          </a:p>
        </p:txBody>
      </p:sp>
      <p:cxnSp>
        <p:nvCxnSpPr>
          <p:cNvPr id="1801" name="Google Shape;1801;p99"/>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802" name="Google Shape;1802;p99"/>
          <p:cNvSpPr/>
          <p:nvPr/>
        </p:nvSpPr>
        <p:spPr>
          <a:xfrm>
            <a:off x="804104" y="26827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803" name="Google Shape;1803;p99"/>
          <p:cNvSpPr/>
          <p:nvPr/>
        </p:nvSpPr>
        <p:spPr>
          <a:xfrm>
            <a:off x="804104" y="31737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804" name="Google Shape;1804;p99"/>
          <p:cNvCxnSpPr>
            <a:stCxn id="1803" idx="0"/>
            <a:endCxn id="1802" idx="4"/>
          </p:cNvCxnSpPr>
          <p:nvPr/>
        </p:nvCxnSpPr>
        <p:spPr>
          <a:xfrm rot="10800000">
            <a:off x="965954" y="3024997"/>
            <a:ext cx="0" cy="148800"/>
          </a:xfrm>
          <a:prstGeom prst="straightConnector1">
            <a:avLst/>
          </a:prstGeom>
          <a:noFill/>
          <a:ln cap="flat" cmpd="sng" w="28575">
            <a:solidFill>
              <a:schemeClr val="dk2"/>
            </a:solidFill>
            <a:prstDash val="solid"/>
            <a:round/>
            <a:headEnd len="med" w="med" type="none"/>
            <a:tailEnd len="med" w="med" type="none"/>
          </a:ln>
        </p:spPr>
      </p:cxnSp>
      <p:sp>
        <p:nvSpPr>
          <p:cNvPr id="1805" name="Google Shape;1805;p99"/>
          <p:cNvSpPr txBox="1"/>
          <p:nvPr/>
        </p:nvSpPr>
        <p:spPr>
          <a:xfrm>
            <a:off x="216757" y="169599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1806" name="Google Shape;1806;p99"/>
          <p:cNvCxnSpPr>
            <a:stCxn id="1805" idx="3"/>
            <a:endCxn id="1807" idx="2"/>
          </p:cNvCxnSpPr>
          <p:nvPr/>
        </p:nvCxnSpPr>
        <p:spPr>
          <a:xfrm>
            <a:off x="962857" y="1852442"/>
            <a:ext cx="367500" cy="3600"/>
          </a:xfrm>
          <a:prstGeom prst="straightConnector1">
            <a:avLst/>
          </a:prstGeom>
          <a:noFill/>
          <a:ln cap="flat" cmpd="sng" w="28575">
            <a:solidFill>
              <a:schemeClr val="dk2"/>
            </a:solidFill>
            <a:prstDash val="solid"/>
            <a:round/>
            <a:headEnd len="med" w="med" type="none"/>
            <a:tailEnd len="med" w="med" type="triangle"/>
          </a:ln>
        </p:spPr>
      </p:cxnSp>
      <p:sp>
        <p:nvSpPr>
          <p:cNvPr id="1808" name="Google Shape;1808;p99"/>
          <p:cNvSpPr/>
          <p:nvPr/>
        </p:nvSpPr>
        <p:spPr>
          <a:xfrm>
            <a:off x="1330361" y="21898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1809" name="Google Shape;1809;p99"/>
          <p:cNvCxnSpPr>
            <a:stCxn id="1802" idx="7"/>
            <a:endCxn id="1808" idx="4"/>
          </p:cNvCxnSpPr>
          <p:nvPr/>
        </p:nvCxnSpPr>
        <p:spPr>
          <a:xfrm flipH="1" rot="10800000">
            <a:off x="1080400" y="25321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810" name="Google Shape;1810;p99"/>
          <p:cNvSpPr txBox="1"/>
          <p:nvPr/>
        </p:nvSpPr>
        <p:spPr>
          <a:xfrm>
            <a:off x="295950" y="110378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811" name="Google Shape;1811;p99"/>
          <p:cNvCxnSpPr>
            <a:stCxn id="1810" idx="2"/>
            <a:endCxn id="1812" idx="0"/>
          </p:cNvCxnSpPr>
          <p:nvPr/>
        </p:nvCxnSpPr>
        <p:spPr>
          <a:xfrm>
            <a:off x="584700" y="1416688"/>
            <a:ext cx="0" cy="272400"/>
          </a:xfrm>
          <a:prstGeom prst="straightConnector1">
            <a:avLst/>
          </a:prstGeom>
          <a:noFill/>
          <a:ln cap="flat" cmpd="sng" w="28575">
            <a:solidFill>
              <a:schemeClr val="dk2"/>
            </a:solidFill>
            <a:prstDash val="solid"/>
            <a:round/>
            <a:headEnd len="med" w="med" type="none"/>
            <a:tailEnd len="med" w="med" type="triangle"/>
          </a:ln>
        </p:spPr>
      </p:cxnSp>
      <p:sp>
        <p:nvSpPr>
          <p:cNvPr id="1813" name="Google Shape;1813;p99"/>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814" name="Google Shape;1814;p99"/>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815" name="Google Shape;1815;p99"/>
          <p:cNvSpPr txBox="1"/>
          <p:nvPr/>
        </p:nvSpPr>
        <p:spPr>
          <a:xfrm>
            <a:off x="1010175" y="3622850"/>
            <a:ext cx="39087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push origin HEAD:master</a:t>
            </a:r>
            <a:endParaRPr b="1" i="1" sz="1800">
              <a:solidFill>
                <a:srgbClr val="A61C00"/>
              </a:solidFill>
              <a:latin typeface="Courier New"/>
              <a:ea typeface="Courier New"/>
              <a:cs typeface="Courier New"/>
              <a:sym typeface="Courier New"/>
            </a:endParaRPr>
          </a:p>
        </p:txBody>
      </p:sp>
      <p:cxnSp>
        <p:nvCxnSpPr>
          <p:cNvPr id="1816" name="Google Shape;1816;p99"/>
          <p:cNvCxnSpPr/>
          <p:nvPr/>
        </p:nvCxnSpPr>
        <p:spPr>
          <a:xfrm>
            <a:off x="2430225" y="3640150"/>
            <a:ext cx="1068600" cy="0"/>
          </a:xfrm>
          <a:prstGeom prst="straightConnector1">
            <a:avLst/>
          </a:prstGeom>
          <a:noFill/>
          <a:ln cap="flat" cmpd="sng" w="28575">
            <a:solidFill>
              <a:srgbClr val="A61C00"/>
            </a:solidFill>
            <a:prstDash val="solid"/>
            <a:round/>
            <a:headEnd len="med" w="med" type="none"/>
            <a:tailEnd len="med" w="med" type="triangle"/>
          </a:ln>
        </p:spPr>
      </p:cxnSp>
      <p:sp>
        <p:nvSpPr>
          <p:cNvPr id="1817" name="Google Shape;1817;p99"/>
          <p:cNvSpPr/>
          <p:nvPr/>
        </p:nvSpPr>
        <p:spPr>
          <a:xfrm>
            <a:off x="4029679" y="26108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818" name="Google Shape;1818;p99"/>
          <p:cNvSpPr/>
          <p:nvPr/>
        </p:nvSpPr>
        <p:spPr>
          <a:xfrm>
            <a:off x="4029679" y="31019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819" name="Google Shape;1819;p99"/>
          <p:cNvCxnSpPr>
            <a:stCxn id="1818" idx="0"/>
            <a:endCxn id="1817" idx="4"/>
          </p:cNvCxnSpPr>
          <p:nvPr/>
        </p:nvCxnSpPr>
        <p:spPr>
          <a:xfrm rot="10800000">
            <a:off x="4191529" y="2953122"/>
            <a:ext cx="0" cy="148800"/>
          </a:xfrm>
          <a:prstGeom prst="straightConnector1">
            <a:avLst/>
          </a:prstGeom>
          <a:noFill/>
          <a:ln cap="flat" cmpd="sng" w="28575">
            <a:solidFill>
              <a:schemeClr val="dk2"/>
            </a:solidFill>
            <a:prstDash val="solid"/>
            <a:round/>
            <a:headEnd len="med" w="med" type="none"/>
            <a:tailEnd len="med" w="med" type="none"/>
          </a:ln>
        </p:spPr>
      </p:cxnSp>
      <p:sp>
        <p:nvSpPr>
          <p:cNvPr id="1820" name="Google Shape;1820;p99"/>
          <p:cNvSpPr txBox="1"/>
          <p:nvPr/>
        </p:nvSpPr>
        <p:spPr>
          <a:xfrm>
            <a:off x="1537787" y="26974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1821" name="Google Shape;1821;p99"/>
          <p:cNvCxnSpPr>
            <a:stCxn id="1820" idx="1"/>
            <a:endCxn id="1802" idx="6"/>
          </p:cNvCxnSpPr>
          <p:nvPr/>
        </p:nvCxnSpPr>
        <p:spPr>
          <a:xfrm rot="10800000">
            <a:off x="1127687" y="28539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1807" name="Google Shape;1807;p99"/>
          <p:cNvSpPr/>
          <p:nvPr/>
        </p:nvSpPr>
        <p:spPr>
          <a:xfrm>
            <a:off x="1330361" y="16848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822" name="Google Shape;1822;p99"/>
          <p:cNvCxnSpPr>
            <a:stCxn id="1808" idx="0"/>
            <a:endCxn id="1807" idx="4"/>
          </p:cNvCxnSpPr>
          <p:nvPr/>
        </p:nvCxnSpPr>
        <p:spPr>
          <a:xfrm rot="10800000">
            <a:off x="1492211" y="2027273"/>
            <a:ext cx="0" cy="162600"/>
          </a:xfrm>
          <a:prstGeom prst="straightConnector1">
            <a:avLst/>
          </a:prstGeom>
          <a:noFill/>
          <a:ln cap="flat" cmpd="sng" w="28575">
            <a:solidFill>
              <a:schemeClr val="dk2"/>
            </a:solidFill>
            <a:prstDash val="solid"/>
            <a:round/>
            <a:headEnd len="med" w="med" type="none"/>
            <a:tailEnd len="med" w="med" type="none"/>
          </a:ln>
        </p:spPr>
      </p:cxnSp>
      <p:sp>
        <p:nvSpPr>
          <p:cNvPr id="1823" name="Google Shape;1823;p99"/>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99"/>
          <p:cNvSpPr txBox="1"/>
          <p:nvPr/>
        </p:nvSpPr>
        <p:spPr>
          <a:xfrm>
            <a:off x="6177750" y="668100"/>
            <a:ext cx="2904300" cy="337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a:solidFill>
                  <a:schemeClr val="dk1"/>
                </a:solidFill>
              </a:rPr>
              <a:t>Push:</a:t>
            </a:r>
            <a:endParaRPr sz="1800">
              <a:solidFill>
                <a:schemeClr val="dk1"/>
              </a:solidFill>
            </a:endParaRPr>
          </a:p>
          <a:p>
            <a:pPr indent="-342900" lvl="0" marL="457200" rtl="0" algn="l">
              <a:lnSpc>
                <a:spcPct val="115000"/>
              </a:lnSpc>
              <a:spcBef>
                <a:spcPts val="900"/>
              </a:spcBef>
              <a:spcAft>
                <a:spcPts val="0"/>
              </a:spcAft>
              <a:buClr>
                <a:schemeClr val="dk1"/>
              </a:buClr>
              <a:buSzPts val="1800"/>
              <a:buChar char="■"/>
            </a:pPr>
            <a:r>
              <a:rPr lang="en" sz="1800">
                <a:solidFill>
                  <a:schemeClr val="dk1"/>
                </a:solidFill>
              </a:rPr>
              <a:t>pushes </a:t>
            </a:r>
            <a:r>
              <a:rPr b="1" lang="en" sz="1800">
                <a:solidFill>
                  <a:schemeClr val="dk1"/>
                </a:solidFill>
              </a:rPr>
              <a:t>all</a:t>
            </a:r>
            <a:r>
              <a:rPr lang="en" sz="1800">
                <a:solidFill>
                  <a:schemeClr val="dk1"/>
                </a:solidFill>
              </a:rPr>
              <a:t> commits which are reachable from the pushed commit and which are not available in the remote repository</a:t>
            </a:r>
            <a:endParaRPr sz="1800">
              <a:solidFill>
                <a:schemeClr val="dk1"/>
              </a:solidFill>
            </a:endParaRPr>
          </a:p>
        </p:txBody>
      </p:sp>
      <p:sp>
        <p:nvSpPr>
          <p:cNvPr id="1825" name="Google Shape;1825;p99"/>
          <p:cNvSpPr/>
          <p:nvPr/>
        </p:nvSpPr>
        <p:spPr>
          <a:xfrm>
            <a:off x="4029686" y="209209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C</a:t>
            </a:r>
            <a:endParaRPr b="1" sz="1200">
              <a:solidFill>
                <a:srgbClr val="A61C00"/>
              </a:solidFill>
            </a:endParaRPr>
          </a:p>
        </p:txBody>
      </p:sp>
      <p:sp>
        <p:nvSpPr>
          <p:cNvPr id="1826" name="Google Shape;1826;p99"/>
          <p:cNvSpPr/>
          <p:nvPr/>
        </p:nvSpPr>
        <p:spPr>
          <a:xfrm>
            <a:off x="4029686" y="1587123"/>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D</a:t>
            </a:r>
            <a:endParaRPr b="1" sz="1200">
              <a:solidFill>
                <a:srgbClr val="A61C00"/>
              </a:solidFill>
            </a:endParaRPr>
          </a:p>
        </p:txBody>
      </p:sp>
      <p:cxnSp>
        <p:nvCxnSpPr>
          <p:cNvPr id="1827" name="Google Shape;1827;p99"/>
          <p:cNvCxnSpPr>
            <a:stCxn id="1825" idx="0"/>
            <a:endCxn id="1826" idx="4"/>
          </p:cNvCxnSpPr>
          <p:nvPr/>
        </p:nvCxnSpPr>
        <p:spPr>
          <a:xfrm rot="10800000">
            <a:off x="4191536" y="1929498"/>
            <a:ext cx="0" cy="162600"/>
          </a:xfrm>
          <a:prstGeom prst="straightConnector1">
            <a:avLst/>
          </a:prstGeom>
          <a:noFill/>
          <a:ln cap="flat" cmpd="sng" w="28575">
            <a:solidFill>
              <a:srgbClr val="A61C00"/>
            </a:solidFill>
            <a:prstDash val="solid"/>
            <a:round/>
            <a:headEnd len="med" w="med" type="none"/>
            <a:tailEnd len="med" w="med" type="none"/>
          </a:ln>
        </p:spPr>
      </p:cxnSp>
      <p:cxnSp>
        <p:nvCxnSpPr>
          <p:cNvPr id="1828" name="Google Shape;1828;p99"/>
          <p:cNvCxnSpPr>
            <a:stCxn id="1817" idx="0"/>
            <a:endCxn id="1825" idx="4"/>
          </p:cNvCxnSpPr>
          <p:nvPr/>
        </p:nvCxnSpPr>
        <p:spPr>
          <a:xfrm rot="10800000">
            <a:off x="4191529" y="2434489"/>
            <a:ext cx="0" cy="176400"/>
          </a:xfrm>
          <a:prstGeom prst="straightConnector1">
            <a:avLst/>
          </a:prstGeom>
          <a:noFill/>
          <a:ln cap="flat" cmpd="sng" w="28575">
            <a:solidFill>
              <a:srgbClr val="A61C00"/>
            </a:solidFill>
            <a:prstDash val="solid"/>
            <a:round/>
            <a:headEnd len="med" w="med" type="none"/>
            <a:tailEnd len="med" w="med" type="none"/>
          </a:ln>
        </p:spPr>
      </p:cxnSp>
      <p:sp>
        <p:nvSpPr>
          <p:cNvPr id="1829" name="Google Shape;1829;p99"/>
          <p:cNvSpPr txBox="1"/>
          <p:nvPr/>
        </p:nvSpPr>
        <p:spPr>
          <a:xfrm>
            <a:off x="3174675" y="1567429"/>
            <a:ext cx="5775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master</a:t>
            </a:r>
            <a:endParaRPr sz="1000">
              <a:solidFill>
                <a:srgbClr val="A61C00"/>
              </a:solidFill>
            </a:endParaRPr>
          </a:p>
        </p:txBody>
      </p:sp>
      <p:cxnSp>
        <p:nvCxnSpPr>
          <p:cNvPr id="1830" name="Google Shape;1830;p99"/>
          <p:cNvCxnSpPr>
            <a:stCxn id="1829" idx="3"/>
          </p:cNvCxnSpPr>
          <p:nvPr/>
        </p:nvCxnSpPr>
        <p:spPr>
          <a:xfrm flipH="1" rot="10800000">
            <a:off x="3752175" y="1721479"/>
            <a:ext cx="277500" cy="2400"/>
          </a:xfrm>
          <a:prstGeom prst="straightConnector1">
            <a:avLst/>
          </a:prstGeom>
          <a:noFill/>
          <a:ln cap="flat" cmpd="sng" w="28575">
            <a:solidFill>
              <a:srgbClr val="A61C00"/>
            </a:solidFill>
            <a:prstDash val="solid"/>
            <a:round/>
            <a:headEnd len="med" w="med" type="none"/>
            <a:tailEnd len="med" w="med" type="triangle"/>
          </a:ln>
        </p:spPr>
      </p:cxnSp>
      <p:sp>
        <p:nvSpPr>
          <p:cNvPr id="1831" name="Google Shape;1831;p99"/>
          <p:cNvSpPr txBox="1"/>
          <p:nvPr/>
        </p:nvSpPr>
        <p:spPr>
          <a:xfrm>
            <a:off x="3158550" y="2625604"/>
            <a:ext cx="577500" cy="3129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CCCCCC"/>
                </a:solidFill>
              </a:rPr>
              <a:t>master</a:t>
            </a:r>
            <a:endParaRPr sz="1000">
              <a:solidFill>
                <a:srgbClr val="CCCCCC"/>
              </a:solidFill>
            </a:endParaRPr>
          </a:p>
        </p:txBody>
      </p:sp>
      <p:cxnSp>
        <p:nvCxnSpPr>
          <p:cNvPr id="1832" name="Google Shape;1832;p99"/>
          <p:cNvCxnSpPr>
            <a:stCxn id="1831" idx="3"/>
          </p:cNvCxnSpPr>
          <p:nvPr/>
        </p:nvCxnSpPr>
        <p:spPr>
          <a:xfrm flipH="1" rot="10800000">
            <a:off x="3736050" y="2779654"/>
            <a:ext cx="277500" cy="2400"/>
          </a:xfrm>
          <a:prstGeom prst="straightConnector1">
            <a:avLst/>
          </a:prstGeom>
          <a:noFill/>
          <a:ln cap="flat" cmpd="sng" w="28575">
            <a:solidFill>
              <a:srgbClr val="CCCCCC"/>
            </a:solidFill>
            <a:prstDash val="dash"/>
            <a:round/>
            <a:headEnd len="med" w="med" type="none"/>
            <a:tailEnd len="med" w="med" type="triangle"/>
          </a:ln>
        </p:spPr>
      </p:cxn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6" name="Shape 1836"/>
        <p:cNvGrpSpPr/>
        <p:nvPr/>
      </p:nvGrpSpPr>
      <p:grpSpPr>
        <a:xfrm>
          <a:off x="0" y="0"/>
          <a:ext cx="0" cy="0"/>
          <a:chOff x="0" y="0"/>
          <a:chExt cx="0" cy="0"/>
        </a:xfrm>
      </p:grpSpPr>
      <p:sp>
        <p:nvSpPr>
          <p:cNvPr id="1837" name="Google Shape;1837;p10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00"/>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a:t>
            </a:r>
            <a:endParaRPr b="1" sz="3600">
              <a:solidFill>
                <a:srgbClr val="FFFFFF"/>
              </a:solidFill>
            </a:endParaRPr>
          </a:p>
          <a:p>
            <a:pPr indent="0" lvl="0" marL="0" rtl="0" algn="l">
              <a:spcBef>
                <a:spcPts val="0"/>
              </a:spcBef>
              <a:spcAft>
                <a:spcPts val="0"/>
              </a:spcAft>
              <a:buNone/>
            </a:pPr>
            <a:r>
              <a:t/>
            </a:r>
            <a:endParaRPr sz="3000"/>
          </a:p>
        </p:txBody>
      </p:sp>
      <p:sp>
        <p:nvSpPr>
          <p:cNvPr id="1839" name="Google Shape;1839;p100"/>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00"/>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a:solidFill>
                  <a:schemeClr val="dk1"/>
                </a:solidFill>
              </a:rPr>
              <a:t>Situation:</a:t>
            </a:r>
            <a:endParaRPr sz="1800">
              <a:solidFill>
                <a:schemeClr val="dk1"/>
              </a:solidFill>
            </a:endParaRPr>
          </a:p>
          <a:p>
            <a:pPr indent="-342900" lvl="0" marL="457200" rtl="0" algn="l">
              <a:lnSpc>
                <a:spcPct val="115000"/>
              </a:lnSpc>
              <a:spcBef>
                <a:spcPts val="900"/>
              </a:spcBef>
              <a:spcAft>
                <a:spcPts val="0"/>
              </a:spcAft>
              <a:buClr>
                <a:schemeClr val="dk1"/>
              </a:buClr>
              <a:buSzPts val="1800"/>
              <a:buChar char="■"/>
            </a:pPr>
            <a:r>
              <a:rPr lang="en" sz="1800">
                <a:solidFill>
                  <a:schemeClr val="dk1"/>
                </a:solidFill>
              </a:rPr>
              <a:t>The remote repository was cloned, a local </a:t>
            </a:r>
            <a:r>
              <a:rPr i="1" lang="en" sz="1800">
                <a:solidFill>
                  <a:schemeClr val="dk1"/>
                </a:solidFill>
                <a:latin typeface="Courier New"/>
                <a:ea typeface="Courier New"/>
                <a:cs typeface="Courier New"/>
                <a:sym typeface="Courier New"/>
              </a:rPr>
              <a:t>featureX</a:t>
            </a:r>
            <a:r>
              <a:rPr lang="en" sz="1800">
                <a:solidFill>
                  <a:schemeClr val="dk1"/>
                </a:solidFill>
              </a:rPr>
              <a:t> branch was created and in this branch a commit </a:t>
            </a:r>
            <a:r>
              <a:rPr b="1" i="1" lang="en" sz="1800">
                <a:solidFill>
                  <a:srgbClr val="3D85C6"/>
                </a:solidFill>
              </a:rPr>
              <a:t>C</a:t>
            </a:r>
            <a:r>
              <a:rPr lang="en" sz="1800">
                <a:solidFill>
                  <a:schemeClr val="dk1"/>
                </a:solidFill>
              </a:rPr>
              <a:t> was created. In the meantime </a:t>
            </a:r>
            <a:r>
              <a:rPr i="1" lang="en" sz="1800">
                <a:solidFill>
                  <a:schemeClr val="dk1"/>
                </a:solidFill>
                <a:latin typeface="Courier New"/>
                <a:ea typeface="Courier New"/>
                <a:cs typeface="Courier New"/>
                <a:sym typeface="Courier New"/>
              </a:rPr>
              <a:t>master</a:t>
            </a:r>
            <a:r>
              <a:rPr lang="en" sz="1800">
                <a:solidFill>
                  <a:schemeClr val="dk1"/>
                </a:solidFill>
              </a:rPr>
              <a:t> in the remote repository was updated to commit </a:t>
            </a:r>
            <a:r>
              <a:rPr b="1" i="1" lang="en" sz="1800">
                <a:solidFill>
                  <a:srgbClr val="3D85C6"/>
                </a:solidFill>
              </a:rPr>
              <a:t>D</a:t>
            </a:r>
            <a:r>
              <a:rPr lang="en" sz="1800">
                <a:solidFill>
                  <a:schemeClr val="dk1"/>
                </a:solidFill>
              </a:rPr>
              <a:t>.</a:t>
            </a:r>
            <a:endParaRPr sz="1800">
              <a:solidFill>
                <a:schemeClr val="dk1"/>
              </a:solidFill>
            </a:endParaRPr>
          </a:p>
        </p:txBody>
      </p:sp>
      <p:cxnSp>
        <p:nvCxnSpPr>
          <p:cNvPr id="1841" name="Google Shape;1841;p100"/>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842" name="Google Shape;1842;p100"/>
          <p:cNvSpPr/>
          <p:nvPr/>
        </p:nvSpPr>
        <p:spPr>
          <a:xfrm>
            <a:off x="814579" y="25712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843" name="Google Shape;1843;p100"/>
          <p:cNvSpPr/>
          <p:nvPr/>
        </p:nvSpPr>
        <p:spPr>
          <a:xfrm>
            <a:off x="814579" y="30622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844" name="Google Shape;1844;p100"/>
          <p:cNvCxnSpPr>
            <a:stCxn id="1843" idx="0"/>
            <a:endCxn id="1842" idx="4"/>
          </p:cNvCxnSpPr>
          <p:nvPr/>
        </p:nvCxnSpPr>
        <p:spPr>
          <a:xfrm rot="10800000">
            <a:off x="976429" y="2913497"/>
            <a:ext cx="0" cy="148800"/>
          </a:xfrm>
          <a:prstGeom prst="straightConnector1">
            <a:avLst/>
          </a:prstGeom>
          <a:noFill/>
          <a:ln cap="flat" cmpd="sng" w="28575">
            <a:solidFill>
              <a:schemeClr val="dk2"/>
            </a:solidFill>
            <a:prstDash val="solid"/>
            <a:round/>
            <a:headEnd len="med" w="med" type="none"/>
            <a:tailEnd len="med" w="med" type="none"/>
          </a:ln>
        </p:spPr>
      </p:cxnSp>
      <p:sp>
        <p:nvSpPr>
          <p:cNvPr id="1845" name="Google Shape;1845;p100"/>
          <p:cNvSpPr txBox="1"/>
          <p:nvPr/>
        </p:nvSpPr>
        <p:spPr>
          <a:xfrm>
            <a:off x="248282" y="2087205"/>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1846" name="Google Shape;1846;p100"/>
          <p:cNvCxnSpPr>
            <a:stCxn id="1845" idx="3"/>
            <a:endCxn id="1847" idx="2"/>
          </p:cNvCxnSpPr>
          <p:nvPr/>
        </p:nvCxnSpPr>
        <p:spPr>
          <a:xfrm>
            <a:off x="994382" y="2243655"/>
            <a:ext cx="346500" cy="6000"/>
          </a:xfrm>
          <a:prstGeom prst="straightConnector1">
            <a:avLst/>
          </a:prstGeom>
          <a:noFill/>
          <a:ln cap="flat" cmpd="sng" w="28575">
            <a:solidFill>
              <a:schemeClr val="dk2"/>
            </a:solidFill>
            <a:prstDash val="solid"/>
            <a:round/>
            <a:headEnd len="med" w="med" type="none"/>
            <a:tailEnd len="med" w="med" type="triangle"/>
          </a:ln>
        </p:spPr>
      </p:cxnSp>
      <p:sp>
        <p:nvSpPr>
          <p:cNvPr id="1847" name="Google Shape;1847;p100"/>
          <p:cNvSpPr/>
          <p:nvPr/>
        </p:nvSpPr>
        <p:spPr>
          <a:xfrm>
            <a:off x="1340836" y="20783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1848" name="Google Shape;1848;p100"/>
          <p:cNvCxnSpPr>
            <a:stCxn id="1842" idx="7"/>
            <a:endCxn id="1847" idx="4"/>
          </p:cNvCxnSpPr>
          <p:nvPr/>
        </p:nvCxnSpPr>
        <p:spPr>
          <a:xfrm flipH="1" rot="10800000">
            <a:off x="1090875" y="24206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849" name="Google Shape;1849;p100"/>
          <p:cNvSpPr txBox="1"/>
          <p:nvPr/>
        </p:nvSpPr>
        <p:spPr>
          <a:xfrm>
            <a:off x="327475" y="1495000"/>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850" name="Google Shape;1850;p100"/>
          <p:cNvCxnSpPr>
            <a:stCxn id="1849" idx="2"/>
            <a:endCxn id="1851" idx="0"/>
          </p:cNvCxnSpPr>
          <p:nvPr/>
        </p:nvCxnSpPr>
        <p:spPr>
          <a:xfrm>
            <a:off x="616225" y="1807900"/>
            <a:ext cx="0" cy="272400"/>
          </a:xfrm>
          <a:prstGeom prst="straightConnector1">
            <a:avLst/>
          </a:prstGeom>
          <a:noFill/>
          <a:ln cap="flat" cmpd="sng" w="28575">
            <a:solidFill>
              <a:schemeClr val="dk2"/>
            </a:solidFill>
            <a:prstDash val="solid"/>
            <a:round/>
            <a:headEnd len="med" w="med" type="none"/>
            <a:tailEnd len="med" w="med" type="triangle"/>
          </a:ln>
        </p:spPr>
      </p:cxnSp>
      <p:sp>
        <p:nvSpPr>
          <p:cNvPr id="1852" name="Google Shape;1852;p100"/>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853" name="Google Shape;1853;p100"/>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854" name="Google Shape;1854;p100"/>
          <p:cNvSpPr/>
          <p:nvPr/>
        </p:nvSpPr>
        <p:spPr>
          <a:xfrm>
            <a:off x="4029679" y="25585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855" name="Google Shape;1855;p100"/>
          <p:cNvSpPr/>
          <p:nvPr/>
        </p:nvSpPr>
        <p:spPr>
          <a:xfrm>
            <a:off x="4029679" y="30495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856" name="Google Shape;1856;p100"/>
          <p:cNvCxnSpPr>
            <a:stCxn id="1855" idx="0"/>
            <a:endCxn id="1854" idx="4"/>
          </p:cNvCxnSpPr>
          <p:nvPr/>
        </p:nvCxnSpPr>
        <p:spPr>
          <a:xfrm rot="10800000">
            <a:off x="4191529" y="2900747"/>
            <a:ext cx="0" cy="148800"/>
          </a:xfrm>
          <a:prstGeom prst="straightConnector1">
            <a:avLst/>
          </a:prstGeom>
          <a:noFill/>
          <a:ln cap="flat" cmpd="sng" w="28575">
            <a:solidFill>
              <a:schemeClr val="dk2"/>
            </a:solidFill>
            <a:prstDash val="solid"/>
            <a:round/>
            <a:headEnd len="med" w="med" type="none"/>
            <a:tailEnd len="med" w="med" type="none"/>
          </a:ln>
        </p:spPr>
      </p:cxnSp>
      <p:sp>
        <p:nvSpPr>
          <p:cNvPr id="1857" name="Google Shape;1857;p100"/>
          <p:cNvSpPr txBox="1"/>
          <p:nvPr/>
        </p:nvSpPr>
        <p:spPr>
          <a:xfrm>
            <a:off x="3158563" y="208220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1858" name="Google Shape;1858;p100"/>
          <p:cNvCxnSpPr>
            <a:stCxn id="1857" idx="3"/>
            <a:endCxn id="1859" idx="2"/>
          </p:cNvCxnSpPr>
          <p:nvPr/>
        </p:nvCxnSpPr>
        <p:spPr>
          <a:xfrm flipH="1" rot="10800000">
            <a:off x="3736063" y="2236254"/>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1860" name="Google Shape;1860;p100"/>
          <p:cNvSpPr txBox="1"/>
          <p:nvPr/>
        </p:nvSpPr>
        <p:spPr>
          <a:xfrm>
            <a:off x="1548262" y="25859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1861" name="Google Shape;1861;p100"/>
          <p:cNvCxnSpPr>
            <a:stCxn id="1860" idx="1"/>
            <a:endCxn id="1842" idx="6"/>
          </p:cNvCxnSpPr>
          <p:nvPr/>
        </p:nvCxnSpPr>
        <p:spPr>
          <a:xfrm rot="10800000">
            <a:off x="1138162" y="27424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1862" name="Google Shape;1862;p100"/>
          <p:cNvSpPr/>
          <p:nvPr/>
        </p:nvSpPr>
        <p:spPr>
          <a:xfrm>
            <a:off x="4029673" y="20674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863" name="Google Shape;1863;p100"/>
          <p:cNvCxnSpPr>
            <a:stCxn id="1854" idx="0"/>
            <a:endCxn id="1862" idx="4"/>
          </p:cNvCxnSpPr>
          <p:nvPr/>
        </p:nvCxnSpPr>
        <p:spPr>
          <a:xfrm rot="10800000">
            <a:off x="4191529" y="2409714"/>
            <a:ext cx="0" cy="148800"/>
          </a:xfrm>
          <a:prstGeom prst="straightConnector1">
            <a:avLst/>
          </a:prstGeom>
          <a:noFill/>
          <a:ln cap="flat" cmpd="sng" w="28575">
            <a:solidFill>
              <a:schemeClr val="dk2"/>
            </a:solidFill>
            <a:prstDash val="solid"/>
            <a:round/>
            <a:headEnd len="med" w="med" type="none"/>
            <a:tailEnd len="med" w="med" type="none"/>
          </a:ln>
        </p:spPr>
      </p:cxnSp>
      <p:sp>
        <p:nvSpPr>
          <p:cNvPr id="1864" name="Google Shape;1864;p100"/>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00"/>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happens on push?</a:t>
            </a:r>
            <a:endParaRPr i="1" sz="1800">
              <a:solidFill>
                <a:schemeClr val="dk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9" name="Shape 1869"/>
        <p:cNvGrpSpPr/>
        <p:nvPr/>
      </p:nvGrpSpPr>
      <p:grpSpPr>
        <a:xfrm>
          <a:off x="0" y="0"/>
          <a:ext cx="0" cy="0"/>
          <a:chOff x="0" y="0"/>
          <a:chExt cx="0" cy="0"/>
        </a:xfrm>
      </p:grpSpPr>
      <p:sp>
        <p:nvSpPr>
          <p:cNvPr id="1870" name="Google Shape;1870;p10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01"/>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a:t>
            </a:r>
            <a:endParaRPr b="1" sz="3600">
              <a:solidFill>
                <a:srgbClr val="FFFFFF"/>
              </a:solidFill>
            </a:endParaRPr>
          </a:p>
          <a:p>
            <a:pPr indent="0" lvl="0" marL="0" rtl="0" algn="l">
              <a:spcBef>
                <a:spcPts val="0"/>
              </a:spcBef>
              <a:spcAft>
                <a:spcPts val="0"/>
              </a:spcAft>
              <a:buNone/>
            </a:pPr>
            <a:r>
              <a:t/>
            </a:r>
            <a:endParaRPr sz="3000"/>
          </a:p>
        </p:txBody>
      </p:sp>
      <p:sp>
        <p:nvSpPr>
          <p:cNvPr id="1872" name="Google Shape;1872;p101"/>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01"/>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i="1" lang="en" sz="1800">
                <a:solidFill>
                  <a:schemeClr val="dk1"/>
                </a:solidFill>
                <a:latin typeface="Courier New"/>
                <a:ea typeface="Courier New"/>
                <a:cs typeface="Courier New"/>
                <a:sym typeface="Courier New"/>
              </a:rPr>
              <a:t>git push</a:t>
            </a:r>
            <a:r>
              <a:rPr lang="en" sz="1800">
                <a:solidFill>
                  <a:schemeClr val="dk1"/>
                </a:solidFill>
              </a:rPr>
              <a:t> fails if the target branch cannot be fast-forwarded to the pushed commit.</a:t>
            </a:r>
            <a:endParaRPr sz="1800">
              <a:solidFill>
                <a:schemeClr val="dk1"/>
              </a:solidFill>
            </a:endParaRPr>
          </a:p>
        </p:txBody>
      </p:sp>
      <p:cxnSp>
        <p:nvCxnSpPr>
          <p:cNvPr id="1874" name="Google Shape;1874;p101"/>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875" name="Google Shape;1875;p101"/>
          <p:cNvSpPr/>
          <p:nvPr/>
        </p:nvSpPr>
        <p:spPr>
          <a:xfrm>
            <a:off x="814579" y="25712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876" name="Google Shape;1876;p101"/>
          <p:cNvSpPr/>
          <p:nvPr/>
        </p:nvSpPr>
        <p:spPr>
          <a:xfrm>
            <a:off x="814579" y="30622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877" name="Google Shape;1877;p101"/>
          <p:cNvCxnSpPr>
            <a:stCxn id="1876" idx="0"/>
            <a:endCxn id="1875" idx="4"/>
          </p:cNvCxnSpPr>
          <p:nvPr/>
        </p:nvCxnSpPr>
        <p:spPr>
          <a:xfrm rot="10800000">
            <a:off x="976429" y="2913497"/>
            <a:ext cx="0" cy="148800"/>
          </a:xfrm>
          <a:prstGeom prst="straightConnector1">
            <a:avLst/>
          </a:prstGeom>
          <a:noFill/>
          <a:ln cap="flat" cmpd="sng" w="28575">
            <a:solidFill>
              <a:schemeClr val="dk2"/>
            </a:solidFill>
            <a:prstDash val="solid"/>
            <a:round/>
            <a:headEnd len="med" w="med" type="none"/>
            <a:tailEnd len="med" w="med" type="none"/>
          </a:ln>
        </p:spPr>
      </p:cxnSp>
      <p:sp>
        <p:nvSpPr>
          <p:cNvPr id="1878" name="Google Shape;1878;p101"/>
          <p:cNvSpPr txBox="1"/>
          <p:nvPr/>
        </p:nvSpPr>
        <p:spPr>
          <a:xfrm>
            <a:off x="248282" y="2087205"/>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1879" name="Google Shape;1879;p101"/>
          <p:cNvCxnSpPr>
            <a:stCxn id="1878" idx="3"/>
            <a:endCxn id="1880" idx="2"/>
          </p:cNvCxnSpPr>
          <p:nvPr/>
        </p:nvCxnSpPr>
        <p:spPr>
          <a:xfrm>
            <a:off x="994382" y="2243655"/>
            <a:ext cx="346500" cy="6000"/>
          </a:xfrm>
          <a:prstGeom prst="straightConnector1">
            <a:avLst/>
          </a:prstGeom>
          <a:noFill/>
          <a:ln cap="flat" cmpd="sng" w="28575">
            <a:solidFill>
              <a:schemeClr val="dk2"/>
            </a:solidFill>
            <a:prstDash val="solid"/>
            <a:round/>
            <a:headEnd len="med" w="med" type="none"/>
            <a:tailEnd len="med" w="med" type="triangle"/>
          </a:ln>
        </p:spPr>
      </p:cxnSp>
      <p:sp>
        <p:nvSpPr>
          <p:cNvPr id="1880" name="Google Shape;1880;p101"/>
          <p:cNvSpPr/>
          <p:nvPr/>
        </p:nvSpPr>
        <p:spPr>
          <a:xfrm>
            <a:off x="1340836" y="20783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1881" name="Google Shape;1881;p101"/>
          <p:cNvCxnSpPr>
            <a:stCxn id="1875" idx="7"/>
            <a:endCxn id="1880" idx="4"/>
          </p:cNvCxnSpPr>
          <p:nvPr/>
        </p:nvCxnSpPr>
        <p:spPr>
          <a:xfrm flipH="1" rot="10800000">
            <a:off x="1090875" y="24206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882" name="Google Shape;1882;p101"/>
          <p:cNvSpPr txBox="1"/>
          <p:nvPr/>
        </p:nvSpPr>
        <p:spPr>
          <a:xfrm>
            <a:off x="327475" y="1495000"/>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883" name="Google Shape;1883;p101"/>
          <p:cNvCxnSpPr>
            <a:stCxn id="1882" idx="2"/>
            <a:endCxn id="1884" idx="0"/>
          </p:cNvCxnSpPr>
          <p:nvPr/>
        </p:nvCxnSpPr>
        <p:spPr>
          <a:xfrm>
            <a:off x="616225" y="1807900"/>
            <a:ext cx="0" cy="272400"/>
          </a:xfrm>
          <a:prstGeom prst="straightConnector1">
            <a:avLst/>
          </a:prstGeom>
          <a:noFill/>
          <a:ln cap="flat" cmpd="sng" w="28575">
            <a:solidFill>
              <a:schemeClr val="dk2"/>
            </a:solidFill>
            <a:prstDash val="solid"/>
            <a:round/>
            <a:headEnd len="med" w="med" type="none"/>
            <a:tailEnd len="med" w="med" type="triangle"/>
          </a:ln>
        </p:spPr>
      </p:cxnSp>
      <p:sp>
        <p:nvSpPr>
          <p:cNvPr id="1885" name="Google Shape;1885;p101"/>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886" name="Google Shape;1886;p101"/>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887" name="Google Shape;1887;p101"/>
          <p:cNvSpPr/>
          <p:nvPr/>
        </p:nvSpPr>
        <p:spPr>
          <a:xfrm>
            <a:off x="4029679" y="25585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888" name="Google Shape;1888;p101"/>
          <p:cNvSpPr/>
          <p:nvPr/>
        </p:nvSpPr>
        <p:spPr>
          <a:xfrm>
            <a:off x="4029679" y="30495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889" name="Google Shape;1889;p101"/>
          <p:cNvCxnSpPr>
            <a:stCxn id="1888" idx="0"/>
            <a:endCxn id="1887" idx="4"/>
          </p:cNvCxnSpPr>
          <p:nvPr/>
        </p:nvCxnSpPr>
        <p:spPr>
          <a:xfrm rot="10800000">
            <a:off x="4191529" y="2900747"/>
            <a:ext cx="0" cy="148800"/>
          </a:xfrm>
          <a:prstGeom prst="straightConnector1">
            <a:avLst/>
          </a:prstGeom>
          <a:noFill/>
          <a:ln cap="flat" cmpd="sng" w="28575">
            <a:solidFill>
              <a:schemeClr val="dk2"/>
            </a:solidFill>
            <a:prstDash val="solid"/>
            <a:round/>
            <a:headEnd len="med" w="med" type="none"/>
            <a:tailEnd len="med" w="med" type="none"/>
          </a:ln>
        </p:spPr>
      </p:cxnSp>
      <p:sp>
        <p:nvSpPr>
          <p:cNvPr id="1890" name="Google Shape;1890;p101"/>
          <p:cNvSpPr txBox="1"/>
          <p:nvPr/>
        </p:nvSpPr>
        <p:spPr>
          <a:xfrm>
            <a:off x="3158563" y="208220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1891" name="Google Shape;1891;p101"/>
          <p:cNvCxnSpPr>
            <a:stCxn id="1890" idx="3"/>
            <a:endCxn id="1892" idx="2"/>
          </p:cNvCxnSpPr>
          <p:nvPr/>
        </p:nvCxnSpPr>
        <p:spPr>
          <a:xfrm flipH="1" rot="10800000">
            <a:off x="3736063" y="2236254"/>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1893" name="Google Shape;1893;p101"/>
          <p:cNvSpPr txBox="1"/>
          <p:nvPr/>
        </p:nvSpPr>
        <p:spPr>
          <a:xfrm>
            <a:off x="1548262" y="25859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1894" name="Google Shape;1894;p101"/>
          <p:cNvCxnSpPr>
            <a:stCxn id="1893" idx="1"/>
            <a:endCxn id="1875" idx="6"/>
          </p:cNvCxnSpPr>
          <p:nvPr/>
        </p:nvCxnSpPr>
        <p:spPr>
          <a:xfrm rot="10800000">
            <a:off x="1138162" y="27424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1895" name="Google Shape;1895;p101"/>
          <p:cNvSpPr/>
          <p:nvPr/>
        </p:nvSpPr>
        <p:spPr>
          <a:xfrm>
            <a:off x="4029673" y="20674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896" name="Google Shape;1896;p101"/>
          <p:cNvCxnSpPr>
            <a:stCxn id="1887" idx="0"/>
            <a:endCxn id="1895" idx="4"/>
          </p:cNvCxnSpPr>
          <p:nvPr/>
        </p:nvCxnSpPr>
        <p:spPr>
          <a:xfrm rot="10800000">
            <a:off x="4191529" y="2409714"/>
            <a:ext cx="0" cy="148800"/>
          </a:xfrm>
          <a:prstGeom prst="straightConnector1">
            <a:avLst/>
          </a:prstGeom>
          <a:noFill/>
          <a:ln cap="flat" cmpd="sng" w="28575">
            <a:solidFill>
              <a:schemeClr val="dk2"/>
            </a:solidFill>
            <a:prstDash val="solid"/>
            <a:round/>
            <a:headEnd len="med" w="med" type="none"/>
            <a:tailEnd len="med" w="med" type="none"/>
          </a:ln>
        </p:spPr>
      </p:cxnSp>
      <p:sp>
        <p:nvSpPr>
          <p:cNvPr id="1897" name="Google Shape;1897;p101"/>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01"/>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happens on force push?</a:t>
            </a:r>
            <a:endParaRPr i="1" sz="1800">
              <a:solidFill>
                <a:schemeClr val="dk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2" name="Shape 1902"/>
        <p:cNvGrpSpPr/>
        <p:nvPr/>
      </p:nvGrpSpPr>
      <p:grpSpPr>
        <a:xfrm>
          <a:off x="0" y="0"/>
          <a:ext cx="0" cy="0"/>
          <a:chOff x="0" y="0"/>
          <a:chExt cx="0" cy="0"/>
        </a:xfrm>
      </p:grpSpPr>
      <p:sp>
        <p:nvSpPr>
          <p:cNvPr id="1903" name="Google Shape;1903;p10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02"/>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Force Push</a:t>
            </a:r>
            <a:endParaRPr b="1" sz="3600">
              <a:solidFill>
                <a:srgbClr val="FFFFFF"/>
              </a:solidFill>
            </a:endParaRPr>
          </a:p>
          <a:p>
            <a:pPr indent="0" lvl="0" marL="0" rtl="0" algn="l">
              <a:spcBef>
                <a:spcPts val="0"/>
              </a:spcBef>
              <a:spcAft>
                <a:spcPts val="0"/>
              </a:spcAft>
              <a:buNone/>
            </a:pPr>
            <a:r>
              <a:t/>
            </a:r>
            <a:endParaRPr sz="3000"/>
          </a:p>
        </p:txBody>
      </p:sp>
      <p:sp>
        <p:nvSpPr>
          <p:cNvPr id="1905" name="Google Shape;1905;p102"/>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02"/>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Force push:</a:t>
            </a:r>
            <a:endParaRPr>
              <a:solidFill>
                <a:schemeClr val="dk1"/>
              </a:solidFill>
            </a:endParaRPr>
          </a:p>
          <a:p>
            <a:pPr indent="-317500" lvl="0" marL="457200" rtl="0" algn="l">
              <a:lnSpc>
                <a:spcPct val="115000"/>
              </a:lnSpc>
              <a:spcBef>
                <a:spcPts val="900"/>
              </a:spcBef>
              <a:spcAft>
                <a:spcPts val="0"/>
              </a:spcAft>
              <a:buClr>
                <a:schemeClr val="dk1"/>
              </a:buClr>
              <a:buSzPts val="1400"/>
              <a:buChar char="■"/>
            </a:pPr>
            <a:r>
              <a:rPr lang="en">
                <a:solidFill>
                  <a:schemeClr val="dk1"/>
                </a:solidFill>
              </a:rPr>
              <a:t>Makes the push succeed even if the target branch cannot be fast-forwarded.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The target branch is updated to the pushed commit, </a:t>
            </a:r>
            <a:r>
              <a:rPr lang="en">
                <a:solidFill>
                  <a:srgbClr val="FF0000"/>
                </a:solidFill>
              </a:rPr>
              <a:t>conflicting commits are removed from the history of the target branch!</a:t>
            </a:r>
            <a:endParaRPr>
              <a:solidFill>
                <a:srgbClr val="FF0000"/>
              </a:solidFill>
            </a:endParaRPr>
          </a:p>
          <a:p>
            <a:pPr indent="-317500" lvl="0" marL="457200" rtl="0" algn="l">
              <a:lnSpc>
                <a:spcPct val="115000"/>
              </a:lnSpc>
              <a:spcBef>
                <a:spcPts val="0"/>
              </a:spcBef>
              <a:spcAft>
                <a:spcPts val="0"/>
              </a:spcAft>
              <a:buSzPts val="1400"/>
              <a:buChar char="■"/>
            </a:pPr>
            <a:r>
              <a:rPr lang="en"/>
              <a:t>After the force push commit </a:t>
            </a:r>
            <a:r>
              <a:rPr b="1" i="1" lang="en">
                <a:solidFill>
                  <a:srgbClr val="3D85C6"/>
                </a:solidFill>
              </a:rPr>
              <a:t>D</a:t>
            </a:r>
            <a:r>
              <a:rPr lang="en"/>
              <a:t> is no longer contained in the history of the </a:t>
            </a:r>
            <a:r>
              <a:rPr i="1" lang="en">
                <a:latin typeface="Courier New"/>
                <a:ea typeface="Courier New"/>
                <a:cs typeface="Courier New"/>
                <a:sym typeface="Courier New"/>
              </a:rPr>
              <a:t>master</a:t>
            </a:r>
            <a:r>
              <a:rPr lang="en"/>
              <a:t> branch.</a:t>
            </a:r>
            <a:endParaRPr/>
          </a:p>
        </p:txBody>
      </p:sp>
      <p:cxnSp>
        <p:nvCxnSpPr>
          <p:cNvPr id="1907" name="Google Shape;1907;p102"/>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908" name="Google Shape;1908;p102"/>
          <p:cNvSpPr/>
          <p:nvPr/>
        </p:nvSpPr>
        <p:spPr>
          <a:xfrm>
            <a:off x="814579" y="25712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909" name="Google Shape;1909;p102"/>
          <p:cNvSpPr/>
          <p:nvPr/>
        </p:nvSpPr>
        <p:spPr>
          <a:xfrm>
            <a:off x="814579" y="30622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910" name="Google Shape;1910;p102"/>
          <p:cNvCxnSpPr>
            <a:stCxn id="1909" idx="0"/>
            <a:endCxn id="1908" idx="4"/>
          </p:cNvCxnSpPr>
          <p:nvPr/>
        </p:nvCxnSpPr>
        <p:spPr>
          <a:xfrm rot="10800000">
            <a:off x="976429" y="2913497"/>
            <a:ext cx="0" cy="148800"/>
          </a:xfrm>
          <a:prstGeom prst="straightConnector1">
            <a:avLst/>
          </a:prstGeom>
          <a:noFill/>
          <a:ln cap="flat" cmpd="sng" w="28575">
            <a:solidFill>
              <a:schemeClr val="dk2"/>
            </a:solidFill>
            <a:prstDash val="solid"/>
            <a:round/>
            <a:headEnd len="med" w="med" type="none"/>
            <a:tailEnd len="med" w="med" type="none"/>
          </a:ln>
        </p:spPr>
      </p:cxnSp>
      <p:sp>
        <p:nvSpPr>
          <p:cNvPr id="1911" name="Google Shape;1911;p102"/>
          <p:cNvSpPr txBox="1"/>
          <p:nvPr/>
        </p:nvSpPr>
        <p:spPr>
          <a:xfrm>
            <a:off x="248282" y="2087205"/>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1912" name="Google Shape;1912;p102"/>
          <p:cNvCxnSpPr>
            <a:stCxn id="1911" idx="3"/>
            <a:endCxn id="1913" idx="2"/>
          </p:cNvCxnSpPr>
          <p:nvPr/>
        </p:nvCxnSpPr>
        <p:spPr>
          <a:xfrm>
            <a:off x="994382" y="2243655"/>
            <a:ext cx="346500" cy="6000"/>
          </a:xfrm>
          <a:prstGeom prst="straightConnector1">
            <a:avLst/>
          </a:prstGeom>
          <a:noFill/>
          <a:ln cap="flat" cmpd="sng" w="28575">
            <a:solidFill>
              <a:schemeClr val="dk2"/>
            </a:solidFill>
            <a:prstDash val="solid"/>
            <a:round/>
            <a:headEnd len="med" w="med" type="none"/>
            <a:tailEnd len="med" w="med" type="triangle"/>
          </a:ln>
        </p:spPr>
      </p:cxnSp>
      <p:sp>
        <p:nvSpPr>
          <p:cNvPr id="1913" name="Google Shape;1913;p102"/>
          <p:cNvSpPr/>
          <p:nvPr/>
        </p:nvSpPr>
        <p:spPr>
          <a:xfrm>
            <a:off x="1340836" y="20783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1914" name="Google Shape;1914;p102"/>
          <p:cNvCxnSpPr>
            <a:stCxn id="1908" idx="7"/>
            <a:endCxn id="1913" idx="4"/>
          </p:cNvCxnSpPr>
          <p:nvPr/>
        </p:nvCxnSpPr>
        <p:spPr>
          <a:xfrm flipH="1" rot="10800000">
            <a:off x="1090875" y="24206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915" name="Google Shape;1915;p102"/>
          <p:cNvSpPr txBox="1"/>
          <p:nvPr/>
        </p:nvSpPr>
        <p:spPr>
          <a:xfrm>
            <a:off x="327475" y="1495000"/>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916" name="Google Shape;1916;p102"/>
          <p:cNvCxnSpPr>
            <a:stCxn id="1915" idx="2"/>
            <a:endCxn id="1917" idx="0"/>
          </p:cNvCxnSpPr>
          <p:nvPr/>
        </p:nvCxnSpPr>
        <p:spPr>
          <a:xfrm>
            <a:off x="616225" y="1807900"/>
            <a:ext cx="0" cy="272400"/>
          </a:xfrm>
          <a:prstGeom prst="straightConnector1">
            <a:avLst/>
          </a:prstGeom>
          <a:noFill/>
          <a:ln cap="flat" cmpd="sng" w="28575">
            <a:solidFill>
              <a:schemeClr val="dk2"/>
            </a:solidFill>
            <a:prstDash val="solid"/>
            <a:round/>
            <a:headEnd len="med" w="med" type="none"/>
            <a:tailEnd len="med" w="med" type="triangle"/>
          </a:ln>
        </p:spPr>
      </p:cxnSp>
      <p:sp>
        <p:nvSpPr>
          <p:cNvPr id="1918" name="Google Shape;1918;p102"/>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919" name="Google Shape;1919;p102"/>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920" name="Google Shape;1920;p102"/>
          <p:cNvSpPr/>
          <p:nvPr/>
        </p:nvSpPr>
        <p:spPr>
          <a:xfrm>
            <a:off x="4029679" y="25585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921" name="Google Shape;1921;p102"/>
          <p:cNvSpPr/>
          <p:nvPr/>
        </p:nvSpPr>
        <p:spPr>
          <a:xfrm>
            <a:off x="4029679" y="30495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922" name="Google Shape;1922;p102"/>
          <p:cNvCxnSpPr>
            <a:stCxn id="1921" idx="0"/>
            <a:endCxn id="1920" idx="4"/>
          </p:cNvCxnSpPr>
          <p:nvPr/>
        </p:nvCxnSpPr>
        <p:spPr>
          <a:xfrm rot="10800000">
            <a:off x="4191529" y="2900747"/>
            <a:ext cx="0" cy="148800"/>
          </a:xfrm>
          <a:prstGeom prst="straightConnector1">
            <a:avLst/>
          </a:prstGeom>
          <a:noFill/>
          <a:ln cap="flat" cmpd="sng" w="28575">
            <a:solidFill>
              <a:schemeClr val="dk2"/>
            </a:solidFill>
            <a:prstDash val="solid"/>
            <a:round/>
            <a:headEnd len="med" w="med" type="none"/>
            <a:tailEnd len="med" w="med" type="none"/>
          </a:ln>
        </p:spPr>
      </p:cxnSp>
      <p:sp>
        <p:nvSpPr>
          <p:cNvPr id="1923" name="Google Shape;1923;p102"/>
          <p:cNvSpPr txBox="1"/>
          <p:nvPr/>
        </p:nvSpPr>
        <p:spPr>
          <a:xfrm>
            <a:off x="5187250" y="2099979"/>
            <a:ext cx="5775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master</a:t>
            </a:r>
            <a:endParaRPr sz="1000">
              <a:solidFill>
                <a:srgbClr val="A61C00"/>
              </a:solidFill>
            </a:endParaRPr>
          </a:p>
        </p:txBody>
      </p:sp>
      <p:cxnSp>
        <p:nvCxnSpPr>
          <p:cNvPr id="1924" name="Google Shape;1924;p102"/>
          <p:cNvCxnSpPr>
            <a:stCxn id="1923" idx="1"/>
            <a:endCxn id="1925" idx="6"/>
          </p:cNvCxnSpPr>
          <p:nvPr/>
        </p:nvCxnSpPr>
        <p:spPr>
          <a:xfrm rot="10800000">
            <a:off x="4935850" y="2256429"/>
            <a:ext cx="251400" cy="0"/>
          </a:xfrm>
          <a:prstGeom prst="straightConnector1">
            <a:avLst/>
          </a:prstGeom>
          <a:noFill/>
          <a:ln cap="flat" cmpd="sng" w="28575">
            <a:solidFill>
              <a:srgbClr val="A61C00"/>
            </a:solidFill>
            <a:prstDash val="solid"/>
            <a:round/>
            <a:headEnd len="med" w="med" type="none"/>
            <a:tailEnd len="med" w="med" type="triangle"/>
          </a:ln>
        </p:spPr>
      </p:cxnSp>
      <p:sp>
        <p:nvSpPr>
          <p:cNvPr id="1926" name="Google Shape;1926;p102"/>
          <p:cNvSpPr txBox="1"/>
          <p:nvPr/>
        </p:nvSpPr>
        <p:spPr>
          <a:xfrm>
            <a:off x="1548262" y="25859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1927" name="Google Shape;1927;p102"/>
          <p:cNvCxnSpPr>
            <a:stCxn id="1926" idx="1"/>
            <a:endCxn id="1908" idx="6"/>
          </p:cNvCxnSpPr>
          <p:nvPr/>
        </p:nvCxnSpPr>
        <p:spPr>
          <a:xfrm rot="10800000">
            <a:off x="1138162" y="27424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1928" name="Google Shape;1928;p102"/>
          <p:cNvSpPr/>
          <p:nvPr/>
        </p:nvSpPr>
        <p:spPr>
          <a:xfrm>
            <a:off x="4029673" y="20674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929" name="Google Shape;1929;p102"/>
          <p:cNvCxnSpPr>
            <a:stCxn id="1920" idx="0"/>
            <a:endCxn id="1928" idx="4"/>
          </p:cNvCxnSpPr>
          <p:nvPr/>
        </p:nvCxnSpPr>
        <p:spPr>
          <a:xfrm rot="10800000">
            <a:off x="4191529" y="2409714"/>
            <a:ext cx="0" cy="148800"/>
          </a:xfrm>
          <a:prstGeom prst="straightConnector1">
            <a:avLst/>
          </a:prstGeom>
          <a:noFill/>
          <a:ln cap="flat" cmpd="sng" w="28575">
            <a:solidFill>
              <a:schemeClr val="dk2"/>
            </a:solidFill>
            <a:prstDash val="solid"/>
            <a:round/>
            <a:headEnd len="med" w="med" type="none"/>
            <a:tailEnd len="med" w="med" type="none"/>
          </a:ln>
        </p:spPr>
      </p:cxnSp>
      <p:sp>
        <p:nvSpPr>
          <p:cNvPr id="1930" name="Google Shape;1930;p102"/>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02"/>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How can the push succeed without discarding commit D?</a:t>
            </a:r>
            <a:endParaRPr i="1" sz="1800">
              <a:solidFill>
                <a:schemeClr val="dk1"/>
              </a:solidFill>
            </a:endParaRPr>
          </a:p>
        </p:txBody>
      </p:sp>
      <p:sp>
        <p:nvSpPr>
          <p:cNvPr id="1932" name="Google Shape;1932;p102"/>
          <p:cNvSpPr txBox="1"/>
          <p:nvPr/>
        </p:nvSpPr>
        <p:spPr>
          <a:xfrm>
            <a:off x="523775" y="3645150"/>
            <a:ext cx="51540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push --force origin HEAD:master</a:t>
            </a:r>
            <a:endParaRPr b="1" i="1" sz="1800">
              <a:solidFill>
                <a:srgbClr val="A61C00"/>
              </a:solidFill>
              <a:latin typeface="Courier New"/>
              <a:ea typeface="Courier New"/>
              <a:cs typeface="Courier New"/>
              <a:sym typeface="Courier New"/>
            </a:endParaRPr>
          </a:p>
        </p:txBody>
      </p:sp>
      <p:cxnSp>
        <p:nvCxnSpPr>
          <p:cNvPr id="1933" name="Google Shape;1933;p102"/>
          <p:cNvCxnSpPr/>
          <p:nvPr/>
        </p:nvCxnSpPr>
        <p:spPr>
          <a:xfrm>
            <a:off x="2430225" y="3640150"/>
            <a:ext cx="1068600" cy="0"/>
          </a:xfrm>
          <a:prstGeom prst="straightConnector1">
            <a:avLst/>
          </a:prstGeom>
          <a:noFill/>
          <a:ln cap="flat" cmpd="sng" w="28575">
            <a:solidFill>
              <a:srgbClr val="A61C00"/>
            </a:solidFill>
            <a:prstDash val="solid"/>
            <a:round/>
            <a:headEnd len="med" w="med" type="none"/>
            <a:tailEnd len="med" w="med" type="triangle"/>
          </a:ln>
        </p:spPr>
      </p:cxnSp>
      <p:sp>
        <p:nvSpPr>
          <p:cNvPr id="1925" name="Google Shape;1925;p102"/>
          <p:cNvSpPr/>
          <p:nvPr/>
        </p:nvSpPr>
        <p:spPr>
          <a:xfrm>
            <a:off x="4612286" y="2085273"/>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C</a:t>
            </a:r>
            <a:endParaRPr b="1" sz="1200">
              <a:solidFill>
                <a:srgbClr val="A61C00"/>
              </a:solidFill>
            </a:endParaRPr>
          </a:p>
        </p:txBody>
      </p:sp>
      <p:cxnSp>
        <p:nvCxnSpPr>
          <p:cNvPr id="1934" name="Google Shape;1934;p102"/>
          <p:cNvCxnSpPr>
            <a:stCxn id="1920" idx="7"/>
            <a:endCxn id="1925" idx="4"/>
          </p:cNvCxnSpPr>
          <p:nvPr/>
        </p:nvCxnSpPr>
        <p:spPr>
          <a:xfrm flipH="1" rot="10800000">
            <a:off x="4305975" y="2427443"/>
            <a:ext cx="468300" cy="181200"/>
          </a:xfrm>
          <a:prstGeom prst="straightConnector1">
            <a:avLst/>
          </a:prstGeom>
          <a:noFill/>
          <a:ln cap="flat" cmpd="sng" w="28575">
            <a:solidFill>
              <a:srgbClr val="A61C00"/>
            </a:solidFill>
            <a:prstDash val="solid"/>
            <a:round/>
            <a:headEnd len="med" w="med" type="none"/>
            <a:tailEnd len="med" w="med" type="none"/>
          </a:ln>
        </p:spPr>
      </p:cxnSp>
      <p:sp>
        <p:nvSpPr>
          <p:cNvPr id="1935" name="Google Shape;1935;p102"/>
          <p:cNvSpPr txBox="1"/>
          <p:nvPr/>
        </p:nvSpPr>
        <p:spPr>
          <a:xfrm>
            <a:off x="3158563" y="2082204"/>
            <a:ext cx="577500" cy="3129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master</a:t>
            </a:r>
            <a:endParaRPr sz="1000">
              <a:solidFill>
                <a:srgbClr val="B7B7B7"/>
              </a:solidFill>
            </a:endParaRPr>
          </a:p>
        </p:txBody>
      </p:sp>
      <p:cxnSp>
        <p:nvCxnSpPr>
          <p:cNvPr id="1936" name="Google Shape;1936;p102"/>
          <p:cNvCxnSpPr>
            <a:stCxn id="1935" idx="3"/>
          </p:cNvCxnSpPr>
          <p:nvPr/>
        </p:nvCxnSpPr>
        <p:spPr>
          <a:xfrm flipH="1" rot="10800000">
            <a:off x="3736063" y="2236254"/>
            <a:ext cx="277500" cy="2400"/>
          </a:xfrm>
          <a:prstGeom prst="straightConnector1">
            <a:avLst/>
          </a:prstGeom>
          <a:noFill/>
          <a:ln cap="flat" cmpd="sng" w="28575">
            <a:solidFill>
              <a:srgbClr val="B7B7B7"/>
            </a:solidFill>
            <a:prstDash val="dash"/>
            <a:round/>
            <a:headEnd len="med" w="med" type="none"/>
            <a:tailEnd len="med" w="med" type="triangl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0" name="Shape 1940"/>
        <p:cNvGrpSpPr/>
        <p:nvPr/>
      </p:nvGrpSpPr>
      <p:grpSpPr>
        <a:xfrm>
          <a:off x="0" y="0"/>
          <a:ext cx="0" cy="0"/>
          <a:chOff x="0" y="0"/>
          <a:chExt cx="0" cy="0"/>
        </a:xfrm>
      </p:grpSpPr>
      <p:sp>
        <p:nvSpPr>
          <p:cNvPr id="1941" name="Google Shape;1941;p10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03"/>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Possibility 1: fetch, merge, push</a:t>
            </a:r>
            <a:endParaRPr b="1" sz="3600">
              <a:solidFill>
                <a:srgbClr val="FFFFFF"/>
              </a:solidFill>
            </a:endParaRPr>
          </a:p>
          <a:p>
            <a:pPr indent="0" lvl="0" marL="0" rtl="0" algn="l">
              <a:spcBef>
                <a:spcPts val="0"/>
              </a:spcBef>
              <a:spcAft>
                <a:spcPts val="0"/>
              </a:spcAft>
              <a:buNone/>
            </a:pPr>
            <a:r>
              <a:t/>
            </a:r>
            <a:endParaRPr sz="3000"/>
          </a:p>
        </p:txBody>
      </p:sp>
      <p:sp>
        <p:nvSpPr>
          <p:cNvPr id="1943" name="Google Shape;1943;p103"/>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03"/>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a:solidFill>
                  <a:schemeClr val="dk1"/>
                </a:solidFill>
              </a:rPr>
              <a:t>Situation:</a:t>
            </a:r>
            <a:endParaRPr sz="1800">
              <a:solidFill>
                <a:schemeClr val="dk1"/>
              </a:solidFill>
            </a:endParaRPr>
          </a:p>
          <a:p>
            <a:pPr indent="-342900" lvl="0" marL="457200" rtl="0" algn="l">
              <a:lnSpc>
                <a:spcPct val="115000"/>
              </a:lnSpc>
              <a:spcBef>
                <a:spcPts val="900"/>
              </a:spcBef>
              <a:spcAft>
                <a:spcPts val="0"/>
              </a:spcAft>
              <a:buClr>
                <a:schemeClr val="dk1"/>
              </a:buClr>
              <a:buSzPts val="1800"/>
              <a:buChar char="■"/>
            </a:pPr>
            <a:r>
              <a:rPr lang="en" sz="1800">
                <a:solidFill>
                  <a:schemeClr val="dk1"/>
                </a:solidFill>
              </a:rPr>
              <a:t>Commit </a:t>
            </a:r>
            <a:r>
              <a:rPr b="1" i="1" lang="en" sz="1800">
                <a:solidFill>
                  <a:srgbClr val="3D85C6"/>
                </a:solidFill>
              </a:rPr>
              <a:t>C</a:t>
            </a:r>
            <a:r>
              <a:rPr lang="en" sz="1800">
                <a:solidFill>
                  <a:schemeClr val="dk1"/>
                </a:solidFill>
              </a:rPr>
              <a:t> cannot be pushed because the </a:t>
            </a:r>
            <a:r>
              <a:rPr i="1" lang="en" sz="1800">
                <a:solidFill>
                  <a:schemeClr val="dk1"/>
                </a:solidFill>
                <a:latin typeface="Courier New"/>
                <a:ea typeface="Courier New"/>
                <a:cs typeface="Courier New"/>
                <a:sym typeface="Courier New"/>
              </a:rPr>
              <a:t>master</a:t>
            </a:r>
            <a:r>
              <a:rPr lang="en" sz="1800">
                <a:solidFill>
                  <a:schemeClr val="dk1"/>
                </a:solidFill>
              </a:rPr>
              <a:t> branch in the remote repository cannot be fast-forwarded to it (it conflicts with commit </a:t>
            </a:r>
            <a:r>
              <a:rPr b="1" i="1" lang="en" sz="1800">
                <a:solidFill>
                  <a:srgbClr val="3D85C6"/>
                </a:solidFill>
              </a:rPr>
              <a:t>D</a:t>
            </a:r>
            <a:r>
              <a:rPr lang="en" sz="1800">
                <a:solidFill>
                  <a:schemeClr val="dk1"/>
                </a:solidFill>
              </a:rPr>
              <a:t>).</a:t>
            </a:r>
            <a:endParaRPr sz="1800">
              <a:solidFill>
                <a:schemeClr val="dk1"/>
              </a:solidFill>
            </a:endParaRPr>
          </a:p>
        </p:txBody>
      </p:sp>
      <p:cxnSp>
        <p:nvCxnSpPr>
          <p:cNvPr id="1945" name="Google Shape;1945;p103"/>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946" name="Google Shape;1946;p103"/>
          <p:cNvSpPr/>
          <p:nvPr/>
        </p:nvSpPr>
        <p:spPr>
          <a:xfrm>
            <a:off x="814579" y="25712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947" name="Google Shape;1947;p103"/>
          <p:cNvSpPr/>
          <p:nvPr/>
        </p:nvSpPr>
        <p:spPr>
          <a:xfrm>
            <a:off x="814579" y="30622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948" name="Google Shape;1948;p103"/>
          <p:cNvCxnSpPr>
            <a:stCxn id="1947" idx="0"/>
            <a:endCxn id="1946" idx="4"/>
          </p:cNvCxnSpPr>
          <p:nvPr/>
        </p:nvCxnSpPr>
        <p:spPr>
          <a:xfrm rot="10800000">
            <a:off x="976429" y="2913497"/>
            <a:ext cx="0" cy="148800"/>
          </a:xfrm>
          <a:prstGeom prst="straightConnector1">
            <a:avLst/>
          </a:prstGeom>
          <a:noFill/>
          <a:ln cap="flat" cmpd="sng" w="28575">
            <a:solidFill>
              <a:schemeClr val="dk2"/>
            </a:solidFill>
            <a:prstDash val="solid"/>
            <a:round/>
            <a:headEnd len="med" w="med" type="none"/>
            <a:tailEnd len="med" w="med" type="none"/>
          </a:ln>
        </p:spPr>
      </p:cxnSp>
      <p:sp>
        <p:nvSpPr>
          <p:cNvPr id="1949" name="Google Shape;1949;p103"/>
          <p:cNvSpPr txBox="1"/>
          <p:nvPr/>
        </p:nvSpPr>
        <p:spPr>
          <a:xfrm>
            <a:off x="248282" y="2087205"/>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1950" name="Google Shape;1950;p103"/>
          <p:cNvCxnSpPr>
            <a:stCxn id="1949" idx="3"/>
            <a:endCxn id="1951" idx="2"/>
          </p:cNvCxnSpPr>
          <p:nvPr/>
        </p:nvCxnSpPr>
        <p:spPr>
          <a:xfrm>
            <a:off x="994382" y="2243655"/>
            <a:ext cx="346500" cy="6000"/>
          </a:xfrm>
          <a:prstGeom prst="straightConnector1">
            <a:avLst/>
          </a:prstGeom>
          <a:noFill/>
          <a:ln cap="flat" cmpd="sng" w="28575">
            <a:solidFill>
              <a:schemeClr val="dk2"/>
            </a:solidFill>
            <a:prstDash val="solid"/>
            <a:round/>
            <a:headEnd len="med" w="med" type="none"/>
            <a:tailEnd len="med" w="med" type="triangle"/>
          </a:ln>
        </p:spPr>
      </p:cxnSp>
      <p:sp>
        <p:nvSpPr>
          <p:cNvPr id="1951" name="Google Shape;1951;p103"/>
          <p:cNvSpPr/>
          <p:nvPr/>
        </p:nvSpPr>
        <p:spPr>
          <a:xfrm>
            <a:off x="1340836" y="20783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1952" name="Google Shape;1952;p103"/>
          <p:cNvCxnSpPr>
            <a:stCxn id="1946" idx="7"/>
            <a:endCxn id="1951" idx="4"/>
          </p:cNvCxnSpPr>
          <p:nvPr/>
        </p:nvCxnSpPr>
        <p:spPr>
          <a:xfrm flipH="1" rot="10800000">
            <a:off x="1090875" y="24206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953" name="Google Shape;1953;p103"/>
          <p:cNvSpPr txBox="1"/>
          <p:nvPr/>
        </p:nvSpPr>
        <p:spPr>
          <a:xfrm>
            <a:off x="327475" y="1495000"/>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954" name="Google Shape;1954;p103"/>
          <p:cNvCxnSpPr>
            <a:stCxn id="1953" idx="2"/>
            <a:endCxn id="1955" idx="0"/>
          </p:cNvCxnSpPr>
          <p:nvPr/>
        </p:nvCxnSpPr>
        <p:spPr>
          <a:xfrm>
            <a:off x="616225" y="1807900"/>
            <a:ext cx="0" cy="272400"/>
          </a:xfrm>
          <a:prstGeom prst="straightConnector1">
            <a:avLst/>
          </a:prstGeom>
          <a:noFill/>
          <a:ln cap="flat" cmpd="sng" w="28575">
            <a:solidFill>
              <a:schemeClr val="dk2"/>
            </a:solidFill>
            <a:prstDash val="solid"/>
            <a:round/>
            <a:headEnd len="med" w="med" type="none"/>
            <a:tailEnd len="med" w="med" type="triangle"/>
          </a:ln>
        </p:spPr>
      </p:cxnSp>
      <p:sp>
        <p:nvSpPr>
          <p:cNvPr id="1956" name="Google Shape;1956;p103"/>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957" name="Google Shape;1957;p103"/>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958" name="Google Shape;1958;p103"/>
          <p:cNvSpPr/>
          <p:nvPr/>
        </p:nvSpPr>
        <p:spPr>
          <a:xfrm>
            <a:off x="4029679" y="25585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959" name="Google Shape;1959;p103"/>
          <p:cNvSpPr/>
          <p:nvPr/>
        </p:nvSpPr>
        <p:spPr>
          <a:xfrm>
            <a:off x="4029679" y="30495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960" name="Google Shape;1960;p103"/>
          <p:cNvCxnSpPr>
            <a:stCxn id="1959" idx="0"/>
            <a:endCxn id="1958" idx="4"/>
          </p:cNvCxnSpPr>
          <p:nvPr/>
        </p:nvCxnSpPr>
        <p:spPr>
          <a:xfrm rot="10800000">
            <a:off x="4191529" y="2900747"/>
            <a:ext cx="0" cy="148800"/>
          </a:xfrm>
          <a:prstGeom prst="straightConnector1">
            <a:avLst/>
          </a:prstGeom>
          <a:noFill/>
          <a:ln cap="flat" cmpd="sng" w="28575">
            <a:solidFill>
              <a:schemeClr val="dk2"/>
            </a:solidFill>
            <a:prstDash val="solid"/>
            <a:round/>
            <a:headEnd len="med" w="med" type="none"/>
            <a:tailEnd len="med" w="med" type="none"/>
          </a:ln>
        </p:spPr>
      </p:cxnSp>
      <p:sp>
        <p:nvSpPr>
          <p:cNvPr id="1961" name="Google Shape;1961;p103"/>
          <p:cNvSpPr txBox="1"/>
          <p:nvPr/>
        </p:nvSpPr>
        <p:spPr>
          <a:xfrm>
            <a:off x="3158563" y="208220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1962" name="Google Shape;1962;p103"/>
          <p:cNvCxnSpPr>
            <a:stCxn id="1961" idx="3"/>
            <a:endCxn id="1963" idx="2"/>
          </p:cNvCxnSpPr>
          <p:nvPr/>
        </p:nvCxnSpPr>
        <p:spPr>
          <a:xfrm flipH="1" rot="10800000">
            <a:off x="3736063" y="2236254"/>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1964" name="Google Shape;1964;p103"/>
          <p:cNvSpPr txBox="1"/>
          <p:nvPr/>
        </p:nvSpPr>
        <p:spPr>
          <a:xfrm>
            <a:off x="1548262" y="25859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1965" name="Google Shape;1965;p103"/>
          <p:cNvCxnSpPr>
            <a:stCxn id="1964" idx="1"/>
            <a:endCxn id="1946" idx="6"/>
          </p:cNvCxnSpPr>
          <p:nvPr/>
        </p:nvCxnSpPr>
        <p:spPr>
          <a:xfrm rot="10800000">
            <a:off x="1138162" y="27424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1966" name="Google Shape;1966;p103"/>
          <p:cNvSpPr/>
          <p:nvPr/>
        </p:nvSpPr>
        <p:spPr>
          <a:xfrm>
            <a:off x="4029673" y="20674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967" name="Google Shape;1967;p103"/>
          <p:cNvCxnSpPr>
            <a:stCxn id="1958" idx="0"/>
            <a:endCxn id="1966" idx="4"/>
          </p:cNvCxnSpPr>
          <p:nvPr/>
        </p:nvCxnSpPr>
        <p:spPr>
          <a:xfrm rot="10800000">
            <a:off x="4191529" y="2409714"/>
            <a:ext cx="0" cy="1488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1" name="Shape 1971"/>
        <p:cNvGrpSpPr/>
        <p:nvPr/>
      </p:nvGrpSpPr>
      <p:grpSpPr>
        <a:xfrm>
          <a:off x="0" y="0"/>
          <a:ext cx="0" cy="0"/>
          <a:chOff x="0" y="0"/>
          <a:chExt cx="0" cy="0"/>
        </a:xfrm>
      </p:grpSpPr>
      <p:sp>
        <p:nvSpPr>
          <p:cNvPr id="1972" name="Google Shape;1972;p10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04"/>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Possibility 1: fetch, merge, push</a:t>
            </a:r>
            <a:endParaRPr b="1" sz="3600">
              <a:solidFill>
                <a:srgbClr val="FFFFFF"/>
              </a:solidFill>
            </a:endParaRPr>
          </a:p>
          <a:p>
            <a:pPr indent="0" lvl="0" marL="0" rtl="0" algn="l">
              <a:spcBef>
                <a:spcPts val="0"/>
              </a:spcBef>
              <a:spcAft>
                <a:spcPts val="0"/>
              </a:spcAft>
              <a:buNone/>
            </a:pPr>
            <a:r>
              <a:t/>
            </a:r>
            <a:endParaRPr sz="3000"/>
          </a:p>
        </p:txBody>
      </p:sp>
      <p:sp>
        <p:nvSpPr>
          <p:cNvPr id="1974" name="Google Shape;1974;p104"/>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04"/>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900"/>
              </a:spcBef>
              <a:spcAft>
                <a:spcPts val="0"/>
              </a:spcAft>
              <a:buClr>
                <a:srgbClr val="3D85C6"/>
              </a:buClr>
              <a:buSzPts val="1400"/>
              <a:buAutoNum type="arabicPeriod"/>
            </a:pPr>
            <a:r>
              <a:rPr i="1" lang="en">
                <a:solidFill>
                  <a:srgbClr val="3D85C6"/>
                </a:solidFill>
                <a:latin typeface="Courier New"/>
                <a:ea typeface="Courier New"/>
                <a:cs typeface="Courier New"/>
                <a:sym typeface="Courier New"/>
              </a:rPr>
              <a:t>git fetch origin</a:t>
            </a:r>
            <a:r>
              <a:rPr lang="en">
                <a:solidFill>
                  <a:srgbClr val="3D85C6"/>
                </a:solidFill>
              </a:rPr>
              <a:t>:</a:t>
            </a:r>
            <a:br>
              <a:rPr lang="en">
                <a:solidFill>
                  <a:srgbClr val="3D85C6"/>
                </a:solidFill>
              </a:rPr>
            </a:br>
            <a:r>
              <a:rPr lang="en">
                <a:solidFill>
                  <a:srgbClr val="3D85C6"/>
                </a:solidFill>
              </a:rPr>
              <a:t>Retrieves commit </a:t>
            </a:r>
            <a:r>
              <a:rPr b="1" i="1" lang="en">
                <a:solidFill>
                  <a:srgbClr val="3D85C6"/>
                </a:solidFill>
              </a:rPr>
              <a:t>D</a:t>
            </a:r>
            <a:r>
              <a:rPr lang="en">
                <a:solidFill>
                  <a:srgbClr val="3D85C6"/>
                </a:solidFill>
              </a:rPr>
              <a:t> and updates the remote tracking branch.</a:t>
            </a:r>
            <a:endParaRPr>
              <a:solidFill>
                <a:srgbClr val="3D85C6"/>
              </a:solidFill>
            </a:endParaRPr>
          </a:p>
        </p:txBody>
      </p:sp>
      <p:cxnSp>
        <p:nvCxnSpPr>
          <p:cNvPr id="1976" name="Google Shape;1976;p104"/>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977" name="Google Shape;1977;p104"/>
          <p:cNvSpPr/>
          <p:nvPr/>
        </p:nvSpPr>
        <p:spPr>
          <a:xfrm>
            <a:off x="1090879" y="26027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978" name="Google Shape;1978;p104"/>
          <p:cNvSpPr/>
          <p:nvPr/>
        </p:nvSpPr>
        <p:spPr>
          <a:xfrm>
            <a:off x="1090879" y="30937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979" name="Google Shape;1979;p104"/>
          <p:cNvCxnSpPr>
            <a:stCxn id="1978" idx="0"/>
            <a:endCxn id="1977" idx="4"/>
          </p:cNvCxnSpPr>
          <p:nvPr/>
        </p:nvCxnSpPr>
        <p:spPr>
          <a:xfrm rot="10800000">
            <a:off x="1252729" y="2944997"/>
            <a:ext cx="0" cy="148800"/>
          </a:xfrm>
          <a:prstGeom prst="straightConnector1">
            <a:avLst/>
          </a:prstGeom>
          <a:noFill/>
          <a:ln cap="flat" cmpd="sng" w="28575">
            <a:solidFill>
              <a:schemeClr val="dk2"/>
            </a:solidFill>
            <a:prstDash val="solid"/>
            <a:round/>
            <a:headEnd len="med" w="med" type="none"/>
            <a:tailEnd len="med" w="med" type="none"/>
          </a:ln>
        </p:spPr>
      </p:cxnSp>
      <p:sp>
        <p:nvSpPr>
          <p:cNvPr id="1980" name="Google Shape;1980;p104"/>
          <p:cNvSpPr txBox="1"/>
          <p:nvPr/>
        </p:nvSpPr>
        <p:spPr>
          <a:xfrm>
            <a:off x="95332" y="2120317"/>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1981" name="Google Shape;1981;p104"/>
          <p:cNvCxnSpPr>
            <a:stCxn id="1980" idx="3"/>
            <a:endCxn id="1982" idx="2"/>
          </p:cNvCxnSpPr>
          <p:nvPr/>
        </p:nvCxnSpPr>
        <p:spPr>
          <a:xfrm>
            <a:off x="841432" y="2276767"/>
            <a:ext cx="249600" cy="0"/>
          </a:xfrm>
          <a:prstGeom prst="straightConnector1">
            <a:avLst/>
          </a:prstGeom>
          <a:noFill/>
          <a:ln cap="flat" cmpd="sng" w="28575">
            <a:solidFill>
              <a:schemeClr val="dk2"/>
            </a:solidFill>
            <a:prstDash val="solid"/>
            <a:round/>
            <a:headEnd len="med" w="med" type="none"/>
            <a:tailEnd len="med" w="med" type="triangle"/>
          </a:ln>
        </p:spPr>
      </p:cxnSp>
      <p:sp>
        <p:nvSpPr>
          <p:cNvPr id="1982" name="Google Shape;1982;p104"/>
          <p:cNvSpPr/>
          <p:nvPr/>
        </p:nvSpPr>
        <p:spPr>
          <a:xfrm>
            <a:off x="1090886" y="210563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1983" name="Google Shape;1983;p104"/>
          <p:cNvCxnSpPr>
            <a:stCxn id="1977" idx="0"/>
            <a:endCxn id="1982" idx="4"/>
          </p:cNvCxnSpPr>
          <p:nvPr/>
        </p:nvCxnSpPr>
        <p:spPr>
          <a:xfrm rot="10800000">
            <a:off x="1252729" y="2447964"/>
            <a:ext cx="0" cy="154800"/>
          </a:xfrm>
          <a:prstGeom prst="straightConnector1">
            <a:avLst/>
          </a:prstGeom>
          <a:noFill/>
          <a:ln cap="flat" cmpd="sng" w="28575">
            <a:solidFill>
              <a:schemeClr val="dk2"/>
            </a:solidFill>
            <a:prstDash val="solid"/>
            <a:round/>
            <a:headEnd len="med" w="med" type="none"/>
            <a:tailEnd len="med" w="med" type="none"/>
          </a:ln>
        </p:spPr>
      </p:cxnSp>
      <p:sp>
        <p:nvSpPr>
          <p:cNvPr id="1984" name="Google Shape;1984;p104"/>
          <p:cNvSpPr txBox="1"/>
          <p:nvPr/>
        </p:nvSpPr>
        <p:spPr>
          <a:xfrm>
            <a:off x="174525" y="1528113"/>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985" name="Google Shape;1985;p104"/>
          <p:cNvCxnSpPr>
            <a:stCxn id="1984" idx="2"/>
            <a:endCxn id="1986" idx="0"/>
          </p:cNvCxnSpPr>
          <p:nvPr/>
        </p:nvCxnSpPr>
        <p:spPr>
          <a:xfrm>
            <a:off x="463275" y="1841013"/>
            <a:ext cx="0" cy="272400"/>
          </a:xfrm>
          <a:prstGeom prst="straightConnector1">
            <a:avLst/>
          </a:prstGeom>
          <a:noFill/>
          <a:ln cap="flat" cmpd="sng" w="28575">
            <a:solidFill>
              <a:schemeClr val="dk2"/>
            </a:solidFill>
            <a:prstDash val="solid"/>
            <a:round/>
            <a:headEnd len="med" w="med" type="none"/>
            <a:tailEnd len="med" w="med" type="triangle"/>
          </a:ln>
        </p:spPr>
      </p:cxnSp>
      <p:sp>
        <p:nvSpPr>
          <p:cNvPr id="1987" name="Google Shape;1987;p104"/>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988" name="Google Shape;1988;p104"/>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989" name="Google Shape;1989;p104"/>
          <p:cNvSpPr/>
          <p:nvPr/>
        </p:nvSpPr>
        <p:spPr>
          <a:xfrm>
            <a:off x="4029679" y="25585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990" name="Google Shape;1990;p104"/>
          <p:cNvSpPr/>
          <p:nvPr/>
        </p:nvSpPr>
        <p:spPr>
          <a:xfrm>
            <a:off x="4029679" y="30495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991" name="Google Shape;1991;p104"/>
          <p:cNvCxnSpPr>
            <a:stCxn id="1990" idx="0"/>
            <a:endCxn id="1989" idx="4"/>
          </p:cNvCxnSpPr>
          <p:nvPr/>
        </p:nvCxnSpPr>
        <p:spPr>
          <a:xfrm rot="10800000">
            <a:off x="4191529" y="2900747"/>
            <a:ext cx="0" cy="148800"/>
          </a:xfrm>
          <a:prstGeom prst="straightConnector1">
            <a:avLst/>
          </a:prstGeom>
          <a:noFill/>
          <a:ln cap="flat" cmpd="sng" w="28575">
            <a:solidFill>
              <a:schemeClr val="dk2"/>
            </a:solidFill>
            <a:prstDash val="solid"/>
            <a:round/>
            <a:headEnd len="med" w="med" type="none"/>
            <a:tailEnd len="med" w="med" type="none"/>
          </a:ln>
        </p:spPr>
      </p:cxnSp>
      <p:sp>
        <p:nvSpPr>
          <p:cNvPr id="1992" name="Google Shape;1992;p104"/>
          <p:cNvSpPr txBox="1"/>
          <p:nvPr/>
        </p:nvSpPr>
        <p:spPr>
          <a:xfrm>
            <a:off x="3158563" y="208220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1993" name="Google Shape;1993;p104"/>
          <p:cNvCxnSpPr>
            <a:stCxn id="1992" idx="3"/>
            <a:endCxn id="1994" idx="2"/>
          </p:cNvCxnSpPr>
          <p:nvPr/>
        </p:nvCxnSpPr>
        <p:spPr>
          <a:xfrm flipH="1" rot="10800000">
            <a:off x="3736063" y="2236254"/>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1995" name="Google Shape;1995;p104"/>
          <p:cNvSpPr txBox="1"/>
          <p:nvPr/>
        </p:nvSpPr>
        <p:spPr>
          <a:xfrm>
            <a:off x="1650287" y="2706350"/>
            <a:ext cx="9498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origin/master</a:t>
            </a:r>
            <a:endParaRPr sz="1000">
              <a:solidFill>
                <a:srgbClr val="A61C00"/>
              </a:solidFill>
            </a:endParaRPr>
          </a:p>
        </p:txBody>
      </p:sp>
      <p:cxnSp>
        <p:nvCxnSpPr>
          <p:cNvPr id="1996" name="Google Shape;1996;p104"/>
          <p:cNvCxnSpPr>
            <a:endCxn id="1997" idx="4"/>
          </p:cNvCxnSpPr>
          <p:nvPr/>
        </p:nvCxnSpPr>
        <p:spPr>
          <a:xfrm rot="10800000">
            <a:off x="1761304" y="2447914"/>
            <a:ext cx="9000" cy="265200"/>
          </a:xfrm>
          <a:prstGeom prst="straightConnector1">
            <a:avLst/>
          </a:prstGeom>
          <a:noFill/>
          <a:ln cap="flat" cmpd="sng" w="28575">
            <a:solidFill>
              <a:srgbClr val="A61C00"/>
            </a:solidFill>
            <a:prstDash val="solid"/>
            <a:round/>
            <a:headEnd len="med" w="med" type="none"/>
            <a:tailEnd len="med" w="med" type="triangle"/>
          </a:ln>
        </p:spPr>
      </p:cxnSp>
      <p:sp>
        <p:nvSpPr>
          <p:cNvPr id="1998" name="Google Shape;1998;p104"/>
          <p:cNvSpPr/>
          <p:nvPr/>
        </p:nvSpPr>
        <p:spPr>
          <a:xfrm>
            <a:off x="4029673" y="20674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999" name="Google Shape;1999;p104"/>
          <p:cNvCxnSpPr>
            <a:stCxn id="1989" idx="0"/>
            <a:endCxn id="1998" idx="4"/>
          </p:cNvCxnSpPr>
          <p:nvPr/>
        </p:nvCxnSpPr>
        <p:spPr>
          <a:xfrm rot="10800000">
            <a:off x="4191529" y="2409714"/>
            <a:ext cx="0" cy="148800"/>
          </a:xfrm>
          <a:prstGeom prst="straightConnector1">
            <a:avLst/>
          </a:prstGeom>
          <a:noFill/>
          <a:ln cap="flat" cmpd="sng" w="28575">
            <a:solidFill>
              <a:schemeClr val="dk2"/>
            </a:solidFill>
            <a:prstDash val="solid"/>
            <a:round/>
            <a:headEnd len="med" w="med" type="none"/>
            <a:tailEnd len="med" w="med" type="none"/>
          </a:ln>
        </p:spPr>
      </p:cxnSp>
      <p:sp>
        <p:nvSpPr>
          <p:cNvPr id="1997" name="Google Shape;1997;p104"/>
          <p:cNvSpPr/>
          <p:nvPr/>
        </p:nvSpPr>
        <p:spPr>
          <a:xfrm>
            <a:off x="1599454" y="2105614"/>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D</a:t>
            </a:r>
            <a:endParaRPr b="1" sz="1200">
              <a:solidFill>
                <a:srgbClr val="A61C00"/>
              </a:solidFill>
            </a:endParaRPr>
          </a:p>
        </p:txBody>
      </p:sp>
      <p:cxnSp>
        <p:nvCxnSpPr>
          <p:cNvPr id="2000" name="Google Shape;2000;p104"/>
          <p:cNvCxnSpPr>
            <a:stCxn id="1977" idx="7"/>
            <a:endCxn id="1997" idx="3"/>
          </p:cNvCxnSpPr>
          <p:nvPr/>
        </p:nvCxnSpPr>
        <p:spPr>
          <a:xfrm flipH="1" rot="10800000">
            <a:off x="1367175" y="2397893"/>
            <a:ext cx="279600" cy="255000"/>
          </a:xfrm>
          <a:prstGeom prst="straightConnector1">
            <a:avLst/>
          </a:prstGeom>
          <a:noFill/>
          <a:ln cap="flat" cmpd="sng" w="28575">
            <a:solidFill>
              <a:srgbClr val="A61C00"/>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3"/>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Git Repository Structure</a:t>
            </a:r>
            <a:endParaRPr b="1" sz="3600">
              <a:solidFill>
                <a:srgbClr val="FFFFFF"/>
              </a:solidFill>
            </a:endParaRPr>
          </a:p>
          <a:p>
            <a:pPr indent="0" lvl="0" marL="0" rtl="0" algn="l">
              <a:spcBef>
                <a:spcPts val="0"/>
              </a:spcBef>
              <a:spcAft>
                <a:spcPts val="0"/>
              </a:spcAft>
              <a:buNone/>
            </a:pPr>
            <a:r>
              <a:t/>
            </a:r>
            <a:endParaRPr sz="3000"/>
          </a:p>
        </p:txBody>
      </p:sp>
      <p:sp>
        <p:nvSpPr>
          <p:cNvPr id="191" name="Google Shape;191;p33"/>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3"/>
          <p:cNvSpPr txBox="1"/>
          <p:nvPr/>
        </p:nvSpPr>
        <p:spPr>
          <a:xfrm>
            <a:off x="6012950" y="668100"/>
            <a:ext cx="3069300" cy="292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a:solidFill>
                  <a:schemeClr val="dk1"/>
                </a:solidFill>
              </a:rPr>
              <a:t>A </a:t>
            </a:r>
            <a:r>
              <a:rPr b="1" i="1" lang="en" sz="1800">
                <a:solidFill>
                  <a:srgbClr val="3D85C6"/>
                </a:solidFill>
              </a:rPr>
              <a:t>Git repository</a:t>
            </a:r>
            <a:r>
              <a:rPr lang="en" sz="1800">
                <a:solidFill>
                  <a:schemeClr val="dk1"/>
                </a:solidFill>
              </a:rPr>
              <a:t> is created by:</a:t>
            </a:r>
            <a:endParaRPr sz="1800">
              <a:solidFill>
                <a:schemeClr val="dk1"/>
              </a:solidFill>
            </a:endParaRPr>
          </a:p>
          <a:p>
            <a:pPr indent="-342900" lvl="0" marL="457200" rtl="0" algn="l">
              <a:lnSpc>
                <a:spcPct val="115000"/>
              </a:lnSpc>
              <a:spcBef>
                <a:spcPts val="900"/>
              </a:spcBef>
              <a:spcAft>
                <a:spcPts val="0"/>
              </a:spcAft>
              <a:buClr>
                <a:schemeClr val="dk1"/>
              </a:buClr>
              <a:buSzPts val="1800"/>
              <a:buFont typeface="Georgia"/>
              <a:buChar char="■"/>
            </a:pPr>
            <a:r>
              <a:rPr i="1" lang="en" sz="1800">
                <a:solidFill>
                  <a:schemeClr val="dk1"/>
                </a:solidFill>
                <a:latin typeface="Courier New"/>
                <a:ea typeface="Courier New"/>
                <a:cs typeface="Courier New"/>
                <a:sym typeface="Courier New"/>
              </a:rPr>
              <a:t>git init</a:t>
            </a:r>
            <a:r>
              <a:rPr lang="en" sz="1800">
                <a:solidFill>
                  <a:schemeClr val="dk1"/>
                </a:solidFill>
              </a:rPr>
              <a:t> </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Courier New"/>
              <a:buChar char="■"/>
            </a:pPr>
            <a:r>
              <a:rPr i="1" lang="en" sz="1800">
                <a:solidFill>
                  <a:schemeClr val="dk1"/>
                </a:solidFill>
                <a:latin typeface="Courier New"/>
                <a:ea typeface="Courier New"/>
                <a:cs typeface="Courier New"/>
                <a:sym typeface="Courier New"/>
              </a:rPr>
              <a:t>git clone</a:t>
            </a:r>
            <a:r>
              <a:rPr lang="en" sz="1800">
                <a:solidFill>
                  <a:schemeClr val="dk1"/>
                </a:solidFill>
              </a:rPr>
              <a:t> (explained later)</a:t>
            </a:r>
            <a:endParaRPr sz="1800">
              <a:solidFill>
                <a:schemeClr val="dk1"/>
              </a:solidFill>
            </a:endParaRPr>
          </a:p>
          <a:p>
            <a:pPr indent="0" lvl="0" marL="0" rtl="0" algn="l">
              <a:lnSpc>
                <a:spcPct val="115000"/>
              </a:lnSpc>
              <a:spcBef>
                <a:spcPts val="900"/>
              </a:spcBef>
              <a:spcAft>
                <a:spcPts val="1600"/>
              </a:spcAft>
              <a:buNone/>
            </a:pPr>
            <a:r>
              <a:t/>
            </a:r>
            <a:endParaRPr sz="2400"/>
          </a:p>
        </p:txBody>
      </p:sp>
      <p:pic>
        <p:nvPicPr>
          <p:cNvPr id="193" name="Google Shape;193;p33"/>
          <p:cNvPicPr preferRelativeResize="0"/>
          <p:nvPr/>
        </p:nvPicPr>
        <p:blipFill rotWithShape="1">
          <a:blip r:embed="rId3">
            <a:alphaModFix/>
          </a:blip>
          <a:srcRect b="0" l="0" r="0" t="0"/>
          <a:stretch/>
        </p:blipFill>
        <p:spPr>
          <a:xfrm>
            <a:off x="1309320" y="3036960"/>
            <a:ext cx="681840" cy="464760"/>
          </a:xfrm>
          <a:prstGeom prst="rect">
            <a:avLst/>
          </a:prstGeom>
          <a:noFill/>
          <a:ln>
            <a:noFill/>
          </a:ln>
        </p:spPr>
      </p:pic>
      <p:pic>
        <p:nvPicPr>
          <p:cNvPr id="194" name="Google Shape;194;p33"/>
          <p:cNvPicPr preferRelativeResize="0"/>
          <p:nvPr/>
        </p:nvPicPr>
        <p:blipFill rotWithShape="1">
          <a:blip r:embed="rId4">
            <a:alphaModFix/>
          </a:blip>
          <a:srcRect b="0" l="0" r="0" t="0"/>
          <a:stretch/>
        </p:blipFill>
        <p:spPr>
          <a:xfrm>
            <a:off x="184320" y="3502080"/>
            <a:ext cx="2884680" cy="1362600"/>
          </a:xfrm>
          <a:prstGeom prst="rect">
            <a:avLst/>
          </a:prstGeom>
          <a:noFill/>
          <a:ln>
            <a:noFill/>
          </a:ln>
        </p:spPr>
      </p:pic>
      <p:pic>
        <p:nvPicPr>
          <p:cNvPr id="195" name="Google Shape;195;p33"/>
          <p:cNvPicPr preferRelativeResize="0"/>
          <p:nvPr/>
        </p:nvPicPr>
        <p:blipFill rotWithShape="1">
          <a:blip r:embed="rId5">
            <a:alphaModFix/>
          </a:blip>
          <a:srcRect b="0" l="0" r="0" t="0"/>
          <a:stretch/>
        </p:blipFill>
        <p:spPr>
          <a:xfrm>
            <a:off x="231480" y="870480"/>
            <a:ext cx="2837520" cy="229464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4" name="Shape 2004"/>
        <p:cNvGrpSpPr/>
        <p:nvPr/>
      </p:nvGrpSpPr>
      <p:grpSpPr>
        <a:xfrm>
          <a:off x="0" y="0"/>
          <a:ext cx="0" cy="0"/>
          <a:chOff x="0" y="0"/>
          <a:chExt cx="0" cy="0"/>
        </a:xfrm>
      </p:grpSpPr>
      <p:sp>
        <p:nvSpPr>
          <p:cNvPr id="2005" name="Google Shape;2005;p10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05"/>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Possibility 1: fetch, merge, push</a:t>
            </a:r>
            <a:endParaRPr b="1" sz="3600">
              <a:solidFill>
                <a:srgbClr val="FFFFFF"/>
              </a:solidFill>
            </a:endParaRPr>
          </a:p>
          <a:p>
            <a:pPr indent="0" lvl="0" marL="0" rtl="0" algn="l">
              <a:spcBef>
                <a:spcPts val="0"/>
              </a:spcBef>
              <a:spcAft>
                <a:spcPts val="0"/>
              </a:spcAft>
              <a:buNone/>
            </a:pPr>
            <a:r>
              <a:t/>
            </a:r>
            <a:endParaRPr sz="3000"/>
          </a:p>
        </p:txBody>
      </p:sp>
      <p:sp>
        <p:nvSpPr>
          <p:cNvPr id="2007" name="Google Shape;2007;p105"/>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05"/>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900"/>
              </a:spcBef>
              <a:spcAft>
                <a:spcPts val="0"/>
              </a:spcAft>
              <a:buSzPts val="1400"/>
              <a:buAutoNum type="arabicPeriod"/>
            </a:pPr>
            <a:r>
              <a:rPr i="1" lang="en">
                <a:latin typeface="Courier New"/>
                <a:ea typeface="Courier New"/>
                <a:cs typeface="Courier New"/>
                <a:sym typeface="Courier New"/>
              </a:rPr>
              <a:t>git fetch origin</a:t>
            </a:r>
            <a:r>
              <a:rPr lang="en"/>
              <a:t>:</a:t>
            </a:r>
            <a:br>
              <a:rPr lang="en"/>
            </a:br>
            <a:r>
              <a:rPr lang="en"/>
              <a:t>Retrieves commit </a:t>
            </a:r>
            <a:r>
              <a:rPr b="1" i="1" lang="en"/>
              <a:t>D</a:t>
            </a:r>
            <a:r>
              <a:rPr lang="en"/>
              <a:t> and updates the remote tracking branch.</a:t>
            </a:r>
            <a:endParaRPr/>
          </a:p>
          <a:p>
            <a:pPr indent="-317500" lvl="0" marL="457200" rtl="0" algn="l">
              <a:lnSpc>
                <a:spcPct val="115000"/>
              </a:lnSpc>
              <a:spcBef>
                <a:spcPts val="0"/>
              </a:spcBef>
              <a:spcAft>
                <a:spcPts val="0"/>
              </a:spcAft>
              <a:buClr>
                <a:srgbClr val="3D85C6"/>
              </a:buClr>
              <a:buSzPts val="1400"/>
              <a:buAutoNum type="arabicPeriod"/>
            </a:pPr>
            <a:r>
              <a:rPr i="1" lang="en">
                <a:solidFill>
                  <a:srgbClr val="3D85C6"/>
                </a:solidFill>
                <a:latin typeface="Courier New"/>
                <a:ea typeface="Courier New"/>
                <a:cs typeface="Courier New"/>
                <a:sym typeface="Courier New"/>
              </a:rPr>
              <a:t>git merge origin/master</a:t>
            </a:r>
            <a:r>
              <a:rPr lang="en">
                <a:solidFill>
                  <a:srgbClr val="3D85C6"/>
                </a:solidFill>
              </a:rPr>
              <a:t>:</a:t>
            </a:r>
            <a:br>
              <a:rPr lang="en">
                <a:solidFill>
                  <a:srgbClr val="3D85C6"/>
                </a:solidFill>
              </a:rPr>
            </a:br>
            <a:r>
              <a:rPr lang="en">
                <a:solidFill>
                  <a:srgbClr val="3D85C6"/>
                </a:solidFill>
              </a:rPr>
              <a:t>Merges commit </a:t>
            </a:r>
            <a:r>
              <a:rPr b="1" i="1" lang="en">
                <a:solidFill>
                  <a:srgbClr val="3D85C6"/>
                </a:solidFill>
              </a:rPr>
              <a:t>D</a:t>
            </a:r>
            <a:r>
              <a:rPr lang="en">
                <a:solidFill>
                  <a:srgbClr val="3D85C6"/>
                </a:solidFill>
              </a:rPr>
              <a:t> into the </a:t>
            </a:r>
            <a:r>
              <a:rPr i="1" lang="en">
                <a:solidFill>
                  <a:srgbClr val="3D85C6"/>
                </a:solidFill>
                <a:latin typeface="Courier New"/>
                <a:ea typeface="Courier New"/>
                <a:cs typeface="Courier New"/>
                <a:sym typeface="Courier New"/>
              </a:rPr>
              <a:t>featureX</a:t>
            </a:r>
            <a:r>
              <a:rPr lang="en">
                <a:solidFill>
                  <a:srgbClr val="3D85C6"/>
                </a:solidFill>
              </a:rPr>
              <a:t> branch.</a:t>
            </a:r>
            <a:endParaRPr>
              <a:solidFill>
                <a:srgbClr val="3D85C6"/>
              </a:solidFill>
            </a:endParaRPr>
          </a:p>
        </p:txBody>
      </p:sp>
      <p:cxnSp>
        <p:nvCxnSpPr>
          <p:cNvPr id="2009" name="Google Shape;2009;p105"/>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2010" name="Google Shape;2010;p105"/>
          <p:cNvSpPr/>
          <p:nvPr/>
        </p:nvSpPr>
        <p:spPr>
          <a:xfrm>
            <a:off x="1090879" y="26027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011" name="Google Shape;2011;p105"/>
          <p:cNvSpPr/>
          <p:nvPr/>
        </p:nvSpPr>
        <p:spPr>
          <a:xfrm>
            <a:off x="1090879" y="30937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012" name="Google Shape;2012;p105"/>
          <p:cNvCxnSpPr>
            <a:stCxn id="2011" idx="0"/>
            <a:endCxn id="2010" idx="4"/>
          </p:cNvCxnSpPr>
          <p:nvPr/>
        </p:nvCxnSpPr>
        <p:spPr>
          <a:xfrm rot="10800000">
            <a:off x="1252729" y="2944997"/>
            <a:ext cx="0" cy="148800"/>
          </a:xfrm>
          <a:prstGeom prst="straightConnector1">
            <a:avLst/>
          </a:prstGeom>
          <a:noFill/>
          <a:ln cap="flat" cmpd="sng" w="28575">
            <a:solidFill>
              <a:schemeClr val="dk2"/>
            </a:solidFill>
            <a:prstDash val="solid"/>
            <a:round/>
            <a:headEnd len="med" w="med" type="none"/>
            <a:tailEnd len="med" w="med" type="none"/>
          </a:ln>
        </p:spPr>
      </p:cxnSp>
      <p:sp>
        <p:nvSpPr>
          <p:cNvPr id="2013" name="Google Shape;2013;p105"/>
          <p:cNvSpPr txBox="1"/>
          <p:nvPr/>
        </p:nvSpPr>
        <p:spPr>
          <a:xfrm>
            <a:off x="95182" y="1595380"/>
            <a:ext cx="7461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featureX</a:t>
            </a:r>
            <a:endParaRPr sz="1000">
              <a:solidFill>
                <a:srgbClr val="A61C00"/>
              </a:solidFill>
            </a:endParaRPr>
          </a:p>
        </p:txBody>
      </p:sp>
      <p:cxnSp>
        <p:nvCxnSpPr>
          <p:cNvPr id="2014" name="Google Shape;2014;p105"/>
          <p:cNvCxnSpPr>
            <a:stCxn id="2013" idx="3"/>
            <a:endCxn id="2015" idx="2"/>
          </p:cNvCxnSpPr>
          <p:nvPr/>
        </p:nvCxnSpPr>
        <p:spPr>
          <a:xfrm>
            <a:off x="841282" y="1751830"/>
            <a:ext cx="249600" cy="6300"/>
          </a:xfrm>
          <a:prstGeom prst="straightConnector1">
            <a:avLst/>
          </a:prstGeom>
          <a:noFill/>
          <a:ln cap="flat" cmpd="sng" w="28575">
            <a:solidFill>
              <a:srgbClr val="A61C00"/>
            </a:solidFill>
            <a:prstDash val="solid"/>
            <a:round/>
            <a:headEnd len="med" w="med" type="none"/>
            <a:tailEnd len="med" w="med" type="triangle"/>
          </a:ln>
        </p:spPr>
      </p:cxnSp>
      <p:sp>
        <p:nvSpPr>
          <p:cNvPr id="2016" name="Google Shape;2016;p105"/>
          <p:cNvSpPr/>
          <p:nvPr/>
        </p:nvSpPr>
        <p:spPr>
          <a:xfrm>
            <a:off x="1090886" y="210563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2017" name="Google Shape;2017;p105"/>
          <p:cNvCxnSpPr>
            <a:stCxn id="2010" idx="0"/>
            <a:endCxn id="2016" idx="4"/>
          </p:cNvCxnSpPr>
          <p:nvPr/>
        </p:nvCxnSpPr>
        <p:spPr>
          <a:xfrm rot="10800000">
            <a:off x="1252729" y="2447964"/>
            <a:ext cx="0" cy="154800"/>
          </a:xfrm>
          <a:prstGeom prst="straightConnector1">
            <a:avLst/>
          </a:prstGeom>
          <a:noFill/>
          <a:ln cap="flat" cmpd="sng" w="28575">
            <a:solidFill>
              <a:schemeClr val="dk2"/>
            </a:solidFill>
            <a:prstDash val="solid"/>
            <a:round/>
            <a:headEnd len="med" w="med" type="none"/>
            <a:tailEnd len="med" w="med" type="none"/>
          </a:ln>
        </p:spPr>
      </p:cxnSp>
      <p:sp>
        <p:nvSpPr>
          <p:cNvPr id="2018" name="Google Shape;2018;p105"/>
          <p:cNvSpPr txBox="1"/>
          <p:nvPr/>
        </p:nvSpPr>
        <p:spPr>
          <a:xfrm>
            <a:off x="174375" y="1003175"/>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2019" name="Google Shape;2019;p105"/>
          <p:cNvCxnSpPr>
            <a:stCxn id="2018" idx="2"/>
            <a:endCxn id="2020" idx="0"/>
          </p:cNvCxnSpPr>
          <p:nvPr/>
        </p:nvCxnSpPr>
        <p:spPr>
          <a:xfrm>
            <a:off x="463125" y="1316075"/>
            <a:ext cx="0" cy="272400"/>
          </a:xfrm>
          <a:prstGeom prst="straightConnector1">
            <a:avLst/>
          </a:prstGeom>
          <a:noFill/>
          <a:ln cap="flat" cmpd="sng" w="28575">
            <a:solidFill>
              <a:schemeClr val="dk2"/>
            </a:solidFill>
            <a:prstDash val="solid"/>
            <a:round/>
            <a:headEnd len="med" w="med" type="none"/>
            <a:tailEnd len="med" w="med" type="triangle"/>
          </a:ln>
        </p:spPr>
      </p:cxnSp>
      <p:sp>
        <p:nvSpPr>
          <p:cNvPr id="2021" name="Google Shape;2021;p105"/>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2022" name="Google Shape;2022;p105"/>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023" name="Google Shape;2023;p105"/>
          <p:cNvSpPr/>
          <p:nvPr/>
        </p:nvSpPr>
        <p:spPr>
          <a:xfrm>
            <a:off x="4029679" y="25585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024" name="Google Shape;2024;p105"/>
          <p:cNvSpPr/>
          <p:nvPr/>
        </p:nvSpPr>
        <p:spPr>
          <a:xfrm>
            <a:off x="4029679" y="30495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025" name="Google Shape;2025;p105"/>
          <p:cNvCxnSpPr>
            <a:stCxn id="2024" idx="0"/>
            <a:endCxn id="2023" idx="4"/>
          </p:cNvCxnSpPr>
          <p:nvPr/>
        </p:nvCxnSpPr>
        <p:spPr>
          <a:xfrm rot="10800000">
            <a:off x="4191529" y="2900747"/>
            <a:ext cx="0" cy="148800"/>
          </a:xfrm>
          <a:prstGeom prst="straightConnector1">
            <a:avLst/>
          </a:prstGeom>
          <a:noFill/>
          <a:ln cap="flat" cmpd="sng" w="28575">
            <a:solidFill>
              <a:schemeClr val="dk2"/>
            </a:solidFill>
            <a:prstDash val="solid"/>
            <a:round/>
            <a:headEnd len="med" w="med" type="none"/>
            <a:tailEnd len="med" w="med" type="none"/>
          </a:ln>
        </p:spPr>
      </p:cxnSp>
      <p:sp>
        <p:nvSpPr>
          <p:cNvPr id="2026" name="Google Shape;2026;p105"/>
          <p:cNvSpPr txBox="1"/>
          <p:nvPr/>
        </p:nvSpPr>
        <p:spPr>
          <a:xfrm>
            <a:off x="3158563" y="208220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027" name="Google Shape;2027;p105"/>
          <p:cNvCxnSpPr>
            <a:stCxn id="2026" idx="3"/>
            <a:endCxn id="2028" idx="2"/>
          </p:cNvCxnSpPr>
          <p:nvPr/>
        </p:nvCxnSpPr>
        <p:spPr>
          <a:xfrm flipH="1" rot="10800000">
            <a:off x="3736063" y="2236254"/>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2029" name="Google Shape;2029;p105"/>
          <p:cNvSpPr txBox="1"/>
          <p:nvPr/>
        </p:nvSpPr>
        <p:spPr>
          <a:xfrm>
            <a:off x="1650287" y="27063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3D85C6"/>
                </a:solidFill>
              </a:rPr>
              <a:t>origin/master</a:t>
            </a:r>
            <a:endParaRPr sz="1000">
              <a:solidFill>
                <a:srgbClr val="3D85C6"/>
              </a:solidFill>
            </a:endParaRPr>
          </a:p>
        </p:txBody>
      </p:sp>
      <p:cxnSp>
        <p:nvCxnSpPr>
          <p:cNvPr id="2030" name="Google Shape;2030;p105"/>
          <p:cNvCxnSpPr>
            <a:endCxn id="2031" idx="4"/>
          </p:cNvCxnSpPr>
          <p:nvPr/>
        </p:nvCxnSpPr>
        <p:spPr>
          <a:xfrm rot="10800000">
            <a:off x="1761304" y="2447914"/>
            <a:ext cx="9000" cy="265200"/>
          </a:xfrm>
          <a:prstGeom prst="straightConnector1">
            <a:avLst/>
          </a:prstGeom>
          <a:noFill/>
          <a:ln cap="flat" cmpd="sng" w="28575">
            <a:solidFill>
              <a:srgbClr val="3D85C6"/>
            </a:solidFill>
            <a:prstDash val="solid"/>
            <a:round/>
            <a:headEnd len="med" w="med" type="none"/>
            <a:tailEnd len="med" w="med" type="triangle"/>
          </a:ln>
        </p:spPr>
      </p:cxnSp>
      <p:sp>
        <p:nvSpPr>
          <p:cNvPr id="2032" name="Google Shape;2032;p105"/>
          <p:cNvSpPr/>
          <p:nvPr/>
        </p:nvSpPr>
        <p:spPr>
          <a:xfrm>
            <a:off x="4029673" y="20674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033" name="Google Shape;2033;p105"/>
          <p:cNvCxnSpPr>
            <a:stCxn id="2023" idx="0"/>
            <a:endCxn id="2032" idx="4"/>
          </p:cNvCxnSpPr>
          <p:nvPr/>
        </p:nvCxnSpPr>
        <p:spPr>
          <a:xfrm rot="10800000">
            <a:off x="4191529" y="2409714"/>
            <a:ext cx="0" cy="148800"/>
          </a:xfrm>
          <a:prstGeom prst="straightConnector1">
            <a:avLst/>
          </a:prstGeom>
          <a:noFill/>
          <a:ln cap="flat" cmpd="sng" w="28575">
            <a:solidFill>
              <a:schemeClr val="dk2"/>
            </a:solidFill>
            <a:prstDash val="solid"/>
            <a:round/>
            <a:headEnd len="med" w="med" type="none"/>
            <a:tailEnd len="med" w="med" type="none"/>
          </a:ln>
        </p:spPr>
      </p:cxnSp>
      <p:sp>
        <p:nvSpPr>
          <p:cNvPr id="2031" name="Google Shape;2031;p105"/>
          <p:cNvSpPr/>
          <p:nvPr/>
        </p:nvSpPr>
        <p:spPr>
          <a:xfrm>
            <a:off x="1599454" y="21056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034" name="Google Shape;2034;p105"/>
          <p:cNvCxnSpPr>
            <a:stCxn id="2010" idx="7"/>
            <a:endCxn id="2031" idx="3"/>
          </p:cNvCxnSpPr>
          <p:nvPr/>
        </p:nvCxnSpPr>
        <p:spPr>
          <a:xfrm flipH="1" rot="10800000">
            <a:off x="1367175" y="2397893"/>
            <a:ext cx="279600" cy="255000"/>
          </a:xfrm>
          <a:prstGeom prst="straightConnector1">
            <a:avLst/>
          </a:prstGeom>
          <a:noFill/>
          <a:ln cap="flat" cmpd="sng" w="28575">
            <a:solidFill>
              <a:schemeClr val="dk2"/>
            </a:solidFill>
            <a:prstDash val="solid"/>
            <a:round/>
            <a:headEnd len="med" w="med" type="none"/>
            <a:tailEnd len="med" w="med" type="none"/>
          </a:ln>
        </p:spPr>
      </p:cxnSp>
      <p:sp>
        <p:nvSpPr>
          <p:cNvPr id="2015" name="Google Shape;2015;p105"/>
          <p:cNvSpPr/>
          <p:nvPr/>
        </p:nvSpPr>
        <p:spPr>
          <a:xfrm>
            <a:off x="1090879" y="1587026"/>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E</a:t>
            </a:r>
            <a:endParaRPr b="1" sz="1200">
              <a:solidFill>
                <a:srgbClr val="A61C00"/>
              </a:solidFill>
            </a:endParaRPr>
          </a:p>
        </p:txBody>
      </p:sp>
      <p:cxnSp>
        <p:nvCxnSpPr>
          <p:cNvPr id="2035" name="Google Shape;2035;p105"/>
          <p:cNvCxnSpPr>
            <a:stCxn id="2016" idx="0"/>
            <a:endCxn id="2015" idx="4"/>
          </p:cNvCxnSpPr>
          <p:nvPr/>
        </p:nvCxnSpPr>
        <p:spPr>
          <a:xfrm rot="10800000">
            <a:off x="1252736" y="1929236"/>
            <a:ext cx="0" cy="176400"/>
          </a:xfrm>
          <a:prstGeom prst="straightConnector1">
            <a:avLst/>
          </a:prstGeom>
          <a:noFill/>
          <a:ln cap="flat" cmpd="sng" w="28575">
            <a:solidFill>
              <a:srgbClr val="A61C00"/>
            </a:solidFill>
            <a:prstDash val="solid"/>
            <a:round/>
            <a:headEnd len="med" w="med" type="none"/>
            <a:tailEnd len="med" w="med" type="none"/>
          </a:ln>
        </p:spPr>
      </p:cxnSp>
      <p:cxnSp>
        <p:nvCxnSpPr>
          <p:cNvPr id="2036" name="Google Shape;2036;p105"/>
          <p:cNvCxnSpPr>
            <a:stCxn id="2031" idx="0"/>
            <a:endCxn id="2015" idx="5"/>
          </p:cNvCxnSpPr>
          <p:nvPr/>
        </p:nvCxnSpPr>
        <p:spPr>
          <a:xfrm rot="10800000">
            <a:off x="1367104" y="1879114"/>
            <a:ext cx="394200" cy="226500"/>
          </a:xfrm>
          <a:prstGeom prst="straightConnector1">
            <a:avLst/>
          </a:prstGeom>
          <a:noFill/>
          <a:ln cap="flat" cmpd="sng" w="28575">
            <a:solidFill>
              <a:srgbClr val="A61C00"/>
            </a:solidFill>
            <a:prstDash val="solid"/>
            <a:round/>
            <a:headEnd len="med" w="med" type="none"/>
            <a:tailEnd len="med" w="med" type="none"/>
          </a:ln>
        </p:spPr>
      </p:cxn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0" name="Shape 2040"/>
        <p:cNvGrpSpPr/>
        <p:nvPr/>
      </p:nvGrpSpPr>
      <p:grpSpPr>
        <a:xfrm>
          <a:off x="0" y="0"/>
          <a:ext cx="0" cy="0"/>
          <a:chOff x="0" y="0"/>
          <a:chExt cx="0" cy="0"/>
        </a:xfrm>
      </p:grpSpPr>
      <p:sp>
        <p:nvSpPr>
          <p:cNvPr id="2041" name="Google Shape;2041;p10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06"/>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Possibility 1: fetch, merge, push</a:t>
            </a:r>
            <a:endParaRPr b="1" sz="3600">
              <a:solidFill>
                <a:srgbClr val="FFFFFF"/>
              </a:solidFill>
            </a:endParaRPr>
          </a:p>
          <a:p>
            <a:pPr indent="0" lvl="0" marL="0" rtl="0" algn="l">
              <a:spcBef>
                <a:spcPts val="0"/>
              </a:spcBef>
              <a:spcAft>
                <a:spcPts val="0"/>
              </a:spcAft>
              <a:buNone/>
            </a:pPr>
            <a:r>
              <a:t/>
            </a:r>
            <a:endParaRPr sz="3000"/>
          </a:p>
        </p:txBody>
      </p:sp>
      <p:sp>
        <p:nvSpPr>
          <p:cNvPr id="2043" name="Google Shape;2043;p106"/>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06"/>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900"/>
              </a:spcBef>
              <a:spcAft>
                <a:spcPts val="0"/>
              </a:spcAft>
              <a:buSzPts val="1400"/>
              <a:buAutoNum type="arabicPeriod"/>
            </a:pPr>
            <a:r>
              <a:rPr i="1" lang="en">
                <a:latin typeface="Courier New"/>
                <a:ea typeface="Courier New"/>
                <a:cs typeface="Courier New"/>
                <a:sym typeface="Courier New"/>
              </a:rPr>
              <a:t>git fetch origin</a:t>
            </a:r>
            <a:r>
              <a:rPr lang="en"/>
              <a:t>:</a:t>
            </a:r>
            <a:br>
              <a:rPr lang="en"/>
            </a:br>
            <a:r>
              <a:rPr lang="en"/>
              <a:t>Retrieves commit </a:t>
            </a:r>
            <a:r>
              <a:rPr b="1" i="1" lang="en"/>
              <a:t>D</a:t>
            </a:r>
            <a:r>
              <a:rPr lang="en"/>
              <a:t> and updates the remote tracking branch.</a:t>
            </a:r>
            <a:endParaRPr/>
          </a:p>
          <a:p>
            <a:pPr indent="-317500" lvl="0" marL="457200" rtl="0" algn="l">
              <a:lnSpc>
                <a:spcPct val="115000"/>
              </a:lnSpc>
              <a:spcBef>
                <a:spcPts val="0"/>
              </a:spcBef>
              <a:spcAft>
                <a:spcPts val="0"/>
              </a:spcAft>
              <a:buSzPts val="1400"/>
              <a:buAutoNum type="arabicPeriod"/>
            </a:pPr>
            <a:r>
              <a:rPr i="1" lang="en">
                <a:latin typeface="Courier New"/>
                <a:ea typeface="Courier New"/>
                <a:cs typeface="Courier New"/>
                <a:sym typeface="Courier New"/>
              </a:rPr>
              <a:t>git merge origin/master</a:t>
            </a:r>
            <a:r>
              <a:rPr lang="en"/>
              <a:t>:</a:t>
            </a:r>
            <a:br>
              <a:rPr lang="en"/>
            </a:br>
            <a:r>
              <a:rPr lang="en"/>
              <a:t>Merges commit </a:t>
            </a:r>
            <a:r>
              <a:rPr b="1" i="1" lang="en"/>
              <a:t>D</a:t>
            </a:r>
            <a:r>
              <a:rPr lang="en"/>
              <a:t> into the </a:t>
            </a:r>
            <a:r>
              <a:rPr i="1" lang="en">
                <a:latin typeface="Courier New"/>
                <a:ea typeface="Courier New"/>
                <a:cs typeface="Courier New"/>
                <a:sym typeface="Courier New"/>
              </a:rPr>
              <a:t>featureX</a:t>
            </a:r>
            <a:r>
              <a:rPr lang="en"/>
              <a:t> branch.</a:t>
            </a:r>
            <a:endParaRPr/>
          </a:p>
          <a:p>
            <a:pPr indent="-317500" lvl="0" marL="457200" rtl="0" algn="l">
              <a:lnSpc>
                <a:spcPct val="115000"/>
              </a:lnSpc>
              <a:spcBef>
                <a:spcPts val="0"/>
              </a:spcBef>
              <a:spcAft>
                <a:spcPts val="0"/>
              </a:spcAft>
              <a:buClr>
                <a:srgbClr val="3D85C6"/>
              </a:buClr>
              <a:buSzPts val="1400"/>
              <a:buAutoNum type="arabicPeriod"/>
            </a:pPr>
            <a:r>
              <a:rPr i="1" lang="en">
                <a:solidFill>
                  <a:srgbClr val="3D85C6"/>
                </a:solidFill>
                <a:latin typeface="Courier New"/>
                <a:ea typeface="Courier New"/>
                <a:cs typeface="Courier New"/>
                <a:sym typeface="Courier New"/>
              </a:rPr>
              <a:t>git push origin HEAD:master:</a:t>
            </a:r>
            <a:br>
              <a:rPr lang="en">
                <a:solidFill>
                  <a:srgbClr val="3D85C6"/>
                </a:solidFill>
              </a:rPr>
            </a:br>
            <a:r>
              <a:rPr lang="en">
                <a:solidFill>
                  <a:srgbClr val="3D85C6"/>
                </a:solidFill>
              </a:rPr>
              <a:t>Push of commit </a:t>
            </a:r>
            <a:r>
              <a:rPr b="1" i="1" lang="en">
                <a:solidFill>
                  <a:srgbClr val="3D85C6"/>
                </a:solidFill>
              </a:rPr>
              <a:t>E</a:t>
            </a:r>
            <a:r>
              <a:rPr lang="en">
                <a:solidFill>
                  <a:srgbClr val="3D85C6"/>
                </a:solidFill>
              </a:rPr>
              <a:t> succeeds now because the </a:t>
            </a:r>
            <a:r>
              <a:rPr i="1" lang="en">
                <a:solidFill>
                  <a:srgbClr val="3D85C6"/>
                </a:solidFill>
                <a:latin typeface="Courier New"/>
                <a:ea typeface="Courier New"/>
                <a:cs typeface="Courier New"/>
                <a:sym typeface="Courier New"/>
              </a:rPr>
              <a:t>master</a:t>
            </a:r>
            <a:r>
              <a:rPr lang="en">
                <a:solidFill>
                  <a:srgbClr val="3D85C6"/>
                </a:solidFill>
              </a:rPr>
              <a:t> branch can be fast-forwarded to it.</a:t>
            </a:r>
            <a:endParaRPr>
              <a:solidFill>
                <a:srgbClr val="3D85C6"/>
              </a:solidFill>
            </a:endParaRPr>
          </a:p>
        </p:txBody>
      </p:sp>
      <p:cxnSp>
        <p:nvCxnSpPr>
          <p:cNvPr id="2045" name="Google Shape;2045;p106"/>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2046" name="Google Shape;2046;p106"/>
          <p:cNvSpPr/>
          <p:nvPr/>
        </p:nvSpPr>
        <p:spPr>
          <a:xfrm>
            <a:off x="1090879" y="26027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047" name="Google Shape;2047;p106"/>
          <p:cNvSpPr/>
          <p:nvPr/>
        </p:nvSpPr>
        <p:spPr>
          <a:xfrm>
            <a:off x="1090879" y="30937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048" name="Google Shape;2048;p106"/>
          <p:cNvCxnSpPr>
            <a:stCxn id="2047" idx="0"/>
            <a:endCxn id="2046" idx="4"/>
          </p:cNvCxnSpPr>
          <p:nvPr/>
        </p:nvCxnSpPr>
        <p:spPr>
          <a:xfrm rot="10800000">
            <a:off x="1252729" y="2944997"/>
            <a:ext cx="0" cy="148800"/>
          </a:xfrm>
          <a:prstGeom prst="straightConnector1">
            <a:avLst/>
          </a:prstGeom>
          <a:noFill/>
          <a:ln cap="flat" cmpd="sng" w="28575">
            <a:solidFill>
              <a:schemeClr val="dk2"/>
            </a:solidFill>
            <a:prstDash val="solid"/>
            <a:round/>
            <a:headEnd len="med" w="med" type="none"/>
            <a:tailEnd len="med" w="med" type="none"/>
          </a:ln>
        </p:spPr>
      </p:cxnSp>
      <p:sp>
        <p:nvSpPr>
          <p:cNvPr id="2049" name="Google Shape;2049;p106"/>
          <p:cNvSpPr txBox="1"/>
          <p:nvPr/>
        </p:nvSpPr>
        <p:spPr>
          <a:xfrm>
            <a:off x="95182" y="1595380"/>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2050" name="Google Shape;2050;p106"/>
          <p:cNvCxnSpPr>
            <a:stCxn id="2049" idx="3"/>
            <a:endCxn id="2051" idx="2"/>
          </p:cNvCxnSpPr>
          <p:nvPr/>
        </p:nvCxnSpPr>
        <p:spPr>
          <a:xfrm>
            <a:off x="841282" y="1751830"/>
            <a:ext cx="249600" cy="6300"/>
          </a:xfrm>
          <a:prstGeom prst="straightConnector1">
            <a:avLst/>
          </a:prstGeom>
          <a:noFill/>
          <a:ln cap="flat" cmpd="sng" w="28575">
            <a:solidFill>
              <a:srgbClr val="000000"/>
            </a:solidFill>
            <a:prstDash val="solid"/>
            <a:round/>
            <a:headEnd len="med" w="med" type="none"/>
            <a:tailEnd len="med" w="med" type="triangle"/>
          </a:ln>
        </p:spPr>
      </p:cxnSp>
      <p:sp>
        <p:nvSpPr>
          <p:cNvPr id="2052" name="Google Shape;2052;p106"/>
          <p:cNvSpPr/>
          <p:nvPr/>
        </p:nvSpPr>
        <p:spPr>
          <a:xfrm>
            <a:off x="1090886" y="210563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2053" name="Google Shape;2053;p106"/>
          <p:cNvCxnSpPr>
            <a:stCxn id="2046" idx="0"/>
            <a:endCxn id="2052" idx="4"/>
          </p:cNvCxnSpPr>
          <p:nvPr/>
        </p:nvCxnSpPr>
        <p:spPr>
          <a:xfrm rot="10800000">
            <a:off x="1252729" y="2447964"/>
            <a:ext cx="0" cy="154800"/>
          </a:xfrm>
          <a:prstGeom prst="straightConnector1">
            <a:avLst/>
          </a:prstGeom>
          <a:noFill/>
          <a:ln cap="flat" cmpd="sng" w="28575">
            <a:solidFill>
              <a:schemeClr val="dk2"/>
            </a:solidFill>
            <a:prstDash val="solid"/>
            <a:round/>
            <a:headEnd len="med" w="med" type="none"/>
            <a:tailEnd len="med" w="med" type="none"/>
          </a:ln>
        </p:spPr>
      </p:cxnSp>
      <p:sp>
        <p:nvSpPr>
          <p:cNvPr id="2054" name="Google Shape;2054;p106"/>
          <p:cNvSpPr txBox="1"/>
          <p:nvPr/>
        </p:nvSpPr>
        <p:spPr>
          <a:xfrm>
            <a:off x="174375" y="1003175"/>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2055" name="Google Shape;2055;p106"/>
          <p:cNvCxnSpPr>
            <a:stCxn id="2054" idx="2"/>
            <a:endCxn id="2056" idx="0"/>
          </p:cNvCxnSpPr>
          <p:nvPr/>
        </p:nvCxnSpPr>
        <p:spPr>
          <a:xfrm>
            <a:off x="463125" y="1316075"/>
            <a:ext cx="0" cy="272400"/>
          </a:xfrm>
          <a:prstGeom prst="straightConnector1">
            <a:avLst/>
          </a:prstGeom>
          <a:noFill/>
          <a:ln cap="flat" cmpd="sng" w="28575">
            <a:solidFill>
              <a:schemeClr val="dk2"/>
            </a:solidFill>
            <a:prstDash val="solid"/>
            <a:round/>
            <a:headEnd len="med" w="med" type="none"/>
            <a:tailEnd len="med" w="med" type="triangle"/>
          </a:ln>
        </p:spPr>
      </p:cxnSp>
      <p:sp>
        <p:nvSpPr>
          <p:cNvPr id="2057" name="Google Shape;2057;p106"/>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2058" name="Google Shape;2058;p106"/>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059" name="Google Shape;2059;p106"/>
          <p:cNvSpPr/>
          <p:nvPr/>
        </p:nvSpPr>
        <p:spPr>
          <a:xfrm>
            <a:off x="4029679" y="25585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060" name="Google Shape;2060;p106"/>
          <p:cNvSpPr/>
          <p:nvPr/>
        </p:nvSpPr>
        <p:spPr>
          <a:xfrm>
            <a:off x="4029679" y="30495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061" name="Google Shape;2061;p106"/>
          <p:cNvCxnSpPr>
            <a:stCxn id="2060" idx="0"/>
            <a:endCxn id="2059" idx="4"/>
          </p:cNvCxnSpPr>
          <p:nvPr/>
        </p:nvCxnSpPr>
        <p:spPr>
          <a:xfrm rot="10800000">
            <a:off x="4191529" y="2900747"/>
            <a:ext cx="0" cy="148800"/>
          </a:xfrm>
          <a:prstGeom prst="straightConnector1">
            <a:avLst/>
          </a:prstGeom>
          <a:noFill/>
          <a:ln cap="flat" cmpd="sng" w="28575">
            <a:solidFill>
              <a:schemeClr val="dk2"/>
            </a:solidFill>
            <a:prstDash val="solid"/>
            <a:round/>
            <a:headEnd len="med" w="med" type="none"/>
            <a:tailEnd len="med" w="med" type="none"/>
          </a:ln>
        </p:spPr>
      </p:cxnSp>
      <p:sp>
        <p:nvSpPr>
          <p:cNvPr id="2062" name="Google Shape;2062;p106"/>
          <p:cNvSpPr txBox="1"/>
          <p:nvPr/>
        </p:nvSpPr>
        <p:spPr>
          <a:xfrm>
            <a:off x="3157925" y="1595379"/>
            <a:ext cx="5775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master</a:t>
            </a:r>
            <a:endParaRPr sz="1000">
              <a:solidFill>
                <a:srgbClr val="A61C00"/>
              </a:solidFill>
            </a:endParaRPr>
          </a:p>
        </p:txBody>
      </p:sp>
      <p:cxnSp>
        <p:nvCxnSpPr>
          <p:cNvPr id="2063" name="Google Shape;2063;p106"/>
          <p:cNvCxnSpPr>
            <a:stCxn id="2062" idx="3"/>
            <a:endCxn id="2064" idx="2"/>
          </p:cNvCxnSpPr>
          <p:nvPr/>
        </p:nvCxnSpPr>
        <p:spPr>
          <a:xfrm flipH="1" rot="10800000">
            <a:off x="3735425" y="1749429"/>
            <a:ext cx="277500" cy="2400"/>
          </a:xfrm>
          <a:prstGeom prst="straightConnector1">
            <a:avLst/>
          </a:prstGeom>
          <a:noFill/>
          <a:ln cap="flat" cmpd="sng" w="28575">
            <a:solidFill>
              <a:srgbClr val="A61C00"/>
            </a:solidFill>
            <a:prstDash val="solid"/>
            <a:round/>
            <a:headEnd len="med" w="med" type="none"/>
            <a:tailEnd len="med" w="med" type="triangle"/>
          </a:ln>
        </p:spPr>
      </p:cxnSp>
      <p:sp>
        <p:nvSpPr>
          <p:cNvPr id="2065" name="Google Shape;2065;p106"/>
          <p:cNvSpPr txBox="1"/>
          <p:nvPr/>
        </p:nvSpPr>
        <p:spPr>
          <a:xfrm>
            <a:off x="1650287" y="27063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3D85C6"/>
                </a:solidFill>
              </a:rPr>
              <a:t>origin/master</a:t>
            </a:r>
            <a:endParaRPr sz="1000">
              <a:solidFill>
                <a:srgbClr val="3D85C6"/>
              </a:solidFill>
            </a:endParaRPr>
          </a:p>
        </p:txBody>
      </p:sp>
      <p:cxnSp>
        <p:nvCxnSpPr>
          <p:cNvPr id="2066" name="Google Shape;2066;p106"/>
          <p:cNvCxnSpPr>
            <a:endCxn id="2067" idx="4"/>
          </p:cNvCxnSpPr>
          <p:nvPr/>
        </p:nvCxnSpPr>
        <p:spPr>
          <a:xfrm rot="10800000">
            <a:off x="1761304" y="2447914"/>
            <a:ext cx="9000" cy="265200"/>
          </a:xfrm>
          <a:prstGeom prst="straightConnector1">
            <a:avLst/>
          </a:prstGeom>
          <a:noFill/>
          <a:ln cap="flat" cmpd="sng" w="28575">
            <a:solidFill>
              <a:srgbClr val="3D85C6"/>
            </a:solidFill>
            <a:prstDash val="solid"/>
            <a:round/>
            <a:headEnd len="med" w="med" type="none"/>
            <a:tailEnd len="med" w="med" type="triangle"/>
          </a:ln>
        </p:spPr>
      </p:cxnSp>
      <p:cxnSp>
        <p:nvCxnSpPr>
          <p:cNvPr id="2068" name="Google Shape;2068;p106"/>
          <p:cNvCxnSpPr>
            <a:stCxn id="2059" idx="0"/>
            <a:endCxn id="2069" idx="4"/>
          </p:cNvCxnSpPr>
          <p:nvPr/>
        </p:nvCxnSpPr>
        <p:spPr>
          <a:xfrm rot="10800000">
            <a:off x="4191529" y="2409714"/>
            <a:ext cx="0" cy="148800"/>
          </a:xfrm>
          <a:prstGeom prst="straightConnector1">
            <a:avLst/>
          </a:prstGeom>
          <a:noFill/>
          <a:ln cap="flat" cmpd="sng" w="28575">
            <a:solidFill>
              <a:srgbClr val="A61C00"/>
            </a:solidFill>
            <a:prstDash val="solid"/>
            <a:round/>
            <a:headEnd len="med" w="med" type="none"/>
            <a:tailEnd len="med" w="med" type="none"/>
          </a:ln>
        </p:spPr>
      </p:cxnSp>
      <p:sp>
        <p:nvSpPr>
          <p:cNvPr id="2067" name="Google Shape;2067;p106"/>
          <p:cNvSpPr/>
          <p:nvPr/>
        </p:nvSpPr>
        <p:spPr>
          <a:xfrm>
            <a:off x="1599454" y="21056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070" name="Google Shape;2070;p106"/>
          <p:cNvCxnSpPr>
            <a:stCxn id="2046" idx="7"/>
            <a:endCxn id="2067" idx="3"/>
          </p:cNvCxnSpPr>
          <p:nvPr/>
        </p:nvCxnSpPr>
        <p:spPr>
          <a:xfrm flipH="1" rot="10800000">
            <a:off x="1367175" y="2397893"/>
            <a:ext cx="279600" cy="255000"/>
          </a:xfrm>
          <a:prstGeom prst="straightConnector1">
            <a:avLst/>
          </a:prstGeom>
          <a:noFill/>
          <a:ln cap="flat" cmpd="sng" w="28575">
            <a:solidFill>
              <a:schemeClr val="dk2"/>
            </a:solidFill>
            <a:prstDash val="solid"/>
            <a:round/>
            <a:headEnd len="med" w="med" type="none"/>
            <a:tailEnd len="med" w="med" type="none"/>
          </a:ln>
        </p:spPr>
      </p:cxnSp>
      <p:sp>
        <p:nvSpPr>
          <p:cNvPr id="2051" name="Google Shape;2051;p106"/>
          <p:cNvSpPr/>
          <p:nvPr/>
        </p:nvSpPr>
        <p:spPr>
          <a:xfrm>
            <a:off x="1090879" y="158702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2071" name="Google Shape;2071;p106"/>
          <p:cNvCxnSpPr>
            <a:stCxn id="2052" idx="0"/>
            <a:endCxn id="2051" idx="4"/>
          </p:cNvCxnSpPr>
          <p:nvPr/>
        </p:nvCxnSpPr>
        <p:spPr>
          <a:xfrm rot="10800000">
            <a:off x="1252736" y="1929236"/>
            <a:ext cx="0" cy="176400"/>
          </a:xfrm>
          <a:prstGeom prst="straightConnector1">
            <a:avLst/>
          </a:prstGeom>
          <a:noFill/>
          <a:ln cap="flat" cmpd="sng" w="28575">
            <a:solidFill>
              <a:schemeClr val="dk2"/>
            </a:solidFill>
            <a:prstDash val="solid"/>
            <a:round/>
            <a:headEnd len="med" w="med" type="none"/>
            <a:tailEnd len="med" w="med" type="none"/>
          </a:ln>
        </p:spPr>
      </p:cxnSp>
      <p:cxnSp>
        <p:nvCxnSpPr>
          <p:cNvPr id="2072" name="Google Shape;2072;p106"/>
          <p:cNvCxnSpPr>
            <a:stCxn id="2067" idx="0"/>
            <a:endCxn id="2051" idx="5"/>
          </p:cNvCxnSpPr>
          <p:nvPr/>
        </p:nvCxnSpPr>
        <p:spPr>
          <a:xfrm rot="10800000">
            <a:off x="1367104" y="1879114"/>
            <a:ext cx="394200" cy="226500"/>
          </a:xfrm>
          <a:prstGeom prst="straightConnector1">
            <a:avLst/>
          </a:prstGeom>
          <a:noFill/>
          <a:ln cap="flat" cmpd="sng" w="28575">
            <a:solidFill>
              <a:schemeClr val="dk2"/>
            </a:solidFill>
            <a:prstDash val="solid"/>
            <a:round/>
            <a:headEnd len="med" w="med" type="none"/>
            <a:tailEnd len="med" w="med" type="none"/>
          </a:ln>
        </p:spPr>
      </p:cxnSp>
      <p:sp>
        <p:nvSpPr>
          <p:cNvPr id="2073" name="Google Shape;2073;p106"/>
          <p:cNvSpPr/>
          <p:nvPr/>
        </p:nvSpPr>
        <p:spPr>
          <a:xfrm>
            <a:off x="4027361" y="2072736"/>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C</a:t>
            </a:r>
            <a:endParaRPr b="1" sz="1200">
              <a:solidFill>
                <a:srgbClr val="A61C00"/>
              </a:solidFill>
            </a:endParaRPr>
          </a:p>
        </p:txBody>
      </p:sp>
      <p:sp>
        <p:nvSpPr>
          <p:cNvPr id="2074" name="Google Shape;2074;p106"/>
          <p:cNvSpPr/>
          <p:nvPr/>
        </p:nvSpPr>
        <p:spPr>
          <a:xfrm>
            <a:off x="4535929" y="20727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sp>
        <p:nvSpPr>
          <p:cNvPr id="2075" name="Google Shape;2075;p106"/>
          <p:cNvSpPr/>
          <p:nvPr/>
        </p:nvSpPr>
        <p:spPr>
          <a:xfrm>
            <a:off x="4027354" y="1554126"/>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E</a:t>
            </a:r>
            <a:endParaRPr b="1" sz="1200">
              <a:solidFill>
                <a:srgbClr val="A61C00"/>
              </a:solidFill>
            </a:endParaRPr>
          </a:p>
        </p:txBody>
      </p:sp>
      <p:cxnSp>
        <p:nvCxnSpPr>
          <p:cNvPr id="2076" name="Google Shape;2076;p106"/>
          <p:cNvCxnSpPr>
            <a:stCxn id="2073" idx="0"/>
            <a:endCxn id="2075" idx="4"/>
          </p:cNvCxnSpPr>
          <p:nvPr/>
        </p:nvCxnSpPr>
        <p:spPr>
          <a:xfrm rot="10800000">
            <a:off x="4189211" y="1896336"/>
            <a:ext cx="0" cy="176400"/>
          </a:xfrm>
          <a:prstGeom prst="straightConnector1">
            <a:avLst/>
          </a:prstGeom>
          <a:noFill/>
          <a:ln cap="flat" cmpd="sng" w="28575">
            <a:solidFill>
              <a:srgbClr val="A61C00"/>
            </a:solidFill>
            <a:prstDash val="solid"/>
            <a:round/>
            <a:headEnd len="med" w="med" type="none"/>
            <a:tailEnd len="med" w="med" type="none"/>
          </a:ln>
        </p:spPr>
      </p:cxnSp>
      <p:cxnSp>
        <p:nvCxnSpPr>
          <p:cNvPr id="2077" name="Google Shape;2077;p106"/>
          <p:cNvCxnSpPr>
            <a:stCxn id="2074" idx="0"/>
            <a:endCxn id="2075" idx="5"/>
          </p:cNvCxnSpPr>
          <p:nvPr/>
        </p:nvCxnSpPr>
        <p:spPr>
          <a:xfrm rot="10800000">
            <a:off x="4303579" y="1846214"/>
            <a:ext cx="394200" cy="226500"/>
          </a:xfrm>
          <a:prstGeom prst="straightConnector1">
            <a:avLst/>
          </a:prstGeom>
          <a:noFill/>
          <a:ln cap="flat" cmpd="sng" w="28575">
            <a:solidFill>
              <a:srgbClr val="A61C00"/>
            </a:solidFill>
            <a:prstDash val="solid"/>
            <a:round/>
            <a:headEnd len="med" w="med" type="none"/>
            <a:tailEnd len="med" w="med" type="none"/>
          </a:ln>
        </p:spPr>
      </p:cxnSp>
      <p:cxnSp>
        <p:nvCxnSpPr>
          <p:cNvPr id="2078" name="Google Shape;2078;p106"/>
          <p:cNvCxnSpPr>
            <a:stCxn id="2059" idx="7"/>
            <a:endCxn id="2074" idx="4"/>
          </p:cNvCxnSpPr>
          <p:nvPr/>
        </p:nvCxnSpPr>
        <p:spPr>
          <a:xfrm flipH="1" rot="10800000">
            <a:off x="4305975" y="2415143"/>
            <a:ext cx="391800" cy="193500"/>
          </a:xfrm>
          <a:prstGeom prst="straightConnector1">
            <a:avLst/>
          </a:prstGeom>
          <a:noFill/>
          <a:ln cap="flat" cmpd="sng" w="28575">
            <a:solidFill>
              <a:srgbClr val="000000"/>
            </a:solidFill>
            <a:prstDash val="solid"/>
            <a:round/>
            <a:headEnd len="med" w="med" type="none"/>
            <a:tailEnd len="med" w="med" type="none"/>
          </a:ln>
        </p:spPr>
      </p:cxn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2" name="Shape 2082"/>
        <p:cNvGrpSpPr/>
        <p:nvPr/>
      </p:nvGrpSpPr>
      <p:grpSpPr>
        <a:xfrm>
          <a:off x="0" y="0"/>
          <a:ext cx="0" cy="0"/>
          <a:chOff x="0" y="0"/>
          <a:chExt cx="0" cy="0"/>
        </a:xfrm>
      </p:grpSpPr>
      <p:sp>
        <p:nvSpPr>
          <p:cNvPr id="2083" name="Google Shape;2083;p10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07"/>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Possibility 2: fetch, rebase, push</a:t>
            </a:r>
            <a:endParaRPr b="1" sz="3600">
              <a:solidFill>
                <a:srgbClr val="FFFFFF"/>
              </a:solidFill>
            </a:endParaRPr>
          </a:p>
          <a:p>
            <a:pPr indent="0" lvl="0" marL="0" rtl="0" algn="l">
              <a:spcBef>
                <a:spcPts val="0"/>
              </a:spcBef>
              <a:spcAft>
                <a:spcPts val="0"/>
              </a:spcAft>
              <a:buNone/>
            </a:pPr>
            <a:r>
              <a:t/>
            </a:r>
            <a:endParaRPr sz="3000"/>
          </a:p>
        </p:txBody>
      </p:sp>
      <p:sp>
        <p:nvSpPr>
          <p:cNvPr id="2085" name="Google Shape;2085;p107"/>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07"/>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a:solidFill>
                  <a:schemeClr val="dk1"/>
                </a:solidFill>
              </a:rPr>
              <a:t>Situation:</a:t>
            </a:r>
            <a:endParaRPr sz="1800">
              <a:solidFill>
                <a:schemeClr val="dk1"/>
              </a:solidFill>
            </a:endParaRPr>
          </a:p>
          <a:p>
            <a:pPr indent="-342900" lvl="0" marL="457200" rtl="0" algn="l">
              <a:lnSpc>
                <a:spcPct val="115000"/>
              </a:lnSpc>
              <a:spcBef>
                <a:spcPts val="900"/>
              </a:spcBef>
              <a:spcAft>
                <a:spcPts val="0"/>
              </a:spcAft>
              <a:buClr>
                <a:schemeClr val="dk1"/>
              </a:buClr>
              <a:buSzPts val="1800"/>
              <a:buChar char="■"/>
            </a:pPr>
            <a:r>
              <a:rPr lang="en" sz="1800">
                <a:solidFill>
                  <a:schemeClr val="dk1"/>
                </a:solidFill>
              </a:rPr>
              <a:t>Commit </a:t>
            </a:r>
            <a:r>
              <a:rPr b="1" i="1" lang="en" sz="1800">
                <a:solidFill>
                  <a:srgbClr val="3D85C6"/>
                </a:solidFill>
              </a:rPr>
              <a:t>C</a:t>
            </a:r>
            <a:r>
              <a:rPr lang="en" sz="1800">
                <a:solidFill>
                  <a:schemeClr val="dk1"/>
                </a:solidFill>
              </a:rPr>
              <a:t> cannot be pushed because the </a:t>
            </a:r>
            <a:r>
              <a:rPr i="1" lang="en" sz="1800">
                <a:solidFill>
                  <a:schemeClr val="dk1"/>
                </a:solidFill>
                <a:latin typeface="Courier New"/>
                <a:ea typeface="Courier New"/>
                <a:cs typeface="Courier New"/>
                <a:sym typeface="Courier New"/>
              </a:rPr>
              <a:t>master</a:t>
            </a:r>
            <a:r>
              <a:rPr lang="en" sz="1800">
                <a:solidFill>
                  <a:schemeClr val="dk1"/>
                </a:solidFill>
              </a:rPr>
              <a:t> branch in the remote repository cannot be fast-forwarded to it (it conflicts with commit </a:t>
            </a:r>
            <a:r>
              <a:rPr b="1" i="1" lang="en" sz="1800">
                <a:solidFill>
                  <a:srgbClr val="3D85C6"/>
                </a:solidFill>
              </a:rPr>
              <a:t>D</a:t>
            </a:r>
            <a:r>
              <a:rPr lang="en" sz="1800">
                <a:solidFill>
                  <a:schemeClr val="dk1"/>
                </a:solidFill>
              </a:rPr>
              <a:t>).</a:t>
            </a:r>
            <a:endParaRPr sz="1800">
              <a:solidFill>
                <a:schemeClr val="dk1"/>
              </a:solidFill>
            </a:endParaRPr>
          </a:p>
        </p:txBody>
      </p:sp>
      <p:cxnSp>
        <p:nvCxnSpPr>
          <p:cNvPr id="2087" name="Google Shape;2087;p107"/>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2088" name="Google Shape;2088;p107"/>
          <p:cNvSpPr/>
          <p:nvPr/>
        </p:nvSpPr>
        <p:spPr>
          <a:xfrm>
            <a:off x="814579" y="25712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089" name="Google Shape;2089;p107"/>
          <p:cNvSpPr/>
          <p:nvPr/>
        </p:nvSpPr>
        <p:spPr>
          <a:xfrm>
            <a:off x="814579" y="30622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090" name="Google Shape;2090;p107"/>
          <p:cNvCxnSpPr>
            <a:stCxn id="2089" idx="0"/>
            <a:endCxn id="2088" idx="4"/>
          </p:cNvCxnSpPr>
          <p:nvPr/>
        </p:nvCxnSpPr>
        <p:spPr>
          <a:xfrm rot="10800000">
            <a:off x="976429" y="2913497"/>
            <a:ext cx="0" cy="148800"/>
          </a:xfrm>
          <a:prstGeom prst="straightConnector1">
            <a:avLst/>
          </a:prstGeom>
          <a:noFill/>
          <a:ln cap="flat" cmpd="sng" w="28575">
            <a:solidFill>
              <a:schemeClr val="dk2"/>
            </a:solidFill>
            <a:prstDash val="solid"/>
            <a:round/>
            <a:headEnd len="med" w="med" type="none"/>
            <a:tailEnd len="med" w="med" type="none"/>
          </a:ln>
        </p:spPr>
      </p:cxnSp>
      <p:sp>
        <p:nvSpPr>
          <p:cNvPr id="2091" name="Google Shape;2091;p107"/>
          <p:cNvSpPr txBox="1"/>
          <p:nvPr/>
        </p:nvSpPr>
        <p:spPr>
          <a:xfrm>
            <a:off x="248282" y="2087205"/>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2092" name="Google Shape;2092;p107"/>
          <p:cNvCxnSpPr>
            <a:stCxn id="2091" idx="3"/>
            <a:endCxn id="2093" idx="2"/>
          </p:cNvCxnSpPr>
          <p:nvPr/>
        </p:nvCxnSpPr>
        <p:spPr>
          <a:xfrm>
            <a:off x="994382" y="2243655"/>
            <a:ext cx="346500" cy="6000"/>
          </a:xfrm>
          <a:prstGeom prst="straightConnector1">
            <a:avLst/>
          </a:prstGeom>
          <a:noFill/>
          <a:ln cap="flat" cmpd="sng" w="28575">
            <a:solidFill>
              <a:schemeClr val="dk2"/>
            </a:solidFill>
            <a:prstDash val="solid"/>
            <a:round/>
            <a:headEnd len="med" w="med" type="none"/>
            <a:tailEnd len="med" w="med" type="triangle"/>
          </a:ln>
        </p:spPr>
      </p:cxnSp>
      <p:sp>
        <p:nvSpPr>
          <p:cNvPr id="2093" name="Google Shape;2093;p107"/>
          <p:cNvSpPr/>
          <p:nvPr/>
        </p:nvSpPr>
        <p:spPr>
          <a:xfrm>
            <a:off x="1340836" y="20783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2094" name="Google Shape;2094;p107"/>
          <p:cNvCxnSpPr>
            <a:stCxn id="2088" idx="7"/>
            <a:endCxn id="2093" idx="4"/>
          </p:cNvCxnSpPr>
          <p:nvPr/>
        </p:nvCxnSpPr>
        <p:spPr>
          <a:xfrm flipH="1" rot="10800000">
            <a:off x="1090875" y="24206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2095" name="Google Shape;2095;p107"/>
          <p:cNvSpPr txBox="1"/>
          <p:nvPr/>
        </p:nvSpPr>
        <p:spPr>
          <a:xfrm>
            <a:off x="327475" y="1495000"/>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2096" name="Google Shape;2096;p107"/>
          <p:cNvCxnSpPr>
            <a:stCxn id="2095" idx="2"/>
            <a:endCxn id="2097" idx="0"/>
          </p:cNvCxnSpPr>
          <p:nvPr/>
        </p:nvCxnSpPr>
        <p:spPr>
          <a:xfrm>
            <a:off x="616225" y="1807900"/>
            <a:ext cx="0" cy="272400"/>
          </a:xfrm>
          <a:prstGeom prst="straightConnector1">
            <a:avLst/>
          </a:prstGeom>
          <a:noFill/>
          <a:ln cap="flat" cmpd="sng" w="28575">
            <a:solidFill>
              <a:schemeClr val="dk2"/>
            </a:solidFill>
            <a:prstDash val="solid"/>
            <a:round/>
            <a:headEnd len="med" w="med" type="none"/>
            <a:tailEnd len="med" w="med" type="triangle"/>
          </a:ln>
        </p:spPr>
      </p:cxnSp>
      <p:sp>
        <p:nvSpPr>
          <p:cNvPr id="2098" name="Google Shape;2098;p107"/>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2099" name="Google Shape;2099;p107"/>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100" name="Google Shape;2100;p107"/>
          <p:cNvSpPr/>
          <p:nvPr/>
        </p:nvSpPr>
        <p:spPr>
          <a:xfrm>
            <a:off x="4029679" y="25585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101" name="Google Shape;2101;p107"/>
          <p:cNvSpPr/>
          <p:nvPr/>
        </p:nvSpPr>
        <p:spPr>
          <a:xfrm>
            <a:off x="4029679" y="30495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102" name="Google Shape;2102;p107"/>
          <p:cNvCxnSpPr>
            <a:stCxn id="2101" idx="0"/>
            <a:endCxn id="2100" idx="4"/>
          </p:cNvCxnSpPr>
          <p:nvPr/>
        </p:nvCxnSpPr>
        <p:spPr>
          <a:xfrm rot="10800000">
            <a:off x="4191529" y="2900747"/>
            <a:ext cx="0" cy="148800"/>
          </a:xfrm>
          <a:prstGeom prst="straightConnector1">
            <a:avLst/>
          </a:prstGeom>
          <a:noFill/>
          <a:ln cap="flat" cmpd="sng" w="28575">
            <a:solidFill>
              <a:schemeClr val="dk2"/>
            </a:solidFill>
            <a:prstDash val="solid"/>
            <a:round/>
            <a:headEnd len="med" w="med" type="none"/>
            <a:tailEnd len="med" w="med" type="none"/>
          </a:ln>
        </p:spPr>
      </p:cxnSp>
      <p:sp>
        <p:nvSpPr>
          <p:cNvPr id="2103" name="Google Shape;2103;p107"/>
          <p:cNvSpPr txBox="1"/>
          <p:nvPr/>
        </p:nvSpPr>
        <p:spPr>
          <a:xfrm>
            <a:off x="3158563" y="208220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104" name="Google Shape;2104;p107"/>
          <p:cNvCxnSpPr>
            <a:stCxn id="2103" idx="3"/>
            <a:endCxn id="2105" idx="2"/>
          </p:cNvCxnSpPr>
          <p:nvPr/>
        </p:nvCxnSpPr>
        <p:spPr>
          <a:xfrm flipH="1" rot="10800000">
            <a:off x="3736063" y="2236254"/>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2106" name="Google Shape;2106;p107"/>
          <p:cNvSpPr txBox="1"/>
          <p:nvPr/>
        </p:nvSpPr>
        <p:spPr>
          <a:xfrm>
            <a:off x="1548262" y="25859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2107" name="Google Shape;2107;p107"/>
          <p:cNvCxnSpPr>
            <a:stCxn id="2106" idx="1"/>
            <a:endCxn id="2088" idx="6"/>
          </p:cNvCxnSpPr>
          <p:nvPr/>
        </p:nvCxnSpPr>
        <p:spPr>
          <a:xfrm rot="10800000">
            <a:off x="1138162" y="27424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2108" name="Google Shape;2108;p107"/>
          <p:cNvSpPr/>
          <p:nvPr/>
        </p:nvSpPr>
        <p:spPr>
          <a:xfrm>
            <a:off x="4029673" y="20674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109" name="Google Shape;2109;p107"/>
          <p:cNvCxnSpPr>
            <a:stCxn id="2100" idx="0"/>
            <a:endCxn id="2108" idx="4"/>
          </p:cNvCxnSpPr>
          <p:nvPr/>
        </p:nvCxnSpPr>
        <p:spPr>
          <a:xfrm rot="10800000">
            <a:off x="4191529" y="2409714"/>
            <a:ext cx="0" cy="1488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3" name="Shape 2113"/>
        <p:cNvGrpSpPr/>
        <p:nvPr/>
      </p:nvGrpSpPr>
      <p:grpSpPr>
        <a:xfrm>
          <a:off x="0" y="0"/>
          <a:ext cx="0" cy="0"/>
          <a:chOff x="0" y="0"/>
          <a:chExt cx="0" cy="0"/>
        </a:xfrm>
      </p:grpSpPr>
      <p:sp>
        <p:nvSpPr>
          <p:cNvPr id="2114" name="Google Shape;2114;p10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08"/>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Possibility 2: fetch, rebase, push</a:t>
            </a:r>
            <a:endParaRPr b="1" sz="3600">
              <a:solidFill>
                <a:srgbClr val="FFFFFF"/>
              </a:solidFill>
            </a:endParaRPr>
          </a:p>
          <a:p>
            <a:pPr indent="0" lvl="0" marL="0" rtl="0" algn="l">
              <a:spcBef>
                <a:spcPts val="0"/>
              </a:spcBef>
              <a:spcAft>
                <a:spcPts val="0"/>
              </a:spcAft>
              <a:buNone/>
            </a:pPr>
            <a:r>
              <a:t/>
            </a:r>
            <a:endParaRPr sz="3000"/>
          </a:p>
        </p:txBody>
      </p:sp>
      <p:sp>
        <p:nvSpPr>
          <p:cNvPr id="2116" name="Google Shape;2116;p108"/>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08"/>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900"/>
              </a:spcBef>
              <a:spcAft>
                <a:spcPts val="0"/>
              </a:spcAft>
              <a:buClr>
                <a:srgbClr val="3D85C6"/>
              </a:buClr>
              <a:buSzPts val="1400"/>
              <a:buAutoNum type="arabicPeriod"/>
            </a:pPr>
            <a:r>
              <a:rPr i="1" lang="en">
                <a:solidFill>
                  <a:srgbClr val="3D85C6"/>
                </a:solidFill>
                <a:latin typeface="Courier New"/>
                <a:ea typeface="Courier New"/>
                <a:cs typeface="Courier New"/>
                <a:sym typeface="Courier New"/>
              </a:rPr>
              <a:t>git fetch origin</a:t>
            </a:r>
            <a:r>
              <a:rPr lang="en">
                <a:solidFill>
                  <a:srgbClr val="3D85C6"/>
                </a:solidFill>
              </a:rPr>
              <a:t>:</a:t>
            </a:r>
            <a:br>
              <a:rPr lang="en">
                <a:solidFill>
                  <a:srgbClr val="3D85C6"/>
                </a:solidFill>
              </a:rPr>
            </a:br>
            <a:r>
              <a:rPr lang="en">
                <a:solidFill>
                  <a:srgbClr val="3D85C6"/>
                </a:solidFill>
              </a:rPr>
              <a:t>Retrieves commit </a:t>
            </a:r>
            <a:r>
              <a:rPr b="1" i="1" lang="en">
                <a:solidFill>
                  <a:srgbClr val="3D85C6"/>
                </a:solidFill>
              </a:rPr>
              <a:t>D</a:t>
            </a:r>
            <a:r>
              <a:rPr lang="en">
                <a:solidFill>
                  <a:srgbClr val="3D85C6"/>
                </a:solidFill>
              </a:rPr>
              <a:t> and updates the remote tracking branch.</a:t>
            </a:r>
            <a:endParaRPr>
              <a:solidFill>
                <a:srgbClr val="3D85C6"/>
              </a:solidFill>
            </a:endParaRPr>
          </a:p>
        </p:txBody>
      </p:sp>
      <p:cxnSp>
        <p:nvCxnSpPr>
          <p:cNvPr id="2118" name="Google Shape;2118;p108"/>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2119" name="Google Shape;2119;p108"/>
          <p:cNvSpPr/>
          <p:nvPr/>
        </p:nvSpPr>
        <p:spPr>
          <a:xfrm>
            <a:off x="1090879" y="26027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120" name="Google Shape;2120;p108"/>
          <p:cNvSpPr/>
          <p:nvPr/>
        </p:nvSpPr>
        <p:spPr>
          <a:xfrm>
            <a:off x="1090879" y="30937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121" name="Google Shape;2121;p108"/>
          <p:cNvCxnSpPr>
            <a:stCxn id="2120" idx="0"/>
            <a:endCxn id="2119" idx="4"/>
          </p:cNvCxnSpPr>
          <p:nvPr/>
        </p:nvCxnSpPr>
        <p:spPr>
          <a:xfrm rot="10800000">
            <a:off x="1252729" y="2944997"/>
            <a:ext cx="0" cy="148800"/>
          </a:xfrm>
          <a:prstGeom prst="straightConnector1">
            <a:avLst/>
          </a:prstGeom>
          <a:noFill/>
          <a:ln cap="flat" cmpd="sng" w="28575">
            <a:solidFill>
              <a:schemeClr val="dk2"/>
            </a:solidFill>
            <a:prstDash val="solid"/>
            <a:round/>
            <a:headEnd len="med" w="med" type="none"/>
            <a:tailEnd len="med" w="med" type="none"/>
          </a:ln>
        </p:spPr>
      </p:cxnSp>
      <p:sp>
        <p:nvSpPr>
          <p:cNvPr id="2122" name="Google Shape;2122;p108"/>
          <p:cNvSpPr txBox="1"/>
          <p:nvPr/>
        </p:nvSpPr>
        <p:spPr>
          <a:xfrm>
            <a:off x="95332" y="2120317"/>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2123" name="Google Shape;2123;p108"/>
          <p:cNvCxnSpPr>
            <a:stCxn id="2122" idx="3"/>
            <a:endCxn id="2124" idx="2"/>
          </p:cNvCxnSpPr>
          <p:nvPr/>
        </p:nvCxnSpPr>
        <p:spPr>
          <a:xfrm>
            <a:off x="841432" y="2276767"/>
            <a:ext cx="249600" cy="0"/>
          </a:xfrm>
          <a:prstGeom prst="straightConnector1">
            <a:avLst/>
          </a:prstGeom>
          <a:noFill/>
          <a:ln cap="flat" cmpd="sng" w="28575">
            <a:solidFill>
              <a:schemeClr val="dk2"/>
            </a:solidFill>
            <a:prstDash val="solid"/>
            <a:round/>
            <a:headEnd len="med" w="med" type="none"/>
            <a:tailEnd len="med" w="med" type="triangle"/>
          </a:ln>
        </p:spPr>
      </p:cxnSp>
      <p:sp>
        <p:nvSpPr>
          <p:cNvPr id="2124" name="Google Shape;2124;p108"/>
          <p:cNvSpPr/>
          <p:nvPr/>
        </p:nvSpPr>
        <p:spPr>
          <a:xfrm>
            <a:off x="1090886" y="210563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2125" name="Google Shape;2125;p108"/>
          <p:cNvCxnSpPr>
            <a:stCxn id="2119" idx="0"/>
            <a:endCxn id="2124" idx="4"/>
          </p:cNvCxnSpPr>
          <p:nvPr/>
        </p:nvCxnSpPr>
        <p:spPr>
          <a:xfrm rot="10800000">
            <a:off x="1252729" y="2447964"/>
            <a:ext cx="0" cy="154800"/>
          </a:xfrm>
          <a:prstGeom prst="straightConnector1">
            <a:avLst/>
          </a:prstGeom>
          <a:noFill/>
          <a:ln cap="flat" cmpd="sng" w="28575">
            <a:solidFill>
              <a:schemeClr val="dk2"/>
            </a:solidFill>
            <a:prstDash val="solid"/>
            <a:round/>
            <a:headEnd len="med" w="med" type="none"/>
            <a:tailEnd len="med" w="med" type="none"/>
          </a:ln>
        </p:spPr>
      </p:cxnSp>
      <p:sp>
        <p:nvSpPr>
          <p:cNvPr id="2126" name="Google Shape;2126;p108"/>
          <p:cNvSpPr txBox="1"/>
          <p:nvPr/>
        </p:nvSpPr>
        <p:spPr>
          <a:xfrm>
            <a:off x="174525" y="1528113"/>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2127" name="Google Shape;2127;p108"/>
          <p:cNvCxnSpPr>
            <a:stCxn id="2126" idx="2"/>
            <a:endCxn id="2128" idx="0"/>
          </p:cNvCxnSpPr>
          <p:nvPr/>
        </p:nvCxnSpPr>
        <p:spPr>
          <a:xfrm>
            <a:off x="463275" y="1841013"/>
            <a:ext cx="0" cy="272400"/>
          </a:xfrm>
          <a:prstGeom prst="straightConnector1">
            <a:avLst/>
          </a:prstGeom>
          <a:noFill/>
          <a:ln cap="flat" cmpd="sng" w="28575">
            <a:solidFill>
              <a:schemeClr val="dk2"/>
            </a:solidFill>
            <a:prstDash val="solid"/>
            <a:round/>
            <a:headEnd len="med" w="med" type="none"/>
            <a:tailEnd len="med" w="med" type="triangle"/>
          </a:ln>
        </p:spPr>
      </p:cxnSp>
      <p:sp>
        <p:nvSpPr>
          <p:cNvPr id="2129" name="Google Shape;2129;p108"/>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2130" name="Google Shape;2130;p108"/>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131" name="Google Shape;2131;p108"/>
          <p:cNvSpPr/>
          <p:nvPr/>
        </p:nvSpPr>
        <p:spPr>
          <a:xfrm>
            <a:off x="4029679" y="25585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132" name="Google Shape;2132;p108"/>
          <p:cNvSpPr/>
          <p:nvPr/>
        </p:nvSpPr>
        <p:spPr>
          <a:xfrm>
            <a:off x="4029679" y="30495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133" name="Google Shape;2133;p108"/>
          <p:cNvCxnSpPr>
            <a:stCxn id="2132" idx="0"/>
            <a:endCxn id="2131" idx="4"/>
          </p:cNvCxnSpPr>
          <p:nvPr/>
        </p:nvCxnSpPr>
        <p:spPr>
          <a:xfrm rot="10800000">
            <a:off x="4191529" y="2900747"/>
            <a:ext cx="0" cy="148800"/>
          </a:xfrm>
          <a:prstGeom prst="straightConnector1">
            <a:avLst/>
          </a:prstGeom>
          <a:noFill/>
          <a:ln cap="flat" cmpd="sng" w="28575">
            <a:solidFill>
              <a:schemeClr val="dk2"/>
            </a:solidFill>
            <a:prstDash val="solid"/>
            <a:round/>
            <a:headEnd len="med" w="med" type="none"/>
            <a:tailEnd len="med" w="med" type="none"/>
          </a:ln>
        </p:spPr>
      </p:cxnSp>
      <p:sp>
        <p:nvSpPr>
          <p:cNvPr id="2134" name="Google Shape;2134;p108"/>
          <p:cNvSpPr txBox="1"/>
          <p:nvPr/>
        </p:nvSpPr>
        <p:spPr>
          <a:xfrm>
            <a:off x="3158563" y="208220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135" name="Google Shape;2135;p108"/>
          <p:cNvCxnSpPr>
            <a:stCxn id="2134" idx="3"/>
            <a:endCxn id="2136" idx="2"/>
          </p:cNvCxnSpPr>
          <p:nvPr/>
        </p:nvCxnSpPr>
        <p:spPr>
          <a:xfrm flipH="1" rot="10800000">
            <a:off x="3736063" y="2236254"/>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2137" name="Google Shape;2137;p108"/>
          <p:cNvSpPr txBox="1"/>
          <p:nvPr/>
        </p:nvSpPr>
        <p:spPr>
          <a:xfrm>
            <a:off x="1650287" y="2706350"/>
            <a:ext cx="9498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origin/master</a:t>
            </a:r>
            <a:endParaRPr sz="1000">
              <a:solidFill>
                <a:srgbClr val="A61C00"/>
              </a:solidFill>
            </a:endParaRPr>
          </a:p>
        </p:txBody>
      </p:sp>
      <p:cxnSp>
        <p:nvCxnSpPr>
          <p:cNvPr id="2138" name="Google Shape;2138;p108"/>
          <p:cNvCxnSpPr>
            <a:endCxn id="2139" idx="4"/>
          </p:cNvCxnSpPr>
          <p:nvPr/>
        </p:nvCxnSpPr>
        <p:spPr>
          <a:xfrm rot="10800000">
            <a:off x="1761304" y="2447914"/>
            <a:ext cx="9000" cy="265200"/>
          </a:xfrm>
          <a:prstGeom prst="straightConnector1">
            <a:avLst/>
          </a:prstGeom>
          <a:noFill/>
          <a:ln cap="flat" cmpd="sng" w="28575">
            <a:solidFill>
              <a:srgbClr val="A61C00"/>
            </a:solidFill>
            <a:prstDash val="solid"/>
            <a:round/>
            <a:headEnd len="med" w="med" type="none"/>
            <a:tailEnd len="med" w="med" type="triangle"/>
          </a:ln>
        </p:spPr>
      </p:cxnSp>
      <p:sp>
        <p:nvSpPr>
          <p:cNvPr id="2140" name="Google Shape;2140;p108"/>
          <p:cNvSpPr/>
          <p:nvPr/>
        </p:nvSpPr>
        <p:spPr>
          <a:xfrm>
            <a:off x="4029673" y="20674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141" name="Google Shape;2141;p108"/>
          <p:cNvCxnSpPr>
            <a:stCxn id="2131" idx="0"/>
            <a:endCxn id="2140" idx="4"/>
          </p:cNvCxnSpPr>
          <p:nvPr/>
        </p:nvCxnSpPr>
        <p:spPr>
          <a:xfrm rot="10800000">
            <a:off x="4191529" y="2409714"/>
            <a:ext cx="0" cy="148800"/>
          </a:xfrm>
          <a:prstGeom prst="straightConnector1">
            <a:avLst/>
          </a:prstGeom>
          <a:noFill/>
          <a:ln cap="flat" cmpd="sng" w="28575">
            <a:solidFill>
              <a:schemeClr val="dk2"/>
            </a:solidFill>
            <a:prstDash val="solid"/>
            <a:round/>
            <a:headEnd len="med" w="med" type="none"/>
            <a:tailEnd len="med" w="med" type="none"/>
          </a:ln>
        </p:spPr>
      </p:cxnSp>
      <p:sp>
        <p:nvSpPr>
          <p:cNvPr id="2139" name="Google Shape;2139;p108"/>
          <p:cNvSpPr/>
          <p:nvPr/>
        </p:nvSpPr>
        <p:spPr>
          <a:xfrm>
            <a:off x="1599454" y="2105614"/>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D</a:t>
            </a:r>
            <a:endParaRPr b="1" sz="1200">
              <a:solidFill>
                <a:srgbClr val="A61C00"/>
              </a:solidFill>
            </a:endParaRPr>
          </a:p>
        </p:txBody>
      </p:sp>
      <p:cxnSp>
        <p:nvCxnSpPr>
          <p:cNvPr id="2142" name="Google Shape;2142;p108"/>
          <p:cNvCxnSpPr>
            <a:stCxn id="2119" idx="7"/>
            <a:endCxn id="2139" idx="3"/>
          </p:cNvCxnSpPr>
          <p:nvPr/>
        </p:nvCxnSpPr>
        <p:spPr>
          <a:xfrm flipH="1" rot="10800000">
            <a:off x="1367175" y="2397893"/>
            <a:ext cx="279600" cy="255000"/>
          </a:xfrm>
          <a:prstGeom prst="straightConnector1">
            <a:avLst/>
          </a:prstGeom>
          <a:noFill/>
          <a:ln cap="flat" cmpd="sng" w="28575">
            <a:solidFill>
              <a:srgbClr val="A61C00"/>
            </a:solidFill>
            <a:prstDash val="solid"/>
            <a:round/>
            <a:headEnd len="med" w="med" type="none"/>
            <a:tailEnd len="med" w="med" type="non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6" name="Shape 2146"/>
        <p:cNvGrpSpPr/>
        <p:nvPr/>
      </p:nvGrpSpPr>
      <p:grpSpPr>
        <a:xfrm>
          <a:off x="0" y="0"/>
          <a:ext cx="0" cy="0"/>
          <a:chOff x="0" y="0"/>
          <a:chExt cx="0" cy="0"/>
        </a:xfrm>
      </p:grpSpPr>
      <p:sp>
        <p:nvSpPr>
          <p:cNvPr id="2147" name="Google Shape;2147;p10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09"/>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Possibility 2: fetch, rebase, push</a:t>
            </a:r>
            <a:endParaRPr b="1" sz="3600">
              <a:solidFill>
                <a:srgbClr val="FFFFFF"/>
              </a:solidFill>
            </a:endParaRPr>
          </a:p>
          <a:p>
            <a:pPr indent="0" lvl="0" marL="0" rtl="0" algn="l">
              <a:spcBef>
                <a:spcPts val="0"/>
              </a:spcBef>
              <a:spcAft>
                <a:spcPts val="0"/>
              </a:spcAft>
              <a:buNone/>
            </a:pPr>
            <a:r>
              <a:t/>
            </a:r>
            <a:endParaRPr sz="3000"/>
          </a:p>
        </p:txBody>
      </p:sp>
      <p:sp>
        <p:nvSpPr>
          <p:cNvPr id="2149" name="Google Shape;2149;p109"/>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09"/>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900"/>
              </a:spcBef>
              <a:spcAft>
                <a:spcPts val="0"/>
              </a:spcAft>
              <a:buSzPts val="1400"/>
              <a:buAutoNum type="arabicPeriod"/>
            </a:pPr>
            <a:r>
              <a:rPr i="1" lang="en">
                <a:latin typeface="Courier New"/>
                <a:ea typeface="Courier New"/>
                <a:cs typeface="Courier New"/>
                <a:sym typeface="Courier New"/>
              </a:rPr>
              <a:t>git fetch origin</a:t>
            </a:r>
            <a:r>
              <a:rPr lang="en"/>
              <a:t>:</a:t>
            </a:r>
            <a:br>
              <a:rPr lang="en"/>
            </a:br>
            <a:r>
              <a:rPr lang="en"/>
              <a:t>Retrieves commit </a:t>
            </a:r>
            <a:r>
              <a:rPr b="1" i="1" lang="en"/>
              <a:t>D</a:t>
            </a:r>
            <a:r>
              <a:rPr lang="en"/>
              <a:t> and updates the remote tracking branch.</a:t>
            </a:r>
            <a:endParaRPr/>
          </a:p>
          <a:p>
            <a:pPr indent="-317500" lvl="0" marL="457200" rtl="0" algn="l">
              <a:lnSpc>
                <a:spcPct val="115000"/>
              </a:lnSpc>
              <a:spcBef>
                <a:spcPts val="0"/>
              </a:spcBef>
              <a:spcAft>
                <a:spcPts val="0"/>
              </a:spcAft>
              <a:buClr>
                <a:srgbClr val="3D85C6"/>
              </a:buClr>
              <a:buSzPts val="1400"/>
              <a:buAutoNum type="arabicPeriod"/>
            </a:pPr>
            <a:r>
              <a:rPr i="1" lang="en">
                <a:solidFill>
                  <a:srgbClr val="3D85C6"/>
                </a:solidFill>
                <a:latin typeface="Courier New"/>
                <a:ea typeface="Courier New"/>
                <a:cs typeface="Courier New"/>
                <a:sym typeface="Courier New"/>
              </a:rPr>
              <a:t>git rebase origin/master</a:t>
            </a:r>
            <a:r>
              <a:rPr lang="en">
                <a:solidFill>
                  <a:srgbClr val="3D85C6"/>
                </a:solidFill>
              </a:rPr>
              <a:t>:</a:t>
            </a:r>
            <a:br>
              <a:rPr lang="en">
                <a:solidFill>
                  <a:srgbClr val="3D85C6"/>
                </a:solidFill>
              </a:rPr>
            </a:br>
            <a:r>
              <a:rPr lang="en">
                <a:solidFill>
                  <a:srgbClr val="3D85C6"/>
                </a:solidFill>
              </a:rPr>
              <a:t>Rebases commit </a:t>
            </a:r>
            <a:r>
              <a:rPr b="1" i="1" lang="en">
                <a:solidFill>
                  <a:srgbClr val="3D85C6"/>
                </a:solidFill>
              </a:rPr>
              <a:t>C</a:t>
            </a:r>
            <a:r>
              <a:rPr lang="en">
                <a:solidFill>
                  <a:srgbClr val="3D85C6"/>
                </a:solidFill>
              </a:rPr>
              <a:t> onto the commit </a:t>
            </a:r>
            <a:r>
              <a:rPr b="1" i="1" lang="en">
                <a:solidFill>
                  <a:srgbClr val="3D85C6"/>
                </a:solidFill>
              </a:rPr>
              <a:t>D </a:t>
            </a:r>
            <a:r>
              <a:rPr lang="en">
                <a:solidFill>
                  <a:srgbClr val="3D85C6"/>
                </a:solidFill>
              </a:rPr>
              <a:t>which creates commit </a:t>
            </a:r>
            <a:r>
              <a:rPr b="1" i="1" lang="en">
                <a:solidFill>
                  <a:srgbClr val="3D85C6"/>
                </a:solidFill>
              </a:rPr>
              <a:t>E</a:t>
            </a:r>
            <a:r>
              <a:rPr lang="en">
                <a:solidFill>
                  <a:srgbClr val="3D85C6"/>
                </a:solidFill>
              </a:rPr>
              <a:t>.</a:t>
            </a:r>
            <a:endParaRPr>
              <a:solidFill>
                <a:srgbClr val="3D85C6"/>
              </a:solidFill>
            </a:endParaRPr>
          </a:p>
        </p:txBody>
      </p:sp>
      <p:cxnSp>
        <p:nvCxnSpPr>
          <p:cNvPr id="2151" name="Google Shape;2151;p109"/>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2152" name="Google Shape;2152;p109"/>
          <p:cNvSpPr/>
          <p:nvPr/>
        </p:nvSpPr>
        <p:spPr>
          <a:xfrm>
            <a:off x="1090879" y="26027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153" name="Google Shape;2153;p109"/>
          <p:cNvSpPr/>
          <p:nvPr/>
        </p:nvSpPr>
        <p:spPr>
          <a:xfrm>
            <a:off x="1090879" y="30937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154" name="Google Shape;2154;p109"/>
          <p:cNvCxnSpPr>
            <a:stCxn id="2153" idx="0"/>
            <a:endCxn id="2152" idx="4"/>
          </p:cNvCxnSpPr>
          <p:nvPr/>
        </p:nvCxnSpPr>
        <p:spPr>
          <a:xfrm rot="10800000">
            <a:off x="1252729" y="2944997"/>
            <a:ext cx="0" cy="148800"/>
          </a:xfrm>
          <a:prstGeom prst="straightConnector1">
            <a:avLst/>
          </a:prstGeom>
          <a:noFill/>
          <a:ln cap="flat" cmpd="sng" w="28575">
            <a:solidFill>
              <a:schemeClr val="dk2"/>
            </a:solidFill>
            <a:prstDash val="solid"/>
            <a:round/>
            <a:headEnd len="med" w="med" type="none"/>
            <a:tailEnd len="med" w="med" type="none"/>
          </a:ln>
        </p:spPr>
      </p:cxnSp>
      <p:sp>
        <p:nvSpPr>
          <p:cNvPr id="2155" name="Google Shape;2155;p109"/>
          <p:cNvSpPr txBox="1"/>
          <p:nvPr/>
        </p:nvSpPr>
        <p:spPr>
          <a:xfrm>
            <a:off x="603757" y="1618330"/>
            <a:ext cx="7461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featureX</a:t>
            </a:r>
            <a:endParaRPr sz="1000">
              <a:solidFill>
                <a:srgbClr val="A61C00"/>
              </a:solidFill>
            </a:endParaRPr>
          </a:p>
        </p:txBody>
      </p:sp>
      <p:cxnSp>
        <p:nvCxnSpPr>
          <p:cNvPr id="2156" name="Google Shape;2156;p109"/>
          <p:cNvCxnSpPr>
            <a:stCxn id="2155" idx="3"/>
            <a:endCxn id="2157" idx="2"/>
          </p:cNvCxnSpPr>
          <p:nvPr/>
        </p:nvCxnSpPr>
        <p:spPr>
          <a:xfrm>
            <a:off x="1349857" y="1774780"/>
            <a:ext cx="249600" cy="6300"/>
          </a:xfrm>
          <a:prstGeom prst="straightConnector1">
            <a:avLst/>
          </a:prstGeom>
          <a:noFill/>
          <a:ln cap="flat" cmpd="sng" w="28575">
            <a:solidFill>
              <a:srgbClr val="A61C00"/>
            </a:solidFill>
            <a:prstDash val="solid"/>
            <a:round/>
            <a:headEnd len="med" w="med" type="none"/>
            <a:tailEnd len="med" w="med" type="triangle"/>
          </a:ln>
        </p:spPr>
      </p:cxnSp>
      <p:sp>
        <p:nvSpPr>
          <p:cNvPr id="2158" name="Google Shape;2158;p109"/>
          <p:cNvSpPr/>
          <p:nvPr/>
        </p:nvSpPr>
        <p:spPr>
          <a:xfrm>
            <a:off x="1090886" y="210563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2159" name="Google Shape;2159;p109"/>
          <p:cNvCxnSpPr>
            <a:stCxn id="2152" idx="0"/>
            <a:endCxn id="2158" idx="4"/>
          </p:cNvCxnSpPr>
          <p:nvPr/>
        </p:nvCxnSpPr>
        <p:spPr>
          <a:xfrm rot="10800000">
            <a:off x="1252729" y="2447964"/>
            <a:ext cx="0" cy="154800"/>
          </a:xfrm>
          <a:prstGeom prst="straightConnector1">
            <a:avLst/>
          </a:prstGeom>
          <a:noFill/>
          <a:ln cap="flat" cmpd="sng" w="28575">
            <a:solidFill>
              <a:schemeClr val="dk2"/>
            </a:solidFill>
            <a:prstDash val="solid"/>
            <a:round/>
            <a:headEnd len="med" w="med" type="none"/>
            <a:tailEnd len="med" w="med" type="none"/>
          </a:ln>
        </p:spPr>
      </p:cxnSp>
      <p:sp>
        <p:nvSpPr>
          <p:cNvPr id="2160" name="Google Shape;2160;p109"/>
          <p:cNvSpPr txBox="1"/>
          <p:nvPr/>
        </p:nvSpPr>
        <p:spPr>
          <a:xfrm>
            <a:off x="682950" y="1026125"/>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2161" name="Google Shape;2161;p109"/>
          <p:cNvCxnSpPr>
            <a:stCxn id="2160" idx="2"/>
            <a:endCxn id="2162" idx="0"/>
          </p:cNvCxnSpPr>
          <p:nvPr/>
        </p:nvCxnSpPr>
        <p:spPr>
          <a:xfrm>
            <a:off x="971700" y="1339025"/>
            <a:ext cx="0" cy="272400"/>
          </a:xfrm>
          <a:prstGeom prst="straightConnector1">
            <a:avLst/>
          </a:prstGeom>
          <a:noFill/>
          <a:ln cap="flat" cmpd="sng" w="28575">
            <a:solidFill>
              <a:schemeClr val="dk2"/>
            </a:solidFill>
            <a:prstDash val="solid"/>
            <a:round/>
            <a:headEnd len="med" w="med" type="none"/>
            <a:tailEnd len="med" w="med" type="triangle"/>
          </a:ln>
        </p:spPr>
      </p:cxnSp>
      <p:sp>
        <p:nvSpPr>
          <p:cNvPr id="2163" name="Google Shape;2163;p109"/>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2164" name="Google Shape;2164;p109"/>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165" name="Google Shape;2165;p109"/>
          <p:cNvSpPr/>
          <p:nvPr/>
        </p:nvSpPr>
        <p:spPr>
          <a:xfrm>
            <a:off x="4029679" y="25585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166" name="Google Shape;2166;p109"/>
          <p:cNvSpPr/>
          <p:nvPr/>
        </p:nvSpPr>
        <p:spPr>
          <a:xfrm>
            <a:off x="4029679" y="30495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167" name="Google Shape;2167;p109"/>
          <p:cNvCxnSpPr>
            <a:stCxn id="2166" idx="0"/>
            <a:endCxn id="2165" idx="4"/>
          </p:cNvCxnSpPr>
          <p:nvPr/>
        </p:nvCxnSpPr>
        <p:spPr>
          <a:xfrm rot="10800000">
            <a:off x="4191529" y="2900747"/>
            <a:ext cx="0" cy="148800"/>
          </a:xfrm>
          <a:prstGeom prst="straightConnector1">
            <a:avLst/>
          </a:prstGeom>
          <a:noFill/>
          <a:ln cap="flat" cmpd="sng" w="28575">
            <a:solidFill>
              <a:schemeClr val="dk2"/>
            </a:solidFill>
            <a:prstDash val="solid"/>
            <a:round/>
            <a:headEnd len="med" w="med" type="none"/>
            <a:tailEnd len="med" w="med" type="none"/>
          </a:ln>
        </p:spPr>
      </p:cxnSp>
      <p:sp>
        <p:nvSpPr>
          <p:cNvPr id="2168" name="Google Shape;2168;p109"/>
          <p:cNvSpPr txBox="1"/>
          <p:nvPr/>
        </p:nvSpPr>
        <p:spPr>
          <a:xfrm>
            <a:off x="3158563" y="208220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169" name="Google Shape;2169;p109"/>
          <p:cNvCxnSpPr>
            <a:stCxn id="2168" idx="3"/>
            <a:endCxn id="2170" idx="2"/>
          </p:cNvCxnSpPr>
          <p:nvPr/>
        </p:nvCxnSpPr>
        <p:spPr>
          <a:xfrm flipH="1" rot="10800000">
            <a:off x="3736063" y="2236254"/>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2171" name="Google Shape;2171;p109"/>
          <p:cNvSpPr txBox="1"/>
          <p:nvPr/>
        </p:nvSpPr>
        <p:spPr>
          <a:xfrm>
            <a:off x="1650287" y="27063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3D85C6"/>
                </a:solidFill>
              </a:rPr>
              <a:t>origin/master</a:t>
            </a:r>
            <a:endParaRPr sz="1000">
              <a:solidFill>
                <a:srgbClr val="3D85C6"/>
              </a:solidFill>
            </a:endParaRPr>
          </a:p>
        </p:txBody>
      </p:sp>
      <p:cxnSp>
        <p:nvCxnSpPr>
          <p:cNvPr id="2172" name="Google Shape;2172;p109"/>
          <p:cNvCxnSpPr>
            <a:endCxn id="2173" idx="4"/>
          </p:cNvCxnSpPr>
          <p:nvPr/>
        </p:nvCxnSpPr>
        <p:spPr>
          <a:xfrm rot="10800000">
            <a:off x="1761304" y="2447914"/>
            <a:ext cx="9000" cy="265200"/>
          </a:xfrm>
          <a:prstGeom prst="straightConnector1">
            <a:avLst/>
          </a:prstGeom>
          <a:noFill/>
          <a:ln cap="flat" cmpd="sng" w="28575">
            <a:solidFill>
              <a:srgbClr val="3D85C6"/>
            </a:solidFill>
            <a:prstDash val="solid"/>
            <a:round/>
            <a:headEnd len="med" w="med" type="none"/>
            <a:tailEnd len="med" w="med" type="triangle"/>
          </a:ln>
        </p:spPr>
      </p:cxnSp>
      <p:sp>
        <p:nvSpPr>
          <p:cNvPr id="2174" name="Google Shape;2174;p109"/>
          <p:cNvSpPr/>
          <p:nvPr/>
        </p:nvSpPr>
        <p:spPr>
          <a:xfrm>
            <a:off x="4029673" y="20674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175" name="Google Shape;2175;p109"/>
          <p:cNvCxnSpPr>
            <a:stCxn id="2165" idx="0"/>
            <a:endCxn id="2174" idx="4"/>
          </p:cNvCxnSpPr>
          <p:nvPr/>
        </p:nvCxnSpPr>
        <p:spPr>
          <a:xfrm rot="10800000">
            <a:off x="4191529" y="2409714"/>
            <a:ext cx="0" cy="148800"/>
          </a:xfrm>
          <a:prstGeom prst="straightConnector1">
            <a:avLst/>
          </a:prstGeom>
          <a:noFill/>
          <a:ln cap="flat" cmpd="sng" w="28575">
            <a:solidFill>
              <a:schemeClr val="dk2"/>
            </a:solidFill>
            <a:prstDash val="solid"/>
            <a:round/>
            <a:headEnd len="med" w="med" type="none"/>
            <a:tailEnd len="med" w="med" type="none"/>
          </a:ln>
        </p:spPr>
      </p:cxnSp>
      <p:sp>
        <p:nvSpPr>
          <p:cNvPr id="2173" name="Google Shape;2173;p109"/>
          <p:cNvSpPr/>
          <p:nvPr/>
        </p:nvSpPr>
        <p:spPr>
          <a:xfrm>
            <a:off x="1599454" y="21056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176" name="Google Shape;2176;p109"/>
          <p:cNvCxnSpPr>
            <a:stCxn id="2152" idx="7"/>
            <a:endCxn id="2173" idx="3"/>
          </p:cNvCxnSpPr>
          <p:nvPr/>
        </p:nvCxnSpPr>
        <p:spPr>
          <a:xfrm flipH="1" rot="10800000">
            <a:off x="1367175" y="2397893"/>
            <a:ext cx="279600" cy="255000"/>
          </a:xfrm>
          <a:prstGeom prst="straightConnector1">
            <a:avLst/>
          </a:prstGeom>
          <a:noFill/>
          <a:ln cap="flat" cmpd="sng" w="28575">
            <a:solidFill>
              <a:schemeClr val="dk2"/>
            </a:solidFill>
            <a:prstDash val="solid"/>
            <a:round/>
            <a:headEnd len="med" w="med" type="none"/>
            <a:tailEnd len="med" w="med" type="none"/>
          </a:ln>
        </p:spPr>
      </p:cxnSp>
      <p:sp>
        <p:nvSpPr>
          <p:cNvPr id="2157" name="Google Shape;2157;p109"/>
          <p:cNvSpPr/>
          <p:nvPr/>
        </p:nvSpPr>
        <p:spPr>
          <a:xfrm>
            <a:off x="1599454" y="1609976"/>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E</a:t>
            </a:r>
            <a:endParaRPr b="1" sz="1200">
              <a:solidFill>
                <a:srgbClr val="A61C00"/>
              </a:solidFill>
            </a:endParaRPr>
          </a:p>
        </p:txBody>
      </p:sp>
      <p:cxnSp>
        <p:nvCxnSpPr>
          <p:cNvPr id="2177" name="Google Shape;2177;p109"/>
          <p:cNvCxnSpPr>
            <a:stCxn id="2173" idx="0"/>
            <a:endCxn id="2157" idx="4"/>
          </p:cNvCxnSpPr>
          <p:nvPr/>
        </p:nvCxnSpPr>
        <p:spPr>
          <a:xfrm rot="10800000">
            <a:off x="1761304" y="1952314"/>
            <a:ext cx="0" cy="153300"/>
          </a:xfrm>
          <a:prstGeom prst="straightConnector1">
            <a:avLst/>
          </a:prstGeom>
          <a:noFill/>
          <a:ln cap="flat" cmpd="sng" w="28575">
            <a:solidFill>
              <a:srgbClr val="A61C00"/>
            </a:solidFill>
            <a:prstDash val="solid"/>
            <a:round/>
            <a:headEnd len="med" w="med" type="none"/>
            <a:tailEnd len="med" w="med" type="none"/>
          </a:ln>
        </p:spPr>
      </p:cxnSp>
      <p:sp>
        <p:nvSpPr>
          <p:cNvPr id="2178" name="Google Shape;2178;p109"/>
          <p:cNvSpPr txBox="1"/>
          <p:nvPr/>
        </p:nvSpPr>
        <p:spPr>
          <a:xfrm>
            <a:off x="885350" y="2323550"/>
            <a:ext cx="4923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2179" name="Google Shape;2179;p109"/>
          <p:cNvSpPr txBox="1"/>
          <p:nvPr/>
        </p:nvSpPr>
        <p:spPr>
          <a:xfrm>
            <a:off x="1381275" y="1812063"/>
            <a:ext cx="4923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∆C</a:t>
            </a:r>
            <a:endParaRPr>
              <a:solidFill>
                <a:srgbClr val="A61C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3" name="Shape 2183"/>
        <p:cNvGrpSpPr/>
        <p:nvPr/>
      </p:nvGrpSpPr>
      <p:grpSpPr>
        <a:xfrm>
          <a:off x="0" y="0"/>
          <a:ext cx="0" cy="0"/>
          <a:chOff x="0" y="0"/>
          <a:chExt cx="0" cy="0"/>
        </a:xfrm>
      </p:grpSpPr>
      <p:sp>
        <p:nvSpPr>
          <p:cNvPr id="2184" name="Google Shape;2184;p110"/>
          <p:cNvSpPr txBox="1"/>
          <p:nvPr/>
        </p:nvSpPr>
        <p:spPr>
          <a:xfrm>
            <a:off x="1388125" y="1833000"/>
            <a:ext cx="4923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2185" name="Google Shape;2185;p11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10"/>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Possibility 2: fetch, rebase, push</a:t>
            </a:r>
            <a:endParaRPr b="1" sz="3600">
              <a:solidFill>
                <a:srgbClr val="FFFFFF"/>
              </a:solidFill>
            </a:endParaRPr>
          </a:p>
          <a:p>
            <a:pPr indent="0" lvl="0" marL="0" rtl="0" algn="l">
              <a:spcBef>
                <a:spcPts val="0"/>
              </a:spcBef>
              <a:spcAft>
                <a:spcPts val="0"/>
              </a:spcAft>
              <a:buNone/>
            </a:pPr>
            <a:r>
              <a:t/>
            </a:r>
            <a:endParaRPr sz="3000"/>
          </a:p>
        </p:txBody>
      </p:sp>
      <p:sp>
        <p:nvSpPr>
          <p:cNvPr id="2187" name="Google Shape;2187;p110"/>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10"/>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900"/>
              </a:spcBef>
              <a:spcAft>
                <a:spcPts val="0"/>
              </a:spcAft>
              <a:buSzPts val="1400"/>
              <a:buAutoNum type="arabicPeriod"/>
            </a:pPr>
            <a:r>
              <a:rPr i="1" lang="en">
                <a:latin typeface="Courier New"/>
                <a:ea typeface="Courier New"/>
                <a:cs typeface="Courier New"/>
                <a:sym typeface="Courier New"/>
              </a:rPr>
              <a:t>git fetch origin</a:t>
            </a:r>
            <a:r>
              <a:rPr lang="en"/>
              <a:t>:</a:t>
            </a:r>
            <a:br>
              <a:rPr lang="en"/>
            </a:br>
            <a:r>
              <a:rPr lang="en"/>
              <a:t>Retrieves commit </a:t>
            </a:r>
            <a:r>
              <a:rPr b="1" i="1" lang="en"/>
              <a:t>D</a:t>
            </a:r>
            <a:r>
              <a:rPr lang="en"/>
              <a:t> and updates the remote tracking branch.</a:t>
            </a:r>
            <a:endParaRPr/>
          </a:p>
          <a:p>
            <a:pPr indent="-317500" lvl="0" marL="457200" rtl="0" algn="l">
              <a:lnSpc>
                <a:spcPct val="115000"/>
              </a:lnSpc>
              <a:spcBef>
                <a:spcPts val="0"/>
              </a:spcBef>
              <a:spcAft>
                <a:spcPts val="0"/>
              </a:spcAft>
              <a:buSzPts val="1400"/>
              <a:buAutoNum type="arabicPeriod"/>
            </a:pPr>
            <a:r>
              <a:rPr i="1" lang="en">
                <a:latin typeface="Courier New"/>
                <a:ea typeface="Courier New"/>
                <a:cs typeface="Courier New"/>
                <a:sym typeface="Courier New"/>
              </a:rPr>
              <a:t>git rebase origin/master</a:t>
            </a:r>
            <a:r>
              <a:rPr lang="en"/>
              <a:t>:</a:t>
            </a:r>
            <a:br>
              <a:rPr lang="en"/>
            </a:br>
            <a:r>
              <a:rPr lang="en"/>
              <a:t>Rebases commit </a:t>
            </a:r>
            <a:r>
              <a:rPr b="1" i="1" lang="en"/>
              <a:t>C</a:t>
            </a:r>
            <a:r>
              <a:rPr lang="en"/>
              <a:t> onto the commit </a:t>
            </a:r>
            <a:r>
              <a:rPr b="1" i="1" lang="en"/>
              <a:t>D </a:t>
            </a:r>
            <a:r>
              <a:rPr lang="en"/>
              <a:t>which creates commit </a:t>
            </a:r>
            <a:r>
              <a:rPr b="1" i="1" lang="en"/>
              <a:t>E</a:t>
            </a:r>
            <a:r>
              <a:rPr lang="en"/>
              <a:t>.</a:t>
            </a:r>
            <a:endParaRPr/>
          </a:p>
          <a:p>
            <a:pPr indent="-317500" lvl="0" marL="457200" rtl="0" algn="l">
              <a:lnSpc>
                <a:spcPct val="115000"/>
              </a:lnSpc>
              <a:spcBef>
                <a:spcPts val="0"/>
              </a:spcBef>
              <a:spcAft>
                <a:spcPts val="0"/>
              </a:spcAft>
              <a:buClr>
                <a:srgbClr val="3D85C6"/>
              </a:buClr>
              <a:buSzPts val="1400"/>
              <a:buAutoNum type="arabicPeriod"/>
            </a:pPr>
            <a:r>
              <a:rPr i="1" lang="en">
                <a:solidFill>
                  <a:srgbClr val="3D85C6"/>
                </a:solidFill>
                <a:latin typeface="Courier New"/>
                <a:ea typeface="Courier New"/>
                <a:cs typeface="Courier New"/>
                <a:sym typeface="Courier New"/>
              </a:rPr>
              <a:t>git push origin HEAD:master:</a:t>
            </a:r>
            <a:br>
              <a:rPr lang="en">
                <a:solidFill>
                  <a:srgbClr val="3D85C6"/>
                </a:solidFill>
              </a:rPr>
            </a:br>
            <a:r>
              <a:rPr lang="en">
                <a:solidFill>
                  <a:srgbClr val="3D85C6"/>
                </a:solidFill>
              </a:rPr>
              <a:t>Push of commit </a:t>
            </a:r>
            <a:r>
              <a:rPr b="1" i="1" lang="en">
                <a:solidFill>
                  <a:srgbClr val="3D85C6"/>
                </a:solidFill>
              </a:rPr>
              <a:t>E</a:t>
            </a:r>
            <a:r>
              <a:rPr lang="en">
                <a:solidFill>
                  <a:srgbClr val="3D85C6"/>
                </a:solidFill>
              </a:rPr>
              <a:t> succeeds now because the </a:t>
            </a:r>
            <a:r>
              <a:rPr i="1" lang="en">
                <a:solidFill>
                  <a:srgbClr val="3D85C6"/>
                </a:solidFill>
                <a:latin typeface="Courier New"/>
                <a:ea typeface="Courier New"/>
                <a:cs typeface="Courier New"/>
                <a:sym typeface="Courier New"/>
              </a:rPr>
              <a:t>master</a:t>
            </a:r>
            <a:r>
              <a:rPr lang="en">
                <a:solidFill>
                  <a:srgbClr val="3D85C6"/>
                </a:solidFill>
              </a:rPr>
              <a:t> branch can be fast-forwarded to it.</a:t>
            </a:r>
            <a:endParaRPr>
              <a:solidFill>
                <a:srgbClr val="3D85C6"/>
              </a:solidFill>
            </a:endParaRPr>
          </a:p>
        </p:txBody>
      </p:sp>
      <p:cxnSp>
        <p:nvCxnSpPr>
          <p:cNvPr id="2189" name="Google Shape;2189;p110"/>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2190" name="Google Shape;2190;p110"/>
          <p:cNvSpPr/>
          <p:nvPr/>
        </p:nvSpPr>
        <p:spPr>
          <a:xfrm>
            <a:off x="1090879" y="26027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191" name="Google Shape;2191;p110"/>
          <p:cNvSpPr/>
          <p:nvPr/>
        </p:nvSpPr>
        <p:spPr>
          <a:xfrm>
            <a:off x="1090879" y="30937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192" name="Google Shape;2192;p110"/>
          <p:cNvCxnSpPr>
            <a:stCxn id="2191" idx="0"/>
            <a:endCxn id="2190" idx="4"/>
          </p:cNvCxnSpPr>
          <p:nvPr/>
        </p:nvCxnSpPr>
        <p:spPr>
          <a:xfrm rot="10800000">
            <a:off x="1252729" y="2944997"/>
            <a:ext cx="0" cy="148800"/>
          </a:xfrm>
          <a:prstGeom prst="straightConnector1">
            <a:avLst/>
          </a:prstGeom>
          <a:noFill/>
          <a:ln cap="flat" cmpd="sng" w="28575">
            <a:solidFill>
              <a:schemeClr val="dk2"/>
            </a:solidFill>
            <a:prstDash val="solid"/>
            <a:round/>
            <a:headEnd len="med" w="med" type="none"/>
            <a:tailEnd len="med" w="med" type="none"/>
          </a:ln>
        </p:spPr>
      </p:cxnSp>
      <p:sp>
        <p:nvSpPr>
          <p:cNvPr id="2193" name="Google Shape;2193;p110"/>
          <p:cNvSpPr txBox="1"/>
          <p:nvPr/>
        </p:nvSpPr>
        <p:spPr>
          <a:xfrm>
            <a:off x="603757" y="1618330"/>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2194" name="Google Shape;2194;p110"/>
          <p:cNvCxnSpPr>
            <a:stCxn id="2193" idx="3"/>
            <a:endCxn id="2195" idx="2"/>
          </p:cNvCxnSpPr>
          <p:nvPr/>
        </p:nvCxnSpPr>
        <p:spPr>
          <a:xfrm>
            <a:off x="1349857" y="1774780"/>
            <a:ext cx="249600" cy="6300"/>
          </a:xfrm>
          <a:prstGeom prst="straightConnector1">
            <a:avLst/>
          </a:prstGeom>
          <a:noFill/>
          <a:ln cap="flat" cmpd="sng" w="28575">
            <a:solidFill>
              <a:srgbClr val="000000"/>
            </a:solidFill>
            <a:prstDash val="solid"/>
            <a:round/>
            <a:headEnd len="med" w="med" type="none"/>
            <a:tailEnd len="med" w="med" type="triangle"/>
          </a:ln>
        </p:spPr>
      </p:cxnSp>
      <p:sp>
        <p:nvSpPr>
          <p:cNvPr id="2196" name="Google Shape;2196;p110"/>
          <p:cNvSpPr/>
          <p:nvPr/>
        </p:nvSpPr>
        <p:spPr>
          <a:xfrm>
            <a:off x="1090886" y="210563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2197" name="Google Shape;2197;p110"/>
          <p:cNvCxnSpPr>
            <a:stCxn id="2190" idx="0"/>
            <a:endCxn id="2196" idx="4"/>
          </p:cNvCxnSpPr>
          <p:nvPr/>
        </p:nvCxnSpPr>
        <p:spPr>
          <a:xfrm rot="10800000">
            <a:off x="1252729" y="2447964"/>
            <a:ext cx="0" cy="154800"/>
          </a:xfrm>
          <a:prstGeom prst="straightConnector1">
            <a:avLst/>
          </a:prstGeom>
          <a:noFill/>
          <a:ln cap="flat" cmpd="sng" w="28575">
            <a:solidFill>
              <a:schemeClr val="dk2"/>
            </a:solidFill>
            <a:prstDash val="solid"/>
            <a:round/>
            <a:headEnd len="med" w="med" type="none"/>
            <a:tailEnd len="med" w="med" type="none"/>
          </a:ln>
        </p:spPr>
      </p:cxnSp>
      <p:sp>
        <p:nvSpPr>
          <p:cNvPr id="2198" name="Google Shape;2198;p110"/>
          <p:cNvSpPr txBox="1"/>
          <p:nvPr/>
        </p:nvSpPr>
        <p:spPr>
          <a:xfrm>
            <a:off x="682950" y="1026125"/>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2199" name="Google Shape;2199;p110"/>
          <p:cNvCxnSpPr>
            <a:stCxn id="2198" idx="2"/>
            <a:endCxn id="2200" idx="0"/>
          </p:cNvCxnSpPr>
          <p:nvPr/>
        </p:nvCxnSpPr>
        <p:spPr>
          <a:xfrm>
            <a:off x="971700" y="1339025"/>
            <a:ext cx="0" cy="272400"/>
          </a:xfrm>
          <a:prstGeom prst="straightConnector1">
            <a:avLst/>
          </a:prstGeom>
          <a:noFill/>
          <a:ln cap="flat" cmpd="sng" w="28575">
            <a:solidFill>
              <a:schemeClr val="dk2"/>
            </a:solidFill>
            <a:prstDash val="solid"/>
            <a:round/>
            <a:headEnd len="med" w="med" type="none"/>
            <a:tailEnd len="med" w="med" type="triangle"/>
          </a:ln>
        </p:spPr>
      </p:cxnSp>
      <p:sp>
        <p:nvSpPr>
          <p:cNvPr id="2201" name="Google Shape;2201;p110"/>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2202" name="Google Shape;2202;p110"/>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203" name="Google Shape;2203;p110"/>
          <p:cNvSpPr/>
          <p:nvPr/>
        </p:nvSpPr>
        <p:spPr>
          <a:xfrm>
            <a:off x="4029679" y="25585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204" name="Google Shape;2204;p110"/>
          <p:cNvSpPr/>
          <p:nvPr/>
        </p:nvSpPr>
        <p:spPr>
          <a:xfrm>
            <a:off x="4029679" y="30495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205" name="Google Shape;2205;p110"/>
          <p:cNvCxnSpPr>
            <a:stCxn id="2204" idx="0"/>
            <a:endCxn id="2203" idx="4"/>
          </p:cNvCxnSpPr>
          <p:nvPr/>
        </p:nvCxnSpPr>
        <p:spPr>
          <a:xfrm rot="10800000">
            <a:off x="4191529" y="2900747"/>
            <a:ext cx="0" cy="148800"/>
          </a:xfrm>
          <a:prstGeom prst="straightConnector1">
            <a:avLst/>
          </a:prstGeom>
          <a:noFill/>
          <a:ln cap="flat" cmpd="sng" w="28575">
            <a:solidFill>
              <a:schemeClr val="dk2"/>
            </a:solidFill>
            <a:prstDash val="solid"/>
            <a:round/>
            <a:headEnd len="med" w="med" type="none"/>
            <a:tailEnd len="med" w="med" type="none"/>
          </a:ln>
        </p:spPr>
      </p:cxnSp>
      <p:sp>
        <p:nvSpPr>
          <p:cNvPr id="2206" name="Google Shape;2206;p110"/>
          <p:cNvSpPr txBox="1"/>
          <p:nvPr/>
        </p:nvSpPr>
        <p:spPr>
          <a:xfrm>
            <a:off x="3174663" y="1621479"/>
            <a:ext cx="5775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master</a:t>
            </a:r>
            <a:endParaRPr sz="1000">
              <a:solidFill>
                <a:srgbClr val="A61C00"/>
              </a:solidFill>
            </a:endParaRPr>
          </a:p>
        </p:txBody>
      </p:sp>
      <p:cxnSp>
        <p:nvCxnSpPr>
          <p:cNvPr id="2207" name="Google Shape;2207;p110"/>
          <p:cNvCxnSpPr>
            <a:stCxn id="2206" idx="3"/>
            <a:endCxn id="2208" idx="2"/>
          </p:cNvCxnSpPr>
          <p:nvPr/>
        </p:nvCxnSpPr>
        <p:spPr>
          <a:xfrm flipH="1" rot="10800000">
            <a:off x="3752163" y="1775529"/>
            <a:ext cx="277500" cy="2400"/>
          </a:xfrm>
          <a:prstGeom prst="straightConnector1">
            <a:avLst/>
          </a:prstGeom>
          <a:noFill/>
          <a:ln cap="flat" cmpd="sng" w="28575">
            <a:solidFill>
              <a:srgbClr val="A61C00"/>
            </a:solidFill>
            <a:prstDash val="solid"/>
            <a:round/>
            <a:headEnd len="med" w="med" type="none"/>
            <a:tailEnd len="med" w="med" type="triangle"/>
          </a:ln>
        </p:spPr>
      </p:cxnSp>
      <p:sp>
        <p:nvSpPr>
          <p:cNvPr id="2209" name="Google Shape;2209;p110"/>
          <p:cNvSpPr txBox="1"/>
          <p:nvPr/>
        </p:nvSpPr>
        <p:spPr>
          <a:xfrm>
            <a:off x="1650287" y="27063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3D85C6"/>
                </a:solidFill>
              </a:rPr>
              <a:t>origin/master</a:t>
            </a:r>
            <a:endParaRPr sz="1000">
              <a:solidFill>
                <a:srgbClr val="3D85C6"/>
              </a:solidFill>
            </a:endParaRPr>
          </a:p>
        </p:txBody>
      </p:sp>
      <p:cxnSp>
        <p:nvCxnSpPr>
          <p:cNvPr id="2210" name="Google Shape;2210;p110"/>
          <p:cNvCxnSpPr>
            <a:endCxn id="2211" idx="4"/>
          </p:cNvCxnSpPr>
          <p:nvPr/>
        </p:nvCxnSpPr>
        <p:spPr>
          <a:xfrm rot="10800000">
            <a:off x="1761304" y="2447914"/>
            <a:ext cx="9000" cy="265200"/>
          </a:xfrm>
          <a:prstGeom prst="straightConnector1">
            <a:avLst/>
          </a:prstGeom>
          <a:noFill/>
          <a:ln cap="flat" cmpd="sng" w="28575">
            <a:solidFill>
              <a:srgbClr val="3D85C6"/>
            </a:solidFill>
            <a:prstDash val="solid"/>
            <a:round/>
            <a:headEnd len="med" w="med" type="none"/>
            <a:tailEnd len="med" w="med" type="triangle"/>
          </a:ln>
        </p:spPr>
      </p:cxnSp>
      <p:sp>
        <p:nvSpPr>
          <p:cNvPr id="2212" name="Google Shape;2212;p110"/>
          <p:cNvSpPr/>
          <p:nvPr/>
        </p:nvSpPr>
        <p:spPr>
          <a:xfrm>
            <a:off x="4029673" y="20674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213" name="Google Shape;2213;p110"/>
          <p:cNvCxnSpPr>
            <a:stCxn id="2203" idx="0"/>
            <a:endCxn id="2212" idx="4"/>
          </p:cNvCxnSpPr>
          <p:nvPr/>
        </p:nvCxnSpPr>
        <p:spPr>
          <a:xfrm rot="10800000">
            <a:off x="4191529" y="2409714"/>
            <a:ext cx="0" cy="148800"/>
          </a:xfrm>
          <a:prstGeom prst="straightConnector1">
            <a:avLst/>
          </a:prstGeom>
          <a:noFill/>
          <a:ln cap="flat" cmpd="sng" w="28575">
            <a:solidFill>
              <a:schemeClr val="dk2"/>
            </a:solidFill>
            <a:prstDash val="solid"/>
            <a:round/>
            <a:headEnd len="med" w="med" type="none"/>
            <a:tailEnd len="med" w="med" type="none"/>
          </a:ln>
        </p:spPr>
      </p:cxnSp>
      <p:sp>
        <p:nvSpPr>
          <p:cNvPr id="2211" name="Google Shape;2211;p110"/>
          <p:cNvSpPr/>
          <p:nvPr/>
        </p:nvSpPr>
        <p:spPr>
          <a:xfrm>
            <a:off x="1599454" y="21056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214" name="Google Shape;2214;p110"/>
          <p:cNvCxnSpPr>
            <a:stCxn id="2190" idx="7"/>
            <a:endCxn id="2211" idx="3"/>
          </p:cNvCxnSpPr>
          <p:nvPr/>
        </p:nvCxnSpPr>
        <p:spPr>
          <a:xfrm flipH="1" rot="10800000">
            <a:off x="1367175" y="2397893"/>
            <a:ext cx="279600" cy="255000"/>
          </a:xfrm>
          <a:prstGeom prst="straightConnector1">
            <a:avLst/>
          </a:prstGeom>
          <a:noFill/>
          <a:ln cap="flat" cmpd="sng" w="28575">
            <a:solidFill>
              <a:schemeClr val="dk2"/>
            </a:solidFill>
            <a:prstDash val="solid"/>
            <a:round/>
            <a:headEnd len="med" w="med" type="none"/>
            <a:tailEnd len="med" w="med" type="none"/>
          </a:ln>
        </p:spPr>
      </p:cxnSp>
      <p:sp>
        <p:nvSpPr>
          <p:cNvPr id="2195" name="Google Shape;2195;p110"/>
          <p:cNvSpPr/>
          <p:nvPr/>
        </p:nvSpPr>
        <p:spPr>
          <a:xfrm>
            <a:off x="1599454" y="160997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2215" name="Google Shape;2215;p110"/>
          <p:cNvCxnSpPr>
            <a:stCxn id="2211" idx="0"/>
            <a:endCxn id="2195" idx="4"/>
          </p:cNvCxnSpPr>
          <p:nvPr/>
        </p:nvCxnSpPr>
        <p:spPr>
          <a:xfrm rot="10800000">
            <a:off x="1761304" y="1952314"/>
            <a:ext cx="0" cy="153300"/>
          </a:xfrm>
          <a:prstGeom prst="straightConnector1">
            <a:avLst/>
          </a:prstGeom>
          <a:noFill/>
          <a:ln cap="flat" cmpd="sng" w="28575">
            <a:solidFill>
              <a:schemeClr val="dk2"/>
            </a:solidFill>
            <a:prstDash val="solid"/>
            <a:round/>
            <a:headEnd len="med" w="med" type="none"/>
            <a:tailEnd len="med" w="med" type="none"/>
          </a:ln>
        </p:spPr>
      </p:cxnSp>
      <p:sp>
        <p:nvSpPr>
          <p:cNvPr id="2216" name="Google Shape;2216;p110"/>
          <p:cNvSpPr txBox="1"/>
          <p:nvPr/>
        </p:nvSpPr>
        <p:spPr>
          <a:xfrm>
            <a:off x="885350" y="2323550"/>
            <a:ext cx="4923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2217" name="Google Shape;2217;p110"/>
          <p:cNvSpPr/>
          <p:nvPr/>
        </p:nvSpPr>
        <p:spPr>
          <a:xfrm>
            <a:off x="4029673" y="1567911"/>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E</a:t>
            </a:r>
            <a:endParaRPr b="1" sz="1200">
              <a:solidFill>
                <a:srgbClr val="A61C00"/>
              </a:solidFill>
            </a:endParaRPr>
          </a:p>
        </p:txBody>
      </p:sp>
      <p:cxnSp>
        <p:nvCxnSpPr>
          <p:cNvPr id="2218" name="Google Shape;2218;p110"/>
          <p:cNvCxnSpPr>
            <a:stCxn id="2212" idx="0"/>
            <a:endCxn id="2217" idx="4"/>
          </p:cNvCxnSpPr>
          <p:nvPr/>
        </p:nvCxnSpPr>
        <p:spPr>
          <a:xfrm rot="10800000">
            <a:off x="4191523" y="1910298"/>
            <a:ext cx="0" cy="157200"/>
          </a:xfrm>
          <a:prstGeom prst="straightConnector1">
            <a:avLst/>
          </a:prstGeom>
          <a:noFill/>
          <a:ln cap="flat" cmpd="sng" w="28575">
            <a:solidFill>
              <a:srgbClr val="A61C00"/>
            </a:solidFill>
            <a:prstDash val="solid"/>
            <a:round/>
            <a:headEnd len="med" w="med" type="none"/>
            <a:tailEnd len="med" w="med" type="non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2" name="Shape 2222"/>
        <p:cNvGrpSpPr/>
        <p:nvPr/>
      </p:nvGrpSpPr>
      <p:grpSpPr>
        <a:xfrm>
          <a:off x="0" y="0"/>
          <a:ext cx="0" cy="0"/>
          <a:chOff x="0" y="0"/>
          <a:chExt cx="0" cy="0"/>
        </a:xfrm>
      </p:grpSpPr>
      <p:sp>
        <p:nvSpPr>
          <p:cNvPr id="2223" name="Google Shape;2223;p11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11"/>
          <p:cNvSpPr txBox="1"/>
          <p:nvPr>
            <p:ph type="title"/>
          </p:nvPr>
        </p:nvSpPr>
        <p:spPr>
          <a:xfrm>
            <a:off x="189450" y="-87600"/>
            <a:ext cx="89625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Differences between merge and rebase</a:t>
            </a:r>
            <a:endParaRPr b="1" sz="3600">
              <a:solidFill>
                <a:srgbClr val="FFFFFF"/>
              </a:solidFill>
            </a:endParaRPr>
          </a:p>
          <a:p>
            <a:pPr indent="0" lvl="0" marL="0" rtl="0" algn="l">
              <a:spcBef>
                <a:spcPts val="0"/>
              </a:spcBef>
              <a:spcAft>
                <a:spcPts val="0"/>
              </a:spcAft>
              <a:buNone/>
            </a:pPr>
            <a:r>
              <a:t/>
            </a:r>
            <a:endParaRPr sz="3000"/>
          </a:p>
        </p:txBody>
      </p:sp>
      <p:sp>
        <p:nvSpPr>
          <p:cNvPr id="2225" name="Google Shape;2225;p111"/>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11"/>
          <p:cNvSpPr txBox="1"/>
          <p:nvPr/>
        </p:nvSpPr>
        <p:spPr>
          <a:xfrm>
            <a:off x="6194250" y="557075"/>
            <a:ext cx="29346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100"/>
              <a:t>Content-wise the result is exactly the same in both cases. In both cases the same number of conflicts needs to be resolved.</a:t>
            </a:r>
            <a:endParaRPr sz="1100"/>
          </a:p>
          <a:p>
            <a:pPr indent="0" lvl="0" marL="0" rtl="0" algn="l">
              <a:lnSpc>
                <a:spcPct val="115000"/>
              </a:lnSpc>
              <a:spcBef>
                <a:spcPts val="900"/>
              </a:spcBef>
              <a:spcAft>
                <a:spcPts val="0"/>
              </a:spcAft>
              <a:buNone/>
            </a:pPr>
            <a:r>
              <a:rPr lang="en" sz="1100"/>
              <a:t>With </a:t>
            </a:r>
            <a:r>
              <a:rPr b="1" i="1" lang="en" sz="1100">
                <a:solidFill>
                  <a:srgbClr val="3D85C6"/>
                </a:solidFill>
              </a:rPr>
              <a:t>merge</a:t>
            </a:r>
            <a:r>
              <a:rPr lang="en" sz="1100"/>
              <a:t>:</a:t>
            </a:r>
            <a:endParaRPr sz="1100"/>
          </a:p>
          <a:p>
            <a:pPr indent="-298450" lvl="0" marL="457200" rtl="0" algn="l">
              <a:lnSpc>
                <a:spcPct val="115000"/>
              </a:lnSpc>
              <a:spcBef>
                <a:spcPts val="900"/>
              </a:spcBef>
              <a:spcAft>
                <a:spcPts val="0"/>
              </a:spcAft>
              <a:buSzPts val="1100"/>
              <a:buChar char="■"/>
            </a:pPr>
            <a:r>
              <a:rPr lang="en" sz="1100"/>
              <a:t>Two commits, commit </a:t>
            </a:r>
            <a:r>
              <a:rPr b="1" i="1" lang="en" sz="1100">
                <a:solidFill>
                  <a:srgbClr val="3D85C6"/>
                </a:solidFill>
              </a:rPr>
              <a:t>C</a:t>
            </a:r>
            <a:r>
              <a:rPr lang="en" sz="1100"/>
              <a:t> which implements the feature and the merge commit </a:t>
            </a:r>
            <a:r>
              <a:rPr b="1" i="1" lang="en" sz="1100">
                <a:solidFill>
                  <a:srgbClr val="3D85C6"/>
                </a:solidFill>
              </a:rPr>
              <a:t>E</a:t>
            </a:r>
            <a:r>
              <a:rPr lang="en" sz="1100"/>
              <a:t> (may contain conflict resolution).</a:t>
            </a:r>
            <a:endParaRPr sz="1100"/>
          </a:p>
          <a:p>
            <a:pPr indent="-298450" lvl="0" marL="457200" rtl="0" algn="l">
              <a:lnSpc>
                <a:spcPct val="115000"/>
              </a:lnSpc>
              <a:spcBef>
                <a:spcPts val="0"/>
              </a:spcBef>
              <a:spcAft>
                <a:spcPts val="0"/>
              </a:spcAft>
              <a:buSzPts val="1100"/>
              <a:buChar char="■"/>
            </a:pPr>
            <a:r>
              <a:rPr lang="en" sz="1100"/>
              <a:t>Diverged history.</a:t>
            </a:r>
            <a:endParaRPr sz="1100"/>
          </a:p>
          <a:p>
            <a:pPr indent="-298450" lvl="0" marL="457200" rtl="0" algn="l">
              <a:lnSpc>
                <a:spcPct val="115000"/>
              </a:lnSpc>
              <a:spcBef>
                <a:spcPts val="0"/>
              </a:spcBef>
              <a:spcAft>
                <a:spcPts val="0"/>
              </a:spcAft>
              <a:buSzPts val="1100"/>
              <a:buChar char="■"/>
            </a:pPr>
            <a:r>
              <a:rPr lang="en" sz="1100"/>
              <a:t>From the history one can see that commit </a:t>
            </a:r>
            <a:r>
              <a:rPr b="1" i="1" lang="en" sz="1100">
                <a:solidFill>
                  <a:srgbClr val="3D85C6"/>
                </a:solidFill>
              </a:rPr>
              <a:t>C</a:t>
            </a:r>
            <a:r>
              <a:rPr lang="en" sz="1100"/>
              <a:t> was originally developed based on commit </a:t>
            </a:r>
            <a:r>
              <a:rPr b="1" lang="en" sz="1100">
                <a:solidFill>
                  <a:srgbClr val="3D85C6"/>
                </a:solidFill>
              </a:rPr>
              <a:t>B</a:t>
            </a:r>
            <a:r>
              <a:rPr lang="en" sz="1100"/>
              <a:t>.</a:t>
            </a:r>
            <a:endParaRPr sz="1100"/>
          </a:p>
          <a:p>
            <a:pPr indent="0" lvl="0" marL="0" rtl="0" algn="l">
              <a:lnSpc>
                <a:spcPct val="115000"/>
              </a:lnSpc>
              <a:spcBef>
                <a:spcPts val="900"/>
              </a:spcBef>
              <a:spcAft>
                <a:spcPts val="0"/>
              </a:spcAft>
              <a:buNone/>
            </a:pPr>
            <a:r>
              <a:rPr lang="en" sz="1100"/>
              <a:t>With </a:t>
            </a:r>
            <a:r>
              <a:rPr b="1" i="1" lang="en" sz="1100">
                <a:solidFill>
                  <a:srgbClr val="3D85C6"/>
                </a:solidFill>
              </a:rPr>
              <a:t>rebase</a:t>
            </a:r>
            <a:r>
              <a:rPr lang="en" sz="1100"/>
              <a:t>:</a:t>
            </a:r>
            <a:endParaRPr sz="1100"/>
          </a:p>
          <a:p>
            <a:pPr indent="-298450" lvl="0" marL="457200" rtl="0" algn="l">
              <a:lnSpc>
                <a:spcPct val="115000"/>
              </a:lnSpc>
              <a:spcBef>
                <a:spcPts val="900"/>
              </a:spcBef>
              <a:spcAft>
                <a:spcPts val="0"/>
              </a:spcAft>
              <a:buSzPts val="1100"/>
              <a:buChar char="■"/>
            </a:pPr>
            <a:r>
              <a:rPr lang="en" sz="1100"/>
              <a:t>Single commit, it looks like commit </a:t>
            </a:r>
            <a:r>
              <a:rPr b="1" i="1" lang="en" sz="1100">
                <a:solidFill>
                  <a:srgbClr val="3D85C6"/>
                </a:solidFill>
              </a:rPr>
              <a:t>C</a:t>
            </a:r>
            <a:r>
              <a:rPr lang="en" sz="1100"/>
              <a:t> was developed based on commit </a:t>
            </a:r>
            <a:r>
              <a:rPr b="1" i="1" lang="en" sz="1100">
                <a:solidFill>
                  <a:srgbClr val="3D85C6"/>
                </a:solidFill>
              </a:rPr>
              <a:t>D</a:t>
            </a:r>
            <a:r>
              <a:rPr lang="en" sz="1100"/>
              <a:t>. </a:t>
            </a:r>
            <a:endParaRPr sz="1100"/>
          </a:p>
          <a:p>
            <a:pPr indent="-298450" lvl="0" marL="457200" rtl="0" algn="l">
              <a:lnSpc>
                <a:spcPct val="115000"/>
              </a:lnSpc>
              <a:spcBef>
                <a:spcPts val="0"/>
              </a:spcBef>
              <a:spcAft>
                <a:spcPts val="0"/>
              </a:spcAft>
              <a:buSzPts val="1100"/>
              <a:buChar char="■"/>
            </a:pPr>
            <a:r>
              <a:rPr lang="en" sz="1100"/>
              <a:t>Linear history.</a:t>
            </a:r>
            <a:endParaRPr sz="1100"/>
          </a:p>
        </p:txBody>
      </p:sp>
      <p:cxnSp>
        <p:nvCxnSpPr>
          <p:cNvPr id="2227" name="Google Shape;2227;p111"/>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2228" name="Google Shape;2228;p111"/>
          <p:cNvSpPr txBox="1"/>
          <p:nvPr/>
        </p:nvSpPr>
        <p:spPr>
          <a:xfrm>
            <a:off x="350400" y="733625"/>
            <a:ext cx="2409300" cy="53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br>
              <a:rPr b="1" lang="en"/>
            </a:br>
            <a:r>
              <a:rPr b="1" lang="en"/>
              <a:t>after fetch, </a:t>
            </a:r>
            <a:r>
              <a:rPr b="1" lang="en">
                <a:solidFill>
                  <a:srgbClr val="3D85C6"/>
                </a:solidFill>
              </a:rPr>
              <a:t>merge</a:t>
            </a:r>
            <a:r>
              <a:rPr b="1" lang="en"/>
              <a:t>, push</a:t>
            </a:r>
            <a:endParaRPr b="1"/>
          </a:p>
        </p:txBody>
      </p:sp>
      <p:sp>
        <p:nvSpPr>
          <p:cNvPr id="2229" name="Google Shape;2229;p111"/>
          <p:cNvSpPr/>
          <p:nvPr/>
        </p:nvSpPr>
        <p:spPr>
          <a:xfrm>
            <a:off x="4029679" y="25585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230" name="Google Shape;2230;p111"/>
          <p:cNvSpPr/>
          <p:nvPr/>
        </p:nvSpPr>
        <p:spPr>
          <a:xfrm>
            <a:off x="4029679" y="30495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231" name="Google Shape;2231;p111"/>
          <p:cNvCxnSpPr>
            <a:stCxn id="2230" idx="0"/>
            <a:endCxn id="2229" idx="4"/>
          </p:cNvCxnSpPr>
          <p:nvPr/>
        </p:nvCxnSpPr>
        <p:spPr>
          <a:xfrm rot="10800000">
            <a:off x="4191529" y="2900747"/>
            <a:ext cx="0" cy="148800"/>
          </a:xfrm>
          <a:prstGeom prst="straightConnector1">
            <a:avLst/>
          </a:prstGeom>
          <a:noFill/>
          <a:ln cap="flat" cmpd="sng" w="28575">
            <a:solidFill>
              <a:schemeClr val="dk2"/>
            </a:solidFill>
            <a:prstDash val="solid"/>
            <a:round/>
            <a:headEnd len="med" w="med" type="none"/>
            <a:tailEnd len="med" w="med" type="none"/>
          </a:ln>
        </p:spPr>
      </p:cxnSp>
      <p:sp>
        <p:nvSpPr>
          <p:cNvPr id="2232" name="Google Shape;2232;p111"/>
          <p:cNvSpPr txBox="1"/>
          <p:nvPr/>
        </p:nvSpPr>
        <p:spPr>
          <a:xfrm>
            <a:off x="3174663" y="1621479"/>
            <a:ext cx="5775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master</a:t>
            </a:r>
            <a:endParaRPr sz="1000">
              <a:solidFill>
                <a:srgbClr val="A61C00"/>
              </a:solidFill>
            </a:endParaRPr>
          </a:p>
        </p:txBody>
      </p:sp>
      <p:cxnSp>
        <p:nvCxnSpPr>
          <p:cNvPr id="2233" name="Google Shape;2233;p111"/>
          <p:cNvCxnSpPr>
            <a:stCxn id="2232" idx="3"/>
            <a:endCxn id="2234" idx="2"/>
          </p:cNvCxnSpPr>
          <p:nvPr/>
        </p:nvCxnSpPr>
        <p:spPr>
          <a:xfrm flipH="1" rot="10800000">
            <a:off x="3752163" y="1775529"/>
            <a:ext cx="277500" cy="2400"/>
          </a:xfrm>
          <a:prstGeom prst="straightConnector1">
            <a:avLst/>
          </a:prstGeom>
          <a:noFill/>
          <a:ln cap="flat" cmpd="sng" w="28575">
            <a:solidFill>
              <a:srgbClr val="A61C00"/>
            </a:solidFill>
            <a:prstDash val="solid"/>
            <a:round/>
            <a:headEnd len="med" w="med" type="none"/>
            <a:tailEnd len="med" w="med" type="triangle"/>
          </a:ln>
        </p:spPr>
      </p:cxnSp>
      <p:sp>
        <p:nvSpPr>
          <p:cNvPr id="2235" name="Google Shape;2235;p111"/>
          <p:cNvSpPr/>
          <p:nvPr/>
        </p:nvSpPr>
        <p:spPr>
          <a:xfrm>
            <a:off x="4029673" y="20674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236" name="Google Shape;2236;p111"/>
          <p:cNvCxnSpPr>
            <a:stCxn id="2229" idx="0"/>
            <a:endCxn id="2235" idx="4"/>
          </p:cNvCxnSpPr>
          <p:nvPr/>
        </p:nvCxnSpPr>
        <p:spPr>
          <a:xfrm rot="10800000">
            <a:off x="4191529" y="2409714"/>
            <a:ext cx="0" cy="148800"/>
          </a:xfrm>
          <a:prstGeom prst="straightConnector1">
            <a:avLst/>
          </a:prstGeom>
          <a:noFill/>
          <a:ln cap="flat" cmpd="sng" w="28575">
            <a:solidFill>
              <a:schemeClr val="dk2"/>
            </a:solidFill>
            <a:prstDash val="solid"/>
            <a:round/>
            <a:headEnd len="med" w="med" type="none"/>
            <a:tailEnd len="med" w="med" type="none"/>
          </a:ln>
        </p:spPr>
      </p:cxnSp>
      <p:sp>
        <p:nvSpPr>
          <p:cNvPr id="2237" name="Google Shape;2237;p111"/>
          <p:cNvSpPr/>
          <p:nvPr/>
        </p:nvSpPr>
        <p:spPr>
          <a:xfrm>
            <a:off x="4029673" y="1567911"/>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E</a:t>
            </a:r>
            <a:endParaRPr b="1" sz="1200">
              <a:solidFill>
                <a:srgbClr val="A61C00"/>
              </a:solidFill>
            </a:endParaRPr>
          </a:p>
        </p:txBody>
      </p:sp>
      <p:cxnSp>
        <p:nvCxnSpPr>
          <p:cNvPr id="2238" name="Google Shape;2238;p111"/>
          <p:cNvCxnSpPr>
            <a:stCxn id="2235" idx="0"/>
            <a:endCxn id="2237" idx="4"/>
          </p:cNvCxnSpPr>
          <p:nvPr/>
        </p:nvCxnSpPr>
        <p:spPr>
          <a:xfrm rot="10800000">
            <a:off x="4191523" y="1910298"/>
            <a:ext cx="0" cy="157200"/>
          </a:xfrm>
          <a:prstGeom prst="straightConnector1">
            <a:avLst/>
          </a:prstGeom>
          <a:noFill/>
          <a:ln cap="flat" cmpd="sng" w="28575">
            <a:solidFill>
              <a:srgbClr val="A61C00"/>
            </a:solidFill>
            <a:prstDash val="solid"/>
            <a:round/>
            <a:headEnd len="med" w="med" type="none"/>
            <a:tailEnd len="med" w="med" type="none"/>
          </a:ln>
        </p:spPr>
      </p:cxnSp>
      <p:sp>
        <p:nvSpPr>
          <p:cNvPr id="2239" name="Google Shape;2239;p111"/>
          <p:cNvSpPr/>
          <p:nvPr/>
        </p:nvSpPr>
        <p:spPr>
          <a:xfrm>
            <a:off x="1395529" y="256965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240" name="Google Shape;2240;p111"/>
          <p:cNvSpPr/>
          <p:nvPr/>
        </p:nvSpPr>
        <p:spPr>
          <a:xfrm>
            <a:off x="1395529" y="306068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241" name="Google Shape;2241;p111"/>
          <p:cNvCxnSpPr>
            <a:stCxn id="2240" idx="0"/>
            <a:endCxn id="2239" idx="4"/>
          </p:cNvCxnSpPr>
          <p:nvPr/>
        </p:nvCxnSpPr>
        <p:spPr>
          <a:xfrm rot="10800000">
            <a:off x="1557379" y="2911884"/>
            <a:ext cx="0" cy="148800"/>
          </a:xfrm>
          <a:prstGeom prst="straightConnector1">
            <a:avLst/>
          </a:prstGeom>
          <a:noFill/>
          <a:ln cap="flat" cmpd="sng" w="28575">
            <a:solidFill>
              <a:schemeClr val="dk2"/>
            </a:solidFill>
            <a:prstDash val="solid"/>
            <a:round/>
            <a:headEnd len="med" w="med" type="none"/>
            <a:tailEnd len="med" w="med" type="none"/>
          </a:ln>
        </p:spPr>
      </p:cxnSp>
      <p:sp>
        <p:nvSpPr>
          <p:cNvPr id="2242" name="Google Shape;2242;p111"/>
          <p:cNvSpPr txBox="1"/>
          <p:nvPr/>
        </p:nvSpPr>
        <p:spPr>
          <a:xfrm>
            <a:off x="523775" y="1606516"/>
            <a:ext cx="5775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master</a:t>
            </a:r>
            <a:endParaRPr sz="1000">
              <a:solidFill>
                <a:srgbClr val="A61C00"/>
              </a:solidFill>
            </a:endParaRPr>
          </a:p>
        </p:txBody>
      </p:sp>
      <p:cxnSp>
        <p:nvCxnSpPr>
          <p:cNvPr id="2243" name="Google Shape;2243;p111"/>
          <p:cNvCxnSpPr>
            <a:stCxn id="2242" idx="3"/>
          </p:cNvCxnSpPr>
          <p:nvPr/>
        </p:nvCxnSpPr>
        <p:spPr>
          <a:xfrm flipH="1" rot="10800000">
            <a:off x="1101275" y="1760566"/>
            <a:ext cx="277500" cy="2400"/>
          </a:xfrm>
          <a:prstGeom prst="straightConnector1">
            <a:avLst/>
          </a:prstGeom>
          <a:noFill/>
          <a:ln cap="flat" cmpd="sng" w="28575">
            <a:solidFill>
              <a:srgbClr val="A61C00"/>
            </a:solidFill>
            <a:prstDash val="solid"/>
            <a:round/>
            <a:headEnd len="med" w="med" type="none"/>
            <a:tailEnd len="med" w="med" type="triangle"/>
          </a:ln>
        </p:spPr>
      </p:cxnSp>
      <p:cxnSp>
        <p:nvCxnSpPr>
          <p:cNvPr id="2244" name="Google Shape;2244;p111"/>
          <p:cNvCxnSpPr>
            <a:stCxn id="2239" idx="0"/>
          </p:cNvCxnSpPr>
          <p:nvPr/>
        </p:nvCxnSpPr>
        <p:spPr>
          <a:xfrm rot="10800000">
            <a:off x="1557379" y="2420851"/>
            <a:ext cx="0" cy="148800"/>
          </a:xfrm>
          <a:prstGeom prst="straightConnector1">
            <a:avLst/>
          </a:prstGeom>
          <a:noFill/>
          <a:ln cap="flat" cmpd="sng" w="28575">
            <a:solidFill>
              <a:srgbClr val="A61C00"/>
            </a:solidFill>
            <a:prstDash val="solid"/>
            <a:round/>
            <a:headEnd len="med" w="med" type="none"/>
            <a:tailEnd len="med" w="med" type="none"/>
          </a:ln>
        </p:spPr>
      </p:cxnSp>
      <p:sp>
        <p:nvSpPr>
          <p:cNvPr id="2245" name="Google Shape;2245;p111"/>
          <p:cNvSpPr/>
          <p:nvPr/>
        </p:nvSpPr>
        <p:spPr>
          <a:xfrm>
            <a:off x="1393211" y="2083873"/>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C</a:t>
            </a:r>
            <a:endParaRPr b="1" sz="1200">
              <a:solidFill>
                <a:srgbClr val="A61C00"/>
              </a:solidFill>
            </a:endParaRPr>
          </a:p>
        </p:txBody>
      </p:sp>
      <p:sp>
        <p:nvSpPr>
          <p:cNvPr id="2246" name="Google Shape;2246;p111"/>
          <p:cNvSpPr/>
          <p:nvPr/>
        </p:nvSpPr>
        <p:spPr>
          <a:xfrm>
            <a:off x="1901779" y="208385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sp>
        <p:nvSpPr>
          <p:cNvPr id="2247" name="Google Shape;2247;p111"/>
          <p:cNvSpPr/>
          <p:nvPr/>
        </p:nvSpPr>
        <p:spPr>
          <a:xfrm>
            <a:off x="1393204" y="1565264"/>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E</a:t>
            </a:r>
            <a:endParaRPr b="1" sz="1200">
              <a:solidFill>
                <a:srgbClr val="A61C00"/>
              </a:solidFill>
            </a:endParaRPr>
          </a:p>
        </p:txBody>
      </p:sp>
      <p:cxnSp>
        <p:nvCxnSpPr>
          <p:cNvPr id="2248" name="Google Shape;2248;p111"/>
          <p:cNvCxnSpPr>
            <a:stCxn id="2245" idx="0"/>
            <a:endCxn id="2247" idx="4"/>
          </p:cNvCxnSpPr>
          <p:nvPr/>
        </p:nvCxnSpPr>
        <p:spPr>
          <a:xfrm rot="10800000">
            <a:off x="1555061" y="1907473"/>
            <a:ext cx="0" cy="176400"/>
          </a:xfrm>
          <a:prstGeom prst="straightConnector1">
            <a:avLst/>
          </a:prstGeom>
          <a:noFill/>
          <a:ln cap="flat" cmpd="sng" w="28575">
            <a:solidFill>
              <a:srgbClr val="A61C00"/>
            </a:solidFill>
            <a:prstDash val="solid"/>
            <a:round/>
            <a:headEnd len="med" w="med" type="none"/>
            <a:tailEnd len="med" w="med" type="none"/>
          </a:ln>
        </p:spPr>
      </p:cxnSp>
      <p:cxnSp>
        <p:nvCxnSpPr>
          <p:cNvPr id="2249" name="Google Shape;2249;p111"/>
          <p:cNvCxnSpPr>
            <a:stCxn id="2246" idx="0"/>
            <a:endCxn id="2247" idx="5"/>
          </p:cNvCxnSpPr>
          <p:nvPr/>
        </p:nvCxnSpPr>
        <p:spPr>
          <a:xfrm rot="10800000">
            <a:off x="1669429" y="1857351"/>
            <a:ext cx="394200" cy="226500"/>
          </a:xfrm>
          <a:prstGeom prst="straightConnector1">
            <a:avLst/>
          </a:prstGeom>
          <a:noFill/>
          <a:ln cap="flat" cmpd="sng" w="28575">
            <a:solidFill>
              <a:srgbClr val="A61C00"/>
            </a:solidFill>
            <a:prstDash val="solid"/>
            <a:round/>
            <a:headEnd len="med" w="med" type="none"/>
            <a:tailEnd len="med" w="med" type="none"/>
          </a:ln>
        </p:spPr>
      </p:cxnSp>
      <p:cxnSp>
        <p:nvCxnSpPr>
          <p:cNvPr id="2250" name="Google Shape;2250;p111"/>
          <p:cNvCxnSpPr>
            <a:stCxn id="2239" idx="7"/>
            <a:endCxn id="2246" idx="4"/>
          </p:cNvCxnSpPr>
          <p:nvPr/>
        </p:nvCxnSpPr>
        <p:spPr>
          <a:xfrm flipH="1" rot="10800000">
            <a:off x="1671825" y="2426280"/>
            <a:ext cx="391800" cy="193500"/>
          </a:xfrm>
          <a:prstGeom prst="straightConnector1">
            <a:avLst/>
          </a:prstGeom>
          <a:noFill/>
          <a:ln cap="flat" cmpd="sng" w="28575">
            <a:solidFill>
              <a:schemeClr val="dk2"/>
            </a:solidFill>
            <a:prstDash val="solid"/>
            <a:round/>
            <a:headEnd len="med" w="med" type="none"/>
            <a:tailEnd len="med" w="med" type="none"/>
          </a:ln>
        </p:spPr>
      </p:cxnSp>
      <p:sp>
        <p:nvSpPr>
          <p:cNvPr id="2251" name="Google Shape;2251;p111"/>
          <p:cNvSpPr txBox="1"/>
          <p:nvPr/>
        </p:nvSpPr>
        <p:spPr>
          <a:xfrm>
            <a:off x="2986875" y="733629"/>
            <a:ext cx="2409300" cy="58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br>
              <a:rPr b="1" lang="en"/>
            </a:br>
            <a:r>
              <a:rPr b="1" lang="en"/>
              <a:t>after fetch, </a:t>
            </a:r>
            <a:r>
              <a:rPr b="1" lang="en">
                <a:solidFill>
                  <a:srgbClr val="3D85C6"/>
                </a:solidFill>
              </a:rPr>
              <a:t>rebase</a:t>
            </a:r>
            <a:r>
              <a:rPr b="1" lang="en"/>
              <a:t>, push</a:t>
            </a:r>
            <a:endParaRPr b="1"/>
          </a:p>
        </p:txBody>
      </p:sp>
      <p:sp>
        <p:nvSpPr>
          <p:cNvPr id="2252" name="Google Shape;2252;p111"/>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11"/>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is better, merge or rebase?</a:t>
            </a:r>
            <a:endParaRPr i="1" sz="1800">
              <a:solidFill>
                <a:schemeClr val="dk1"/>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7" name="Shape 2257"/>
        <p:cNvGrpSpPr/>
        <p:nvPr/>
      </p:nvGrpSpPr>
      <p:grpSpPr>
        <a:xfrm>
          <a:off x="0" y="0"/>
          <a:ext cx="0" cy="0"/>
          <a:chOff x="0" y="0"/>
          <a:chExt cx="0" cy="0"/>
        </a:xfrm>
      </p:grpSpPr>
      <p:sp>
        <p:nvSpPr>
          <p:cNvPr id="2258" name="Google Shape;2258;p11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12"/>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B-R-E-A-K</a:t>
            </a:r>
            <a:endParaRPr b="1" sz="3600">
              <a:solidFill>
                <a:srgbClr val="FFFFFF"/>
              </a:solidFill>
            </a:endParaRPr>
          </a:p>
          <a:p>
            <a:pPr indent="0" lvl="0" marL="0" rtl="0" algn="l">
              <a:spcBef>
                <a:spcPts val="0"/>
              </a:spcBef>
              <a:spcAft>
                <a:spcPts val="0"/>
              </a:spcAft>
              <a:buNone/>
            </a:pPr>
            <a:r>
              <a:t/>
            </a:r>
            <a:endParaRPr sz="30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3" name="Shape 2263"/>
        <p:cNvGrpSpPr/>
        <p:nvPr/>
      </p:nvGrpSpPr>
      <p:grpSpPr>
        <a:xfrm>
          <a:off x="0" y="0"/>
          <a:ext cx="0" cy="0"/>
          <a:chOff x="0" y="0"/>
          <a:chExt cx="0" cy="0"/>
        </a:xfrm>
      </p:grpSpPr>
      <p:sp>
        <p:nvSpPr>
          <p:cNvPr id="2264" name="Google Shape;2264;p113"/>
          <p:cNvSpPr txBox="1"/>
          <p:nvPr/>
        </p:nvSpPr>
        <p:spPr>
          <a:xfrm>
            <a:off x="2863300" y="1024700"/>
            <a:ext cx="3069300" cy="342300"/>
          </a:xfrm>
          <a:prstGeom prst="rect">
            <a:avLst/>
          </a:prstGeom>
          <a:solidFill>
            <a:srgbClr val="EFEFEF"/>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D85C6"/>
                </a:solidFill>
                <a:latin typeface="Courier New"/>
                <a:ea typeface="Courier New"/>
                <a:cs typeface="Courier New"/>
                <a:sym typeface="Courier New"/>
              </a:rPr>
              <a:t>git rebase --interactive HEAD~3</a:t>
            </a:r>
            <a:endParaRPr sz="1200">
              <a:solidFill>
                <a:srgbClr val="3D85C6"/>
              </a:solidFill>
              <a:latin typeface="Courier New"/>
              <a:ea typeface="Courier New"/>
              <a:cs typeface="Courier New"/>
              <a:sym typeface="Courier New"/>
            </a:endParaRPr>
          </a:p>
        </p:txBody>
      </p:sp>
      <p:sp>
        <p:nvSpPr>
          <p:cNvPr id="2265" name="Google Shape;2265;p11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13"/>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Interactive Rebase</a:t>
            </a:r>
            <a:endParaRPr b="1" sz="3600">
              <a:solidFill>
                <a:srgbClr val="FFFFFF"/>
              </a:solidFill>
            </a:endParaRPr>
          </a:p>
          <a:p>
            <a:pPr indent="0" lvl="0" marL="0" rtl="0" algn="l">
              <a:spcBef>
                <a:spcPts val="0"/>
              </a:spcBef>
              <a:spcAft>
                <a:spcPts val="0"/>
              </a:spcAft>
              <a:buNone/>
            </a:pPr>
            <a:r>
              <a:t/>
            </a:r>
            <a:endParaRPr sz="3000"/>
          </a:p>
        </p:txBody>
      </p:sp>
      <p:sp>
        <p:nvSpPr>
          <p:cNvPr id="2267" name="Google Shape;2267;p113"/>
          <p:cNvSpPr/>
          <p:nvPr/>
        </p:nvSpPr>
        <p:spPr>
          <a:xfrm>
            <a:off x="645654" y="32001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268" name="Google Shape;2268;p113"/>
          <p:cNvSpPr/>
          <p:nvPr/>
        </p:nvSpPr>
        <p:spPr>
          <a:xfrm>
            <a:off x="645654" y="36911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269" name="Google Shape;2269;p113"/>
          <p:cNvCxnSpPr>
            <a:stCxn id="2268" idx="0"/>
            <a:endCxn id="2267" idx="4"/>
          </p:cNvCxnSpPr>
          <p:nvPr/>
        </p:nvCxnSpPr>
        <p:spPr>
          <a:xfrm rot="10800000">
            <a:off x="807504" y="3542397"/>
            <a:ext cx="0" cy="148800"/>
          </a:xfrm>
          <a:prstGeom prst="straightConnector1">
            <a:avLst/>
          </a:prstGeom>
          <a:noFill/>
          <a:ln cap="flat" cmpd="sng" w="28575">
            <a:solidFill>
              <a:schemeClr val="dk2"/>
            </a:solidFill>
            <a:prstDash val="solid"/>
            <a:round/>
            <a:headEnd len="med" w="med" type="none"/>
            <a:tailEnd len="med" w="med" type="none"/>
          </a:ln>
        </p:spPr>
      </p:cxnSp>
      <p:sp>
        <p:nvSpPr>
          <p:cNvPr id="2270" name="Google Shape;2270;p113"/>
          <p:cNvSpPr txBox="1"/>
          <p:nvPr/>
        </p:nvSpPr>
        <p:spPr>
          <a:xfrm>
            <a:off x="126582" y="1708305"/>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2271" name="Google Shape;2271;p113"/>
          <p:cNvCxnSpPr>
            <a:stCxn id="2270" idx="3"/>
            <a:endCxn id="2272" idx="2"/>
          </p:cNvCxnSpPr>
          <p:nvPr/>
        </p:nvCxnSpPr>
        <p:spPr>
          <a:xfrm flipH="1" rot="10800000">
            <a:off x="872682" y="1863255"/>
            <a:ext cx="299100" cy="1500"/>
          </a:xfrm>
          <a:prstGeom prst="straightConnector1">
            <a:avLst/>
          </a:prstGeom>
          <a:noFill/>
          <a:ln cap="flat" cmpd="sng" w="28575">
            <a:solidFill>
              <a:schemeClr val="dk2"/>
            </a:solidFill>
            <a:prstDash val="solid"/>
            <a:round/>
            <a:headEnd len="med" w="med" type="none"/>
            <a:tailEnd len="med" w="med" type="triangle"/>
          </a:ln>
        </p:spPr>
      </p:cxnSp>
      <p:sp>
        <p:nvSpPr>
          <p:cNvPr id="2273" name="Google Shape;2273;p113"/>
          <p:cNvSpPr/>
          <p:nvPr/>
        </p:nvSpPr>
        <p:spPr>
          <a:xfrm>
            <a:off x="1171911" y="27072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2274" name="Google Shape;2274;p113"/>
          <p:cNvCxnSpPr>
            <a:stCxn id="2267" idx="7"/>
            <a:endCxn id="2273" idx="4"/>
          </p:cNvCxnSpPr>
          <p:nvPr/>
        </p:nvCxnSpPr>
        <p:spPr>
          <a:xfrm flipH="1" rot="10800000">
            <a:off x="921950" y="30495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2275" name="Google Shape;2275;p113"/>
          <p:cNvSpPr txBox="1"/>
          <p:nvPr/>
        </p:nvSpPr>
        <p:spPr>
          <a:xfrm>
            <a:off x="210875" y="233008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2276" name="Google Shape;2276;p113"/>
          <p:cNvCxnSpPr>
            <a:stCxn id="2275" idx="0"/>
            <a:endCxn id="2270" idx="2"/>
          </p:cNvCxnSpPr>
          <p:nvPr/>
        </p:nvCxnSpPr>
        <p:spPr>
          <a:xfrm rot="10800000">
            <a:off x="499625" y="2021088"/>
            <a:ext cx="0" cy="309000"/>
          </a:xfrm>
          <a:prstGeom prst="straightConnector1">
            <a:avLst/>
          </a:prstGeom>
          <a:noFill/>
          <a:ln cap="flat" cmpd="sng" w="28575">
            <a:solidFill>
              <a:schemeClr val="dk2"/>
            </a:solidFill>
            <a:prstDash val="solid"/>
            <a:round/>
            <a:headEnd len="med" w="med" type="none"/>
            <a:tailEnd len="med" w="med" type="triangle"/>
          </a:ln>
        </p:spPr>
      </p:cxnSp>
      <p:sp>
        <p:nvSpPr>
          <p:cNvPr id="2277" name="Google Shape;2277;p113"/>
          <p:cNvSpPr txBox="1"/>
          <p:nvPr/>
        </p:nvSpPr>
        <p:spPr>
          <a:xfrm>
            <a:off x="1379337" y="32148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2278" name="Google Shape;2278;p113"/>
          <p:cNvCxnSpPr>
            <a:stCxn id="2277" idx="1"/>
            <a:endCxn id="2267" idx="6"/>
          </p:cNvCxnSpPr>
          <p:nvPr/>
        </p:nvCxnSpPr>
        <p:spPr>
          <a:xfrm rot="10800000">
            <a:off x="969237" y="33713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2279" name="Google Shape;2279;p113"/>
          <p:cNvSpPr/>
          <p:nvPr/>
        </p:nvSpPr>
        <p:spPr>
          <a:xfrm>
            <a:off x="1171911" y="21996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280" name="Google Shape;2280;p113"/>
          <p:cNvCxnSpPr>
            <a:stCxn id="2273" idx="0"/>
            <a:endCxn id="2279" idx="4"/>
          </p:cNvCxnSpPr>
          <p:nvPr/>
        </p:nvCxnSpPr>
        <p:spPr>
          <a:xfrm rot="10800000">
            <a:off x="1333761" y="2541973"/>
            <a:ext cx="0" cy="165300"/>
          </a:xfrm>
          <a:prstGeom prst="straightConnector1">
            <a:avLst/>
          </a:prstGeom>
          <a:noFill/>
          <a:ln cap="flat" cmpd="sng" w="28575">
            <a:solidFill>
              <a:schemeClr val="dk2"/>
            </a:solidFill>
            <a:prstDash val="solid"/>
            <a:round/>
            <a:headEnd len="med" w="med" type="none"/>
            <a:tailEnd len="med" w="med" type="none"/>
          </a:ln>
        </p:spPr>
      </p:cxnSp>
      <p:sp>
        <p:nvSpPr>
          <p:cNvPr id="2272" name="Google Shape;2272;p113"/>
          <p:cNvSpPr/>
          <p:nvPr/>
        </p:nvSpPr>
        <p:spPr>
          <a:xfrm>
            <a:off x="1171911" y="16921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2281" name="Google Shape;2281;p113"/>
          <p:cNvCxnSpPr>
            <a:stCxn id="2279" idx="0"/>
            <a:endCxn id="2272" idx="4"/>
          </p:cNvCxnSpPr>
          <p:nvPr/>
        </p:nvCxnSpPr>
        <p:spPr>
          <a:xfrm rot="10800000">
            <a:off x="1333761" y="2034398"/>
            <a:ext cx="0" cy="165300"/>
          </a:xfrm>
          <a:prstGeom prst="straightConnector1">
            <a:avLst/>
          </a:prstGeom>
          <a:noFill/>
          <a:ln cap="flat" cmpd="sng" w="28575">
            <a:solidFill>
              <a:schemeClr val="dk2"/>
            </a:solidFill>
            <a:prstDash val="solid"/>
            <a:round/>
            <a:headEnd len="med" w="med" type="none"/>
            <a:tailEnd len="med" w="med" type="none"/>
          </a:ln>
        </p:spPr>
      </p:cxnSp>
      <p:sp>
        <p:nvSpPr>
          <p:cNvPr id="2282" name="Google Shape;2282;p113"/>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113"/>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chemeClr val="dk1"/>
                </a:solidFill>
              </a:rPr>
              <a:t>Situation:</a:t>
            </a:r>
            <a:endParaRPr sz="1200">
              <a:solidFill>
                <a:schemeClr val="dk1"/>
              </a:solidFill>
            </a:endParaRPr>
          </a:p>
          <a:p>
            <a:pPr indent="-304800" lvl="0" marL="457200" rtl="0" algn="l">
              <a:lnSpc>
                <a:spcPct val="115000"/>
              </a:lnSpc>
              <a:spcBef>
                <a:spcPts val="900"/>
              </a:spcBef>
              <a:spcAft>
                <a:spcPts val="0"/>
              </a:spcAft>
              <a:buClr>
                <a:schemeClr val="dk1"/>
              </a:buClr>
              <a:buSzPts val="1200"/>
              <a:buChar char="■"/>
            </a:pPr>
            <a:r>
              <a:rPr lang="en" sz="1200">
                <a:solidFill>
                  <a:schemeClr val="dk1"/>
                </a:solidFill>
              </a:rPr>
              <a:t>in the local branch </a:t>
            </a:r>
            <a:r>
              <a:rPr i="1" lang="en" sz="1200">
                <a:solidFill>
                  <a:schemeClr val="dk1"/>
                </a:solidFill>
                <a:latin typeface="Courier New"/>
                <a:ea typeface="Courier New"/>
                <a:cs typeface="Courier New"/>
                <a:sym typeface="Courier New"/>
              </a:rPr>
              <a:t>featureX</a:t>
            </a:r>
            <a:r>
              <a:rPr lang="en" sz="1200">
                <a:solidFill>
                  <a:schemeClr val="dk1"/>
                </a:solidFill>
              </a:rPr>
              <a:t> three commits, </a:t>
            </a:r>
            <a:r>
              <a:rPr b="1" i="1" lang="en" sz="1200">
                <a:solidFill>
                  <a:srgbClr val="3D85C6"/>
                </a:solidFill>
              </a:rPr>
              <a:t>C</a:t>
            </a:r>
            <a:r>
              <a:rPr lang="en" sz="1200">
                <a:solidFill>
                  <a:schemeClr val="dk1"/>
                </a:solidFill>
              </a:rPr>
              <a:t>, </a:t>
            </a:r>
            <a:r>
              <a:rPr b="1" i="1" lang="en" sz="1200">
                <a:solidFill>
                  <a:srgbClr val="3D85C6"/>
                </a:solidFill>
              </a:rPr>
              <a:t>D</a:t>
            </a:r>
            <a:r>
              <a:rPr lang="en" sz="1200">
                <a:solidFill>
                  <a:schemeClr val="dk1"/>
                </a:solidFill>
              </a:rPr>
              <a:t> and </a:t>
            </a:r>
            <a:r>
              <a:rPr b="1" i="1" lang="en" sz="1200">
                <a:solidFill>
                  <a:srgbClr val="3D85C6"/>
                </a:solidFill>
              </a:rPr>
              <a:t>E</a:t>
            </a:r>
            <a:r>
              <a:rPr lang="en" sz="1200">
                <a:solidFill>
                  <a:schemeClr val="dk1"/>
                </a:solidFill>
              </a:rPr>
              <a:t>, have been done to implement a feature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commits have not been pushed yet</a:t>
            </a:r>
            <a:endParaRPr sz="1200">
              <a:solidFill>
                <a:schemeClr val="dk1"/>
              </a:solidFill>
            </a:endParaRPr>
          </a:p>
          <a:p>
            <a:pPr indent="0" lvl="0" marL="0" rtl="0" algn="l">
              <a:lnSpc>
                <a:spcPct val="115000"/>
              </a:lnSpc>
              <a:spcBef>
                <a:spcPts val="900"/>
              </a:spcBef>
              <a:spcAft>
                <a:spcPts val="0"/>
              </a:spcAft>
              <a:buNone/>
            </a:pPr>
            <a:r>
              <a:rPr b="1" i="1" lang="en" sz="1200">
                <a:solidFill>
                  <a:srgbClr val="3D85C6"/>
                </a:solidFill>
              </a:rPr>
              <a:t>Interactive rebase</a:t>
            </a:r>
            <a:endParaRPr b="1" i="1" sz="1200">
              <a:solidFill>
                <a:srgbClr val="3D85C6"/>
              </a:solidFill>
            </a:endParaRPr>
          </a:p>
          <a:p>
            <a:pPr indent="-304800" lvl="0" marL="457200" rtl="0" algn="l">
              <a:lnSpc>
                <a:spcPct val="115000"/>
              </a:lnSpc>
              <a:spcBef>
                <a:spcPts val="900"/>
              </a:spcBef>
              <a:spcAft>
                <a:spcPts val="0"/>
              </a:spcAft>
              <a:buClr>
                <a:schemeClr val="dk1"/>
              </a:buClr>
              <a:buSzPts val="1200"/>
              <a:buChar char="■"/>
            </a:pPr>
            <a:r>
              <a:rPr lang="en" sz="1200">
                <a:solidFill>
                  <a:schemeClr val="dk1"/>
                </a:solidFill>
              </a:rPr>
              <a:t>rewrites the last n commits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allows to update, squash, split commits while they are rewritten</a:t>
            </a:r>
            <a:endParaRPr sz="1200">
              <a:solidFill>
                <a:schemeClr val="dk1"/>
              </a:solidFill>
            </a:endParaRPr>
          </a:p>
          <a:p>
            <a:pPr indent="-304800" lvl="0" marL="457200" rtl="0" algn="l">
              <a:lnSpc>
                <a:spcPct val="115000"/>
              </a:lnSpc>
              <a:spcBef>
                <a:spcPts val="0"/>
              </a:spcBef>
              <a:spcAft>
                <a:spcPts val="0"/>
              </a:spcAft>
              <a:buClr>
                <a:srgbClr val="FF0000"/>
              </a:buClr>
              <a:buSzPts val="1200"/>
              <a:buChar char="■"/>
            </a:pPr>
            <a:r>
              <a:rPr lang="en" sz="1200">
                <a:solidFill>
                  <a:srgbClr val="FF0000"/>
                </a:solidFill>
              </a:rPr>
              <a:t>rewrites the history of the branch (you should never rewrite commits that have already been shared with others)</a:t>
            </a:r>
            <a:endParaRPr sz="1200">
              <a:solidFill>
                <a:srgbClr val="FF0000"/>
              </a:solidFill>
            </a:endParaRPr>
          </a:p>
        </p:txBody>
      </p:sp>
      <p:sp>
        <p:nvSpPr>
          <p:cNvPr id="2284" name="Google Shape;2284;p113"/>
          <p:cNvSpPr/>
          <p:nvPr/>
        </p:nvSpPr>
        <p:spPr>
          <a:xfrm>
            <a:off x="5220296" y="1087025"/>
            <a:ext cx="591900" cy="225300"/>
          </a:xfrm>
          <a:prstGeom prst="rect">
            <a:avLst/>
          </a:prstGeom>
          <a:noFill/>
          <a:ln cap="flat" cmpd="sng" w="1905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85" name="Google Shape;2285;p113"/>
          <p:cNvCxnSpPr/>
          <p:nvPr/>
        </p:nvCxnSpPr>
        <p:spPr>
          <a:xfrm rot="10800000">
            <a:off x="5518800" y="1312300"/>
            <a:ext cx="0" cy="272700"/>
          </a:xfrm>
          <a:prstGeom prst="straightConnector1">
            <a:avLst/>
          </a:prstGeom>
          <a:noFill/>
          <a:ln cap="flat" cmpd="sng" w="28575">
            <a:solidFill>
              <a:srgbClr val="6D9EEB"/>
            </a:solidFill>
            <a:prstDash val="solid"/>
            <a:round/>
            <a:headEnd len="med" w="med" type="none"/>
            <a:tailEnd len="med" w="med" type="stealth"/>
          </a:ln>
        </p:spPr>
      </p:cxnSp>
      <p:sp>
        <p:nvSpPr>
          <p:cNvPr id="2286" name="Google Shape;2286;p113"/>
          <p:cNvSpPr txBox="1"/>
          <p:nvPr/>
        </p:nvSpPr>
        <p:spPr>
          <a:xfrm>
            <a:off x="4337750" y="1479250"/>
            <a:ext cx="1788600" cy="7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D9EEB"/>
                </a:solidFill>
              </a:rPr>
              <a:t>First commit in the history that should </a:t>
            </a:r>
            <a:r>
              <a:rPr b="1" lang="en" sz="1200">
                <a:solidFill>
                  <a:srgbClr val="6D9EEB"/>
                </a:solidFill>
              </a:rPr>
              <a:t>not</a:t>
            </a:r>
            <a:r>
              <a:rPr lang="en" sz="1200">
                <a:solidFill>
                  <a:srgbClr val="6D9EEB"/>
                </a:solidFill>
              </a:rPr>
              <a:t> be rewritten.</a:t>
            </a:r>
            <a:endParaRPr sz="1200">
              <a:solidFill>
                <a:srgbClr val="6D9EEB"/>
              </a:solidFill>
            </a:endParaRPr>
          </a:p>
        </p:txBody>
      </p:sp>
      <p:sp>
        <p:nvSpPr>
          <p:cNvPr id="2287" name="Google Shape;2287;p113"/>
          <p:cNvSpPr txBox="1"/>
          <p:nvPr/>
        </p:nvSpPr>
        <p:spPr>
          <a:xfrm>
            <a:off x="3319200" y="2654400"/>
            <a:ext cx="2105400" cy="833400"/>
          </a:xfrm>
          <a:prstGeom prst="rect">
            <a:avLst/>
          </a:prstGeom>
          <a:solidFill>
            <a:srgbClr val="666666"/>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urier New"/>
                <a:ea typeface="Courier New"/>
                <a:cs typeface="Courier New"/>
                <a:sym typeface="Courier New"/>
              </a:rPr>
              <a:t>pick 7888debe88 C</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0a12290e7b D</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deb7e4d61f E</a:t>
            </a:r>
            <a:endParaRPr>
              <a:solidFill>
                <a:srgbClr val="FFFFFF"/>
              </a:solidFill>
              <a:latin typeface="Courier New"/>
              <a:ea typeface="Courier New"/>
              <a:cs typeface="Courier New"/>
              <a:sym typeface="Courier New"/>
            </a:endParaRPr>
          </a:p>
        </p:txBody>
      </p:sp>
      <p:cxnSp>
        <p:nvCxnSpPr>
          <p:cNvPr id="2288" name="Google Shape;2288;p113"/>
          <p:cNvCxnSpPr/>
          <p:nvPr/>
        </p:nvCxnSpPr>
        <p:spPr>
          <a:xfrm flipH="1">
            <a:off x="3790350" y="1375475"/>
            <a:ext cx="10500" cy="1267500"/>
          </a:xfrm>
          <a:prstGeom prst="straightConnector1">
            <a:avLst/>
          </a:prstGeom>
          <a:noFill/>
          <a:ln cap="flat" cmpd="sng" w="28575">
            <a:solidFill>
              <a:srgbClr val="000000"/>
            </a:solidFill>
            <a:prstDash val="solid"/>
            <a:round/>
            <a:headEnd len="med" w="med" type="none"/>
            <a:tailEnd len="med" w="med" type="triangle"/>
          </a:ln>
        </p:spPr>
      </p:cxnSp>
      <p:sp>
        <p:nvSpPr>
          <p:cNvPr id="2289" name="Google Shape;2289;p113"/>
          <p:cNvSpPr txBox="1"/>
          <p:nvPr/>
        </p:nvSpPr>
        <p:spPr>
          <a:xfrm>
            <a:off x="2526400" y="1658650"/>
            <a:ext cx="1360200" cy="7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Opens editor</a:t>
            </a:r>
            <a:br>
              <a:rPr lang="en" sz="1200"/>
            </a:br>
            <a:r>
              <a:rPr lang="en" sz="1200"/>
              <a:t>with rewrite plan</a:t>
            </a:r>
            <a:endParaRPr sz="1200"/>
          </a:p>
        </p:txBody>
      </p:sp>
      <p:sp>
        <p:nvSpPr>
          <p:cNvPr id="2290" name="Google Shape;2290;p113"/>
          <p:cNvSpPr/>
          <p:nvPr/>
        </p:nvSpPr>
        <p:spPr>
          <a:xfrm>
            <a:off x="3377000" y="2720600"/>
            <a:ext cx="509700" cy="704100"/>
          </a:xfrm>
          <a:prstGeom prst="rect">
            <a:avLst/>
          </a:prstGeom>
          <a:noFill/>
          <a:ln cap="flat" cmpd="sng" w="19050">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1" name="Google Shape;2291;p113"/>
          <p:cNvCxnSpPr/>
          <p:nvPr/>
        </p:nvCxnSpPr>
        <p:spPr>
          <a:xfrm rot="10800000">
            <a:off x="3588025" y="3485650"/>
            <a:ext cx="3300" cy="314100"/>
          </a:xfrm>
          <a:prstGeom prst="straightConnector1">
            <a:avLst/>
          </a:prstGeom>
          <a:noFill/>
          <a:ln cap="flat" cmpd="sng" w="28575">
            <a:solidFill>
              <a:srgbClr val="C27BA0"/>
            </a:solidFill>
            <a:prstDash val="solid"/>
            <a:round/>
            <a:headEnd len="med" w="med" type="none"/>
            <a:tailEnd len="med" w="med" type="stealth"/>
          </a:ln>
        </p:spPr>
      </p:cxnSp>
      <p:sp>
        <p:nvSpPr>
          <p:cNvPr id="2292" name="Google Shape;2292;p113"/>
          <p:cNvSpPr txBox="1"/>
          <p:nvPr/>
        </p:nvSpPr>
        <p:spPr>
          <a:xfrm>
            <a:off x="2465325" y="3724500"/>
            <a:ext cx="1670700" cy="8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C27BA0"/>
                </a:solidFill>
              </a:rPr>
              <a:t>Commands that should be executed for the commits</a:t>
            </a:r>
            <a:endParaRPr sz="1200">
              <a:solidFill>
                <a:srgbClr val="C27BA0"/>
              </a:solidFill>
            </a:endParaRPr>
          </a:p>
        </p:txBody>
      </p:sp>
      <p:sp>
        <p:nvSpPr>
          <p:cNvPr id="2293" name="Google Shape;2293;p113"/>
          <p:cNvSpPr/>
          <p:nvPr/>
        </p:nvSpPr>
        <p:spPr>
          <a:xfrm>
            <a:off x="3932325" y="2732200"/>
            <a:ext cx="1360200" cy="700800"/>
          </a:xfrm>
          <a:prstGeom prst="rect">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4" name="Google Shape;2294;p113"/>
          <p:cNvCxnSpPr/>
          <p:nvPr/>
        </p:nvCxnSpPr>
        <p:spPr>
          <a:xfrm rot="10800000">
            <a:off x="4631075" y="3433000"/>
            <a:ext cx="0" cy="501900"/>
          </a:xfrm>
          <a:prstGeom prst="straightConnector1">
            <a:avLst/>
          </a:prstGeom>
          <a:noFill/>
          <a:ln cap="flat" cmpd="sng" w="28575">
            <a:solidFill>
              <a:srgbClr val="93C47D"/>
            </a:solidFill>
            <a:prstDash val="solid"/>
            <a:round/>
            <a:headEnd len="med" w="med" type="none"/>
            <a:tailEnd len="med" w="med" type="stealth"/>
          </a:ln>
        </p:spPr>
      </p:cxnSp>
      <p:sp>
        <p:nvSpPr>
          <p:cNvPr id="2295" name="Google Shape;2295;p113"/>
          <p:cNvSpPr txBox="1"/>
          <p:nvPr/>
        </p:nvSpPr>
        <p:spPr>
          <a:xfrm>
            <a:off x="3932325" y="3882525"/>
            <a:ext cx="1926900" cy="8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3C47D"/>
                </a:solidFill>
              </a:rPr>
              <a:t>SHA1’s and subjects of the commits that should be rewritten, oldest commit first!</a:t>
            </a:r>
            <a:endParaRPr sz="1200">
              <a:solidFill>
                <a:srgbClr val="93C47D"/>
              </a:solidFill>
            </a:endParaRPr>
          </a:p>
        </p:txBody>
      </p:sp>
      <p:cxnSp>
        <p:nvCxnSpPr>
          <p:cNvPr id="2296" name="Google Shape;2296;p113"/>
          <p:cNvCxnSpPr/>
          <p:nvPr/>
        </p:nvCxnSpPr>
        <p:spPr>
          <a:xfrm>
            <a:off x="2472250" y="597100"/>
            <a:ext cx="0" cy="4536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0" name="Shape 2300"/>
        <p:cNvGrpSpPr/>
        <p:nvPr/>
      </p:nvGrpSpPr>
      <p:grpSpPr>
        <a:xfrm>
          <a:off x="0" y="0"/>
          <a:ext cx="0" cy="0"/>
          <a:chOff x="0" y="0"/>
          <a:chExt cx="0" cy="0"/>
        </a:xfrm>
      </p:grpSpPr>
      <p:sp>
        <p:nvSpPr>
          <p:cNvPr id="2301" name="Google Shape;2301;p114"/>
          <p:cNvSpPr txBox="1"/>
          <p:nvPr/>
        </p:nvSpPr>
        <p:spPr>
          <a:xfrm>
            <a:off x="2821400" y="922038"/>
            <a:ext cx="3069300" cy="342300"/>
          </a:xfrm>
          <a:prstGeom prst="rect">
            <a:avLst/>
          </a:prstGeom>
          <a:solidFill>
            <a:srgbClr val="EFEFEF"/>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D85C6"/>
                </a:solidFill>
                <a:latin typeface="Courier New"/>
                <a:ea typeface="Courier New"/>
                <a:cs typeface="Courier New"/>
                <a:sym typeface="Courier New"/>
              </a:rPr>
              <a:t>git rebase --interactive HEAD~3</a:t>
            </a:r>
            <a:endParaRPr sz="1200">
              <a:solidFill>
                <a:srgbClr val="3D85C6"/>
              </a:solidFill>
              <a:latin typeface="Courier New"/>
              <a:ea typeface="Courier New"/>
              <a:cs typeface="Courier New"/>
              <a:sym typeface="Courier New"/>
            </a:endParaRPr>
          </a:p>
        </p:txBody>
      </p:sp>
      <p:sp>
        <p:nvSpPr>
          <p:cNvPr id="2302" name="Google Shape;2302;p11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114"/>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Interactive Rebase</a:t>
            </a:r>
            <a:endParaRPr b="1" sz="3600">
              <a:solidFill>
                <a:srgbClr val="FFFFFF"/>
              </a:solidFill>
            </a:endParaRPr>
          </a:p>
          <a:p>
            <a:pPr indent="0" lvl="0" marL="0" rtl="0" algn="l">
              <a:spcBef>
                <a:spcPts val="0"/>
              </a:spcBef>
              <a:spcAft>
                <a:spcPts val="0"/>
              </a:spcAft>
              <a:buNone/>
            </a:pPr>
            <a:r>
              <a:t/>
            </a:r>
            <a:endParaRPr sz="3000"/>
          </a:p>
        </p:txBody>
      </p:sp>
      <p:sp>
        <p:nvSpPr>
          <p:cNvPr id="2304" name="Google Shape;2304;p114"/>
          <p:cNvSpPr/>
          <p:nvPr/>
        </p:nvSpPr>
        <p:spPr>
          <a:xfrm>
            <a:off x="624729" y="32114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305" name="Google Shape;2305;p114"/>
          <p:cNvSpPr/>
          <p:nvPr/>
        </p:nvSpPr>
        <p:spPr>
          <a:xfrm>
            <a:off x="624729" y="37024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306" name="Google Shape;2306;p114"/>
          <p:cNvCxnSpPr>
            <a:stCxn id="2305" idx="0"/>
            <a:endCxn id="2304" idx="4"/>
          </p:cNvCxnSpPr>
          <p:nvPr/>
        </p:nvCxnSpPr>
        <p:spPr>
          <a:xfrm rot="10800000">
            <a:off x="786579" y="3553697"/>
            <a:ext cx="0" cy="148800"/>
          </a:xfrm>
          <a:prstGeom prst="straightConnector1">
            <a:avLst/>
          </a:prstGeom>
          <a:noFill/>
          <a:ln cap="flat" cmpd="sng" w="28575">
            <a:solidFill>
              <a:schemeClr val="dk2"/>
            </a:solidFill>
            <a:prstDash val="solid"/>
            <a:round/>
            <a:headEnd len="med" w="med" type="none"/>
            <a:tailEnd len="med" w="med" type="none"/>
          </a:ln>
        </p:spPr>
      </p:cxnSp>
      <p:sp>
        <p:nvSpPr>
          <p:cNvPr id="2307" name="Google Shape;2307;p114"/>
          <p:cNvSpPr txBox="1"/>
          <p:nvPr/>
        </p:nvSpPr>
        <p:spPr>
          <a:xfrm>
            <a:off x="105657" y="1719605"/>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2308" name="Google Shape;2308;p114"/>
          <p:cNvCxnSpPr>
            <a:stCxn id="2307" idx="3"/>
            <a:endCxn id="2309" idx="2"/>
          </p:cNvCxnSpPr>
          <p:nvPr/>
        </p:nvCxnSpPr>
        <p:spPr>
          <a:xfrm flipH="1" rot="10800000">
            <a:off x="851757" y="1874555"/>
            <a:ext cx="299100" cy="1500"/>
          </a:xfrm>
          <a:prstGeom prst="straightConnector1">
            <a:avLst/>
          </a:prstGeom>
          <a:noFill/>
          <a:ln cap="flat" cmpd="sng" w="28575">
            <a:solidFill>
              <a:schemeClr val="dk2"/>
            </a:solidFill>
            <a:prstDash val="solid"/>
            <a:round/>
            <a:headEnd len="med" w="med" type="none"/>
            <a:tailEnd len="med" w="med" type="triangle"/>
          </a:ln>
        </p:spPr>
      </p:cxnSp>
      <p:sp>
        <p:nvSpPr>
          <p:cNvPr id="2310" name="Google Shape;2310;p114"/>
          <p:cNvSpPr/>
          <p:nvPr/>
        </p:nvSpPr>
        <p:spPr>
          <a:xfrm>
            <a:off x="1150986" y="27185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2311" name="Google Shape;2311;p114"/>
          <p:cNvCxnSpPr>
            <a:stCxn id="2304" idx="7"/>
            <a:endCxn id="2310" idx="4"/>
          </p:cNvCxnSpPr>
          <p:nvPr/>
        </p:nvCxnSpPr>
        <p:spPr>
          <a:xfrm flipH="1" rot="10800000">
            <a:off x="901025" y="30608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2312" name="Google Shape;2312;p114"/>
          <p:cNvSpPr txBox="1"/>
          <p:nvPr/>
        </p:nvSpPr>
        <p:spPr>
          <a:xfrm>
            <a:off x="189950" y="2319963"/>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2313" name="Google Shape;2313;p114"/>
          <p:cNvCxnSpPr>
            <a:stCxn id="2312" idx="0"/>
            <a:endCxn id="2307" idx="2"/>
          </p:cNvCxnSpPr>
          <p:nvPr/>
        </p:nvCxnSpPr>
        <p:spPr>
          <a:xfrm rot="10800000">
            <a:off x="478700" y="2032563"/>
            <a:ext cx="0" cy="287400"/>
          </a:xfrm>
          <a:prstGeom prst="straightConnector1">
            <a:avLst/>
          </a:prstGeom>
          <a:noFill/>
          <a:ln cap="flat" cmpd="sng" w="28575">
            <a:solidFill>
              <a:schemeClr val="dk2"/>
            </a:solidFill>
            <a:prstDash val="solid"/>
            <a:round/>
            <a:headEnd len="med" w="med" type="none"/>
            <a:tailEnd len="med" w="med" type="triangle"/>
          </a:ln>
        </p:spPr>
      </p:cxnSp>
      <p:sp>
        <p:nvSpPr>
          <p:cNvPr id="2314" name="Google Shape;2314;p114"/>
          <p:cNvSpPr txBox="1"/>
          <p:nvPr/>
        </p:nvSpPr>
        <p:spPr>
          <a:xfrm>
            <a:off x="1358412" y="32261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2315" name="Google Shape;2315;p114"/>
          <p:cNvCxnSpPr>
            <a:stCxn id="2314" idx="1"/>
            <a:endCxn id="2304" idx="6"/>
          </p:cNvCxnSpPr>
          <p:nvPr/>
        </p:nvCxnSpPr>
        <p:spPr>
          <a:xfrm rot="10800000">
            <a:off x="948312" y="33826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2316" name="Google Shape;2316;p114"/>
          <p:cNvSpPr/>
          <p:nvPr/>
        </p:nvSpPr>
        <p:spPr>
          <a:xfrm>
            <a:off x="1150986" y="22109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317" name="Google Shape;2317;p114"/>
          <p:cNvCxnSpPr>
            <a:stCxn id="2310" idx="0"/>
            <a:endCxn id="2316" idx="4"/>
          </p:cNvCxnSpPr>
          <p:nvPr/>
        </p:nvCxnSpPr>
        <p:spPr>
          <a:xfrm rot="10800000">
            <a:off x="1312836" y="2553273"/>
            <a:ext cx="0" cy="165300"/>
          </a:xfrm>
          <a:prstGeom prst="straightConnector1">
            <a:avLst/>
          </a:prstGeom>
          <a:noFill/>
          <a:ln cap="flat" cmpd="sng" w="28575">
            <a:solidFill>
              <a:schemeClr val="dk2"/>
            </a:solidFill>
            <a:prstDash val="solid"/>
            <a:round/>
            <a:headEnd len="med" w="med" type="none"/>
            <a:tailEnd len="med" w="med" type="none"/>
          </a:ln>
        </p:spPr>
      </p:cxnSp>
      <p:sp>
        <p:nvSpPr>
          <p:cNvPr id="2309" name="Google Shape;2309;p114"/>
          <p:cNvSpPr/>
          <p:nvPr/>
        </p:nvSpPr>
        <p:spPr>
          <a:xfrm>
            <a:off x="1150986" y="17034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2318" name="Google Shape;2318;p114"/>
          <p:cNvCxnSpPr>
            <a:stCxn id="2316" idx="0"/>
            <a:endCxn id="2309" idx="4"/>
          </p:cNvCxnSpPr>
          <p:nvPr/>
        </p:nvCxnSpPr>
        <p:spPr>
          <a:xfrm rot="10800000">
            <a:off x="1312836" y="2045698"/>
            <a:ext cx="0" cy="165300"/>
          </a:xfrm>
          <a:prstGeom prst="straightConnector1">
            <a:avLst/>
          </a:prstGeom>
          <a:noFill/>
          <a:ln cap="flat" cmpd="sng" w="28575">
            <a:solidFill>
              <a:schemeClr val="dk2"/>
            </a:solidFill>
            <a:prstDash val="solid"/>
            <a:round/>
            <a:headEnd len="med" w="med" type="none"/>
            <a:tailEnd len="med" w="med" type="none"/>
          </a:ln>
        </p:spPr>
      </p:cxnSp>
      <p:sp>
        <p:nvSpPr>
          <p:cNvPr id="2319" name="Google Shape;2319;p114"/>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14"/>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100">
                <a:solidFill>
                  <a:schemeClr val="dk1"/>
                </a:solidFill>
              </a:rPr>
              <a:t>Possible commands:</a:t>
            </a:r>
            <a:endParaRPr sz="1100">
              <a:solidFill>
                <a:schemeClr val="dk1"/>
              </a:solidFill>
            </a:endParaRPr>
          </a:p>
          <a:p>
            <a:pPr indent="-298450" lvl="0" marL="457200" rtl="0" algn="l">
              <a:lnSpc>
                <a:spcPct val="115000"/>
              </a:lnSpc>
              <a:spcBef>
                <a:spcPts val="900"/>
              </a:spcBef>
              <a:spcAft>
                <a:spcPts val="0"/>
              </a:spcAft>
              <a:buSzPts val="1100"/>
              <a:buChar char="■"/>
            </a:pPr>
            <a:r>
              <a:rPr i="1" lang="en" sz="1100">
                <a:latin typeface="Courier New"/>
                <a:ea typeface="Courier New"/>
                <a:cs typeface="Courier New"/>
                <a:sym typeface="Courier New"/>
              </a:rPr>
              <a:t>pick </a:t>
            </a:r>
            <a:r>
              <a:rPr lang="en" sz="1100"/>
              <a:t>(default):</a:t>
            </a:r>
            <a:br>
              <a:rPr lang="en" sz="1100"/>
            </a:br>
            <a:r>
              <a:rPr lang="en" sz="1100"/>
              <a:t>Cherry-pick the commit unchanged.</a:t>
            </a:r>
            <a:endParaRPr sz="1100"/>
          </a:p>
          <a:p>
            <a:pPr indent="-298450" lvl="0" marL="457200" rtl="0" algn="l">
              <a:lnSpc>
                <a:spcPct val="115000"/>
              </a:lnSpc>
              <a:spcBef>
                <a:spcPts val="0"/>
              </a:spcBef>
              <a:spcAft>
                <a:spcPts val="0"/>
              </a:spcAft>
              <a:buSzPts val="1100"/>
              <a:buChar char="■"/>
            </a:pPr>
            <a:r>
              <a:rPr i="1" lang="en" sz="1100">
                <a:latin typeface="Courier New"/>
                <a:ea typeface="Courier New"/>
                <a:cs typeface="Courier New"/>
                <a:sym typeface="Courier New"/>
              </a:rPr>
              <a:t>reword</a:t>
            </a:r>
            <a:r>
              <a:rPr lang="en" sz="1100"/>
              <a:t>:</a:t>
            </a:r>
            <a:br>
              <a:rPr lang="en" sz="1100"/>
            </a:br>
            <a:r>
              <a:rPr lang="en" sz="1100"/>
              <a:t>Rewrite the commit message of the commit.</a:t>
            </a:r>
            <a:endParaRPr sz="1100"/>
          </a:p>
          <a:p>
            <a:pPr indent="-298450" lvl="0" marL="457200" rtl="0" algn="l">
              <a:lnSpc>
                <a:spcPct val="115000"/>
              </a:lnSpc>
              <a:spcBef>
                <a:spcPts val="0"/>
              </a:spcBef>
              <a:spcAft>
                <a:spcPts val="0"/>
              </a:spcAft>
              <a:buSzPts val="1100"/>
              <a:buChar char="■"/>
            </a:pPr>
            <a:r>
              <a:rPr i="1" lang="en" sz="1100">
                <a:latin typeface="Courier New"/>
                <a:ea typeface="Courier New"/>
                <a:cs typeface="Courier New"/>
                <a:sym typeface="Courier New"/>
              </a:rPr>
              <a:t>edit</a:t>
            </a:r>
            <a:r>
              <a:rPr lang="en" sz="1100"/>
              <a:t>:</a:t>
            </a:r>
            <a:br>
              <a:rPr lang="en" sz="1100"/>
            </a:br>
            <a:r>
              <a:rPr lang="en" sz="1100"/>
              <a:t>Stop at this commit so that it can be rewritten by</a:t>
            </a:r>
            <a:br>
              <a:rPr lang="en" sz="1100"/>
            </a:br>
            <a:r>
              <a:rPr i="1" lang="en" sz="1100">
                <a:latin typeface="Courier New"/>
                <a:ea typeface="Courier New"/>
                <a:cs typeface="Courier New"/>
                <a:sym typeface="Courier New"/>
              </a:rPr>
              <a:t>git commit --amend</a:t>
            </a:r>
            <a:r>
              <a:rPr lang="en" sz="1100"/>
              <a:t>, continue rebase by</a:t>
            </a:r>
            <a:br>
              <a:rPr lang="en" sz="1100"/>
            </a:br>
            <a:r>
              <a:rPr i="1" lang="en" sz="1100">
                <a:latin typeface="Courier New"/>
                <a:ea typeface="Courier New"/>
                <a:cs typeface="Courier New"/>
                <a:sym typeface="Courier New"/>
              </a:rPr>
              <a:t>git rebase --continue</a:t>
            </a:r>
            <a:endParaRPr i="1" sz="1100">
              <a:latin typeface="Courier New"/>
              <a:ea typeface="Courier New"/>
              <a:cs typeface="Courier New"/>
              <a:sym typeface="Courier New"/>
            </a:endParaRPr>
          </a:p>
          <a:p>
            <a:pPr indent="-298450" lvl="0" marL="457200" rtl="0" algn="l">
              <a:lnSpc>
                <a:spcPct val="115000"/>
              </a:lnSpc>
              <a:spcBef>
                <a:spcPts val="0"/>
              </a:spcBef>
              <a:spcAft>
                <a:spcPts val="0"/>
              </a:spcAft>
              <a:buSzPts val="1100"/>
              <a:buChar char="■"/>
            </a:pPr>
            <a:r>
              <a:rPr i="1" lang="en" sz="1100">
                <a:latin typeface="Courier New"/>
                <a:ea typeface="Courier New"/>
                <a:cs typeface="Courier New"/>
                <a:sym typeface="Courier New"/>
              </a:rPr>
              <a:t>squash</a:t>
            </a:r>
            <a:r>
              <a:rPr lang="en" sz="1100"/>
              <a:t>:</a:t>
            </a:r>
            <a:br>
              <a:rPr lang="en" sz="1100"/>
            </a:br>
            <a:r>
              <a:rPr lang="en" sz="1100"/>
              <a:t>Squash the commit into the predecessor commit. Allows to edit the combined commit message.</a:t>
            </a:r>
            <a:endParaRPr sz="1100"/>
          </a:p>
          <a:p>
            <a:pPr indent="-298450" lvl="0" marL="457200" rtl="0" algn="l">
              <a:lnSpc>
                <a:spcPct val="115000"/>
              </a:lnSpc>
              <a:spcBef>
                <a:spcPts val="0"/>
              </a:spcBef>
              <a:spcAft>
                <a:spcPts val="0"/>
              </a:spcAft>
              <a:buSzPts val="1100"/>
              <a:buChar char="■"/>
            </a:pPr>
            <a:r>
              <a:rPr i="1" lang="en" sz="1100">
                <a:latin typeface="Courier New"/>
                <a:ea typeface="Courier New"/>
                <a:cs typeface="Courier New"/>
                <a:sym typeface="Courier New"/>
              </a:rPr>
              <a:t>fix</a:t>
            </a:r>
            <a:r>
              <a:rPr lang="en" sz="1100"/>
              <a:t>:</a:t>
            </a:r>
            <a:br>
              <a:rPr lang="en" sz="1100"/>
            </a:br>
            <a:r>
              <a:rPr lang="en" sz="1100"/>
              <a:t>Same as </a:t>
            </a:r>
            <a:r>
              <a:rPr i="1" lang="en" sz="1100">
                <a:latin typeface="Courier New"/>
                <a:ea typeface="Courier New"/>
                <a:cs typeface="Courier New"/>
                <a:sym typeface="Courier New"/>
              </a:rPr>
              <a:t>squash</a:t>
            </a:r>
            <a:r>
              <a:rPr lang="en" sz="1100"/>
              <a:t>, but automatically takes the commit message of the predecessor commit.</a:t>
            </a:r>
            <a:endParaRPr sz="1100"/>
          </a:p>
        </p:txBody>
      </p:sp>
      <p:sp>
        <p:nvSpPr>
          <p:cNvPr id="2321" name="Google Shape;2321;p114"/>
          <p:cNvSpPr txBox="1"/>
          <p:nvPr/>
        </p:nvSpPr>
        <p:spPr>
          <a:xfrm>
            <a:off x="3195050" y="1566950"/>
            <a:ext cx="2322000" cy="833400"/>
          </a:xfrm>
          <a:prstGeom prst="rect">
            <a:avLst/>
          </a:prstGeom>
          <a:solidFill>
            <a:srgbClr val="666666"/>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urier New"/>
                <a:ea typeface="Courier New"/>
                <a:cs typeface="Courier New"/>
                <a:sym typeface="Courier New"/>
              </a:rPr>
              <a:t>pick   7888debe88 C</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00"/>
                </a:solidFill>
                <a:latin typeface="Courier New"/>
                <a:ea typeface="Courier New"/>
                <a:cs typeface="Courier New"/>
                <a:sym typeface="Courier New"/>
              </a:rPr>
              <a:t>squash</a:t>
            </a:r>
            <a:r>
              <a:rPr lang="en">
                <a:solidFill>
                  <a:srgbClr val="FFFFFF"/>
                </a:solidFill>
                <a:latin typeface="Courier New"/>
                <a:ea typeface="Courier New"/>
                <a:cs typeface="Courier New"/>
                <a:sym typeface="Courier New"/>
              </a:rPr>
              <a:t> 0a12290e7b D</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deb7e4d61f E</a:t>
            </a:r>
            <a:endParaRPr>
              <a:solidFill>
                <a:srgbClr val="FFFFFF"/>
              </a:solidFill>
              <a:latin typeface="Courier New"/>
              <a:ea typeface="Courier New"/>
              <a:cs typeface="Courier New"/>
              <a:sym typeface="Courier New"/>
            </a:endParaRPr>
          </a:p>
        </p:txBody>
      </p:sp>
      <p:cxnSp>
        <p:nvCxnSpPr>
          <p:cNvPr id="2322" name="Google Shape;2322;p114"/>
          <p:cNvCxnSpPr>
            <a:stCxn id="2301" idx="2"/>
            <a:endCxn id="2321" idx="0"/>
          </p:cNvCxnSpPr>
          <p:nvPr/>
        </p:nvCxnSpPr>
        <p:spPr>
          <a:xfrm>
            <a:off x="4356050" y="1264338"/>
            <a:ext cx="0" cy="302700"/>
          </a:xfrm>
          <a:prstGeom prst="straightConnector1">
            <a:avLst/>
          </a:prstGeom>
          <a:noFill/>
          <a:ln cap="flat" cmpd="sng" w="28575">
            <a:solidFill>
              <a:srgbClr val="000000"/>
            </a:solidFill>
            <a:prstDash val="solid"/>
            <a:round/>
            <a:headEnd len="med" w="med" type="none"/>
            <a:tailEnd len="med" w="med" type="triangle"/>
          </a:ln>
        </p:spPr>
      </p:cxnSp>
      <p:sp>
        <p:nvSpPr>
          <p:cNvPr id="2323" name="Google Shape;2323;p114"/>
          <p:cNvSpPr/>
          <p:nvPr/>
        </p:nvSpPr>
        <p:spPr>
          <a:xfrm>
            <a:off x="3432567" y="42109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324" name="Google Shape;2324;p114"/>
          <p:cNvSpPr/>
          <p:nvPr/>
        </p:nvSpPr>
        <p:spPr>
          <a:xfrm>
            <a:off x="3432567" y="47020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325" name="Google Shape;2325;p114"/>
          <p:cNvCxnSpPr>
            <a:stCxn id="2324" idx="0"/>
            <a:endCxn id="2323" idx="4"/>
          </p:cNvCxnSpPr>
          <p:nvPr/>
        </p:nvCxnSpPr>
        <p:spPr>
          <a:xfrm rot="10800000">
            <a:off x="3594417" y="4553222"/>
            <a:ext cx="0" cy="148800"/>
          </a:xfrm>
          <a:prstGeom prst="straightConnector1">
            <a:avLst/>
          </a:prstGeom>
          <a:noFill/>
          <a:ln cap="flat" cmpd="sng" w="28575">
            <a:solidFill>
              <a:schemeClr val="dk2"/>
            </a:solidFill>
            <a:prstDash val="solid"/>
            <a:round/>
            <a:headEnd len="med" w="med" type="none"/>
            <a:tailEnd len="med" w="med" type="none"/>
          </a:ln>
        </p:spPr>
      </p:cxnSp>
      <p:sp>
        <p:nvSpPr>
          <p:cNvPr id="2326" name="Google Shape;2326;p114"/>
          <p:cNvSpPr txBox="1"/>
          <p:nvPr/>
        </p:nvSpPr>
        <p:spPr>
          <a:xfrm>
            <a:off x="5354320" y="3065730"/>
            <a:ext cx="7461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featureX</a:t>
            </a:r>
            <a:endParaRPr sz="1000">
              <a:solidFill>
                <a:srgbClr val="A61C00"/>
              </a:solidFill>
            </a:endParaRPr>
          </a:p>
        </p:txBody>
      </p:sp>
      <p:cxnSp>
        <p:nvCxnSpPr>
          <p:cNvPr id="2327" name="Google Shape;2327;p114"/>
          <p:cNvCxnSpPr>
            <a:stCxn id="2326" idx="1"/>
            <a:endCxn id="2328" idx="6"/>
          </p:cNvCxnSpPr>
          <p:nvPr/>
        </p:nvCxnSpPr>
        <p:spPr>
          <a:xfrm rot="10800000">
            <a:off x="5022520" y="3216480"/>
            <a:ext cx="331800" cy="5700"/>
          </a:xfrm>
          <a:prstGeom prst="straightConnector1">
            <a:avLst/>
          </a:prstGeom>
          <a:noFill/>
          <a:ln cap="flat" cmpd="sng" w="28575">
            <a:solidFill>
              <a:srgbClr val="A61C00"/>
            </a:solidFill>
            <a:prstDash val="solid"/>
            <a:round/>
            <a:headEnd len="med" w="med" type="none"/>
            <a:tailEnd len="med" w="med" type="triangle"/>
          </a:ln>
        </p:spPr>
      </p:cxnSp>
      <p:sp>
        <p:nvSpPr>
          <p:cNvPr id="2329" name="Google Shape;2329;p114"/>
          <p:cNvSpPr/>
          <p:nvPr/>
        </p:nvSpPr>
        <p:spPr>
          <a:xfrm>
            <a:off x="3958823" y="37180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2330" name="Google Shape;2330;p114"/>
          <p:cNvCxnSpPr>
            <a:stCxn id="2323" idx="7"/>
            <a:endCxn id="2329" idx="3"/>
          </p:cNvCxnSpPr>
          <p:nvPr/>
        </p:nvCxnSpPr>
        <p:spPr>
          <a:xfrm flipH="1" rot="10800000">
            <a:off x="3708862" y="4010318"/>
            <a:ext cx="297300" cy="250800"/>
          </a:xfrm>
          <a:prstGeom prst="straightConnector1">
            <a:avLst/>
          </a:prstGeom>
          <a:noFill/>
          <a:ln cap="flat" cmpd="sng" w="28575">
            <a:solidFill>
              <a:schemeClr val="dk2"/>
            </a:solidFill>
            <a:prstDash val="solid"/>
            <a:round/>
            <a:headEnd len="med" w="med" type="none"/>
            <a:tailEnd len="med" w="med" type="none"/>
          </a:ln>
        </p:spPr>
      </p:cxnSp>
      <p:sp>
        <p:nvSpPr>
          <p:cNvPr id="2331" name="Google Shape;2331;p114"/>
          <p:cNvSpPr txBox="1"/>
          <p:nvPr/>
        </p:nvSpPr>
        <p:spPr>
          <a:xfrm>
            <a:off x="5438613" y="368873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sp>
        <p:nvSpPr>
          <p:cNvPr id="2332" name="Google Shape;2332;p114"/>
          <p:cNvSpPr txBox="1"/>
          <p:nvPr/>
        </p:nvSpPr>
        <p:spPr>
          <a:xfrm>
            <a:off x="4166250" y="4225675"/>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2333" name="Google Shape;2333;p114"/>
          <p:cNvCxnSpPr>
            <a:stCxn id="2332" idx="1"/>
            <a:endCxn id="2323" idx="6"/>
          </p:cNvCxnSpPr>
          <p:nvPr/>
        </p:nvCxnSpPr>
        <p:spPr>
          <a:xfrm rot="10800000">
            <a:off x="3756150" y="4382125"/>
            <a:ext cx="410100" cy="0"/>
          </a:xfrm>
          <a:prstGeom prst="straightConnector1">
            <a:avLst/>
          </a:prstGeom>
          <a:noFill/>
          <a:ln cap="flat" cmpd="sng" w="28575">
            <a:solidFill>
              <a:srgbClr val="3D85C6"/>
            </a:solidFill>
            <a:prstDash val="solid"/>
            <a:round/>
            <a:headEnd len="med" w="med" type="none"/>
            <a:tailEnd len="med" w="med" type="triangle"/>
          </a:ln>
        </p:spPr>
      </p:cxnSp>
      <p:sp>
        <p:nvSpPr>
          <p:cNvPr id="2334" name="Google Shape;2334;p114"/>
          <p:cNvSpPr/>
          <p:nvPr/>
        </p:nvSpPr>
        <p:spPr>
          <a:xfrm>
            <a:off x="3958823" y="32105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335" name="Google Shape;2335;p114"/>
          <p:cNvCxnSpPr>
            <a:stCxn id="2329" idx="0"/>
            <a:endCxn id="2334" idx="4"/>
          </p:cNvCxnSpPr>
          <p:nvPr/>
        </p:nvCxnSpPr>
        <p:spPr>
          <a:xfrm rot="10800000">
            <a:off x="4120673" y="3552798"/>
            <a:ext cx="0" cy="165300"/>
          </a:xfrm>
          <a:prstGeom prst="straightConnector1">
            <a:avLst/>
          </a:prstGeom>
          <a:noFill/>
          <a:ln cap="flat" cmpd="sng" w="28575">
            <a:solidFill>
              <a:schemeClr val="dk2"/>
            </a:solidFill>
            <a:prstDash val="solid"/>
            <a:round/>
            <a:headEnd len="med" w="med" type="none"/>
            <a:tailEnd len="med" w="med" type="none"/>
          </a:ln>
        </p:spPr>
      </p:cxnSp>
      <p:sp>
        <p:nvSpPr>
          <p:cNvPr id="2336" name="Google Shape;2336;p114"/>
          <p:cNvSpPr/>
          <p:nvPr/>
        </p:nvSpPr>
        <p:spPr>
          <a:xfrm>
            <a:off x="3958823" y="27029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2337" name="Google Shape;2337;p114"/>
          <p:cNvCxnSpPr>
            <a:stCxn id="2334" idx="0"/>
            <a:endCxn id="2336" idx="4"/>
          </p:cNvCxnSpPr>
          <p:nvPr/>
        </p:nvCxnSpPr>
        <p:spPr>
          <a:xfrm rot="10800000">
            <a:off x="4120673" y="3045223"/>
            <a:ext cx="0" cy="165300"/>
          </a:xfrm>
          <a:prstGeom prst="straightConnector1">
            <a:avLst/>
          </a:prstGeom>
          <a:noFill/>
          <a:ln cap="flat" cmpd="sng" w="28575">
            <a:solidFill>
              <a:schemeClr val="dk2"/>
            </a:solidFill>
            <a:prstDash val="solid"/>
            <a:round/>
            <a:headEnd len="med" w="med" type="none"/>
            <a:tailEnd len="med" w="med" type="none"/>
          </a:ln>
        </p:spPr>
      </p:cxnSp>
      <p:cxnSp>
        <p:nvCxnSpPr>
          <p:cNvPr id="2338" name="Google Shape;2338;p114"/>
          <p:cNvCxnSpPr/>
          <p:nvPr/>
        </p:nvCxnSpPr>
        <p:spPr>
          <a:xfrm rot="10800000">
            <a:off x="5732700" y="3386800"/>
            <a:ext cx="0" cy="287400"/>
          </a:xfrm>
          <a:prstGeom prst="straightConnector1">
            <a:avLst/>
          </a:prstGeom>
          <a:noFill/>
          <a:ln cap="flat" cmpd="sng" w="28575">
            <a:solidFill>
              <a:schemeClr val="dk2"/>
            </a:solidFill>
            <a:prstDash val="solid"/>
            <a:round/>
            <a:headEnd len="med" w="med" type="none"/>
            <a:tailEnd len="med" w="med" type="triangle"/>
          </a:ln>
        </p:spPr>
      </p:cxnSp>
      <p:sp>
        <p:nvSpPr>
          <p:cNvPr id="2339" name="Google Shape;2339;p114"/>
          <p:cNvSpPr/>
          <p:nvPr/>
        </p:nvSpPr>
        <p:spPr>
          <a:xfrm>
            <a:off x="4698736" y="3552823"/>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F</a:t>
            </a:r>
            <a:endParaRPr b="1" sz="1200">
              <a:solidFill>
                <a:srgbClr val="A61C00"/>
              </a:solidFill>
            </a:endParaRPr>
          </a:p>
        </p:txBody>
      </p:sp>
      <p:sp>
        <p:nvSpPr>
          <p:cNvPr id="2328" name="Google Shape;2328;p114"/>
          <p:cNvSpPr/>
          <p:nvPr/>
        </p:nvSpPr>
        <p:spPr>
          <a:xfrm>
            <a:off x="4698736" y="304524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G</a:t>
            </a:r>
            <a:endParaRPr b="1" sz="1200">
              <a:solidFill>
                <a:srgbClr val="A61C00"/>
              </a:solidFill>
            </a:endParaRPr>
          </a:p>
        </p:txBody>
      </p:sp>
      <p:cxnSp>
        <p:nvCxnSpPr>
          <p:cNvPr id="2340" name="Google Shape;2340;p114"/>
          <p:cNvCxnSpPr>
            <a:stCxn id="2339" idx="0"/>
            <a:endCxn id="2328" idx="4"/>
          </p:cNvCxnSpPr>
          <p:nvPr/>
        </p:nvCxnSpPr>
        <p:spPr>
          <a:xfrm rot="10800000">
            <a:off x="4860586" y="3387523"/>
            <a:ext cx="0" cy="165300"/>
          </a:xfrm>
          <a:prstGeom prst="straightConnector1">
            <a:avLst/>
          </a:prstGeom>
          <a:noFill/>
          <a:ln cap="flat" cmpd="sng" w="28575">
            <a:solidFill>
              <a:srgbClr val="A61C00"/>
            </a:solidFill>
            <a:prstDash val="solid"/>
            <a:round/>
            <a:headEnd len="med" w="med" type="none"/>
            <a:tailEnd len="med" w="med" type="none"/>
          </a:ln>
        </p:spPr>
      </p:cxnSp>
      <p:cxnSp>
        <p:nvCxnSpPr>
          <p:cNvPr id="2341" name="Google Shape;2341;p114"/>
          <p:cNvCxnSpPr>
            <a:stCxn id="2323" idx="7"/>
            <a:endCxn id="2339" idx="4"/>
          </p:cNvCxnSpPr>
          <p:nvPr/>
        </p:nvCxnSpPr>
        <p:spPr>
          <a:xfrm flipH="1" rot="10800000">
            <a:off x="3708862" y="3895118"/>
            <a:ext cx="1151700" cy="366000"/>
          </a:xfrm>
          <a:prstGeom prst="straightConnector1">
            <a:avLst/>
          </a:prstGeom>
          <a:noFill/>
          <a:ln cap="flat" cmpd="sng" w="28575">
            <a:solidFill>
              <a:srgbClr val="A61C00"/>
            </a:solidFill>
            <a:prstDash val="solid"/>
            <a:round/>
            <a:headEnd len="med" w="med" type="none"/>
            <a:tailEnd len="med" w="med" type="none"/>
          </a:ln>
        </p:spPr>
      </p:cxnSp>
      <p:sp>
        <p:nvSpPr>
          <p:cNvPr id="2342" name="Google Shape;2342;p114"/>
          <p:cNvSpPr txBox="1"/>
          <p:nvPr/>
        </p:nvSpPr>
        <p:spPr>
          <a:xfrm>
            <a:off x="3513850" y="3881875"/>
            <a:ext cx="4923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2343" name="Google Shape;2343;p114"/>
          <p:cNvSpPr txBox="1"/>
          <p:nvPr/>
        </p:nvSpPr>
        <p:spPr>
          <a:xfrm>
            <a:off x="3669163" y="3439275"/>
            <a:ext cx="4923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344" name="Google Shape;2344;p114"/>
          <p:cNvSpPr txBox="1"/>
          <p:nvPr/>
        </p:nvSpPr>
        <p:spPr>
          <a:xfrm>
            <a:off x="3658438" y="2934688"/>
            <a:ext cx="4923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345" name="Google Shape;2345;p114"/>
          <p:cNvSpPr txBox="1"/>
          <p:nvPr/>
        </p:nvSpPr>
        <p:spPr>
          <a:xfrm>
            <a:off x="4866200" y="3274425"/>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∆E</a:t>
            </a:r>
            <a:endParaRPr>
              <a:solidFill>
                <a:srgbClr val="A61C00"/>
              </a:solidFill>
            </a:endParaRPr>
          </a:p>
        </p:txBody>
      </p:sp>
      <p:sp>
        <p:nvSpPr>
          <p:cNvPr id="2346" name="Google Shape;2346;p114"/>
          <p:cNvSpPr txBox="1"/>
          <p:nvPr/>
        </p:nvSpPr>
        <p:spPr>
          <a:xfrm>
            <a:off x="4282537" y="3906975"/>
            <a:ext cx="9498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∆C + ∆D</a:t>
            </a:r>
            <a:endParaRPr>
              <a:solidFill>
                <a:srgbClr val="A61C00"/>
              </a:solidFill>
            </a:endParaRPr>
          </a:p>
        </p:txBody>
      </p:sp>
      <p:cxnSp>
        <p:nvCxnSpPr>
          <p:cNvPr id="2347" name="Google Shape;2347;p114"/>
          <p:cNvCxnSpPr/>
          <p:nvPr/>
        </p:nvCxnSpPr>
        <p:spPr>
          <a:xfrm>
            <a:off x="4351300" y="2428375"/>
            <a:ext cx="0" cy="302700"/>
          </a:xfrm>
          <a:prstGeom prst="straightConnector1">
            <a:avLst/>
          </a:prstGeom>
          <a:noFill/>
          <a:ln cap="flat" cmpd="sng" w="28575">
            <a:solidFill>
              <a:srgbClr val="000000"/>
            </a:solidFill>
            <a:prstDash val="solid"/>
            <a:round/>
            <a:headEnd len="med" w="med" type="none"/>
            <a:tailEnd len="med" w="med" type="triangle"/>
          </a:ln>
        </p:spPr>
      </p:cxnSp>
      <p:cxnSp>
        <p:nvCxnSpPr>
          <p:cNvPr id="2348" name="Google Shape;2348;p114"/>
          <p:cNvCxnSpPr/>
          <p:nvPr/>
        </p:nvCxnSpPr>
        <p:spPr>
          <a:xfrm>
            <a:off x="2472250" y="597100"/>
            <a:ext cx="0" cy="4536000"/>
          </a:xfrm>
          <a:prstGeom prst="straightConnector1">
            <a:avLst/>
          </a:prstGeom>
          <a:noFill/>
          <a:ln cap="flat" cmpd="sng" w="9525">
            <a:solidFill>
              <a:schemeClr val="dk2"/>
            </a:solidFill>
            <a:prstDash val="solid"/>
            <a:round/>
            <a:headEnd len="med" w="med" type="none"/>
            <a:tailEnd len="med" w="med" type="none"/>
          </a:ln>
        </p:spPr>
      </p:cxnSp>
      <p:sp>
        <p:nvSpPr>
          <p:cNvPr id="2349" name="Google Shape;2349;p114"/>
          <p:cNvSpPr txBox="1"/>
          <p:nvPr/>
        </p:nvSpPr>
        <p:spPr>
          <a:xfrm>
            <a:off x="211225" y="829688"/>
            <a:ext cx="2203200" cy="5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Before interactive rebase:</a:t>
            </a:r>
            <a:endParaRPr b="1" sz="1200"/>
          </a:p>
        </p:txBody>
      </p:sp>
      <p:sp>
        <p:nvSpPr>
          <p:cNvPr id="2350" name="Google Shape;2350;p114"/>
          <p:cNvSpPr txBox="1"/>
          <p:nvPr/>
        </p:nvSpPr>
        <p:spPr>
          <a:xfrm>
            <a:off x="2618563" y="2724413"/>
            <a:ext cx="1029900" cy="8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After interactive rebase:</a:t>
            </a:r>
            <a:endParaRPr b="1"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4"/>
          <p:cNvSpPr txBox="1"/>
          <p:nvPr/>
        </p:nvSpPr>
        <p:spPr>
          <a:xfrm>
            <a:off x="3236975" y="1974350"/>
            <a:ext cx="20007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3D85C6"/>
                </a:solidFill>
              </a:rPr>
              <a:t>.git</a:t>
            </a:r>
            <a:r>
              <a:rPr lang="en" sz="1800"/>
              <a:t> folder is the </a:t>
            </a:r>
            <a:r>
              <a:rPr b="1" i="1" lang="en" sz="1800">
                <a:solidFill>
                  <a:srgbClr val="3D85C6"/>
                </a:solidFill>
              </a:rPr>
              <a:t>Git repository</a:t>
            </a:r>
            <a:endParaRPr b="1" i="1" sz="1800">
              <a:solidFill>
                <a:srgbClr val="3D85C6"/>
              </a:solidFill>
            </a:endParaRPr>
          </a:p>
        </p:txBody>
      </p:sp>
      <p:sp>
        <p:nvSpPr>
          <p:cNvPr id="201" name="Google Shape;201;p3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4"/>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Git Repository Structure</a:t>
            </a:r>
            <a:endParaRPr b="1" sz="3600">
              <a:solidFill>
                <a:srgbClr val="FFFFFF"/>
              </a:solidFill>
            </a:endParaRPr>
          </a:p>
          <a:p>
            <a:pPr indent="0" lvl="0" marL="0" rtl="0" algn="l">
              <a:spcBef>
                <a:spcPts val="0"/>
              </a:spcBef>
              <a:spcAft>
                <a:spcPts val="0"/>
              </a:spcAft>
              <a:buNone/>
            </a:pPr>
            <a:r>
              <a:t/>
            </a:r>
            <a:endParaRPr sz="3000"/>
          </a:p>
        </p:txBody>
      </p:sp>
      <p:sp>
        <p:nvSpPr>
          <p:cNvPr id="203" name="Google Shape;203;p34"/>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4"/>
          <p:cNvSpPr txBox="1"/>
          <p:nvPr/>
        </p:nvSpPr>
        <p:spPr>
          <a:xfrm>
            <a:off x="6012950" y="668100"/>
            <a:ext cx="3069300" cy="2920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900"/>
              </a:spcBef>
              <a:spcAft>
                <a:spcPts val="0"/>
              </a:spcAft>
              <a:buClr>
                <a:schemeClr val="dk1"/>
              </a:buClr>
              <a:buSzPts val="1800"/>
              <a:buFont typeface="Courier New"/>
              <a:buChar char="■"/>
            </a:pPr>
            <a:r>
              <a:rPr lang="en" sz="1800">
                <a:solidFill>
                  <a:schemeClr val="dk1"/>
                </a:solidFill>
              </a:rPr>
              <a:t>The </a:t>
            </a:r>
            <a:r>
              <a:rPr b="1" i="1" lang="en" sz="1800">
                <a:solidFill>
                  <a:srgbClr val="3D85C6"/>
                </a:solidFill>
              </a:rPr>
              <a:t>.git</a:t>
            </a:r>
            <a:r>
              <a:rPr lang="en" sz="1800">
                <a:solidFill>
                  <a:schemeClr val="dk1"/>
                </a:solidFill>
              </a:rPr>
              <a:t> folder contains the full version database.</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Courier New"/>
              <a:buChar char="■"/>
            </a:pPr>
            <a:r>
              <a:rPr lang="en" sz="1800">
                <a:solidFill>
                  <a:schemeClr val="dk1"/>
                </a:solidFill>
              </a:rPr>
              <a:t>Many files in the </a:t>
            </a:r>
            <a:r>
              <a:rPr b="1" i="1" lang="en" sz="1800">
                <a:solidFill>
                  <a:srgbClr val="3D85C6"/>
                </a:solidFill>
              </a:rPr>
              <a:t>.git</a:t>
            </a:r>
            <a:r>
              <a:rPr lang="en" sz="1800">
                <a:solidFill>
                  <a:schemeClr val="dk1"/>
                </a:solidFill>
              </a:rPr>
              <a:t> folder are human-readable.</a:t>
            </a:r>
            <a:endParaRPr i="1" sz="1800">
              <a:solidFill>
                <a:schemeClr val="dk1"/>
              </a:solidFill>
              <a:latin typeface="Courier New"/>
              <a:ea typeface="Courier New"/>
              <a:cs typeface="Courier New"/>
              <a:sym typeface="Courier New"/>
            </a:endParaRPr>
          </a:p>
          <a:p>
            <a:pPr indent="0" lvl="0" marL="0" rtl="0" algn="l">
              <a:lnSpc>
                <a:spcPct val="115000"/>
              </a:lnSpc>
              <a:spcBef>
                <a:spcPts val="900"/>
              </a:spcBef>
              <a:spcAft>
                <a:spcPts val="1600"/>
              </a:spcAft>
              <a:buNone/>
            </a:pPr>
            <a:r>
              <a:t/>
            </a:r>
            <a:endParaRPr sz="2400"/>
          </a:p>
        </p:txBody>
      </p:sp>
      <p:pic>
        <p:nvPicPr>
          <p:cNvPr id="205" name="Google Shape;205;p34"/>
          <p:cNvPicPr preferRelativeResize="0"/>
          <p:nvPr/>
        </p:nvPicPr>
        <p:blipFill rotWithShape="1">
          <a:blip r:embed="rId3">
            <a:alphaModFix/>
          </a:blip>
          <a:srcRect b="0" l="0" r="0" t="0"/>
          <a:stretch/>
        </p:blipFill>
        <p:spPr>
          <a:xfrm>
            <a:off x="1309320" y="3036960"/>
            <a:ext cx="681840" cy="464760"/>
          </a:xfrm>
          <a:prstGeom prst="rect">
            <a:avLst/>
          </a:prstGeom>
          <a:noFill/>
          <a:ln>
            <a:noFill/>
          </a:ln>
        </p:spPr>
      </p:pic>
      <p:pic>
        <p:nvPicPr>
          <p:cNvPr id="206" name="Google Shape;206;p34"/>
          <p:cNvPicPr preferRelativeResize="0"/>
          <p:nvPr/>
        </p:nvPicPr>
        <p:blipFill rotWithShape="1">
          <a:blip r:embed="rId4">
            <a:alphaModFix/>
          </a:blip>
          <a:srcRect b="0" l="0" r="0" t="0"/>
          <a:stretch/>
        </p:blipFill>
        <p:spPr>
          <a:xfrm>
            <a:off x="184320" y="3502080"/>
            <a:ext cx="2884680" cy="1362600"/>
          </a:xfrm>
          <a:prstGeom prst="rect">
            <a:avLst/>
          </a:prstGeom>
          <a:noFill/>
          <a:ln>
            <a:noFill/>
          </a:ln>
        </p:spPr>
      </p:pic>
      <p:pic>
        <p:nvPicPr>
          <p:cNvPr id="207" name="Google Shape;207;p34"/>
          <p:cNvPicPr preferRelativeResize="0"/>
          <p:nvPr/>
        </p:nvPicPr>
        <p:blipFill rotWithShape="1">
          <a:blip r:embed="rId5">
            <a:alphaModFix/>
          </a:blip>
          <a:srcRect b="0" l="0" r="0" t="0"/>
          <a:stretch/>
        </p:blipFill>
        <p:spPr>
          <a:xfrm>
            <a:off x="231480" y="870480"/>
            <a:ext cx="2837520" cy="2294640"/>
          </a:xfrm>
          <a:prstGeom prst="rect">
            <a:avLst/>
          </a:prstGeom>
          <a:noFill/>
          <a:ln>
            <a:noFill/>
          </a:ln>
        </p:spPr>
      </p:pic>
      <p:sp>
        <p:nvSpPr>
          <p:cNvPr id="208" name="Google Shape;208;p34"/>
          <p:cNvSpPr/>
          <p:nvPr/>
        </p:nvSpPr>
        <p:spPr>
          <a:xfrm>
            <a:off x="576000" y="1204560"/>
            <a:ext cx="2493000" cy="2294700"/>
          </a:xfrm>
          <a:prstGeom prst="rect">
            <a:avLst/>
          </a:prstGeom>
          <a:noFill/>
          <a:ln cap="flat" cmpd="sng" w="284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4" name="Shape 2354"/>
        <p:cNvGrpSpPr/>
        <p:nvPr/>
      </p:nvGrpSpPr>
      <p:grpSpPr>
        <a:xfrm>
          <a:off x="0" y="0"/>
          <a:ext cx="0" cy="0"/>
          <a:chOff x="0" y="0"/>
          <a:chExt cx="0" cy="0"/>
        </a:xfrm>
      </p:grpSpPr>
      <p:sp>
        <p:nvSpPr>
          <p:cNvPr id="2355" name="Google Shape;2355;p115"/>
          <p:cNvSpPr txBox="1"/>
          <p:nvPr/>
        </p:nvSpPr>
        <p:spPr>
          <a:xfrm>
            <a:off x="2821400" y="922038"/>
            <a:ext cx="3069300" cy="342300"/>
          </a:xfrm>
          <a:prstGeom prst="rect">
            <a:avLst/>
          </a:prstGeom>
          <a:solidFill>
            <a:srgbClr val="EFEFEF"/>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D85C6"/>
                </a:solidFill>
                <a:latin typeface="Courier New"/>
                <a:ea typeface="Courier New"/>
                <a:cs typeface="Courier New"/>
                <a:sym typeface="Courier New"/>
              </a:rPr>
              <a:t>git rebase --interactive HEAD~3</a:t>
            </a:r>
            <a:endParaRPr sz="1200">
              <a:solidFill>
                <a:srgbClr val="3D85C6"/>
              </a:solidFill>
              <a:latin typeface="Courier New"/>
              <a:ea typeface="Courier New"/>
              <a:cs typeface="Courier New"/>
              <a:sym typeface="Courier New"/>
            </a:endParaRPr>
          </a:p>
        </p:txBody>
      </p:sp>
      <p:sp>
        <p:nvSpPr>
          <p:cNvPr id="2356" name="Google Shape;2356;p11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115"/>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Interactive Rebase</a:t>
            </a:r>
            <a:endParaRPr b="1" sz="3600">
              <a:solidFill>
                <a:srgbClr val="FFFFFF"/>
              </a:solidFill>
            </a:endParaRPr>
          </a:p>
          <a:p>
            <a:pPr indent="0" lvl="0" marL="0" rtl="0" algn="l">
              <a:spcBef>
                <a:spcPts val="0"/>
              </a:spcBef>
              <a:spcAft>
                <a:spcPts val="0"/>
              </a:spcAft>
              <a:buNone/>
            </a:pPr>
            <a:r>
              <a:t/>
            </a:r>
            <a:endParaRPr sz="3000"/>
          </a:p>
        </p:txBody>
      </p:sp>
      <p:sp>
        <p:nvSpPr>
          <p:cNvPr id="2358" name="Google Shape;2358;p115"/>
          <p:cNvSpPr/>
          <p:nvPr/>
        </p:nvSpPr>
        <p:spPr>
          <a:xfrm>
            <a:off x="624729" y="32114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359" name="Google Shape;2359;p115"/>
          <p:cNvSpPr/>
          <p:nvPr/>
        </p:nvSpPr>
        <p:spPr>
          <a:xfrm>
            <a:off x="624729" y="37024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360" name="Google Shape;2360;p115"/>
          <p:cNvCxnSpPr>
            <a:stCxn id="2359" idx="0"/>
            <a:endCxn id="2358" idx="4"/>
          </p:cNvCxnSpPr>
          <p:nvPr/>
        </p:nvCxnSpPr>
        <p:spPr>
          <a:xfrm rot="10800000">
            <a:off x="786579" y="3553697"/>
            <a:ext cx="0" cy="148800"/>
          </a:xfrm>
          <a:prstGeom prst="straightConnector1">
            <a:avLst/>
          </a:prstGeom>
          <a:noFill/>
          <a:ln cap="flat" cmpd="sng" w="28575">
            <a:solidFill>
              <a:schemeClr val="dk2"/>
            </a:solidFill>
            <a:prstDash val="solid"/>
            <a:round/>
            <a:headEnd len="med" w="med" type="none"/>
            <a:tailEnd len="med" w="med" type="none"/>
          </a:ln>
        </p:spPr>
      </p:cxnSp>
      <p:sp>
        <p:nvSpPr>
          <p:cNvPr id="2361" name="Google Shape;2361;p115"/>
          <p:cNvSpPr txBox="1"/>
          <p:nvPr/>
        </p:nvSpPr>
        <p:spPr>
          <a:xfrm>
            <a:off x="105657" y="1719605"/>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2362" name="Google Shape;2362;p115"/>
          <p:cNvCxnSpPr>
            <a:stCxn id="2361" idx="3"/>
            <a:endCxn id="2363" idx="2"/>
          </p:cNvCxnSpPr>
          <p:nvPr/>
        </p:nvCxnSpPr>
        <p:spPr>
          <a:xfrm flipH="1" rot="10800000">
            <a:off x="851757" y="1874555"/>
            <a:ext cx="299100" cy="1500"/>
          </a:xfrm>
          <a:prstGeom prst="straightConnector1">
            <a:avLst/>
          </a:prstGeom>
          <a:noFill/>
          <a:ln cap="flat" cmpd="sng" w="28575">
            <a:solidFill>
              <a:schemeClr val="dk2"/>
            </a:solidFill>
            <a:prstDash val="solid"/>
            <a:round/>
            <a:headEnd len="med" w="med" type="none"/>
            <a:tailEnd len="med" w="med" type="triangle"/>
          </a:ln>
        </p:spPr>
      </p:cxnSp>
      <p:sp>
        <p:nvSpPr>
          <p:cNvPr id="2364" name="Google Shape;2364;p115"/>
          <p:cNvSpPr/>
          <p:nvPr/>
        </p:nvSpPr>
        <p:spPr>
          <a:xfrm>
            <a:off x="1150986" y="27185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2365" name="Google Shape;2365;p115"/>
          <p:cNvCxnSpPr>
            <a:stCxn id="2358" idx="7"/>
            <a:endCxn id="2364" idx="4"/>
          </p:cNvCxnSpPr>
          <p:nvPr/>
        </p:nvCxnSpPr>
        <p:spPr>
          <a:xfrm flipH="1" rot="10800000">
            <a:off x="901025" y="30608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2366" name="Google Shape;2366;p115"/>
          <p:cNvSpPr txBox="1"/>
          <p:nvPr/>
        </p:nvSpPr>
        <p:spPr>
          <a:xfrm>
            <a:off x="189950" y="2319963"/>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2367" name="Google Shape;2367;p115"/>
          <p:cNvCxnSpPr>
            <a:stCxn id="2366" idx="0"/>
            <a:endCxn id="2361" idx="2"/>
          </p:cNvCxnSpPr>
          <p:nvPr/>
        </p:nvCxnSpPr>
        <p:spPr>
          <a:xfrm rot="10800000">
            <a:off x="478700" y="2032563"/>
            <a:ext cx="0" cy="287400"/>
          </a:xfrm>
          <a:prstGeom prst="straightConnector1">
            <a:avLst/>
          </a:prstGeom>
          <a:noFill/>
          <a:ln cap="flat" cmpd="sng" w="28575">
            <a:solidFill>
              <a:schemeClr val="dk2"/>
            </a:solidFill>
            <a:prstDash val="solid"/>
            <a:round/>
            <a:headEnd len="med" w="med" type="none"/>
            <a:tailEnd len="med" w="med" type="triangle"/>
          </a:ln>
        </p:spPr>
      </p:cxnSp>
      <p:sp>
        <p:nvSpPr>
          <p:cNvPr id="2368" name="Google Shape;2368;p115"/>
          <p:cNvSpPr txBox="1"/>
          <p:nvPr/>
        </p:nvSpPr>
        <p:spPr>
          <a:xfrm>
            <a:off x="1358412" y="32261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2369" name="Google Shape;2369;p115"/>
          <p:cNvCxnSpPr>
            <a:stCxn id="2368" idx="1"/>
            <a:endCxn id="2358" idx="6"/>
          </p:cNvCxnSpPr>
          <p:nvPr/>
        </p:nvCxnSpPr>
        <p:spPr>
          <a:xfrm rot="10800000">
            <a:off x="948312" y="33826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2370" name="Google Shape;2370;p115"/>
          <p:cNvSpPr/>
          <p:nvPr/>
        </p:nvSpPr>
        <p:spPr>
          <a:xfrm>
            <a:off x="1150986" y="22109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371" name="Google Shape;2371;p115"/>
          <p:cNvCxnSpPr>
            <a:stCxn id="2364" idx="0"/>
            <a:endCxn id="2370" idx="4"/>
          </p:cNvCxnSpPr>
          <p:nvPr/>
        </p:nvCxnSpPr>
        <p:spPr>
          <a:xfrm rot="10800000">
            <a:off x="1312836" y="2553273"/>
            <a:ext cx="0" cy="165300"/>
          </a:xfrm>
          <a:prstGeom prst="straightConnector1">
            <a:avLst/>
          </a:prstGeom>
          <a:noFill/>
          <a:ln cap="flat" cmpd="sng" w="28575">
            <a:solidFill>
              <a:schemeClr val="dk2"/>
            </a:solidFill>
            <a:prstDash val="solid"/>
            <a:round/>
            <a:headEnd len="med" w="med" type="none"/>
            <a:tailEnd len="med" w="med" type="none"/>
          </a:ln>
        </p:spPr>
      </p:cxnSp>
      <p:sp>
        <p:nvSpPr>
          <p:cNvPr id="2363" name="Google Shape;2363;p115"/>
          <p:cNvSpPr/>
          <p:nvPr/>
        </p:nvSpPr>
        <p:spPr>
          <a:xfrm>
            <a:off x="1150986" y="17034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2372" name="Google Shape;2372;p115"/>
          <p:cNvCxnSpPr>
            <a:stCxn id="2370" idx="0"/>
            <a:endCxn id="2363" idx="4"/>
          </p:cNvCxnSpPr>
          <p:nvPr/>
        </p:nvCxnSpPr>
        <p:spPr>
          <a:xfrm rot="10800000">
            <a:off x="1312836" y="2045698"/>
            <a:ext cx="0" cy="165300"/>
          </a:xfrm>
          <a:prstGeom prst="straightConnector1">
            <a:avLst/>
          </a:prstGeom>
          <a:noFill/>
          <a:ln cap="flat" cmpd="sng" w="28575">
            <a:solidFill>
              <a:schemeClr val="dk2"/>
            </a:solidFill>
            <a:prstDash val="solid"/>
            <a:round/>
            <a:headEnd len="med" w="med" type="none"/>
            <a:tailEnd len="med" w="med" type="none"/>
          </a:ln>
        </p:spPr>
      </p:cxnSp>
      <p:sp>
        <p:nvSpPr>
          <p:cNvPr id="2373" name="Google Shape;2373;p115"/>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115"/>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i="1" lang="en" sz="1100">
                <a:solidFill>
                  <a:schemeClr val="dk1"/>
                </a:solidFill>
              </a:rPr>
              <a:t>Interactive rebase</a:t>
            </a:r>
            <a:r>
              <a:rPr lang="en" sz="1100">
                <a:solidFill>
                  <a:schemeClr val="dk1"/>
                </a:solidFill>
              </a:rPr>
              <a:t> also allows to reorder and drop commits. For this simply change the order of the lines in the interactive rebase editor, deleting a line means that this commit is dropped. Additional commits can be inserted by using </a:t>
            </a:r>
            <a:r>
              <a:rPr i="1" lang="en" sz="1100">
                <a:solidFill>
                  <a:schemeClr val="dk1"/>
                </a:solidFill>
                <a:latin typeface="Courier New"/>
                <a:ea typeface="Courier New"/>
                <a:cs typeface="Courier New"/>
                <a:sym typeface="Courier New"/>
              </a:rPr>
              <a:t>edit</a:t>
            </a:r>
            <a:r>
              <a:rPr lang="en" sz="1100">
                <a:solidFill>
                  <a:schemeClr val="dk1"/>
                </a:solidFill>
              </a:rPr>
              <a:t> on a commit and then creating new commits with </a:t>
            </a:r>
            <a:r>
              <a:rPr i="1" lang="en" sz="1100">
                <a:solidFill>
                  <a:schemeClr val="dk1"/>
                </a:solidFill>
                <a:latin typeface="Courier New"/>
                <a:ea typeface="Courier New"/>
                <a:cs typeface="Courier New"/>
                <a:sym typeface="Courier New"/>
              </a:rPr>
              <a:t>git commit</a:t>
            </a:r>
            <a:r>
              <a:rPr lang="en" sz="1100">
                <a:solidFill>
                  <a:schemeClr val="dk1"/>
                </a:solidFill>
              </a:rPr>
              <a:t> (rather than amending the commit with</a:t>
            </a:r>
            <a:r>
              <a:rPr i="1" lang="en" sz="1100">
                <a:solidFill>
                  <a:schemeClr val="dk1"/>
                </a:solidFill>
                <a:latin typeface="Courier New"/>
                <a:ea typeface="Courier New"/>
                <a:cs typeface="Courier New"/>
                <a:sym typeface="Courier New"/>
              </a:rPr>
              <a:t> git commit --amend</a:t>
            </a:r>
            <a:r>
              <a:rPr lang="en" sz="1100">
                <a:solidFill>
                  <a:schemeClr val="dk1"/>
                </a:solidFill>
              </a:rPr>
              <a:t>).</a:t>
            </a:r>
            <a:endParaRPr sz="1100">
              <a:solidFill>
                <a:schemeClr val="dk1"/>
              </a:solidFill>
            </a:endParaRPr>
          </a:p>
          <a:p>
            <a:pPr indent="0" lvl="0" marL="0" rtl="0" algn="l">
              <a:lnSpc>
                <a:spcPct val="115000"/>
              </a:lnSpc>
              <a:spcBef>
                <a:spcPts val="900"/>
              </a:spcBef>
              <a:spcAft>
                <a:spcPts val="0"/>
              </a:spcAft>
              <a:buNone/>
            </a:pPr>
            <a:r>
              <a:rPr b="1" i="1" lang="en" sz="1100">
                <a:solidFill>
                  <a:schemeClr val="dk1"/>
                </a:solidFill>
              </a:rPr>
              <a:t>Conflicts</a:t>
            </a:r>
            <a:r>
              <a:rPr lang="en" sz="1100">
                <a:solidFill>
                  <a:schemeClr val="dk1"/>
                </a:solidFill>
              </a:rPr>
              <a:t> can appear on each stage of the interactive rebase:</a:t>
            </a:r>
            <a:endParaRPr sz="1100">
              <a:solidFill>
                <a:schemeClr val="dk1"/>
              </a:solidFill>
            </a:endParaRPr>
          </a:p>
          <a:p>
            <a:pPr indent="-298450" lvl="0" marL="457200" rtl="0" algn="l">
              <a:lnSpc>
                <a:spcPct val="115000"/>
              </a:lnSpc>
              <a:spcBef>
                <a:spcPts val="900"/>
              </a:spcBef>
              <a:spcAft>
                <a:spcPts val="0"/>
              </a:spcAft>
              <a:buClr>
                <a:schemeClr val="dk1"/>
              </a:buClr>
              <a:buSzPts val="1100"/>
              <a:buChar char="■"/>
            </a:pPr>
            <a:r>
              <a:rPr lang="en" sz="1100">
                <a:solidFill>
                  <a:schemeClr val="dk1"/>
                </a:solidFill>
              </a:rPr>
              <a:t>if applying a commit results in conflicts the interactive rebase stops at this point, conflicting files have conflict markers, after the conflict resolution is staged you can continue the rebase by:</a:t>
            </a:r>
            <a:br>
              <a:rPr lang="en" sz="1100">
                <a:solidFill>
                  <a:schemeClr val="dk1"/>
                </a:solidFill>
              </a:rPr>
            </a:br>
            <a:r>
              <a:rPr i="1" lang="en" sz="1100">
                <a:solidFill>
                  <a:schemeClr val="dk1"/>
                </a:solidFill>
                <a:latin typeface="Courier New"/>
                <a:ea typeface="Courier New"/>
                <a:cs typeface="Courier New"/>
                <a:sym typeface="Courier New"/>
              </a:rPr>
              <a:t>git rebase --continue</a:t>
            </a:r>
            <a:endParaRPr i="1" sz="1100">
              <a:solidFill>
                <a:schemeClr val="dk1"/>
              </a:solidFill>
              <a:latin typeface="Courier New"/>
              <a:ea typeface="Courier New"/>
              <a:cs typeface="Courier New"/>
              <a:sym typeface="Courier New"/>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 interactive rebase can be aborted by: </a:t>
            </a:r>
            <a:r>
              <a:rPr i="1" lang="en" sz="1100">
                <a:solidFill>
                  <a:schemeClr val="dk1"/>
                </a:solidFill>
                <a:latin typeface="Courier New"/>
                <a:ea typeface="Courier New"/>
                <a:cs typeface="Courier New"/>
                <a:sym typeface="Courier New"/>
              </a:rPr>
              <a:t>git rebase --abort</a:t>
            </a:r>
            <a:endParaRPr i="1" sz="1100">
              <a:solidFill>
                <a:schemeClr val="dk1"/>
              </a:solidFill>
              <a:latin typeface="Courier New"/>
              <a:ea typeface="Courier New"/>
              <a:cs typeface="Courier New"/>
              <a:sym typeface="Courier New"/>
            </a:endParaRPr>
          </a:p>
        </p:txBody>
      </p:sp>
      <p:sp>
        <p:nvSpPr>
          <p:cNvPr id="2375" name="Google Shape;2375;p115"/>
          <p:cNvSpPr txBox="1"/>
          <p:nvPr/>
        </p:nvSpPr>
        <p:spPr>
          <a:xfrm>
            <a:off x="3195050" y="1566950"/>
            <a:ext cx="2322000" cy="833400"/>
          </a:xfrm>
          <a:prstGeom prst="rect">
            <a:avLst/>
          </a:prstGeom>
          <a:solidFill>
            <a:srgbClr val="666666"/>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Courier New"/>
                <a:ea typeface="Courier New"/>
                <a:cs typeface="Courier New"/>
                <a:sym typeface="Courier New"/>
              </a:rPr>
              <a:t>pick 0a12290e7b D</a:t>
            </a:r>
            <a:br>
              <a:rPr lang="en">
                <a:solidFill>
                  <a:srgbClr val="FFFF00"/>
                </a:solidFill>
                <a:latin typeface="Courier New"/>
                <a:ea typeface="Courier New"/>
                <a:cs typeface="Courier New"/>
                <a:sym typeface="Courier New"/>
              </a:rPr>
            </a:br>
            <a:r>
              <a:rPr lang="en">
                <a:solidFill>
                  <a:srgbClr val="FFFF00"/>
                </a:solidFill>
                <a:latin typeface="Courier New"/>
                <a:ea typeface="Courier New"/>
                <a:cs typeface="Courier New"/>
                <a:sym typeface="Courier New"/>
              </a:rPr>
              <a:t>pick 7888debe88 C</a:t>
            </a:r>
            <a:endParaRPr>
              <a:solidFill>
                <a:srgbClr val="FFFF00"/>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deb7e4d61f E</a:t>
            </a:r>
            <a:endParaRPr>
              <a:solidFill>
                <a:srgbClr val="FFFFFF"/>
              </a:solidFill>
              <a:latin typeface="Courier New"/>
              <a:ea typeface="Courier New"/>
              <a:cs typeface="Courier New"/>
              <a:sym typeface="Courier New"/>
            </a:endParaRPr>
          </a:p>
        </p:txBody>
      </p:sp>
      <p:cxnSp>
        <p:nvCxnSpPr>
          <p:cNvPr id="2376" name="Google Shape;2376;p115"/>
          <p:cNvCxnSpPr>
            <a:stCxn id="2355" idx="2"/>
            <a:endCxn id="2375" idx="0"/>
          </p:cNvCxnSpPr>
          <p:nvPr/>
        </p:nvCxnSpPr>
        <p:spPr>
          <a:xfrm>
            <a:off x="4356050" y="1264338"/>
            <a:ext cx="0" cy="302700"/>
          </a:xfrm>
          <a:prstGeom prst="straightConnector1">
            <a:avLst/>
          </a:prstGeom>
          <a:noFill/>
          <a:ln cap="flat" cmpd="sng" w="28575">
            <a:solidFill>
              <a:srgbClr val="000000"/>
            </a:solidFill>
            <a:prstDash val="solid"/>
            <a:round/>
            <a:headEnd len="med" w="med" type="none"/>
            <a:tailEnd len="med" w="med" type="triangle"/>
          </a:ln>
        </p:spPr>
      </p:cxnSp>
      <p:sp>
        <p:nvSpPr>
          <p:cNvPr id="2377" name="Google Shape;2377;p115"/>
          <p:cNvSpPr/>
          <p:nvPr/>
        </p:nvSpPr>
        <p:spPr>
          <a:xfrm>
            <a:off x="3432567" y="42109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378" name="Google Shape;2378;p115"/>
          <p:cNvSpPr/>
          <p:nvPr/>
        </p:nvSpPr>
        <p:spPr>
          <a:xfrm>
            <a:off x="3432567" y="47020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379" name="Google Shape;2379;p115"/>
          <p:cNvCxnSpPr>
            <a:stCxn id="2378" idx="0"/>
            <a:endCxn id="2377" idx="4"/>
          </p:cNvCxnSpPr>
          <p:nvPr/>
        </p:nvCxnSpPr>
        <p:spPr>
          <a:xfrm rot="10800000">
            <a:off x="3594417" y="4553222"/>
            <a:ext cx="0" cy="148800"/>
          </a:xfrm>
          <a:prstGeom prst="straightConnector1">
            <a:avLst/>
          </a:prstGeom>
          <a:noFill/>
          <a:ln cap="flat" cmpd="sng" w="28575">
            <a:solidFill>
              <a:schemeClr val="dk2"/>
            </a:solidFill>
            <a:prstDash val="solid"/>
            <a:round/>
            <a:headEnd len="med" w="med" type="none"/>
            <a:tailEnd len="med" w="med" type="none"/>
          </a:ln>
        </p:spPr>
      </p:cxnSp>
      <p:sp>
        <p:nvSpPr>
          <p:cNvPr id="2380" name="Google Shape;2380;p115"/>
          <p:cNvSpPr/>
          <p:nvPr/>
        </p:nvSpPr>
        <p:spPr>
          <a:xfrm>
            <a:off x="3958823" y="37180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2381" name="Google Shape;2381;p115"/>
          <p:cNvCxnSpPr>
            <a:stCxn id="2377" idx="7"/>
            <a:endCxn id="2380" idx="3"/>
          </p:cNvCxnSpPr>
          <p:nvPr/>
        </p:nvCxnSpPr>
        <p:spPr>
          <a:xfrm flipH="1" rot="10800000">
            <a:off x="3708862" y="4010318"/>
            <a:ext cx="297300" cy="250800"/>
          </a:xfrm>
          <a:prstGeom prst="straightConnector1">
            <a:avLst/>
          </a:prstGeom>
          <a:noFill/>
          <a:ln cap="flat" cmpd="sng" w="28575">
            <a:solidFill>
              <a:schemeClr val="dk2"/>
            </a:solidFill>
            <a:prstDash val="solid"/>
            <a:round/>
            <a:headEnd len="med" w="med" type="none"/>
            <a:tailEnd len="med" w="med" type="none"/>
          </a:ln>
        </p:spPr>
      </p:cxnSp>
      <p:sp>
        <p:nvSpPr>
          <p:cNvPr id="2382" name="Google Shape;2382;p115"/>
          <p:cNvSpPr txBox="1"/>
          <p:nvPr/>
        </p:nvSpPr>
        <p:spPr>
          <a:xfrm>
            <a:off x="5479363" y="3155763"/>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sp>
        <p:nvSpPr>
          <p:cNvPr id="2383" name="Google Shape;2383;p115"/>
          <p:cNvSpPr txBox="1"/>
          <p:nvPr/>
        </p:nvSpPr>
        <p:spPr>
          <a:xfrm>
            <a:off x="4166250" y="4225675"/>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2384" name="Google Shape;2384;p115"/>
          <p:cNvCxnSpPr>
            <a:stCxn id="2383" idx="1"/>
            <a:endCxn id="2377" idx="6"/>
          </p:cNvCxnSpPr>
          <p:nvPr/>
        </p:nvCxnSpPr>
        <p:spPr>
          <a:xfrm rot="10800000">
            <a:off x="3756150" y="4382125"/>
            <a:ext cx="410100" cy="0"/>
          </a:xfrm>
          <a:prstGeom prst="straightConnector1">
            <a:avLst/>
          </a:prstGeom>
          <a:noFill/>
          <a:ln cap="flat" cmpd="sng" w="28575">
            <a:solidFill>
              <a:srgbClr val="3D85C6"/>
            </a:solidFill>
            <a:prstDash val="solid"/>
            <a:round/>
            <a:headEnd len="med" w="med" type="none"/>
            <a:tailEnd len="med" w="med" type="triangle"/>
          </a:ln>
        </p:spPr>
      </p:cxnSp>
      <p:sp>
        <p:nvSpPr>
          <p:cNvPr id="2385" name="Google Shape;2385;p115"/>
          <p:cNvSpPr/>
          <p:nvPr/>
        </p:nvSpPr>
        <p:spPr>
          <a:xfrm>
            <a:off x="3958823" y="32105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386" name="Google Shape;2386;p115"/>
          <p:cNvCxnSpPr>
            <a:stCxn id="2380" idx="0"/>
            <a:endCxn id="2385" idx="4"/>
          </p:cNvCxnSpPr>
          <p:nvPr/>
        </p:nvCxnSpPr>
        <p:spPr>
          <a:xfrm rot="10800000">
            <a:off x="4120673" y="3552798"/>
            <a:ext cx="0" cy="165300"/>
          </a:xfrm>
          <a:prstGeom prst="straightConnector1">
            <a:avLst/>
          </a:prstGeom>
          <a:noFill/>
          <a:ln cap="flat" cmpd="sng" w="28575">
            <a:solidFill>
              <a:schemeClr val="dk2"/>
            </a:solidFill>
            <a:prstDash val="solid"/>
            <a:round/>
            <a:headEnd len="med" w="med" type="none"/>
            <a:tailEnd len="med" w="med" type="none"/>
          </a:ln>
        </p:spPr>
      </p:cxnSp>
      <p:sp>
        <p:nvSpPr>
          <p:cNvPr id="2387" name="Google Shape;2387;p115"/>
          <p:cNvSpPr/>
          <p:nvPr/>
        </p:nvSpPr>
        <p:spPr>
          <a:xfrm>
            <a:off x="3958823" y="27029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2388" name="Google Shape;2388;p115"/>
          <p:cNvCxnSpPr>
            <a:stCxn id="2385" idx="0"/>
            <a:endCxn id="2387" idx="4"/>
          </p:cNvCxnSpPr>
          <p:nvPr/>
        </p:nvCxnSpPr>
        <p:spPr>
          <a:xfrm rot="10800000">
            <a:off x="4120673" y="3045223"/>
            <a:ext cx="0" cy="165300"/>
          </a:xfrm>
          <a:prstGeom prst="straightConnector1">
            <a:avLst/>
          </a:prstGeom>
          <a:noFill/>
          <a:ln cap="flat" cmpd="sng" w="28575">
            <a:solidFill>
              <a:schemeClr val="dk2"/>
            </a:solidFill>
            <a:prstDash val="solid"/>
            <a:round/>
            <a:headEnd len="med" w="med" type="none"/>
            <a:tailEnd len="med" w="med" type="none"/>
          </a:ln>
        </p:spPr>
      </p:cxnSp>
      <p:cxnSp>
        <p:nvCxnSpPr>
          <p:cNvPr id="2389" name="Google Shape;2389;p115"/>
          <p:cNvCxnSpPr/>
          <p:nvPr/>
        </p:nvCxnSpPr>
        <p:spPr>
          <a:xfrm rot="10800000">
            <a:off x="5773450" y="2853825"/>
            <a:ext cx="0" cy="287400"/>
          </a:xfrm>
          <a:prstGeom prst="straightConnector1">
            <a:avLst/>
          </a:prstGeom>
          <a:noFill/>
          <a:ln cap="flat" cmpd="sng" w="28575">
            <a:solidFill>
              <a:schemeClr val="dk2"/>
            </a:solidFill>
            <a:prstDash val="solid"/>
            <a:round/>
            <a:headEnd len="med" w="med" type="none"/>
            <a:tailEnd len="med" w="med" type="triangle"/>
          </a:ln>
        </p:spPr>
      </p:cxnSp>
      <p:sp>
        <p:nvSpPr>
          <p:cNvPr id="2390" name="Google Shape;2390;p115"/>
          <p:cNvSpPr/>
          <p:nvPr/>
        </p:nvSpPr>
        <p:spPr>
          <a:xfrm>
            <a:off x="4698736" y="3552823"/>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F</a:t>
            </a:r>
            <a:endParaRPr b="1" sz="1200">
              <a:solidFill>
                <a:srgbClr val="A61C00"/>
              </a:solidFill>
            </a:endParaRPr>
          </a:p>
        </p:txBody>
      </p:sp>
      <p:sp>
        <p:nvSpPr>
          <p:cNvPr id="2391" name="Google Shape;2391;p115"/>
          <p:cNvSpPr/>
          <p:nvPr/>
        </p:nvSpPr>
        <p:spPr>
          <a:xfrm>
            <a:off x="4698736" y="304524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G</a:t>
            </a:r>
            <a:endParaRPr b="1" sz="1200">
              <a:solidFill>
                <a:srgbClr val="A61C00"/>
              </a:solidFill>
            </a:endParaRPr>
          </a:p>
        </p:txBody>
      </p:sp>
      <p:cxnSp>
        <p:nvCxnSpPr>
          <p:cNvPr id="2392" name="Google Shape;2392;p115"/>
          <p:cNvCxnSpPr>
            <a:stCxn id="2390" idx="0"/>
            <a:endCxn id="2391" idx="4"/>
          </p:cNvCxnSpPr>
          <p:nvPr/>
        </p:nvCxnSpPr>
        <p:spPr>
          <a:xfrm rot="10800000">
            <a:off x="4860586" y="3387523"/>
            <a:ext cx="0" cy="165300"/>
          </a:xfrm>
          <a:prstGeom prst="straightConnector1">
            <a:avLst/>
          </a:prstGeom>
          <a:noFill/>
          <a:ln cap="flat" cmpd="sng" w="28575">
            <a:solidFill>
              <a:srgbClr val="A61C00"/>
            </a:solidFill>
            <a:prstDash val="solid"/>
            <a:round/>
            <a:headEnd len="med" w="med" type="none"/>
            <a:tailEnd len="med" w="med" type="none"/>
          </a:ln>
        </p:spPr>
      </p:cxnSp>
      <p:cxnSp>
        <p:nvCxnSpPr>
          <p:cNvPr id="2393" name="Google Shape;2393;p115"/>
          <p:cNvCxnSpPr>
            <a:stCxn id="2377" idx="7"/>
            <a:endCxn id="2390" idx="4"/>
          </p:cNvCxnSpPr>
          <p:nvPr/>
        </p:nvCxnSpPr>
        <p:spPr>
          <a:xfrm flipH="1" rot="10800000">
            <a:off x="3708862" y="3895118"/>
            <a:ext cx="1151700" cy="366000"/>
          </a:xfrm>
          <a:prstGeom prst="straightConnector1">
            <a:avLst/>
          </a:prstGeom>
          <a:noFill/>
          <a:ln cap="flat" cmpd="sng" w="28575">
            <a:solidFill>
              <a:srgbClr val="A61C00"/>
            </a:solidFill>
            <a:prstDash val="solid"/>
            <a:round/>
            <a:headEnd len="med" w="med" type="none"/>
            <a:tailEnd len="med" w="med" type="none"/>
          </a:ln>
        </p:spPr>
      </p:cxnSp>
      <p:sp>
        <p:nvSpPr>
          <p:cNvPr id="2394" name="Google Shape;2394;p115"/>
          <p:cNvSpPr txBox="1"/>
          <p:nvPr/>
        </p:nvSpPr>
        <p:spPr>
          <a:xfrm>
            <a:off x="3513850" y="3881875"/>
            <a:ext cx="4923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2395" name="Google Shape;2395;p115"/>
          <p:cNvSpPr txBox="1"/>
          <p:nvPr/>
        </p:nvSpPr>
        <p:spPr>
          <a:xfrm>
            <a:off x="3669163" y="3439275"/>
            <a:ext cx="4923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396" name="Google Shape;2396;p115"/>
          <p:cNvSpPr txBox="1"/>
          <p:nvPr/>
        </p:nvSpPr>
        <p:spPr>
          <a:xfrm>
            <a:off x="3658438" y="2934688"/>
            <a:ext cx="4923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397" name="Google Shape;2397;p115"/>
          <p:cNvSpPr txBox="1"/>
          <p:nvPr/>
        </p:nvSpPr>
        <p:spPr>
          <a:xfrm>
            <a:off x="4866200" y="3274425"/>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∆C</a:t>
            </a:r>
            <a:endParaRPr>
              <a:solidFill>
                <a:srgbClr val="A61C00"/>
              </a:solidFill>
            </a:endParaRPr>
          </a:p>
        </p:txBody>
      </p:sp>
      <p:sp>
        <p:nvSpPr>
          <p:cNvPr id="2398" name="Google Shape;2398;p115"/>
          <p:cNvSpPr txBox="1"/>
          <p:nvPr/>
        </p:nvSpPr>
        <p:spPr>
          <a:xfrm>
            <a:off x="4282537" y="3906975"/>
            <a:ext cx="9498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∆D</a:t>
            </a:r>
            <a:endParaRPr>
              <a:solidFill>
                <a:srgbClr val="A61C00"/>
              </a:solidFill>
            </a:endParaRPr>
          </a:p>
        </p:txBody>
      </p:sp>
      <p:cxnSp>
        <p:nvCxnSpPr>
          <p:cNvPr id="2399" name="Google Shape;2399;p115"/>
          <p:cNvCxnSpPr/>
          <p:nvPr/>
        </p:nvCxnSpPr>
        <p:spPr>
          <a:xfrm>
            <a:off x="4351300" y="2428375"/>
            <a:ext cx="0" cy="302700"/>
          </a:xfrm>
          <a:prstGeom prst="straightConnector1">
            <a:avLst/>
          </a:prstGeom>
          <a:noFill/>
          <a:ln cap="flat" cmpd="sng" w="28575">
            <a:solidFill>
              <a:srgbClr val="000000"/>
            </a:solidFill>
            <a:prstDash val="solid"/>
            <a:round/>
            <a:headEnd len="med" w="med" type="none"/>
            <a:tailEnd len="med" w="med" type="triangle"/>
          </a:ln>
        </p:spPr>
      </p:cxnSp>
      <p:cxnSp>
        <p:nvCxnSpPr>
          <p:cNvPr id="2400" name="Google Shape;2400;p115"/>
          <p:cNvCxnSpPr/>
          <p:nvPr/>
        </p:nvCxnSpPr>
        <p:spPr>
          <a:xfrm>
            <a:off x="2472250" y="597100"/>
            <a:ext cx="0" cy="4536000"/>
          </a:xfrm>
          <a:prstGeom prst="straightConnector1">
            <a:avLst/>
          </a:prstGeom>
          <a:noFill/>
          <a:ln cap="flat" cmpd="sng" w="9525">
            <a:solidFill>
              <a:schemeClr val="dk2"/>
            </a:solidFill>
            <a:prstDash val="solid"/>
            <a:round/>
            <a:headEnd len="med" w="med" type="none"/>
            <a:tailEnd len="med" w="med" type="none"/>
          </a:ln>
        </p:spPr>
      </p:cxnSp>
      <p:sp>
        <p:nvSpPr>
          <p:cNvPr id="2401" name="Google Shape;2401;p115"/>
          <p:cNvSpPr txBox="1"/>
          <p:nvPr/>
        </p:nvSpPr>
        <p:spPr>
          <a:xfrm>
            <a:off x="211225" y="829688"/>
            <a:ext cx="2203200" cy="5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Before interactive rebase:</a:t>
            </a:r>
            <a:endParaRPr b="1" sz="1200"/>
          </a:p>
        </p:txBody>
      </p:sp>
      <p:sp>
        <p:nvSpPr>
          <p:cNvPr id="2402" name="Google Shape;2402;p115"/>
          <p:cNvSpPr txBox="1"/>
          <p:nvPr/>
        </p:nvSpPr>
        <p:spPr>
          <a:xfrm>
            <a:off x="2618563" y="2724413"/>
            <a:ext cx="1029900" cy="8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After interactive rebase:</a:t>
            </a:r>
            <a:endParaRPr b="1" sz="1200"/>
          </a:p>
        </p:txBody>
      </p:sp>
      <p:sp>
        <p:nvSpPr>
          <p:cNvPr id="2403" name="Google Shape;2403;p115"/>
          <p:cNvSpPr/>
          <p:nvPr/>
        </p:nvSpPr>
        <p:spPr>
          <a:xfrm>
            <a:off x="4698736" y="2573861"/>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H</a:t>
            </a:r>
            <a:endParaRPr b="1" sz="1200">
              <a:solidFill>
                <a:srgbClr val="A61C00"/>
              </a:solidFill>
            </a:endParaRPr>
          </a:p>
        </p:txBody>
      </p:sp>
      <p:cxnSp>
        <p:nvCxnSpPr>
          <p:cNvPr id="2404" name="Google Shape;2404;p115"/>
          <p:cNvCxnSpPr>
            <a:stCxn id="2403" idx="4"/>
            <a:endCxn id="2391" idx="0"/>
          </p:cNvCxnSpPr>
          <p:nvPr/>
        </p:nvCxnSpPr>
        <p:spPr>
          <a:xfrm>
            <a:off x="4860586" y="2916161"/>
            <a:ext cx="0" cy="129000"/>
          </a:xfrm>
          <a:prstGeom prst="straightConnector1">
            <a:avLst/>
          </a:prstGeom>
          <a:noFill/>
          <a:ln cap="flat" cmpd="sng" w="28575">
            <a:solidFill>
              <a:srgbClr val="A61C00"/>
            </a:solidFill>
            <a:prstDash val="solid"/>
            <a:round/>
            <a:headEnd len="med" w="med" type="none"/>
            <a:tailEnd len="med" w="med" type="none"/>
          </a:ln>
        </p:spPr>
      </p:cxnSp>
      <p:sp>
        <p:nvSpPr>
          <p:cNvPr id="2405" name="Google Shape;2405;p115"/>
          <p:cNvSpPr txBox="1"/>
          <p:nvPr/>
        </p:nvSpPr>
        <p:spPr>
          <a:xfrm>
            <a:off x="5354220" y="2566342"/>
            <a:ext cx="7461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featureX</a:t>
            </a:r>
            <a:endParaRPr sz="1000">
              <a:solidFill>
                <a:srgbClr val="A61C00"/>
              </a:solidFill>
            </a:endParaRPr>
          </a:p>
        </p:txBody>
      </p:sp>
      <p:cxnSp>
        <p:nvCxnSpPr>
          <p:cNvPr id="2406" name="Google Shape;2406;p115"/>
          <p:cNvCxnSpPr>
            <a:stCxn id="2405" idx="1"/>
          </p:cNvCxnSpPr>
          <p:nvPr/>
        </p:nvCxnSpPr>
        <p:spPr>
          <a:xfrm rot="10800000">
            <a:off x="5022420" y="2717092"/>
            <a:ext cx="331800" cy="5700"/>
          </a:xfrm>
          <a:prstGeom prst="straightConnector1">
            <a:avLst/>
          </a:prstGeom>
          <a:noFill/>
          <a:ln cap="flat" cmpd="sng" w="28575">
            <a:solidFill>
              <a:srgbClr val="A61C00"/>
            </a:solidFill>
            <a:prstDash val="solid"/>
            <a:round/>
            <a:headEnd len="med" w="med" type="none"/>
            <a:tailEnd len="med" w="med" type="triangle"/>
          </a:ln>
        </p:spPr>
      </p:cxnSp>
      <p:sp>
        <p:nvSpPr>
          <p:cNvPr id="2407" name="Google Shape;2407;p115"/>
          <p:cNvSpPr txBox="1"/>
          <p:nvPr/>
        </p:nvSpPr>
        <p:spPr>
          <a:xfrm>
            <a:off x="4857163" y="2756600"/>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∆E</a:t>
            </a:r>
            <a:endParaRPr>
              <a:solidFill>
                <a:srgbClr val="A61C00"/>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1" name="Shape 2411"/>
        <p:cNvGrpSpPr/>
        <p:nvPr/>
      </p:nvGrpSpPr>
      <p:grpSpPr>
        <a:xfrm>
          <a:off x="0" y="0"/>
          <a:ext cx="0" cy="0"/>
          <a:chOff x="0" y="0"/>
          <a:chExt cx="0" cy="0"/>
        </a:xfrm>
      </p:grpSpPr>
      <p:sp>
        <p:nvSpPr>
          <p:cNvPr id="2412" name="Google Shape;2412;p11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16"/>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Blame</a:t>
            </a:r>
            <a:endParaRPr b="1" sz="3600">
              <a:solidFill>
                <a:srgbClr val="FFFFFF"/>
              </a:solidFill>
            </a:endParaRPr>
          </a:p>
          <a:p>
            <a:pPr indent="0" lvl="0" marL="0" rtl="0" algn="l">
              <a:spcBef>
                <a:spcPts val="0"/>
              </a:spcBef>
              <a:spcAft>
                <a:spcPts val="0"/>
              </a:spcAft>
              <a:buNone/>
            </a:pPr>
            <a:r>
              <a:t/>
            </a:r>
            <a:endParaRPr sz="3000"/>
          </a:p>
        </p:txBody>
      </p:sp>
      <p:sp>
        <p:nvSpPr>
          <p:cNvPr id="2414" name="Google Shape;2414;p116"/>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16"/>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i="1" lang="en">
                <a:latin typeface="Courier New"/>
                <a:ea typeface="Courier New"/>
                <a:cs typeface="Courier New"/>
                <a:sym typeface="Courier New"/>
              </a:rPr>
              <a:t>git blame &lt;file&gt;</a:t>
            </a:r>
            <a:r>
              <a:rPr lang="en"/>
              <a:t> shows for each line in the file when it was last modified, by whom and by which commit.</a:t>
            </a:r>
            <a:endParaRPr/>
          </a:p>
          <a:p>
            <a:pPr indent="0" lvl="0" marL="0" rtl="0" algn="l">
              <a:lnSpc>
                <a:spcPct val="115000"/>
              </a:lnSpc>
              <a:spcBef>
                <a:spcPts val="900"/>
              </a:spcBef>
              <a:spcAft>
                <a:spcPts val="900"/>
              </a:spcAft>
              <a:buNone/>
            </a:pPr>
            <a:r>
              <a:rPr lang="en"/>
              <a:t>If a bug is spotted </a:t>
            </a:r>
            <a:r>
              <a:rPr i="1" lang="en">
                <a:latin typeface="Courier New"/>
                <a:ea typeface="Courier New"/>
                <a:cs typeface="Courier New"/>
                <a:sym typeface="Courier New"/>
              </a:rPr>
              <a:t>git blame</a:t>
            </a:r>
            <a:r>
              <a:rPr lang="en"/>
              <a:t> can help to find out by which commit the bug was introduced. Once the bad commit is identified you can use </a:t>
            </a:r>
            <a:r>
              <a:rPr i="1" lang="en">
                <a:latin typeface="Courier New"/>
                <a:ea typeface="Courier New"/>
                <a:cs typeface="Courier New"/>
                <a:sym typeface="Courier New"/>
              </a:rPr>
              <a:t>git branch -r --contains &lt;bad-commit&gt;</a:t>
            </a:r>
            <a:r>
              <a:rPr lang="en"/>
              <a:t>  to find all branches which contain the bug and may need to be fixed.</a:t>
            </a:r>
            <a:endParaRPr>
              <a:solidFill>
                <a:srgbClr val="3D85C6"/>
              </a:solidFill>
            </a:endParaRPr>
          </a:p>
        </p:txBody>
      </p:sp>
      <p:sp>
        <p:nvSpPr>
          <p:cNvPr id="2416" name="Google Shape;2416;p116"/>
          <p:cNvSpPr txBox="1"/>
          <p:nvPr/>
        </p:nvSpPr>
        <p:spPr>
          <a:xfrm>
            <a:off x="143850" y="932300"/>
            <a:ext cx="5900400" cy="1608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t>...</a:t>
            </a:r>
            <a:endParaRPr sz="800"/>
          </a:p>
          <a:p>
            <a:pPr indent="0" lvl="0" marL="0" rtl="0" algn="l">
              <a:spcBef>
                <a:spcPts val="0"/>
              </a:spcBef>
              <a:spcAft>
                <a:spcPts val="0"/>
              </a:spcAft>
              <a:buClr>
                <a:schemeClr val="dk1"/>
              </a:buClr>
              <a:buSzPts val="1100"/>
              <a:buFont typeface="Arial"/>
              <a:buNone/>
            </a:pPr>
            <a:r>
              <a:rPr lang="en" sz="800"/>
              <a:t>07952c069ab (Edwin Kempin     2016-04-07 14:00:17 +0200  81)       SshKeyCache sshKeyCache,</a:t>
            </a:r>
            <a:endParaRPr sz="800"/>
          </a:p>
          <a:p>
            <a:pPr indent="0" lvl="0" marL="0" rtl="0" algn="l">
              <a:spcBef>
                <a:spcPts val="0"/>
              </a:spcBef>
              <a:spcAft>
                <a:spcPts val="0"/>
              </a:spcAft>
              <a:buClr>
                <a:schemeClr val="dk1"/>
              </a:buClr>
              <a:buSzPts val="1100"/>
              <a:buFont typeface="Arial"/>
              <a:buNone/>
            </a:pPr>
            <a:r>
              <a:rPr lang="en" sz="800"/>
              <a:t>07952c069ab (Edwin Kempin     2016-04-07 14:00:17 +0200  82)       AccountCache accountCache,</a:t>
            </a:r>
            <a:endParaRPr sz="800"/>
          </a:p>
          <a:p>
            <a:pPr indent="0" lvl="0" marL="0" rtl="0" algn="l">
              <a:spcBef>
                <a:spcPts val="0"/>
              </a:spcBef>
              <a:spcAft>
                <a:spcPts val="0"/>
              </a:spcAft>
              <a:buClr>
                <a:schemeClr val="dk1"/>
              </a:buClr>
              <a:buSzPts val="1100"/>
              <a:buFont typeface="Arial"/>
              <a:buNone/>
            </a:pPr>
            <a:r>
              <a:rPr lang="en" sz="800"/>
              <a:t>07952c069ab (Edwin Kempin     2016-04-07 14:00:17 +0200  83)       AccountByEmailCache byEmailCache,</a:t>
            </a:r>
            <a:endParaRPr sz="800"/>
          </a:p>
          <a:p>
            <a:pPr indent="0" lvl="0" marL="0" rtl="0" algn="l">
              <a:spcBef>
                <a:spcPts val="0"/>
              </a:spcBef>
              <a:spcAft>
                <a:spcPts val="0"/>
              </a:spcAft>
              <a:buClr>
                <a:schemeClr val="dk1"/>
              </a:buClr>
              <a:buSzPts val="1100"/>
              <a:buFont typeface="Arial"/>
              <a:buNone/>
            </a:pPr>
            <a:r>
              <a:rPr lang="en" sz="800"/>
              <a:t>54ba43a51dc (Dave Borowitz    2014-11-25 14:41:05 -0500  84)       AccountLoader.Factory infoLoader,</a:t>
            </a:r>
            <a:endParaRPr sz="800"/>
          </a:p>
          <a:p>
            <a:pPr indent="0" lvl="0" marL="0" rtl="0" algn="l">
              <a:spcBef>
                <a:spcPts val="0"/>
              </a:spcBef>
              <a:spcAft>
                <a:spcPts val="0"/>
              </a:spcAft>
              <a:buClr>
                <a:schemeClr val="dk1"/>
              </a:buClr>
              <a:buSzPts val="1100"/>
              <a:buFont typeface="Arial"/>
              <a:buNone/>
            </a:pPr>
            <a:r>
              <a:rPr lang="en" sz="800"/>
              <a:t>2461265e486 (Michael Ochmann  2016-02-12 17:26:18 +0100  85)       DynamicSet&lt;AccountExternalIdCreator&gt; extIdCreators,</a:t>
            </a:r>
            <a:endParaRPr sz="800"/>
          </a:p>
          <a:p>
            <a:pPr indent="0" lvl="0" marL="0" rtl="0" algn="l">
              <a:spcBef>
                <a:spcPts val="0"/>
              </a:spcBef>
              <a:spcAft>
                <a:spcPts val="0"/>
              </a:spcAft>
              <a:buClr>
                <a:schemeClr val="dk1"/>
              </a:buClr>
              <a:buSzPts val="1100"/>
              <a:buFont typeface="Arial"/>
              <a:buNone/>
            </a:pPr>
            <a:r>
              <a:rPr lang="en" sz="800"/>
              <a:t>07952c069ab (Edwin Kempin     2016-04-07 14:00:17 +0200  86)       AuditService auditService,</a:t>
            </a:r>
            <a:endParaRPr sz="800"/>
          </a:p>
          <a:p>
            <a:pPr indent="0" lvl="0" marL="0" rtl="0" algn="l">
              <a:spcBef>
                <a:spcPts val="0"/>
              </a:spcBef>
              <a:spcAft>
                <a:spcPts val="0"/>
              </a:spcAft>
              <a:buClr>
                <a:schemeClr val="dk1"/>
              </a:buClr>
              <a:buSzPts val="1100"/>
              <a:buFont typeface="Arial"/>
              <a:buNone/>
            </a:pPr>
            <a:r>
              <a:rPr lang="en" sz="800"/>
              <a:t>744d2b89671 (Edwin Kempin     2017-02-15 11:10:59 +0100  87)       ExternalIdsUpdate.User externalIdsUpdateFactory,</a:t>
            </a:r>
            <a:endParaRPr sz="800"/>
          </a:p>
          <a:p>
            <a:pPr indent="0" lvl="0" marL="0" rtl="0" algn="l">
              <a:spcBef>
                <a:spcPts val="0"/>
              </a:spcBef>
              <a:spcAft>
                <a:spcPts val="0"/>
              </a:spcAft>
              <a:buClr>
                <a:schemeClr val="dk1"/>
              </a:buClr>
              <a:buSzPts val="1100"/>
              <a:buFont typeface="Arial"/>
              <a:buNone/>
            </a:pPr>
            <a:r>
              <a:rPr lang="en" sz="800"/>
              <a:t>07952c069ab (Edwin Kempin     2016-04-07 14:00:17 +0200  88)       @Assisted String username) {</a:t>
            </a:r>
            <a:endParaRPr sz="800"/>
          </a:p>
          <a:p>
            <a:pPr indent="0" lvl="0" marL="0" rtl="0" algn="l">
              <a:spcBef>
                <a:spcPts val="0"/>
              </a:spcBef>
              <a:spcAft>
                <a:spcPts val="0"/>
              </a:spcAft>
              <a:buClr>
                <a:schemeClr val="dk1"/>
              </a:buClr>
              <a:buSzPts val="1100"/>
              <a:buFont typeface="Arial"/>
              <a:buNone/>
            </a:pPr>
            <a:r>
              <a:rPr lang="en" sz="800">
                <a:solidFill>
                  <a:schemeClr val="dk1"/>
                </a:solidFill>
              </a:rPr>
              <a:t>...</a:t>
            </a:r>
            <a:endParaRPr sz="8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0" name="Shape 2420"/>
        <p:cNvGrpSpPr/>
        <p:nvPr/>
      </p:nvGrpSpPr>
      <p:grpSpPr>
        <a:xfrm>
          <a:off x="0" y="0"/>
          <a:ext cx="0" cy="0"/>
          <a:chOff x="0" y="0"/>
          <a:chExt cx="0" cy="0"/>
        </a:xfrm>
      </p:grpSpPr>
      <p:sp>
        <p:nvSpPr>
          <p:cNvPr id="2421" name="Google Shape;2421;p11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17"/>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Bisect</a:t>
            </a:r>
            <a:endParaRPr b="1" sz="3600">
              <a:solidFill>
                <a:srgbClr val="FFFFFF"/>
              </a:solidFill>
            </a:endParaRPr>
          </a:p>
          <a:p>
            <a:pPr indent="0" lvl="0" marL="0" rtl="0" algn="l">
              <a:spcBef>
                <a:spcPts val="0"/>
              </a:spcBef>
              <a:spcAft>
                <a:spcPts val="0"/>
              </a:spcAft>
              <a:buNone/>
            </a:pPr>
            <a:r>
              <a:t/>
            </a:r>
            <a:endParaRPr sz="3000"/>
          </a:p>
        </p:txBody>
      </p:sp>
      <p:sp>
        <p:nvSpPr>
          <p:cNvPr id="2423" name="Google Shape;2423;p117"/>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117"/>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i="1" lang="en" sz="1000">
                <a:latin typeface="Courier New"/>
                <a:ea typeface="Courier New"/>
                <a:cs typeface="Courier New"/>
                <a:sym typeface="Courier New"/>
              </a:rPr>
              <a:t>git bisect </a:t>
            </a:r>
            <a:r>
              <a:rPr lang="en" sz="1000"/>
              <a:t>finds the commit that has introduced a bug by doing a binary search over the git history:</a:t>
            </a:r>
            <a:endParaRPr sz="1000"/>
          </a:p>
          <a:p>
            <a:pPr indent="0" lvl="0" marL="0" rtl="0" algn="l">
              <a:lnSpc>
                <a:spcPct val="115000"/>
              </a:lnSpc>
              <a:spcBef>
                <a:spcPts val="900"/>
              </a:spcBef>
              <a:spcAft>
                <a:spcPts val="0"/>
              </a:spcAft>
              <a:buNone/>
            </a:pPr>
            <a:r>
              <a:rPr i="1" lang="en" sz="1000">
                <a:latin typeface="Courier New"/>
                <a:ea typeface="Courier New"/>
                <a:cs typeface="Courier New"/>
                <a:sym typeface="Courier New"/>
              </a:rPr>
              <a:t>$ git bisect start</a:t>
            </a:r>
            <a:br>
              <a:rPr i="1" lang="en" sz="1000">
                <a:latin typeface="Courier New"/>
                <a:ea typeface="Courier New"/>
                <a:cs typeface="Courier New"/>
                <a:sym typeface="Courier New"/>
              </a:rPr>
            </a:br>
            <a:r>
              <a:rPr i="1" lang="en" sz="1000">
                <a:latin typeface="Courier New"/>
                <a:ea typeface="Courier New"/>
                <a:cs typeface="Courier New"/>
                <a:sym typeface="Courier New"/>
              </a:rPr>
              <a:t>$ git bisect bad</a:t>
            </a:r>
            <a:br>
              <a:rPr i="1" lang="en" sz="1000">
                <a:latin typeface="Courier New"/>
                <a:ea typeface="Courier New"/>
                <a:cs typeface="Courier New"/>
                <a:sym typeface="Courier New"/>
              </a:rPr>
            </a:br>
            <a:r>
              <a:rPr i="1" lang="en" sz="1000">
                <a:latin typeface="Courier New"/>
                <a:ea typeface="Courier New"/>
                <a:cs typeface="Courier New"/>
                <a:sym typeface="Courier New"/>
              </a:rPr>
              <a:t>$ git bisect good &lt;last-known-good&gt;</a:t>
            </a:r>
            <a:endParaRPr i="1" sz="1000">
              <a:latin typeface="Courier New"/>
              <a:ea typeface="Courier New"/>
              <a:cs typeface="Courier New"/>
              <a:sym typeface="Courier New"/>
            </a:endParaRPr>
          </a:p>
          <a:p>
            <a:pPr indent="0" lvl="0" marL="0" rtl="0" algn="l">
              <a:lnSpc>
                <a:spcPct val="115000"/>
              </a:lnSpc>
              <a:spcBef>
                <a:spcPts val="900"/>
              </a:spcBef>
              <a:spcAft>
                <a:spcPts val="900"/>
              </a:spcAft>
              <a:buNone/>
            </a:pPr>
            <a:r>
              <a:rPr lang="en" sz="1000"/>
              <a:t>Now </a:t>
            </a:r>
            <a:r>
              <a:rPr i="1" lang="en" sz="1000">
                <a:latin typeface="Courier New"/>
                <a:ea typeface="Courier New"/>
                <a:cs typeface="Courier New"/>
                <a:sym typeface="Courier New"/>
              </a:rPr>
              <a:t>git bisect</a:t>
            </a:r>
            <a:r>
              <a:rPr lang="en" sz="1000"/>
              <a:t> will checkout different commits and for each of them you should probe whether the bug is present and then tell </a:t>
            </a:r>
            <a:r>
              <a:rPr i="1" lang="en" sz="1000">
                <a:latin typeface="Courier New"/>
                <a:ea typeface="Courier New"/>
                <a:cs typeface="Courier New"/>
                <a:sym typeface="Courier New"/>
              </a:rPr>
              <a:t>git bisect</a:t>
            </a:r>
            <a:r>
              <a:rPr lang="en" sz="1000"/>
              <a:t> whether the commit is good (</a:t>
            </a:r>
            <a:r>
              <a:rPr i="1" lang="en" sz="1000">
                <a:latin typeface="Courier New"/>
                <a:ea typeface="Courier New"/>
                <a:cs typeface="Courier New"/>
                <a:sym typeface="Courier New"/>
              </a:rPr>
              <a:t>git bisect good</a:t>
            </a:r>
            <a:r>
              <a:rPr lang="en" sz="1000"/>
              <a:t>) or bad (</a:t>
            </a:r>
            <a:r>
              <a:rPr i="1" lang="en" sz="1000">
                <a:latin typeface="Courier New"/>
                <a:ea typeface="Courier New"/>
                <a:cs typeface="Courier New"/>
                <a:sym typeface="Courier New"/>
              </a:rPr>
              <a:t>git bisect bad</a:t>
            </a:r>
            <a:r>
              <a:rPr lang="en" sz="1000"/>
              <a:t>). If a commit cannot be probed skip it (</a:t>
            </a:r>
            <a:r>
              <a:rPr i="1" lang="en" sz="1000">
                <a:latin typeface="Courier New"/>
                <a:ea typeface="Courier New"/>
                <a:cs typeface="Courier New"/>
                <a:sym typeface="Courier New"/>
              </a:rPr>
              <a:t>git bisect skip</a:t>
            </a:r>
            <a:r>
              <a:rPr lang="en" sz="1000"/>
              <a:t>). The probing of commits can be automated by a script. At the end </a:t>
            </a:r>
            <a:r>
              <a:rPr i="1" lang="en" sz="1000">
                <a:latin typeface="Courier New"/>
                <a:ea typeface="Courier New"/>
                <a:cs typeface="Courier New"/>
                <a:sym typeface="Courier New"/>
              </a:rPr>
              <a:t>git bisect </a:t>
            </a:r>
            <a:r>
              <a:rPr lang="en" sz="1000"/>
              <a:t>will present you the first bad commit that introduced the bug.</a:t>
            </a:r>
            <a:endParaRPr sz="1000"/>
          </a:p>
        </p:txBody>
      </p:sp>
      <p:sp>
        <p:nvSpPr>
          <p:cNvPr id="2425" name="Google Shape;2425;p117"/>
          <p:cNvSpPr/>
          <p:nvPr/>
        </p:nvSpPr>
        <p:spPr>
          <a:xfrm>
            <a:off x="603779" y="35362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426" name="Google Shape;2426;p117"/>
          <p:cNvSpPr/>
          <p:nvPr/>
        </p:nvSpPr>
        <p:spPr>
          <a:xfrm>
            <a:off x="603779" y="40272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427" name="Google Shape;2427;p117"/>
          <p:cNvCxnSpPr>
            <a:stCxn id="2426" idx="0"/>
            <a:endCxn id="2425" idx="4"/>
          </p:cNvCxnSpPr>
          <p:nvPr/>
        </p:nvCxnSpPr>
        <p:spPr>
          <a:xfrm rot="10800000">
            <a:off x="765629" y="3878447"/>
            <a:ext cx="0" cy="148800"/>
          </a:xfrm>
          <a:prstGeom prst="straightConnector1">
            <a:avLst/>
          </a:prstGeom>
          <a:noFill/>
          <a:ln cap="flat" cmpd="sng" w="28575">
            <a:solidFill>
              <a:schemeClr val="dk2"/>
            </a:solidFill>
            <a:prstDash val="solid"/>
            <a:round/>
            <a:headEnd len="med" w="med" type="none"/>
            <a:tailEnd len="med" w="med" type="none"/>
          </a:ln>
        </p:spPr>
      </p:cxnSp>
      <p:sp>
        <p:nvSpPr>
          <p:cNvPr id="2428" name="Google Shape;2428;p117"/>
          <p:cNvSpPr txBox="1"/>
          <p:nvPr/>
        </p:nvSpPr>
        <p:spPr>
          <a:xfrm>
            <a:off x="1886507" y="1656367"/>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429" name="Google Shape;2429;p117"/>
          <p:cNvCxnSpPr>
            <a:stCxn id="2428" idx="1"/>
            <a:endCxn id="2430" idx="6"/>
          </p:cNvCxnSpPr>
          <p:nvPr/>
        </p:nvCxnSpPr>
        <p:spPr>
          <a:xfrm rot="10800000">
            <a:off x="1453607" y="1812817"/>
            <a:ext cx="432900" cy="0"/>
          </a:xfrm>
          <a:prstGeom prst="straightConnector1">
            <a:avLst/>
          </a:prstGeom>
          <a:noFill/>
          <a:ln cap="flat" cmpd="sng" w="28575">
            <a:solidFill>
              <a:schemeClr val="dk2"/>
            </a:solidFill>
            <a:prstDash val="solid"/>
            <a:round/>
            <a:headEnd len="med" w="med" type="none"/>
            <a:tailEnd len="med" w="med" type="triangle"/>
          </a:ln>
        </p:spPr>
      </p:cxnSp>
      <p:sp>
        <p:nvSpPr>
          <p:cNvPr id="2431" name="Google Shape;2431;p117"/>
          <p:cNvSpPr/>
          <p:nvPr/>
        </p:nvSpPr>
        <p:spPr>
          <a:xfrm>
            <a:off x="1130036" y="30433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2432" name="Google Shape;2432;p117"/>
          <p:cNvCxnSpPr>
            <a:stCxn id="2425" idx="7"/>
            <a:endCxn id="2431" idx="4"/>
          </p:cNvCxnSpPr>
          <p:nvPr/>
        </p:nvCxnSpPr>
        <p:spPr>
          <a:xfrm flipH="1" rot="10800000">
            <a:off x="880075" y="338564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2433" name="Google Shape;2433;p117"/>
          <p:cNvSpPr txBox="1"/>
          <p:nvPr/>
        </p:nvSpPr>
        <p:spPr>
          <a:xfrm>
            <a:off x="1970800" y="1037063"/>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2434" name="Google Shape;2434;p117"/>
          <p:cNvCxnSpPr>
            <a:stCxn id="2433" idx="2"/>
            <a:endCxn id="2428" idx="0"/>
          </p:cNvCxnSpPr>
          <p:nvPr/>
        </p:nvCxnSpPr>
        <p:spPr>
          <a:xfrm>
            <a:off x="2259550" y="1349963"/>
            <a:ext cx="0" cy="306300"/>
          </a:xfrm>
          <a:prstGeom prst="straightConnector1">
            <a:avLst/>
          </a:prstGeom>
          <a:noFill/>
          <a:ln cap="flat" cmpd="sng" w="28575">
            <a:solidFill>
              <a:schemeClr val="dk2"/>
            </a:solidFill>
            <a:prstDash val="solid"/>
            <a:round/>
            <a:headEnd len="med" w="med" type="none"/>
            <a:tailEnd len="med" w="med" type="triangle"/>
          </a:ln>
        </p:spPr>
      </p:cxnSp>
      <p:sp>
        <p:nvSpPr>
          <p:cNvPr id="2435" name="Google Shape;2435;p117"/>
          <p:cNvSpPr/>
          <p:nvPr/>
        </p:nvSpPr>
        <p:spPr>
          <a:xfrm>
            <a:off x="1130036" y="214923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Y</a:t>
            </a:r>
            <a:endParaRPr b="1" sz="1200"/>
          </a:p>
        </p:txBody>
      </p:sp>
      <p:cxnSp>
        <p:nvCxnSpPr>
          <p:cNvPr id="2436" name="Google Shape;2436;p117"/>
          <p:cNvCxnSpPr>
            <a:endCxn id="2435" idx="4"/>
          </p:cNvCxnSpPr>
          <p:nvPr/>
        </p:nvCxnSpPr>
        <p:spPr>
          <a:xfrm flipH="1" rot="10800000">
            <a:off x="1288586" y="2491536"/>
            <a:ext cx="3300" cy="190200"/>
          </a:xfrm>
          <a:prstGeom prst="straightConnector1">
            <a:avLst/>
          </a:prstGeom>
          <a:noFill/>
          <a:ln cap="flat" cmpd="sng" w="28575">
            <a:solidFill>
              <a:schemeClr val="dk2"/>
            </a:solidFill>
            <a:prstDash val="solid"/>
            <a:round/>
            <a:headEnd len="med" w="med" type="none"/>
            <a:tailEnd len="med" w="med" type="none"/>
          </a:ln>
        </p:spPr>
      </p:cxnSp>
      <p:sp>
        <p:nvSpPr>
          <p:cNvPr id="2430" name="Google Shape;2430;p117"/>
          <p:cNvSpPr/>
          <p:nvPr/>
        </p:nvSpPr>
        <p:spPr>
          <a:xfrm>
            <a:off x="1130036" y="164166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Z</a:t>
            </a:r>
            <a:endParaRPr b="1" sz="1200"/>
          </a:p>
        </p:txBody>
      </p:sp>
      <p:cxnSp>
        <p:nvCxnSpPr>
          <p:cNvPr id="2437" name="Google Shape;2437;p117"/>
          <p:cNvCxnSpPr>
            <a:stCxn id="2435" idx="0"/>
            <a:endCxn id="2430" idx="4"/>
          </p:cNvCxnSpPr>
          <p:nvPr/>
        </p:nvCxnSpPr>
        <p:spPr>
          <a:xfrm rot="10800000">
            <a:off x="1291886" y="1983936"/>
            <a:ext cx="0" cy="165300"/>
          </a:xfrm>
          <a:prstGeom prst="straightConnector1">
            <a:avLst/>
          </a:prstGeom>
          <a:noFill/>
          <a:ln cap="flat" cmpd="sng" w="28575">
            <a:solidFill>
              <a:schemeClr val="dk2"/>
            </a:solidFill>
            <a:prstDash val="solid"/>
            <a:round/>
            <a:headEnd len="med" w="med" type="none"/>
            <a:tailEnd len="med" w="med" type="none"/>
          </a:ln>
        </p:spPr>
      </p:cxnSp>
      <p:sp>
        <p:nvSpPr>
          <p:cNvPr id="2438" name="Google Shape;2438;p117"/>
          <p:cNvSpPr/>
          <p:nvPr/>
        </p:nvSpPr>
        <p:spPr>
          <a:xfrm>
            <a:off x="603786" y="26568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X</a:t>
            </a:r>
            <a:endParaRPr b="1" sz="1200"/>
          </a:p>
        </p:txBody>
      </p:sp>
      <p:cxnSp>
        <p:nvCxnSpPr>
          <p:cNvPr id="2439" name="Google Shape;2439;p117"/>
          <p:cNvCxnSpPr>
            <a:endCxn id="2438" idx="4"/>
          </p:cNvCxnSpPr>
          <p:nvPr/>
        </p:nvCxnSpPr>
        <p:spPr>
          <a:xfrm rot="10800000">
            <a:off x="765636" y="2999111"/>
            <a:ext cx="0" cy="165300"/>
          </a:xfrm>
          <a:prstGeom prst="straightConnector1">
            <a:avLst/>
          </a:prstGeom>
          <a:noFill/>
          <a:ln cap="flat" cmpd="sng" w="28575">
            <a:solidFill>
              <a:schemeClr val="dk2"/>
            </a:solidFill>
            <a:prstDash val="solid"/>
            <a:round/>
            <a:headEnd len="med" w="med" type="none"/>
            <a:tailEnd len="med" w="med" type="none"/>
          </a:ln>
        </p:spPr>
      </p:cxnSp>
      <p:cxnSp>
        <p:nvCxnSpPr>
          <p:cNvPr id="2440" name="Google Shape;2440;p117"/>
          <p:cNvCxnSpPr>
            <a:stCxn id="2438" idx="0"/>
            <a:endCxn id="2430" idx="3"/>
          </p:cNvCxnSpPr>
          <p:nvPr/>
        </p:nvCxnSpPr>
        <p:spPr>
          <a:xfrm flipH="1" rot="10800000">
            <a:off x="765636" y="1933811"/>
            <a:ext cx="411900" cy="723000"/>
          </a:xfrm>
          <a:prstGeom prst="straightConnector1">
            <a:avLst/>
          </a:prstGeom>
          <a:noFill/>
          <a:ln cap="flat" cmpd="sng" w="28575">
            <a:solidFill>
              <a:schemeClr val="dk2"/>
            </a:solidFill>
            <a:prstDash val="solid"/>
            <a:round/>
            <a:headEnd len="med" w="med" type="none"/>
            <a:tailEnd len="med" w="med" type="none"/>
          </a:ln>
        </p:spPr>
      </p:cxnSp>
      <p:sp>
        <p:nvSpPr>
          <p:cNvPr id="2441" name="Google Shape;2441;p117"/>
          <p:cNvSpPr txBox="1"/>
          <p:nvPr/>
        </p:nvSpPr>
        <p:spPr>
          <a:xfrm>
            <a:off x="2893700" y="1616688"/>
            <a:ext cx="28470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master branch is known to be broken</a:t>
            </a:r>
            <a:endParaRPr sz="1200"/>
          </a:p>
        </p:txBody>
      </p:sp>
      <p:sp>
        <p:nvSpPr>
          <p:cNvPr id="2442" name="Google Shape;2442;p117"/>
          <p:cNvSpPr txBox="1"/>
          <p:nvPr/>
        </p:nvSpPr>
        <p:spPr>
          <a:xfrm>
            <a:off x="1181450" y="3527900"/>
            <a:ext cx="24327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at commit B it was still working</a:t>
            </a:r>
            <a:endParaRPr sz="1200"/>
          </a:p>
        </p:txBody>
      </p:sp>
      <p:cxnSp>
        <p:nvCxnSpPr>
          <p:cNvPr id="2443" name="Google Shape;2443;p117"/>
          <p:cNvCxnSpPr/>
          <p:nvPr/>
        </p:nvCxnSpPr>
        <p:spPr>
          <a:xfrm rot="10800000">
            <a:off x="1308111" y="2878036"/>
            <a:ext cx="0" cy="165300"/>
          </a:xfrm>
          <a:prstGeom prst="straightConnector1">
            <a:avLst/>
          </a:prstGeom>
          <a:noFill/>
          <a:ln cap="flat" cmpd="sng" w="28575">
            <a:solidFill>
              <a:schemeClr val="dk2"/>
            </a:solidFill>
            <a:prstDash val="solid"/>
            <a:round/>
            <a:headEnd len="med" w="med" type="none"/>
            <a:tailEnd len="med" w="med" type="none"/>
          </a:ln>
        </p:spPr>
      </p:cxnSp>
      <p:cxnSp>
        <p:nvCxnSpPr>
          <p:cNvPr id="2444" name="Google Shape;2444;p117"/>
          <p:cNvCxnSpPr/>
          <p:nvPr/>
        </p:nvCxnSpPr>
        <p:spPr>
          <a:xfrm rot="10800000">
            <a:off x="779611" y="3403361"/>
            <a:ext cx="0" cy="165300"/>
          </a:xfrm>
          <a:prstGeom prst="straightConnector1">
            <a:avLst/>
          </a:prstGeom>
          <a:noFill/>
          <a:ln cap="flat" cmpd="sng" w="28575">
            <a:solidFill>
              <a:schemeClr val="dk2"/>
            </a:solidFill>
            <a:prstDash val="solid"/>
            <a:round/>
            <a:headEnd len="med" w="med" type="none"/>
            <a:tailEnd len="med" w="med" type="none"/>
          </a:ln>
        </p:spPr>
      </p:cxnSp>
      <p:sp>
        <p:nvSpPr>
          <p:cNvPr id="2445" name="Google Shape;2445;p117"/>
          <p:cNvSpPr txBox="1"/>
          <p:nvPr/>
        </p:nvSpPr>
        <p:spPr>
          <a:xfrm>
            <a:off x="1123625" y="2498950"/>
            <a:ext cx="5022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t>
            </a:r>
            <a:endParaRPr sz="1600"/>
          </a:p>
        </p:txBody>
      </p:sp>
      <p:sp>
        <p:nvSpPr>
          <p:cNvPr id="2446" name="Google Shape;2446;p117"/>
          <p:cNvSpPr txBox="1"/>
          <p:nvPr/>
        </p:nvSpPr>
        <p:spPr>
          <a:xfrm>
            <a:off x="595800" y="3038975"/>
            <a:ext cx="5022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t>
            </a:r>
            <a:endParaRPr sz="1600"/>
          </a:p>
        </p:txBody>
      </p:sp>
      <p:grpSp>
        <p:nvGrpSpPr>
          <p:cNvPr id="2447" name="Google Shape;2447;p117"/>
          <p:cNvGrpSpPr/>
          <p:nvPr/>
        </p:nvGrpSpPr>
        <p:grpSpPr>
          <a:xfrm>
            <a:off x="2657850" y="1654650"/>
            <a:ext cx="309600" cy="281575"/>
            <a:chOff x="2905150" y="1629925"/>
            <a:chExt cx="309600" cy="281575"/>
          </a:xfrm>
        </p:grpSpPr>
        <p:sp>
          <p:nvSpPr>
            <p:cNvPr id="2448" name="Google Shape;2448;p117"/>
            <p:cNvSpPr/>
            <p:nvPr/>
          </p:nvSpPr>
          <p:spPr>
            <a:xfrm>
              <a:off x="2933725" y="1692200"/>
              <a:ext cx="219300" cy="2193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17"/>
            <p:cNvSpPr txBox="1"/>
            <p:nvPr/>
          </p:nvSpPr>
          <p:spPr>
            <a:xfrm>
              <a:off x="2905150" y="1629925"/>
              <a:ext cx="309600" cy="2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X</a:t>
              </a:r>
              <a:endParaRPr b="1" sz="1000">
                <a:solidFill>
                  <a:srgbClr val="FFFFFF"/>
                </a:solidFill>
              </a:endParaRPr>
            </a:p>
          </p:txBody>
        </p:sp>
      </p:grpSp>
      <p:grpSp>
        <p:nvGrpSpPr>
          <p:cNvPr id="2450" name="Google Shape;2450;p117"/>
          <p:cNvGrpSpPr/>
          <p:nvPr/>
        </p:nvGrpSpPr>
        <p:grpSpPr>
          <a:xfrm>
            <a:off x="913275" y="3532425"/>
            <a:ext cx="384600" cy="332100"/>
            <a:chOff x="3108500" y="1645275"/>
            <a:chExt cx="384600" cy="332100"/>
          </a:xfrm>
        </p:grpSpPr>
        <p:sp>
          <p:nvSpPr>
            <p:cNvPr id="2451" name="Google Shape;2451;p117"/>
            <p:cNvSpPr/>
            <p:nvPr/>
          </p:nvSpPr>
          <p:spPr>
            <a:xfrm>
              <a:off x="3172100" y="1692100"/>
              <a:ext cx="219300" cy="2193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117"/>
            <p:cNvSpPr txBox="1"/>
            <p:nvPr/>
          </p:nvSpPr>
          <p:spPr>
            <a:xfrm>
              <a:off x="3108500" y="1645275"/>
              <a:ext cx="384600" cy="3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FFFF"/>
                  </a:solidFill>
                </a:rPr>
                <a:t>OK</a:t>
              </a:r>
              <a:endParaRPr b="1" sz="800">
                <a:solidFill>
                  <a:srgbClr val="FFFFFF"/>
                </a:solidFill>
              </a:endParaRPr>
            </a:p>
          </p:txBody>
        </p:sp>
      </p:gr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6" name="Shape 2456"/>
        <p:cNvGrpSpPr/>
        <p:nvPr/>
      </p:nvGrpSpPr>
      <p:grpSpPr>
        <a:xfrm>
          <a:off x="0" y="0"/>
          <a:ext cx="0" cy="0"/>
          <a:chOff x="0" y="0"/>
          <a:chExt cx="0" cy="0"/>
        </a:xfrm>
      </p:grpSpPr>
      <p:sp>
        <p:nvSpPr>
          <p:cNvPr id="2457" name="Google Shape;2457;p11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118"/>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Revert</a:t>
            </a:r>
            <a:endParaRPr b="1" sz="3600">
              <a:solidFill>
                <a:srgbClr val="FFFFFF"/>
              </a:solidFill>
            </a:endParaRPr>
          </a:p>
          <a:p>
            <a:pPr indent="0" lvl="0" marL="0" rtl="0" algn="l">
              <a:spcBef>
                <a:spcPts val="0"/>
              </a:spcBef>
              <a:spcAft>
                <a:spcPts val="0"/>
              </a:spcAft>
              <a:buNone/>
            </a:pPr>
            <a:r>
              <a:t/>
            </a:r>
            <a:endParaRPr sz="3000"/>
          </a:p>
        </p:txBody>
      </p:sp>
      <p:sp>
        <p:nvSpPr>
          <p:cNvPr id="2459" name="Google Shape;2459;p118"/>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118"/>
          <p:cNvSpPr txBox="1"/>
          <p:nvPr/>
        </p:nvSpPr>
        <p:spPr>
          <a:xfrm>
            <a:off x="6307950" y="655350"/>
            <a:ext cx="27072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i="1" lang="en" sz="1800">
                <a:latin typeface="Courier New"/>
                <a:ea typeface="Courier New"/>
                <a:cs typeface="Courier New"/>
                <a:sym typeface="Courier New"/>
              </a:rPr>
              <a:t>git revert </a:t>
            </a:r>
            <a:r>
              <a:rPr lang="en" sz="1800"/>
              <a:t>undos the changes that have been done by a commit by creating a new commit that applies the inverted changes.</a:t>
            </a:r>
            <a:endParaRPr sz="1800"/>
          </a:p>
        </p:txBody>
      </p:sp>
      <p:sp>
        <p:nvSpPr>
          <p:cNvPr id="2461" name="Google Shape;2461;p118"/>
          <p:cNvSpPr/>
          <p:nvPr/>
        </p:nvSpPr>
        <p:spPr>
          <a:xfrm>
            <a:off x="1955129" y="35037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462" name="Google Shape;2462;p118"/>
          <p:cNvSpPr/>
          <p:nvPr/>
        </p:nvSpPr>
        <p:spPr>
          <a:xfrm>
            <a:off x="1955129" y="39947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463" name="Google Shape;2463;p118"/>
          <p:cNvCxnSpPr>
            <a:stCxn id="2462" idx="0"/>
            <a:endCxn id="2461" idx="4"/>
          </p:cNvCxnSpPr>
          <p:nvPr/>
        </p:nvCxnSpPr>
        <p:spPr>
          <a:xfrm rot="10800000">
            <a:off x="2116979" y="3845947"/>
            <a:ext cx="0" cy="148800"/>
          </a:xfrm>
          <a:prstGeom prst="straightConnector1">
            <a:avLst/>
          </a:prstGeom>
          <a:noFill/>
          <a:ln cap="flat" cmpd="sng" w="28575">
            <a:solidFill>
              <a:schemeClr val="dk2"/>
            </a:solidFill>
            <a:prstDash val="solid"/>
            <a:round/>
            <a:headEnd len="med" w="med" type="none"/>
            <a:tailEnd len="med" w="med" type="none"/>
          </a:ln>
        </p:spPr>
      </p:cxnSp>
      <p:sp>
        <p:nvSpPr>
          <p:cNvPr id="2464" name="Google Shape;2464;p118"/>
          <p:cNvSpPr txBox="1"/>
          <p:nvPr/>
        </p:nvSpPr>
        <p:spPr>
          <a:xfrm>
            <a:off x="2576057" y="190904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465" name="Google Shape;2465;p118"/>
          <p:cNvCxnSpPr>
            <a:stCxn id="2464" idx="1"/>
            <a:endCxn id="2466" idx="6"/>
          </p:cNvCxnSpPr>
          <p:nvPr/>
        </p:nvCxnSpPr>
        <p:spPr>
          <a:xfrm flipH="1">
            <a:off x="2278757" y="2065492"/>
            <a:ext cx="297300" cy="4200"/>
          </a:xfrm>
          <a:prstGeom prst="straightConnector1">
            <a:avLst/>
          </a:prstGeom>
          <a:noFill/>
          <a:ln cap="flat" cmpd="sng" w="28575">
            <a:solidFill>
              <a:schemeClr val="dk2"/>
            </a:solidFill>
            <a:prstDash val="solid"/>
            <a:round/>
            <a:headEnd len="med" w="med" type="none"/>
            <a:tailEnd len="med" w="med" type="triangle"/>
          </a:ln>
        </p:spPr>
      </p:cxnSp>
      <p:sp>
        <p:nvSpPr>
          <p:cNvPr id="2467" name="Google Shape;2467;p118"/>
          <p:cNvSpPr/>
          <p:nvPr/>
        </p:nvSpPr>
        <p:spPr>
          <a:xfrm>
            <a:off x="1955136" y="30126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2468" name="Google Shape;2468;p118"/>
          <p:cNvSpPr txBox="1"/>
          <p:nvPr/>
        </p:nvSpPr>
        <p:spPr>
          <a:xfrm>
            <a:off x="2660350" y="131883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2469" name="Google Shape;2469;p118"/>
          <p:cNvCxnSpPr>
            <a:stCxn id="2468" idx="2"/>
            <a:endCxn id="2464" idx="0"/>
          </p:cNvCxnSpPr>
          <p:nvPr/>
        </p:nvCxnSpPr>
        <p:spPr>
          <a:xfrm>
            <a:off x="2949100" y="1631738"/>
            <a:ext cx="0" cy="277200"/>
          </a:xfrm>
          <a:prstGeom prst="straightConnector1">
            <a:avLst/>
          </a:prstGeom>
          <a:noFill/>
          <a:ln cap="flat" cmpd="sng" w="28575">
            <a:solidFill>
              <a:schemeClr val="dk2"/>
            </a:solidFill>
            <a:prstDash val="solid"/>
            <a:round/>
            <a:headEnd len="med" w="med" type="none"/>
            <a:tailEnd len="med" w="med" type="triangle"/>
          </a:ln>
        </p:spPr>
      </p:cxnSp>
      <p:sp>
        <p:nvSpPr>
          <p:cNvPr id="2470" name="Google Shape;2470;p118"/>
          <p:cNvSpPr/>
          <p:nvPr/>
        </p:nvSpPr>
        <p:spPr>
          <a:xfrm>
            <a:off x="1955136" y="24623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471" name="Google Shape;2471;p118"/>
          <p:cNvCxnSpPr>
            <a:stCxn id="2467" idx="0"/>
            <a:endCxn id="2470" idx="4"/>
          </p:cNvCxnSpPr>
          <p:nvPr/>
        </p:nvCxnSpPr>
        <p:spPr>
          <a:xfrm rot="10800000">
            <a:off x="2116986" y="2804798"/>
            <a:ext cx="0" cy="207900"/>
          </a:xfrm>
          <a:prstGeom prst="straightConnector1">
            <a:avLst/>
          </a:prstGeom>
          <a:noFill/>
          <a:ln cap="flat" cmpd="sng" w="28575">
            <a:solidFill>
              <a:schemeClr val="dk2"/>
            </a:solidFill>
            <a:prstDash val="solid"/>
            <a:round/>
            <a:headEnd len="med" w="med" type="none"/>
            <a:tailEnd len="med" w="med" type="none"/>
          </a:ln>
        </p:spPr>
      </p:cxnSp>
      <p:sp>
        <p:nvSpPr>
          <p:cNvPr id="2466" name="Google Shape;2466;p118"/>
          <p:cNvSpPr/>
          <p:nvPr/>
        </p:nvSpPr>
        <p:spPr>
          <a:xfrm>
            <a:off x="1955136" y="18985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2472" name="Google Shape;2472;p118"/>
          <p:cNvCxnSpPr>
            <a:stCxn id="2470" idx="0"/>
            <a:endCxn id="2466" idx="4"/>
          </p:cNvCxnSpPr>
          <p:nvPr/>
        </p:nvCxnSpPr>
        <p:spPr>
          <a:xfrm rot="10800000">
            <a:off x="2116986" y="2240686"/>
            <a:ext cx="0" cy="221700"/>
          </a:xfrm>
          <a:prstGeom prst="straightConnector1">
            <a:avLst/>
          </a:prstGeom>
          <a:noFill/>
          <a:ln cap="flat" cmpd="sng" w="28575">
            <a:solidFill>
              <a:schemeClr val="dk2"/>
            </a:solidFill>
            <a:prstDash val="solid"/>
            <a:round/>
            <a:headEnd len="med" w="med" type="none"/>
            <a:tailEnd len="med" w="med" type="none"/>
          </a:ln>
        </p:spPr>
      </p:cxnSp>
      <p:sp>
        <p:nvSpPr>
          <p:cNvPr id="2473" name="Google Shape;2473;p118"/>
          <p:cNvSpPr txBox="1"/>
          <p:nvPr/>
        </p:nvSpPr>
        <p:spPr>
          <a:xfrm>
            <a:off x="2533025" y="2980350"/>
            <a:ext cx="21030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commit C introduced a bug</a:t>
            </a:r>
            <a:endParaRPr sz="1200"/>
          </a:p>
        </p:txBody>
      </p:sp>
      <p:cxnSp>
        <p:nvCxnSpPr>
          <p:cNvPr id="2474" name="Google Shape;2474;p118"/>
          <p:cNvCxnSpPr>
            <a:stCxn id="2461" idx="0"/>
          </p:cNvCxnSpPr>
          <p:nvPr/>
        </p:nvCxnSpPr>
        <p:spPr>
          <a:xfrm rot="10800000">
            <a:off x="2116979" y="3370814"/>
            <a:ext cx="0" cy="132900"/>
          </a:xfrm>
          <a:prstGeom prst="straightConnector1">
            <a:avLst/>
          </a:prstGeom>
          <a:noFill/>
          <a:ln cap="flat" cmpd="sng" w="28575">
            <a:solidFill>
              <a:schemeClr val="dk2"/>
            </a:solidFill>
            <a:prstDash val="solid"/>
            <a:round/>
            <a:headEnd len="med" w="med" type="none"/>
            <a:tailEnd len="med" w="med" type="none"/>
          </a:ln>
        </p:spPr>
      </p:cxnSp>
      <p:grpSp>
        <p:nvGrpSpPr>
          <p:cNvPr id="2475" name="Google Shape;2475;p118"/>
          <p:cNvGrpSpPr/>
          <p:nvPr/>
        </p:nvGrpSpPr>
        <p:grpSpPr>
          <a:xfrm>
            <a:off x="2299325" y="3002350"/>
            <a:ext cx="309600" cy="281575"/>
            <a:chOff x="2905150" y="1629925"/>
            <a:chExt cx="309600" cy="281575"/>
          </a:xfrm>
        </p:grpSpPr>
        <p:sp>
          <p:nvSpPr>
            <p:cNvPr id="2476" name="Google Shape;2476;p118"/>
            <p:cNvSpPr/>
            <p:nvPr/>
          </p:nvSpPr>
          <p:spPr>
            <a:xfrm>
              <a:off x="2933725" y="1692200"/>
              <a:ext cx="219300" cy="2193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118"/>
            <p:cNvSpPr txBox="1"/>
            <p:nvPr/>
          </p:nvSpPr>
          <p:spPr>
            <a:xfrm>
              <a:off x="2905150" y="1629925"/>
              <a:ext cx="309600" cy="2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X</a:t>
              </a:r>
              <a:endParaRPr b="1" sz="1000">
                <a:solidFill>
                  <a:srgbClr val="FFFFFF"/>
                </a:solidFill>
              </a:endParaRPr>
            </a:p>
          </p:txBody>
        </p:sp>
      </p:gr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1" name="Shape 2481"/>
        <p:cNvGrpSpPr/>
        <p:nvPr/>
      </p:nvGrpSpPr>
      <p:grpSpPr>
        <a:xfrm>
          <a:off x="0" y="0"/>
          <a:ext cx="0" cy="0"/>
          <a:chOff x="0" y="0"/>
          <a:chExt cx="0" cy="0"/>
        </a:xfrm>
      </p:grpSpPr>
      <p:sp>
        <p:nvSpPr>
          <p:cNvPr id="2482" name="Google Shape;2482;p119"/>
          <p:cNvSpPr txBox="1"/>
          <p:nvPr/>
        </p:nvSpPr>
        <p:spPr>
          <a:xfrm>
            <a:off x="2090425" y="1617325"/>
            <a:ext cx="5328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A61C00"/>
                </a:solidFill>
              </a:rPr>
              <a:t>-∆C</a:t>
            </a:r>
            <a:endParaRPr sz="1200">
              <a:solidFill>
                <a:srgbClr val="A61C00"/>
              </a:solidFill>
            </a:endParaRPr>
          </a:p>
        </p:txBody>
      </p:sp>
      <p:sp>
        <p:nvSpPr>
          <p:cNvPr id="2483" name="Google Shape;2483;p11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19"/>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Revert</a:t>
            </a:r>
            <a:endParaRPr b="1" sz="3600">
              <a:solidFill>
                <a:srgbClr val="FFFFFF"/>
              </a:solidFill>
            </a:endParaRPr>
          </a:p>
          <a:p>
            <a:pPr indent="0" lvl="0" marL="0" rtl="0" algn="l">
              <a:spcBef>
                <a:spcPts val="0"/>
              </a:spcBef>
              <a:spcAft>
                <a:spcPts val="0"/>
              </a:spcAft>
              <a:buNone/>
            </a:pPr>
            <a:r>
              <a:t/>
            </a:r>
            <a:endParaRPr sz="3000"/>
          </a:p>
        </p:txBody>
      </p:sp>
      <p:sp>
        <p:nvSpPr>
          <p:cNvPr id="2485" name="Google Shape;2485;p119"/>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119"/>
          <p:cNvSpPr txBox="1"/>
          <p:nvPr/>
        </p:nvSpPr>
        <p:spPr>
          <a:xfrm>
            <a:off x="6307950" y="655350"/>
            <a:ext cx="27072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i="1" lang="en" sz="1800">
                <a:latin typeface="Courier New"/>
                <a:ea typeface="Courier New"/>
                <a:cs typeface="Courier New"/>
                <a:sym typeface="Courier New"/>
              </a:rPr>
              <a:t>git revert </a:t>
            </a:r>
            <a:r>
              <a:rPr lang="en" sz="1800"/>
              <a:t>may fail due to conflicts. After resolving the conflicts and staging the conflict resolution you can create the revert commit by </a:t>
            </a:r>
            <a:r>
              <a:rPr i="1" lang="en" sz="1800">
                <a:latin typeface="Courier New"/>
                <a:ea typeface="Courier New"/>
                <a:cs typeface="Courier New"/>
                <a:sym typeface="Courier New"/>
              </a:rPr>
              <a:t>git commit</a:t>
            </a:r>
            <a:r>
              <a:rPr lang="en" sz="1800"/>
              <a:t>.</a:t>
            </a:r>
            <a:endParaRPr sz="1800"/>
          </a:p>
        </p:txBody>
      </p:sp>
      <p:sp>
        <p:nvSpPr>
          <p:cNvPr id="2487" name="Google Shape;2487;p119"/>
          <p:cNvSpPr/>
          <p:nvPr/>
        </p:nvSpPr>
        <p:spPr>
          <a:xfrm>
            <a:off x="1955129" y="35037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488" name="Google Shape;2488;p119"/>
          <p:cNvSpPr/>
          <p:nvPr/>
        </p:nvSpPr>
        <p:spPr>
          <a:xfrm>
            <a:off x="1955129" y="39947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489" name="Google Shape;2489;p119"/>
          <p:cNvCxnSpPr>
            <a:stCxn id="2488" idx="0"/>
            <a:endCxn id="2487" idx="4"/>
          </p:cNvCxnSpPr>
          <p:nvPr/>
        </p:nvCxnSpPr>
        <p:spPr>
          <a:xfrm rot="10800000">
            <a:off x="2116979" y="3845947"/>
            <a:ext cx="0" cy="148800"/>
          </a:xfrm>
          <a:prstGeom prst="straightConnector1">
            <a:avLst/>
          </a:prstGeom>
          <a:noFill/>
          <a:ln cap="flat" cmpd="sng" w="28575">
            <a:solidFill>
              <a:schemeClr val="dk2"/>
            </a:solidFill>
            <a:prstDash val="solid"/>
            <a:round/>
            <a:headEnd len="med" w="med" type="none"/>
            <a:tailEnd len="med" w="med" type="none"/>
          </a:ln>
        </p:spPr>
      </p:cxnSp>
      <p:sp>
        <p:nvSpPr>
          <p:cNvPr id="2490" name="Google Shape;2490;p119"/>
          <p:cNvSpPr txBox="1"/>
          <p:nvPr/>
        </p:nvSpPr>
        <p:spPr>
          <a:xfrm>
            <a:off x="2576132" y="1421942"/>
            <a:ext cx="7461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master</a:t>
            </a:r>
            <a:endParaRPr sz="1000">
              <a:solidFill>
                <a:srgbClr val="A61C00"/>
              </a:solidFill>
            </a:endParaRPr>
          </a:p>
        </p:txBody>
      </p:sp>
      <p:cxnSp>
        <p:nvCxnSpPr>
          <p:cNvPr id="2491" name="Google Shape;2491;p119"/>
          <p:cNvCxnSpPr>
            <a:stCxn id="2490" idx="1"/>
            <a:endCxn id="2492" idx="6"/>
          </p:cNvCxnSpPr>
          <p:nvPr/>
        </p:nvCxnSpPr>
        <p:spPr>
          <a:xfrm rot="10800000">
            <a:off x="2278832" y="1565192"/>
            <a:ext cx="297300" cy="13200"/>
          </a:xfrm>
          <a:prstGeom prst="straightConnector1">
            <a:avLst/>
          </a:prstGeom>
          <a:noFill/>
          <a:ln cap="flat" cmpd="sng" w="28575">
            <a:solidFill>
              <a:srgbClr val="A61C00"/>
            </a:solidFill>
            <a:prstDash val="solid"/>
            <a:round/>
            <a:headEnd len="med" w="med" type="none"/>
            <a:tailEnd len="med" w="med" type="triangle"/>
          </a:ln>
        </p:spPr>
      </p:cxnSp>
      <p:sp>
        <p:nvSpPr>
          <p:cNvPr id="2493" name="Google Shape;2493;p119"/>
          <p:cNvSpPr/>
          <p:nvPr/>
        </p:nvSpPr>
        <p:spPr>
          <a:xfrm>
            <a:off x="1955136" y="30126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2494" name="Google Shape;2494;p119"/>
          <p:cNvSpPr txBox="1"/>
          <p:nvPr/>
        </p:nvSpPr>
        <p:spPr>
          <a:xfrm>
            <a:off x="2660425" y="83173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2495" name="Google Shape;2495;p119"/>
          <p:cNvCxnSpPr>
            <a:stCxn id="2494" idx="2"/>
            <a:endCxn id="2490" idx="0"/>
          </p:cNvCxnSpPr>
          <p:nvPr/>
        </p:nvCxnSpPr>
        <p:spPr>
          <a:xfrm>
            <a:off x="2949175" y="1144638"/>
            <a:ext cx="0" cy="277200"/>
          </a:xfrm>
          <a:prstGeom prst="straightConnector1">
            <a:avLst/>
          </a:prstGeom>
          <a:noFill/>
          <a:ln cap="flat" cmpd="sng" w="28575">
            <a:solidFill>
              <a:schemeClr val="dk2"/>
            </a:solidFill>
            <a:prstDash val="solid"/>
            <a:round/>
            <a:headEnd len="med" w="med" type="none"/>
            <a:tailEnd len="med" w="med" type="triangle"/>
          </a:ln>
        </p:spPr>
      </p:cxnSp>
      <p:sp>
        <p:nvSpPr>
          <p:cNvPr id="2496" name="Google Shape;2496;p119"/>
          <p:cNvSpPr/>
          <p:nvPr/>
        </p:nvSpPr>
        <p:spPr>
          <a:xfrm>
            <a:off x="1955136" y="24623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497" name="Google Shape;2497;p119"/>
          <p:cNvCxnSpPr>
            <a:stCxn id="2493" idx="0"/>
            <a:endCxn id="2496" idx="4"/>
          </p:cNvCxnSpPr>
          <p:nvPr/>
        </p:nvCxnSpPr>
        <p:spPr>
          <a:xfrm rot="10800000">
            <a:off x="2116986" y="2804798"/>
            <a:ext cx="0" cy="207900"/>
          </a:xfrm>
          <a:prstGeom prst="straightConnector1">
            <a:avLst/>
          </a:prstGeom>
          <a:noFill/>
          <a:ln cap="flat" cmpd="sng" w="28575">
            <a:solidFill>
              <a:schemeClr val="dk2"/>
            </a:solidFill>
            <a:prstDash val="solid"/>
            <a:round/>
            <a:headEnd len="med" w="med" type="none"/>
            <a:tailEnd len="med" w="med" type="none"/>
          </a:ln>
        </p:spPr>
      </p:cxnSp>
      <p:sp>
        <p:nvSpPr>
          <p:cNvPr id="2498" name="Google Shape;2498;p119"/>
          <p:cNvSpPr/>
          <p:nvPr/>
        </p:nvSpPr>
        <p:spPr>
          <a:xfrm>
            <a:off x="1955136" y="18985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2499" name="Google Shape;2499;p119"/>
          <p:cNvCxnSpPr>
            <a:stCxn id="2496" idx="0"/>
            <a:endCxn id="2498" idx="4"/>
          </p:cNvCxnSpPr>
          <p:nvPr/>
        </p:nvCxnSpPr>
        <p:spPr>
          <a:xfrm rot="10800000">
            <a:off x="2116986" y="2240686"/>
            <a:ext cx="0" cy="221700"/>
          </a:xfrm>
          <a:prstGeom prst="straightConnector1">
            <a:avLst/>
          </a:prstGeom>
          <a:noFill/>
          <a:ln cap="flat" cmpd="sng" w="28575">
            <a:solidFill>
              <a:schemeClr val="dk2"/>
            </a:solidFill>
            <a:prstDash val="solid"/>
            <a:round/>
            <a:headEnd len="med" w="med" type="none"/>
            <a:tailEnd len="med" w="med" type="none"/>
          </a:ln>
        </p:spPr>
      </p:cxnSp>
      <p:cxnSp>
        <p:nvCxnSpPr>
          <p:cNvPr id="2500" name="Google Shape;2500;p119"/>
          <p:cNvCxnSpPr>
            <a:stCxn id="2487" idx="0"/>
          </p:cNvCxnSpPr>
          <p:nvPr/>
        </p:nvCxnSpPr>
        <p:spPr>
          <a:xfrm rot="10800000">
            <a:off x="2116979" y="3370814"/>
            <a:ext cx="0" cy="132900"/>
          </a:xfrm>
          <a:prstGeom prst="straightConnector1">
            <a:avLst/>
          </a:prstGeom>
          <a:noFill/>
          <a:ln cap="flat" cmpd="sng" w="28575">
            <a:solidFill>
              <a:schemeClr val="dk2"/>
            </a:solidFill>
            <a:prstDash val="solid"/>
            <a:round/>
            <a:headEnd len="med" w="med" type="none"/>
            <a:tailEnd len="med" w="med" type="none"/>
          </a:ln>
        </p:spPr>
      </p:cxnSp>
      <p:sp>
        <p:nvSpPr>
          <p:cNvPr id="2492" name="Google Shape;2492;p119"/>
          <p:cNvSpPr/>
          <p:nvPr/>
        </p:nvSpPr>
        <p:spPr>
          <a:xfrm>
            <a:off x="1955136" y="1394086"/>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F</a:t>
            </a:r>
            <a:endParaRPr b="1" sz="1200">
              <a:solidFill>
                <a:srgbClr val="A61C00"/>
              </a:solidFill>
            </a:endParaRPr>
          </a:p>
        </p:txBody>
      </p:sp>
      <p:cxnSp>
        <p:nvCxnSpPr>
          <p:cNvPr id="2501" name="Google Shape;2501;p119"/>
          <p:cNvCxnSpPr>
            <a:stCxn id="2498" idx="0"/>
            <a:endCxn id="2492" idx="4"/>
          </p:cNvCxnSpPr>
          <p:nvPr/>
        </p:nvCxnSpPr>
        <p:spPr>
          <a:xfrm rot="10800000">
            <a:off x="2116986" y="1736511"/>
            <a:ext cx="0" cy="162000"/>
          </a:xfrm>
          <a:prstGeom prst="straightConnector1">
            <a:avLst/>
          </a:prstGeom>
          <a:noFill/>
          <a:ln cap="flat" cmpd="sng" w="28575">
            <a:solidFill>
              <a:srgbClr val="A61C00"/>
            </a:solidFill>
            <a:prstDash val="solid"/>
            <a:round/>
            <a:headEnd len="med" w="med" type="none"/>
            <a:tailEnd len="med" w="med" type="none"/>
          </a:ln>
        </p:spPr>
      </p:cxnSp>
      <p:sp>
        <p:nvSpPr>
          <p:cNvPr id="2502" name="Google Shape;2502;p119"/>
          <p:cNvSpPr txBox="1"/>
          <p:nvPr/>
        </p:nvSpPr>
        <p:spPr>
          <a:xfrm>
            <a:off x="2126175" y="3228900"/>
            <a:ext cx="4194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a:t>
            </a:r>
            <a:endParaRPr sz="1200"/>
          </a:p>
        </p:txBody>
      </p:sp>
      <p:sp>
        <p:nvSpPr>
          <p:cNvPr id="2503" name="Google Shape;2503;p119"/>
          <p:cNvSpPr txBox="1"/>
          <p:nvPr/>
        </p:nvSpPr>
        <p:spPr>
          <a:xfrm>
            <a:off x="2576057" y="1909042"/>
            <a:ext cx="746100" cy="3129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master</a:t>
            </a:r>
            <a:endParaRPr sz="1000">
              <a:solidFill>
                <a:srgbClr val="B7B7B7"/>
              </a:solidFill>
            </a:endParaRPr>
          </a:p>
        </p:txBody>
      </p:sp>
      <p:cxnSp>
        <p:nvCxnSpPr>
          <p:cNvPr id="2504" name="Google Shape;2504;p119"/>
          <p:cNvCxnSpPr>
            <a:stCxn id="2503" idx="1"/>
          </p:cNvCxnSpPr>
          <p:nvPr/>
        </p:nvCxnSpPr>
        <p:spPr>
          <a:xfrm flipH="1">
            <a:off x="2278757" y="2065492"/>
            <a:ext cx="297300" cy="4200"/>
          </a:xfrm>
          <a:prstGeom prst="straightConnector1">
            <a:avLst/>
          </a:prstGeom>
          <a:noFill/>
          <a:ln cap="flat" cmpd="sng" w="28575">
            <a:solidFill>
              <a:srgbClr val="B7B7B7"/>
            </a:solidFill>
            <a:prstDash val="dash"/>
            <a:round/>
            <a:headEnd len="med" w="med" type="none"/>
            <a:tailEnd len="med" w="med" type="triangle"/>
          </a:ln>
        </p:spPr>
      </p:cxnSp>
      <p:sp>
        <p:nvSpPr>
          <p:cNvPr id="2505" name="Google Shape;2505;p119"/>
          <p:cNvSpPr txBox="1"/>
          <p:nvPr/>
        </p:nvSpPr>
        <p:spPr>
          <a:xfrm>
            <a:off x="2533025" y="2980350"/>
            <a:ext cx="21030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commit C introduced a bug</a:t>
            </a:r>
            <a:endParaRPr sz="1200"/>
          </a:p>
        </p:txBody>
      </p:sp>
      <p:grpSp>
        <p:nvGrpSpPr>
          <p:cNvPr id="2506" name="Google Shape;2506;p119"/>
          <p:cNvGrpSpPr/>
          <p:nvPr/>
        </p:nvGrpSpPr>
        <p:grpSpPr>
          <a:xfrm>
            <a:off x="2299325" y="3002350"/>
            <a:ext cx="309600" cy="281575"/>
            <a:chOff x="2905150" y="1629925"/>
            <a:chExt cx="309600" cy="281575"/>
          </a:xfrm>
        </p:grpSpPr>
        <p:sp>
          <p:nvSpPr>
            <p:cNvPr id="2507" name="Google Shape;2507;p119"/>
            <p:cNvSpPr/>
            <p:nvPr/>
          </p:nvSpPr>
          <p:spPr>
            <a:xfrm>
              <a:off x="2933725" y="1692200"/>
              <a:ext cx="219300" cy="2193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119"/>
            <p:cNvSpPr txBox="1"/>
            <p:nvPr/>
          </p:nvSpPr>
          <p:spPr>
            <a:xfrm>
              <a:off x="2905150" y="1629925"/>
              <a:ext cx="309600" cy="2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X</a:t>
              </a:r>
              <a:endParaRPr b="1" sz="1000">
                <a:solidFill>
                  <a:srgbClr val="FFFFFF"/>
                </a:solidFill>
              </a:endParaRPr>
            </a:p>
          </p:txBody>
        </p:sp>
      </p:gr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2" name="Shape 2512"/>
        <p:cNvGrpSpPr/>
        <p:nvPr/>
      </p:nvGrpSpPr>
      <p:grpSpPr>
        <a:xfrm>
          <a:off x="0" y="0"/>
          <a:ext cx="0" cy="0"/>
          <a:chOff x="0" y="0"/>
          <a:chExt cx="0" cy="0"/>
        </a:xfrm>
      </p:grpSpPr>
      <p:sp>
        <p:nvSpPr>
          <p:cNvPr id="2513" name="Google Shape;2513;p12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120"/>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Reflog</a:t>
            </a:r>
            <a:endParaRPr b="1" sz="3600">
              <a:solidFill>
                <a:srgbClr val="FFFFFF"/>
              </a:solidFill>
            </a:endParaRPr>
          </a:p>
          <a:p>
            <a:pPr indent="0" lvl="0" marL="0" rtl="0" algn="l">
              <a:spcBef>
                <a:spcPts val="0"/>
              </a:spcBef>
              <a:spcAft>
                <a:spcPts val="0"/>
              </a:spcAft>
              <a:buNone/>
            </a:pPr>
            <a:r>
              <a:t/>
            </a:r>
            <a:endParaRPr sz="3000"/>
          </a:p>
        </p:txBody>
      </p:sp>
      <p:sp>
        <p:nvSpPr>
          <p:cNvPr id="2515" name="Google Shape;2515;p120"/>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120"/>
          <p:cNvSpPr txBox="1"/>
          <p:nvPr/>
        </p:nvSpPr>
        <p:spPr>
          <a:xfrm>
            <a:off x="143850" y="932300"/>
            <a:ext cx="5900400" cy="20487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rPr>
              <a:t>a9456bf (</a:t>
            </a:r>
            <a:r>
              <a:rPr b="1" lang="en" sz="800">
                <a:solidFill>
                  <a:schemeClr val="dk1"/>
                </a:solidFill>
              </a:rPr>
              <a:t>HEAD</a:t>
            </a:r>
            <a:r>
              <a:rPr lang="en" sz="800">
                <a:solidFill>
                  <a:schemeClr val="dk1"/>
                </a:solidFill>
              </a:rPr>
              <a:t>, </a:t>
            </a:r>
            <a:r>
              <a:rPr b="1" lang="en" sz="800">
                <a:solidFill>
                  <a:schemeClr val="dk1"/>
                </a:solidFill>
              </a:rPr>
              <a:t>origin/master</a:t>
            </a:r>
            <a:r>
              <a:rPr lang="en" sz="800">
                <a:solidFill>
                  <a:schemeClr val="dk1"/>
                </a:solidFill>
              </a:rPr>
              <a:t>, </a:t>
            </a:r>
            <a:r>
              <a:rPr b="1" lang="en" sz="800">
                <a:solidFill>
                  <a:schemeClr val="dk1"/>
                </a:solidFill>
              </a:rPr>
              <a:t>origin/HEAD</a:t>
            </a:r>
            <a:r>
              <a:rPr lang="en" sz="800">
                <a:solidFill>
                  <a:schemeClr val="dk1"/>
                </a:solidFill>
              </a:rPr>
              <a:t>) HEAD@{0}: checkout: moving from 5ff36200b29567118b3aede8e49ba0b6c6b1adb1 to a9456bfdb862dfa7197583decac3c22149ae8109</a:t>
            </a:r>
            <a:endParaRPr sz="800">
              <a:solidFill>
                <a:schemeClr val="dk1"/>
              </a:solidFill>
            </a:endParaRPr>
          </a:p>
          <a:p>
            <a:pPr indent="0" lvl="0" marL="0" rtl="0" algn="l">
              <a:spcBef>
                <a:spcPts val="0"/>
              </a:spcBef>
              <a:spcAft>
                <a:spcPts val="0"/>
              </a:spcAft>
              <a:buNone/>
            </a:pPr>
            <a:r>
              <a:rPr lang="en" sz="800">
                <a:solidFill>
                  <a:schemeClr val="dk1"/>
                </a:solidFill>
              </a:rPr>
              <a:t>5ff3620 (</a:t>
            </a:r>
            <a:r>
              <a:rPr b="1" lang="en" sz="800">
                <a:solidFill>
                  <a:schemeClr val="dk1"/>
                </a:solidFill>
              </a:rPr>
              <a:t>origin/stable-2.16</a:t>
            </a:r>
            <a:r>
              <a:rPr lang="en" sz="800">
                <a:solidFill>
                  <a:schemeClr val="dk1"/>
                </a:solidFill>
              </a:rPr>
              <a:t>) HEAD@{1}: checkout: moving from 5d607a4193fb41b4ad8fe01622f7e002fd4208c0 to 5ff36200b29567118b3aede8e49ba0b6c6b1adb1</a:t>
            </a:r>
            <a:endParaRPr sz="800">
              <a:solidFill>
                <a:schemeClr val="dk1"/>
              </a:solidFill>
            </a:endParaRPr>
          </a:p>
          <a:p>
            <a:pPr indent="0" lvl="0" marL="0" rtl="0" algn="l">
              <a:spcBef>
                <a:spcPts val="0"/>
              </a:spcBef>
              <a:spcAft>
                <a:spcPts val="0"/>
              </a:spcAft>
              <a:buNone/>
            </a:pPr>
            <a:r>
              <a:rPr lang="en" sz="800">
                <a:solidFill>
                  <a:schemeClr val="dk1"/>
                </a:solidFill>
              </a:rPr>
              <a:t>5d607a4 HEAD@{2}: checkout: moving from a9456bfdb862dfa7197583decac3c22149ae8109 to 5d607a4193fb41b4ad8fe01622f7e002fd4208c0</a:t>
            </a:r>
            <a:endParaRPr sz="800">
              <a:solidFill>
                <a:schemeClr val="dk1"/>
              </a:solidFill>
            </a:endParaRPr>
          </a:p>
          <a:p>
            <a:pPr indent="0" lvl="0" marL="0" rtl="0" algn="l">
              <a:spcBef>
                <a:spcPts val="0"/>
              </a:spcBef>
              <a:spcAft>
                <a:spcPts val="0"/>
              </a:spcAft>
              <a:buNone/>
            </a:pPr>
            <a:r>
              <a:rPr lang="en" sz="800">
                <a:solidFill>
                  <a:schemeClr val="dk1"/>
                </a:solidFill>
              </a:rPr>
              <a:t>a9456bf (</a:t>
            </a:r>
            <a:r>
              <a:rPr b="1" lang="en" sz="800">
                <a:solidFill>
                  <a:schemeClr val="dk1"/>
                </a:solidFill>
              </a:rPr>
              <a:t>HEAD</a:t>
            </a:r>
            <a:r>
              <a:rPr lang="en" sz="800">
                <a:solidFill>
                  <a:schemeClr val="dk1"/>
                </a:solidFill>
              </a:rPr>
              <a:t>, </a:t>
            </a:r>
            <a:r>
              <a:rPr b="1" lang="en" sz="800">
                <a:solidFill>
                  <a:schemeClr val="dk1"/>
                </a:solidFill>
              </a:rPr>
              <a:t>origin/master</a:t>
            </a:r>
            <a:r>
              <a:rPr lang="en" sz="800">
                <a:solidFill>
                  <a:schemeClr val="dk1"/>
                </a:solidFill>
              </a:rPr>
              <a:t>, </a:t>
            </a:r>
            <a:r>
              <a:rPr b="1" lang="en" sz="800">
                <a:solidFill>
                  <a:schemeClr val="dk1"/>
                </a:solidFill>
              </a:rPr>
              <a:t>origin/HEAD</a:t>
            </a:r>
            <a:r>
              <a:rPr lang="en" sz="800">
                <a:solidFill>
                  <a:schemeClr val="dk1"/>
                </a:solidFill>
              </a:rPr>
              <a:t>) HEAD@{3}: merge origin/stable-2.16: Merge made by the 'recursive' strategy.</a:t>
            </a:r>
            <a:endParaRPr sz="800">
              <a:solidFill>
                <a:schemeClr val="dk1"/>
              </a:solidFill>
            </a:endParaRPr>
          </a:p>
          <a:p>
            <a:pPr indent="0" lvl="0" marL="0" rtl="0" algn="l">
              <a:spcBef>
                <a:spcPts val="0"/>
              </a:spcBef>
              <a:spcAft>
                <a:spcPts val="0"/>
              </a:spcAft>
              <a:buNone/>
            </a:pPr>
            <a:r>
              <a:rPr lang="en" sz="800">
                <a:solidFill>
                  <a:schemeClr val="dk1"/>
                </a:solidFill>
              </a:rPr>
              <a:t>5d607a4 HEAD@{4}: checkout: moving from 5ff36200b29567118b3aede8e49ba0b6c6b1adb1 to 5d607a4193fb41b4ad8fe01622f7e002fd4208c0</a:t>
            </a:r>
            <a:endParaRPr sz="800">
              <a:solidFill>
                <a:schemeClr val="dk1"/>
              </a:solidFill>
            </a:endParaRPr>
          </a:p>
          <a:p>
            <a:pPr indent="0" lvl="0" marL="0" rtl="0" algn="l">
              <a:spcBef>
                <a:spcPts val="0"/>
              </a:spcBef>
              <a:spcAft>
                <a:spcPts val="0"/>
              </a:spcAft>
              <a:buNone/>
            </a:pPr>
            <a:r>
              <a:rPr lang="en" sz="800">
                <a:solidFill>
                  <a:schemeClr val="dk1"/>
                </a:solidFill>
              </a:rPr>
              <a:t>5ff3620 (</a:t>
            </a:r>
            <a:r>
              <a:rPr b="1" lang="en" sz="800">
                <a:solidFill>
                  <a:schemeClr val="dk1"/>
                </a:solidFill>
              </a:rPr>
              <a:t>origin/stable-2.16</a:t>
            </a:r>
            <a:r>
              <a:rPr lang="en" sz="800">
                <a:solidFill>
                  <a:schemeClr val="dk1"/>
                </a:solidFill>
              </a:rPr>
              <a:t>) HEAD@{5}: merge origin/stable-2.15: Merge made by the 'recursive' strategy.</a:t>
            </a:r>
            <a:endParaRPr sz="800">
              <a:solidFill>
                <a:schemeClr val="dk1"/>
              </a:solidFill>
            </a:endParaRPr>
          </a:p>
          <a:p>
            <a:pPr indent="0" lvl="0" marL="0" rtl="0" algn="l">
              <a:spcBef>
                <a:spcPts val="0"/>
              </a:spcBef>
              <a:spcAft>
                <a:spcPts val="0"/>
              </a:spcAft>
              <a:buNone/>
            </a:pPr>
            <a:r>
              <a:rPr lang="en" sz="800">
                <a:solidFill>
                  <a:schemeClr val="dk1"/>
                </a:solidFill>
              </a:rPr>
              <a:t>53333b3 (</a:t>
            </a:r>
            <a:r>
              <a:rPr b="1" lang="en" sz="800">
                <a:solidFill>
                  <a:schemeClr val="dk1"/>
                </a:solidFill>
              </a:rPr>
              <a:t>tag: v2.16.2</a:t>
            </a:r>
            <a:r>
              <a:rPr lang="en" sz="800">
                <a:solidFill>
                  <a:schemeClr val="dk1"/>
                </a:solidFill>
              </a:rPr>
              <a:t>, </a:t>
            </a:r>
            <a:r>
              <a:rPr b="1" lang="en" sz="800">
                <a:solidFill>
                  <a:schemeClr val="dk1"/>
                </a:solidFill>
              </a:rPr>
              <a:t>tag: v2.16.1</a:t>
            </a:r>
            <a:r>
              <a:rPr lang="en" sz="800">
                <a:solidFill>
                  <a:schemeClr val="dk1"/>
                </a:solidFill>
              </a:rPr>
              <a:t>) HEAD@{6}: checkout: moving from 5d607a4193fb41b4ad8fe01622f7e002fd4208c0 to 53333b3e3f70dfe14ce4c937246a00a2e4bfa3a0</a:t>
            </a:r>
            <a:endParaRPr sz="800">
              <a:solidFill>
                <a:schemeClr val="dk1"/>
              </a:solidFill>
            </a:endParaRPr>
          </a:p>
          <a:p>
            <a:pPr indent="0" lvl="0" marL="0" rtl="0" algn="l">
              <a:spcBef>
                <a:spcPts val="0"/>
              </a:spcBef>
              <a:spcAft>
                <a:spcPts val="0"/>
              </a:spcAft>
              <a:buNone/>
            </a:pPr>
            <a:r>
              <a:rPr lang="en" sz="800">
                <a:solidFill>
                  <a:schemeClr val="dk1"/>
                </a:solidFill>
              </a:rPr>
              <a:t>5d607a4 HEAD@{7}: checkout: moving from 951d84b32e4f2393dbcf7c319e0d3f617838948c to 5d607a4193fb41b4ad8fe01622f7e002fd4208c0</a:t>
            </a:r>
            <a:endParaRPr sz="800"/>
          </a:p>
          <a:p>
            <a:pPr indent="0" lvl="0" marL="0" rtl="0" algn="l">
              <a:spcBef>
                <a:spcPts val="0"/>
              </a:spcBef>
              <a:spcAft>
                <a:spcPts val="0"/>
              </a:spcAft>
              <a:buNone/>
            </a:pPr>
            <a:r>
              <a:rPr lang="en" sz="800">
                <a:solidFill>
                  <a:schemeClr val="dk1"/>
                </a:solidFill>
              </a:rPr>
              <a:t>...</a:t>
            </a:r>
            <a:endParaRPr sz="800"/>
          </a:p>
        </p:txBody>
      </p:sp>
      <p:sp>
        <p:nvSpPr>
          <p:cNvPr id="2517" name="Google Shape;2517;p120"/>
          <p:cNvSpPr txBox="1"/>
          <p:nvPr/>
        </p:nvSpPr>
        <p:spPr>
          <a:xfrm>
            <a:off x="6222475" y="655350"/>
            <a:ext cx="28704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i="1" lang="en">
                <a:latin typeface="Courier New"/>
                <a:ea typeface="Courier New"/>
                <a:cs typeface="Courier New"/>
                <a:sym typeface="Courier New"/>
              </a:rPr>
              <a:t>git reflog &lt;branch&gt; </a:t>
            </a:r>
            <a:r>
              <a:rPr lang="en"/>
              <a:t>shows the log for a branch:</a:t>
            </a:r>
            <a:endParaRPr/>
          </a:p>
          <a:p>
            <a:pPr indent="-317500" lvl="0" marL="457200" rtl="0" algn="l">
              <a:lnSpc>
                <a:spcPct val="115000"/>
              </a:lnSpc>
              <a:spcBef>
                <a:spcPts val="900"/>
              </a:spcBef>
              <a:spcAft>
                <a:spcPts val="0"/>
              </a:spcAft>
              <a:buSzPts val="1400"/>
              <a:buChar char="■"/>
            </a:pPr>
            <a:r>
              <a:rPr lang="en"/>
              <a:t>From the log you can see how the branch pointer was changed over time and by which commands.</a:t>
            </a:r>
            <a:endParaRPr/>
          </a:p>
          <a:p>
            <a:pPr indent="-317500" lvl="0" marL="457200" rtl="0" algn="l">
              <a:lnSpc>
                <a:spcPct val="115000"/>
              </a:lnSpc>
              <a:spcBef>
                <a:spcPts val="0"/>
              </a:spcBef>
              <a:spcAft>
                <a:spcPts val="0"/>
              </a:spcAft>
              <a:buSzPts val="1400"/>
              <a:buChar char="■"/>
            </a:pPr>
            <a:r>
              <a:rPr lang="en"/>
              <a:t>It allows you to find commits to which you have lost reference.</a:t>
            </a:r>
            <a:endParaRPr/>
          </a:p>
          <a:p>
            <a:pPr indent="-317500" lvl="0" marL="457200" rtl="0" algn="l">
              <a:lnSpc>
                <a:spcPct val="115000"/>
              </a:lnSpc>
              <a:spcBef>
                <a:spcPts val="0"/>
              </a:spcBef>
              <a:spcAft>
                <a:spcPts val="0"/>
              </a:spcAft>
              <a:buSzPts val="1400"/>
              <a:buChar char="■"/>
            </a:pPr>
            <a:r>
              <a:rPr lang="en"/>
              <a:t>Commits that are referenced by a reflog are not garbage-collected.</a:t>
            </a:r>
            <a:endParaRPr/>
          </a:p>
          <a:p>
            <a:pPr indent="-317500" lvl="0" marL="457200" rtl="0" algn="l">
              <a:lnSpc>
                <a:spcPct val="115000"/>
              </a:lnSpc>
              <a:spcBef>
                <a:spcPts val="0"/>
              </a:spcBef>
              <a:spcAft>
                <a:spcPts val="0"/>
              </a:spcAft>
              <a:buSzPts val="1400"/>
              <a:buChar char="■"/>
            </a:pPr>
            <a:r>
              <a:rPr lang="en"/>
              <a:t>You can also see the reflog for </a:t>
            </a:r>
            <a:r>
              <a:rPr i="1" lang="en">
                <a:latin typeface="Courier New"/>
                <a:ea typeface="Courier New"/>
                <a:cs typeface="Courier New"/>
                <a:sym typeface="Courier New"/>
              </a:rPr>
              <a:t>HEAD</a:t>
            </a:r>
            <a:r>
              <a:rPr lang="en"/>
              <a:t>:</a:t>
            </a:r>
            <a:br>
              <a:rPr lang="en"/>
            </a:br>
            <a:r>
              <a:rPr i="1" lang="en">
                <a:latin typeface="Courier New"/>
                <a:ea typeface="Courier New"/>
                <a:cs typeface="Courier New"/>
                <a:sym typeface="Courier New"/>
              </a:rPr>
              <a:t>git reflog</a:t>
            </a:r>
            <a:endParaRPr i="1">
              <a:latin typeface="Courier New"/>
              <a:ea typeface="Courier New"/>
              <a:cs typeface="Courier New"/>
              <a:sym typeface="Courier New"/>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1" name="Shape 2521"/>
        <p:cNvGrpSpPr/>
        <p:nvPr/>
      </p:nvGrpSpPr>
      <p:grpSpPr>
        <a:xfrm>
          <a:off x="0" y="0"/>
          <a:ext cx="0" cy="0"/>
          <a:chOff x="0" y="0"/>
          <a:chExt cx="0" cy="0"/>
        </a:xfrm>
      </p:grpSpPr>
      <p:sp>
        <p:nvSpPr>
          <p:cNvPr id="2522" name="Google Shape;2522;p121"/>
          <p:cNvSpPr/>
          <p:nvPr/>
        </p:nvSpPr>
        <p:spPr>
          <a:xfrm>
            <a:off x="637825" y="1353700"/>
            <a:ext cx="1882200" cy="3066600"/>
          </a:xfrm>
          <a:prstGeom prst="rect">
            <a:avLst/>
          </a:prstGeom>
          <a:noFill/>
          <a:ln cap="flat" cmpd="sng" w="285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12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121"/>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Submodules</a:t>
            </a:r>
            <a:endParaRPr b="1" sz="3600">
              <a:solidFill>
                <a:srgbClr val="FFFFFF"/>
              </a:solidFill>
            </a:endParaRPr>
          </a:p>
          <a:p>
            <a:pPr indent="0" lvl="0" marL="0" rtl="0" algn="l">
              <a:spcBef>
                <a:spcPts val="0"/>
              </a:spcBef>
              <a:spcAft>
                <a:spcPts val="0"/>
              </a:spcAft>
              <a:buNone/>
            </a:pPr>
            <a:r>
              <a:t/>
            </a:r>
            <a:endParaRPr sz="3000"/>
          </a:p>
        </p:txBody>
      </p:sp>
      <p:sp>
        <p:nvSpPr>
          <p:cNvPr id="2525" name="Google Shape;2525;p121"/>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21"/>
          <p:cNvSpPr txBox="1"/>
          <p:nvPr/>
        </p:nvSpPr>
        <p:spPr>
          <a:xfrm>
            <a:off x="6222475" y="655350"/>
            <a:ext cx="28704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i="1" lang="en" sz="1200">
                <a:solidFill>
                  <a:srgbClr val="3D85C6"/>
                </a:solidFill>
              </a:rPr>
              <a:t>Submodules</a:t>
            </a:r>
            <a:r>
              <a:rPr lang="en" sz="1200"/>
              <a:t> are used to embed </a:t>
            </a:r>
            <a:r>
              <a:rPr b="1" i="1" lang="en" sz="1200"/>
              <a:t>sub</a:t>
            </a:r>
            <a:r>
              <a:rPr lang="en" sz="1200"/>
              <a:t> repositories into a </a:t>
            </a:r>
            <a:r>
              <a:rPr b="1" i="1" lang="en" sz="1200"/>
              <a:t>super</a:t>
            </a:r>
            <a:r>
              <a:rPr lang="en" sz="1200"/>
              <a:t> repository:</a:t>
            </a:r>
            <a:endParaRPr sz="1200"/>
          </a:p>
          <a:p>
            <a:pPr indent="-304800" lvl="0" marL="457200" rtl="0" algn="l">
              <a:lnSpc>
                <a:spcPct val="115000"/>
              </a:lnSpc>
              <a:spcBef>
                <a:spcPts val="900"/>
              </a:spcBef>
              <a:spcAft>
                <a:spcPts val="0"/>
              </a:spcAft>
              <a:buSzPts val="1200"/>
              <a:buChar char="■"/>
            </a:pPr>
            <a:r>
              <a:rPr lang="en" sz="1200"/>
              <a:t>For each submodule the </a:t>
            </a:r>
            <a:r>
              <a:rPr i="1" lang="en" sz="1200">
                <a:latin typeface="Courier New"/>
                <a:ea typeface="Courier New"/>
                <a:cs typeface="Courier New"/>
                <a:sym typeface="Courier New"/>
              </a:rPr>
              <a:t>.gitmodules</a:t>
            </a:r>
            <a:r>
              <a:rPr lang="en" sz="1200"/>
              <a:t> file in the super repository contains the URL of the sub repository and the local path to where it should be checked out.</a:t>
            </a:r>
            <a:endParaRPr sz="1200"/>
          </a:p>
          <a:p>
            <a:pPr indent="-304800" lvl="0" marL="457200" rtl="0" algn="l">
              <a:lnSpc>
                <a:spcPct val="115000"/>
              </a:lnSpc>
              <a:spcBef>
                <a:spcPts val="0"/>
              </a:spcBef>
              <a:spcAft>
                <a:spcPts val="0"/>
              </a:spcAft>
              <a:buSzPts val="1200"/>
              <a:buChar char="■"/>
            </a:pPr>
            <a:r>
              <a:rPr lang="en" sz="1200"/>
              <a:t>The commits in the super repository contain </a:t>
            </a:r>
            <a:r>
              <a:rPr b="1" i="1" lang="en" sz="1200"/>
              <a:t>git links</a:t>
            </a:r>
            <a:r>
              <a:rPr lang="en" sz="1200"/>
              <a:t> to a commit in the sub repository.</a:t>
            </a:r>
            <a:endParaRPr sz="1200"/>
          </a:p>
          <a:p>
            <a:pPr indent="-304800" lvl="0" marL="457200" rtl="0" algn="l">
              <a:lnSpc>
                <a:spcPct val="115000"/>
              </a:lnSpc>
              <a:spcBef>
                <a:spcPts val="0"/>
              </a:spcBef>
              <a:spcAft>
                <a:spcPts val="0"/>
              </a:spcAft>
              <a:buSzPts val="1200"/>
              <a:buChar char="■"/>
            </a:pPr>
            <a:r>
              <a:rPr lang="en" sz="1200"/>
              <a:t>The submodule commit is checked out at the local path that is defined in the </a:t>
            </a:r>
            <a:r>
              <a:rPr i="1" lang="en" sz="1200">
                <a:latin typeface="Courier New"/>
                <a:ea typeface="Courier New"/>
                <a:cs typeface="Courier New"/>
                <a:sym typeface="Courier New"/>
              </a:rPr>
              <a:t>.gitmodules</a:t>
            </a:r>
            <a:r>
              <a:rPr lang="en" sz="1200"/>
              <a:t> file.</a:t>
            </a:r>
            <a:endParaRPr sz="1200"/>
          </a:p>
          <a:p>
            <a:pPr indent="0" lvl="0" marL="0" rtl="0" algn="l">
              <a:lnSpc>
                <a:spcPct val="115000"/>
              </a:lnSpc>
              <a:spcBef>
                <a:spcPts val="900"/>
              </a:spcBef>
              <a:spcAft>
                <a:spcPts val="900"/>
              </a:spcAft>
              <a:buNone/>
            </a:pPr>
            <a:r>
              <a:t/>
            </a:r>
            <a:endParaRPr sz="1200"/>
          </a:p>
        </p:txBody>
      </p:sp>
      <p:sp>
        <p:nvSpPr>
          <p:cNvPr id="2527" name="Google Shape;2527;p121"/>
          <p:cNvSpPr/>
          <p:nvPr/>
        </p:nvSpPr>
        <p:spPr>
          <a:xfrm>
            <a:off x="1746804" y="332842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528" name="Google Shape;2528;p121"/>
          <p:cNvSpPr/>
          <p:nvPr/>
        </p:nvSpPr>
        <p:spPr>
          <a:xfrm>
            <a:off x="1746804" y="381945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529" name="Google Shape;2529;p121"/>
          <p:cNvCxnSpPr>
            <a:stCxn id="2527" idx="0"/>
          </p:cNvCxnSpPr>
          <p:nvPr/>
        </p:nvCxnSpPr>
        <p:spPr>
          <a:xfrm rot="10800000">
            <a:off x="1908654" y="3179926"/>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2530" name="Google Shape;2530;p121"/>
          <p:cNvCxnSpPr>
            <a:stCxn id="2528" idx="0"/>
            <a:endCxn id="2527" idx="4"/>
          </p:cNvCxnSpPr>
          <p:nvPr/>
        </p:nvCxnSpPr>
        <p:spPr>
          <a:xfrm rot="10800000">
            <a:off x="1908654" y="3670659"/>
            <a:ext cx="0" cy="148800"/>
          </a:xfrm>
          <a:prstGeom prst="straightConnector1">
            <a:avLst/>
          </a:prstGeom>
          <a:noFill/>
          <a:ln cap="flat" cmpd="sng" w="28575">
            <a:solidFill>
              <a:schemeClr val="dk2"/>
            </a:solidFill>
            <a:prstDash val="solid"/>
            <a:round/>
            <a:headEnd len="med" w="med" type="none"/>
            <a:tailEnd len="med" w="med" type="none"/>
          </a:ln>
        </p:spPr>
      </p:cxnSp>
      <p:sp>
        <p:nvSpPr>
          <p:cNvPr id="2531" name="Google Shape;2531;p121"/>
          <p:cNvSpPr/>
          <p:nvPr/>
        </p:nvSpPr>
        <p:spPr>
          <a:xfrm>
            <a:off x="1746804" y="283741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2532" name="Google Shape;2532;p121"/>
          <p:cNvSpPr/>
          <p:nvPr/>
        </p:nvSpPr>
        <p:spPr>
          <a:xfrm>
            <a:off x="1746804" y="23433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533" name="Google Shape;2533;p121"/>
          <p:cNvCxnSpPr/>
          <p:nvPr/>
        </p:nvCxnSpPr>
        <p:spPr>
          <a:xfrm rot="10800000">
            <a:off x="1908706" y="2698910"/>
            <a:ext cx="0" cy="148500"/>
          </a:xfrm>
          <a:prstGeom prst="straightConnector1">
            <a:avLst/>
          </a:prstGeom>
          <a:noFill/>
          <a:ln cap="flat" cmpd="sng" w="28575">
            <a:solidFill>
              <a:schemeClr val="dk2"/>
            </a:solidFill>
            <a:prstDash val="solid"/>
            <a:round/>
            <a:headEnd len="med" w="med" type="none"/>
            <a:tailEnd len="med" w="med" type="none"/>
          </a:ln>
        </p:spPr>
      </p:cxnSp>
      <p:sp>
        <p:nvSpPr>
          <p:cNvPr id="2534" name="Google Shape;2534;p121"/>
          <p:cNvSpPr txBox="1"/>
          <p:nvPr/>
        </p:nvSpPr>
        <p:spPr>
          <a:xfrm>
            <a:off x="891750" y="2360316"/>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535" name="Google Shape;2535;p121"/>
          <p:cNvCxnSpPr>
            <a:stCxn id="2534" idx="3"/>
            <a:endCxn id="2532" idx="2"/>
          </p:cNvCxnSpPr>
          <p:nvPr/>
        </p:nvCxnSpPr>
        <p:spPr>
          <a:xfrm flipH="1" rot="10800000">
            <a:off x="1469250" y="2514366"/>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2536" name="Google Shape;2536;p121"/>
          <p:cNvSpPr txBox="1"/>
          <p:nvPr/>
        </p:nvSpPr>
        <p:spPr>
          <a:xfrm>
            <a:off x="683125" y="950525"/>
            <a:ext cx="15960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super repository</a:t>
            </a:r>
            <a:endParaRPr b="1"/>
          </a:p>
        </p:txBody>
      </p:sp>
      <p:sp>
        <p:nvSpPr>
          <p:cNvPr id="2537" name="Google Shape;2537;p121"/>
          <p:cNvSpPr txBox="1"/>
          <p:nvPr/>
        </p:nvSpPr>
        <p:spPr>
          <a:xfrm>
            <a:off x="3889550" y="1612913"/>
            <a:ext cx="15960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sub repository</a:t>
            </a:r>
            <a:endParaRPr b="1"/>
          </a:p>
        </p:txBody>
      </p:sp>
      <p:sp>
        <p:nvSpPr>
          <p:cNvPr id="2538" name="Google Shape;2538;p121"/>
          <p:cNvSpPr/>
          <p:nvPr/>
        </p:nvSpPr>
        <p:spPr>
          <a:xfrm>
            <a:off x="4011704" y="32794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1</a:t>
            </a:r>
            <a:endParaRPr b="1" sz="1200"/>
          </a:p>
        </p:txBody>
      </p:sp>
      <p:cxnSp>
        <p:nvCxnSpPr>
          <p:cNvPr id="2539" name="Google Shape;2539;p121"/>
          <p:cNvCxnSpPr>
            <a:stCxn id="2538" idx="0"/>
          </p:cNvCxnSpPr>
          <p:nvPr/>
        </p:nvCxnSpPr>
        <p:spPr>
          <a:xfrm rot="10800000">
            <a:off x="4173554" y="3130964"/>
            <a:ext cx="0" cy="148500"/>
          </a:xfrm>
          <a:prstGeom prst="straightConnector1">
            <a:avLst/>
          </a:prstGeom>
          <a:noFill/>
          <a:ln cap="flat" cmpd="sng" w="28575">
            <a:solidFill>
              <a:schemeClr val="dk2"/>
            </a:solidFill>
            <a:prstDash val="solid"/>
            <a:round/>
            <a:headEnd len="med" w="med" type="none"/>
            <a:tailEnd len="med" w="med" type="none"/>
          </a:ln>
        </p:spPr>
      </p:cxnSp>
      <p:sp>
        <p:nvSpPr>
          <p:cNvPr id="2540" name="Google Shape;2540;p121"/>
          <p:cNvSpPr/>
          <p:nvPr/>
        </p:nvSpPr>
        <p:spPr>
          <a:xfrm>
            <a:off x="4011704" y="2788450"/>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2</a:t>
            </a:r>
            <a:endParaRPr b="1" sz="1200"/>
          </a:p>
        </p:txBody>
      </p:sp>
      <p:sp>
        <p:nvSpPr>
          <p:cNvPr id="2541" name="Google Shape;2541;p121"/>
          <p:cNvSpPr/>
          <p:nvPr/>
        </p:nvSpPr>
        <p:spPr>
          <a:xfrm>
            <a:off x="4011704" y="229436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3</a:t>
            </a:r>
            <a:endParaRPr b="1" sz="1200"/>
          </a:p>
        </p:txBody>
      </p:sp>
      <p:cxnSp>
        <p:nvCxnSpPr>
          <p:cNvPr id="2542" name="Google Shape;2542;p121"/>
          <p:cNvCxnSpPr/>
          <p:nvPr/>
        </p:nvCxnSpPr>
        <p:spPr>
          <a:xfrm rot="10800000">
            <a:off x="4173606" y="2649947"/>
            <a:ext cx="0" cy="148500"/>
          </a:xfrm>
          <a:prstGeom prst="straightConnector1">
            <a:avLst/>
          </a:prstGeom>
          <a:noFill/>
          <a:ln cap="flat" cmpd="sng" w="28575">
            <a:solidFill>
              <a:schemeClr val="dk2"/>
            </a:solidFill>
            <a:prstDash val="solid"/>
            <a:round/>
            <a:headEnd len="med" w="med" type="none"/>
            <a:tailEnd len="med" w="med" type="none"/>
          </a:ln>
        </p:spPr>
      </p:cxnSp>
      <p:sp>
        <p:nvSpPr>
          <p:cNvPr id="2543" name="Google Shape;2543;p121"/>
          <p:cNvSpPr txBox="1"/>
          <p:nvPr/>
        </p:nvSpPr>
        <p:spPr>
          <a:xfrm>
            <a:off x="4672150" y="230905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544" name="Google Shape;2544;p121"/>
          <p:cNvCxnSpPr>
            <a:stCxn id="2543" idx="1"/>
            <a:endCxn id="2541" idx="6"/>
          </p:cNvCxnSpPr>
          <p:nvPr/>
        </p:nvCxnSpPr>
        <p:spPr>
          <a:xfrm rot="10800000">
            <a:off x="4335550" y="2465504"/>
            <a:ext cx="336600" cy="0"/>
          </a:xfrm>
          <a:prstGeom prst="straightConnector1">
            <a:avLst/>
          </a:prstGeom>
          <a:noFill/>
          <a:ln cap="flat" cmpd="sng" w="28575">
            <a:solidFill>
              <a:schemeClr val="dk2"/>
            </a:solidFill>
            <a:prstDash val="solid"/>
            <a:round/>
            <a:headEnd len="med" w="med" type="none"/>
            <a:tailEnd len="med" w="med" type="triangle"/>
          </a:ln>
        </p:spPr>
      </p:cxnSp>
      <p:sp>
        <p:nvSpPr>
          <p:cNvPr id="2545" name="Google Shape;2545;p121"/>
          <p:cNvSpPr/>
          <p:nvPr/>
        </p:nvSpPr>
        <p:spPr>
          <a:xfrm>
            <a:off x="3746450" y="1985788"/>
            <a:ext cx="1882200" cy="1947600"/>
          </a:xfrm>
          <a:prstGeom prst="rect">
            <a:avLst/>
          </a:prstGeom>
          <a:noFill/>
          <a:ln cap="flat" cmpd="sng" w="285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6" name="Google Shape;2546;p121"/>
          <p:cNvCxnSpPr/>
          <p:nvPr/>
        </p:nvCxnSpPr>
        <p:spPr>
          <a:xfrm flipH="1" rot="10800000">
            <a:off x="2078075" y="3478625"/>
            <a:ext cx="1928700" cy="493800"/>
          </a:xfrm>
          <a:prstGeom prst="straightConnector1">
            <a:avLst/>
          </a:prstGeom>
          <a:noFill/>
          <a:ln cap="flat" cmpd="sng" w="28575">
            <a:solidFill>
              <a:srgbClr val="F1C232"/>
            </a:solidFill>
            <a:prstDash val="solid"/>
            <a:round/>
            <a:headEnd len="med" w="med" type="none"/>
            <a:tailEnd len="med" w="med" type="triangle"/>
          </a:ln>
        </p:spPr>
      </p:cxnSp>
      <p:cxnSp>
        <p:nvCxnSpPr>
          <p:cNvPr id="2547" name="Google Shape;2547;p121"/>
          <p:cNvCxnSpPr/>
          <p:nvPr/>
        </p:nvCxnSpPr>
        <p:spPr>
          <a:xfrm flipH="1" rot="10800000">
            <a:off x="2078075" y="3467125"/>
            <a:ext cx="1917300" cy="23100"/>
          </a:xfrm>
          <a:prstGeom prst="straightConnector1">
            <a:avLst/>
          </a:prstGeom>
          <a:noFill/>
          <a:ln cap="flat" cmpd="sng" w="28575">
            <a:solidFill>
              <a:srgbClr val="F1C232"/>
            </a:solidFill>
            <a:prstDash val="solid"/>
            <a:round/>
            <a:headEnd len="med" w="med" type="none"/>
            <a:tailEnd len="med" w="med" type="triangle"/>
          </a:ln>
        </p:spPr>
      </p:cxnSp>
      <p:cxnSp>
        <p:nvCxnSpPr>
          <p:cNvPr id="2548" name="Google Shape;2548;p121"/>
          <p:cNvCxnSpPr/>
          <p:nvPr/>
        </p:nvCxnSpPr>
        <p:spPr>
          <a:xfrm flipH="1" rot="10800000">
            <a:off x="2089550" y="2985150"/>
            <a:ext cx="1905900" cy="11400"/>
          </a:xfrm>
          <a:prstGeom prst="straightConnector1">
            <a:avLst/>
          </a:prstGeom>
          <a:noFill/>
          <a:ln cap="flat" cmpd="sng" w="28575">
            <a:solidFill>
              <a:srgbClr val="F1C232"/>
            </a:solidFill>
            <a:prstDash val="solid"/>
            <a:round/>
            <a:headEnd len="med" w="med" type="none"/>
            <a:tailEnd len="med" w="med" type="triangle"/>
          </a:ln>
        </p:spPr>
      </p:cxnSp>
      <p:cxnSp>
        <p:nvCxnSpPr>
          <p:cNvPr id="2549" name="Google Shape;2549;p121"/>
          <p:cNvCxnSpPr/>
          <p:nvPr/>
        </p:nvCxnSpPr>
        <p:spPr>
          <a:xfrm>
            <a:off x="2078075" y="2525825"/>
            <a:ext cx="1951800" cy="0"/>
          </a:xfrm>
          <a:prstGeom prst="straightConnector1">
            <a:avLst/>
          </a:prstGeom>
          <a:noFill/>
          <a:ln cap="flat" cmpd="sng" w="28575">
            <a:solidFill>
              <a:srgbClr val="F1C232"/>
            </a:solidFill>
            <a:prstDash val="solid"/>
            <a:round/>
            <a:headEnd len="med" w="med" type="none"/>
            <a:tailEnd len="med" w="med" type="triangle"/>
          </a:ln>
        </p:spPr>
      </p:cxnSp>
      <p:sp>
        <p:nvSpPr>
          <p:cNvPr id="2550" name="Google Shape;2550;p121"/>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121"/>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are use cases for submodules?</a:t>
            </a:r>
            <a:endParaRPr i="1" sz="1800">
              <a:solidFill>
                <a:schemeClr val="dk1"/>
              </a:solidFill>
            </a:endParaRPr>
          </a:p>
        </p:txBody>
      </p:sp>
      <p:pic>
        <p:nvPicPr>
          <p:cNvPr id="2552" name="Google Shape;2552;p121"/>
          <p:cNvPicPr preferRelativeResize="0"/>
          <p:nvPr/>
        </p:nvPicPr>
        <p:blipFill rotWithShape="1">
          <a:blip r:embed="rId3">
            <a:alphaModFix/>
          </a:blip>
          <a:srcRect b="0" l="0" r="0" t="0"/>
          <a:stretch/>
        </p:blipFill>
        <p:spPr>
          <a:xfrm>
            <a:off x="891720" y="1394640"/>
            <a:ext cx="1019880" cy="556200"/>
          </a:xfrm>
          <a:prstGeom prst="rect">
            <a:avLst/>
          </a:prstGeom>
          <a:noFill/>
          <a:ln>
            <a:noFill/>
          </a:ln>
        </p:spPr>
      </p:pic>
      <p:cxnSp>
        <p:nvCxnSpPr>
          <p:cNvPr id="2553" name="Google Shape;2553;p121"/>
          <p:cNvCxnSpPr/>
          <p:nvPr/>
        </p:nvCxnSpPr>
        <p:spPr>
          <a:xfrm>
            <a:off x="1871400" y="1687700"/>
            <a:ext cx="1882800" cy="4134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7" name="Shape 2557"/>
        <p:cNvGrpSpPr/>
        <p:nvPr/>
      </p:nvGrpSpPr>
      <p:grpSpPr>
        <a:xfrm>
          <a:off x="0" y="0"/>
          <a:ext cx="0" cy="0"/>
          <a:chOff x="0" y="0"/>
          <a:chExt cx="0" cy="0"/>
        </a:xfrm>
      </p:grpSpPr>
      <p:sp>
        <p:nvSpPr>
          <p:cNvPr id="2558" name="Google Shape;2558;p12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122"/>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Submodules</a:t>
            </a:r>
            <a:endParaRPr b="1" sz="3600">
              <a:solidFill>
                <a:srgbClr val="FFFFFF"/>
              </a:solidFill>
            </a:endParaRPr>
          </a:p>
          <a:p>
            <a:pPr indent="0" lvl="0" marL="0" rtl="0" algn="l">
              <a:spcBef>
                <a:spcPts val="0"/>
              </a:spcBef>
              <a:spcAft>
                <a:spcPts val="0"/>
              </a:spcAft>
              <a:buNone/>
            </a:pPr>
            <a:r>
              <a:t/>
            </a:r>
            <a:endParaRPr sz="3000"/>
          </a:p>
        </p:txBody>
      </p:sp>
      <p:sp>
        <p:nvSpPr>
          <p:cNvPr id="2560" name="Google Shape;2560;p122"/>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22"/>
          <p:cNvSpPr txBox="1"/>
          <p:nvPr/>
        </p:nvSpPr>
        <p:spPr>
          <a:xfrm>
            <a:off x="6222475" y="655350"/>
            <a:ext cx="28704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t>A </a:t>
            </a:r>
            <a:r>
              <a:rPr b="1" i="1" lang="en" sz="1200"/>
              <a:t>submodule</a:t>
            </a:r>
            <a:r>
              <a:rPr lang="en" sz="1200"/>
              <a:t> is added by</a:t>
            </a:r>
            <a:br>
              <a:rPr lang="en" sz="1200"/>
            </a:br>
            <a:r>
              <a:rPr i="1" lang="en" sz="1200">
                <a:latin typeface="Courier New"/>
                <a:ea typeface="Courier New"/>
                <a:cs typeface="Courier New"/>
                <a:sym typeface="Courier New"/>
              </a:rPr>
              <a:t>git submodule add &lt;URL&gt; &lt;local-path&gt;</a:t>
            </a:r>
            <a:endParaRPr i="1" sz="1200">
              <a:latin typeface="Courier New"/>
              <a:ea typeface="Courier New"/>
              <a:cs typeface="Courier New"/>
              <a:sym typeface="Courier New"/>
            </a:endParaRPr>
          </a:p>
          <a:p>
            <a:pPr indent="-304800" lvl="0" marL="457200" rtl="0" algn="l">
              <a:lnSpc>
                <a:spcPct val="115000"/>
              </a:lnSpc>
              <a:spcBef>
                <a:spcPts val="900"/>
              </a:spcBef>
              <a:spcAft>
                <a:spcPts val="0"/>
              </a:spcAft>
              <a:buSzPts val="1200"/>
              <a:buChar char="■"/>
            </a:pPr>
            <a:r>
              <a:rPr lang="en" sz="1200"/>
              <a:t>Checks out the submodule repository at </a:t>
            </a:r>
            <a:r>
              <a:rPr i="1" lang="en" sz="1200">
                <a:latin typeface="Courier New"/>
                <a:ea typeface="Courier New"/>
                <a:cs typeface="Courier New"/>
                <a:sym typeface="Courier New"/>
              </a:rPr>
              <a:t>local-path</a:t>
            </a:r>
            <a:r>
              <a:rPr lang="en" sz="1200"/>
              <a:t> (by default its </a:t>
            </a:r>
            <a:r>
              <a:rPr i="1" lang="en" sz="1200">
                <a:latin typeface="Courier New"/>
                <a:ea typeface="Courier New"/>
                <a:cs typeface="Courier New"/>
                <a:sym typeface="Courier New"/>
              </a:rPr>
              <a:t>master</a:t>
            </a:r>
            <a:r>
              <a:rPr lang="en" sz="1200"/>
              <a:t> branch).</a:t>
            </a:r>
            <a:endParaRPr sz="1200"/>
          </a:p>
          <a:p>
            <a:pPr indent="-304800" lvl="0" marL="457200" rtl="0" algn="l">
              <a:lnSpc>
                <a:spcPct val="115000"/>
              </a:lnSpc>
              <a:spcBef>
                <a:spcPts val="0"/>
              </a:spcBef>
              <a:spcAft>
                <a:spcPts val="0"/>
              </a:spcAft>
              <a:buSzPts val="1200"/>
              <a:buChar char="■"/>
            </a:pPr>
            <a:r>
              <a:rPr lang="en" sz="1200"/>
              <a:t>Creates/updates the </a:t>
            </a:r>
            <a:r>
              <a:rPr i="1" lang="en" sz="1200">
                <a:latin typeface="Courier New"/>
                <a:ea typeface="Courier New"/>
                <a:cs typeface="Courier New"/>
                <a:sym typeface="Courier New"/>
              </a:rPr>
              <a:t>.gitmodules</a:t>
            </a:r>
            <a:r>
              <a:rPr lang="en" sz="1200"/>
              <a:t> file and creates a </a:t>
            </a:r>
            <a:r>
              <a:rPr b="1" i="1" lang="en" sz="1200"/>
              <a:t>git link</a:t>
            </a:r>
            <a:r>
              <a:rPr lang="en" sz="1200"/>
              <a:t> at local-path.</a:t>
            </a:r>
            <a:endParaRPr sz="1200"/>
          </a:p>
          <a:p>
            <a:pPr indent="-304800" lvl="0" marL="457200" rtl="0" algn="l">
              <a:lnSpc>
                <a:spcPct val="115000"/>
              </a:lnSpc>
              <a:spcBef>
                <a:spcPts val="0"/>
              </a:spcBef>
              <a:spcAft>
                <a:spcPts val="0"/>
              </a:spcAft>
              <a:buSzPts val="1200"/>
              <a:buChar char="■"/>
            </a:pPr>
            <a:r>
              <a:rPr lang="en" sz="1200"/>
              <a:t>The </a:t>
            </a:r>
            <a:r>
              <a:rPr b="1" i="1" lang="en" sz="1200"/>
              <a:t>git link</a:t>
            </a:r>
            <a:r>
              <a:rPr lang="en" sz="1200"/>
              <a:t> and the </a:t>
            </a:r>
            <a:r>
              <a:rPr i="1" lang="en" sz="1200">
                <a:latin typeface="Courier New"/>
                <a:ea typeface="Courier New"/>
                <a:cs typeface="Courier New"/>
                <a:sym typeface="Courier New"/>
              </a:rPr>
              <a:t>.gitmodules</a:t>
            </a:r>
            <a:r>
              <a:rPr lang="en" sz="1200"/>
              <a:t> file should be committed and pushed.</a:t>
            </a:r>
            <a:endParaRPr sz="1200"/>
          </a:p>
          <a:p>
            <a:pPr indent="-304800" lvl="0" marL="457200" rtl="0" algn="l">
              <a:lnSpc>
                <a:spcPct val="115000"/>
              </a:lnSpc>
              <a:spcBef>
                <a:spcPts val="0"/>
              </a:spcBef>
              <a:spcAft>
                <a:spcPts val="0"/>
              </a:spcAft>
              <a:buSzPts val="1200"/>
              <a:buChar char="■"/>
            </a:pPr>
            <a:r>
              <a:rPr lang="en" sz="1200"/>
              <a:t>Users who fetch a commit with a new submodule</a:t>
            </a:r>
            <a:r>
              <a:rPr b="1" i="1" lang="en" sz="1200"/>
              <a:t> </a:t>
            </a:r>
            <a:r>
              <a:rPr lang="en" sz="1200"/>
              <a:t>must initiate the submodule by</a:t>
            </a:r>
            <a:br>
              <a:rPr lang="en" sz="1200"/>
            </a:br>
            <a:r>
              <a:rPr i="1" lang="en" sz="1200">
                <a:latin typeface="Courier New"/>
                <a:ea typeface="Courier New"/>
                <a:cs typeface="Courier New"/>
                <a:sym typeface="Courier New"/>
              </a:rPr>
              <a:t>git submodule init</a:t>
            </a:r>
            <a:endParaRPr i="1" sz="1200">
              <a:latin typeface="Courier New"/>
              <a:ea typeface="Courier New"/>
              <a:cs typeface="Courier New"/>
              <a:sym typeface="Courier New"/>
            </a:endParaRPr>
          </a:p>
        </p:txBody>
      </p:sp>
      <p:sp>
        <p:nvSpPr>
          <p:cNvPr id="2562" name="Google Shape;2562;p122"/>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122"/>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How is a submodule updated?</a:t>
            </a:r>
            <a:endParaRPr i="1" sz="1800">
              <a:solidFill>
                <a:schemeClr val="dk1"/>
              </a:solidFill>
            </a:endParaRPr>
          </a:p>
        </p:txBody>
      </p:sp>
      <p:sp>
        <p:nvSpPr>
          <p:cNvPr id="2564" name="Google Shape;2564;p122"/>
          <p:cNvSpPr txBox="1"/>
          <p:nvPr/>
        </p:nvSpPr>
        <p:spPr>
          <a:xfrm>
            <a:off x="265950" y="705200"/>
            <a:ext cx="5658300" cy="3871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900"/>
              </a:spcBef>
              <a:spcAft>
                <a:spcPts val="0"/>
              </a:spcAft>
              <a:buClr>
                <a:schemeClr val="dk1"/>
              </a:buClr>
              <a:buSzPts val="1800"/>
              <a:buFont typeface="Arial"/>
              <a:buChar char="■"/>
            </a:pPr>
            <a:r>
              <a:rPr b="1" lang="en" sz="1800">
                <a:solidFill>
                  <a:schemeClr val="dk1"/>
                </a:solidFill>
              </a:rPr>
              <a:t>Separate code into different repositories:</a:t>
            </a:r>
            <a:endParaRPr b="1"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rPr>
              <a:t>E.g. create submodules for components of a project.</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rPr>
              <a:t>Cleaner Git history since commits are specific to a certain submodule/component.</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rPr>
              <a:t>Different maintainers, release cycles etc.</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b="1" lang="en" sz="1800">
                <a:solidFill>
                  <a:schemeClr val="dk1"/>
                </a:solidFill>
              </a:rPr>
              <a:t>A submodule can be added to multiple repositories:</a:t>
            </a:r>
            <a:endParaRPr b="1"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rPr>
              <a:t>Multiple projects can share the same components.</a:t>
            </a:r>
            <a:endParaRPr sz="1800">
              <a:solidFill>
                <a:schemeClr val="dk1"/>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8" name="Shape 2568"/>
        <p:cNvGrpSpPr/>
        <p:nvPr/>
      </p:nvGrpSpPr>
      <p:grpSpPr>
        <a:xfrm>
          <a:off x="0" y="0"/>
          <a:ext cx="0" cy="0"/>
          <a:chOff x="0" y="0"/>
          <a:chExt cx="0" cy="0"/>
        </a:xfrm>
      </p:grpSpPr>
      <p:sp>
        <p:nvSpPr>
          <p:cNvPr id="2569" name="Google Shape;2569;p123"/>
          <p:cNvSpPr/>
          <p:nvPr/>
        </p:nvSpPr>
        <p:spPr>
          <a:xfrm>
            <a:off x="637825" y="1353700"/>
            <a:ext cx="1882200" cy="3066600"/>
          </a:xfrm>
          <a:prstGeom prst="rect">
            <a:avLst/>
          </a:prstGeom>
          <a:noFill/>
          <a:ln cap="flat" cmpd="sng" w="285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123"/>
          <p:cNvSpPr/>
          <p:nvPr/>
        </p:nvSpPr>
        <p:spPr>
          <a:xfrm>
            <a:off x="3746450" y="1549953"/>
            <a:ext cx="1882200" cy="2383500"/>
          </a:xfrm>
          <a:prstGeom prst="rect">
            <a:avLst/>
          </a:prstGeom>
          <a:noFill/>
          <a:ln cap="flat" cmpd="sng" w="285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2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123"/>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Submodule Update</a:t>
            </a:r>
            <a:endParaRPr b="1" sz="3600">
              <a:solidFill>
                <a:srgbClr val="FFFFFF"/>
              </a:solidFill>
            </a:endParaRPr>
          </a:p>
          <a:p>
            <a:pPr indent="0" lvl="0" marL="0" rtl="0" algn="l">
              <a:spcBef>
                <a:spcPts val="0"/>
              </a:spcBef>
              <a:spcAft>
                <a:spcPts val="0"/>
              </a:spcAft>
              <a:buNone/>
            </a:pPr>
            <a:r>
              <a:t/>
            </a:r>
            <a:endParaRPr sz="3000"/>
          </a:p>
        </p:txBody>
      </p:sp>
      <p:sp>
        <p:nvSpPr>
          <p:cNvPr id="2573" name="Google Shape;2573;p123"/>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123"/>
          <p:cNvSpPr txBox="1"/>
          <p:nvPr/>
        </p:nvSpPr>
        <p:spPr>
          <a:xfrm>
            <a:off x="6222475" y="655350"/>
            <a:ext cx="2870400" cy="429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i="1" lang="en" sz="1300"/>
              <a:t>Submodule</a:t>
            </a:r>
            <a:r>
              <a:rPr lang="en" sz="1300"/>
              <a:t> update:</a:t>
            </a:r>
            <a:endParaRPr sz="1300"/>
          </a:p>
          <a:p>
            <a:pPr indent="-311150" lvl="0" marL="457200" rtl="0" algn="l">
              <a:lnSpc>
                <a:spcPct val="115000"/>
              </a:lnSpc>
              <a:spcBef>
                <a:spcPts val="900"/>
              </a:spcBef>
              <a:spcAft>
                <a:spcPts val="0"/>
              </a:spcAft>
              <a:buClr>
                <a:srgbClr val="3D85C6"/>
              </a:buClr>
              <a:buSzPts val="1300"/>
              <a:buAutoNum type="arabicPeriod"/>
            </a:pPr>
            <a:r>
              <a:rPr lang="en" sz="1300">
                <a:solidFill>
                  <a:srgbClr val="3D85C6"/>
                </a:solidFill>
              </a:rPr>
              <a:t>Create a new commit in the sub repository.</a:t>
            </a:r>
            <a:endParaRPr sz="1300">
              <a:solidFill>
                <a:srgbClr val="3D85C6"/>
              </a:solidFill>
            </a:endParaRPr>
          </a:p>
          <a:p>
            <a:pPr indent="0" lvl="0" marL="0" rtl="0" algn="l">
              <a:lnSpc>
                <a:spcPct val="115000"/>
              </a:lnSpc>
              <a:spcBef>
                <a:spcPts val="900"/>
              </a:spcBef>
              <a:spcAft>
                <a:spcPts val="900"/>
              </a:spcAft>
              <a:buNone/>
            </a:pPr>
            <a:r>
              <a:t/>
            </a:r>
            <a:endParaRPr sz="1300"/>
          </a:p>
        </p:txBody>
      </p:sp>
      <p:sp>
        <p:nvSpPr>
          <p:cNvPr id="2575" name="Google Shape;2575;p123"/>
          <p:cNvSpPr/>
          <p:nvPr/>
        </p:nvSpPr>
        <p:spPr>
          <a:xfrm>
            <a:off x="1746804" y="332842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576" name="Google Shape;2576;p123"/>
          <p:cNvSpPr/>
          <p:nvPr/>
        </p:nvSpPr>
        <p:spPr>
          <a:xfrm>
            <a:off x="1746804" y="381945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577" name="Google Shape;2577;p123"/>
          <p:cNvCxnSpPr>
            <a:stCxn id="2575" idx="0"/>
          </p:cNvCxnSpPr>
          <p:nvPr/>
        </p:nvCxnSpPr>
        <p:spPr>
          <a:xfrm rot="10800000">
            <a:off x="1908654" y="3179926"/>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2578" name="Google Shape;2578;p123"/>
          <p:cNvCxnSpPr>
            <a:stCxn id="2576" idx="0"/>
            <a:endCxn id="2575" idx="4"/>
          </p:cNvCxnSpPr>
          <p:nvPr/>
        </p:nvCxnSpPr>
        <p:spPr>
          <a:xfrm rot="10800000">
            <a:off x="1908654" y="3670659"/>
            <a:ext cx="0" cy="148800"/>
          </a:xfrm>
          <a:prstGeom prst="straightConnector1">
            <a:avLst/>
          </a:prstGeom>
          <a:noFill/>
          <a:ln cap="flat" cmpd="sng" w="28575">
            <a:solidFill>
              <a:schemeClr val="dk2"/>
            </a:solidFill>
            <a:prstDash val="solid"/>
            <a:round/>
            <a:headEnd len="med" w="med" type="none"/>
            <a:tailEnd len="med" w="med" type="none"/>
          </a:ln>
        </p:spPr>
      </p:cxnSp>
      <p:sp>
        <p:nvSpPr>
          <p:cNvPr id="2579" name="Google Shape;2579;p123"/>
          <p:cNvSpPr/>
          <p:nvPr/>
        </p:nvSpPr>
        <p:spPr>
          <a:xfrm>
            <a:off x="1746804" y="283741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2580" name="Google Shape;2580;p123"/>
          <p:cNvSpPr/>
          <p:nvPr/>
        </p:nvSpPr>
        <p:spPr>
          <a:xfrm>
            <a:off x="1746804" y="23433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581" name="Google Shape;2581;p123"/>
          <p:cNvCxnSpPr/>
          <p:nvPr/>
        </p:nvCxnSpPr>
        <p:spPr>
          <a:xfrm rot="10800000">
            <a:off x="1908706" y="2698910"/>
            <a:ext cx="0" cy="148500"/>
          </a:xfrm>
          <a:prstGeom prst="straightConnector1">
            <a:avLst/>
          </a:prstGeom>
          <a:noFill/>
          <a:ln cap="flat" cmpd="sng" w="28575">
            <a:solidFill>
              <a:schemeClr val="dk2"/>
            </a:solidFill>
            <a:prstDash val="solid"/>
            <a:round/>
            <a:headEnd len="med" w="med" type="none"/>
            <a:tailEnd len="med" w="med" type="none"/>
          </a:ln>
        </p:spPr>
      </p:cxnSp>
      <p:sp>
        <p:nvSpPr>
          <p:cNvPr id="2582" name="Google Shape;2582;p123"/>
          <p:cNvSpPr txBox="1"/>
          <p:nvPr/>
        </p:nvSpPr>
        <p:spPr>
          <a:xfrm>
            <a:off x="891750" y="2360316"/>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583" name="Google Shape;2583;p123"/>
          <p:cNvCxnSpPr>
            <a:stCxn id="2582" idx="3"/>
            <a:endCxn id="2580" idx="2"/>
          </p:cNvCxnSpPr>
          <p:nvPr/>
        </p:nvCxnSpPr>
        <p:spPr>
          <a:xfrm flipH="1" rot="10800000">
            <a:off x="1469250" y="2514366"/>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2584" name="Google Shape;2584;p123"/>
          <p:cNvSpPr txBox="1"/>
          <p:nvPr/>
        </p:nvSpPr>
        <p:spPr>
          <a:xfrm>
            <a:off x="683125" y="950525"/>
            <a:ext cx="15960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super repository</a:t>
            </a:r>
            <a:endParaRPr b="1"/>
          </a:p>
        </p:txBody>
      </p:sp>
      <p:sp>
        <p:nvSpPr>
          <p:cNvPr id="2585" name="Google Shape;2585;p123"/>
          <p:cNvSpPr txBox="1"/>
          <p:nvPr/>
        </p:nvSpPr>
        <p:spPr>
          <a:xfrm>
            <a:off x="3889550" y="1227563"/>
            <a:ext cx="15960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sub repository</a:t>
            </a:r>
            <a:endParaRPr b="1"/>
          </a:p>
        </p:txBody>
      </p:sp>
      <p:sp>
        <p:nvSpPr>
          <p:cNvPr id="2586" name="Google Shape;2586;p123"/>
          <p:cNvSpPr/>
          <p:nvPr/>
        </p:nvSpPr>
        <p:spPr>
          <a:xfrm>
            <a:off x="4011704" y="32794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1</a:t>
            </a:r>
            <a:endParaRPr b="1" sz="1200"/>
          </a:p>
        </p:txBody>
      </p:sp>
      <p:cxnSp>
        <p:nvCxnSpPr>
          <p:cNvPr id="2587" name="Google Shape;2587;p123"/>
          <p:cNvCxnSpPr>
            <a:stCxn id="2586" idx="0"/>
          </p:cNvCxnSpPr>
          <p:nvPr/>
        </p:nvCxnSpPr>
        <p:spPr>
          <a:xfrm rot="10800000">
            <a:off x="4173554" y="3130964"/>
            <a:ext cx="0" cy="148500"/>
          </a:xfrm>
          <a:prstGeom prst="straightConnector1">
            <a:avLst/>
          </a:prstGeom>
          <a:noFill/>
          <a:ln cap="flat" cmpd="sng" w="28575">
            <a:solidFill>
              <a:schemeClr val="dk2"/>
            </a:solidFill>
            <a:prstDash val="solid"/>
            <a:round/>
            <a:headEnd len="med" w="med" type="none"/>
            <a:tailEnd len="med" w="med" type="none"/>
          </a:ln>
        </p:spPr>
      </p:cxnSp>
      <p:sp>
        <p:nvSpPr>
          <p:cNvPr id="2588" name="Google Shape;2588;p123"/>
          <p:cNvSpPr/>
          <p:nvPr/>
        </p:nvSpPr>
        <p:spPr>
          <a:xfrm>
            <a:off x="4011704" y="2788450"/>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2</a:t>
            </a:r>
            <a:endParaRPr b="1" sz="1200"/>
          </a:p>
        </p:txBody>
      </p:sp>
      <p:sp>
        <p:nvSpPr>
          <p:cNvPr id="2589" name="Google Shape;2589;p123"/>
          <p:cNvSpPr/>
          <p:nvPr/>
        </p:nvSpPr>
        <p:spPr>
          <a:xfrm>
            <a:off x="4011704" y="229436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3</a:t>
            </a:r>
            <a:endParaRPr b="1" sz="1200"/>
          </a:p>
        </p:txBody>
      </p:sp>
      <p:cxnSp>
        <p:nvCxnSpPr>
          <p:cNvPr id="2590" name="Google Shape;2590;p123"/>
          <p:cNvCxnSpPr/>
          <p:nvPr/>
        </p:nvCxnSpPr>
        <p:spPr>
          <a:xfrm rot="10800000">
            <a:off x="4173606" y="2649947"/>
            <a:ext cx="0" cy="148500"/>
          </a:xfrm>
          <a:prstGeom prst="straightConnector1">
            <a:avLst/>
          </a:prstGeom>
          <a:noFill/>
          <a:ln cap="flat" cmpd="sng" w="28575">
            <a:solidFill>
              <a:schemeClr val="dk2"/>
            </a:solidFill>
            <a:prstDash val="solid"/>
            <a:round/>
            <a:headEnd len="med" w="med" type="none"/>
            <a:tailEnd len="med" w="med" type="none"/>
          </a:ln>
        </p:spPr>
      </p:cxnSp>
      <p:sp>
        <p:nvSpPr>
          <p:cNvPr id="2591" name="Google Shape;2591;p123"/>
          <p:cNvSpPr txBox="1"/>
          <p:nvPr/>
        </p:nvSpPr>
        <p:spPr>
          <a:xfrm>
            <a:off x="4672150" y="2309054"/>
            <a:ext cx="577500" cy="3129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master</a:t>
            </a:r>
            <a:endParaRPr sz="1000">
              <a:solidFill>
                <a:srgbClr val="B7B7B7"/>
              </a:solidFill>
            </a:endParaRPr>
          </a:p>
        </p:txBody>
      </p:sp>
      <p:cxnSp>
        <p:nvCxnSpPr>
          <p:cNvPr id="2592" name="Google Shape;2592;p123"/>
          <p:cNvCxnSpPr>
            <a:stCxn id="2591" idx="1"/>
            <a:endCxn id="2589" idx="6"/>
          </p:cNvCxnSpPr>
          <p:nvPr/>
        </p:nvCxnSpPr>
        <p:spPr>
          <a:xfrm rot="10800000">
            <a:off x="4335550" y="2465504"/>
            <a:ext cx="336600" cy="0"/>
          </a:xfrm>
          <a:prstGeom prst="straightConnector1">
            <a:avLst/>
          </a:prstGeom>
          <a:noFill/>
          <a:ln cap="flat" cmpd="sng" w="28575">
            <a:solidFill>
              <a:srgbClr val="B7B7B7"/>
            </a:solidFill>
            <a:prstDash val="dash"/>
            <a:round/>
            <a:headEnd len="med" w="med" type="none"/>
            <a:tailEnd len="med" w="med" type="triangle"/>
          </a:ln>
        </p:spPr>
      </p:cxnSp>
      <p:cxnSp>
        <p:nvCxnSpPr>
          <p:cNvPr id="2593" name="Google Shape;2593;p123"/>
          <p:cNvCxnSpPr/>
          <p:nvPr/>
        </p:nvCxnSpPr>
        <p:spPr>
          <a:xfrm flipH="1" rot="10800000">
            <a:off x="2078075" y="3478625"/>
            <a:ext cx="1928700" cy="493800"/>
          </a:xfrm>
          <a:prstGeom prst="straightConnector1">
            <a:avLst/>
          </a:prstGeom>
          <a:noFill/>
          <a:ln cap="flat" cmpd="sng" w="28575">
            <a:solidFill>
              <a:srgbClr val="F1C232"/>
            </a:solidFill>
            <a:prstDash val="solid"/>
            <a:round/>
            <a:headEnd len="med" w="med" type="none"/>
            <a:tailEnd len="med" w="med" type="triangle"/>
          </a:ln>
        </p:spPr>
      </p:cxnSp>
      <p:cxnSp>
        <p:nvCxnSpPr>
          <p:cNvPr id="2594" name="Google Shape;2594;p123"/>
          <p:cNvCxnSpPr/>
          <p:nvPr/>
        </p:nvCxnSpPr>
        <p:spPr>
          <a:xfrm flipH="1" rot="10800000">
            <a:off x="2078075" y="3467125"/>
            <a:ext cx="1917300" cy="23100"/>
          </a:xfrm>
          <a:prstGeom prst="straightConnector1">
            <a:avLst/>
          </a:prstGeom>
          <a:noFill/>
          <a:ln cap="flat" cmpd="sng" w="28575">
            <a:solidFill>
              <a:srgbClr val="F1C232"/>
            </a:solidFill>
            <a:prstDash val="solid"/>
            <a:round/>
            <a:headEnd len="med" w="med" type="none"/>
            <a:tailEnd len="med" w="med" type="triangle"/>
          </a:ln>
        </p:spPr>
      </p:cxnSp>
      <p:cxnSp>
        <p:nvCxnSpPr>
          <p:cNvPr id="2595" name="Google Shape;2595;p123"/>
          <p:cNvCxnSpPr/>
          <p:nvPr/>
        </p:nvCxnSpPr>
        <p:spPr>
          <a:xfrm flipH="1" rot="10800000">
            <a:off x="2089550" y="2985150"/>
            <a:ext cx="1905900" cy="11400"/>
          </a:xfrm>
          <a:prstGeom prst="straightConnector1">
            <a:avLst/>
          </a:prstGeom>
          <a:noFill/>
          <a:ln cap="flat" cmpd="sng" w="28575">
            <a:solidFill>
              <a:srgbClr val="F1C232"/>
            </a:solidFill>
            <a:prstDash val="solid"/>
            <a:round/>
            <a:headEnd len="med" w="med" type="none"/>
            <a:tailEnd len="med" w="med" type="triangle"/>
          </a:ln>
        </p:spPr>
      </p:cxnSp>
      <p:cxnSp>
        <p:nvCxnSpPr>
          <p:cNvPr id="2596" name="Google Shape;2596;p123"/>
          <p:cNvCxnSpPr/>
          <p:nvPr/>
        </p:nvCxnSpPr>
        <p:spPr>
          <a:xfrm>
            <a:off x="2078075" y="2525825"/>
            <a:ext cx="1951800" cy="0"/>
          </a:xfrm>
          <a:prstGeom prst="straightConnector1">
            <a:avLst/>
          </a:prstGeom>
          <a:noFill/>
          <a:ln cap="flat" cmpd="sng" w="28575">
            <a:solidFill>
              <a:srgbClr val="F1C232"/>
            </a:solidFill>
            <a:prstDash val="solid"/>
            <a:round/>
            <a:headEnd len="med" w="med" type="none"/>
            <a:tailEnd len="med" w="med" type="triangle"/>
          </a:ln>
        </p:spPr>
      </p:cxnSp>
      <p:sp>
        <p:nvSpPr>
          <p:cNvPr id="2597" name="Google Shape;2597;p123"/>
          <p:cNvSpPr/>
          <p:nvPr/>
        </p:nvSpPr>
        <p:spPr>
          <a:xfrm>
            <a:off x="4011704" y="1799664"/>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4</a:t>
            </a:r>
            <a:endParaRPr b="1" sz="1200">
              <a:solidFill>
                <a:srgbClr val="A61C00"/>
              </a:solidFill>
            </a:endParaRPr>
          </a:p>
        </p:txBody>
      </p:sp>
      <p:cxnSp>
        <p:nvCxnSpPr>
          <p:cNvPr id="2598" name="Google Shape;2598;p123"/>
          <p:cNvCxnSpPr>
            <a:stCxn id="2589" idx="0"/>
            <a:endCxn id="2597" idx="4"/>
          </p:cNvCxnSpPr>
          <p:nvPr/>
        </p:nvCxnSpPr>
        <p:spPr>
          <a:xfrm rot="10800000">
            <a:off x="4173554" y="2141961"/>
            <a:ext cx="0" cy="152400"/>
          </a:xfrm>
          <a:prstGeom prst="straightConnector1">
            <a:avLst/>
          </a:prstGeom>
          <a:noFill/>
          <a:ln cap="flat" cmpd="sng" w="28575">
            <a:solidFill>
              <a:srgbClr val="A61C00"/>
            </a:solidFill>
            <a:prstDash val="solid"/>
            <a:round/>
            <a:headEnd len="med" w="med" type="none"/>
            <a:tailEnd len="med" w="med" type="none"/>
          </a:ln>
        </p:spPr>
      </p:cxnSp>
      <p:sp>
        <p:nvSpPr>
          <p:cNvPr id="2599" name="Google Shape;2599;p123"/>
          <p:cNvSpPr txBox="1"/>
          <p:nvPr/>
        </p:nvSpPr>
        <p:spPr>
          <a:xfrm>
            <a:off x="4672150" y="1814379"/>
            <a:ext cx="5775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master</a:t>
            </a:r>
            <a:endParaRPr sz="1000">
              <a:solidFill>
                <a:srgbClr val="A61C00"/>
              </a:solidFill>
            </a:endParaRPr>
          </a:p>
        </p:txBody>
      </p:sp>
      <p:cxnSp>
        <p:nvCxnSpPr>
          <p:cNvPr id="2600" name="Google Shape;2600;p123"/>
          <p:cNvCxnSpPr>
            <a:stCxn id="2599" idx="1"/>
          </p:cNvCxnSpPr>
          <p:nvPr/>
        </p:nvCxnSpPr>
        <p:spPr>
          <a:xfrm rot="10800000">
            <a:off x="4335550" y="1970829"/>
            <a:ext cx="336600" cy="0"/>
          </a:xfrm>
          <a:prstGeom prst="straightConnector1">
            <a:avLst/>
          </a:prstGeom>
          <a:noFill/>
          <a:ln cap="flat" cmpd="sng" w="28575">
            <a:solidFill>
              <a:srgbClr val="A61C00"/>
            </a:solidFill>
            <a:prstDash val="solid"/>
            <a:round/>
            <a:headEnd len="med" w="med" type="none"/>
            <a:tailEnd len="med" w="med" type="triangle"/>
          </a:ln>
        </p:spPr>
      </p:cxnSp>
      <p:pic>
        <p:nvPicPr>
          <p:cNvPr id="2601" name="Google Shape;2601;p123"/>
          <p:cNvPicPr preferRelativeResize="0"/>
          <p:nvPr/>
        </p:nvPicPr>
        <p:blipFill rotWithShape="1">
          <a:blip r:embed="rId3">
            <a:alphaModFix/>
          </a:blip>
          <a:srcRect b="0" l="0" r="0" t="0"/>
          <a:stretch/>
        </p:blipFill>
        <p:spPr>
          <a:xfrm>
            <a:off x="891720" y="1394640"/>
            <a:ext cx="1019880" cy="556200"/>
          </a:xfrm>
          <a:prstGeom prst="rect">
            <a:avLst/>
          </a:prstGeom>
          <a:noFill/>
          <a:ln>
            <a:noFill/>
          </a:ln>
        </p:spPr>
      </p:pic>
      <p:cxnSp>
        <p:nvCxnSpPr>
          <p:cNvPr id="2602" name="Google Shape;2602;p123"/>
          <p:cNvCxnSpPr/>
          <p:nvPr/>
        </p:nvCxnSpPr>
        <p:spPr>
          <a:xfrm>
            <a:off x="1871400" y="1687700"/>
            <a:ext cx="1848300" cy="573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6" name="Shape 2606"/>
        <p:cNvGrpSpPr/>
        <p:nvPr/>
      </p:nvGrpSpPr>
      <p:grpSpPr>
        <a:xfrm>
          <a:off x="0" y="0"/>
          <a:ext cx="0" cy="0"/>
          <a:chOff x="0" y="0"/>
          <a:chExt cx="0" cy="0"/>
        </a:xfrm>
      </p:grpSpPr>
      <p:sp>
        <p:nvSpPr>
          <p:cNvPr id="2607" name="Google Shape;2607;p124"/>
          <p:cNvSpPr/>
          <p:nvPr/>
        </p:nvSpPr>
        <p:spPr>
          <a:xfrm>
            <a:off x="637825" y="1353700"/>
            <a:ext cx="1882200" cy="3250200"/>
          </a:xfrm>
          <a:prstGeom prst="rect">
            <a:avLst/>
          </a:prstGeom>
          <a:noFill/>
          <a:ln cap="flat" cmpd="sng" w="285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124"/>
          <p:cNvSpPr/>
          <p:nvPr/>
        </p:nvSpPr>
        <p:spPr>
          <a:xfrm>
            <a:off x="3746450" y="1549953"/>
            <a:ext cx="1882200" cy="2383500"/>
          </a:xfrm>
          <a:prstGeom prst="rect">
            <a:avLst/>
          </a:prstGeom>
          <a:noFill/>
          <a:ln cap="flat" cmpd="sng" w="285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12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124"/>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Submodule Update</a:t>
            </a:r>
            <a:endParaRPr b="1" sz="3600">
              <a:solidFill>
                <a:srgbClr val="FFFFFF"/>
              </a:solidFill>
            </a:endParaRPr>
          </a:p>
          <a:p>
            <a:pPr indent="0" lvl="0" marL="0" rtl="0" algn="l">
              <a:spcBef>
                <a:spcPts val="0"/>
              </a:spcBef>
              <a:spcAft>
                <a:spcPts val="0"/>
              </a:spcAft>
              <a:buNone/>
            </a:pPr>
            <a:r>
              <a:t/>
            </a:r>
            <a:endParaRPr sz="3000"/>
          </a:p>
        </p:txBody>
      </p:sp>
      <p:sp>
        <p:nvSpPr>
          <p:cNvPr id="2611" name="Google Shape;2611;p124"/>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124"/>
          <p:cNvSpPr txBox="1"/>
          <p:nvPr/>
        </p:nvSpPr>
        <p:spPr>
          <a:xfrm>
            <a:off x="6222475" y="655350"/>
            <a:ext cx="2870400" cy="429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i="1" lang="en" sz="1300"/>
              <a:t>Submodule</a:t>
            </a:r>
            <a:r>
              <a:rPr lang="en" sz="1300"/>
              <a:t> update:</a:t>
            </a:r>
            <a:endParaRPr sz="1300"/>
          </a:p>
          <a:p>
            <a:pPr indent="-311150" lvl="0" marL="457200" rtl="0" algn="l">
              <a:lnSpc>
                <a:spcPct val="115000"/>
              </a:lnSpc>
              <a:spcBef>
                <a:spcPts val="900"/>
              </a:spcBef>
              <a:spcAft>
                <a:spcPts val="0"/>
              </a:spcAft>
              <a:buSzPts val="1300"/>
              <a:buAutoNum type="arabicPeriod"/>
            </a:pPr>
            <a:r>
              <a:rPr lang="en" sz="1300"/>
              <a:t>Create a new commit in the sub repository.</a:t>
            </a:r>
            <a:endParaRPr sz="1300"/>
          </a:p>
          <a:p>
            <a:pPr indent="-311150" lvl="0" marL="457200" rtl="0" algn="l">
              <a:lnSpc>
                <a:spcPct val="115000"/>
              </a:lnSpc>
              <a:spcBef>
                <a:spcPts val="0"/>
              </a:spcBef>
              <a:spcAft>
                <a:spcPts val="0"/>
              </a:spcAft>
              <a:buClr>
                <a:srgbClr val="3D85C6"/>
              </a:buClr>
              <a:buSzPts val="1300"/>
              <a:buAutoNum type="arabicPeriod"/>
            </a:pPr>
            <a:r>
              <a:rPr lang="en" sz="1300">
                <a:solidFill>
                  <a:srgbClr val="3D85C6"/>
                </a:solidFill>
              </a:rPr>
              <a:t>Update the </a:t>
            </a:r>
            <a:r>
              <a:rPr b="1" i="1" lang="en" sz="1300">
                <a:solidFill>
                  <a:srgbClr val="3D85C6"/>
                </a:solidFill>
              </a:rPr>
              <a:t>git link</a:t>
            </a:r>
            <a:r>
              <a:rPr lang="en" sz="1300">
                <a:solidFill>
                  <a:srgbClr val="3D85C6"/>
                </a:solidFill>
              </a:rPr>
              <a:t> in the super repository to point to the new commit </a:t>
            </a:r>
            <a:r>
              <a:rPr b="1" i="1" lang="en" sz="1300">
                <a:solidFill>
                  <a:srgbClr val="3D85C6"/>
                </a:solidFill>
              </a:rPr>
              <a:t>4</a:t>
            </a:r>
            <a:r>
              <a:rPr lang="en" sz="1300">
                <a:solidFill>
                  <a:srgbClr val="3D85C6"/>
                </a:solidFill>
              </a:rPr>
              <a:t> in the sub repository and create a new commit</a:t>
            </a:r>
            <a:r>
              <a:rPr b="1" i="1" lang="en" sz="1300">
                <a:solidFill>
                  <a:srgbClr val="3D85C6"/>
                </a:solidFill>
              </a:rPr>
              <a:t> E</a:t>
            </a:r>
            <a:r>
              <a:rPr lang="en" sz="1300">
                <a:solidFill>
                  <a:srgbClr val="3D85C6"/>
                </a:solidFill>
              </a:rPr>
              <a:t>.</a:t>
            </a:r>
            <a:endParaRPr sz="1300">
              <a:solidFill>
                <a:srgbClr val="3D85C6"/>
              </a:solidFill>
            </a:endParaRPr>
          </a:p>
          <a:p>
            <a:pPr indent="-311150" lvl="0" marL="457200" rtl="0" algn="l">
              <a:lnSpc>
                <a:spcPct val="115000"/>
              </a:lnSpc>
              <a:spcBef>
                <a:spcPts val="0"/>
              </a:spcBef>
              <a:spcAft>
                <a:spcPts val="0"/>
              </a:spcAft>
              <a:buClr>
                <a:srgbClr val="3D85C6"/>
              </a:buClr>
              <a:buSzPts val="1300"/>
              <a:buAutoNum type="arabicPeriod"/>
            </a:pPr>
            <a:r>
              <a:rPr lang="en" sz="1300">
                <a:solidFill>
                  <a:srgbClr val="3D85C6"/>
                </a:solidFill>
              </a:rPr>
              <a:t>Push the changes of both repositories. Users that fetch commit </a:t>
            </a:r>
            <a:r>
              <a:rPr b="1" i="1" lang="en" sz="1300">
                <a:solidFill>
                  <a:srgbClr val="3D85C6"/>
                </a:solidFill>
              </a:rPr>
              <a:t>E</a:t>
            </a:r>
            <a:r>
              <a:rPr lang="en" sz="1300">
                <a:solidFill>
                  <a:srgbClr val="3D85C6"/>
                </a:solidFill>
              </a:rPr>
              <a:t> in the super repository must update their checked out submodule by </a:t>
            </a:r>
            <a:r>
              <a:rPr i="1" lang="en" sz="1300">
                <a:solidFill>
                  <a:srgbClr val="3D85C6"/>
                </a:solidFill>
                <a:latin typeface="Courier New"/>
                <a:ea typeface="Courier New"/>
                <a:cs typeface="Courier New"/>
                <a:sym typeface="Courier New"/>
              </a:rPr>
              <a:t>git submodule update</a:t>
            </a:r>
            <a:endParaRPr i="1" sz="1300">
              <a:solidFill>
                <a:srgbClr val="3D85C6"/>
              </a:solidFill>
              <a:latin typeface="Courier New"/>
              <a:ea typeface="Courier New"/>
              <a:cs typeface="Courier New"/>
              <a:sym typeface="Courier New"/>
            </a:endParaRPr>
          </a:p>
        </p:txBody>
      </p:sp>
      <p:sp>
        <p:nvSpPr>
          <p:cNvPr id="2613" name="Google Shape;2613;p124"/>
          <p:cNvSpPr/>
          <p:nvPr/>
        </p:nvSpPr>
        <p:spPr>
          <a:xfrm>
            <a:off x="1746804" y="35265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614" name="Google Shape;2614;p124"/>
          <p:cNvSpPr/>
          <p:nvPr/>
        </p:nvSpPr>
        <p:spPr>
          <a:xfrm>
            <a:off x="1746804" y="40175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615" name="Google Shape;2615;p124"/>
          <p:cNvCxnSpPr>
            <a:stCxn id="2613" idx="0"/>
          </p:cNvCxnSpPr>
          <p:nvPr/>
        </p:nvCxnSpPr>
        <p:spPr>
          <a:xfrm rot="10800000">
            <a:off x="1908654" y="3378014"/>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2616" name="Google Shape;2616;p124"/>
          <p:cNvCxnSpPr>
            <a:stCxn id="2614" idx="0"/>
            <a:endCxn id="2613" idx="4"/>
          </p:cNvCxnSpPr>
          <p:nvPr/>
        </p:nvCxnSpPr>
        <p:spPr>
          <a:xfrm rot="10800000">
            <a:off x="1908654" y="3868747"/>
            <a:ext cx="0" cy="148800"/>
          </a:xfrm>
          <a:prstGeom prst="straightConnector1">
            <a:avLst/>
          </a:prstGeom>
          <a:noFill/>
          <a:ln cap="flat" cmpd="sng" w="28575">
            <a:solidFill>
              <a:schemeClr val="dk2"/>
            </a:solidFill>
            <a:prstDash val="solid"/>
            <a:round/>
            <a:headEnd len="med" w="med" type="none"/>
            <a:tailEnd len="med" w="med" type="none"/>
          </a:ln>
        </p:spPr>
      </p:cxnSp>
      <p:sp>
        <p:nvSpPr>
          <p:cNvPr id="2617" name="Google Shape;2617;p124"/>
          <p:cNvSpPr/>
          <p:nvPr/>
        </p:nvSpPr>
        <p:spPr>
          <a:xfrm>
            <a:off x="1746804" y="3035500"/>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2618" name="Google Shape;2618;p124"/>
          <p:cNvSpPr/>
          <p:nvPr/>
        </p:nvSpPr>
        <p:spPr>
          <a:xfrm>
            <a:off x="1746804" y="25414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619" name="Google Shape;2619;p124"/>
          <p:cNvCxnSpPr/>
          <p:nvPr/>
        </p:nvCxnSpPr>
        <p:spPr>
          <a:xfrm rot="10800000">
            <a:off x="1908706" y="2896997"/>
            <a:ext cx="0" cy="148500"/>
          </a:xfrm>
          <a:prstGeom prst="straightConnector1">
            <a:avLst/>
          </a:prstGeom>
          <a:noFill/>
          <a:ln cap="flat" cmpd="sng" w="28575">
            <a:solidFill>
              <a:schemeClr val="dk2"/>
            </a:solidFill>
            <a:prstDash val="solid"/>
            <a:round/>
            <a:headEnd len="med" w="med" type="none"/>
            <a:tailEnd len="med" w="med" type="none"/>
          </a:ln>
        </p:spPr>
      </p:cxnSp>
      <p:sp>
        <p:nvSpPr>
          <p:cNvPr id="2620" name="Google Shape;2620;p124"/>
          <p:cNvSpPr txBox="1"/>
          <p:nvPr/>
        </p:nvSpPr>
        <p:spPr>
          <a:xfrm>
            <a:off x="683125" y="950525"/>
            <a:ext cx="15960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super repository</a:t>
            </a:r>
            <a:endParaRPr b="1"/>
          </a:p>
        </p:txBody>
      </p:sp>
      <p:sp>
        <p:nvSpPr>
          <p:cNvPr id="2621" name="Google Shape;2621;p124"/>
          <p:cNvSpPr txBox="1"/>
          <p:nvPr/>
        </p:nvSpPr>
        <p:spPr>
          <a:xfrm>
            <a:off x="3889550" y="1227563"/>
            <a:ext cx="15960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sub repository</a:t>
            </a:r>
            <a:endParaRPr b="1"/>
          </a:p>
        </p:txBody>
      </p:sp>
      <p:sp>
        <p:nvSpPr>
          <p:cNvPr id="2622" name="Google Shape;2622;p124"/>
          <p:cNvSpPr/>
          <p:nvPr/>
        </p:nvSpPr>
        <p:spPr>
          <a:xfrm>
            <a:off x="4011704" y="32794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1</a:t>
            </a:r>
            <a:endParaRPr b="1" sz="1200"/>
          </a:p>
        </p:txBody>
      </p:sp>
      <p:cxnSp>
        <p:nvCxnSpPr>
          <p:cNvPr id="2623" name="Google Shape;2623;p124"/>
          <p:cNvCxnSpPr>
            <a:stCxn id="2622" idx="0"/>
          </p:cNvCxnSpPr>
          <p:nvPr/>
        </p:nvCxnSpPr>
        <p:spPr>
          <a:xfrm rot="10800000">
            <a:off x="4173554" y="3130964"/>
            <a:ext cx="0" cy="148500"/>
          </a:xfrm>
          <a:prstGeom prst="straightConnector1">
            <a:avLst/>
          </a:prstGeom>
          <a:noFill/>
          <a:ln cap="flat" cmpd="sng" w="28575">
            <a:solidFill>
              <a:schemeClr val="dk2"/>
            </a:solidFill>
            <a:prstDash val="solid"/>
            <a:round/>
            <a:headEnd len="med" w="med" type="none"/>
            <a:tailEnd len="med" w="med" type="none"/>
          </a:ln>
        </p:spPr>
      </p:cxnSp>
      <p:sp>
        <p:nvSpPr>
          <p:cNvPr id="2624" name="Google Shape;2624;p124"/>
          <p:cNvSpPr/>
          <p:nvPr/>
        </p:nvSpPr>
        <p:spPr>
          <a:xfrm>
            <a:off x="4011704" y="2788450"/>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2</a:t>
            </a:r>
            <a:endParaRPr b="1" sz="1200"/>
          </a:p>
        </p:txBody>
      </p:sp>
      <p:sp>
        <p:nvSpPr>
          <p:cNvPr id="2625" name="Google Shape;2625;p124"/>
          <p:cNvSpPr/>
          <p:nvPr/>
        </p:nvSpPr>
        <p:spPr>
          <a:xfrm>
            <a:off x="4011704" y="229436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3</a:t>
            </a:r>
            <a:endParaRPr b="1" sz="1200"/>
          </a:p>
        </p:txBody>
      </p:sp>
      <p:cxnSp>
        <p:nvCxnSpPr>
          <p:cNvPr id="2626" name="Google Shape;2626;p124"/>
          <p:cNvCxnSpPr/>
          <p:nvPr/>
        </p:nvCxnSpPr>
        <p:spPr>
          <a:xfrm rot="10800000">
            <a:off x="4173606" y="2649947"/>
            <a:ext cx="0" cy="148500"/>
          </a:xfrm>
          <a:prstGeom prst="straightConnector1">
            <a:avLst/>
          </a:prstGeom>
          <a:noFill/>
          <a:ln cap="flat" cmpd="sng" w="28575">
            <a:solidFill>
              <a:schemeClr val="dk2"/>
            </a:solidFill>
            <a:prstDash val="solid"/>
            <a:round/>
            <a:headEnd len="med" w="med" type="none"/>
            <a:tailEnd len="med" w="med" type="none"/>
          </a:ln>
        </p:spPr>
      </p:cxnSp>
      <p:cxnSp>
        <p:nvCxnSpPr>
          <p:cNvPr id="2627" name="Google Shape;2627;p124"/>
          <p:cNvCxnSpPr>
            <a:stCxn id="2628" idx="3"/>
            <a:endCxn id="2618" idx="2"/>
          </p:cNvCxnSpPr>
          <p:nvPr/>
        </p:nvCxnSpPr>
        <p:spPr>
          <a:xfrm flipH="1" rot="10800000">
            <a:off x="1469250" y="2712604"/>
            <a:ext cx="277500" cy="29100"/>
          </a:xfrm>
          <a:prstGeom prst="straightConnector1">
            <a:avLst/>
          </a:prstGeom>
          <a:noFill/>
          <a:ln cap="flat" cmpd="sng" w="28575">
            <a:solidFill>
              <a:srgbClr val="B7B7B7"/>
            </a:solidFill>
            <a:prstDash val="dash"/>
            <a:round/>
            <a:headEnd len="med" w="med" type="none"/>
            <a:tailEnd len="med" w="med" type="triangle"/>
          </a:ln>
        </p:spPr>
      </p:cxnSp>
      <p:cxnSp>
        <p:nvCxnSpPr>
          <p:cNvPr id="2629" name="Google Shape;2629;p124"/>
          <p:cNvCxnSpPr>
            <a:endCxn id="2622" idx="2"/>
          </p:cNvCxnSpPr>
          <p:nvPr/>
        </p:nvCxnSpPr>
        <p:spPr>
          <a:xfrm flipH="1" rot="10800000">
            <a:off x="2078204" y="3450614"/>
            <a:ext cx="1933500" cy="720000"/>
          </a:xfrm>
          <a:prstGeom prst="straightConnector1">
            <a:avLst/>
          </a:prstGeom>
          <a:noFill/>
          <a:ln cap="flat" cmpd="sng" w="28575">
            <a:solidFill>
              <a:srgbClr val="F1C232"/>
            </a:solidFill>
            <a:prstDash val="solid"/>
            <a:round/>
            <a:headEnd len="med" w="med" type="none"/>
            <a:tailEnd len="med" w="med" type="triangle"/>
          </a:ln>
        </p:spPr>
      </p:cxnSp>
      <p:cxnSp>
        <p:nvCxnSpPr>
          <p:cNvPr id="2630" name="Google Shape;2630;p124"/>
          <p:cNvCxnSpPr>
            <a:endCxn id="2622" idx="2"/>
          </p:cNvCxnSpPr>
          <p:nvPr/>
        </p:nvCxnSpPr>
        <p:spPr>
          <a:xfrm flipH="1" rot="10800000">
            <a:off x="2078204" y="3450614"/>
            <a:ext cx="1933500" cy="237600"/>
          </a:xfrm>
          <a:prstGeom prst="straightConnector1">
            <a:avLst/>
          </a:prstGeom>
          <a:noFill/>
          <a:ln cap="flat" cmpd="sng" w="28575">
            <a:solidFill>
              <a:srgbClr val="F1C232"/>
            </a:solidFill>
            <a:prstDash val="solid"/>
            <a:round/>
            <a:headEnd len="med" w="med" type="none"/>
            <a:tailEnd len="med" w="med" type="triangle"/>
          </a:ln>
        </p:spPr>
      </p:cxnSp>
      <p:cxnSp>
        <p:nvCxnSpPr>
          <p:cNvPr id="2631" name="Google Shape;2631;p124"/>
          <p:cNvCxnSpPr>
            <a:endCxn id="2624" idx="2"/>
          </p:cNvCxnSpPr>
          <p:nvPr/>
        </p:nvCxnSpPr>
        <p:spPr>
          <a:xfrm flipH="1" rot="10800000">
            <a:off x="2089604" y="2959600"/>
            <a:ext cx="1922100" cy="234900"/>
          </a:xfrm>
          <a:prstGeom prst="straightConnector1">
            <a:avLst/>
          </a:prstGeom>
          <a:noFill/>
          <a:ln cap="flat" cmpd="sng" w="28575">
            <a:solidFill>
              <a:srgbClr val="F1C232"/>
            </a:solidFill>
            <a:prstDash val="solid"/>
            <a:round/>
            <a:headEnd len="med" w="med" type="none"/>
            <a:tailEnd len="med" w="med" type="triangle"/>
          </a:ln>
        </p:spPr>
      </p:cxnSp>
      <p:cxnSp>
        <p:nvCxnSpPr>
          <p:cNvPr id="2632" name="Google Shape;2632;p124"/>
          <p:cNvCxnSpPr>
            <a:endCxn id="2625" idx="2"/>
          </p:cNvCxnSpPr>
          <p:nvPr/>
        </p:nvCxnSpPr>
        <p:spPr>
          <a:xfrm flipH="1" rot="10800000">
            <a:off x="2078204" y="2465511"/>
            <a:ext cx="1933500" cy="258300"/>
          </a:xfrm>
          <a:prstGeom prst="straightConnector1">
            <a:avLst/>
          </a:prstGeom>
          <a:noFill/>
          <a:ln cap="flat" cmpd="sng" w="28575">
            <a:solidFill>
              <a:srgbClr val="F1C232"/>
            </a:solidFill>
            <a:prstDash val="solid"/>
            <a:round/>
            <a:headEnd len="med" w="med" type="none"/>
            <a:tailEnd len="med" w="med" type="triangle"/>
          </a:ln>
        </p:spPr>
      </p:cxnSp>
      <p:sp>
        <p:nvSpPr>
          <p:cNvPr id="2633" name="Google Shape;2633;p124"/>
          <p:cNvSpPr/>
          <p:nvPr/>
        </p:nvSpPr>
        <p:spPr>
          <a:xfrm>
            <a:off x="4011704" y="17996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4</a:t>
            </a:r>
            <a:endParaRPr b="1" sz="1200"/>
          </a:p>
        </p:txBody>
      </p:sp>
      <p:cxnSp>
        <p:nvCxnSpPr>
          <p:cNvPr id="2634" name="Google Shape;2634;p124"/>
          <p:cNvCxnSpPr>
            <a:stCxn id="2625" idx="0"/>
            <a:endCxn id="2633" idx="4"/>
          </p:cNvCxnSpPr>
          <p:nvPr/>
        </p:nvCxnSpPr>
        <p:spPr>
          <a:xfrm rot="10800000">
            <a:off x="4173554" y="2141961"/>
            <a:ext cx="0" cy="152400"/>
          </a:xfrm>
          <a:prstGeom prst="straightConnector1">
            <a:avLst/>
          </a:prstGeom>
          <a:noFill/>
          <a:ln cap="flat" cmpd="sng" w="28575">
            <a:solidFill>
              <a:schemeClr val="dk2"/>
            </a:solidFill>
            <a:prstDash val="solid"/>
            <a:round/>
            <a:headEnd len="med" w="med" type="none"/>
            <a:tailEnd len="med" w="med" type="none"/>
          </a:ln>
        </p:spPr>
      </p:cxnSp>
      <p:sp>
        <p:nvSpPr>
          <p:cNvPr id="2635" name="Google Shape;2635;p124"/>
          <p:cNvSpPr txBox="1"/>
          <p:nvPr/>
        </p:nvSpPr>
        <p:spPr>
          <a:xfrm>
            <a:off x="4672150" y="1814379"/>
            <a:ext cx="577500" cy="312900"/>
          </a:xfrm>
          <a:prstGeom prst="rect">
            <a:avLst/>
          </a:prstGeom>
          <a:solidFill>
            <a:srgbClr val="D9D9D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636" name="Google Shape;2636;p124"/>
          <p:cNvCxnSpPr>
            <a:stCxn id="2635" idx="1"/>
          </p:cNvCxnSpPr>
          <p:nvPr/>
        </p:nvCxnSpPr>
        <p:spPr>
          <a:xfrm rot="10800000">
            <a:off x="4335550" y="1970829"/>
            <a:ext cx="336600" cy="0"/>
          </a:xfrm>
          <a:prstGeom prst="straightConnector1">
            <a:avLst/>
          </a:prstGeom>
          <a:noFill/>
          <a:ln cap="flat" cmpd="sng" w="28575">
            <a:solidFill>
              <a:schemeClr val="dk2"/>
            </a:solidFill>
            <a:prstDash val="solid"/>
            <a:round/>
            <a:headEnd len="med" w="med" type="none"/>
            <a:tailEnd len="med" w="med" type="triangle"/>
          </a:ln>
        </p:spPr>
      </p:cxnSp>
      <p:sp>
        <p:nvSpPr>
          <p:cNvPr id="2637" name="Google Shape;2637;p124"/>
          <p:cNvSpPr/>
          <p:nvPr/>
        </p:nvSpPr>
        <p:spPr>
          <a:xfrm>
            <a:off x="1746804" y="2057639"/>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E</a:t>
            </a:r>
            <a:endParaRPr b="1" sz="1200">
              <a:solidFill>
                <a:srgbClr val="A61C00"/>
              </a:solidFill>
            </a:endParaRPr>
          </a:p>
        </p:txBody>
      </p:sp>
      <p:cxnSp>
        <p:nvCxnSpPr>
          <p:cNvPr id="2638" name="Google Shape;2638;p124"/>
          <p:cNvCxnSpPr>
            <a:stCxn id="2618" idx="0"/>
            <a:endCxn id="2637" idx="4"/>
          </p:cNvCxnSpPr>
          <p:nvPr/>
        </p:nvCxnSpPr>
        <p:spPr>
          <a:xfrm rot="10800000">
            <a:off x="1908654" y="2399811"/>
            <a:ext cx="0" cy="141600"/>
          </a:xfrm>
          <a:prstGeom prst="straightConnector1">
            <a:avLst/>
          </a:prstGeom>
          <a:noFill/>
          <a:ln cap="flat" cmpd="sng" w="28575">
            <a:solidFill>
              <a:srgbClr val="A61C00"/>
            </a:solidFill>
            <a:prstDash val="solid"/>
            <a:round/>
            <a:headEnd len="med" w="med" type="none"/>
            <a:tailEnd len="med" w="med" type="none"/>
          </a:ln>
        </p:spPr>
      </p:cxnSp>
      <p:sp>
        <p:nvSpPr>
          <p:cNvPr id="2639" name="Google Shape;2639;p124"/>
          <p:cNvSpPr txBox="1"/>
          <p:nvPr/>
        </p:nvSpPr>
        <p:spPr>
          <a:xfrm>
            <a:off x="864650" y="2089804"/>
            <a:ext cx="5775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master</a:t>
            </a:r>
            <a:endParaRPr sz="1000">
              <a:solidFill>
                <a:srgbClr val="A61C00"/>
              </a:solidFill>
            </a:endParaRPr>
          </a:p>
        </p:txBody>
      </p:sp>
      <p:cxnSp>
        <p:nvCxnSpPr>
          <p:cNvPr id="2640" name="Google Shape;2640;p124"/>
          <p:cNvCxnSpPr>
            <a:stCxn id="2639" idx="3"/>
          </p:cNvCxnSpPr>
          <p:nvPr/>
        </p:nvCxnSpPr>
        <p:spPr>
          <a:xfrm flipH="1" rot="10800000">
            <a:off x="1442150" y="2243854"/>
            <a:ext cx="277500" cy="2400"/>
          </a:xfrm>
          <a:prstGeom prst="straightConnector1">
            <a:avLst/>
          </a:prstGeom>
          <a:noFill/>
          <a:ln cap="flat" cmpd="sng" w="28575">
            <a:solidFill>
              <a:srgbClr val="A61C00"/>
            </a:solidFill>
            <a:prstDash val="solid"/>
            <a:round/>
            <a:headEnd len="med" w="med" type="none"/>
            <a:tailEnd len="med" w="med" type="triangle"/>
          </a:ln>
        </p:spPr>
      </p:cxnSp>
      <p:sp>
        <p:nvSpPr>
          <p:cNvPr id="2628" name="Google Shape;2628;p124"/>
          <p:cNvSpPr txBox="1"/>
          <p:nvPr/>
        </p:nvSpPr>
        <p:spPr>
          <a:xfrm>
            <a:off x="891750" y="2585254"/>
            <a:ext cx="577500" cy="3129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master</a:t>
            </a:r>
            <a:endParaRPr sz="1000">
              <a:solidFill>
                <a:srgbClr val="B7B7B7"/>
              </a:solidFill>
            </a:endParaRPr>
          </a:p>
        </p:txBody>
      </p:sp>
      <p:cxnSp>
        <p:nvCxnSpPr>
          <p:cNvPr id="2641" name="Google Shape;2641;p124"/>
          <p:cNvCxnSpPr>
            <a:stCxn id="2637" idx="6"/>
            <a:endCxn id="2633" idx="2"/>
          </p:cNvCxnSpPr>
          <p:nvPr/>
        </p:nvCxnSpPr>
        <p:spPr>
          <a:xfrm flipH="1" rot="10800000">
            <a:off x="2070504" y="1970789"/>
            <a:ext cx="1941300" cy="258000"/>
          </a:xfrm>
          <a:prstGeom prst="straightConnector1">
            <a:avLst/>
          </a:prstGeom>
          <a:noFill/>
          <a:ln cap="flat" cmpd="sng" w="28575">
            <a:solidFill>
              <a:srgbClr val="A61C00"/>
            </a:solidFill>
            <a:prstDash val="solid"/>
            <a:round/>
            <a:headEnd len="med" w="med" type="none"/>
            <a:tailEnd len="med" w="med" type="triangle"/>
          </a:ln>
        </p:spPr>
      </p:cxnSp>
      <p:pic>
        <p:nvPicPr>
          <p:cNvPr id="2642" name="Google Shape;2642;p124"/>
          <p:cNvPicPr preferRelativeResize="0"/>
          <p:nvPr/>
        </p:nvPicPr>
        <p:blipFill rotWithShape="1">
          <a:blip r:embed="rId3">
            <a:alphaModFix/>
          </a:blip>
          <a:srcRect b="0" l="0" r="0" t="0"/>
          <a:stretch/>
        </p:blipFill>
        <p:spPr>
          <a:xfrm>
            <a:off x="891720" y="1394640"/>
            <a:ext cx="1019880" cy="556200"/>
          </a:xfrm>
          <a:prstGeom prst="rect">
            <a:avLst/>
          </a:prstGeom>
          <a:noFill/>
          <a:ln>
            <a:noFill/>
          </a:ln>
        </p:spPr>
      </p:pic>
      <p:cxnSp>
        <p:nvCxnSpPr>
          <p:cNvPr id="2643" name="Google Shape;2643;p124"/>
          <p:cNvCxnSpPr/>
          <p:nvPr/>
        </p:nvCxnSpPr>
        <p:spPr>
          <a:xfrm>
            <a:off x="1871400" y="1687700"/>
            <a:ext cx="1848300" cy="573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