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3" r:id="rId7"/>
    <p:sldId id="264" r:id="rId8"/>
    <p:sldId id="262"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1"/>
  </p:normalViewPr>
  <p:slideViewPr>
    <p:cSldViewPr snapToGrid="0" snapToObjects="1">
      <p:cViewPr varScale="1">
        <p:scale>
          <a:sx n="81" d="100"/>
          <a:sy n="81" d="100"/>
        </p:scale>
        <p:origin x="20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10/27/16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10/27/16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10/27/16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unit.org/junit4/" TargetMode="External"/><Relationship Id="rId4" Type="http://schemas.openxmlformats.org/officeDocument/2006/relationships/hyperlink" Target="http://junit.org/junit4/javadoc/latest/index.html" TargetMode="External"/><Relationship Id="rId1" Type="http://schemas.openxmlformats.org/officeDocument/2006/relationships/slideLayout" Target="../slideLayouts/slideLayout2.xml"/><Relationship Id="rId2" Type="http://schemas.openxmlformats.org/officeDocument/2006/relationships/hyperlink" Target="http://wiki.jikexueyuan.com/project/junit/overview.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Junit</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196548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简介</a:t>
            </a:r>
            <a:endParaRPr kumimoji="1" lang="zh-CN" altLang="en-US" dirty="0"/>
          </a:p>
        </p:txBody>
      </p:sp>
      <p:sp>
        <p:nvSpPr>
          <p:cNvPr id="3" name="内容占位符 2"/>
          <p:cNvSpPr>
            <a:spLocks noGrp="1"/>
          </p:cNvSpPr>
          <p:nvPr>
            <p:ph idx="1"/>
          </p:nvPr>
        </p:nvSpPr>
        <p:spPr/>
        <p:txBody>
          <a:bodyPr/>
          <a:lstStyle/>
          <a:p>
            <a:r>
              <a:rPr kumimoji="1" lang="zh-CN" altLang="en-US" dirty="0" smtClean="0"/>
              <a:t>单元测试框架，容易和</a:t>
            </a:r>
            <a:r>
              <a:rPr kumimoji="1" lang="en-US" altLang="zh-CN" dirty="0" smtClean="0"/>
              <a:t>Maven</a:t>
            </a:r>
            <a:r>
              <a:rPr kumimoji="1" lang="zh-CN" altLang="en-US" dirty="0" smtClean="0"/>
              <a:t>、</a:t>
            </a:r>
            <a:r>
              <a:rPr kumimoji="1" lang="en-US" altLang="zh-CN" dirty="0" smtClean="0"/>
              <a:t>Ant</a:t>
            </a:r>
            <a:r>
              <a:rPr kumimoji="1" lang="zh-CN" altLang="en-US" dirty="0" smtClean="0"/>
              <a:t>以及</a:t>
            </a:r>
            <a:r>
              <a:rPr kumimoji="1" lang="en-US" altLang="zh-CN" dirty="0" smtClean="0"/>
              <a:t>IDE</a:t>
            </a:r>
            <a:r>
              <a:rPr kumimoji="1" lang="zh-CN" altLang="en-US" dirty="0" smtClean="0"/>
              <a:t>配合使用</a:t>
            </a:r>
          </a:p>
          <a:p>
            <a:r>
              <a:rPr kumimoji="1" lang="zh-CN" altLang="en-US" dirty="0" smtClean="0"/>
              <a:t>经过了多个版本的演进，现在的主要版本是</a:t>
            </a:r>
            <a:r>
              <a:rPr kumimoji="1" lang="en-US" altLang="zh-CN" dirty="0" smtClean="0"/>
              <a:t>Junit4</a:t>
            </a:r>
            <a:r>
              <a:rPr kumimoji="1" lang="zh-CN" altLang="en-US" dirty="0" smtClean="0"/>
              <a:t>，同时</a:t>
            </a:r>
            <a:r>
              <a:rPr kumimoji="1" lang="en-US" altLang="zh-CN" dirty="0" smtClean="0"/>
              <a:t>Junit5</a:t>
            </a:r>
            <a:r>
              <a:rPr kumimoji="1" lang="zh-CN" altLang="en-US" dirty="0" smtClean="0"/>
              <a:t>也已经发布，主要目标是专注</a:t>
            </a:r>
            <a:r>
              <a:rPr kumimoji="1" lang="en-US" altLang="zh-CN" dirty="0" smtClean="0"/>
              <a:t>Java8</a:t>
            </a:r>
            <a:r>
              <a:rPr kumimoji="1" lang="zh-CN" altLang="en-US" dirty="0" smtClean="0"/>
              <a:t>及以后的版本</a:t>
            </a:r>
          </a:p>
          <a:p>
            <a:r>
              <a:rPr kumimoji="1" lang="zh-CN" altLang="en-US" dirty="0" smtClean="0"/>
              <a:t>在</a:t>
            </a:r>
            <a:r>
              <a:rPr kumimoji="1" lang="en-US" altLang="zh-CN" dirty="0" smtClean="0"/>
              <a:t>Junit4</a:t>
            </a:r>
            <a:r>
              <a:rPr kumimoji="1" lang="zh-CN" altLang="en-US" dirty="0" smtClean="0"/>
              <a:t>及以后使用基于注释的表示方法</a:t>
            </a:r>
          </a:p>
          <a:p>
            <a:endParaRPr kumimoji="1" lang="zh-CN" altLang="en-US" dirty="0"/>
          </a:p>
        </p:txBody>
      </p:sp>
    </p:spTree>
    <p:extLst>
      <p:ext uri="{BB962C8B-B14F-4D97-AF65-F5344CB8AC3E}">
        <p14:creationId xmlns:p14="http://schemas.microsoft.com/office/powerpoint/2010/main" val="158263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命名规范</a:t>
            </a:r>
            <a:endParaRPr kumimoji="1" lang="zh-CN" altLang="en-US" dirty="0"/>
          </a:p>
        </p:txBody>
      </p:sp>
      <p:sp>
        <p:nvSpPr>
          <p:cNvPr id="3" name="内容占位符 2"/>
          <p:cNvSpPr>
            <a:spLocks noGrp="1"/>
          </p:cNvSpPr>
          <p:nvPr>
            <p:ph idx="1"/>
          </p:nvPr>
        </p:nvSpPr>
        <p:spPr/>
        <p:txBody>
          <a:bodyPr>
            <a:normAutofit/>
          </a:bodyPr>
          <a:lstStyle/>
          <a:p>
            <a:r>
              <a:rPr kumimoji="1" lang="zh-CN" altLang="en-US" sz="3600" dirty="0" smtClean="0"/>
              <a:t>一个测试类命名为</a:t>
            </a:r>
            <a:r>
              <a:rPr kumimoji="1" lang="en-US" altLang="zh-CN" sz="3600" dirty="0" err="1" smtClean="0"/>
              <a:t>XXXTest</a:t>
            </a:r>
            <a:endParaRPr kumimoji="1" lang="zh-CN" altLang="en-US" sz="3600" dirty="0" smtClean="0"/>
          </a:p>
          <a:p>
            <a:r>
              <a:rPr kumimoji="1" lang="zh-CN" altLang="en-US" sz="3600" dirty="0" smtClean="0"/>
              <a:t>需要测试的特定方法命名为</a:t>
            </a:r>
            <a:r>
              <a:rPr kumimoji="1" lang="en-US" altLang="zh-CN" sz="3600" dirty="0" err="1" smtClean="0"/>
              <a:t>testXXX</a:t>
            </a:r>
            <a:endParaRPr kumimoji="1" lang="zh-CN" altLang="en-US" sz="3600" dirty="0"/>
          </a:p>
        </p:txBody>
      </p:sp>
    </p:spTree>
    <p:extLst>
      <p:ext uri="{BB962C8B-B14F-4D97-AF65-F5344CB8AC3E}">
        <p14:creationId xmlns:p14="http://schemas.microsoft.com/office/powerpoint/2010/main" val="1543278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常用</a:t>
            </a:r>
            <a:r>
              <a:rPr kumimoji="1" lang="en-US" altLang="zh-CN" dirty="0" smtClean="0"/>
              <a:t>API</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Assert</a:t>
            </a:r>
          </a:p>
          <a:p>
            <a:pPr lvl="1"/>
            <a:r>
              <a:rPr kumimoji="1" lang="en-US" altLang="zh-CN" dirty="0" err="1" smtClean="0"/>
              <a:t>assertEquals</a:t>
            </a:r>
            <a:r>
              <a:rPr kumimoji="1" lang="en-US" altLang="zh-CN" dirty="0" smtClean="0"/>
              <a:t>()</a:t>
            </a:r>
            <a:r>
              <a:rPr kumimoji="1" lang="zh-CN" altLang="en-US" dirty="0" smtClean="0"/>
              <a:t>可以用来比较两个基本类型的数据是否相等，或者比较两个对象是否相等；这个方法被重载，所以可以比较多种类型</a:t>
            </a:r>
          </a:p>
          <a:p>
            <a:pPr lvl="1"/>
            <a:r>
              <a:rPr kumimoji="1" lang="en-US" altLang="zh-CN" dirty="0" err="1" smtClean="0"/>
              <a:t>assertTrue</a:t>
            </a:r>
            <a:r>
              <a:rPr kumimoji="1" lang="en-US" altLang="zh-CN" dirty="0" smtClean="0"/>
              <a:t>()</a:t>
            </a:r>
            <a:r>
              <a:rPr kumimoji="1" lang="zh-CN" altLang="en-US" dirty="0" smtClean="0"/>
              <a:t>检查条件是否为真</a:t>
            </a:r>
          </a:p>
          <a:p>
            <a:pPr lvl="1"/>
            <a:r>
              <a:rPr kumimoji="1" lang="en-US" altLang="zh-CN" dirty="0" err="1" smtClean="0"/>
              <a:t>assertNotNull</a:t>
            </a:r>
            <a:r>
              <a:rPr kumimoji="1" lang="en-US" altLang="zh-CN" dirty="0" smtClean="0"/>
              <a:t>()</a:t>
            </a:r>
            <a:r>
              <a:rPr kumimoji="1" lang="zh-CN" altLang="en-US" dirty="0" smtClean="0"/>
              <a:t>检查对象是否是非空的</a:t>
            </a:r>
          </a:p>
          <a:p>
            <a:pPr lvl="1"/>
            <a:r>
              <a:rPr kumimoji="1" lang="en-US" altLang="zh-CN" dirty="0" smtClean="0"/>
              <a:t>fail()</a:t>
            </a:r>
            <a:r>
              <a:rPr kumimoji="1" lang="zh-CN" altLang="en-US" dirty="0" smtClean="0"/>
              <a:t>直接使得测试不通过</a:t>
            </a:r>
            <a:endParaRPr kumimoji="1" lang="en-US" altLang="zh-CN" dirty="0" smtClean="0"/>
          </a:p>
          <a:p>
            <a:r>
              <a:rPr kumimoji="1" lang="en-US" altLang="zh-CN" dirty="0" err="1" smtClean="0"/>
              <a:t>TestCase</a:t>
            </a:r>
            <a:endParaRPr kumimoji="1" lang="en-US" altLang="zh-CN" dirty="0" smtClean="0"/>
          </a:p>
          <a:p>
            <a:pPr lvl="1"/>
            <a:r>
              <a:rPr kumimoji="1" lang="en-US" altLang="zh-CN" dirty="0" err="1" smtClean="0"/>
              <a:t>setUp</a:t>
            </a:r>
            <a:r>
              <a:rPr kumimoji="1" lang="en-US" altLang="zh-CN" dirty="0" smtClean="0"/>
              <a:t>()</a:t>
            </a:r>
            <a:r>
              <a:rPr kumimoji="1" lang="zh-CN" altLang="en-US" dirty="0" smtClean="0"/>
              <a:t>初始化信息</a:t>
            </a:r>
          </a:p>
          <a:p>
            <a:pPr lvl="1"/>
            <a:r>
              <a:rPr kumimoji="1" lang="en-US" altLang="zh-CN" dirty="0" err="1" smtClean="0"/>
              <a:t>tearDown</a:t>
            </a:r>
            <a:r>
              <a:rPr kumimoji="1" lang="en-US" altLang="zh-CN" dirty="0" smtClean="0"/>
              <a:t>()</a:t>
            </a:r>
            <a:r>
              <a:rPr kumimoji="1" lang="zh-CN" altLang="en-US" dirty="0" smtClean="0"/>
              <a:t>销毁初始化信息</a:t>
            </a:r>
            <a:endParaRPr kumimoji="1" lang="zh-CN" altLang="en-US" dirty="0"/>
          </a:p>
        </p:txBody>
      </p:sp>
    </p:spTree>
    <p:extLst>
      <p:ext uri="{BB962C8B-B14F-4D97-AF65-F5344CB8AC3E}">
        <p14:creationId xmlns:p14="http://schemas.microsoft.com/office/powerpoint/2010/main" val="157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特殊注释的含义</a:t>
            </a:r>
            <a:endParaRPr kumimoji="1" lang="zh-CN" altLang="en-US" dirty="0"/>
          </a:p>
        </p:txBody>
      </p:sp>
      <p:sp>
        <p:nvSpPr>
          <p:cNvPr id="3" name="内容占位符 2"/>
          <p:cNvSpPr>
            <a:spLocks noGrp="1"/>
          </p:cNvSpPr>
          <p:nvPr>
            <p:ph idx="1"/>
          </p:nvPr>
        </p:nvSpPr>
        <p:spPr/>
        <p:txBody>
          <a:bodyPr>
            <a:normAutofit/>
          </a:bodyPr>
          <a:lstStyle/>
          <a:p>
            <a:r>
              <a:rPr lang="en-US" altLang="zh-CN" dirty="0"/>
              <a:t>@Test</a:t>
            </a:r>
            <a:r>
              <a:rPr lang="zh-CN" altLang="en-US" dirty="0"/>
              <a:t>：把一个方法标记为测试方法</a:t>
            </a:r>
          </a:p>
          <a:p>
            <a:r>
              <a:rPr lang="en-US" altLang="zh-CN" dirty="0"/>
              <a:t>@Before</a:t>
            </a:r>
            <a:r>
              <a:rPr lang="zh-CN" altLang="en-US" dirty="0"/>
              <a:t>：每一个测试方法执行前自动调用一次</a:t>
            </a:r>
          </a:p>
          <a:p>
            <a:r>
              <a:rPr lang="en-US" altLang="zh-CN" dirty="0"/>
              <a:t>@After</a:t>
            </a:r>
            <a:r>
              <a:rPr lang="zh-CN" altLang="en-US" dirty="0"/>
              <a:t>：每一个测试方法执行完自动调用一次</a:t>
            </a:r>
          </a:p>
          <a:p>
            <a:r>
              <a:rPr lang="en-US" altLang="zh-CN" dirty="0"/>
              <a:t>@</a:t>
            </a:r>
            <a:r>
              <a:rPr lang="en-US" altLang="zh-CN" dirty="0" err="1"/>
              <a:t>BeforeClass</a:t>
            </a:r>
            <a:r>
              <a:rPr lang="zh-CN" altLang="en-US" dirty="0"/>
              <a:t>：所有测试方法执行前执行一次，在测试类还没有实例化就已经被加载，</a:t>
            </a:r>
            <a:r>
              <a:rPr lang="zh-CN" altLang="en-US" dirty="0" smtClean="0"/>
              <a:t>所以</a:t>
            </a:r>
            <a:r>
              <a:rPr lang="zh-CN" altLang="en-US" dirty="0" smtClean="0"/>
              <a:t>被注释的方法</a:t>
            </a:r>
            <a:r>
              <a:rPr lang="zh-CN" altLang="en-US" dirty="0" smtClean="0"/>
              <a:t>用</a:t>
            </a:r>
            <a:r>
              <a:rPr lang="en-US" altLang="zh-CN" dirty="0"/>
              <a:t>static</a:t>
            </a:r>
            <a:r>
              <a:rPr lang="zh-CN" altLang="en-US" dirty="0"/>
              <a:t>修饰</a:t>
            </a:r>
          </a:p>
          <a:p>
            <a:r>
              <a:rPr lang="en-US" altLang="zh-CN" dirty="0"/>
              <a:t>@</a:t>
            </a:r>
            <a:r>
              <a:rPr lang="en-US" altLang="zh-CN" dirty="0" err="1"/>
              <a:t>AfterClass</a:t>
            </a:r>
            <a:r>
              <a:rPr lang="zh-CN" altLang="en-US" dirty="0"/>
              <a:t>：所有测试方法执行完执行一次，在测试类还没有实例化就已经被加载，</a:t>
            </a:r>
            <a:r>
              <a:rPr lang="zh-CN" altLang="en-US" dirty="0" smtClean="0"/>
              <a:t>所以</a:t>
            </a:r>
            <a:r>
              <a:rPr lang="zh-CN" altLang="en-US" dirty="0" smtClean="0"/>
              <a:t>被注释的方法</a:t>
            </a:r>
            <a:r>
              <a:rPr lang="zh-CN" altLang="en-US" dirty="0" smtClean="0"/>
              <a:t>用</a:t>
            </a:r>
            <a:r>
              <a:rPr lang="en-US" altLang="zh-CN" dirty="0"/>
              <a:t>static</a:t>
            </a:r>
            <a:r>
              <a:rPr lang="zh-CN" altLang="en-US" dirty="0"/>
              <a:t>修饰</a:t>
            </a:r>
          </a:p>
          <a:p>
            <a:r>
              <a:rPr lang="en-US" altLang="zh-CN" dirty="0"/>
              <a:t>@Ignore</a:t>
            </a:r>
            <a:r>
              <a:rPr lang="zh-CN" altLang="en-US" dirty="0"/>
              <a:t>：暂不执行该测试</a:t>
            </a:r>
            <a:r>
              <a:rPr lang="zh-CN" altLang="en-US" dirty="0" smtClean="0"/>
              <a:t>方法</a:t>
            </a:r>
            <a:r>
              <a:rPr lang="zh-CN" altLang="en-US" dirty="0"/>
              <a:t/>
            </a:r>
            <a:br>
              <a:rPr lang="zh-CN" altLang="en-US" dirty="0"/>
            </a:br>
            <a:endParaRPr kumimoji="1" lang="zh-CN" altLang="en-US" dirty="0"/>
          </a:p>
        </p:txBody>
      </p:sp>
    </p:spTree>
    <p:extLst>
      <p:ext uri="{BB962C8B-B14F-4D97-AF65-F5344CB8AC3E}">
        <p14:creationId xmlns:p14="http://schemas.microsoft.com/office/powerpoint/2010/main" val="1682766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t>
            </a:r>
            <a:r>
              <a:rPr kumimoji="1" lang="en-US" altLang="zh-CN" dirty="0" smtClean="0"/>
              <a:t>Test</a:t>
            </a:r>
            <a:r>
              <a:rPr kumimoji="1" lang="zh-CN" altLang="en-US" dirty="0" smtClean="0"/>
              <a:t>的扩展</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excepted</a:t>
            </a:r>
            <a:endParaRPr kumimoji="1" lang="zh-CN" altLang="en-US" dirty="0" smtClean="0"/>
          </a:p>
          <a:p>
            <a:pPr lvl="1"/>
            <a:r>
              <a:rPr kumimoji="1" lang="zh-CN" altLang="en-US" dirty="0" smtClean="0"/>
              <a:t>语法：</a:t>
            </a:r>
            <a:r>
              <a:rPr kumimoji="1" lang="en-US" altLang="zh-CN" dirty="0" smtClean="0"/>
              <a:t>@Test</a:t>
            </a:r>
            <a:r>
              <a:rPr kumimoji="1" lang="zh-CN" altLang="en-US" dirty="0" smtClean="0"/>
              <a:t>（</a:t>
            </a:r>
            <a:r>
              <a:rPr kumimoji="1" lang="en-US" altLang="zh-CN" dirty="0" smtClean="0"/>
              <a:t>excepted</a:t>
            </a:r>
            <a:r>
              <a:rPr kumimoji="1" lang="zh-CN" altLang="en-US" dirty="0" smtClean="0"/>
              <a:t> </a:t>
            </a:r>
            <a:r>
              <a:rPr kumimoji="1" lang="en-US" altLang="zh-CN" dirty="0" smtClean="0"/>
              <a:t>=</a:t>
            </a:r>
            <a:r>
              <a:rPr kumimoji="1" lang="zh-CN" altLang="en-US" dirty="0" smtClean="0"/>
              <a:t> </a:t>
            </a:r>
            <a:r>
              <a:rPr kumimoji="1" lang="en-US" altLang="zh-CN" dirty="0" smtClean="0"/>
              <a:t>Exception</a:t>
            </a:r>
            <a:r>
              <a:rPr kumimoji="1" lang="zh-CN" altLang="en-US" dirty="0" smtClean="0"/>
              <a:t>）</a:t>
            </a:r>
          </a:p>
          <a:p>
            <a:pPr lvl="1"/>
            <a:r>
              <a:rPr kumimoji="1" lang="zh-CN" altLang="en-US" dirty="0" smtClean="0"/>
              <a:t>作用：用来测试异常</a:t>
            </a:r>
            <a:endParaRPr kumimoji="1" lang="en-US" altLang="zh-CN" dirty="0" smtClean="0"/>
          </a:p>
          <a:p>
            <a:pPr lvl="1"/>
            <a:r>
              <a:rPr kumimoji="1" lang="zh-CN" altLang="en-US" dirty="0" smtClean="0"/>
              <a:t>使用：一般可以配合</a:t>
            </a:r>
            <a:r>
              <a:rPr kumimoji="1" lang="en-US" altLang="zh-CN" dirty="0" smtClean="0"/>
              <a:t>fail()</a:t>
            </a:r>
            <a:r>
              <a:rPr kumimoji="1" lang="zh-CN" altLang="en-US" dirty="0" smtClean="0"/>
              <a:t>使用，在测试方法中传入可以抛出异常的参数，然后在后面添加</a:t>
            </a:r>
            <a:r>
              <a:rPr kumimoji="1" lang="en-US" altLang="zh-CN" dirty="0" smtClean="0"/>
              <a:t>fail()</a:t>
            </a:r>
            <a:r>
              <a:rPr kumimoji="1" lang="zh-CN" altLang="en-US" dirty="0" smtClean="0"/>
              <a:t>方法，如果被测方法没有按照预期抛出异常，测试失败；如果抛出了预期的异常就不会执行</a:t>
            </a:r>
            <a:r>
              <a:rPr kumimoji="1" lang="en-US" altLang="zh-CN" dirty="0" smtClean="0"/>
              <a:t>fail()</a:t>
            </a:r>
            <a:r>
              <a:rPr kumimoji="1" lang="zh-CN" altLang="en-US" dirty="0" smtClean="0"/>
              <a:t>方法，测试成功</a:t>
            </a:r>
          </a:p>
          <a:p>
            <a:r>
              <a:rPr kumimoji="1" lang="en-US" altLang="zh-CN" dirty="0" smtClean="0"/>
              <a:t>timeout</a:t>
            </a:r>
            <a:endParaRPr kumimoji="1" lang="zh-CN" altLang="en-US" dirty="0" smtClean="0"/>
          </a:p>
          <a:p>
            <a:pPr lvl="1"/>
            <a:r>
              <a:rPr kumimoji="1" lang="zh-CN" altLang="en-US" dirty="0" smtClean="0"/>
              <a:t>语法：</a:t>
            </a:r>
            <a:r>
              <a:rPr kumimoji="1" lang="en-US" altLang="zh-CN" dirty="0" smtClean="0"/>
              <a:t>@Test</a:t>
            </a:r>
            <a:r>
              <a:rPr kumimoji="1" lang="zh-CN" altLang="en-US" dirty="0" smtClean="0"/>
              <a:t> （</a:t>
            </a:r>
            <a:r>
              <a:rPr kumimoji="1" lang="en-US" altLang="zh-CN" dirty="0" smtClean="0"/>
              <a:t>timeout</a:t>
            </a:r>
            <a:r>
              <a:rPr kumimoji="1" lang="zh-CN" altLang="en-US" dirty="0" smtClean="0"/>
              <a:t> </a:t>
            </a:r>
            <a:r>
              <a:rPr kumimoji="1" lang="en-US" altLang="zh-CN" dirty="0" smtClean="0"/>
              <a:t>=</a:t>
            </a:r>
            <a:r>
              <a:rPr kumimoji="1" lang="zh-CN" altLang="en-US" dirty="0" smtClean="0"/>
              <a:t> </a:t>
            </a:r>
            <a:r>
              <a:rPr kumimoji="1" lang="en-US" altLang="zh-CN" dirty="0" smtClean="0"/>
              <a:t>2000</a:t>
            </a:r>
            <a:r>
              <a:rPr kumimoji="1" lang="zh-CN" altLang="en-US" dirty="0" smtClean="0"/>
              <a:t>）</a:t>
            </a:r>
          </a:p>
          <a:p>
            <a:pPr lvl="1"/>
            <a:r>
              <a:rPr kumimoji="1" lang="zh-CN" altLang="en-US" dirty="0" smtClean="0"/>
              <a:t>作用：用来测试性能</a:t>
            </a:r>
          </a:p>
          <a:p>
            <a:pPr lvl="1"/>
            <a:r>
              <a:rPr kumimoji="1" lang="zh-CN" altLang="en-US" dirty="0" smtClean="0"/>
              <a:t>使用：在测试方法中使用较大的数据量来测试被测方法能否在指定时间内完成，一般用来测试关键算法，这里</a:t>
            </a:r>
            <a:r>
              <a:rPr kumimoji="1" lang="en-US" altLang="zh-CN" dirty="0" smtClean="0"/>
              <a:t>timeout</a:t>
            </a:r>
            <a:r>
              <a:rPr kumimoji="1" lang="zh-CN" altLang="en-US" dirty="0" smtClean="0"/>
              <a:t>的单位是毫秒</a:t>
            </a:r>
            <a:endParaRPr kumimoji="1" lang="zh-CN" altLang="en-US" dirty="0"/>
          </a:p>
        </p:txBody>
      </p:sp>
    </p:spTree>
    <p:extLst>
      <p:ext uri="{BB962C8B-B14F-4D97-AF65-F5344CB8AC3E}">
        <p14:creationId xmlns:p14="http://schemas.microsoft.com/office/powerpoint/2010/main" val="1042365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测试套件</a:t>
            </a:r>
            <a:endParaRPr kumimoji="1" lang="zh-CN" altLang="en-US" dirty="0"/>
          </a:p>
        </p:txBody>
      </p:sp>
      <p:sp>
        <p:nvSpPr>
          <p:cNvPr id="3" name="内容占位符 2"/>
          <p:cNvSpPr>
            <a:spLocks noGrp="1"/>
          </p:cNvSpPr>
          <p:nvPr>
            <p:ph idx="1"/>
          </p:nvPr>
        </p:nvSpPr>
        <p:spPr/>
        <p:txBody>
          <a:bodyPr/>
          <a:lstStyle/>
          <a:p>
            <a:r>
              <a:rPr lang="zh-CN" altLang="en-US" dirty="0"/>
              <a:t>测试套件意味着捆绑几个单元测试用例并且一起执行他们。在 </a:t>
            </a:r>
            <a:r>
              <a:rPr lang="en-US" altLang="zh-CN" dirty="0" err="1"/>
              <a:t>JUnit</a:t>
            </a:r>
            <a:r>
              <a:rPr lang="en-US" altLang="zh-CN" dirty="0"/>
              <a:t> </a:t>
            </a:r>
            <a:r>
              <a:rPr lang="zh-CN" altLang="en-US" dirty="0"/>
              <a:t>中，</a:t>
            </a:r>
            <a:r>
              <a:rPr lang="en-US" altLang="zh-CN" dirty="0"/>
              <a:t>@</a:t>
            </a:r>
            <a:r>
              <a:rPr lang="en-US" altLang="zh-CN" dirty="0" err="1" smtClean="0"/>
              <a:t>RunWith</a:t>
            </a:r>
            <a:r>
              <a:rPr lang="zh-CN" altLang="en-US" dirty="0"/>
              <a:t> 和 </a:t>
            </a:r>
            <a:r>
              <a:rPr lang="en-US" altLang="zh-CN" dirty="0"/>
              <a:t>@Suite</a:t>
            </a:r>
            <a:r>
              <a:rPr lang="zh-CN" altLang="en-US" dirty="0"/>
              <a:t> 注释用来运行套件</a:t>
            </a:r>
            <a:r>
              <a:rPr lang="zh-CN" altLang="en-US" dirty="0" smtClean="0"/>
              <a:t>测试</a:t>
            </a:r>
          </a:p>
          <a:p>
            <a:endParaRPr kumimoji="1" lang="zh-CN" altLang="en-US" dirty="0"/>
          </a:p>
        </p:txBody>
      </p:sp>
      <p:pic>
        <p:nvPicPr>
          <p:cNvPr id="4" name="图片 3"/>
          <p:cNvPicPr>
            <a:picLocks noChangeAspect="1"/>
          </p:cNvPicPr>
          <p:nvPr/>
        </p:nvPicPr>
        <p:blipFill>
          <a:blip r:embed="rId2"/>
          <a:stretch>
            <a:fillRect/>
          </a:stretch>
        </p:blipFill>
        <p:spPr>
          <a:xfrm>
            <a:off x="1800116" y="3314700"/>
            <a:ext cx="9537700" cy="2552700"/>
          </a:xfrm>
          <a:prstGeom prst="rect">
            <a:avLst/>
          </a:prstGeom>
        </p:spPr>
      </p:pic>
    </p:spTree>
    <p:extLst>
      <p:ext uri="{BB962C8B-B14F-4D97-AF65-F5344CB8AC3E}">
        <p14:creationId xmlns:p14="http://schemas.microsoft.com/office/powerpoint/2010/main" val="84257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注意事项</a:t>
            </a:r>
            <a:endParaRPr kumimoji="1" lang="zh-CN" altLang="en-US" dirty="0"/>
          </a:p>
        </p:txBody>
      </p:sp>
      <p:sp>
        <p:nvSpPr>
          <p:cNvPr id="3" name="内容占位符 2"/>
          <p:cNvSpPr>
            <a:spLocks noGrp="1"/>
          </p:cNvSpPr>
          <p:nvPr>
            <p:ph idx="1"/>
          </p:nvPr>
        </p:nvSpPr>
        <p:spPr/>
        <p:txBody>
          <a:bodyPr/>
          <a:lstStyle/>
          <a:p>
            <a:r>
              <a:rPr kumimoji="1" lang="zh-CN" altLang="en-US" dirty="0" smtClean="0"/>
              <a:t>对于</a:t>
            </a:r>
            <a:r>
              <a:rPr lang="en-US" altLang="zh-CN" dirty="0" err="1"/>
              <a:t>org.junit.Assert</a:t>
            </a:r>
            <a:r>
              <a:rPr lang="en-US" altLang="zh-CN" dirty="0" smtClean="0"/>
              <a:t>.*</a:t>
            </a:r>
            <a:r>
              <a:rPr lang="zh-CN" altLang="en-US" dirty="0" smtClean="0"/>
              <a:t>包可以用</a:t>
            </a:r>
            <a:r>
              <a:rPr lang="en-US" altLang="zh-CN" dirty="0" smtClean="0"/>
              <a:t>import</a:t>
            </a:r>
            <a:r>
              <a:rPr lang="zh-CN" altLang="en-US" dirty="0" smtClean="0"/>
              <a:t> </a:t>
            </a:r>
            <a:r>
              <a:rPr lang="en-US" altLang="zh-CN" dirty="0" smtClean="0"/>
              <a:t>static</a:t>
            </a:r>
            <a:r>
              <a:rPr lang="zh-CN" altLang="en-US" dirty="0" smtClean="0"/>
              <a:t>静态倒入，这样可以直接使用</a:t>
            </a:r>
            <a:r>
              <a:rPr lang="en-US" altLang="zh-CN" dirty="0" err="1" smtClean="0"/>
              <a:t>assertEquals</a:t>
            </a:r>
            <a:r>
              <a:rPr lang="zh-CN" altLang="en-US" dirty="0" smtClean="0"/>
              <a:t>等方法，不需要前缀类名</a:t>
            </a:r>
          </a:p>
          <a:p>
            <a:r>
              <a:rPr lang="zh-CN" altLang="en-US" dirty="0"/>
              <a:t>所有测试方法返回类型必须为</a:t>
            </a:r>
            <a:r>
              <a:rPr lang="en-US" altLang="zh-CN" dirty="0"/>
              <a:t>void</a:t>
            </a:r>
            <a:r>
              <a:rPr lang="zh-CN" altLang="en-US" dirty="0"/>
              <a:t>且无</a:t>
            </a:r>
            <a:r>
              <a:rPr lang="zh-CN" altLang="en-US" dirty="0" smtClean="0"/>
              <a:t>参数</a:t>
            </a:r>
          </a:p>
          <a:p>
            <a:r>
              <a:rPr kumimoji="1" lang="zh-CN" altLang="en-US" dirty="0" smtClean="0"/>
              <a:t>测试一个方法要考虑到方方面面，多尝试边界条件</a:t>
            </a:r>
            <a:endParaRPr kumimoji="1" lang="zh-CN" altLang="en-US" dirty="0"/>
          </a:p>
        </p:txBody>
      </p:sp>
    </p:spTree>
    <p:extLst>
      <p:ext uri="{BB962C8B-B14F-4D97-AF65-F5344CB8AC3E}">
        <p14:creationId xmlns:p14="http://schemas.microsoft.com/office/powerpoint/2010/main" val="1620286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a:t>
            </a:r>
            <a:endParaRPr kumimoji="1" lang="zh-CN" altLang="en-US" dirty="0"/>
          </a:p>
        </p:txBody>
      </p:sp>
      <p:sp>
        <p:nvSpPr>
          <p:cNvPr id="3" name="内容占位符 2"/>
          <p:cNvSpPr>
            <a:spLocks noGrp="1"/>
          </p:cNvSpPr>
          <p:nvPr>
            <p:ph idx="1"/>
          </p:nvPr>
        </p:nvSpPr>
        <p:spPr/>
        <p:txBody>
          <a:bodyPr/>
          <a:lstStyle/>
          <a:p>
            <a:r>
              <a:rPr kumimoji="1" lang="en-US" altLang="zh-CN" dirty="0">
                <a:hlinkClick r:id="rId2"/>
              </a:rPr>
              <a:t>http://</a:t>
            </a:r>
            <a:r>
              <a:rPr kumimoji="1" lang="en-US" altLang="zh-CN" dirty="0" smtClean="0">
                <a:hlinkClick r:id="rId2"/>
              </a:rPr>
              <a:t>wiki.jikexueyuan.com/project/junit/overview.html</a:t>
            </a:r>
            <a:endParaRPr kumimoji="1" lang="zh-CN" altLang="en-US" dirty="0" smtClean="0"/>
          </a:p>
          <a:p>
            <a:r>
              <a:rPr kumimoji="1" lang="en-US" altLang="zh-CN" dirty="0">
                <a:hlinkClick r:id="rId3"/>
              </a:rPr>
              <a:t>http://junit.org/junit4</a:t>
            </a:r>
            <a:r>
              <a:rPr kumimoji="1" lang="en-US" altLang="zh-CN" dirty="0" smtClean="0">
                <a:hlinkClick r:id="rId3"/>
              </a:rPr>
              <a:t>/</a:t>
            </a:r>
            <a:endParaRPr kumimoji="1" lang="zh-CN" altLang="en-US" dirty="0" smtClean="0"/>
          </a:p>
          <a:p>
            <a:r>
              <a:rPr kumimoji="1" lang="en-US" altLang="zh-CN" dirty="0">
                <a:hlinkClick r:id="rId4"/>
              </a:rPr>
              <a:t>http://</a:t>
            </a:r>
            <a:r>
              <a:rPr kumimoji="1" lang="en-US" altLang="zh-CN" dirty="0" err="1">
                <a:hlinkClick r:id="rId4"/>
              </a:rPr>
              <a:t>junit.org</a:t>
            </a:r>
            <a:r>
              <a:rPr kumimoji="1" lang="en-US" altLang="zh-CN" dirty="0">
                <a:hlinkClick r:id="rId4"/>
              </a:rPr>
              <a:t>/junit4/</a:t>
            </a:r>
            <a:r>
              <a:rPr kumimoji="1" lang="en-US" altLang="zh-CN" dirty="0" err="1">
                <a:hlinkClick r:id="rId4"/>
              </a:rPr>
              <a:t>javadoc</a:t>
            </a:r>
            <a:r>
              <a:rPr kumimoji="1" lang="en-US" altLang="zh-CN" dirty="0">
                <a:hlinkClick r:id="rId4"/>
              </a:rPr>
              <a:t>/latest/</a:t>
            </a:r>
            <a:r>
              <a:rPr kumimoji="1" lang="en-US" altLang="zh-CN" dirty="0" err="1">
                <a:hlinkClick r:id="rId4"/>
              </a:rPr>
              <a:t>index.html</a:t>
            </a:r>
            <a:endParaRPr kumimoji="1" lang="zh-CN" altLang="en-US" dirty="0"/>
          </a:p>
          <a:p>
            <a:endParaRPr kumimoji="1" lang="zh-CN" altLang="en-US" dirty="0"/>
          </a:p>
        </p:txBody>
      </p:sp>
    </p:spTree>
    <p:extLst>
      <p:ext uri="{BB962C8B-B14F-4D97-AF65-F5344CB8AC3E}">
        <p14:creationId xmlns:p14="http://schemas.microsoft.com/office/powerpoint/2010/main" val="78028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135</TotalTime>
  <Words>467</Words>
  <Application>Microsoft Macintosh PowerPoint</Application>
  <PresentationFormat>宽屏</PresentationFormat>
  <Paragraphs>43</Paragraphs>
  <Slides>9</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9</vt:i4>
      </vt:variant>
    </vt:vector>
  </HeadingPairs>
  <TitlesOfParts>
    <vt:vector size="11" baseType="lpstr">
      <vt:lpstr>Franklin Gothic Book</vt:lpstr>
      <vt:lpstr>裁剪</vt:lpstr>
      <vt:lpstr>Junit</vt:lpstr>
      <vt:lpstr>简介</vt:lpstr>
      <vt:lpstr>命名规范</vt:lpstr>
      <vt:lpstr>常用API</vt:lpstr>
      <vt:lpstr>特殊注释的含义</vt:lpstr>
      <vt:lpstr>@Test的扩展</vt:lpstr>
      <vt:lpstr>测试套件</vt:lpstr>
      <vt:lpstr>注意事项</vt:lpstr>
      <vt:lpstr>参考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Lu Rico</dc:creator>
  <cp:lastModifiedBy>Lu Rico</cp:lastModifiedBy>
  <cp:revision>10</cp:revision>
  <dcterms:created xsi:type="dcterms:W3CDTF">2016-10-27T10:14:41Z</dcterms:created>
  <dcterms:modified xsi:type="dcterms:W3CDTF">2016-10-27T12:30:03Z</dcterms:modified>
</cp:coreProperties>
</file>