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Lst>
  <p:notesMasterIdLst>
    <p:notesMasterId r:id="rId6"/>
  </p:notesMasterIdLst>
  <p:sldIdLst>
    <p:sldId id="257" r:id="rId4"/>
    <p:sldId id="259" r:id="rId5"/>
    <p:sldId id="266" r:id="rId7"/>
    <p:sldId id="267" r:id="rId8"/>
    <p:sldId id="260" r:id="rId9"/>
    <p:sldId id="276" r:id="rId10"/>
    <p:sldId id="275" r:id="rId11"/>
    <p:sldId id="301" r:id="rId12"/>
    <p:sldId id="261" r:id="rId13"/>
    <p:sldId id="277" r:id="rId14"/>
    <p:sldId id="279" r:id="rId15"/>
    <p:sldId id="280" r:id="rId16"/>
    <p:sldId id="281" r:id="rId17"/>
    <p:sldId id="282" r:id="rId18"/>
    <p:sldId id="286" r:id="rId19"/>
    <p:sldId id="284" r:id="rId20"/>
    <p:sldId id="285" r:id="rId21"/>
    <p:sldId id="299" r:id="rId22"/>
    <p:sldId id="288" r:id="rId23"/>
    <p:sldId id="290" r:id="rId24"/>
    <p:sldId id="291" r:id="rId25"/>
    <p:sldId id="292" r:id="rId26"/>
    <p:sldId id="293" r:id="rId27"/>
    <p:sldId id="287" r:id="rId28"/>
    <p:sldId id="294" r:id="rId29"/>
    <p:sldId id="295" r:id="rId30"/>
    <p:sldId id="296" r:id="rId31"/>
    <p:sldId id="297" r:id="rId32"/>
    <p:sldId id="298" r:id="rId33"/>
    <p:sldId id="300" r:id="rId34"/>
  </p:sldIdLst>
  <p:sldSz cx="9144000" cy="6858000" type="screen4x3"/>
  <p:notesSz cx="6858000" cy="9144000"/>
  <p:embeddedFontLst>
    <p:embeddedFont>
      <p:font typeface="Tahoma" panose="020B0604030504040204" pitchFamily="34" charset="0"/>
      <p:regular r:id="rId38"/>
      <p:bold r:id="rId39"/>
    </p:embeddedFont>
    <p:embeddedFont>
      <p:font typeface="华文楷体" panose="02010600040101010101" pitchFamily="2" charset="-122"/>
      <p:regular r:id="rId40"/>
    </p:embeddedFont>
    <p:embeddedFont>
      <p:font typeface="华文宋体" panose="02010600040101010101" pitchFamily="2" charset="-122"/>
      <p:regular r:id="rId41"/>
    </p:embeddedFont>
    <p:embeddedFont>
      <p:font typeface="微软雅黑" panose="020B0503020204020204" pitchFamily="34" charset="-122"/>
      <p:regular r:id="rId42"/>
    </p:embeddedFont>
    <p:embeddedFont>
      <p:font typeface="Calibri" panose="020F0502020204030204" charset="0"/>
      <p:regular r:id="rId43"/>
      <p:bold r:id="rId44"/>
      <p:italic r:id="rId45"/>
      <p:boldItalic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88" autoAdjust="0"/>
  </p:normalViewPr>
  <p:slideViewPr>
    <p:cSldViewPr>
      <p:cViewPr varScale="1">
        <p:scale>
          <a:sx n="59" d="100"/>
          <a:sy n="59" d="100"/>
        </p:scale>
        <p:origin x="214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9597E1-32AB-4562-9F57-93DB65502C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4730E-062A-4FAD-B460-DC94253156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target </a:t>
            </a:r>
            <a:r>
              <a:rPr lang="zh-CN" altLang="en-US" dirty="0" smtClean="0"/>
              <a:t>输出目录，所有的输出物都存放在这个目录下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Maven</a:t>
            </a:r>
            <a:r>
              <a:rPr lang="zh-CN" altLang="en-US" dirty="0" smtClean="0"/>
              <a:t>项目结构固定</a:t>
            </a:r>
            <a:endParaRPr lang="en-US" altLang="zh-CN" dirty="0" smtClean="0"/>
          </a:p>
          <a:p>
            <a:r>
              <a:rPr lang="zh-CN" altLang="en-US" dirty="0" smtClean="0"/>
              <a:t>依赖管理</a:t>
            </a:r>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幻灯片">
    <p:spTree>
      <p:nvGrpSpPr>
        <p:cNvPr id="1" name=""/>
        <p:cNvGrpSpPr/>
        <p:nvPr/>
      </p:nvGrpSpPr>
      <p:grpSpPr>
        <a:xfrm>
          <a:off x="0" y="0"/>
          <a:ext cx="0" cy="0"/>
          <a:chOff x="0" y="0"/>
          <a:chExt cx="0" cy="0"/>
        </a:xfrm>
      </p:grpSpPr>
      <p:grpSp>
        <p:nvGrpSpPr>
          <p:cNvPr id="2" name="Group 77"/>
          <p:cNvGrpSpPr/>
          <p:nvPr/>
        </p:nvGrpSpPr>
        <p:grpSpPr bwMode="auto">
          <a:xfrm>
            <a:off x="0" y="0"/>
            <a:ext cx="9144000" cy="6858000"/>
            <a:chOff x="0" y="0"/>
            <a:chExt cx="5760" cy="4320"/>
          </a:xfrm>
        </p:grpSpPr>
        <p:grpSp>
          <p:nvGrpSpPr>
            <p:cNvPr id="3" name="Group 2"/>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4" name="Group 4"/>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5" name="Group 76"/>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4" name="Arc 66"/>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6" name="Group 75"/>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 name="Arc 69"/>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endParaRPr lang="zh-CN" altLang="en-US"/>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69" name="Rectangle 71"/>
          <p:cNvSpPr>
            <a:spLocks noGrp="1" noChangeArrowheads="1"/>
          </p:cNvSpPr>
          <p:nvPr>
            <p:ph type="dt" sz="quarter" idx="10"/>
          </p:nvPr>
        </p:nvSpPr>
        <p:spPr/>
        <p:txBody>
          <a:bodyPr/>
          <a:lstStyle>
            <a:lvl1pPr>
              <a:defRPr/>
            </a:lvl1pPr>
          </a:lstStyle>
          <a:p>
            <a:pPr>
              <a:defRPr/>
            </a:pPr>
            <a:endParaRPr lang="en-US" altLang="zh-CN">
              <a:solidFill>
                <a:srgbClr val="40458C"/>
              </a:solidFill>
            </a:endParaRPr>
          </a:p>
        </p:txBody>
      </p:sp>
      <p:sp>
        <p:nvSpPr>
          <p:cNvPr id="70" name="Rectangle 72"/>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71" name="Rectangle 73"/>
          <p:cNvSpPr>
            <a:spLocks noGrp="1" noChangeArrowheads="1"/>
          </p:cNvSpPr>
          <p:nvPr>
            <p:ph type="sldNum" sz="quarter" idx="12"/>
          </p:nvPr>
        </p:nvSpPr>
        <p:spPr/>
        <p:txBody>
          <a:bodyPr/>
          <a:lstStyle>
            <a:lvl1pPr>
              <a:defRPr/>
            </a:lvl1pPr>
          </a:lstStyle>
          <a:p>
            <a:pPr>
              <a:defRPr/>
            </a:pPr>
            <a:fld id="{B396CD87-364F-4953-BEA7-918FE64A82A7}" type="slidenum">
              <a:rPr lang="zh-CN" altLang="en-US">
                <a:solidFill>
                  <a:srgbClr val="40458C"/>
                </a:solidFill>
              </a:rPr>
            </a:fld>
            <a:endParaRPr lang="en-US" altLang="zh-CN">
              <a:solidFill>
                <a:srgbClr val="40458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buNone/>
              <a:defRPr sz="2400">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endParaRPr lang="zh-CN" altLang="en-US" dirty="0"/>
          </a:p>
        </p:txBody>
      </p:sp>
      <p:sp>
        <p:nvSpPr>
          <p:cNvPr id="4" name="Rectangle 68"/>
          <p:cNvSpPr>
            <a:spLocks noGrp="1" noChangeArrowheads="1"/>
          </p:cNvSpPr>
          <p:nvPr>
            <p:ph type="dt" sz="half" idx="10"/>
          </p:nvPr>
        </p:nvSpPr>
        <p:spPr/>
        <p:txBody>
          <a:bodyPr/>
          <a:lstStyle>
            <a:lvl1pPr>
              <a:defRPr/>
            </a:lvl1pPr>
          </a:lstStyle>
          <a:p>
            <a:pPr>
              <a:defRPr/>
            </a:pPr>
            <a:endParaRPr lang="en-US" altLang="zh-CN">
              <a:solidFill>
                <a:srgbClr val="40458C"/>
              </a:solidFill>
            </a:endParaRPr>
          </a:p>
        </p:txBody>
      </p:sp>
      <p:sp>
        <p:nvSpPr>
          <p:cNvPr id="5" name="Rectangle 69"/>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6" name="Rectangle 70"/>
          <p:cNvSpPr>
            <a:spLocks noGrp="1" noChangeArrowheads="1"/>
          </p:cNvSpPr>
          <p:nvPr>
            <p:ph type="sldNum" sz="quarter" idx="12"/>
          </p:nvPr>
        </p:nvSpPr>
        <p:spPr/>
        <p:txBody>
          <a:bodyPr/>
          <a:lstStyle>
            <a:lvl1pPr>
              <a:defRPr/>
            </a:lvl1pPr>
          </a:lstStyle>
          <a:p>
            <a:pPr>
              <a:defRPr/>
            </a:pPr>
            <a:fld id="{8A5147E5-2C5F-4AE2-BE60-B75867C2017F}" type="slidenum">
              <a:rPr lang="zh-CN" altLang="en-US">
                <a:solidFill>
                  <a:srgbClr val="40458C"/>
                </a:solidFill>
              </a:rPr>
            </a:fld>
            <a:endParaRPr lang="en-US" altLang="zh-CN">
              <a:solidFill>
                <a:srgbClr val="40458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p:nvPr/>
        </p:nvGrpSpPr>
        <p:grpSpPr bwMode="auto">
          <a:xfrm>
            <a:off x="0" y="0"/>
            <a:ext cx="9144000" cy="6858000"/>
            <a:chOff x="0" y="0"/>
            <a:chExt cx="5760" cy="4320"/>
          </a:xfrm>
        </p:grpSpPr>
        <p:grpSp>
          <p:nvGrpSpPr>
            <p:cNvPr id="7" name="Group 3"/>
            <p:cNvGrpSpPr/>
            <p:nvPr/>
          </p:nvGrpSpPr>
          <p:grpSpPr bwMode="auto">
            <a:xfrm>
              <a:off x="0" y="0"/>
              <a:ext cx="5760" cy="4320"/>
              <a:chOff x="0" y="0"/>
              <a:chExt cx="5760" cy="4320"/>
            </a:xfrm>
          </p:grpSpPr>
          <p:grpSp>
            <p:nvGrpSpPr>
              <p:cNvPr id="8" name="Group 4"/>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ea typeface="宋体" panose="02010600030101010101"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ea typeface="宋体" panose="02010600030101010101"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ea typeface="宋体" panose="02010600030101010101" pitchFamily="2" charset="-122"/>
              </a:defRPr>
            </a:lvl1pPr>
          </a:lstStyle>
          <a:p>
            <a:pPr fontAlgn="base">
              <a:spcBef>
                <a:spcPct val="0"/>
              </a:spcBef>
              <a:spcAft>
                <a:spcPct val="0"/>
              </a:spcAft>
              <a:defRPr/>
            </a:pPr>
            <a:fld id="{1182777A-304A-4D7F-A9EB-A6D5C3A8C024}" type="slidenum">
              <a:rPr lang="zh-CN" altLang="en-US">
                <a:solidFill>
                  <a:srgbClr val="40458C"/>
                </a:solidFill>
              </a:rPr>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p:nvPr/>
        </p:nvGrpSpPr>
        <p:grpSpPr bwMode="auto">
          <a:xfrm>
            <a:off x="0" y="0"/>
            <a:ext cx="9144000" cy="6858000"/>
            <a:chOff x="0" y="0"/>
            <a:chExt cx="5760" cy="4320"/>
          </a:xfrm>
        </p:grpSpPr>
        <p:grpSp>
          <p:nvGrpSpPr>
            <p:cNvPr id="7" name="Group 3"/>
            <p:cNvGrpSpPr/>
            <p:nvPr/>
          </p:nvGrpSpPr>
          <p:grpSpPr bwMode="auto">
            <a:xfrm>
              <a:off x="0" y="0"/>
              <a:ext cx="5760" cy="4320"/>
              <a:chOff x="0" y="0"/>
              <a:chExt cx="5760" cy="4320"/>
            </a:xfrm>
          </p:grpSpPr>
          <p:grpSp>
            <p:nvGrpSpPr>
              <p:cNvPr id="8" name="Group 4"/>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ea typeface="宋体" panose="02010600030101010101"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ea typeface="宋体" panose="02010600030101010101"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ea typeface="宋体" panose="02010600030101010101" pitchFamily="2" charset="-122"/>
              </a:defRPr>
            </a:lvl1pPr>
          </a:lstStyle>
          <a:p>
            <a:pPr fontAlgn="base">
              <a:spcBef>
                <a:spcPct val="0"/>
              </a:spcBef>
              <a:spcAft>
                <a:spcPct val="0"/>
              </a:spcAft>
              <a:defRPr/>
            </a:pPr>
            <a:fld id="{1182777A-304A-4D7F-A9EB-A6D5C3A8C024}" type="slidenum">
              <a:rPr lang="zh-CN" altLang="en-US">
                <a:solidFill>
                  <a:srgbClr val="40458C"/>
                </a:solidFill>
              </a:rPr>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hyperlink" Target="http://maven.apache.org/ide.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http://maven.apache.org/what-is-maven.html" TargetMode="External"/><Relationship Id="rId1" Type="http://schemas.openxmlformats.org/officeDocument/2006/relationships/hyperlink" Target="http://maven.apache.or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mvnrepository.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hyperlink" Target="https://repo.maven.apache.org/maven2"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www.jianshu.com/p/43f0f2d0e966" TargetMode="External"/><Relationship Id="rId3" Type="http://schemas.openxmlformats.org/officeDocument/2006/relationships/hyperlink" Target="http://jingyan.baidu.com/article/3052f5a1e8f86397f21f8671.html" TargetMode="External"/><Relationship Id="rId2" Type="http://schemas.openxmlformats.org/officeDocument/2006/relationships/hyperlink" Target="http://maven.apache.org/install.html" TargetMode="External"/><Relationship Id="rId1" Type="http://schemas.openxmlformats.org/officeDocument/2006/relationships/hyperlink" Target="http://maven.apache.org/download.cg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maven.apache.org/guides/introduction/introduction-to-the-lifecycle.html#Lifecycle_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39752" y="3573016"/>
            <a:ext cx="6048672" cy="906760"/>
          </a:xfrm>
        </p:spPr>
        <p:txBody>
          <a:bodyPr/>
          <a:lstStyle/>
          <a:p>
            <a:pPr eaLnBrk="1" hangingPunct="1"/>
            <a:r>
              <a:rPr lang="en-US" altLang="zh-CN" b="1" dirty="0" smtClean="0">
                <a:latin typeface="华文宋体" panose="02010600040101010101" pitchFamily="2" charset="-122"/>
                <a:ea typeface="华文宋体" panose="02010600040101010101" pitchFamily="2" charset="-122"/>
              </a:rPr>
              <a:t>Maven</a:t>
            </a:r>
            <a:r>
              <a:rPr lang="zh-CN" altLang="en-US" b="1" dirty="0" smtClean="0">
                <a:latin typeface="华文宋体" panose="02010600040101010101" pitchFamily="2" charset="-122"/>
                <a:ea typeface="华文宋体" panose="02010600040101010101" pitchFamily="2" charset="-122"/>
              </a:rPr>
              <a:t>简介与使用</a:t>
            </a:r>
            <a:endParaRPr lang="zh-CN" altLang="en-US" b="1" dirty="0" smtClean="0">
              <a:latin typeface="华文宋体" panose="02010600040101010101" pitchFamily="2" charset="-122"/>
              <a:ea typeface="华文宋体" panose="02010600040101010101" pitchFamily="2" charset="-122"/>
            </a:endParaRPr>
          </a:p>
        </p:txBody>
      </p:sp>
      <p:sp>
        <p:nvSpPr>
          <p:cNvPr id="2" name="副标题 1"/>
          <p:cNvSpPr>
            <a:spLocks noGrp="1"/>
          </p:cNvSpPr>
          <p:nvPr>
            <p:ph type="subTitle" idx="1"/>
          </p:nvPr>
        </p:nvSpPr>
        <p:spPr>
          <a:xfrm>
            <a:off x="1329693" y="1844824"/>
            <a:ext cx="4192327" cy="720080"/>
          </a:xfrm>
        </p:spPr>
        <p:txBody>
          <a:bodyPr/>
          <a:lstStyle/>
          <a:p>
            <a:r>
              <a:rPr lang="zh-CN" altLang="en-US" dirty="0" smtClean="0"/>
              <a:t>软件工程与计算</a:t>
            </a:r>
            <a:r>
              <a:rPr lang="en-US" altLang="zh-CN" dirty="0" smtClean="0"/>
              <a:t>Ⅱ</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生命周期</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992888" cy="4968552"/>
          </a:xfrm>
        </p:spPr>
        <p:txBody>
          <a:bodyPr/>
          <a:lstStyle/>
          <a:p>
            <a:r>
              <a:rPr lang="en-US" altLang="zh-CN" dirty="0"/>
              <a:t>Maven</a:t>
            </a:r>
            <a:r>
              <a:rPr lang="zh-CN" altLang="en-US" dirty="0"/>
              <a:t>有三套相互独立的</a:t>
            </a:r>
            <a:r>
              <a:rPr lang="zh-CN" altLang="en-US" dirty="0" smtClean="0"/>
              <a:t>生命周期。</a:t>
            </a:r>
            <a:endParaRPr lang="en-US" altLang="zh-CN" dirty="0" smtClean="0"/>
          </a:p>
          <a:p>
            <a:pPr marL="285750" indent="-285750">
              <a:buFont typeface="Arial" panose="020B0604020202020204" pitchFamily="34" charset="0"/>
              <a:buChar char="•"/>
            </a:pPr>
            <a:r>
              <a:rPr lang="en-US" altLang="zh-CN" sz="2000" dirty="0" smtClean="0"/>
              <a:t>Clean </a:t>
            </a:r>
            <a:r>
              <a:rPr lang="en-US" altLang="zh-CN" sz="2000" dirty="0"/>
              <a:t>Lifecycle </a:t>
            </a:r>
            <a:r>
              <a:rPr lang="zh-CN" altLang="en-US" sz="2000" dirty="0"/>
              <a:t>在进行真正的构建之前进行一些清理工作</a:t>
            </a:r>
            <a:r>
              <a:rPr lang="zh-CN" altLang="en-US" sz="2000" dirty="0" smtClean="0"/>
              <a:t>。</a:t>
            </a:r>
            <a:endParaRPr lang="zh-CN" altLang="en-US" sz="2000" dirty="0"/>
          </a:p>
          <a:p>
            <a:pPr marL="285750" indent="-285750">
              <a:buFont typeface="Arial" panose="020B0604020202020204" pitchFamily="34" charset="0"/>
              <a:buChar char="•"/>
            </a:pPr>
            <a:r>
              <a:rPr lang="en-US" altLang="zh-CN" sz="2000" dirty="0"/>
              <a:t>Default Lifecycle </a:t>
            </a:r>
            <a:r>
              <a:rPr lang="zh-CN" altLang="en-US" sz="2000" dirty="0"/>
              <a:t>构建的核心部分，</a:t>
            </a:r>
            <a:r>
              <a:rPr lang="zh-CN" altLang="en-US" sz="2000" dirty="0" smtClean="0"/>
              <a:t>编译、测试、打包、部署</a:t>
            </a:r>
            <a:r>
              <a:rPr lang="zh-CN" altLang="en-US" sz="2000" dirty="0"/>
              <a:t>等等</a:t>
            </a:r>
            <a:r>
              <a:rPr lang="zh-CN" altLang="en-US" sz="2000" dirty="0" smtClean="0"/>
              <a:t>。</a:t>
            </a:r>
            <a:endParaRPr lang="zh-CN" altLang="en-US" sz="2000" dirty="0"/>
          </a:p>
          <a:p>
            <a:pPr marL="285750" indent="-285750">
              <a:buFont typeface="Arial" panose="020B0604020202020204" pitchFamily="34" charset="0"/>
              <a:buChar char="•"/>
            </a:pPr>
            <a:r>
              <a:rPr lang="en-US" altLang="zh-CN" sz="2000" dirty="0"/>
              <a:t>Site Lifecycle </a:t>
            </a:r>
            <a:r>
              <a:rPr lang="zh-CN" altLang="en-US" sz="2000" dirty="0"/>
              <a:t>生成项目</a:t>
            </a:r>
            <a:r>
              <a:rPr lang="zh-CN" altLang="en-US" sz="2000" dirty="0" smtClean="0"/>
              <a:t>报告、站点</a:t>
            </a:r>
            <a:r>
              <a:rPr lang="zh-CN" altLang="en-US" sz="2000" dirty="0"/>
              <a:t>，发布站点</a:t>
            </a:r>
            <a:r>
              <a:rPr lang="zh-CN" altLang="en-US" sz="2000" dirty="0" smtClean="0"/>
              <a:t>。</a:t>
            </a:r>
            <a:endParaRPr lang="en-US" altLang="zh-CN" sz="2000" dirty="0"/>
          </a:p>
          <a:p>
            <a:pPr marL="342900" indent="-342900">
              <a:buFont typeface="Arial" panose="020B0604020202020204" pitchFamily="34" charset="0"/>
              <a:buChar char="•"/>
            </a:pP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b="1" dirty="0" smtClean="0"/>
              <a:t>Clean</a:t>
            </a:r>
            <a:r>
              <a:rPr lang="zh-CN" altLang="en-US" sz="3600" b="1" dirty="0" smtClean="0"/>
              <a:t>生命周期</a:t>
            </a:r>
            <a:r>
              <a:rPr lang="en-US" altLang="zh-CN" sz="3600" b="1" dirty="0" smtClean="0"/>
              <a:t>——</a:t>
            </a:r>
            <a:r>
              <a:rPr lang="zh-CN" altLang="en-US" sz="3600" b="1" dirty="0"/>
              <a:t>清理项目</a:t>
            </a:r>
            <a:endParaRPr lang="zh-CN" altLang="en-US" sz="3600" b="1" dirty="0"/>
          </a:p>
        </p:txBody>
      </p:sp>
      <p:sp>
        <p:nvSpPr>
          <p:cNvPr id="6" name="内容占位符 2"/>
          <p:cNvSpPr>
            <a:spLocks noGrp="1"/>
          </p:cNvSpPr>
          <p:nvPr>
            <p:ph idx="1"/>
          </p:nvPr>
        </p:nvSpPr>
        <p:spPr>
          <a:xfrm>
            <a:off x="899592" y="1700808"/>
            <a:ext cx="7772400" cy="4968552"/>
          </a:xfrm>
        </p:spPr>
        <p:txBody>
          <a:bodyPr/>
          <a:lstStyle/>
          <a:p>
            <a:r>
              <a:rPr lang="en-US" altLang="zh-CN" sz="1800" dirty="0"/>
              <a:t>Clean</a:t>
            </a:r>
            <a:r>
              <a:rPr lang="zh-CN" altLang="en-US" sz="1800" dirty="0"/>
              <a:t>生命周期一共包含了三个阶段：</a:t>
            </a:r>
            <a:endParaRPr lang="zh-CN" altLang="en-US" sz="1800" dirty="0"/>
          </a:p>
          <a:p>
            <a:pPr marL="285750" indent="-285750">
              <a:buFont typeface="Arial" panose="020B0604020202020204" pitchFamily="34" charset="0"/>
              <a:buChar char="•"/>
            </a:pPr>
            <a:r>
              <a:rPr lang="en-US" altLang="zh-CN" sz="1800" dirty="0"/>
              <a:t>pre-clean  </a:t>
            </a:r>
            <a:r>
              <a:rPr lang="zh-CN" altLang="en-US" sz="1800" dirty="0"/>
              <a:t>执行一些需要在</a:t>
            </a:r>
            <a:r>
              <a:rPr lang="en-US" altLang="zh-CN" sz="1800" dirty="0"/>
              <a:t>clean</a:t>
            </a:r>
            <a:r>
              <a:rPr lang="zh-CN" altLang="en-US" sz="1800" dirty="0"/>
              <a:t>之前完成的工作</a:t>
            </a:r>
            <a:endParaRPr lang="zh-CN" altLang="en-US" sz="1800" dirty="0"/>
          </a:p>
          <a:p>
            <a:pPr marL="285750" indent="-285750">
              <a:buFont typeface="Arial" panose="020B0604020202020204" pitchFamily="34" charset="0"/>
              <a:buChar char="•"/>
            </a:pPr>
            <a:r>
              <a:rPr lang="en-US" altLang="zh-CN" sz="1800" dirty="0"/>
              <a:t>clean  </a:t>
            </a:r>
            <a:r>
              <a:rPr lang="zh-CN" altLang="en-US" sz="1800" dirty="0"/>
              <a:t>移除所有上一次构建生成的文件</a:t>
            </a:r>
            <a:endParaRPr lang="zh-CN" altLang="en-US" sz="1800" dirty="0"/>
          </a:p>
          <a:p>
            <a:pPr marL="285750" indent="-285750">
              <a:buFont typeface="Arial" panose="020B0604020202020204" pitchFamily="34" charset="0"/>
              <a:buChar char="•"/>
            </a:pPr>
            <a:r>
              <a:rPr lang="en-US" altLang="zh-CN" sz="1800" dirty="0"/>
              <a:t>post-clean  </a:t>
            </a:r>
            <a:r>
              <a:rPr lang="zh-CN" altLang="en-US" sz="1800" dirty="0"/>
              <a:t>执行一些需要在</a:t>
            </a:r>
            <a:r>
              <a:rPr lang="en-US" altLang="zh-CN" sz="1800" dirty="0"/>
              <a:t>clean</a:t>
            </a:r>
            <a:r>
              <a:rPr lang="zh-CN" altLang="en-US" sz="1800" dirty="0"/>
              <a:t>之后立刻完成的</a:t>
            </a:r>
            <a:r>
              <a:rPr lang="zh-CN" altLang="en-US" sz="1800" dirty="0" smtClean="0"/>
              <a:t>工作</a:t>
            </a:r>
            <a:endParaRPr lang="en-US" altLang="zh-CN" sz="1800" dirty="0" smtClean="0"/>
          </a:p>
          <a:p>
            <a:pPr marL="285750" indent="-285750">
              <a:buFont typeface="Arial" panose="020B0604020202020204" pitchFamily="34" charset="0"/>
              <a:buChar char="•"/>
            </a:pPr>
            <a:endParaRPr lang="en-US" altLang="zh-CN" sz="1800" dirty="0"/>
          </a:p>
          <a:p>
            <a:endParaRPr lang="en-US" altLang="zh-CN" sz="1800" dirty="0"/>
          </a:p>
          <a:p>
            <a:r>
              <a:rPr lang="zh-CN" altLang="en-US" sz="1800" dirty="0" smtClean="0"/>
              <a:t>每</a:t>
            </a:r>
            <a:r>
              <a:rPr lang="zh-CN" altLang="en-US" sz="1800" dirty="0"/>
              <a:t>套生命周期都由一组阶段</a:t>
            </a:r>
            <a:r>
              <a:rPr lang="en-US" altLang="zh-CN" sz="1800" dirty="0"/>
              <a:t>(Phase)</a:t>
            </a:r>
            <a:r>
              <a:rPr lang="zh-CN" altLang="en-US" sz="1800" dirty="0"/>
              <a:t>组成，我们平时在命令行输入的命令总会对应于一个特定的阶段。比如，运行</a:t>
            </a:r>
            <a:r>
              <a:rPr lang="en-US" altLang="zh-CN" sz="1800" b="1" dirty="0" err="1"/>
              <a:t>mvn</a:t>
            </a:r>
            <a:r>
              <a:rPr lang="en-US" altLang="zh-CN" sz="1800" b="1" dirty="0"/>
              <a:t> clean</a:t>
            </a:r>
            <a:r>
              <a:rPr lang="en-US" altLang="zh-CN" sz="1800" dirty="0"/>
              <a:t> </a:t>
            </a:r>
            <a:r>
              <a:rPr lang="zh-CN" altLang="en-US" sz="1800" dirty="0"/>
              <a:t>，这个的</a:t>
            </a:r>
            <a:r>
              <a:rPr lang="en-US" altLang="zh-CN" sz="1800" dirty="0"/>
              <a:t>clean</a:t>
            </a:r>
            <a:r>
              <a:rPr lang="zh-CN" altLang="en-US" sz="1800" dirty="0"/>
              <a:t>是</a:t>
            </a:r>
            <a:r>
              <a:rPr lang="en-US" altLang="zh-CN" sz="1800" dirty="0"/>
              <a:t>Clean</a:t>
            </a:r>
            <a:r>
              <a:rPr lang="zh-CN" altLang="en-US" sz="1800" dirty="0"/>
              <a:t>生命周期的一个阶段</a:t>
            </a:r>
            <a:r>
              <a:rPr lang="zh-CN" altLang="en-US" sz="1800" dirty="0" smtClean="0"/>
              <a:t>。</a:t>
            </a:r>
            <a:r>
              <a:rPr lang="en-US" altLang="zh-CN" sz="1800" b="1" dirty="0" err="1" smtClean="0"/>
              <a:t>mvn</a:t>
            </a:r>
            <a:r>
              <a:rPr lang="en-US" altLang="zh-CN" sz="1800" b="1" dirty="0" smtClean="0"/>
              <a:t> </a:t>
            </a:r>
            <a:r>
              <a:rPr lang="en-US" altLang="zh-CN" sz="1800" b="1" dirty="0"/>
              <a:t>clean</a:t>
            </a:r>
            <a:r>
              <a:rPr lang="en-US" altLang="zh-CN" sz="1800" dirty="0"/>
              <a:t> </a:t>
            </a:r>
            <a:r>
              <a:rPr lang="zh-CN" altLang="en-US" sz="1800" dirty="0"/>
              <a:t>中的</a:t>
            </a:r>
            <a:r>
              <a:rPr lang="en-US" altLang="zh-CN" sz="1800" dirty="0"/>
              <a:t>clean</a:t>
            </a:r>
            <a:r>
              <a:rPr lang="zh-CN" altLang="en-US" sz="1800" dirty="0"/>
              <a:t>就是上面的</a:t>
            </a:r>
            <a:r>
              <a:rPr lang="en-US" altLang="zh-CN" sz="1800" dirty="0"/>
              <a:t>clean</a:t>
            </a:r>
            <a:r>
              <a:rPr lang="zh-CN" altLang="en-US" sz="1800" dirty="0"/>
              <a:t>，在一个生命周期中，运行某个阶段的时候，它之前的所有阶段都会被运行，也就是说，</a:t>
            </a:r>
            <a:r>
              <a:rPr lang="en-US" altLang="zh-CN" sz="1800" b="1" dirty="0" err="1"/>
              <a:t>mvn</a:t>
            </a:r>
            <a:r>
              <a:rPr lang="en-US" altLang="zh-CN" sz="1800" b="1" dirty="0"/>
              <a:t> clean</a:t>
            </a:r>
            <a:r>
              <a:rPr lang="en-US" altLang="zh-CN" sz="1800" dirty="0"/>
              <a:t> </a:t>
            </a:r>
            <a:r>
              <a:rPr lang="zh-CN" altLang="en-US" sz="1800" dirty="0"/>
              <a:t>等同于 </a:t>
            </a:r>
            <a:r>
              <a:rPr lang="en-US" altLang="zh-CN" sz="1800" b="1" dirty="0" err="1"/>
              <a:t>mvn</a:t>
            </a:r>
            <a:r>
              <a:rPr lang="en-US" altLang="zh-CN" sz="1800" b="1" dirty="0"/>
              <a:t> pre-clean clean</a:t>
            </a:r>
            <a:r>
              <a:rPr lang="en-US" altLang="zh-CN" sz="1800" dirty="0"/>
              <a:t> </a:t>
            </a:r>
            <a:r>
              <a:rPr lang="zh-CN" altLang="en-US" sz="1800" dirty="0"/>
              <a:t>，如果我们运行 </a:t>
            </a:r>
            <a:r>
              <a:rPr lang="en-US" altLang="zh-CN" sz="1800" b="1" dirty="0" err="1"/>
              <a:t>mvn</a:t>
            </a:r>
            <a:r>
              <a:rPr lang="en-US" altLang="zh-CN" sz="1800" b="1" dirty="0"/>
              <a:t> post-clean</a:t>
            </a:r>
            <a:r>
              <a:rPr lang="en-US" altLang="zh-CN" sz="1800" dirty="0"/>
              <a:t> </a:t>
            </a:r>
            <a:r>
              <a:rPr lang="zh-CN" altLang="en-US" sz="1800" dirty="0"/>
              <a:t>，那么 </a:t>
            </a:r>
            <a:r>
              <a:rPr lang="en-US" altLang="zh-CN" sz="1800" dirty="0"/>
              <a:t>pre-clean</a:t>
            </a:r>
            <a:r>
              <a:rPr lang="zh-CN" altLang="en-US" sz="1800" dirty="0"/>
              <a:t>，</a:t>
            </a:r>
            <a:r>
              <a:rPr lang="en-US" altLang="zh-CN" sz="1800" dirty="0"/>
              <a:t>clean </a:t>
            </a:r>
            <a:r>
              <a:rPr lang="zh-CN" altLang="en-US" sz="1800" dirty="0"/>
              <a:t>都会被运行。这是</a:t>
            </a:r>
            <a:r>
              <a:rPr lang="en-US" altLang="zh-CN" sz="1800" dirty="0"/>
              <a:t>Maven</a:t>
            </a:r>
            <a:r>
              <a:rPr lang="zh-CN" altLang="en-US" sz="1800" dirty="0"/>
              <a:t>很重要的一个规则，可以大大简化命令行的输入。</a:t>
            </a:r>
            <a:endParaRPr lang="zh-CN" altLang="en-US" sz="1800" dirty="0"/>
          </a:p>
          <a:p>
            <a:endParaRPr lang="en-US" altLang="zh-CN" dirty="0"/>
          </a:p>
          <a:p>
            <a:pPr marL="342900" indent="-342900">
              <a:buFont typeface="Arial" panose="020B0604020202020204" pitchFamily="34" charset="0"/>
              <a:buChar char="•"/>
            </a:pP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b="1" dirty="0" smtClean="0"/>
              <a:t>Site</a:t>
            </a:r>
            <a:r>
              <a:rPr lang="zh-CN" altLang="en-US" sz="3600" b="1" dirty="0" smtClean="0"/>
              <a:t>生命周期</a:t>
            </a:r>
            <a:r>
              <a:rPr lang="en-US" altLang="zh-CN" sz="3600" b="1" dirty="0" smtClean="0"/>
              <a:t>——</a:t>
            </a:r>
            <a:r>
              <a:rPr lang="zh-CN" altLang="en-US" sz="3600" b="1" dirty="0"/>
              <a:t>建立和发布站点</a:t>
            </a:r>
            <a:endParaRPr lang="zh-CN" altLang="en-US" sz="3600" b="1" dirty="0" smtClean="0"/>
          </a:p>
        </p:txBody>
      </p:sp>
      <p:sp>
        <p:nvSpPr>
          <p:cNvPr id="6" name="内容占位符 2"/>
          <p:cNvSpPr>
            <a:spLocks noGrp="1"/>
          </p:cNvSpPr>
          <p:nvPr>
            <p:ph idx="1"/>
          </p:nvPr>
        </p:nvSpPr>
        <p:spPr>
          <a:xfrm>
            <a:off x="899592" y="1700808"/>
            <a:ext cx="7772400" cy="4968552"/>
          </a:xfrm>
        </p:spPr>
        <p:txBody>
          <a:bodyPr/>
          <a:lstStyle/>
          <a:p>
            <a:r>
              <a:rPr lang="en-US" altLang="zh-CN" sz="1800" dirty="0" smtClean="0"/>
              <a:t>Site</a:t>
            </a:r>
            <a:r>
              <a:rPr lang="zh-CN" altLang="en-US" sz="1800" dirty="0" smtClean="0"/>
              <a:t>生命周期</a:t>
            </a:r>
            <a:r>
              <a:rPr lang="zh-CN" altLang="en-US" sz="1800" dirty="0"/>
              <a:t>一共包含</a:t>
            </a:r>
            <a:r>
              <a:rPr lang="zh-CN" altLang="en-US" sz="1800" dirty="0" smtClean="0"/>
              <a:t>了四个</a:t>
            </a:r>
            <a:r>
              <a:rPr lang="zh-CN" altLang="en-US" sz="1800" dirty="0"/>
              <a:t>阶段</a:t>
            </a:r>
            <a:r>
              <a:rPr lang="zh-CN" altLang="en-US" sz="1800" dirty="0" smtClean="0"/>
              <a:t>：</a:t>
            </a:r>
            <a:endParaRPr lang="zh-CN" altLang="en-US" sz="1800" dirty="0"/>
          </a:p>
          <a:p>
            <a:pPr marL="285750" indent="-285750">
              <a:buFont typeface="Arial" panose="020B0604020202020204" pitchFamily="34" charset="0"/>
              <a:buChar char="•"/>
            </a:pPr>
            <a:r>
              <a:rPr lang="en-US" altLang="zh-CN" sz="1800" dirty="0"/>
              <a:t>pre-site     </a:t>
            </a:r>
            <a:r>
              <a:rPr lang="zh-CN" altLang="en-US" sz="1800" dirty="0"/>
              <a:t>执行一些需要在生成站点文档之前完成的工作</a:t>
            </a:r>
            <a:endParaRPr lang="zh-CN" altLang="en-US" sz="1800" dirty="0"/>
          </a:p>
          <a:p>
            <a:pPr marL="285750" indent="-285750">
              <a:buFont typeface="Arial" panose="020B0604020202020204" pitchFamily="34" charset="0"/>
              <a:buChar char="•"/>
            </a:pPr>
            <a:r>
              <a:rPr lang="en-US" altLang="zh-CN" sz="1800" dirty="0"/>
              <a:t>site    </a:t>
            </a:r>
            <a:r>
              <a:rPr lang="zh-CN" altLang="en-US" sz="1800" dirty="0"/>
              <a:t>生成项目的站点文档</a:t>
            </a:r>
            <a:endParaRPr lang="zh-CN" altLang="en-US" sz="1800" dirty="0"/>
          </a:p>
          <a:p>
            <a:pPr marL="285750" indent="-285750">
              <a:buFont typeface="Arial" panose="020B0604020202020204" pitchFamily="34" charset="0"/>
              <a:buChar char="•"/>
            </a:pPr>
            <a:r>
              <a:rPr lang="en-US" altLang="zh-CN" sz="1800" dirty="0"/>
              <a:t>post-site     </a:t>
            </a:r>
            <a:r>
              <a:rPr lang="zh-CN" altLang="en-US" sz="1800" dirty="0"/>
              <a:t>执行一些需要在生成站点文档之后完成的工作，并且为部署做准备</a:t>
            </a:r>
            <a:endParaRPr lang="zh-CN" altLang="en-US" sz="1800" dirty="0"/>
          </a:p>
          <a:p>
            <a:pPr marL="285750" indent="-285750">
              <a:buFont typeface="Arial" panose="020B0604020202020204" pitchFamily="34" charset="0"/>
              <a:buChar char="•"/>
            </a:pPr>
            <a:r>
              <a:rPr lang="en-US" altLang="zh-CN" sz="1800" dirty="0"/>
              <a:t>site-deploy     </a:t>
            </a:r>
            <a:r>
              <a:rPr lang="zh-CN" altLang="en-US" sz="1800" dirty="0"/>
              <a:t>将生成的站点文档部署到特定的服务器上</a:t>
            </a:r>
            <a:endParaRPr lang="en-US" altLang="zh-CN" dirty="0"/>
          </a:p>
          <a:p>
            <a:pPr marL="342900" indent="-342900">
              <a:buFont typeface="Arial" panose="020B0604020202020204" pitchFamily="34" charset="0"/>
              <a:buChar char="•"/>
            </a:pP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b="1" dirty="0" smtClean="0"/>
              <a:t>Default</a:t>
            </a:r>
            <a:r>
              <a:rPr lang="zh-CN" altLang="en-US" sz="3600" b="1" dirty="0" smtClean="0"/>
              <a:t>生命周期</a:t>
            </a:r>
            <a:r>
              <a:rPr lang="en-US" altLang="zh-CN" sz="3600" b="1" dirty="0" smtClean="0"/>
              <a:t>——</a:t>
            </a:r>
            <a:r>
              <a:rPr lang="zh-CN" altLang="en-US" sz="3600" b="1" dirty="0" smtClean="0"/>
              <a:t>核心部分</a:t>
            </a:r>
            <a:endParaRPr lang="zh-CN" altLang="en-US" sz="3600" b="1" dirty="0" smtClean="0"/>
          </a:p>
        </p:txBody>
      </p:sp>
      <p:pic>
        <p:nvPicPr>
          <p:cNvPr id="2" name="内容占位符 1"/>
          <p:cNvPicPr>
            <a:picLocks noGrp="1" noChangeAspect="1"/>
          </p:cNvPicPr>
          <p:nvPr>
            <p:ph idx="1"/>
          </p:nvPr>
        </p:nvPicPr>
        <p:blipFill>
          <a:blip r:embed="rId1"/>
          <a:stretch>
            <a:fillRect/>
          </a:stretch>
        </p:blipFill>
        <p:spPr>
          <a:xfrm>
            <a:off x="827584" y="1628800"/>
            <a:ext cx="7772400" cy="492138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600" b="1" dirty="0" smtClean="0"/>
              <a:t>Default</a:t>
            </a:r>
            <a:r>
              <a:rPr lang="zh-CN" altLang="en-US" sz="3600" b="1" dirty="0" smtClean="0"/>
              <a:t>生命周期</a:t>
            </a:r>
            <a:r>
              <a:rPr lang="en-US" altLang="zh-CN" sz="3600" b="1" dirty="0" smtClean="0"/>
              <a:t>——</a:t>
            </a:r>
            <a:r>
              <a:rPr lang="zh-CN" altLang="en-US" sz="3600" b="1" dirty="0" smtClean="0"/>
              <a:t>核心部分</a:t>
            </a:r>
            <a:endParaRPr lang="zh-CN" altLang="en-US" sz="3600" b="1" dirty="0" smtClean="0"/>
          </a:p>
        </p:txBody>
      </p:sp>
      <p:sp>
        <p:nvSpPr>
          <p:cNvPr id="6" name="内容占位符 2"/>
          <p:cNvSpPr>
            <a:spLocks noGrp="1"/>
          </p:cNvSpPr>
          <p:nvPr>
            <p:ph idx="1"/>
          </p:nvPr>
        </p:nvSpPr>
        <p:spPr>
          <a:xfrm>
            <a:off x="899592" y="1700808"/>
            <a:ext cx="7772400" cy="4968552"/>
          </a:xfrm>
        </p:spPr>
        <p:txBody>
          <a:bodyPr/>
          <a:lstStyle/>
          <a:p>
            <a:pPr lvl="0">
              <a:buClr>
                <a:srgbClr val="6F89F7"/>
              </a:buClr>
            </a:pPr>
            <a:r>
              <a:rPr lang="en-US" altLang="zh-CN" sz="1800" dirty="0" smtClean="0">
                <a:solidFill>
                  <a:srgbClr val="40458C"/>
                </a:solidFill>
              </a:rPr>
              <a:t>Default</a:t>
            </a:r>
            <a:r>
              <a:rPr lang="zh-CN" altLang="en-US" sz="1800" dirty="0" smtClean="0">
                <a:solidFill>
                  <a:srgbClr val="40458C"/>
                </a:solidFill>
              </a:rPr>
              <a:t>生命周期中的几个重要阶段：</a:t>
            </a:r>
            <a:endParaRPr lang="en-US" altLang="zh-CN" sz="1800" dirty="0" smtClean="0">
              <a:solidFill>
                <a:srgbClr val="40458C"/>
              </a:solidFill>
            </a:endParaRPr>
          </a:p>
          <a:p>
            <a:pPr marL="285750" lvl="0" indent="-285750">
              <a:buClr>
                <a:srgbClr val="6F89F7"/>
              </a:buClr>
              <a:buFont typeface="Arial" panose="020B0604020202020204" pitchFamily="34" charset="0"/>
              <a:buChar char="•"/>
            </a:pPr>
            <a:r>
              <a:rPr lang="en-US" altLang="zh-CN" sz="1800" dirty="0" smtClean="0">
                <a:solidFill>
                  <a:srgbClr val="40458C"/>
                </a:solidFill>
              </a:rPr>
              <a:t>compile </a:t>
            </a:r>
            <a:r>
              <a:rPr lang="en-US" altLang="zh-CN" sz="1800" dirty="0">
                <a:solidFill>
                  <a:srgbClr val="40458C"/>
                </a:solidFill>
              </a:rPr>
              <a:t>    </a:t>
            </a:r>
            <a:r>
              <a:rPr lang="zh-CN" altLang="en-US" sz="1800" dirty="0">
                <a:solidFill>
                  <a:srgbClr val="40458C"/>
                </a:solidFill>
              </a:rPr>
              <a:t>编译</a:t>
            </a:r>
            <a:r>
              <a:rPr lang="zh-CN" altLang="en-US" sz="1800" dirty="0" smtClean="0">
                <a:solidFill>
                  <a:srgbClr val="40458C"/>
                </a:solidFill>
              </a:rPr>
              <a:t>项目源代码</a:t>
            </a:r>
            <a:r>
              <a:rPr lang="zh-CN" altLang="en-US" sz="1800" dirty="0">
                <a:solidFill>
                  <a:srgbClr val="40458C"/>
                </a:solidFill>
              </a:rPr>
              <a:t>。</a:t>
            </a:r>
            <a:endParaRPr lang="zh-CN" altLang="en-US" sz="1800" dirty="0">
              <a:solidFill>
                <a:srgbClr val="40458C"/>
              </a:solidFill>
            </a:endParaRPr>
          </a:p>
          <a:p>
            <a:pPr marL="285750" indent="-285750">
              <a:buClr>
                <a:srgbClr val="6F89F7"/>
              </a:buClr>
              <a:buFont typeface="Arial" panose="020B0604020202020204" pitchFamily="34" charset="0"/>
              <a:buChar char="•"/>
            </a:pPr>
            <a:r>
              <a:rPr lang="en-US" altLang="zh-CN" sz="1800" dirty="0">
                <a:solidFill>
                  <a:srgbClr val="40458C"/>
                </a:solidFill>
              </a:rPr>
              <a:t>test-compile     </a:t>
            </a:r>
            <a:r>
              <a:rPr lang="zh-CN" altLang="en-US" sz="1800" dirty="0">
                <a:solidFill>
                  <a:srgbClr val="40458C"/>
                </a:solidFill>
              </a:rPr>
              <a:t>编译测试</a:t>
            </a:r>
            <a:r>
              <a:rPr lang="zh-CN" altLang="en-US" sz="1800" dirty="0" smtClean="0">
                <a:solidFill>
                  <a:srgbClr val="40458C"/>
                </a:solidFill>
              </a:rPr>
              <a:t>源代码。这些</a:t>
            </a:r>
            <a:r>
              <a:rPr lang="zh-CN" altLang="en-US" sz="1800" dirty="0">
                <a:solidFill>
                  <a:srgbClr val="40458C"/>
                </a:solidFill>
              </a:rPr>
              <a:t>测试代码不会被</a:t>
            </a:r>
            <a:r>
              <a:rPr lang="zh-CN" altLang="en-US" sz="1800" dirty="0" smtClean="0">
                <a:solidFill>
                  <a:srgbClr val="40458C"/>
                </a:solidFill>
              </a:rPr>
              <a:t>打包和部署。</a:t>
            </a:r>
            <a:endParaRPr lang="en-US" altLang="zh-CN" sz="1800" dirty="0" smtClean="0">
              <a:solidFill>
                <a:srgbClr val="40458C"/>
              </a:solidFill>
            </a:endParaRPr>
          </a:p>
          <a:p>
            <a:pPr marL="285750" indent="-285750">
              <a:buClr>
                <a:srgbClr val="6F89F7"/>
              </a:buClr>
              <a:buFont typeface="Arial" panose="020B0604020202020204" pitchFamily="34" charset="0"/>
              <a:buChar char="•"/>
            </a:pPr>
            <a:r>
              <a:rPr lang="en-US" altLang="zh-CN" sz="1800" dirty="0" smtClean="0">
                <a:solidFill>
                  <a:srgbClr val="40458C"/>
                </a:solidFill>
              </a:rPr>
              <a:t>test	</a:t>
            </a:r>
            <a:r>
              <a:rPr lang="zh-CN" altLang="en-US" sz="1800" dirty="0" smtClean="0">
                <a:solidFill>
                  <a:srgbClr val="40458C"/>
                </a:solidFill>
              </a:rPr>
              <a:t>运行测试</a:t>
            </a:r>
            <a:endParaRPr lang="zh-CN" altLang="en-US" sz="1800" dirty="0">
              <a:solidFill>
                <a:srgbClr val="40458C"/>
              </a:solidFill>
            </a:endParaRPr>
          </a:p>
          <a:p>
            <a:pPr marL="285750" indent="-285750">
              <a:buClr>
                <a:srgbClr val="6F89F7"/>
              </a:buClr>
              <a:buFont typeface="Arial" panose="020B0604020202020204" pitchFamily="34" charset="0"/>
              <a:buChar char="•"/>
            </a:pPr>
            <a:r>
              <a:rPr lang="en-US" altLang="zh-CN" sz="1800" dirty="0">
                <a:solidFill>
                  <a:srgbClr val="40458C"/>
                </a:solidFill>
              </a:rPr>
              <a:t>package     </a:t>
            </a:r>
            <a:r>
              <a:rPr lang="zh-CN" altLang="en-US" sz="1800" dirty="0" smtClean="0">
                <a:solidFill>
                  <a:srgbClr val="40458C"/>
                </a:solidFill>
              </a:rPr>
              <a:t>接收编译</a:t>
            </a:r>
            <a:r>
              <a:rPr lang="zh-CN" altLang="en-US" sz="1800" dirty="0">
                <a:solidFill>
                  <a:srgbClr val="40458C"/>
                </a:solidFill>
              </a:rPr>
              <a:t>好的代码，打包成可发布的格式，如 </a:t>
            </a:r>
            <a:r>
              <a:rPr lang="en-US" altLang="zh-CN" sz="1800" dirty="0">
                <a:solidFill>
                  <a:srgbClr val="40458C"/>
                </a:solidFill>
              </a:rPr>
              <a:t>JAR </a:t>
            </a:r>
            <a:r>
              <a:rPr lang="zh-CN" altLang="en-US" sz="1800" dirty="0">
                <a:solidFill>
                  <a:srgbClr val="40458C"/>
                </a:solidFill>
              </a:rPr>
              <a:t>。</a:t>
            </a:r>
            <a:endParaRPr lang="en-US" altLang="zh-CN" sz="1800" dirty="0">
              <a:solidFill>
                <a:srgbClr val="40458C"/>
              </a:solidFill>
            </a:endParaRPr>
          </a:p>
          <a:p>
            <a:pPr marL="285750" indent="-285750">
              <a:buClr>
                <a:srgbClr val="6F89F7"/>
              </a:buClr>
              <a:buFont typeface="Arial" panose="020B0604020202020204" pitchFamily="34" charset="0"/>
              <a:buChar char="•"/>
            </a:pPr>
            <a:r>
              <a:rPr lang="en-US" altLang="zh-CN" sz="1800" dirty="0">
                <a:solidFill>
                  <a:srgbClr val="40458C"/>
                </a:solidFill>
              </a:rPr>
              <a:t>install     </a:t>
            </a:r>
            <a:r>
              <a:rPr lang="zh-CN" altLang="en-US" sz="1800" dirty="0">
                <a:solidFill>
                  <a:srgbClr val="40458C"/>
                </a:solidFill>
              </a:rPr>
              <a:t>将包安装至本地仓库，以让其它项目依赖。</a:t>
            </a:r>
            <a:endParaRPr lang="zh-CN" altLang="en-US" sz="1800" dirty="0">
              <a:solidFill>
                <a:srgbClr val="40458C"/>
              </a:solidFill>
            </a:endParaRPr>
          </a:p>
          <a:p>
            <a:pPr marL="285750" indent="-285750">
              <a:buClr>
                <a:srgbClr val="6F89F7"/>
              </a:buClr>
              <a:buFont typeface="Arial" panose="020B0604020202020204" pitchFamily="34" charset="0"/>
              <a:buChar char="•"/>
            </a:pPr>
            <a:r>
              <a:rPr lang="en-US" altLang="zh-CN" sz="1800" dirty="0">
                <a:solidFill>
                  <a:srgbClr val="40458C"/>
                </a:solidFill>
              </a:rPr>
              <a:t>deploy     </a:t>
            </a:r>
            <a:r>
              <a:rPr lang="zh-CN" altLang="en-US" sz="1800" dirty="0">
                <a:solidFill>
                  <a:srgbClr val="40458C"/>
                </a:solidFill>
              </a:rPr>
              <a:t>将最终的包复制到远程的仓库，以让其它开发人员与项目共享</a:t>
            </a:r>
            <a:r>
              <a:rPr lang="zh-CN" altLang="en-US" sz="1800" dirty="0" smtClean="0">
                <a:solidFill>
                  <a:srgbClr val="40458C"/>
                </a:solidFill>
              </a:rPr>
              <a:t>。</a:t>
            </a:r>
            <a:endParaRPr lang="en-US" altLang="zh-CN" sz="1800" dirty="0" smtClean="0">
              <a:solidFill>
                <a:srgbClr val="40458C"/>
              </a:solidFill>
            </a:endParaRPr>
          </a:p>
          <a:p>
            <a:pPr marL="285750" indent="-285750">
              <a:buClr>
                <a:srgbClr val="6F89F7"/>
              </a:buClr>
              <a:buFont typeface="Arial" panose="020B0604020202020204" pitchFamily="34" charset="0"/>
              <a:buChar char="•"/>
            </a:pPr>
            <a:endParaRPr lang="en-US" altLang="zh-CN" sz="1800" dirty="0">
              <a:solidFill>
                <a:srgbClr val="40458C"/>
              </a:solidFill>
            </a:endParaRPr>
          </a:p>
          <a:p>
            <a:pPr>
              <a:buClr>
                <a:srgbClr val="6F89F7"/>
              </a:buClr>
            </a:pPr>
            <a:endParaRPr lang="en-US" altLang="zh-CN" sz="1800" dirty="0" smtClean="0">
              <a:solidFill>
                <a:srgbClr val="40458C"/>
              </a:solidFill>
            </a:endParaRPr>
          </a:p>
          <a:p>
            <a:pPr>
              <a:buClr>
                <a:srgbClr val="6F89F7"/>
              </a:buClr>
            </a:pPr>
            <a:r>
              <a:rPr lang="zh-CN" altLang="en-US" sz="1800" dirty="0" smtClean="0">
                <a:solidFill>
                  <a:srgbClr val="40458C"/>
                </a:solidFill>
              </a:rPr>
              <a:t>注意点：</a:t>
            </a:r>
            <a:endParaRPr lang="en-US" altLang="zh-CN" sz="1800" dirty="0" smtClean="0">
              <a:solidFill>
                <a:srgbClr val="40458C"/>
              </a:solidFill>
            </a:endParaRPr>
          </a:p>
          <a:p>
            <a:pPr marL="285750" indent="-285750">
              <a:buClr>
                <a:srgbClr val="6F89F7"/>
              </a:buClr>
              <a:buFont typeface="Arial" panose="020B0604020202020204" pitchFamily="34" charset="0"/>
              <a:buChar char="•"/>
            </a:pPr>
            <a:r>
              <a:rPr lang="en-US" altLang="zh-CN" sz="1800" dirty="0" err="1" smtClean="0">
                <a:solidFill>
                  <a:srgbClr val="40458C"/>
                </a:solidFill>
              </a:rPr>
              <a:t>mvn</a:t>
            </a:r>
            <a:r>
              <a:rPr lang="en-US" altLang="zh-CN" sz="1800" dirty="0" smtClean="0">
                <a:solidFill>
                  <a:srgbClr val="40458C"/>
                </a:solidFill>
              </a:rPr>
              <a:t> clean install </a:t>
            </a:r>
            <a:r>
              <a:rPr lang="zh-CN" altLang="en-US" sz="1800" dirty="0" smtClean="0">
                <a:solidFill>
                  <a:srgbClr val="40458C"/>
                </a:solidFill>
              </a:rPr>
              <a:t>一般先使用</a:t>
            </a:r>
            <a:r>
              <a:rPr lang="en-US" altLang="zh-CN" sz="1800" dirty="0" smtClean="0">
                <a:solidFill>
                  <a:srgbClr val="40458C"/>
                </a:solidFill>
              </a:rPr>
              <a:t>clean</a:t>
            </a:r>
            <a:r>
              <a:rPr lang="zh-CN" altLang="en-US" sz="1800" dirty="0" smtClean="0">
                <a:solidFill>
                  <a:srgbClr val="40458C"/>
                </a:solidFill>
              </a:rPr>
              <a:t>清理项目，避免出错。</a:t>
            </a:r>
            <a:endParaRPr lang="en-US" altLang="zh-CN" sz="1800" dirty="0" smtClean="0">
              <a:solidFill>
                <a:srgbClr val="40458C"/>
              </a:solidFill>
            </a:endParaRPr>
          </a:p>
          <a:p>
            <a:pPr marL="285750" indent="-285750">
              <a:buClr>
                <a:srgbClr val="6F89F7"/>
              </a:buClr>
              <a:buFont typeface="Arial" panose="020B0604020202020204" pitchFamily="34" charset="0"/>
              <a:buChar char="•"/>
            </a:pPr>
            <a:r>
              <a:rPr lang="zh-CN" altLang="en-US" sz="1800" dirty="0" smtClean="0">
                <a:solidFill>
                  <a:srgbClr val="40458C"/>
                </a:solidFill>
              </a:rPr>
              <a:t>正如前面所提到的，在运行</a:t>
            </a:r>
            <a:r>
              <a:rPr lang="en-US" altLang="zh-CN" sz="1800" dirty="0" err="1" smtClean="0">
                <a:solidFill>
                  <a:srgbClr val="40458C"/>
                </a:solidFill>
              </a:rPr>
              <a:t>mvn</a:t>
            </a:r>
            <a:r>
              <a:rPr lang="en-US" altLang="zh-CN" sz="1800" dirty="0" smtClean="0">
                <a:solidFill>
                  <a:srgbClr val="40458C"/>
                </a:solidFill>
              </a:rPr>
              <a:t> install</a:t>
            </a:r>
            <a:r>
              <a:rPr lang="zh-CN" altLang="en-US" sz="1800" dirty="0" smtClean="0">
                <a:solidFill>
                  <a:srgbClr val="40458C"/>
                </a:solidFill>
              </a:rPr>
              <a:t>时，</a:t>
            </a:r>
            <a:r>
              <a:rPr lang="en-US" altLang="zh-CN" sz="1800" dirty="0" smtClean="0">
                <a:solidFill>
                  <a:srgbClr val="40458C"/>
                </a:solidFill>
              </a:rPr>
              <a:t>compile</a:t>
            </a:r>
            <a:r>
              <a:rPr lang="zh-CN" altLang="en-US" sz="1800" dirty="0" smtClean="0">
                <a:solidFill>
                  <a:srgbClr val="40458C"/>
                </a:solidFill>
              </a:rPr>
              <a:t>、</a:t>
            </a:r>
            <a:r>
              <a:rPr lang="en-US" altLang="zh-CN" sz="1800" dirty="0" smtClean="0">
                <a:solidFill>
                  <a:srgbClr val="40458C"/>
                </a:solidFill>
              </a:rPr>
              <a:t>test-compile</a:t>
            </a:r>
            <a:r>
              <a:rPr lang="zh-CN" altLang="en-US" sz="1800" dirty="0" smtClean="0">
                <a:solidFill>
                  <a:srgbClr val="40458C"/>
                </a:solidFill>
              </a:rPr>
              <a:t>等阶段都会被执行。</a:t>
            </a:r>
            <a:endParaRPr lang="en-US" altLang="zh-CN" sz="1800" dirty="0">
              <a:solidFill>
                <a:srgbClr val="40458C"/>
              </a:solidFill>
            </a:endParaRPr>
          </a:p>
          <a:p>
            <a:pPr marL="285750" indent="-285750">
              <a:buClr>
                <a:srgbClr val="6F89F7"/>
              </a:buClr>
              <a:buFont typeface="Arial" panose="020B0604020202020204" pitchFamily="34" charset="0"/>
              <a:buChar char="•"/>
            </a:pPr>
            <a:r>
              <a:rPr lang="zh-CN" altLang="en-US" sz="1800" dirty="0" smtClean="0">
                <a:solidFill>
                  <a:srgbClr val="40458C"/>
                </a:solidFill>
              </a:rPr>
              <a:t>在运行</a:t>
            </a:r>
            <a:r>
              <a:rPr lang="en-US" altLang="zh-CN" sz="1800" dirty="0" err="1" smtClean="0">
                <a:solidFill>
                  <a:srgbClr val="40458C"/>
                </a:solidFill>
              </a:rPr>
              <a:t>mvn</a:t>
            </a:r>
            <a:r>
              <a:rPr lang="en-US" altLang="zh-CN" sz="1800" dirty="0" smtClean="0">
                <a:solidFill>
                  <a:srgbClr val="40458C"/>
                </a:solidFill>
              </a:rPr>
              <a:t> install</a:t>
            </a:r>
            <a:r>
              <a:rPr lang="zh-CN" altLang="en-US" sz="1800" dirty="0" smtClean="0">
                <a:solidFill>
                  <a:srgbClr val="40458C"/>
                </a:solidFill>
              </a:rPr>
              <a:t>时跳过测试：</a:t>
            </a:r>
            <a:endParaRPr lang="en-US" altLang="zh-CN" sz="1800" dirty="0" smtClean="0">
              <a:solidFill>
                <a:srgbClr val="40458C"/>
              </a:solidFill>
            </a:endParaRPr>
          </a:p>
          <a:p>
            <a:pPr>
              <a:buClr>
                <a:srgbClr val="6F89F7"/>
              </a:buClr>
            </a:pPr>
            <a:r>
              <a:rPr lang="en-US" altLang="zh-CN" sz="1800" dirty="0" smtClean="0">
                <a:solidFill>
                  <a:srgbClr val="40458C"/>
                </a:solidFill>
              </a:rPr>
              <a:t>	</a:t>
            </a:r>
            <a:r>
              <a:rPr lang="en-US" altLang="zh-CN" sz="1800" dirty="0" err="1" smtClean="0">
                <a:solidFill>
                  <a:srgbClr val="40458C"/>
                </a:solidFill>
              </a:rPr>
              <a:t>mvn</a:t>
            </a:r>
            <a:r>
              <a:rPr lang="en-US" altLang="zh-CN" sz="1800" dirty="0" smtClean="0">
                <a:solidFill>
                  <a:srgbClr val="40458C"/>
                </a:solidFill>
              </a:rPr>
              <a:t> install -</a:t>
            </a:r>
            <a:r>
              <a:rPr lang="en-US" altLang="zh-CN" sz="1800" dirty="0" err="1" smtClean="0">
                <a:solidFill>
                  <a:srgbClr val="40458C"/>
                </a:solidFill>
              </a:rPr>
              <a:t>DskipTests</a:t>
            </a:r>
            <a:r>
              <a:rPr lang="zh-CN" altLang="en-US" sz="1800" dirty="0" smtClean="0">
                <a:solidFill>
                  <a:srgbClr val="40458C"/>
                </a:solidFill>
              </a:rPr>
              <a:t>或</a:t>
            </a:r>
            <a:r>
              <a:rPr lang="en-US" altLang="zh-CN" sz="1800" dirty="0" err="1" smtClean="0">
                <a:solidFill>
                  <a:srgbClr val="40458C"/>
                </a:solidFill>
              </a:rPr>
              <a:t>mvn</a:t>
            </a:r>
            <a:r>
              <a:rPr lang="en-US" altLang="zh-CN" sz="1800" dirty="0" smtClean="0">
                <a:solidFill>
                  <a:srgbClr val="40458C"/>
                </a:solidFill>
              </a:rPr>
              <a:t> install -</a:t>
            </a:r>
            <a:r>
              <a:rPr lang="en-US" altLang="zh-CN" sz="1800" dirty="0" err="1" smtClean="0">
                <a:solidFill>
                  <a:srgbClr val="40458C"/>
                </a:solidFill>
              </a:rPr>
              <a:t>Dmaven.test.skip</a:t>
            </a:r>
            <a:r>
              <a:rPr lang="en-US" altLang="zh-CN" sz="1800" dirty="0" smtClean="0">
                <a:solidFill>
                  <a:srgbClr val="40458C"/>
                </a:solidFill>
              </a:rPr>
              <a:t>=true</a:t>
            </a:r>
            <a:endParaRPr lang="zh-CN" altLang="en-US" sz="1800" dirty="0">
              <a:solidFill>
                <a:srgbClr val="40458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与</a:t>
            </a:r>
            <a:r>
              <a:rPr lang="en-US" altLang="zh-CN" b="1" dirty="0" smtClean="0">
                <a:latin typeface="华文楷体" panose="02010600040101010101" pitchFamily="2" charset="-122"/>
                <a:ea typeface="华文楷体" panose="02010600040101010101" pitchFamily="2" charset="-122"/>
              </a:rPr>
              <a:t>IDE</a:t>
            </a:r>
            <a:r>
              <a:rPr lang="zh-CN" altLang="en-US" b="1" dirty="0" smtClean="0">
                <a:latin typeface="华文楷体" panose="02010600040101010101" pitchFamily="2" charset="-122"/>
                <a:ea typeface="华文楷体" panose="02010600040101010101" pitchFamily="2" charset="-122"/>
              </a:rPr>
              <a:t>集成</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en-US" altLang="zh-CN" dirty="0" smtClean="0"/>
              <a:t>Maven</a:t>
            </a:r>
            <a:r>
              <a:rPr lang="zh-CN" altLang="en-US" dirty="0" smtClean="0"/>
              <a:t>与</a:t>
            </a:r>
            <a:r>
              <a:rPr lang="en-US" altLang="zh-CN" dirty="0" smtClean="0"/>
              <a:t>IDE</a:t>
            </a:r>
            <a:r>
              <a:rPr lang="zh-CN" altLang="en-US" dirty="0" smtClean="0"/>
              <a:t>集成：</a:t>
            </a:r>
            <a:r>
              <a:rPr lang="en-US" altLang="zh-CN" dirty="0">
                <a:hlinkClick r:id="rId1"/>
              </a:rPr>
              <a:t>http://</a:t>
            </a:r>
            <a:r>
              <a:rPr lang="en-US" altLang="zh-CN" dirty="0" smtClean="0">
                <a:hlinkClick r:id="rId1"/>
              </a:rPr>
              <a:t>maven.apache.org/ide.html</a:t>
            </a:r>
            <a:endParaRPr lang="en-US" altLang="zh-CN" dirty="0" smtClean="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r>
              <a:rPr lang="en-US" altLang="zh-CN" dirty="0" err="1" smtClean="0"/>
              <a:t>JetBrains</a:t>
            </a:r>
            <a:r>
              <a:rPr lang="en-US" altLang="zh-CN" dirty="0" smtClean="0"/>
              <a:t> </a:t>
            </a:r>
            <a:r>
              <a:rPr lang="en-US" altLang="zh-CN" dirty="0"/>
              <a:t>IntelliJ </a:t>
            </a:r>
            <a:r>
              <a:rPr lang="en-US" altLang="zh-CN" dirty="0" smtClean="0"/>
              <a:t>IDEA</a:t>
            </a:r>
            <a:r>
              <a:rPr lang="zh-CN" altLang="en-US" dirty="0" smtClean="0"/>
              <a:t>、</a:t>
            </a:r>
            <a:r>
              <a:rPr lang="en-US" altLang="zh-CN" dirty="0" err="1"/>
              <a:t>Netbeans</a:t>
            </a:r>
            <a:r>
              <a:rPr lang="en-US" altLang="zh-CN" dirty="0"/>
              <a:t> </a:t>
            </a:r>
            <a:r>
              <a:rPr lang="en-US" altLang="zh-CN" dirty="0" smtClean="0"/>
              <a:t>IDE</a:t>
            </a:r>
            <a:r>
              <a:rPr lang="zh-CN" altLang="en-US" dirty="0" smtClean="0"/>
              <a:t>提供了对</a:t>
            </a:r>
            <a:r>
              <a:rPr lang="en-US" altLang="zh-CN" dirty="0" smtClean="0"/>
              <a:t>Maven</a:t>
            </a:r>
            <a:r>
              <a:rPr lang="zh-CN" altLang="en-US" dirty="0" smtClean="0"/>
              <a:t>的支持。版本新一点的</a:t>
            </a:r>
            <a:r>
              <a:rPr lang="en-US" altLang="zh-CN" dirty="0" smtClean="0"/>
              <a:t>Eclipse IDE</a:t>
            </a:r>
            <a:r>
              <a:rPr lang="zh-CN" altLang="en-US" dirty="0" smtClean="0"/>
              <a:t>已经自带了</a:t>
            </a:r>
            <a:r>
              <a:rPr lang="en-US" altLang="zh-CN" dirty="0" smtClean="0"/>
              <a:t>M2Eclipse</a:t>
            </a:r>
            <a:r>
              <a:rPr lang="zh-CN" altLang="en-US" dirty="0" smtClean="0"/>
              <a:t>插件。</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Eclipse</a:t>
            </a:r>
            <a:r>
              <a:rPr lang="zh-CN" altLang="en-US" b="1" dirty="0" smtClean="0">
                <a:latin typeface="华文楷体" panose="02010600040101010101" pitchFamily="2" charset="-122"/>
                <a:ea typeface="华文楷体" panose="02010600040101010101" pitchFamily="2" charset="-122"/>
              </a:rPr>
              <a:t>安装</a:t>
            </a:r>
            <a:r>
              <a:rPr lang="en-US" altLang="zh-CN" b="1" dirty="0" smtClean="0">
                <a:latin typeface="华文楷体" panose="02010600040101010101" pitchFamily="2" charset="-122"/>
                <a:ea typeface="华文楷体" panose="02010600040101010101" pitchFamily="2" charset="-122"/>
              </a:rPr>
              <a:t>M2Eclipse</a:t>
            </a:r>
            <a:r>
              <a:rPr lang="zh-CN" altLang="en-US" b="1" dirty="0" smtClean="0">
                <a:latin typeface="华文楷体" panose="02010600040101010101" pitchFamily="2" charset="-122"/>
                <a:ea typeface="华文楷体" panose="02010600040101010101" pitchFamily="2" charset="-122"/>
              </a:rPr>
              <a:t>插件</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zh-CN" altLang="en-US" dirty="0" smtClean="0"/>
              <a:t>版本比较旧的</a:t>
            </a:r>
            <a:r>
              <a:rPr lang="en-US" altLang="zh-CN" dirty="0"/>
              <a:t>Eclipse</a:t>
            </a:r>
            <a:r>
              <a:rPr lang="zh-CN" altLang="en-US" dirty="0"/>
              <a:t>需要自己安装</a:t>
            </a:r>
            <a:r>
              <a:rPr lang="en-US" altLang="zh-CN" dirty="0"/>
              <a:t>M2Eclipse</a:t>
            </a:r>
            <a:r>
              <a:rPr lang="zh-CN" altLang="en-US" dirty="0"/>
              <a:t>插件</a:t>
            </a:r>
            <a:r>
              <a:rPr lang="zh-CN" altLang="en-US" dirty="0" smtClean="0"/>
              <a:t>。打开</a:t>
            </a:r>
            <a:r>
              <a:rPr lang="en-US" altLang="zh-CN" dirty="0" smtClean="0"/>
              <a:t>Eclipse</a:t>
            </a:r>
            <a:r>
              <a:rPr lang="zh-CN" altLang="en-US" dirty="0"/>
              <a:t>，点击菜单 </a:t>
            </a:r>
            <a:r>
              <a:rPr lang="en-US" altLang="zh-CN" dirty="0"/>
              <a:t>Help -&gt; Install new software </a:t>
            </a:r>
            <a:r>
              <a:rPr lang="zh-CN" altLang="en-US" dirty="0" smtClean="0"/>
              <a:t>。在</a:t>
            </a:r>
            <a:r>
              <a:rPr lang="en-US" altLang="zh-CN" dirty="0" smtClean="0"/>
              <a:t>Work with</a:t>
            </a:r>
            <a:r>
              <a:rPr lang="zh-CN" altLang="en-US" dirty="0" smtClean="0"/>
              <a:t>中输入</a:t>
            </a:r>
            <a:r>
              <a:rPr lang="zh-CN" altLang="en-US" dirty="0"/>
              <a:t>插件</a:t>
            </a:r>
            <a:r>
              <a:rPr lang="zh-CN" altLang="en-US" dirty="0" smtClean="0"/>
              <a:t>地址</a:t>
            </a:r>
            <a:r>
              <a:rPr lang="en-US" altLang="zh-CN" dirty="0" smtClean="0"/>
              <a:t>http</a:t>
            </a:r>
            <a:r>
              <a:rPr lang="en-US" altLang="zh-CN" dirty="0"/>
              <a:t>://</a:t>
            </a:r>
            <a:r>
              <a:rPr lang="en-US" altLang="zh-CN" dirty="0" smtClean="0"/>
              <a:t>download.eclipse.org/technology/m2e/releases</a:t>
            </a:r>
            <a:r>
              <a:rPr lang="zh-CN" altLang="en-US" dirty="0" smtClean="0"/>
              <a:t>。</a:t>
            </a:r>
            <a:r>
              <a:rPr lang="zh-CN" altLang="en-US" dirty="0"/>
              <a:t>然后选中</a:t>
            </a:r>
            <a:r>
              <a:rPr lang="en-US" altLang="zh-CN" dirty="0"/>
              <a:t>Maven</a:t>
            </a:r>
            <a:r>
              <a:rPr lang="zh-CN" altLang="en-US" dirty="0"/>
              <a:t>插件开始安装</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Eclipse</a:t>
            </a:r>
            <a:r>
              <a:rPr lang="zh-CN" altLang="en-US" b="1" dirty="0" smtClean="0">
                <a:latin typeface="华文楷体" panose="02010600040101010101" pitchFamily="2" charset="-122"/>
                <a:ea typeface="华文楷体" panose="02010600040101010101" pitchFamily="2" charset="-122"/>
              </a:rPr>
              <a:t>创建</a:t>
            </a:r>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项目</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zh-CN" altLang="en-US" sz="1800" dirty="0" smtClean="0"/>
              <a:t>打开</a:t>
            </a:r>
            <a:r>
              <a:rPr lang="en-US" altLang="zh-CN" sz="1800" dirty="0" smtClean="0"/>
              <a:t>Eclipse</a:t>
            </a:r>
            <a:r>
              <a:rPr lang="zh-CN" altLang="en-US" sz="1800" dirty="0"/>
              <a:t>，点击菜单 </a:t>
            </a:r>
            <a:r>
              <a:rPr lang="en-US" altLang="zh-CN" sz="1800" dirty="0" smtClean="0"/>
              <a:t>File -&gt; New -&gt;Project… -&gt;Maven-&gt;Maven  Project &gt;Next</a:t>
            </a:r>
            <a:r>
              <a:rPr lang="zh-CN" altLang="en-US" sz="1800" dirty="0" smtClean="0"/>
              <a:t>。</a:t>
            </a:r>
            <a:endParaRPr lang="en-US" altLang="zh-CN" sz="1800" dirty="0" smtClean="0"/>
          </a:p>
          <a:p>
            <a:pPr marL="342900" indent="-342900">
              <a:buFont typeface="Arial" panose="020B0604020202020204" pitchFamily="34" charset="0"/>
              <a:buChar char="•"/>
            </a:pPr>
            <a:r>
              <a:rPr lang="zh-CN" altLang="en-US" sz="1800" dirty="0"/>
              <a:t>勾选</a:t>
            </a:r>
            <a:r>
              <a:rPr lang="en-US" altLang="zh-CN" sz="1800" dirty="0" smtClean="0"/>
              <a:t>“Create a simple project(skip archetype selection)”</a:t>
            </a:r>
            <a:r>
              <a:rPr lang="zh-CN" altLang="en-US" sz="1800" dirty="0" smtClean="0"/>
              <a:t> </a:t>
            </a:r>
            <a:r>
              <a:rPr lang="en-US" altLang="zh-CN" sz="1800" dirty="0" smtClean="0"/>
              <a:t>(archetype</a:t>
            </a:r>
            <a:r>
              <a:rPr lang="zh-CN" altLang="en-US" sz="1800" dirty="0" smtClean="0"/>
              <a:t>是项目模版</a:t>
            </a:r>
            <a:r>
              <a:rPr lang="en-US" altLang="zh-CN" sz="1800" dirty="0" smtClean="0"/>
              <a:t>)</a:t>
            </a:r>
            <a:r>
              <a:rPr lang="zh-CN" altLang="en-US" sz="1800" dirty="0" smtClean="0"/>
              <a:t>，即不使用项目模版。设置好</a:t>
            </a:r>
            <a:r>
              <a:rPr lang="en-US" altLang="zh-CN" sz="1800" dirty="0" smtClean="0"/>
              <a:t>workspace</a:t>
            </a:r>
            <a:r>
              <a:rPr lang="zh-CN" altLang="en-US" sz="1800" dirty="0" smtClean="0"/>
              <a:t>位置，点击</a:t>
            </a:r>
            <a:r>
              <a:rPr lang="en-US" altLang="zh-CN" sz="1800" dirty="0" smtClean="0"/>
              <a:t>Next</a:t>
            </a:r>
            <a:r>
              <a:rPr lang="zh-CN" altLang="en-US" sz="1800" dirty="0" smtClean="0"/>
              <a:t>。</a:t>
            </a:r>
            <a:endParaRPr lang="en-US" altLang="zh-CN" sz="1800" dirty="0" smtClean="0"/>
          </a:p>
          <a:p>
            <a:pPr marL="342900" indent="-342900">
              <a:buFont typeface="Arial" panose="020B0604020202020204" pitchFamily="34" charset="0"/>
              <a:buChar char="•"/>
            </a:pPr>
            <a:r>
              <a:rPr lang="zh-CN" altLang="en-US" sz="1800" dirty="0" smtClean="0"/>
              <a:t>填入参数。</a:t>
            </a:r>
            <a:r>
              <a:rPr lang="en-US" altLang="zh-CN" sz="1800" dirty="0" smtClean="0"/>
              <a:t>Group Id</a:t>
            </a:r>
            <a:r>
              <a:rPr lang="zh-CN" altLang="en-US" sz="1800" dirty="0" smtClean="0"/>
              <a:t>一般是组织的逆向域名，如</a:t>
            </a:r>
            <a:r>
              <a:rPr lang="en-US" altLang="zh-CN" sz="1800" dirty="0" err="1" smtClean="0"/>
              <a:t>org.apache</a:t>
            </a:r>
            <a:r>
              <a:rPr lang="zh-CN" altLang="en-US" sz="1800" dirty="0" smtClean="0"/>
              <a:t>。</a:t>
            </a:r>
            <a:r>
              <a:rPr lang="en-US" altLang="zh-CN" sz="1800" dirty="0" smtClean="0"/>
              <a:t>Artifact Id</a:t>
            </a:r>
            <a:r>
              <a:rPr lang="zh-CN" altLang="en-US" sz="1800" dirty="0" smtClean="0"/>
              <a:t>工程输出的产品的标识，一般与项目名相同。</a:t>
            </a:r>
            <a:r>
              <a:rPr lang="en-US" altLang="zh-CN" sz="1800" dirty="0" smtClean="0"/>
              <a:t>Name</a:t>
            </a:r>
            <a:r>
              <a:rPr lang="zh-CN" altLang="en-US" sz="1800" dirty="0" smtClean="0"/>
              <a:t>是项目名，</a:t>
            </a:r>
            <a:r>
              <a:rPr lang="en-US" altLang="zh-CN" sz="1800" dirty="0" smtClean="0"/>
              <a:t>Description</a:t>
            </a:r>
            <a:r>
              <a:rPr lang="zh-CN" altLang="en-US" sz="1800" dirty="0" smtClean="0"/>
              <a:t>是项目描述。没有父项目，</a:t>
            </a:r>
            <a:r>
              <a:rPr lang="en-US" altLang="zh-CN" sz="1800" dirty="0" smtClean="0"/>
              <a:t>Parent Project</a:t>
            </a:r>
            <a:r>
              <a:rPr lang="zh-CN" altLang="en-US" sz="1800" dirty="0" smtClean="0"/>
              <a:t>无需填写。点击</a:t>
            </a:r>
            <a:r>
              <a:rPr lang="en-US" altLang="zh-CN" sz="1800" dirty="0" smtClean="0"/>
              <a:t>Finish</a:t>
            </a:r>
            <a:r>
              <a:rPr lang="zh-CN" altLang="en-US" sz="1800" dirty="0" smtClean="0"/>
              <a:t>，完成。</a:t>
            </a:r>
            <a:endParaRPr lang="en-US" altLang="zh-CN" sz="1800" dirty="0" smtClean="0"/>
          </a:p>
          <a:p>
            <a:endParaRPr lang="en-US" altLang="zh-CN" dirty="0"/>
          </a:p>
          <a:p>
            <a:r>
              <a:rPr lang="zh-CN" altLang="en-US" dirty="0" smtClean="0"/>
              <a:t>此时生成的项目结构是标准目录布局。</a:t>
            </a:r>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zh-CN" b="1" dirty="0" smtClean="0"/>
              <a:t>标准</a:t>
            </a:r>
            <a:r>
              <a:rPr lang="zh-CN" altLang="zh-CN" b="1" dirty="0"/>
              <a:t>目录布局</a:t>
            </a:r>
            <a:endParaRPr lang="zh-CN" altLang="en-US" b="1" dirty="0" smtClean="0">
              <a:latin typeface="华文楷体" panose="02010600040101010101" pitchFamily="2" charset="-122"/>
              <a:ea typeface="华文楷体" panose="02010600040101010101" pitchFamily="2" charset="-122"/>
            </a:endParaRPr>
          </a:p>
        </p:txBody>
      </p:sp>
      <p:graphicFrame>
        <p:nvGraphicFramePr>
          <p:cNvPr id="4" name="Group 3"/>
          <p:cNvGraphicFramePr/>
          <p:nvPr/>
        </p:nvGraphicFramePr>
        <p:xfrm>
          <a:off x="1145122" y="2395008"/>
          <a:ext cx="7236878" cy="4109728"/>
        </p:xfrm>
        <a:graphic>
          <a:graphicData uri="http://schemas.openxmlformats.org/drawingml/2006/table">
            <a:tbl>
              <a:tblPr/>
              <a:tblGrid>
                <a:gridCol w="3618439"/>
                <a:gridCol w="3618439"/>
              </a:tblGrid>
              <a:tr h="390966">
                <a:tc>
                  <a:txBody>
                    <a:bodyPr/>
                    <a:lstStyle/>
                    <a:p>
                      <a:pPr marL="0" marR="0" lvl="0" indent="0" algn="ctr"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目录</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en-US"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rPr>
                        <a:t>目的</a:t>
                      </a:r>
                      <a:endParaRPr kumimoji="0" lang="zh-CN" altLang="en-US"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2F2F2"/>
                    </a:solidFill>
                  </a:tcPr>
                </a:tc>
              </a:tr>
              <a:tr h="684533">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根目录</a:t>
                      </a:r>
                      <a:endParaRPr kumimoji="0" lang="zh-CN" altLang="en-US" sz="18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存放 </a:t>
                      </a:r>
                      <a:r>
                        <a:rPr kumimoji="0" lang="zh-CN" alt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pom.xml</a:t>
                      </a: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和所有的子目录</a:t>
                      </a:r>
                      <a:endPar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683161">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src/main/java</a:t>
                      </a:r>
                      <a:endPar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项目的 </a:t>
                      </a:r>
                      <a:r>
                        <a:rPr kumimoji="0" lang="zh-CN" alt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java</a:t>
                      </a: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源代码</a:t>
                      </a:r>
                      <a:endPar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684533">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src/main/resources</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项目的资源，比如 </a:t>
                      </a:r>
                      <a:r>
                        <a: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property</a:t>
                      </a:r>
                      <a:r>
                        <a:rPr kumimoji="0" 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文件</a:t>
                      </a:r>
                      <a:endParaRPr kumimoji="0" 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976728">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src/test/java</a:t>
                      </a:r>
                      <a:endPar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项目的测试类，比如</a:t>
                      </a:r>
                      <a:r>
                        <a:rPr kumimoji="0" lang="zh-CN" alt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JUnit</a:t>
                      </a: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代码</a:t>
                      </a:r>
                      <a:endPar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r h="684533">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src/test/resources</a:t>
                      </a:r>
                      <a:endParaRPr kumimoji="0" lang="zh-CN" altLang="zh-CN" sz="20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p>
                      <a:pPr marL="0" marR="0" lvl="0" indent="0" algn="l" defTabSz="0" rtl="0" eaLnBrk="1" fontAlgn="base" latinLnBrk="0" hangingPunct="1">
                        <a:lnSpc>
                          <a:spcPct val="100000"/>
                        </a:lnSpc>
                        <a:spcBef>
                          <a:spcPct val="0"/>
                        </a:spcBef>
                        <a:spcAft>
                          <a:spcPct val="0"/>
                        </a:spcAft>
                        <a:buClr>
                          <a:schemeClr val="folHlink"/>
                        </a:buClr>
                        <a:buSzTx/>
                        <a:buFont typeface="Arial" panose="020B0604020202020204" pitchFamily="34" charset="0"/>
                        <a:buNone/>
                      </a:pPr>
                      <a:r>
                        <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测试使用的资源</a:t>
                      </a:r>
                      <a:endParaRPr kumimoji="0" lang="zh-CN" sz="1800" b="0" i="0" u="none" strike="noStrike" cap="none" normalizeH="0" baseline="0" dirty="0" smtClean="0">
                        <a:ln>
                          <a:noFill/>
                        </a:ln>
                        <a:solidFill>
                          <a:srgbClr val="000000"/>
                        </a:solidFill>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txBody>
                  <a:tcPr anchor="ctr" horzOverflow="overflow">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sp>
        <p:nvSpPr>
          <p:cNvPr id="2" name="文本框 1"/>
          <p:cNvSpPr txBox="1"/>
          <p:nvPr/>
        </p:nvSpPr>
        <p:spPr>
          <a:xfrm>
            <a:off x="1075420" y="1621340"/>
            <a:ext cx="6840760" cy="646331"/>
          </a:xfrm>
          <a:prstGeom prst="rect">
            <a:avLst/>
          </a:prstGeom>
          <a:noFill/>
        </p:spPr>
        <p:txBody>
          <a:bodyPr wrap="square" rtlCol="0">
            <a:spAutoFit/>
          </a:bodyPr>
          <a:lstStyle/>
          <a:p>
            <a:r>
              <a:rPr lang="en-US" altLang="zh-CN" dirty="0"/>
              <a:t>Maven</a:t>
            </a:r>
            <a:r>
              <a:rPr lang="zh-CN" altLang="en-US" dirty="0"/>
              <a:t>鼓励使用标准目录布局，这样就不需要进行额外的配置，而且有助于各个不同工程之间的联接</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编写一个</a:t>
            </a:r>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项目</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r>
              <a:rPr lang="zh-CN" altLang="en-US" dirty="0" smtClean="0"/>
              <a:t>流程</a:t>
            </a:r>
            <a:endParaRPr lang="en-US" altLang="zh-CN" dirty="0" smtClean="0"/>
          </a:p>
          <a:p>
            <a:pPr marL="457200" indent="-457200">
              <a:buFont typeface="+mj-lt"/>
              <a:buAutoNum type="arabicPeriod"/>
            </a:pPr>
            <a:r>
              <a:rPr lang="zh-CN" altLang="en-US" dirty="0" smtClean="0"/>
              <a:t>编写</a:t>
            </a:r>
            <a:r>
              <a:rPr lang="en-US" altLang="zh-CN" dirty="0" smtClean="0"/>
              <a:t>POM.xml</a:t>
            </a:r>
            <a:endParaRPr lang="en-US" altLang="zh-CN" dirty="0" smtClean="0"/>
          </a:p>
          <a:p>
            <a:pPr marL="457200" indent="-457200">
              <a:buFont typeface="+mj-lt"/>
              <a:buAutoNum type="arabicPeriod"/>
            </a:pPr>
            <a:r>
              <a:rPr lang="zh-CN" altLang="en-US" dirty="0" smtClean="0"/>
              <a:t>编写主代码</a:t>
            </a:r>
            <a:endParaRPr lang="en-US" altLang="zh-CN" dirty="0" smtClean="0"/>
          </a:p>
          <a:p>
            <a:pPr marL="457200" indent="-457200">
              <a:buFont typeface="+mj-lt"/>
              <a:buAutoNum type="arabicPeriod"/>
            </a:pPr>
            <a:r>
              <a:rPr lang="zh-CN" altLang="en-US" dirty="0" smtClean="0"/>
              <a:t>编写测试代码</a:t>
            </a:r>
            <a:endParaRPr lang="en-US" altLang="zh-CN" dirty="0" smtClean="0"/>
          </a:p>
          <a:p>
            <a:pPr marL="457200" indent="-457200">
              <a:buFont typeface="+mj-lt"/>
              <a:buAutoNum type="arabicPeriod"/>
            </a:pPr>
            <a:r>
              <a:rPr lang="zh-CN" altLang="en-US" dirty="0" smtClean="0"/>
              <a:t>打包和运行</a:t>
            </a:r>
            <a:endParaRPr lang="en-US" altLang="zh-CN" dirty="0" smtClean="0"/>
          </a:p>
          <a:p>
            <a:pPr marL="457200" indent="-457200">
              <a:buFont typeface="+mj-lt"/>
              <a:buAutoNum type="arabicPeriod"/>
            </a:pPr>
            <a:endParaRPr lang="en-US" altLang="zh-CN" dirty="0"/>
          </a:p>
          <a:p>
            <a:r>
              <a:rPr lang="zh-CN" altLang="en-US" dirty="0"/>
              <a:t>例子</a:t>
            </a:r>
            <a:r>
              <a:rPr lang="zh-CN" altLang="en-US" dirty="0" smtClean="0"/>
              <a:t>：在</a:t>
            </a:r>
            <a:r>
              <a:rPr lang="en-US" altLang="zh-CN" dirty="0" smtClean="0"/>
              <a:t>Eclipse</a:t>
            </a:r>
            <a:r>
              <a:rPr lang="zh-CN" altLang="en-US" dirty="0" smtClean="0"/>
              <a:t>中编写</a:t>
            </a:r>
            <a:r>
              <a:rPr lang="zh-CN" altLang="en-US" dirty="0"/>
              <a:t>一个简单的</a:t>
            </a:r>
            <a:r>
              <a:rPr lang="en-US" altLang="zh-CN" dirty="0"/>
              <a:t>hello</a:t>
            </a:r>
            <a:r>
              <a:rPr lang="zh-CN" altLang="en-US" dirty="0"/>
              <a:t>程序，使用</a:t>
            </a:r>
            <a:r>
              <a:rPr lang="en-US" altLang="zh-CN" dirty="0"/>
              <a:t>JUnit</a:t>
            </a:r>
            <a:r>
              <a:rPr lang="zh-CN" altLang="en-US" dirty="0"/>
              <a:t>测试。</a:t>
            </a:r>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8244408" cy="1512168"/>
          </a:xfrm>
        </p:spPr>
        <p:txBody>
          <a:bodyPr/>
          <a:lstStyle/>
          <a:p>
            <a:pPr marL="342900" indent="-342900">
              <a:buFont typeface="Arial" panose="020B0604020202020204" pitchFamily="34" charset="0"/>
              <a:buChar char="•"/>
            </a:pPr>
            <a:r>
              <a:rPr lang="zh-CN" altLang="en-US" dirty="0" smtClean="0"/>
              <a:t>官网：</a:t>
            </a:r>
            <a:r>
              <a:rPr lang="en-US" altLang="zh-CN" dirty="0">
                <a:hlinkClick r:id="rId1"/>
              </a:rPr>
              <a:t>http://maven.apache.org</a:t>
            </a:r>
            <a:r>
              <a:rPr lang="en-US" altLang="zh-CN" dirty="0" smtClean="0">
                <a:hlinkClick r:id="rId1"/>
              </a:rPr>
              <a:t>/</a:t>
            </a:r>
            <a:r>
              <a:rPr lang="en-US" altLang="zh-CN" dirty="0" smtClean="0"/>
              <a:t> </a:t>
            </a:r>
            <a:endParaRPr lang="en-US" altLang="zh-CN" dirty="0" smtClean="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r>
              <a:rPr lang="en-US" altLang="zh-CN" dirty="0" smtClean="0"/>
              <a:t>Maven</a:t>
            </a:r>
            <a:r>
              <a:rPr lang="zh-CN" altLang="en-US" dirty="0" smtClean="0"/>
              <a:t>是什么</a:t>
            </a:r>
            <a:r>
              <a:rPr lang="en-US" altLang="zh-CN" dirty="0" smtClean="0"/>
              <a:t>: </a:t>
            </a:r>
            <a:r>
              <a:rPr lang="en-US" altLang="zh-CN" dirty="0">
                <a:hlinkClick r:id="rId2"/>
              </a:rPr>
              <a:t>http://maven.apache.org/what-is-maven.html</a:t>
            </a:r>
            <a:r>
              <a:rPr lang="en-US" altLang="zh-CN" dirty="0"/>
              <a:t>  </a:t>
            </a:r>
            <a:endParaRPr lang="en-US" altLang="zh-CN" dirty="0"/>
          </a:p>
          <a:p>
            <a:pPr marL="342900" indent="-342900">
              <a:buFont typeface="Arial" panose="020B0604020202020204" pitchFamily="34" charset="0"/>
              <a:buChar char="•"/>
            </a:pPr>
            <a:r>
              <a:rPr lang="zh-CN" altLang="en-US" dirty="0" smtClean="0"/>
              <a:t>一</a:t>
            </a:r>
            <a:r>
              <a:rPr lang="zh-CN" altLang="en-US" dirty="0"/>
              <a:t>个能够帮我们自动化构建过程，从清理、编译、测试到生成报告，再到打包和部署的构建工具</a:t>
            </a:r>
            <a:r>
              <a:rPr lang="zh-CN" altLang="en-US" dirty="0" smtClean="0"/>
              <a:t>。</a:t>
            </a:r>
            <a:endParaRPr lang="en-US" altLang="zh-CN" dirty="0" smtClean="0"/>
          </a:p>
          <a:p>
            <a:pPr marL="342900" indent="-342900">
              <a:buFont typeface="Arial" panose="020B0604020202020204" pitchFamily="34" charset="0"/>
              <a:buChar char="•"/>
            </a:pPr>
            <a:endParaRPr lang="en-US" altLang="zh-CN" dirty="0" smtClean="0"/>
          </a:p>
          <a:p>
            <a:pPr marL="342900" indent="-342900">
              <a:buFont typeface="Arial" panose="020B0604020202020204" pitchFamily="34" charset="0"/>
              <a:buChar char="•"/>
            </a:pPr>
            <a:endParaRPr lang="en-US" altLang="zh-CN" dirty="0" smtClean="0"/>
          </a:p>
          <a:p>
            <a:endParaRPr lang="zh-CN" altLang="en-US" dirty="0"/>
          </a:p>
          <a:p>
            <a:pPr marL="342900" indent="-342900">
              <a:buFont typeface="Arial" panose="020B0604020202020204" pitchFamily="34" charset="0"/>
              <a:buChar char="•"/>
            </a:pPr>
            <a:endParaRPr lang="en-US" altLang="zh-CN" dirty="0"/>
          </a:p>
        </p:txBody>
      </p:sp>
      <p:sp>
        <p:nvSpPr>
          <p:cNvPr id="5" name="内容占位符 2"/>
          <p:cNvSpPr txBox="1"/>
          <p:nvPr/>
        </p:nvSpPr>
        <p:spPr bwMode="auto">
          <a:xfrm>
            <a:off x="971600" y="5661248"/>
            <a:ext cx="7772400" cy="576064"/>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SzPct val="110000"/>
              <a:buFont typeface="Wingdings" panose="05000000000000000000" pitchFamily="2" charset="2"/>
              <a:buNone/>
              <a:defRPr kumimoji="1" sz="2400">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kumimoji="1" sz="2800">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华文楷体" panose="02010600040101010101" pitchFamily="2" charset="-122"/>
                <a:ea typeface="华文楷体" panose="02010600040101010101" pitchFamily="2" charset="-122"/>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华文楷体" panose="02010600040101010101" pitchFamily="2" charset="-122"/>
                <a:ea typeface="华文楷体" panose="02010600040101010101" pitchFamily="2" charset="-122"/>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9pPr>
          </a:lstStyle>
          <a:p>
            <a:pPr marL="342900" indent="-342900">
              <a:buFont typeface="Arial" panose="020B0604020202020204" pitchFamily="34" charset="0"/>
              <a:buChar char="•"/>
            </a:pPr>
            <a:endParaRPr lang="en-US" altLang="zh-CN" kern="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编写</a:t>
            </a:r>
            <a:r>
              <a:rPr lang="en-US" altLang="zh-CN" b="1" dirty="0" smtClean="0">
                <a:latin typeface="华文楷体" panose="02010600040101010101" pitchFamily="2" charset="-122"/>
                <a:ea typeface="华文楷体" panose="02010600040101010101" pitchFamily="2" charset="-122"/>
              </a:rPr>
              <a:t>POM.xml</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zh-CN" altLang="en-US" sz="2000" dirty="0" smtClean="0"/>
              <a:t>因为我们使用</a:t>
            </a:r>
            <a:r>
              <a:rPr lang="en-US" altLang="zh-CN" sz="2000" dirty="0" smtClean="0"/>
              <a:t>JUnit4</a:t>
            </a:r>
            <a:r>
              <a:rPr lang="zh-CN" altLang="en-US" sz="2000" dirty="0" smtClean="0"/>
              <a:t>进行单元测试，所以我们需要添加对</a:t>
            </a:r>
            <a:r>
              <a:rPr lang="en-US" altLang="zh-CN" sz="2000" dirty="0" smtClean="0"/>
              <a:t>JUnit4</a:t>
            </a:r>
            <a:r>
              <a:rPr lang="zh-CN" altLang="en-US" sz="2000" dirty="0" smtClean="0"/>
              <a:t>的依赖（注意：不要使用</a:t>
            </a:r>
            <a:r>
              <a:rPr lang="en-US" altLang="zh-CN" sz="2000" dirty="0" smtClean="0"/>
              <a:t>Eclipse </a:t>
            </a:r>
            <a:r>
              <a:rPr lang="zh-CN" altLang="en-US" sz="2000" dirty="0" smtClean="0"/>
              <a:t>的 </a:t>
            </a:r>
            <a:r>
              <a:rPr lang="en-US" altLang="zh-CN" sz="2000" dirty="0" smtClean="0"/>
              <a:t>Add JUnit4 Library</a:t>
            </a:r>
            <a:r>
              <a:rPr lang="zh-CN" altLang="en-US" sz="2000" dirty="0" smtClean="0"/>
              <a:t>功能，我们使用</a:t>
            </a:r>
            <a:r>
              <a:rPr lang="en-US" altLang="zh-CN" sz="2000" dirty="0" smtClean="0"/>
              <a:t>Maven</a:t>
            </a:r>
            <a:r>
              <a:rPr lang="zh-CN" altLang="en-US" sz="2000" dirty="0" smtClean="0"/>
              <a:t>来管理依赖）。</a:t>
            </a:r>
            <a:endParaRPr lang="en-US" altLang="zh-CN" sz="2000" dirty="0" smtClean="0"/>
          </a:p>
          <a:p>
            <a:pPr marL="342900" indent="-342900">
              <a:buFont typeface="Arial" panose="020B0604020202020204" pitchFamily="34" charset="0"/>
              <a:buChar char="•"/>
            </a:pPr>
            <a:r>
              <a:rPr lang="zh-CN" altLang="en-US" sz="2000" dirty="0" smtClean="0"/>
              <a:t>打开</a:t>
            </a:r>
            <a:r>
              <a:rPr lang="en-US" altLang="zh-CN" sz="2000" dirty="0" smtClean="0"/>
              <a:t>POM.xml</a:t>
            </a:r>
            <a:r>
              <a:rPr lang="zh-CN" altLang="en-US" sz="2000" dirty="0" smtClean="0"/>
              <a:t>文件，在</a:t>
            </a:r>
            <a:r>
              <a:rPr lang="en-US" altLang="zh-CN" sz="2000" dirty="0" smtClean="0"/>
              <a:t>&lt;dependencies&gt;</a:t>
            </a:r>
            <a:r>
              <a:rPr lang="zh-CN" altLang="en-US" sz="2000" dirty="0" smtClean="0"/>
              <a:t>标签（如果没有则自己写一个）中添加：</a:t>
            </a:r>
            <a:endParaRPr lang="en-US" altLang="zh-CN" sz="2000" dirty="0" smtClean="0"/>
          </a:p>
          <a:p>
            <a:pPr marL="914400" lvl="2" indent="0">
              <a:buNone/>
            </a:pPr>
            <a:r>
              <a:rPr lang="en-US" altLang="zh-CN" sz="1800" dirty="0"/>
              <a:t>&lt;dependency&gt;</a:t>
            </a:r>
            <a:endParaRPr lang="en-US" altLang="zh-CN" sz="1800" dirty="0"/>
          </a:p>
          <a:p>
            <a:pPr marL="914400" lvl="2" indent="0">
              <a:buNone/>
            </a:pPr>
            <a:r>
              <a:rPr lang="en-US" altLang="zh-CN" sz="1800" dirty="0"/>
              <a:t>    &lt;</a:t>
            </a:r>
            <a:r>
              <a:rPr lang="en-US" altLang="zh-CN" sz="1800" dirty="0" err="1"/>
              <a:t>groupId</a:t>
            </a:r>
            <a:r>
              <a:rPr lang="en-US" altLang="zh-CN" sz="1800" dirty="0"/>
              <a:t>&gt;</a:t>
            </a:r>
            <a:r>
              <a:rPr lang="en-US" altLang="zh-CN" sz="1800" dirty="0" err="1"/>
              <a:t>junit</a:t>
            </a:r>
            <a:r>
              <a:rPr lang="en-US" altLang="zh-CN" sz="1800" dirty="0"/>
              <a:t>&lt;/</a:t>
            </a:r>
            <a:r>
              <a:rPr lang="en-US" altLang="zh-CN" sz="1800" dirty="0" err="1"/>
              <a:t>groupId</a:t>
            </a:r>
            <a:r>
              <a:rPr lang="en-US" altLang="zh-CN" sz="1800" dirty="0"/>
              <a:t>&gt;</a:t>
            </a:r>
            <a:endParaRPr lang="en-US" altLang="zh-CN" sz="1800" dirty="0"/>
          </a:p>
          <a:p>
            <a:pPr marL="914400" lvl="2" indent="0">
              <a:buNone/>
            </a:pPr>
            <a:r>
              <a:rPr lang="en-US" altLang="zh-CN" sz="1800" dirty="0"/>
              <a:t>    &lt;</a:t>
            </a:r>
            <a:r>
              <a:rPr lang="en-US" altLang="zh-CN" sz="1800" dirty="0" err="1"/>
              <a:t>artifactId</a:t>
            </a:r>
            <a:r>
              <a:rPr lang="en-US" altLang="zh-CN" sz="1800" dirty="0"/>
              <a:t>&gt;</a:t>
            </a:r>
            <a:r>
              <a:rPr lang="en-US" altLang="zh-CN" sz="1800" dirty="0" err="1"/>
              <a:t>junit</a:t>
            </a:r>
            <a:r>
              <a:rPr lang="en-US" altLang="zh-CN" sz="1800" dirty="0"/>
              <a:t>&lt;/</a:t>
            </a:r>
            <a:r>
              <a:rPr lang="en-US" altLang="zh-CN" sz="1800" dirty="0" err="1"/>
              <a:t>artifactId</a:t>
            </a:r>
            <a:r>
              <a:rPr lang="en-US" altLang="zh-CN" sz="1800" dirty="0"/>
              <a:t>&gt;</a:t>
            </a:r>
            <a:endParaRPr lang="en-US" altLang="zh-CN" sz="1800" dirty="0"/>
          </a:p>
          <a:p>
            <a:pPr marL="914400" lvl="2" indent="0">
              <a:buNone/>
            </a:pPr>
            <a:r>
              <a:rPr lang="en-US" altLang="zh-CN" sz="1800" dirty="0"/>
              <a:t>    &lt;version&gt;4.12&lt;/version&gt;</a:t>
            </a:r>
            <a:endParaRPr lang="en-US" altLang="zh-CN" sz="1800" dirty="0"/>
          </a:p>
          <a:p>
            <a:pPr marL="914400" lvl="2" indent="0">
              <a:buNone/>
            </a:pPr>
            <a:r>
              <a:rPr lang="en-US" altLang="zh-CN" sz="1800" dirty="0"/>
              <a:t>&lt;/dependency</a:t>
            </a:r>
            <a:r>
              <a:rPr lang="en-US" altLang="zh-CN" sz="1800" dirty="0" smtClean="0"/>
              <a:t>&gt;</a:t>
            </a:r>
            <a:endParaRPr lang="en-US" altLang="zh-CN" sz="1800"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编写</a:t>
            </a:r>
            <a:r>
              <a:rPr lang="en-US" altLang="zh-CN" b="1" dirty="0" smtClean="0">
                <a:latin typeface="华文楷体" panose="02010600040101010101" pitchFamily="2" charset="-122"/>
                <a:ea typeface="华文楷体" panose="02010600040101010101" pitchFamily="2" charset="-122"/>
              </a:rPr>
              <a:t>POM.xml</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5553125"/>
            <a:ext cx="8064896" cy="1225227"/>
          </a:xfrm>
        </p:spPr>
        <p:txBody>
          <a:bodyPr/>
          <a:lstStyle/>
          <a:p>
            <a:pPr marL="285750" indent="-285750">
              <a:buFont typeface="Arial" panose="020B0604020202020204" pitchFamily="34" charset="0"/>
              <a:buChar char="•"/>
            </a:pPr>
            <a:r>
              <a:rPr lang="zh-CN" altLang="en-US" sz="1800" dirty="0" smtClean="0"/>
              <a:t>保存文件，</a:t>
            </a:r>
            <a:r>
              <a:rPr lang="en-US" altLang="zh-CN" sz="1800" dirty="0" smtClean="0"/>
              <a:t>Eclipse</a:t>
            </a:r>
            <a:r>
              <a:rPr lang="zh-CN" altLang="en-US" sz="1800" dirty="0" smtClean="0"/>
              <a:t>会自动更新项目（右下角出现</a:t>
            </a:r>
            <a:r>
              <a:rPr lang="en-US" altLang="zh-CN" sz="1800" dirty="0" smtClean="0"/>
              <a:t>Build</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展开项目下的</a:t>
            </a:r>
            <a:r>
              <a:rPr lang="en-US" altLang="zh-CN" sz="1800" dirty="0" smtClean="0"/>
              <a:t>Maven Dependencies</a:t>
            </a:r>
            <a:r>
              <a:rPr lang="zh-CN" altLang="en-US" sz="1800" dirty="0" smtClean="0"/>
              <a:t>，可以看到</a:t>
            </a:r>
            <a:r>
              <a:rPr lang="en-US" altLang="zh-CN" sz="1800" dirty="0" smtClean="0"/>
              <a:t>JUnit</a:t>
            </a:r>
            <a:r>
              <a:rPr lang="zh-CN" altLang="en-US" sz="1800" dirty="0" smtClean="0"/>
              <a:t>已经被添加进项目</a:t>
            </a:r>
            <a:r>
              <a:rPr lang="zh-CN" altLang="en-US" sz="1800" dirty="0"/>
              <a:t>。如果没有，则需要选中项目</a:t>
            </a:r>
            <a:r>
              <a:rPr lang="en-US" altLang="zh-CN" sz="1800" dirty="0"/>
              <a:t>-&gt;</a:t>
            </a:r>
            <a:r>
              <a:rPr lang="zh-CN" altLang="en-US" sz="1800" dirty="0"/>
              <a:t>右键菜单</a:t>
            </a:r>
            <a:r>
              <a:rPr lang="en-US" altLang="zh-CN" sz="1800" dirty="0"/>
              <a:t>-&gt;Maven-&gt;Update Project… </a:t>
            </a:r>
            <a:r>
              <a:rPr lang="zh-CN" altLang="en-US" sz="1800" dirty="0"/>
              <a:t>手动更新。</a:t>
            </a:r>
            <a:endParaRPr lang="en-US" altLang="zh-CN" sz="1800" dirty="0"/>
          </a:p>
          <a:p>
            <a:pPr marL="285750" indent="-285750">
              <a:buFont typeface="Arial" panose="020B0604020202020204" pitchFamily="34" charset="0"/>
              <a:buChar char="•"/>
            </a:pPr>
            <a:endParaRPr lang="en-US" altLang="zh-CN" sz="1800" dirty="0" smtClean="0"/>
          </a:p>
        </p:txBody>
      </p:sp>
      <p:pic>
        <p:nvPicPr>
          <p:cNvPr id="2" name="图片 1"/>
          <p:cNvPicPr>
            <a:picLocks noChangeAspect="1"/>
          </p:cNvPicPr>
          <p:nvPr/>
        </p:nvPicPr>
        <p:blipFill>
          <a:blip r:embed="rId1"/>
          <a:stretch>
            <a:fillRect/>
          </a:stretch>
        </p:blipFill>
        <p:spPr>
          <a:xfrm>
            <a:off x="1238250" y="1628800"/>
            <a:ext cx="6515100" cy="37433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使用</a:t>
            </a:r>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管理第三方类库</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628800"/>
            <a:ext cx="7772400" cy="4608512"/>
          </a:xfrm>
        </p:spPr>
        <p:txBody>
          <a:bodyPr/>
          <a:lstStyle/>
          <a:p>
            <a:pPr marL="342900" indent="-342900">
              <a:buFont typeface="Arial" panose="020B0604020202020204" pitchFamily="34" charset="0"/>
              <a:buChar char="•"/>
            </a:pPr>
            <a:r>
              <a:rPr lang="zh-CN" altLang="en-US" sz="2000" dirty="0" smtClean="0"/>
              <a:t>需要使用第三方类库时，我们只需要知道它的</a:t>
            </a:r>
            <a:r>
              <a:rPr lang="en-US" altLang="zh-CN" sz="2000" dirty="0" err="1" smtClean="0"/>
              <a:t>groupId</a:t>
            </a:r>
            <a:r>
              <a:rPr lang="zh-CN" altLang="en-US" sz="2000" dirty="0" smtClean="0"/>
              <a:t>、</a:t>
            </a:r>
            <a:r>
              <a:rPr lang="en-US" altLang="zh-CN" sz="2000" dirty="0" err="1" smtClean="0"/>
              <a:t>artifactId</a:t>
            </a:r>
            <a:r>
              <a:rPr lang="zh-CN" altLang="en-US" sz="2000" dirty="0" smtClean="0"/>
              <a:t>、</a:t>
            </a:r>
            <a:r>
              <a:rPr lang="en-US" altLang="zh-CN" sz="2000" dirty="0" smtClean="0"/>
              <a:t>version</a:t>
            </a:r>
            <a:r>
              <a:rPr lang="zh-CN" altLang="en-US" sz="2000" dirty="0" smtClean="0"/>
              <a:t>就可以将其作为依赖以上述方式添加到项目中。如果这个第三方类库还需要使用其他类库，</a:t>
            </a:r>
            <a:r>
              <a:rPr lang="en-US" altLang="zh-CN" sz="2000" dirty="0" smtClean="0"/>
              <a:t>Maven</a:t>
            </a:r>
            <a:r>
              <a:rPr lang="zh-CN" altLang="en-US" sz="2000" dirty="0" smtClean="0"/>
              <a:t>可以自动添加它需要的类库，不需要我们手动添加（例如我们添加</a:t>
            </a:r>
            <a:r>
              <a:rPr lang="en-US" altLang="zh-CN" sz="2000" dirty="0" smtClean="0"/>
              <a:t>JUnit</a:t>
            </a:r>
            <a:r>
              <a:rPr lang="zh-CN" altLang="en-US" sz="2000" dirty="0" smtClean="0"/>
              <a:t>时被自动添加进来的</a:t>
            </a:r>
            <a:r>
              <a:rPr lang="en-US" altLang="zh-CN" sz="2000" dirty="0" err="1" smtClean="0"/>
              <a:t>hamcrest</a:t>
            </a:r>
            <a:r>
              <a:rPr lang="en-US" altLang="zh-CN" sz="2000" dirty="0" smtClean="0"/>
              <a:t>-core</a:t>
            </a:r>
            <a:r>
              <a:rPr lang="zh-CN" altLang="en-US" sz="2000" dirty="0" smtClean="0"/>
              <a:t>）。</a:t>
            </a:r>
            <a:endParaRPr lang="en-US" altLang="zh-CN" sz="2000" dirty="0" smtClean="0"/>
          </a:p>
          <a:p>
            <a:endParaRPr lang="en-US" altLang="zh-CN" sz="1800" dirty="0"/>
          </a:p>
          <a:p>
            <a:endParaRPr lang="en-US" altLang="zh-CN"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查找第三方类库</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628800"/>
            <a:ext cx="7772400" cy="1872208"/>
          </a:xfrm>
        </p:spPr>
        <p:txBody>
          <a:bodyPr/>
          <a:lstStyle/>
          <a:p>
            <a:pPr marL="285750" indent="-285750">
              <a:buFont typeface="Arial" panose="020B0604020202020204" pitchFamily="34" charset="0"/>
              <a:buChar char="•"/>
            </a:pPr>
            <a:r>
              <a:rPr lang="zh-CN" altLang="en-US" sz="1800" dirty="0" smtClean="0"/>
              <a:t>那我们怎么知道类库的</a:t>
            </a:r>
            <a:r>
              <a:rPr lang="en-US" altLang="zh-CN" sz="1800" dirty="0" err="1" smtClean="0"/>
              <a:t>groupId</a:t>
            </a:r>
            <a:r>
              <a:rPr lang="zh-CN" altLang="en-US" sz="1800" dirty="0"/>
              <a:t>、</a:t>
            </a:r>
            <a:r>
              <a:rPr lang="en-US" altLang="zh-CN" sz="1800" dirty="0" err="1"/>
              <a:t>artifactId</a:t>
            </a:r>
            <a:r>
              <a:rPr lang="zh-CN" altLang="en-US" sz="1800" dirty="0"/>
              <a:t>、</a:t>
            </a:r>
            <a:r>
              <a:rPr lang="en-US" altLang="zh-CN" sz="1800" dirty="0" smtClean="0"/>
              <a:t>version</a:t>
            </a:r>
            <a:r>
              <a:rPr lang="zh-CN" altLang="en-US" sz="1800" dirty="0" smtClean="0"/>
              <a:t>？在</a:t>
            </a:r>
            <a:r>
              <a:rPr lang="en-US" altLang="zh-CN" sz="1800" dirty="0" smtClean="0">
                <a:hlinkClick r:id="rId1"/>
              </a:rPr>
              <a:t>http</a:t>
            </a:r>
            <a:r>
              <a:rPr lang="en-US" altLang="zh-CN" sz="1800" dirty="0">
                <a:hlinkClick r:id="rId1"/>
              </a:rPr>
              <a:t>://</a:t>
            </a:r>
            <a:r>
              <a:rPr lang="en-US" altLang="zh-CN" sz="1800" dirty="0" smtClean="0">
                <a:hlinkClick r:id="rId1"/>
              </a:rPr>
              <a:t>mvnrepository.com/</a:t>
            </a:r>
            <a:r>
              <a:rPr lang="zh-CN" altLang="en-US" sz="1800" dirty="0" smtClean="0"/>
              <a:t>搜索即可。</a:t>
            </a:r>
            <a:endParaRPr lang="en-US" altLang="zh-CN" sz="1800" dirty="0" smtClean="0"/>
          </a:p>
          <a:p>
            <a:pPr marL="285750" indent="-285750">
              <a:buFont typeface="Arial" panose="020B0604020202020204" pitchFamily="34" charset="0"/>
              <a:buChar char="•"/>
            </a:pPr>
            <a:r>
              <a:rPr lang="zh-CN" altLang="en-US" sz="1800" dirty="0" smtClean="0"/>
              <a:t>例如我们要使用</a:t>
            </a:r>
            <a:r>
              <a:rPr lang="en-US" altLang="zh-CN" sz="1800" dirty="0" smtClean="0"/>
              <a:t>java</a:t>
            </a:r>
            <a:r>
              <a:rPr lang="zh-CN" altLang="en-US" sz="1800" dirty="0" smtClean="0"/>
              <a:t>连接</a:t>
            </a:r>
            <a:r>
              <a:rPr lang="en-US" altLang="zh-CN" sz="1800" dirty="0" err="1" smtClean="0"/>
              <a:t>mysql</a:t>
            </a:r>
            <a:r>
              <a:rPr lang="zh-CN" altLang="en-US" sz="1800" dirty="0" smtClean="0"/>
              <a:t>数据库，这就需要使用</a:t>
            </a:r>
            <a:r>
              <a:rPr lang="en-US" altLang="zh-CN" sz="1800" dirty="0" err="1" smtClean="0"/>
              <a:t>mysql</a:t>
            </a:r>
            <a:r>
              <a:rPr lang="zh-CN" altLang="en-US" sz="1800" dirty="0" smtClean="0"/>
              <a:t>的</a:t>
            </a:r>
            <a:r>
              <a:rPr lang="en-US" altLang="zh-CN" sz="1800" dirty="0" smtClean="0"/>
              <a:t>java</a:t>
            </a:r>
            <a:r>
              <a:rPr lang="zh-CN" altLang="en-US" sz="1800" dirty="0" smtClean="0"/>
              <a:t>驱动，搜索“</a:t>
            </a:r>
            <a:r>
              <a:rPr lang="en-US" altLang="zh-CN" sz="1800" dirty="0" err="1" smtClean="0"/>
              <a:t>mysql</a:t>
            </a:r>
            <a:r>
              <a:rPr lang="zh-CN" altLang="en-US" sz="1800" dirty="0" smtClean="0"/>
              <a:t>”，搜索结果的第一项就是</a:t>
            </a:r>
            <a:r>
              <a:rPr lang="en-US" altLang="zh-CN" sz="1800" dirty="0" err="1" smtClean="0"/>
              <a:t>mysql</a:t>
            </a:r>
            <a:r>
              <a:rPr lang="en-US" altLang="zh-CN" sz="1800" dirty="0" smtClean="0"/>
              <a:t>-connector-java</a:t>
            </a:r>
            <a:r>
              <a:rPr lang="zh-CN" altLang="en-US" sz="1800" dirty="0" smtClean="0"/>
              <a:t>。点击，选择需要的版本，将</a:t>
            </a:r>
            <a:r>
              <a:rPr lang="en-US" altLang="zh-CN" sz="1800" dirty="0" smtClean="0"/>
              <a:t>Maven</a:t>
            </a:r>
            <a:r>
              <a:rPr lang="zh-CN" altLang="en-US" sz="1800" dirty="0" smtClean="0"/>
              <a:t>一项中的</a:t>
            </a:r>
            <a:r>
              <a:rPr lang="en-US" altLang="zh-CN" sz="1800" dirty="0" smtClean="0"/>
              <a:t>xml</a:t>
            </a:r>
            <a:r>
              <a:rPr lang="zh-CN" altLang="en-US" sz="1800" dirty="0" smtClean="0"/>
              <a:t>复制粘贴到项目的</a:t>
            </a:r>
            <a:r>
              <a:rPr lang="en-US" altLang="zh-CN" sz="1800" dirty="0" smtClean="0"/>
              <a:t>pom.xml</a:t>
            </a:r>
            <a:r>
              <a:rPr lang="zh-CN" altLang="en-US" sz="1800" dirty="0" smtClean="0"/>
              <a:t>中即可。</a:t>
            </a:r>
            <a:endParaRPr lang="en-US" altLang="zh-CN" sz="1800" dirty="0" smtClean="0"/>
          </a:p>
          <a:p>
            <a:endParaRPr lang="en-US" altLang="zh-CN" sz="1800" dirty="0"/>
          </a:p>
          <a:p>
            <a:endParaRPr lang="en-US" altLang="zh-CN" sz="1800" dirty="0"/>
          </a:p>
        </p:txBody>
      </p:sp>
      <p:pic>
        <p:nvPicPr>
          <p:cNvPr id="2" name="图片 1"/>
          <p:cNvPicPr>
            <a:picLocks noChangeAspect="1"/>
          </p:cNvPicPr>
          <p:nvPr/>
        </p:nvPicPr>
        <p:blipFill>
          <a:blip r:embed="rId2"/>
          <a:stretch>
            <a:fillRect/>
          </a:stretch>
        </p:blipFill>
        <p:spPr>
          <a:xfrm>
            <a:off x="1619672" y="3212976"/>
            <a:ext cx="4104681" cy="332978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err="1" smtClean="0">
                <a:latin typeface="华文楷体" panose="02010600040101010101" pitchFamily="2" charset="-122"/>
                <a:ea typeface="华文楷体" panose="02010600040101010101" pitchFamily="2" charset="-122"/>
              </a:rPr>
              <a:t>JavaDoc</a:t>
            </a:r>
            <a:r>
              <a:rPr lang="zh-CN" altLang="en-US" b="1" dirty="0" smtClean="0">
                <a:latin typeface="华文楷体" panose="02010600040101010101" pitchFamily="2" charset="-122"/>
                <a:ea typeface="华文楷体" panose="02010600040101010101" pitchFamily="2" charset="-122"/>
              </a:rPr>
              <a:t>和源代码</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zh-CN" altLang="en-US" sz="2000" dirty="0" smtClean="0"/>
              <a:t>当我们在使用第三方类库中时，如果光标移到类库提供的方法上没有显示</a:t>
            </a:r>
            <a:r>
              <a:rPr lang="en-US" altLang="zh-CN" sz="2000" dirty="0" err="1" smtClean="0"/>
              <a:t>JavaDoc</a:t>
            </a:r>
            <a:r>
              <a:rPr lang="zh-CN" altLang="en-US" sz="2000" dirty="0" smtClean="0"/>
              <a:t>的详细内容，或者</a:t>
            </a:r>
            <a:r>
              <a:rPr lang="en-US" altLang="zh-CN" sz="2000" dirty="0" smtClean="0"/>
              <a:t>Ctrl+</a:t>
            </a:r>
            <a:r>
              <a:rPr lang="zh-CN" altLang="en-US" sz="2000" dirty="0" smtClean="0"/>
              <a:t>左键进入方法内部看不到类库的源代码时，可以分别使用项目的右键菜单</a:t>
            </a:r>
            <a:r>
              <a:rPr lang="en-US" altLang="zh-CN" sz="2000" dirty="0" smtClean="0"/>
              <a:t>-&gt;Maven-&gt;Download </a:t>
            </a:r>
            <a:r>
              <a:rPr lang="en-US" altLang="zh-CN" sz="2000" dirty="0" err="1" smtClean="0"/>
              <a:t>JavaDoc</a:t>
            </a:r>
            <a:r>
              <a:rPr lang="zh-CN" altLang="en-US" sz="2000" dirty="0" smtClean="0"/>
              <a:t>和</a:t>
            </a:r>
            <a:r>
              <a:rPr lang="en-US" altLang="zh-CN" sz="2000" dirty="0" smtClean="0"/>
              <a:t>Download Sources</a:t>
            </a:r>
            <a:r>
              <a:rPr lang="zh-CN" altLang="en-US" sz="2000" dirty="0" smtClean="0"/>
              <a:t>下载第三方类库的</a:t>
            </a:r>
            <a:r>
              <a:rPr lang="en-US" altLang="zh-CN" sz="2000" dirty="0" err="1" smtClean="0"/>
              <a:t>JavaDoc</a:t>
            </a:r>
            <a:r>
              <a:rPr lang="zh-CN" altLang="en-US" sz="2000" dirty="0" smtClean="0"/>
              <a:t>和源代码，这对开发很有帮助。</a:t>
            </a:r>
            <a:endParaRPr lang="en-US" altLang="zh-C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仓库</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6864" cy="4968552"/>
          </a:xfrm>
        </p:spPr>
        <p:txBody>
          <a:bodyPr/>
          <a:lstStyle/>
          <a:p>
            <a:r>
              <a:rPr lang="en-US" altLang="zh-CN" dirty="0"/>
              <a:t> </a:t>
            </a:r>
            <a:r>
              <a:rPr lang="en-US" altLang="zh-CN" dirty="0" smtClean="0"/>
              <a:t>       </a:t>
            </a:r>
            <a:r>
              <a:rPr lang="zh-CN" altLang="en-US" sz="2000" dirty="0" smtClean="0"/>
              <a:t>仓库</a:t>
            </a:r>
            <a:r>
              <a:rPr lang="zh-CN" altLang="en-US" sz="2000" dirty="0"/>
              <a:t>就是存放依赖和插件的</a:t>
            </a:r>
            <a:r>
              <a:rPr lang="zh-CN" altLang="en-US" sz="2000" dirty="0" smtClean="0"/>
              <a:t>地方。如果本地仓库中没有所需要的依赖，那么</a:t>
            </a:r>
            <a:r>
              <a:rPr lang="en-US" altLang="zh-CN" sz="2000" dirty="0" smtClean="0"/>
              <a:t>maven</a:t>
            </a:r>
            <a:r>
              <a:rPr lang="zh-CN" altLang="en-US" sz="2000" dirty="0" smtClean="0"/>
              <a:t>会从远程仓库中下载到本地仓库。</a:t>
            </a:r>
            <a:endParaRPr lang="en-US" altLang="zh-CN" sz="2000" dirty="0"/>
          </a:p>
          <a:p>
            <a:pPr marL="342900" indent="-342900">
              <a:buFont typeface="Arial" panose="020B0604020202020204" pitchFamily="34" charset="0"/>
              <a:buChar char="•"/>
            </a:pPr>
            <a:r>
              <a:rPr lang="zh-CN" altLang="en-US" dirty="0" smtClean="0"/>
              <a:t>本地仓库</a:t>
            </a:r>
            <a:endParaRPr lang="en-US" altLang="zh-CN" dirty="0" smtClean="0"/>
          </a:p>
          <a:p>
            <a:pPr marL="1085850" lvl="1" indent="-342900">
              <a:buFont typeface="Arial" panose="020B0604020202020204" pitchFamily="34" charset="0"/>
              <a:buChar char="•"/>
            </a:pPr>
            <a:r>
              <a:rPr lang="en-US" altLang="zh-CN" sz="1800" dirty="0"/>
              <a:t>maven</a:t>
            </a:r>
            <a:r>
              <a:rPr lang="zh-CN" altLang="en-US" sz="1800" dirty="0"/>
              <a:t>本地仓库的默认位置：</a:t>
            </a:r>
            <a:r>
              <a:rPr lang="zh-CN" altLang="en-US" sz="1800" dirty="0" smtClean="0"/>
              <a:t>用户目录</a:t>
            </a:r>
            <a:r>
              <a:rPr lang="en-US" altLang="zh-CN" sz="1800" dirty="0"/>
              <a:t>/.m2/repository/</a:t>
            </a:r>
            <a:endParaRPr lang="en-US" altLang="zh-CN" sz="1800" dirty="0"/>
          </a:p>
          <a:p>
            <a:pPr marL="1085850" lvl="1" indent="-342900">
              <a:buFont typeface="Arial" panose="020B0604020202020204" pitchFamily="34" charset="0"/>
              <a:buChar char="•"/>
            </a:pPr>
            <a:r>
              <a:rPr lang="en-US" altLang="zh-CN" sz="1800" dirty="0" smtClean="0"/>
              <a:t>maven</a:t>
            </a:r>
            <a:r>
              <a:rPr lang="zh-CN" altLang="en-US" sz="1800" dirty="0" smtClean="0"/>
              <a:t>的本地仓库，在安装</a:t>
            </a:r>
            <a:r>
              <a:rPr lang="en-US" altLang="zh-CN" sz="1800" dirty="0" smtClean="0"/>
              <a:t>maven</a:t>
            </a:r>
            <a:r>
              <a:rPr lang="zh-CN" altLang="en-US" sz="1800" dirty="0" smtClean="0"/>
              <a:t>后并不会创建，它是在第一次执行</a:t>
            </a:r>
            <a:r>
              <a:rPr lang="en-US" altLang="zh-CN" sz="1800" dirty="0" smtClean="0"/>
              <a:t>maven</a:t>
            </a:r>
            <a:r>
              <a:rPr lang="zh-CN" altLang="en-US" sz="1800" dirty="0" smtClean="0"/>
              <a:t>命令的时候才被创建</a:t>
            </a:r>
            <a:endParaRPr lang="en-US" altLang="zh-CN" sz="1800" dirty="0" smtClean="0"/>
          </a:p>
          <a:p>
            <a:pPr marL="1085850" lvl="1" indent="-342900">
              <a:buFont typeface="Arial" panose="020B0604020202020204" pitchFamily="34" charset="0"/>
              <a:buChar char="•"/>
            </a:pPr>
            <a:r>
              <a:rPr lang="zh-CN" altLang="en-US" sz="1800" dirty="0" smtClean="0"/>
              <a:t>本地仓库的位置可以修改（有需要的同学可以自己查资料）</a:t>
            </a:r>
            <a:endParaRPr lang="en-US" altLang="zh-CN" sz="1800" dirty="0" smtClean="0"/>
          </a:p>
          <a:p>
            <a:pPr marL="342900" indent="-342900">
              <a:buFont typeface="Arial" panose="020B0604020202020204" pitchFamily="34" charset="0"/>
              <a:buChar char="•"/>
            </a:pPr>
            <a:r>
              <a:rPr lang="zh-CN" altLang="en-US" dirty="0" smtClean="0"/>
              <a:t>远程仓库</a:t>
            </a:r>
            <a:endParaRPr lang="en-US" altLang="zh-CN" dirty="0"/>
          </a:p>
          <a:p>
            <a:pPr marL="1085850" lvl="1" indent="-342900">
              <a:buFont typeface="Arial" panose="020B0604020202020204" pitchFamily="34" charset="0"/>
              <a:buChar char="•"/>
            </a:pPr>
            <a:r>
              <a:rPr lang="zh-CN" altLang="en-US" sz="1800" dirty="0"/>
              <a:t>中央</a:t>
            </a:r>
            <a:r>
              <a:rPr lang="zh-CN" altLang="en-US" sz="1800" dirty="0" smtClean="0"/>
              <a:t>仓库是</a:t>
            </a:r>
            <a:r>
              <a:rPr lang="zh-CN" altLang="en-US" sz="1800" dirty="0"/>
              <a:t>默认的远程仓库，</a:t>
            </a:r>
            <a:r>
              <a:rPr lang="en-US" altLang="zh-CN" sz="1800" dirty="0"/>
              <a:t>maven</a:t>
            </a:r>
            <a:r>
              <a:rPr lang="zh-CN" altLang="en-US" sz="1800" dirty="0"/>
              <a:t>在安装的时候，自带的就是中央仓库的配置。中央仓库包含了绝大多数流行的开源</a:t>
            </a:r>
            <a:r>
              <a:rPr lang="en-US" altLang="zh-CN" sz="1800" dirty="0"/>
              <a:t>Java</a:t>
            </a:r>
            <a:r>
              <a:rPr lang="zh-CN" altLang="en-US" sz="1800" dirty="0" smtClean="0"/>
              <a:t>构件。</a:t>
            </a:r>
            <a:endParaRPr lang="en-US" altLang="zh-CN" sz="1800" dirty="0" smtClean="0"/>
          </a:p>
          <a:p>
            <a:pPr marL="1085850" lvl="1" indent="-342900">
              <a:buFont typeface="Arial" panose="020B0604020202020204" pitchFamily="34" charset="0"/>
              <a:buChar char="•"/>
            </a:pPr>
            <a:r>
              <a:rPr lang="zh-CN" altLang="en-US" sz="1800" dirty="0" smtClean="0"/>
              <a:t>中央仓库地址：</a:t>
            </a:r>
            <a:r>
              <a:rPr lang="en-US" altLang="zh-CN" sz="1800" dirty="0">
                <a:hlinkClick r:id="rId1"/>
              </a:rPr>
              <a:t>https://</a:t>
            </a:r>
            <a:r>
              <a:rPr lang="en-US" altLang="zh-CN" sz="1800" dirty="0" smtClean="0">
                <a:hlinkClick r:id="rId1"/>
              </a:rPr>
              <a:t>repo.maven.apache.org/maven2</a:t>
            </a:r>
            <a:endParaRPr lang="en-US" altLang="zh-CN" sz="1800" dirty="0"/>
          </a:p>
          <a:p>
            <a:pPr marL="1085850" lvl="1" indent="-342900">
              <a:buFont typeface="Arial" panose="020B0604020202020204" pitchFamily="34" charset="0"/>
              <a:buChar char="•"/>
            </a:pPr>
            <a:r>
              <a:rPr lang="zh-CN" altLang="en-US" sz="1800" dirty="0" smtClean="0"/>
              <a:t>可以自己指定远程仓库（有兴趣的同学可以自己查资料）</a:t>
            </a:r>
            <a:endParaRPr lang="en-US" altLang="zh-CN" sz="1800"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编写主代码</a:t>
            </a:r>
            <a:endParaRPr lang="zh-CN" altLang="en-US" b="1" dirty="0" smtClean="0">
              <a:latin typeface="华文楷体" panose="02010600040101010101" pitchFamily="2" charset="-122"/>
              <a:ea typeface="华文楷体" panose="02010600040101010101" pitchFamily="2" charset="-122"/>
            </a:endParaRPr>
          </a:p>
        </p:txBody>
      </p:sp>
      <p:pic>
        <p:nvPicPr>
          <p:cNvPr id="4" name="内容占位符 3"/>
          <p:cNvPicPr>
            <a:picLocks noGrp="1" noChangeAspect="1"/>
          </p:cNvPicPr>
          <p:nvPr>
            <p:ph idx="1"/>
          </p:nvPr>
        </p:nvPicPr>
        <p:blipFill>
          <a:blip r:embed="rId1"/>
          <a:stretch>
            <a:fillRect/>
          </a:stretch>
        </p:blipFill>
        <p:spPr>
          <a:xfrm>
            <a:off x="1047750" y="2457450"/>
            <a:ext cx="7353300" cy="30099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a:t>3</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编写测试代码</a:t>
            </a:r>
            <a:endParaRPr lang="zh-CN" altLang="en-US" b="1" dirty="0" smtClean="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114300" y="2132856"/>
            <a:ext cx="8763000" cy="37719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4.</a:t>
            </a:r>
            <a:r>
              <a:rPr lang="zh-CN" altLang="en-US" b="1" dirty="0" smtClean="0">
                <a:latin typeface="华文楷体" panose="02010600040101010101" pitchFamily="2" charset="-122"/>
                <a:ea typeface="华文楷体" panose="02010600040101010101" pitchFamily="2" charset="-122"/>
              </a:rPr>
              <a:t>打包和运行</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968552"/>
          </a:xfrm>
        </p:spPr>
        <p:txBody>
          <a:bodyPr/>
          <a:lstStyle/>
          <a:p>
            <a:r>
              <a:rPr lang="zh-CN" altLang="en-US" dirty="0" smtClean="0"/>
              <a:t>        在</a:t>
            </a:r>
            <a:r>
              <a:rPr lang="en-US" altLang="zh-CN" dirty="0"/>
              <a:t>IDE</a:t>
            </a:r>
            <a:r>
              <a:rPr lang="zh-CN" altLang="en-US" dirty="0"/>
              <a:t>中，</a:t>
            </a:r>
            <a:r>
              <a:rPr lang="en-US" altLang="zh-CN" dirty="0"/>
              <a:t>Maven</a:t>
            </a:r>
            <a:r>
              <a:rPr lang="zh-CN" altLang="en-US" dirty="0"/>
              <a:t>项目可以和普通的</a:t>
            </a:r>
            <a:r>
              <a:rPr lang="en-US" altLang="zh-CN" dirty="0"/>
              <a:t>Java Project</a:t>
            </a:r>
            <a:r>
              <a:rPr lang="zh-CN" altLang="en-US" dirty="0"/>
              <a:t>一样运行和测试</a:t>
            </a:r>
            <a:r>
              <a:rPr lang="zh-CN" altLang="en-US" dirty="0" smtClean="0"/>
              <a:t>。</a:t>
            </a:r>
            <a:endParaRPr lang="en-US" altLang="zh-CN" dirty="0" smtClean="0"/>
          </a:p>
          <a:p>
            <a:r>
              <a:rPr lang="zh-CN" altLang="en-US" dirty="0" smtClean="0"/>
              <a:t>使用</a:t>
            </a:r>
            <a:r>
              <a:rPr lang="en-US" altLang="zh-CN" dirty="0" smtClean="0"/>
              <a:t>Maven</a:t>
            </a:r>
            <a:r>
              <a:rPr lang="zh-CN" altLang="en-US" dirty="0" smtClean="0"/>
              <a:t>进行构建</a:t>
            </a:r>
            <a:endParaRPr lang="en-US" altLang="zh-CN" dirty="0" smtClean="0"/>
          </a:p>
          <a:p>
            <a:pPr marL="285750" indent="-285750">
              <a:buFont typeface="Arial" panose="020B0604020202020204" pitchFamily="34" charset="0"/>
              <a:buChar char="•"/>
            </a:pPr>
            <a:r>
              <a:rPr lang="zh-CN" altLang="en-US" sz="1800" dirty="0" smtClean="0"/>
              <a:t>项目右键菜单</a:t>
            </a:r>
            <a:r>
              <a:rPr lang="en-US" altLang="zh-CN" sz="1800" dirty="0" smtClean="0"/>
              <a:t>-&gt;Maven-&gt;Run as</a:t>
            </a:r>
            <a:r>
              <a:rPr lang="zh-CN" altLang="en-US" sz="1800" dirty="0" smtClean="0"/>
              <a:t>，</a:t>
            </a:r>
            <a:r>
              <a:rPr lang="en-US" altLang="zh-CN" sz="1800" dirty="0" smtClean="0"/>
              <a:t> </a:t>
            </a:r>
            <a:r>
              <a:rPr lang="zh-CN" altLang="en-US" sz="1800" dirty="0" smtClean="0"/>
              <a:t>这里提供了常用</a:t>
            </a:r>
            <a:r>
              <a:rPr lang="en-US" altLang="zh-CN" sz="1800" dirty="0" smtClean="0"/>
              <a:t>Maven</a:t>
            </a:r>
            <a:r>
              <a:rPr lang="zh-CN" altLang="en-US" sz="1800" dirty="0" smtClean="0"/>
              <a:t>命令的调用。我们选择</a:t>
            </a:r>
            <a:r>
              <a:rPr lang="en-US" altLang="zh-CN" sz="1800" dirty="0" smtClean="0"/>
              <a:t>Maven install</a:t>
            </a:r>
            <a:r>
              <a:rPr lang="zh-CN" altLang="en-US" sz="1800" dirty="0" smtClean="0"/>
              <a:t>（根据前面所讲的，这包含了编译、测试、打包、安装到本地仓库等多个步骤），可以看到控制台的输出信息和</a:t>
            </a:r>
            <a:r>
              <a:rPr lang="en-US" altLang="zh-CN" sz="1800" dirty="0" smtClean="0"/>
              <a:t>target</a:t>
            </a:r>
            <a:r>
              <a:rPr lang="zh-CN" altLang="en-US" sz="1800" dirty="0" smtClean="0"/>
              <a:t>目录下新生成的文件。我们还可以在本地仓库找到生成的</a:t>
            </a:r>
            <a:r>
              <a:rPr lang="en-US" altLang="zh-CN" sz="1800" dirty="0" smtClean="0"/>
              <a:t>jar</a:t>
            </a:r>
            <a:r>
              <a:rPr lang="zh-CN" altLang="en-US" sz="1800" dirty="0" smtClean="0"/>
              <a:t>包。</a:t>
            </a:r>
            <a:endParaRPr lang="en-US" altLang="zh-CN" sz="1800" dirty="0"/>
          </a:p>
          <a:p>
            <a:pPr marL="285750" indent="-285750">
              <a:buFont typeface="Arial" panose="020B0604020202020204" pitchFamily="34" charset="0"/>
              <a:buChar char="•"/>
            </a:pPr>
            <a:r>
              <a:rPr lang="zh-CN" altLang="en-US" sz="1800" dirty="0" smtClean="0"/>
              <a:t>我们使用</a:t>
            </a:r>
            <a:r>
              <a:rPr lang="en-US" altLang="zh-CN" sz="1800" dirty="0" smtClean="0"/>
              <a:t>Maven clean</a:t>
            </a:r>
            <a:r>
              <a:rPr lang="zh-CN" altLang="en-US" sz="1800" dirty="0" smtClean="0"/>
              <a:t>清除</a:t>
            </a:r>
            <a:r>
              <a:rPr lang="en-US" altLang="zh-CN" sz="1800" dirty="0" smtClean="0"/>
              <a:t>target</a:t>
            </a:r>
            <a:r>
              <a:rPr lang="zh-CN" altLang="en-US" sz="1800" dirty="0" smtClean="0"/>
              <a:t>目录下的文件。</a:t>
            </a:r>
            <a:endParaRPr lang="en-US" altLang="zh-CN" sz="1800" dirty="0" smtClean="0"/>
          </a:p>
          <a:p>
            <a:pPr marL="285750" indent="-285750">
              <a:buFont typeface="Arial" panose="020B0604020202020204" pitchFamily="34" charset="0"/>
              <a:buChar char="•"/>
            </a:pPr>
            <a:r>
              <a:rPr lang="zh-CN" altLang="en-US" sz="1800" dirty="0" smtClean="0"/>
              <a:t>我们也可以使用</a:t>
            </a:r>
            <a:r>
              <a:rPr lang="en-US" altLang="zh-CN" sz="1800" dirty="0" smtClean="0"/>
              <a:t>Maven build…,</a:t>
            </a:r>
            <a:r>
              <a:rPr lang="zh-CN" altLang="en-US" sz="1800" dirty="0" smtClean="0"/>
              <a:t>指定多个阶段和加入可选参数。</a:t>
            </a:r>
            <a:endParaRPr lang="en-US" altLang="zh-CN" sz="1800"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95736" y="4833296"/>
            <a:ext cx="3096344" cy="180762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在</a:t>
            </a:r>
            <a:r>
              <a:rPr lang="en-US" altLang="zh-CN" b="1" dirty="0" smtClean="0">
                <a:latin typeface="华文楷体" panose="02010600040101010101" pitchFamily="2" charset="-122"/>
                <a:ea typeface="华文楷体" panose="02010600040101010101" pitchFamily="2" charset="-122"/>
              </a:rPr>
              <a:t>IntelliJ IDEA</a:t>
            </a:r>
            <a:r>
              <a:rPr lang="zh-CN" altLang="en-US" b="1" dirty="0" smtClean="0">
                <a:latin typeface="华文楷体" panose="02010600040101010101" pitchFamily="2" charset="-122"/>
                <a:ea typeface="华文楷体" panose="02010600040101010101" pitchFamily="2" charset="-122"/>
              </a:rPr>
              <a:t>中使用</a:t>
            </a:r>
            <a:r>
              <a:rPr lang="en-US" altLang="zh-CN" b="1" dirty="0" smtClean="0">
                <a:latin typeface="华文楷体" panose="02010600040101010101" pitchFamily="2" charset="-122"/>
                <a:ea typeface="华文楷体" panose="02010600040101010101" pitchFamily="2" charset="-122"/>
              </a:rPr>
              <a:t>Maven</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032448"/>
          </a:xfrm>
        </p:spPr>
        <p:txBody>
          <a:bodyPr/>
          <a:lstStyle/>
          <a:p>
            <a:pPr marL="342900" indent="-342900">
              <a:buFont typeface="Arial" panose="020B0604020202020204" pitchFamily="34" charset="0"/>
              <a:buChar char="•"/>
            </a:pPr>
            <a:r>
              <a:rPr lang="en-US" altLang="zh-CN" sz="2000" dirty="0"/>
              <a:t>IntelliJ IDEA</a:t>
            </a:r>
            <a:r>
              <a:rPr lang="zh-CN" altLang="en-US" sz="2000" dirty="0" smtClean="0"/>
              <a:t>无需安装</a:t>
            </a:r>
            <a:r>
              <a:rPr lang="en-US" altLang="zh-CN" sz="2000" dirty="0" smtClean="0"/>
              <a:t>Maven</a:t>
            </a:r>
            <a:r>
              <a:rPr lang="zh-CN" altLang="en-US" sz="2000" dirty="0"/>
              <a:t>插件，创建和编写项目的步骤与在</a:t>
            </a:r>
            <a:r>
              <a:rPr lang="en-US" altLang="zh-CN" sz="2000" dirty="0"/>
              <a:t>Eclipse</a:t>
            </a:r>
            <a:r>
              <a:rPr lang="zh-CN" altLang="en-US" sz="2000" dirty="0"/>
              <a:t>中类似。项目右键菜单中的</a:t>
            </a:r>
            <a:r>
              <a:rPr lang="en-US" altLang="zh-CN" sz="2000" dirty="0"/>
              <a:t>Maven</a:t>
            </a:r>
            <a:r>
              <a:rPr lang="zh-CN" altLang="en-US" sz="2000" dirty="0"/>
              <a:t>菜单也类似。</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smtClean="0"/>
              <a:t>菜单</a:t>
            </a:r>
            <a:r>
              <a:rPr lang="en-US" altLang="zh-CN" sz="2000" dirty="0" smtClean="0"/>
              <a:t>View-&gt;Tool Windows-&gt;Maven Projects</a:t>
            </a:r>
            <a:r>
              <a:rPr lang="zh-CN" altLang="en-US" sz="2000" dirty="0" smtClean="0"/>
              <a:t>，可以显示</a:t>
            </a:r>
            <a:r>
              <a:rPr lang="en-US" altLang="zh-CN" sz="2000" dirty="0" smtClean="0"/>
              <a:t>Maven Projects</a:t>
            </a:r>
            <a:r>
              <a:rPr lang="zh-CN" altLang="en-US" sz="2000" dirty="0" smtClean="0"/>
              <a:t>窗口。在窗口中双击生命周期中的一个阶段或选中多个阶段点击运行按钮进行构建。</a:t>
            </a:r>
            <a:endParaRPr lang="en-US" altLang="zh-CN" sz="2000" dirty="0" smtClean="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菜单</a:t>
            </a:r>
            <a:r>
              <a:rPr lang="en-US" altLang="zh-CN" sz="2000" dirty="0"/>
              <a:t>View-&gt;Tool Windows-</a:t>
            </a:r>
            <a:r>
              <a:rPr lang="en-US" altLang="zh-CN" sz="2000" dirty="0" smtClean="0"/>
              <a:t>&gt;Terminal</a:t>
            </a:r>
            <a:r>
              <a:rPr lang="zh-CN" altLang="en-US" sz="2000" dirty="0" smtClean="0"/>
              <a:t>，在终端中可以直接执行</a:t>
            </a:r>
            <a:r>
              <a:rPr lang="en-US" altLang="zh-CN" sz="2000" dirty="0" err="1" smtClean="0"/>
              <a:t>mvn</a:t>
            </a:r>
            <a:r>
              <a:rPr lang="en-US" altLang="zh-CN" sz="2000" dirty="0" smtClean="0"/>
              <a:t> clean install</a:t>
            </a:r>
            <a:r>
              <a:rPr lang="zh-CN" altLang="en-US" sz="2000" dirty="0" smtClean="0"/>
              <a:t>等命令。</a:t>
            </a:r>
            <a:endParaRPr lang="en-US" altLang="zh-CN" sz="2000" dirty="0" smtClean="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为什么使用</a:t>
            </a:r>
            <a:r>
              <a:rPr lang="en-US" altLang="zh-CN" b="1" dirty="0" smtClean="0">
                <a:latin typeface="华文楷体" panose="02010600040101010101" pitchFamily="2" charset="-122"/>
                <a:ea typeface="华文楷体" panose="02010600040101010101" pitchFamily="2" charset="-122"/>
              </a:rPr>
              <a:t>Maven</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r>
              <a:rPr lang="en-US" altLang="zh-CN" dirty="0"/>
              <a:t>1</a:t>
            </a:r>
            <a:r>
              <a:rPr lang="zh-CN" altLang="en-US" dirty="0"/>
              <a:t>、你</a:t>
            </a:r>
            <a:r>
              <a:rPr lang="zh-CN" altLang="en-US" dirty="0" smtClean="0"/>
              <a:t>的</a:t>
            </a:r>
            <a:r>
              <a:rPr lang="en-US" altLang="zh-CN" dirty="0" smtClean="0"/>
              <a:t>IDE</a:t>
            </a:r>
            <a:r>
              <a:rPr lang="zh-CN" altLang="en-US" dirty="0" smtClean="0"/>
              <a:t>能</a:t>
            </a:r>
            <a:r>
              <a:rPr lang="zh-CN" altLang="en-US" dirty="0"/>
              <a:t>运行，项目到别人那里就会各种报错：找不到</a:t>
            </a:r>
            <a:r>
              <a:rPr lang="en-US" altLang="zh-CN" dirty="0"/>
              <a:t>java </a:t>
            </a:r>
            <a:r>
              <a:rPr lang="en-US" altLang="zh-CN" dirty="0" err="1" smtClean="0"/>
              <a:t>sdk</a:t>
            </a:r>
            <a:r>
              <a:rPr lang="zh-CN" altLang="en-US" dirty="0" smtClean="0"/>
              <a:t>、找不到</a:t>
            </a:r>
            <a:r>
              <a:rPr lang="zh-CN" altLang="en-US" dirty="0"/>
              <a:t>类库 </a:t>
            </a:r>
            <a:r>
              <a:rPr lang="en-US" altLang="zh-CN" dirty="0" smtClean="0"/>
              <a:t>……</a:t>
            </a:r>
            <a:endParaRPr lang="zh-CN" altLang="en-US" dirty="0"/>
          </a:p>
          <a:p>
            <a:r>
              <a:rPr lang="en-US" altLang="zh-CN" dirty="0"/>
              <a:t>2</a:t>
            </a:r>
            <a:r>
              <a:rPr lang="zh-CN" altLang="en-US" dirty="0"/>
              <a:t>、网上下载一个开源项目，不清楚文件结构、不知道哪些是源码、测试代码，导入不了</a:t>
            </a:r>
            <a:r>
              <a:rPr lang="en-US" altLang="zh-CN" dirty="0"/>
              <a:t>IDE</a:t>
            </a:r>
            <a:r>
              <a:rPr lang="zh-CN" altLang="en-US" dirty="0"/>
              <a:t>，运行不了</a:t>
            </a:r>
            <a:r>
              <a:rPr lang="en-US" altLang="zh-CN" dirty="0"/>
              <a:t>……</a:t>
            </a:r>
            <a:endParaRPr lang="en-US" altLang="zh-CN" dirty="0"/>
          </a:p>
          <a:p>
            <a:r>
              <a:rPr lang="en-US" altLang="zh-CN" dirty="0"/>
              <a:t>3</a:t>
            </a:r>
            <a:r>
              <a:rPr lang="zh-CN" altLang="en-US" dirty="0"/>
              <a:t>、引用的第三方类库更新了，然后你下载下来，麻烦吗？然后下载下来发现运行项目报错，找了半天，发现是这个类库还要依赖其他类库，然后把其他类库下载下来</a:t>
            </a:r>
            <a:r>
              <a:rPr lang="en-US" altLang="zh-CN" dirty="0" smtClean="0"/>
              <a:t>…</a:t>
            </a:r>
            <a:endParaRPr lang="en-US" altLang="zh-CN" dirty="0" smtClean="0"/>
          </a:p>
          <a:p>
            <a:r>
              <a:rPr lang="en-US" altLang="zh-CN" dirty="0" smtClean="0"/>
              <a:t>4.</a:t>
            </a:r>
            <a:r>
              <a:rPr lang="en-US" altLang="zh-CN" dirty="0"/>
              <a:t> </a:t>
            </a:r>
            <a:r>
              <a:rPr lang="en-US" altLang="zh-CN" dirty="0" err="1" smtClean="0"/>
              <a:t>svn</a:t>
            </a:r>
            <a:r>
              <a:rPr lang="zh-CN" altLang="en-US" dirty="0" smtClean="0"/>
              <a:t>、</a:t>
            </a:r>
            <a:r>
              <a:rPr lang="en-US" altLang="zh-CN" dirty="0" err="1" smtClean="0"/>
              <a:t>git</a:t>
            </a:r>
            <a:r>
              <a:rPr lang="zh-CN" altLang="zh-CN" dirty="0"/>
              <a:t>等代码管理工具，只是用来管理代码的，</a:t>
            </a:r>
            <a:r>
              <a:rPr lang="en-US" altLang="zh-CN" dirty="0"/>
              <a:t>jar</a:t>
            </a:r>
            <a:r>
              <a:rPr lang="zh-CN" altLang="zh-CN" dirty="0"/>
              <a:t>包并不适合上</a:t>
            </a:r>
            <a:r>
              <a:rPr lang="zh-CN" altLang="zh-CN" dirty="0" smtClean="0"/>
              <a:t>传，</a:t>
            </a:r>
            <a:r>
              <a:rPr lang="zh-CN" altLang="zh-CN" dirty="0"/>
              <a:t>而且如果</a:t>
            </a:r>
            <a:r>
              <a:rPr lang="en-US" altLang="zh-CN" dirty="0"/>
              <a:t>jar</a:t>
            </a:r>
            <a:r>
              <a:rPr lang="zh-CN" altLang="zh-CN" dirty="0"/>
              <a:t>包</a:t>
            </a:r>
            <a:r>
              <a:rPr lang="zh-CN" altLang="zh-CN" dirty="0" smtClean="0"/>
              <a:t>很大</a:t>
            </a:r>
            <a:r>
              <a:rPr lang="zh-CN" altLang="en-US" dirty="0" smtClean="0"/>
              <a:t>的话</a:t>
            </a:r>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更多</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032448"/>
          </a:xfrm>
        </p:spPr>
        <p:txBody>
          <a:bodyPr/>
          <a:lstStyle/>
          <a:p>
            <a:pPr marL="342900" indent="-342900">
              <a:buFont typeface="Arial" panose="020B0604020202020204" pitchFamily="34" charset="0"/>
              <a:buChar char="•"/>
            </a:pPr>
            <a:r>
              <a:rPr lang="zh-CN" altLang="en-US" dirty="0" smtClean="0"/>
              <a:t>插件</a:t>
            </a:r>
            <a:endParaRPr lang="en-US" altLang="zh-CN" dirty="0"/>
          </a:p>
          <a:p>
            <a:pPr marL="342900" indent="-342900">
              <a:buFont typeface="Arial" panose="020B0604020202020204" pitchFamily="34" charset="0"/>
              <a:buChar char="•"/>
            </a:pPr>
            <a:r>
              <a:rPr lang="zh-CN" altLang="en-US" dirty="0" smtClean="0"/>
              <a:t>管理多模块项目</a:t>
            </a:r>
            <a:endParaRPr lang="en-US" altLang="zh-CN" dirty="0" smtClean="0"/>
          </a:p>
          <a:p>
            <a:pPr marL="342900" indent="-342900">
              <a:buFont typeface="Arial" panose="020B0604020202020204" pitchFamily="34" charset="0"/>
              <a:buChar char="•"/>
            </a:pPr>
            <a:r>
              <a:rPr lang="en-US" altLang="zh-CN" dirty="0" smtClean="0"/>
              <a:t>……</a:t>
            </a:r>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为什么使用</a:t>
            </a:r>
            <a:r>
              <a:rPr lang="en-US" altLang="zh-CN" b="1" dirty="0" smtClean="0">
                <a:latin typeface="华文楷体" panose="02010600040101010101" pitchFamily="2" charset="-122"/>
                <a:ea typeface="华文楷体" panose="02010600040101010101" pitchFamily="2" charset="-122"/>
              </a:rPr>
              <a:t>Maven</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lvl="0" indent="-342900">
              <a:buFont typeface="Arial" panose="020B0604020202020204" pitchFamily="34" charset="0"/>
              <a:buChar char="•"/>
            </a:pPr>
            <a:r>
              <a:rPr lang="en-US" altLang="zh-CN" dirty="0"/>
              <a:t>Maven</a:t>
            </a:r>
            <a:r>
              <a:rPr lang="zh-CN" altLang="zh-CN" dirty="0"/>
              <a:t>是一个构建工具</a:t>
            </a:r>
            <a:r>
              <a:rPr lang="en-US" altLang="zh-CN" dirty="0"/>
              <a:t>,</a:t>
            </a:r>
            <a:r>
              <a:rPr lang="zh-CN" altLang="zh-CN" dirty="0" smtClean="0"/>
              <a:t>服务</a:t>
            </a:r>
            <a:r>
              <a:rPr lang="zh-CN" altLang="en-US" dirty="0" smtClean="0"/>
              <a:t>于</a:t>
            </a:r>
            <a:r>
              <a:rPr lang="zh-CN" altLang="zh-CN" dirty="0" smtClean="0"/>
              <a:t>构建</a:t>
            </a:r>
            <a:r>
              <a:rPr lang="zh-CN" altLang="zh-CN" dirty="0"/>
              <a:t>。使用</a:t>
            </a:r>
            <a:r>
              <a:rPr lang="en-US" altLang="zh-CN" dirty="0"/>
              <a:t>Maven</a:t>
            </a:r>
            <a:r>
              <a:rPr lang="zh-CN" altLang="zh-CN" dirty="0"/>
              <a:t>配置好项目后</a:t>
            </a:r>
            <a:r>
              <a:rPr lang="en-US" altLang="zh-CN" dirty="0"/>
              <a:t>,</a:t>
            </a:r>
            <a:r>
              <a:rPr lang="zh-CN" altLang="zh-CN" dirty="0"/>
              <a:t>输入简单的命令</a:t>
            </a:r>
            <a:r>
              <a:rPr lang="en-US" altLang="zh-CN" dirty="0"/>
              <a:t>,</a:t>
            </a:r>
            <a:r>
              <a:rPr lang="zh-CN" altLang="zh-CN" dirty="0"/>
              <a:t>如</a:t>
            </a:r>
            <a:r>
              <a:rPr lang="en-US" altLang="zh-CN" dirty="0"/>
              <a:t>:</a:t>
            </a:r>
            <a:r>
              <a:rPr lang="en-US" altLang="zh-CN" dirty="0" err="1"/>
              <a:t>mvn</a:t>
            </a:r>
            <a:r>
              <a:rPr lang="en-US" altLang="zh-CN" dirty="0"/>
              <a:t> clean install, Maven</a:t>
            </a:r>
            <a:r>
              <a:rPr lang="zh-CN" altLang="zh-CN" dirty="0"/>
              <a:t>会帮我们处理那些繁琐的任务。</a:t>
            </a:r>
            <a:endParaRPr lang="zh-CN" altLang="zh-CN" dirty="0"/>
          </a:p>
          <a:p>
            <a:pPr marL="342900" lvl="0" indent="-342900">
              <a:buFont typeface="Arial" panose="020B0604020202020204" pitchFamily="34" charset="0"/>
              <a:buChar char="•"/>
            </a:pPr>
            <a:r>
              <a:rPr lang="en-US" altLang="zh-CN" dirty="0"/>
              <a:t>Maven</a:t>
            </a:r>
            <a:r>
              <a:rPr lang="zh-CN" altLang="zh-CN" dirty="0"/>
              <a:t>是跨平台的。</a:t>
            </a:r>
            <a:endParaRPr lang="zh-CN" altLang="zh-CN" dirty="0"/>
          </a:p>
          <a:p>
            <a:pPr marL="342900" lvl="0" indent="-342900">
              <a:buFont typeface="Arial" panose="020B0604020202020204" pitchFamily="34" charset="0"/>
              <a:buChar char="•"/>
            </a:pPr>
            <a:r>
              <a:rPr lang="en-US" altLang="zh-CN" dirty="0"/>
              <a:t>Maven</a:t>
            </a:r>
            <a:r>
              <a:rPr lang="zh-CN" altLang="zh-CN" dirty="0"/>
              <a:t>最大化的消除了构建的重复。</a:t>
            </a:r>
            <a:endParaRPr lang="zh-CN" altLang="zh-CN" dirty="0"/>
          </a:p>
          <a:p>
            <a:pPr marL="342900" lvl="0" indent="-342900">
              <a:buFont typeface="Arial" panose="020B0604020202020204" pitchFamily="34" charset="0"/>
              <a:buChar char="•"/>
            </a:pPr>
            <a:r>
              <a:rPr lang="en-US" altLang="zh-CN" dirty="0"/>
              <a:t>Maven</a:t>
            </a:r>
            <a:r>
              <a:rPr lang="zh-CN" altLang="zh-CN" dirty="0"/>
              <a:t>可以帮助我们标准化构建过程</a:t>
            </a:r>
            <a:r>
              <a:rPr lang="en-US" altLang="zh-CN" dirty="0"/>
              <a:t>.</a:t>
            </a:r>
            <a:r>
              <a:rPr lang="zh-CN" altLang="zh-CN" dirty="0"/>
              <a:t>所有的项目都是简单一致的</a:t>
            </a:r>
            <a:r>
              <a:rPr lang="en-US" altLang="zh-CN" dirty="0"/>
              <a:t>,</a:t>
            </a:r>
            <a:r>
              <a:rPr lang="zh-CN" altLang="zh-CN" dirty="0"/>
              <a:t>简化了学习成本。</a:t>
            </a:r>
            <a:endParaRPr lang="zh-CN"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下载和安装</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464496"/>
          </a:xfrm>
        </p:spPr>
        <p:txBody>
          <a:bodyPr/>
          <a:lstStyle/>
          <a:p>
            <a:pPr marL="342900" indent="-342900">
              <a:buFont typeface="Arial" panose="020B0604020202020204" pitchFamily="34" charset="0"/>
              <a:buChar char="•"/>
            </a:pPr>
            <a:r>
              <a:rPr lang="en-US" altLang="zh-CN" dirty="0"/>
              <a:t>Maven</a:t>
            </a:r>
            <a:r>
              <a:rPr lang="zh-CN" altLang="en-US" dirty="0"/>
              <a:t>下载：</a:t>
            </a:r>
            <a:r>
              <a:rPr lang="en-US" altLang="zh-CN" dirty="0">
                <a:hlinkClick r:id="rId1"/>
              </a:rPr>
              <a:t>http://maven.apache.org/download.cgi</a:t>
            </a:r>
            <a:r>
              <a:rPr lang="en-US" altLang="zh-CN" dirty="0"/>
              <a:t> </a:t>
            </a:r>
            <a:endParaRPr lang="en-US" altLang="zh-CN" dirty="0" smtClean="0"/>
          </a:p>
          <a:p>
            <a:pPr marL="342900" indent="-342900">
              <a:buFont typeface="Arial" panose="020B0604020202020204" pitchFamily="34" charset="0"/>
              <a:buChar char="•"/>
            </a:pPr>
            <a:r>
              <a:rPr lang="en-US" altLang="zh-CN" dirty="0" smtClean="0"/>
              <a:t>Maven</a:t>
            </a:r>
            <a:r>
              <a:rPr lang="zh-CN" altLang="en-US" dirty="0" smtClean="0"/>
              <a:t>安装：</a:t>
            </a:r>
            <a:r>
              <a:rPr lang="en-US" altLang="zh-CN" dirty="0" smtClean="0">
                <a:hlinkClick r:id="rId2"/>
              </a:rPr>
              <a:t>http</a:t>
            </a:r>
            <a:r>
              <a:rPr lang="en-US" altLang="zh-CN" dirty="0">
                <a:hlinkClick r:id="rId2"/>
              </a:rPr>
              <a:t>://</a:t>
            </a:r>
            <a:r>
              <a:rPr lang="en-US" altLang="zh-CN" dirty="0" smtClean="0">
                <a:hlinkClick r:id="rId2"/>
              </a:rPr>
              <a:t>maven.apache.org/install.html</a:t>
            </a:r>
            <a:endParaRPr lang="en-US" altLang="zh-CN" dirty="0" smtClean="0"/>
          </a:p>
          <a:p>
            <a:r>
              <a:rPr lang="zh-CN" altLang="en-US" dirty="0" smtClean="0"/>
              <a:t>安装步骤：</a:t>
            </a:r>
            <a:endParaRPr lang="en-US" altLang="zh-CN" dirty="0"/>
          </a:p>
          <a:p>
            <a:pPr marL="342900" indent="-342900">
              <a:buFont typeface="Arial" panose="020B0604020202020204" pitchFamily="34" charset="0"/>
              <a:buChar char="•"/>
            </a:pPr>
            <a:r>
              <a:rPr lang="zh-CN" altLang="en-US" sz="1800" dirty="0" smtClean="0"/>
              <a:t>检查</a:t>
            </a:r>
            <a:r>
              <a:rPr lang="en-US" altLang="zh-CN" sz="1800" dirty="0" smtClean="0"/>
              <a:t>JAVA_HOME</a:t>
            </a:r>
            <a:r>
              <a:rPr lang="zh-CN" altLang="en-US" sz="1800" dirty="0" smtClean="0"/>
              <a:t>是否正确设置。</a:t>
            </a:r>
            <a:endParaRPr lang="en-US" altLang="zh-CN" sz="1800" dirty="0" smtClean="0"/>
          </a:p>
          <a:p>
            <a:pPr marL="342900" indent="-342900">
              <a:buFont typeface="Arial" panose="020B0604020202020204" pitchFamily="34" charset="0"/>
              <a:buChar char="•"/>
            </a:pPr>
            <a:r>
              <a:rPr lang="zh-CN" altLang="en-US" sz="1800" dirty="0" smtClean="0"/>
              <a:t>解压下载的压缩包，将解压后的文件夹中的</a:t>
            </a:r>
            <a:r>
              <a:rPr lang="en-US" altLang="zh-CN" sz="1800" dirty="0" smtClean="0"/>
              <a:t>bin</a:t>
            </a:r>
            <a:r>
              <a:rPr lang="zh-CN" altLang="en-US" sz="1800" dirty="0" smtClean="0"/>
              <a:t>目录的路径添加到环境变量</a:t>
            </a:r>
            <a:r>
              <a:rPr lang="en-US" altLang="zh-CN" sz="1800" dirty="0" smtClean="0"/>
              <a:t>PATH</a:t>
            </a:r>
            <a:r>
              <a:rPr lang="zh-CN" altLang="en-US" sz="1800" dirty="0" smtClean="0"/>
              <a:t>中。（有些教程还在中间添加了一个</a:t>
            </a:r>
            <a:r>
              <a:rPr lang="en-US" altLang="zh-CN" sz="1800" dirty="0" smtClean="0"/>
              <a:t>MAVEN_HOME</a:t>
            </a:r>
            <a:r>
              <a:rPr lang="zh-CN" altLang="en-US" sz="1800" dirty="0" smtClean="0"/>
              <a:t>或</a:t>
            </a:r>
            <a:r>
              <a:rPr lang="en-US" altLang="zh-CN" sz="1800" dirty="0" smtClean="0"/>
              <a:t>M2_HOME</a:t>
            </a:r>
            <a:r>
              <a:rPr lang="zh-CN" altLang="en-US" sz="1800" dirty="0" smtClean="0"/>
              <a:t>或</a:t>
            </a:r>
            <a:r>
              <a:rPr lang="en-US" altLang="zh-CN" sz="1800" dirty="0" smtClean="0"/>
              <a:t>M3_HOME</a:t>
            </a:r>
            <a:r>
              <a:rPr lang="zh-CN" altLang="en-US" sz="1800" dirty="0" smtClean="0"/>
              <a:t>环境变量）</a:t>
            </a:r>
            <a:endParaRPr lang="en-US" altLang="zh-CN" sz="1800" dirty="0" smtClean="0"/>
          </a:p>
          <a:p>
            <a:pPr marL="342900" indent="-342900">
              <a:buFont typeface="Arial" panose="020B0604020202020204" pitchFamily="34" charset="0"/>
              <a:buChar char="•"/>
            </a:pPr>
            <a:r>
              <a:rPr lang="zh-CN" altLang="en-US" sz="1800" dirty="0" smtClean="0"/>
              <a:t>在命令行中执行</a:t>
            </a:r>
            <a:r>
              <a:rPr lang="en-US" altLang="zh-CN" sz="1800" dirty="0" err="1"/>
              <a:t>mvn</a:t>
            </a:r>
            <a:r>
              <a:rPr lang="en-US" altLang="zh-CN" sz="1800" dirty="0"/>
              <a:t> </a:t>
            </a:r>
            <a:r>
              <a:rPr lang="en-US" altLang="zh-CN" sz="1800" dirty="0" smtClean="0"/>
              <a:t>–v</a:t>
            </a:r>
            <a:r>
              <a:rPr lang="zh-CN" altLang="en-US" sz="1800" dirty="0" smtClean="0"/>
              <a:t>，验证安装。</a:t>
            </a:r>
            <a:endParaRPr lang="en-US" altLang="zh-CN" sz="1800" dirty="0" smtClean="0"/>
          </a:p>
          <a:p>
            <a:pPr marL="342900" indent="-342900">
              <a:buFont typeface="Arial" panose="020B0604020202020204" pitchFamily="34" charset="0"/>
              <a:buChar char="•"/>
            </a:pPr>
            <a:endParaRPr lang="en-US" altLang="zh-CN" dirty="0"/>
          </a:p>
          <a:p>
            <a:r>
              <a:rPr lang="en-US" altLang="zh-CN" sz="1800" dirty="0" smtClean="0"/>
              <a:t>Windows</a:t>
            </a:r>
            <a:r>
              <a:rPr lang="zh-CN" altLang="en-US" sz="1800" dirty="0" smtClean="0"/>
              <a:t>下：</a:t>
            </a:r>
            <a:r>
              <a:rPr lang="en-US" altLang="zh-CN" sz="1800" dirty="0" smtClean="0">
                <a:hlinkClick r:id="rId3"/>
              </a:rPr>
              <a:t>http</a:t>
            </a:r>
            <a:r>
              <a:rPr lang="en-US" altLang="zh-CN" sz="1800" dirty="0">
                <a:hlinkClick r:id="rId3"/>
              </a:rPr>
              <a:t>://</a:t>
            </a:r>
            <a:r>
              <a:rPr lang="en-US" altLang="zh-CN" sz="1800" dirty="0" smtClean="0">
                <a:hlinkClick r:id="rId3"/>
              </a:rPr>
              <a:t>jingyan.baidu.com/article/3052f5a1e8f86397f21f8671.html</a:t>
            </a:r>
            <a:endParaRPr lang="en-US" altLang="zh-CN" sz="1800" dirty="0" smtClean="0"/>
          </a:p>
          <a:p>
            <a:r>
              <a:rPr lang="en-US" altLang="zh-CN" sz="1800" dirty="0" smtClean="0"/>
              <a:t>Mac OS</a:t>
            </a:r>
            <a:r>
              <a:rPr lang="zh-CN" altLang="en-US" sz="1800" dirty="0" smtClean="0"/>
              <a:t>下：</a:t>
            </a:r>
            <a:r>
              <a:rPr lang="en-US" altLang="zh-CN" sz="1800" dirty="0" smtClean="0">
                <a:hlinkClick r:id="rId4"/>
              </a:rPr>
              <a:t>http</a:t>
            </a:r>
            <a:r>
              <a:rPr lang="en-US" altLang="zh-CN" sz="1800" dirty="0">
                <a:hlinkClick r:id="rId4"/>
              </a:rPr>
              <a:t>://</a:t>
            </a:r>
            <a:r>
              <a:rPr lang="en-US" altLang="zh-CN" sz="1800" dirty="0" smtClean="0">
                <a:hlinkClick r:id="rId4"/>
              </a:rPr>
              <a:t>www.jianshu.com/p/43f0f2d0e966</a:t>
            </a:r>
            <a:r>
              <a:rPr lang="en-US" altLang="zh-CN" sz="1800" dirty="0" smtClean="0"/>
              <a:t> </a:t>
            </a:r>
            <a:endParaRPr lang="en-US" altLang="zh-C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一些概念（</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a:t>
            </a:r>
            <a:endParaRPr lang="zh-CN" altLang="en-US" b="1" dirty="0" smtClean="0">
              <a:latin typeface="华文楷体" panose="02010600040101010101" pitchFamily="2" charset="-122"/>
              <a:ea typeface="华文楷体" panose="02010600040101010101" pitchFamily="2" charset="-122"/>
            </a:endParaRPr>
          </a:p>
        </p:txBody>
      </p:sp>
      <p:sp>
        <p:nvSpPr>
          <p:cNvPr id="2" name="文本框 1"/>
          <p:cNvSpPr txBox="1"/>
          <p:nvPr/>
        </p:nvSpPr>
        <p:spPr>
          <a:xfrm>
            <a:off x="755576" y="1628800"/>
            <a:ext cx="6840760" cy="4524315"/>
          </a:xfrm>
          <a:prstGeom prst="rect">
            <a:avLst/>
          </a:prstGeom>
          <a:noFill/>
        </p:spPr>
        <p:txBody>
          <a:bodyPr wrap="square" rtlCol="0">
            <a:spAutoFit/>
          </a:bodyPr>
          <a:lstStyle/>
          <a:p>
            <a:pPr marL="285750" indent="-285750">
              <a:lnSpc>
                <a:spcPct val="8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POM</a:t>
            </a:r>
            <a:endParaRPr lang="en-US" altLang="zh-CN" dirty="0">
              <a:latin typeface="华文楷体" panose="02010600040101010101" pitchFamily="2" charset="-122"/>
              <a:ea typeface="华文楷体" panose="02010600040101010101" pitchFamily="2" charset="-122"/>
            </a:endParaRPr>
          </a:p>
          <a:p>
            <a:pPr lvl="1">
              <a:lnSpc>
                <a:spcPct val="80000"/>
              </a:lnSpc>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项目</a:t>
            </a:r>
            <a:r>
              <a:rPr lang="zh-CN" altLang="en-US" dirty="0">
                <a:latin typeface="华文楷体" panose="02010600040101010101" pitchFamily="2" charset="-122"/>
                <a:ea typeface="华文楷体" panose="02010600040101010101" pitchFamily="2" charset="-122"/>
              </a:rPr>
              <a:t>对象模型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Poject Object Model</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 pom.xml，核心文件，指示Maven如何工作的元数据文件，位于每个工程的根目录中。</a:t>
            </a: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Artifact</a:t>
            </a:r>
            <a:endParaRPr lang="en-US" altLang="zh-CN" dirty="0">
              <a:latin typeface="华文楷体" panose="02010600040101010101" pitchFamily="2" charset="-122"/>
              <a:ea typeface="华文楷体" panose="02010600040101010101" pitchFamily="2" charset="-122"/>
            </a:endParaRPr>
          </a:p>
          <a:p>
            <a:pPr lvl="1">
              <a:lnSpc>
                <a:spcPct val="80000"/>
              </a:lnSpc>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工程</a:t>
            </a:r>
            <a:r>
              <a:rPr lang="zh-CN" altLang="en-US" dirty="0">
                <a:latin typeface="华文楷体" panose="02010600040101010101" pitchFamily="2" charset="-122"/>
                <a:ea typeface="华文楷体" panose="02010600040101010101" pitchFamily="2" charset="-122"/>
              </a:rPr>
              <a:t>将要产生或需要使用的文件，它可以是jar文件、源文件，二进制文件、war文件，甚至是pom文件。每个</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rtifact都由groupId和artifactId组合的标识符唯一识别。需要被使用(依赖)的</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rtifact都要放在仓库中，否则Maven无法找到(识别)它们。</a:t>
            </a: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Dependency</a:t>
            </a:r>
            <a:endParaRPr lang="en-US" altLang="zh-CN" dirty="0">
              <a:latin typeface="华文楷体" panose="02010600040101010101" pitchFamily="2" charset="-122"/>
              <a:ea typeface="华文楷体" panose="02010600040101010101" pitchFamily="2" charset="-122"/>
            </a:endParaRPr>
          </a:p>
          <a:p>
            <a:pPr lvl="1">
              <a:lnSpc>
                <a:spcPct val="80000"/>
              </a:lnSpc>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项目</a:t>
            </a:r>
            <a:r>
              <a:rPr lang="zh-CN" altLang="en-US" dirty="0">
                <a:latin typeface="华文楷体" panose="02010600040101010101" pitchFamily="2" charset="-122"/>
                <a:ea typeface="华文楷体" panose="02010600040101010101" pitchFamily="2" charset="-122"/>
              </a:rPr>
              <a:t>中被依赖的包，一般是其它工程</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rtifact</a:t>
            </a: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Plug-</a:t>
            </a:r>
            <a:r>
              <a:rPr lang="zh-CN" altLang="en-US" dirty="0" smtClean="0">
                <a:latin typeface="华文楷体" panose="02010600040101010101" pitchFamily="2" charset="-122"/>
                <a:ea typeface="华文楷体" panose="02010600040101010101" pitchFamily="2" charset="-122"/>
              </a:rPr>
              <a:t>in</a:t>
            </a:r>
            <a:endParaRPr lang="en-US" altLang="zh-CN" dirty="0">
              <a:latin typeface="华文楷体" panose="02010600040101010101" pitchFamily="2" charset="-122"/>
              <a:ea typeface="华文楷体" panose="02010600040101010101" pitchFamily="2" charset="-122"/>
            </a:endParaRPr>
          </a:p>
          <a:p>
            <a:pPr lvl="1">
              <a:lnSpc>
                <a:spcPct val="80000"/>
              </a:lnSpc>
            </a:pPr>
            <a:r>
              <a:rPr lang="en-US" altLang="zh-CN"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插件</a:t>
            </a:r>
            <a:r>
              <a:rPr lang="zh-CN" altLang="en-US" dirty="0">
                <a:latin typeface="华文楷体" panose="02010600040101010101" pitchFamily="2" charset="-122"/>
                <a:ea typeface="华文楷体" panose="02010600040101010101" pitchFamily="2" charset="-122"/>
              </a:rPr>
              <a:t>，提供目标</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goal</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，并根据在POM中找到的元数据去完成工作。</a:t>
            </a: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endParaRPr>
          </a:p>
          <a:p>
            <a:pPr marL="285750" indent="-285750">
              <a:lnSpc>
                <a:spcPct val="8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Repository</a:t>
            </a:r>
            <a:endParaRPr lang="en-US" altLang="zh-CN" dirty="0">
              <a:latin typeface="华文楷体" panose="02010600040101010101" pitchFamily="2" charset="-122"/>
              <a:ea typeface="华文楷体" panose="02010600040101010101" pitchFamily="2" charset="-122"/>
            </a:endParaRPr>
          </a:p>
          <a:p>
            <a:pPr lvl="1">
              <a:lnSpc>
                <a:spcPct val="80000"/>
              </a:lnSpc>
            </a:pPr>
            <a:r>
              <a:rPr lang="en-US" altLang="zh-CN"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仓库</a:t>
            </a:r>
            <a:r>
              <a:rPr lang="zh-CN" altLang="en-US" dirty="0">
                <a:latin typeface="华文楷体" panose="02010600040101010101" pitchFamily="2" charset="-122"/>
                <a:ea typeface="华文楷体" panose="02010600040101010101" pitchFamily="2" charset="-122"/>
              </a:rPr>
              <a:t>，用于存放</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rtifact，它可以是本地仓库，也可以是远程仓库</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一些概念（</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a:t>
            </a:r>
            <a:endParaRPr lang="zh-CN" altLang="en-US" b="1" dirty="0" smtClean="0">
              <a:latin typeface="华文楷体" panose="02010600040101010101" pitchFamily="2" charset="-122"/>
              <a:ea typeface="华文楷体" panose="02010600040101010101" pitchFamily="2" charset="-122"/>
            </a:endParaRPr>
          </a:p>
        </p:txBody>
      </p:sp>
      <p:sp>
        <p:nvSpPr>
          <p:cNvPr id="2" name="文本框 1"/>
          <p:cNvSpPr txBox="1"/>
          <p:nvPr/>
        </p:nvSpPr>
        <p:spPr>
          <a:xfrm>
            <a:off x="755576" y="1575174"/>
            <a:ext cx="8136904" cy="4524315"/>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Maven</a:t>
            </a:r>
            <a:r>
              <a:rPr lang="zh-CN" altLang="en-US" dirty="0">
                <a:latin typeface="华文楷体" panose="02010600040101010101" pitchFamily="2" charset="-122"/>
                <a:ea typeface="华文楷体" panose="02010600040101010101" pitchFamily="2" charset="-122"/>
              </a:rPr>
              <a:t>使用如下几个要素来唯一定位某一个输出物： </a:t>
            </a:r>
            <a:r>
              <a:rPr lang="en-US" altLang="zh-CN" dirty="0" err="1" smtClean="0">
                <a:latin typeface="华文楷体" panose="02010600040101010101" pitchFamily="2" charset="-122"/>
                <a:ea typeface="华文楷体" panose="02010600040101010101" pitchFamily="2" charset="-122"/>
              </a:rPr>
              <a:t>groupId</a:t>
            </a:r>
            <a:r>
              <a:rPr lang="en-US" altLang="zh-CN" dirty="0" smtClean="0">
                <a:latin typeface="华文楷体" panose="02010600040101010101" pitchFamily="2" charset="-122"/>
                <a:ea typeface="华文楷体" panose="02010600040101010101" pitchFamily="2" charset="-122"/>
              </a:rPr>
              <a:t> : </a:t>
            </a:r>
            <a:r>
              <a:rPr lang="en-US" altLang="zh-CN" dirty="0" err="1" smtClean="0">
                <a:latin typeface="华文楷体" panose="02010600040101010101" pitchFamily="2" charset="-122"/>
                <a:ea typeface="华文楷体" panose="02010600040101010101" pitchFamily="2" charset="-122"/>
              </a:rPr>
              <a:t>artifactId</a:t>
            </a:r>
            <a:r>
              <a:rPr lang="en-US" altLang="zh-CN" dirty="0" smtClean="0">
                <a:latin typeface="华文楷体" panose="02010600040101010101" pitchFamily="2" charset="-122"/>
                <a:ea typeface="华文楷体" panose="02010600040101010101" pitchFamily="2" charset="-122"/>
              </a:rPr>
              <a:t> : version </a:t>
            </a:r>
            <a:r>
              <a:rPr lang="zh-CN" altLang="en-US" dirty="0">
                <a:latin typeface="华文楷体" panose="02010600040101010101" pitchFamily="2" charset="-122"/>
                <a:ea typeface="华文楷体" panose="02010600040101010101" pitchFamily="2" charset="-122"/>
              </a:rPr>
              <a:t>。比如</a:t>
            </a:r>
            <a:r>
              <a:rPr lang="en-US" altLang="zh-CN" dirty="0">
                <a:latin typeface="华文楷体" panose="02010600040101010101" pitchFamily="2" charset="-122"/>
                <a:ea typeface="华文楷体" panose="02010600040101010101" pitchFamily="2" charset="-122"/>
              </a:rPr>
              <a:t>org.springframework:spring:2.5 </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groupId</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团体、组织标识符，</a:t>
            </a:r>
            <a:r>
              <a:rPr lang="zh-CN" altLang="en-US" dirty="0">
                <a:latin typeface="华文楷体" panose="02010600040101010101" pitchFamily="2" charset="-122"/>
                <a:ea typeface="华文楷体" panose="02010600040101010101" pitchFamily="2" charset="-122"/>
              </a:rPr>
              <a:t>它以创建这个项目的组织名称的逆向</a:t>
            </a:r>
            <a:r>
              <a:rPr lang="zh-CN" altLang="en-US" dirty="0" smtClean="0">
                <a:latin typeface="华文楷体" panose="02010600040101010101" pitchFamily="2" charset="-122"/>
                <a:ea typeface="华文楷体" panose="02010600040101010101" pitchFamily="2" charset="-122"/>
              </a:rPr>
              <a:t>域名开头，例如</a:t>
            </a:r>
            <a:r>
              <a:rPr lang="en-US" altLang="zh-CN" dirty="0" smtClean="0">
                <a:latin typeface="华文楷体" panose="02010600040101010101" pitchFamily="2" charset="-122"/>
                <a:ea typeface="华文楷体" panose="02010600040101010101" pitchFamily="2" charset="-122"/>
              </a:rPr>
              <a:t>Apache </a:t>
            </a:r>
            <a:r>
              <a:rPr lang="en-US" altLang="zh-CN" dirty="0">
                <a:latin typeface="华文楷体" panose="02010600040101010101" pitchFamily="2" charset="-122"/>
                <a:ea typeface="华文楷体" panose="02010600040101010101" pitchFamily="2" charset="-122"/>
              </a:rPr>
              <a:t>Software</a:t>
            </a:r>
            <a:r>
              <a:rPr lang="zh-CN" altLang="en-US" dirty="0">
                <a:latin typeface="华文楷体" panose="02010600040101010101" pitchFamily="2" charset="-122"/>
                <a:ea typeface="华文楷体" panose="02010600040101010101" pitchFamily="2" charset="-122"/>
              </a:rPr>
              <a:t>的项目有以</a:t>
            </a:r>
            <a:r>
              <a:rPr lang="en-US" altLang="zh-CN" dirty="0" err="1">
                <a:latin typeface="华文楷体" panose="02010600040101010101" pitchFamily="2" charset="-122"/>
                <a:ea typeface="华文楷体" panose="02010600040101010101" pitchFamily="2" charset="-122"/>
              </a:rPr>
              <a:t>org.apache</a:t>
            </a:r>
            <a:r>
              <a:rPr lang="zh-CN" altLang="en-US" dirty="0">
                <a:latin typeface="华文楷体" panose="02010600040101010101" pitchFamily="2" charset="-122"/>
                <a:ea typeface="华文楷体" panose="02010600040101010101" pitchFamily="2" charset="-122"/>
              </a:rPr>
              <a:t>开头的</a:t>
            </a:r>
            <a:r>
              <a:rPr lang="en-US" altLang="zh-CN" dirty="0" err="1">
                <a:latin typeface="华文楷体" panose="02010600040101010101" pitchFamily="2" charset="-122"/>
                <a:ea typeface="华文楷体" panose="02010600040101010101" pitchFamily="2" charset="-122"/>
              </a:rPr>
              <a:t>groupId</a:t>
            </a:r>
            <a:r>
              <a:rPr lang="zh-CN" altLang="en-US" dirty="0">
                <a:latin typeface="华文楷体" panose="02010600040101010101" pitchFamily="2" charset="-122"/>
                <a:ea typeface="华文楷体" panose="02010600040101010101" pitchFamily="2" charset="-122"/>
              </a:rPr>
              <a:t>。 </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err="1" smtClean="0">
                <a:latin typeface="华文楷体" panose="02010600040101010101" pitchFamily="2" charset="-122"/>
                <a:ea typeface="华文楷体" panose="02010600040101010101" pitchFamily="2" charset="-122"/>
              </a:rPr>
              <a:t>artifactId</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在</a:t>
            </a:r>
            <a:r>
              <a:rPr lang="en-US" altLang="zh-CN" dirty="0" err="1">
                <a:latin typeface="华文楷体" panose="02010600040101010101" pitchFamily="2" charset="-122"/>
                <a:ea typeface="华文楷体" panose="02010600040101010101" pitchFamily="2" charset="-122"/>
              </a:rPr>
              <a:t>groupId</a:t>
            </a:r>
            <a:r>
              <a:rPr lang="zh-CN" altLang="en-US" dirty="0">
                <a:latin typeface="华文楷体" panose="02010600040101010101" pitchFamily="2" charset="-122"/>
                <a:ea typeface="华文楷体" panose="02010600040101010101" pitchFamily="2" charset="-122"/>
              </a:rPr>
              <a:t>下的表示一个单独项目的唯一标识符</a:t>
            </a:r>
            <a:r>
              <a:rPr lang="zh-CN" altLang="en-US" dirty="0" smtClean="0">
                <a:latin typeface="华文楷体" panose="02010600040101010101" pitchFamily="2" charset="-122"/>
                <a:ea typeface="华文楷体" panose="02010600040101010101" pitchFamily="2" charset="-122"/>
              </a:rPr>
              <a:t>。不要</a:t>
            </a:r>
            <a:r>
              <a:rPr lang="zh-CN" altLang="en-US" dirty="0">
                <a:latin typeface="华文楷体" panose="02010600040101010101" pitchFamily="2" charset="-122"/>
                <a:ea typeface="华文楷体" panose="02010600040101010101" pitchFamily="2" charset="-122"/>
              </a:rPr>
              <a:t>在</a:t>
            </a:r>
            <a:r>
              <a:rPr lang="en-US" altLang="zh-CN" dirty="0" err="1">
                <a:latin typeface="华文楷体" panose="02010600040101010101" pitchFamily="2" charset="-122"/>
                <a:ea typeface="华文楷体" panose="02010600040101010101" pitchFamily="2" charset="-122"/>
              </a:rPr>
              <a:t>artifactId</a:t>
            </a:r>
            <a:r>
              <a:rPr lang="zh-CN" altLang="en-US" dirty="0">
                <a:latin typeface="华文楷体" panose="02010600040101010101" pitchFamily="2" charset="-122"/>
                <a:ea typeface="华文楷体" panose="02010600040101010101" pitchFamily="2" charset="-122"/>
              </a:rPr>
              <a:t>中包含点号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 </a:t>
            </a: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endParaRPr lang="en-US" altLang="zh-CN" dirty="0" smtClean="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rPr>
              <a:t>version</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一个项目的特定版本。发布的项目有一个固定的版本标识来指向该项目的某一个特定的版本。而正在开发中的项目可以用一个特殊的标识，这种标识给版本加上一个</a:t>
            </a:r>
            <a:r>
              <a:rPr lang="en-US" altLang="zh-CN" dirty="0">
                <a:latin typeface="华文楷体" panose="02010600040101010101" pitchFamily="2" charset="-122"/>
                <a:ea typeface="华文楷体" panose="02010600040101010101" pitchFamily="2" charset="-122"/>
              </a:rPr>
              <a:t>"SNAPSHOT"</a:t>
            </a:r>
            <a:r>
              <a:rPr lang="zh-CN" altLang="en-US" dirty="0">
                <a:latin typeface="华文楷体" panose="02010600040101010101" pitchFamily="2" charset="-122"/>
                <a:ea typeface="华文楷体" panose="02010600040101010101" pitchFamily="2" charset="-122"/>
              </a:rPr>
              <a:t>的标记。 </a:t>
            </a:r>
            <a:endParaRPr lang="en-US" altLang="zh-CN" dirty="0">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dirty="0" smtClean="0">
                <a:latin typeface="华文楷体" panose="02010600040101010101" pitchFamily="2" charset="-122"/>
                <a:ea typeface="华文楷体" panose="02010600040101010101" pitchFamily="2" charset="-122"/>
              </a:rPr>
              <a:t>常用的</a:t>
            </a:r>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命令</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920880" cy="4608512"/>
          </a:xfrm>
        </p:spPr>
        <p:txBody>
          <a:bodyPr/>
          <a:lstStyle/>
          <a:p>
            <a:pPr eaLnBrk="1" hangingPunct="1">
              <a:lnSpc>
                <a:spcPct val="80000"/>
              </a:lnSpc>
            </a:pPr>
            <a:r>
              <a:rPr lang="zh-CN" altLang="en-US" sz="1800" dirty="0"/>
              <a:t>mvn -</a:t>
            </a:r>
            <a:r>
              <a:rPr lang="zh-CN" altLang="en-US" sz="1800" dirty="0" smtClean="0"/>
              <a:t>h显示帮助</a:t>
            </a:r>
            <a:endParaRPr lang="en-US" altLang="zh-CN" sz="1800" dirty="0" smtClean="0"/>
          </a:p>
          <a:p>
            <a:pPr eaLnBrk="1" hangingPunct="1">
              <a:lnSpc>
                <a:spcPct val="80000"/>
              </a:lnSpc>
            </a:pPr>
            <a:r>
              <a:rPr lang="zh-CN" altLang="en-US" sz="1800" dirty="0"/>
              <a:t>mvn archetype:generate 创建</a:t>
            </a:r>
            <a:r>
              <a:rPr lang="en-US" altLang="zh-CN" sz="1800" dirty="0"/>
              <a:t>maven</a:t>
            </a:r>
            <a:r>
              <a:rPr lang="zh-CN" altLang="en-US" sz="1800" dirty="0"/>
              <a:t>项目（交互式，按照提示输入</a:t>
            </a:r>
            <a:r>
              <a:rPr lang="en-US" altLang="zh-CN" sz="1800" dirty="0" err="1"/>
              <a:t>groupId</a:t>
            </a:r>
            <a:r>
              <a:rPr lang="zh-CN" altLang="en-US" sz="1800" dirty="0"/>
              <a:t>等参数。</a:t>
            </a:r>
            <a:endParaRPr lang="en-US" altLang="zh-CN" sz="1800" dirty="0"/>
          </a:p>
          <a:p>
            <a:pPr eaLnBrk="1" hangingPunct="1">
              <a:lnSpc>
                <a:spcPct val="80000"/>
              </a:lnSpc>
            </a:pPr>
            <a:r>
              <a:rPr lang="zh-CN" altLang="en-US" sz="1800" dirty="0"/>
              <a:t>第一个需要输入的参数是</a:t>
            </a:r>
            <a:r>
              <a:rPr lang="en-US" altLang="zh-CN" sz="1800" dirty="0"/>
              <a:t>archetype</a:t>
            </a:r>
            <a:r>
              <a:rPr lang="zh-CN" altLang="en-US" sz="1800" dirty="0"/>
              <a:t>，即项目模版，默认是普通</a:t>
            </a:r>
            <a:r>
              <a:rPr lang="en-US" altLang="zh-CN" sz="1800" dirty="0"/>
              <a:t>java</a:t>
            </a:r>
            <a:r>
              <a:rPr lang="zh-CN" altLang="en-US" sz="1800" dirty="0"/>
              <a:t>项目</a:t>
            </a:r>
            <a:r>
              <a:rPr lang="zh-CN" altLang="en-US" sz="1800" dirty="0" smtClean="0"/>
              <a:t>）</a:t>
            </a:r>
            <a:endParaRPr lang="en-US" altLang="zh-CN" sz="1800" dirty="0" smtClean="0"/>
          </a:p>
          <a:p>
            <a:pPr eaLnBrk="1" hangingPunct="1">
              <a:lnSpc>
                <a:spcPct val="80000"/>
              </a:lnSpc>
            </a:pPr>
            <a:r>
              <a:rPr lang="zh-CN" altLang="en-US" sz="1800" dirty="0" smtClean="0"/>
              <a:t>mvn compile 编译源代码</a:t>
            </a:r>
            <a:endParaRPr lang="en-US" altLang="zh-CN" sz="1800" dirty="0" smtClean="0"/>
          </a:p>
          <a:p>
            <a:pPr eaLnBrk="1" hangingPunct="1">
              <a:lnSpc>
                <a:spcPct val="80000"/>
              </a:lnSpc>
            </a:pPr>
            <a:r>
              <a:rPr lang="en-US" altLang="zh-CN" sz="1800" dirty="0" err="1" smtClean="0"/>
              <a:t>mvn</a:t>
            </a:r>
            <a:r>
              <a:rPr lang="en-US" altLang="zh-CN" sz="1800" dirty="0" smtClean="0"/>
              <a:t> test-compile </a:t>
            </a:r>
            <a:r>
              <a:rPr lang="zh-CN" altLang="en-US" sz="1800" dirty="0" smtClean="0"/>
              <a:t>编译测试代码</a:t>
            </a:r>
            <a:endParaRPr lang="en-US" altLang="zh-CN" sz="1800" dirty="0" smtClean="0"/>
          </a:p>
          <a:p>
            <a:pPr eaLnBrk="1" hangingPunct="1">
              <a:lnSpc>
                <a:spcPct val="80000"/>
              </a:lnSpc>
            </a:pPr>
            <a:r>
              <a:rPr lang="zh-CN" altLang="en-US" sz="1800" dirty="0" smtClean="0"/>
              <a:t>mvn test 测试</a:t>
            </a:r>
            <a:endParaRPr lang="zh-CN" altLang="en-US" sz="1800" dirty="0"/>
          </a:p>
          <a:p>
            <a:pPr eaLnBrk="1" hangingPunct="1">
              <a:lnSpc>
                <a:spcPct val="80000"/>
              </a:lnSpc>
            </a:pPr>
            <a:r>
              <a:rPr lang="zh-CN" altLang="en-US" sz="1800" dirty="0"/>
              <a:t>mvn </a:t>
            </a:r>
            <a:r>
              <a:rPr lang="zh-CN" altLang="en-US" sz="1800" dirty="0" smtClean="0"/>
              <a:t>package 打包</a:t>
            </a:r>
            <a:endParaRPr lang="zh-CN" altLang="en-US" sz="1800" dirty="0"/>
          </a:p>
          <a:p>
            <a:pPr eaLnBrk="1" hangingPunct="1">
              <a:lnSpc>
                <a:spcPct val="80000"/>
              </a:lnSpc>
            </a:pPr>
            <a:r>
              <a:rPr lang="en-US" altLang="zh-CN" sz="1800" dirty="0" smtClean="0"/>
              <a:t>m</a:t>
            </a:r>
            <a:r>
              <a:rPr lang="zh-CN" altLang="en-US" sz="1800" dirty="0" smtClean="0"/>
              <a:t>vn install 安装到本地仓库</a:t>
            </a:r>
            <a:endParaRPr lang="en-US" altLang="zh-CN" sz="1800" dirty="0" smtClean="0"/>
          </a:p>
          <a:p>
            <a:pPr eaLnBrk="1" hangingPunct="1">
              <a:lnSpc>
                <a:spcPct val="80000"/>
              </a:lnSpc>
            </a:pPr>
            <a:r>
              <a:rPr lang="en-US" altLang="zh-CN" sz="1800" dirty="0" err="1"/>
              <a:t>mvn</a:t>
            </a:r>
            <a:r>
              <a:rPr lang="en-US" altLang="zh-CN" sz="1800" dirty="0"/>
              <a:t> site </a:t>
            </a:r>
            <a:r>
              <a:rPr lang="zh-CN" altLang="en-US" sz="1800" dirty="0"/>
              <a:t>生成项目信息网页</a:t>
            </a:r>
            <a:endParaRPr lang="en-US" altLang="zh-CN" sz="1800" dirty="0"/>
          </a:p>
          <a:p>
            <a:pPr eaLnBrk="1" hangingPunct="1">
              <a:lnSpc>
                <a:spcPct val="80000"/>
              </a:lnSpc>
            </a:pPr>
            <a:r>
              <a:rPr lang="zh-CN" altLang="en-US" sz="1800" dirty="0" smtClean="0"/>
              <a:t>mvn install </a:t>
            </a:r>
            <a:r>
              <a:rPr lang="zh-CN" altLang="en-US" sz="1800" dirty="0"/>
              <a:t>–Dmaven.test.skip </a:t>
            </a:r>
            <a:r>
              <a:rPr lang="zh-CN" altLang="en-US" sz="1800" dirty="0" smtClean="0"/>
              <a:t>在构建过程中跳</a:t>
            </a:r>
            <a:r>
              <a:rPr lang="zh-CN" altLang="en-US" sz="1800" dirty="0"/>
              <a:t>过</a:t>
            </a:r>
            <a:r>
              <a:rPr lang="zh-CN" altLang="en-US" sz="1800" dirty="0" smtClean="0"/>
              <a:t>测试</a:t>
            </a:r>
            <a:endParaRPr lang="en-US" altLang="zh-CN" sz="1800" dirty="0" smtClean="0"/>
          </a:p>
          <a:p>
            <a:pPr eaLnBrk="1" hangingPunct="1">
              <a:lnSpc>
                <a:spcPct val="80000"/>
              </a:lnSpc>
            </a:pPr>
            <a:r>
              <a:rPr lang="en-US" altLang="zh-CN" sz="1800" dirty="0" err="1"/>
              <a:t>mvn</a:t>
            </a:r>
            <a:r>
              <a:rPr lang="en-US" altLang="zh-CN" sz="1800" dirty="0"/>
              <a:t> clean </a:t>
            </a:r>
            <a:r>
              <a:rPr lang="zh-CN" altLang="en-US" sz="1800" dirty="0" smtClean="0"/>
              <a:t>清空生成的文件</a:t>
            </a:r>
            <a:endParaRPr lang="en-US" altLang="zh-CN" sz="1800" dirty="0" smtClean="0"/>
          </a:p>
          <a:p>
            <a:pPr eaLnBrk="1" hangingPunct="1">
              <a:lnSpc>
                <a:spcPct val="80000"/>
              </a:lnSpc>
            </a:pPr>
            <a:endParaRPr lang="en-US" altLang="zh-CN" sz="1800" dirty="0" smtClean="0"/>
          </a:p>
          <a:p>
            <a:pPr eaLnBrk="1" hangingPunct="1">
              <a:lnSpc>
                <a:spcPct val="80000"/>
              </a:lnSpc>
            </a:pPr>
            <a:r>
              <a:rPr lang="zh-CN" altLang="en-US" sz="1800" dirty="0" smtClean="0"/>
              <a:t>注意：</a:t>
            </a:r>
            <a:r>
              <a:rPr lang="en-US" altLang="zh-CN" sz="1800" dirty="0" err="1" smtClean="0"/>
              <a:t>mvn</a:t>
            </a:r>
            <a:r>
              <a:rPr lang="en-US" altLang="zh-CN" sz="1800" dirty="0" smtClean="0"/>
              <a:t> </a:t>
            </a:r>
            <a:r>
              <a:rPr lang="en-US" altLang="zh-CN" sz="1800" dirty="0" err="1"/>
              <a:t>archetype:create</a:t>
            </a:r>
            <a:r>
              <a:rPr lang="zh-CN" altLang="en-US" sz="1800" dirty="0"/>
              <a:t>在</a:t>
            </a:r>
            <a:r>
              <a:rPr lang="en-US" altLang="zh-CN" sz="1800" dirty="0"/>
              <a:t>maven3.05</a:t>
            </a:r>
            <a:r>
              <a:rPr lang="zh-CN" altLang="en-US" sz="1800" dirty="0"/>
              <a:t>及以上已经舍弃。</a:t>
            </a:r>
            <a:r>
              <a:rPr lang="en-US" altLang="zh-CN" sz="1800" dirty="0"/>
              <a:t> </a:t>
            </a:r>
            <a:endParaRPr lang="zh-CN" alt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latin typeface="华文楷体" panose="02010600040101010101" pitchFamily="2" charset="-122"/>
                <a:ea typeface="华文楷体" panose="02010600040101010101" pitchFamily="2" charset="-122"/>
              </a:rPr>
              <a:t>Maven</a:t>
            </a:r>
            <a:r>
              <a:rPr lang="zh-CN" altLang="en-US" b="1" dirty="0" smtClean="0">
                <a:latin typeface="华文楷体" panose="02010600040101010101" pitchFamily="2" charset="-122"/>
                <a:ea typeface="华文楷体" panose="02010600040101010101" pitchFamily="2" charset="-122"/>
              </a:rPr>
              <a:t>生命周期</a:t>
            </a:r>
            <a:endParaRPr lang="zh-CN" altLang="en-US" b="1" dirty="0" smtClean="0">
              <a:latin typeface="华文楷体" panose="02010600040101010101" pitchFamily="2" charset="-122"/>
              <a:ea typeface="华文楷体" panose="02010600040101010101" pitchFamily="2" charset="-122"/>
            </a:endParaRPr>
          </a:p>
        </p:txBody>
      </p:sp>
      <p:sp>
        <p:nvSpPr>
          <p:cNvPr id="6" name="内容占位符 2"/>
          <p:cNvSpPr>
            <a:spLocks noGrp="1"/>
          </p:cNvSpPr>
          <p:nvPr>
            <p:ph idx="1"/>
          </p:nvPr>
        </p:nvSpPr>
        <p:spPr>
          <a:xfrm>
            <a:off x="899592" y="1700808"/>
            <a:ext cx="7772400" cy="4680520"/>
          </a:xfrm>
        </p:spPr>
        <p:txBody>
          <a:bodyPr/>
          <a:lstStyle/>
          <a:p>
            <a:pPr marL="342900" indent="-342900">
              <a:buFont typeface="Arial" panose="020B0604020202020204" pitchFamily="34" charset="0"/>
              <a:buChar char="•"/>
            </a:pPr>
            <a:r>
              <a:rPr lang="en-US" altLang="zh-CN" dirty="0" smtClean="0"/>
              <a:t>Maven</a:t>
            </a:r>
            <a:r>
              <a:rPr lang="zh-CN" altLang="en-US" dirty="0" smtClean="0"/>
              <a:t>生命周期：</a:t>
            </a:r>
            <a:r>
              <a:rPr lang="en-US" altLang="zh-CN" dirty="0" smtClean="0">
                <a:hlinkClick r:id="rId1"/>
              </a:rPr>
              <a:t>http</a:t>
            </a:r>
            <a:r>
              <a:rPr lang="en-US" altLang="zh-CN" dirty="0">
                <a:hlinkClick r:id="rId1"/>
              </a:rPr>
              <a:t>://</a:t>
            </a:r>
            <a:r>
              <a:rPr lang="en-US" altLang="zh-CN" dirty="0" smtClean="0">
                <a:hlinkClick r:id="rId1"/>
              </a:rPr>
              <a:t>maven.apache.org/guides/introduction/introduction-to-the-lifecycle.html#Lifecycle_Reference</a:t>
            </a:r>
            <a:r>
              <a:rPr lang="en-US" altLang="zh-CN" dirty="0" smtClean="0"/>
              <a:t> </a:t>
            </a:r>
            <a:endParaRPr lang="en-US" altLang="zh-CN" dirty="0"/>
          </a:p>
          <a:p>
            <a:pPr marL="342900" indent="-342900">
              <a:buFont typeface="Arial" panose="020B0604020202020204" pitchFamily="34" charset="0"/>
              <a:buChar char="•"/>
            </a:pPr>
            <a:r>
              <a:rPr lang="en-US" altLang="zh-CN" dirty="0"/>
              <a:t>Maven</a:t>
            </a:r>
            <a:r>
              <a:rPr lang="zh-CN" altLang="en-US" dirty="0"/>
              <a:t>强大的一个重要的原因是它有一个十分完善的生命周期模型</a:t>
            </a:r>
            <a:r>
              <a:rPr lang="en-US" altLang="zh-CN" dirty="0"/>
              <a:t>(lifecycle)</a:t>
            </a:r>
            <a:r>
              <a:rPr lang="zh-CN" altLang="en-US" dirty="0"/>
              <a:t>，这个生命周期可以从两方面来</a:t>
            </a:r>
            <a:r>
              <a:rPr lang="zh-CN" altLang="en-US" dirty="0" smtClean="0"/>
              <a:t>理解：</a:t>
            </a:r>
            <a:endParaRPr lang="en-US" altLang="zh-CN" dirty="0" smtClean="0"/>
          </a:p>
          <a:p>
            <a:pPr marL="1085850" lvl="1" indent="-342900">
              <a:buFont typeface="+mj-lt"/>
              <a:buAutoNum type="arabicPeriod"/>
            </a:pPr>
            <a:r>
              <a:rPr lang="zh-CN" altLang="en-US" sz="2000" dirty="0" smtClean="0"/>
              <a:t>运行</a:t>
            </a:r>
            <a:r>
              <a:rPr lang="en-US" altLang="zh-CN" sz="2000" dirty="0"/>
              <a:t>Maven</a:t>
            </a:r>
            <a:r>
              <a:rPr lang="zh-CN" altLang="en-US" sz="2000" dirty="0"/>
              <a:t>的每个步骤都由它来定义的，这种预定义的默认行为使得我们使用</a:t>
            </a:r>
            <a:r>
              <a:rPr lang="en-US" altLang="zh-CN" sz="2000" dirty="0"/>
              <a:t>Maven</a:t>
            </a:r>
            <a:r>
              <a:rPr lang="zh-CN" altLang="en-US" sz="2000" dirty="0"/>
              <a:t>变得简单，相比而言，</a:t>
            </a:r>
            <a:r>
              <a:rPr lang="en-US" altLang="zh-CN" sz="2000" dirty="0"/>
              <a:t>Ant</a:t>
            </a:r>
            <a:r>
              <a:rPr lang="zh-CN" altLang="en-US" sz="2000" dirty="0"/>
              <a:t>的每个步骤都要你手工去定义</a:t>
            </a:r>
            <a:r>
              <a:rPr lang="zh-CN" altLang="en-US" sz="2000" dirty="0" smtClean="0"/>
              <a:t>。</a:t>
            </a:r>
            <a:endParaRPr lang="en-US" altLang="zh-CN" sz="2000" dirty="0" smtClean="0"/>
          </a:p>
          <a:p>
            <a:pPr marL="1085850" lvl="1" indent="-342900">
              <a:buFont typeface="+mj-lt"/>
              <a:buAutoNum type="arabicPeriod"/>
            </a:pPr>
            <a:r>
              <a:rPr lang="zh-CN" altLang="en-US" sz="2000" dirty="0" smtClean="0"/>
              <a:t>这个</a:t>
            </a:r>
            <a:r>
              <a:rPr lang="zh-CN" altLang="en-US" sz="2000" dirty="0"/>
              <a:t>模型是一种标准，在不同的项目中，使用</a:t>
            </a:r>
            <a:r>
              <a:rPr lang="en-US" altLang="zh-CN" sz="2000" dirty="0"/>
              <a:t>Maven</a:t>
            </a:r>
            <a:r>
              <a:rPr lang="zh-CN" altLang="en-US" sz="2000" dirty="0"/>
              <a:t>的接口是一样的，这样就不用去仔细理解每个项目的构建了，一般情况下，</a:t>
            </a:r>
            <a:r>
              <a:rPr lang="en-US" altLang="zh-CN" sz="2000" b="1" dirty="0" err="1"/>
              <a:t>mvn</a:t>
            </a:r>
            <a:r>
              <a:rPr lang="en-US" altLang="zh-CN" sz="2000" b="1" dirty="0"/>
              <a:t> clean install</a:t>
            </a:r>
            <a:r>
              <a:rPr lang="zh-CN" altLang="en-US" sz="2000" dirty="0"/>
              <a:t> 这样的命令是通用的。</a:t>
            </a:r>
            <a:endParaRPr lang="en-US" altLang="zh-CN" sz="2000" dirty="0" smtClean="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6009</Words>
  <Application>WPS 演示</Application>
  <PresentationFormat>全屏显示(4:3)</PresentationFormat>
  <Paragraphs>292</Paragraphs>
  <Slides>30</Slides>
  <Notes>29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Arial</vt:lpstr>
      <vt:lpstr>宋体</vt:lpstr>
      <vt:lpstr>Wingdings</vt:lpstr>
      <vt:lpstr>Tahoma</vt:lpstr>
      <vt:lpstr>华文楷体</vt:lpstr>
      <vt:lpstr>华文宋体</vt:lpstr>
      <vt:lpstr>微软雅黑</vt:lpstr>
      <vt:lpstr>Calibri</vt:lpstr>
      <vt:lpstr>Blueprint</vt:lpstr>
      <vt:lpstr>2_Blueprint</vt:lpstr>
      <vt:lpstr>Maven简介与使用</vt:lpstr>
      <vt:lpstr>Maven</vt:lpstr>
      <vt:lpstr>为什么使用Maven</vt:lpstr>
      <vt:lpstr>为什么使用Maven</vt:lpstr>
      <vt:lpstr>Maven下载和安装</vt:lpstr>
      <vt:lpstr>一些概念（1）</vt:lpstr>
      <vt:lpstr>一些概念（2）</vt:lpstr>
      <vt:lpstr>常用的Maven命令</vt:lpstr>
      <vt:lpstr>Maven生命周期</vt:lpstr>
      <vt:lpstr>Maven生命周期</vt:lpstr>
      <vt:lpstr>Clean生命周期——清理项目</vt:lpstr>
      <vt:lpstr>Site生命周期——建立和发布站点</vt:lpstr>
      <vt:lpstr>Default生命周期——核心部分</vt:lpstr>
      <vt:lpstr>Default生命周期——核心部分</vt:lpstr>
      <vt:lpstr>Maven与IDE集成</vt:lpstr>
      <vt:lpstr>Eclipse安装M2Eclipse插件</vt:lpstr>
      <vt:lpstr>Eclipse创建Maven项目</vt:lpstr>
      <vt:lpstr>标准目录布局</vt:lpstr>
      <vt:lpstr>编写一个Maven项目</vt:lpstr>
      <vt:lpstr>1.编写POM.xml</vt:lpstr>
      <vt:lpstr>1.编写POM.xml</vt:lpstr>
      <vt:lpstr>使用Maven管理第三方类库</vt:lpstr>
      <vt:lpstr>查找第三方类库</vt:lpstr>
      <vt:lpstr>JavaDoc和源代码</vt:lpstr>
      <vt:lpstr>Maven仓库</vt:lpstr>
      <vt:lpstr>2.编写主代码</vt:lpstr>
      <vt:lpstr>3.编写测试代码</vt:lpstr>
      <vt:lpstr>4.打包和运行</vt:lpstr>
      <vt:lpstr>在IntelliJ IDEA中使用Maven</vt:lpstr>
      <vt:lpstr>更多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论文管理系统</dc:title>
  <dc:creator>Cancy</dc:creator>
  <cp:lastModifiedBy>陈书玉</cp:lastModifiedBy>
  <cp:revision>317</cp:revision>
  <dcterms:created xsi:type="dcterms:W3CDTF">2013-05-26T08:38:00Z</dcterms:created>
  <dcterms:modified xsi:type="dcterms:W3CDTF">2016-11-20T15:49:16Z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2052-10.1.0.6030</vt:lpwstr>
  </property>
</Properties>
</file>