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  <p:sldMasterId id="2147483698" r:id="rId3"/>
    <p:sldMasterId id="2147483714" r:id="rId4"/>
    <p:sldMasterId id="2147483729" r:id="rId5"/>
  </p:sldMasterIdLst>
  <p:notesMasterIdLst>
    <p:notesMasterId r:id="rId39"/>
  </p:notesMasterIdLst>
  <p:sldIdLst>
    <p:sldId id="323" r:id="rId6"/>
    <p:sldId id="287" r:id="rId7"/>
    <p:sldId id="324" r:id="rId8"/>
    <p:sldId id="318" r:id="rId9"/>
    <p:sldId id="354" r:id="rId10"/>
    <p:sldId id="288" r:id="rId11"/>
    <p:sldId id="326" r:id="rId12"/>
    <p:sldId id="257" r:id="rId13"/>
    <p:sldId id="259" r:id="rId14"/>
    <p:sldId id="261" r:id="rId15"/>
    <p:sldId id="262" r:id="rId16"/>
    <p:sldId id="263" r:id="rId17"/>
    <p:sldId id="264" r:id="rId18"/>
    <p:sldId id="265" r:id="rId19"/>
    <p:sldId id="353" r:id="rId20"/>
    <p:sldId id="277" r:id="rId21"/>
    <p:sldId id="278" r:id="rId22"/>
    <p:sldId id="279" r:id="rId23"/>
    <p:sldId id="280" r:id="rId24"/>
    <p:sldId id="281" r:id="rId25"/>
    <p:sldId id="283" r:id="rId26"/>
    <p:sldId id="272" r:id="rId27"/>
    <p:sldId id="325" r:id="rId28"/>
    <p:sldId id="349" r:id="rId29"/>
    <p:sldId id="348" r:id="rId30"/>
    <p:sldId id="347" r:id="rId31"/>
    <p:sldId id="345" r:id="rId32"/>
    <p:sldId id="346" r:id="rId33"/>
    <p:sldId id="355" r:id="rId34"/>
    <p:sldId id="327" r:id="rId35"/>
    <p:sldId id="356" r:id="rId36"/>
    <p:sldId id="352" r:id="rId37"/>
    <p:sldId id="31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DCD"/>
    <a:srgbClr val="AECCDE"/>
    <a:srgbClr val="B7D2E1"/>
    <a:srgbClr val="0070C0"/>
    <a:srgbClr val="00BDFB"/>
    <a:srgbClr val="33CCCC"/>
    <a:srgbClr val="4C8FB5"/>
    <a:srgbClr val="9BD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94684-D0CD-443E-ADE1-DA1341A16286}" type="datetimeFigureOut">
              <a:rPr lang="en-CA" smtClean="0"/>
              <a:t>2021-03-25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6D18B-FD6E-4411-A295-1DF4834499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336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D18B-FD6E-4411-A295-1DF4834499C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8392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4739-9574-4A39-A5BE-C55B89A17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980AC-089B-4FF7-9BD4-6955080B3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36479-48F1-44A3-8CE7-1C3CEB93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C8B6A-6760-45F7-BB06-AAF2E8D9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E2B23-0610-4EA5-841D-356C347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13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2EBD-6BF1-4AE1-99BB-2E9A8BF0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2C036-4FE1-4DA1-9D8D-0A2CD10B2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9C0DB-4FC2-4AC6-A266-61A2FA83F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2BC45-E3AB-439A-8720-9767435D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CD6CA-A056-4635-9F46-709A14F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204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7D5EF2-1A81-4AE3-8901-FB5905BBC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4639B-EFAD-42E4-A98A-C184211B1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8FC73-BA2F-46AE-9552-CD25AE61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E028-C5B1-4D50-B42C-285B0145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BEF4B-9E8C-4D65-97FD-34B5BE57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547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475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957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9396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449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23471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098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0378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12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4C7D-6340-4525-843C-E4B4EE05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4A4BC-1A7D-4A7F-A0E4-7AE217004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8FB1D-7441-4640-B88A-BB317C55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69436-1598-41E5-AE83-EA38EE80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BE32-570B-4585-A8AC-30E956A5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5057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6438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85646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43525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95839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94157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679509" y="5628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487488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679509" y="253124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679509" y="44995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1195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&amp; Contents Layou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6671" y="109534"/>
            <a:ext cx="12192000" cy="39675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5645EC1-5942-4F0C-AAFF-9E6C447D6C78}"/>
              </a:ext>
            </a:extLst>
          </p:cNvPr>
          <p:cNvGrpSpPr/>
          <p:nvPr userDrawn="1"/>
        </p:nvGrpSpPr>
        <p:grpSpPr>
          <a:xfrm>
            <a:off x="7400354" y="397599"/>
            <a:ext cx="3889069" cy="4757179"/>
            <a:chOff x="6446339" y="1280897"/>
            <a:chExt cx="4320717" cy="528517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F760BF-EFE8-4A0F-ADA8-9FE578B7A0F5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044E0D6-60B1-4E3A-ACD5-83BCEE227F8A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F975892-7D36-44B9-93EB-5AC884F3D0BF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7F48723-3E08-4551-BFFB-6CE17602373C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8A5C3B3-F802-41C3-B695-53B18A7FDE78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1A3C84-780D-4C43-8158-8E3C24B109DF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7A020E8-6FE2-4836-AC8B-931195904843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47F23E5-8B4D-418C-B537-E74418615C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18061" y="647251"/>
            <a:ext cx="3527821" cy="3085033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0209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2759FA7-EFF1-466F-B291-A84ACBFA28C0}"/>
              </a:ext>
            </a:extLst>
          </p:cNvPr>
          <p:cNvGrpSpPr/>
          <p:nvPr userDrawn="1"/>
        </p:nvGrpSpPr>
        <p:grpSpPr>
          <a:xfrm>
            <a:off x="685074" y="1772815"/>
            <a:ext cx="2401025" cy="4481331"/>
            <a:chOff x="3501573" y="3178068"/>
            <a:chExt cx="1340594" cy="273784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9E42687-3D82-48D5-894C-5D628B9B6D2B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F86B727-08A8-432D-8EE4-60A73190C0C1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413466B-E1CD-4F3B-909B-800708C89DA4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0605FEE-B310-4CD1-957F-4C8ECB2D4CFA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02B5F8-0CCE-474E-B649-1DFC27F17E77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53E5B5-7B85-41D5-9030-5B1B725D5576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99A51D-15EE-4E12-9556-59DF6F0E29DD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CFEB0B9-196D-42E9-8714-F47C30777E26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1FAFF0B-C7CA-411F-A4AC-7D5978D7BCFC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241D01E-90FF-4564-985E-06A7A082F60D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5EAF1D7-527D-4D94-BA5D-1EFD9AA9D022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C2C4341-F0B1-4852-A98B-F15007E38985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5591176" y="1"/>
            <a:ext cx="6605602" cy="6866390"/>
          </a:xfrm>
          <a:custGeom>
            <a:avLst/>
            <a:gdLst>
              <a:gd name="connsiteX0" fmla="*/ 0 w 4427984"/>
              <a:gd name="connsiteY0" fmla="*/ 0 h 6866389"/>
              <a:gd name="connsiteX1" fmla="*/ 4427984 w 4427984"/>
              <a:gd name="connsiteY1" fmla="*/ 0 h 6866389"/>
              <a:gd name="connsiteX2" fmla="*/ 4427984 w 4427984"/>
              <a:gd name="connsiteY2" fmla="*/ 6866389 h 6866389"/>
              <a:gd name="connsiteX3" fmla="*/ 0 w 4427984"/>
              <a:gd name="connsiteY3" fmla="*/ 6866389 h 6866389"/>
              <a:gd name="connsiteX4" fmla="*/ 0 w 4427984"/>
              <a:gd name="connsiteY4" fmla="*/ 0 h 6866389"/>
              <a:gd name="connsiteX0" fmla="*/ 595618 w 4427984"/>
              <a:gd name="connsiteY0" fmla="*/ 0 h 6883167"/>
              <a:gd name="connsiteX1" fmla="*/ 4427984 w 4427984"/>
              <a:gd name="connsiteY1" fmla="*/ 16778 h 6883167"/>
              <a:gd name="connsiteX2" fmla="*/ 4427984 w 4427984"/>
              <a:gd name="connsiteY2" fmla="*/ 6883167 h 6883167"/>
              <a:gd name="connsiteX3" fmla="*/ 0 w 4427984"/>
              <a:gd name="connsiteY3" fmla="*/ 6883167 h 6883167"/>
              <a:gd name="connsiteX4" fmla="*/ 595618 w 4427984"/>
              <a:gd name="connsiteY4" fmla="*/ 0 h 6883167"/>
              <a:gd name="connsiteX0" fmla="*/ 1258348 w 5090714"/>
              <a:gd name="connsiteY0" fmla="*/ 0 h 6883167"/>
              <a:gd name="connsiteX1" fmla="*/ 5090714 w 5090714"/>
              <a:gd name="connsiteY1" fmla="*/ 16778 h 6883167"/>
              <a:gd name="connsiteX2" fmla="*/ 5090714 w 5090714"/>
              <a:gd name="connsiteY2" fmla="*/ 6883167 h 6883167"/>
              <a:gd name="connsiteX3" fmla="*/ 0 w 5090714"/>
              <a:gd name="connsiteY3" fmla="*/ 6874779 h 6883167"/>
              <a:gd name="connsiteX4" fmla="*/ 1258348 w 5090714"/>
              <a:gd name="connsiteY4" fmla="*/ 0 h 6883167"/>
              <a:gd name="connsiteX0" fmla="*/ 1493240 w 5090714"/>
              <a:gd name="connsiteY0" fmla="*/ 0 h 6883167"/>
              <a:gd name="connsiteX1" fmla="*/ 5090714 w 5090714"/>
              <a:gd name="connsiteY1" fmla="*/ 16778 h 6883167"/>
              <a:gd name="connsiteX2" fmla="*/ 5090714 w 5090714"/>
              <a:gd name="connsiteY2" fmla="*/ 6883167 h 6883167"/>
              <a:gd name="connsiteX3" fmla="*/ 0 w 5090714"/>
              <a:gd name="connsiteY3" fmla="*/ 6874779 h 6883167"/>
              <a:gd name="connsiteX4" fmla="*/ 1493240 w 5090714"/>
              <a:gd name="connsiteY4" fmla="*/ 0 h 6883167"/>
              <a:gd name="connsiteX0" fmla="*/ 1459684 w 5090714"/>
              <a:gd name="connsiteY0" fmla="*/ 0 h 6866389"/>
              <a:gd name="connsiteX1" fmla="*/ 5090714 w 5090714"/>
              <a:gd name="connsiteY1" fmla="*/ 0 h 6866389"/>
              <a:gd name="connsiteX2" fmla="*/ 5090714 w 5090714"/>
              <a:gd name="connsiteY2" fmla="*/ 6866389 h 6866389"/>
              <a:gd name="connsiteX3" fmla="*/ 0 w 5090714"/>
              <a:gd name="connsiteY3" fmla="*/ 6858001 h 6866389"/>
              <a:gd name="connsiteX4" fmla="*/ 1459684 w 5090714"/>
              <a:gd name="connsiteY4" fmla="*/ 0 h 6866389"/>
              <a:gd name="connsiteX0" fmla="*/ 1711354 w 5090714"/>
              <a:gd name="connsiteY0" fmla="*/ 0 h 6874778"/>
              <a:gd name="connsiteX1" fmla="*/ 5090714 w 5090714"/>
              <a:gd name="connsiteY1" fmla="*/ 8389 h 6874778"/>
              <a:gd name="connsiteX2" fmla="*/ 5090714 w 5090714"/>
              <a:gd name="connsiteY2" fmla="*/ 6874778 h 6874778"/>
              <a:gd name="connsiteX3" fmla="*/ 0 w 5090714"/>
              <a:gd name="connsiteY3" fmla="*/ 6866390 h 6874778"/>
              <a:gd name="connsiteX4" fmla="*/ 1711354 w 5090714"/>
              <a:gd name="connsiteY4" fmla="*/ 0 h 6874778"/>
              <a:gd name="connsiteX0" fmla="*/ 1937857 w 5317217"/>
              <a:gd name="connsiteY0" fmla="*/ 0 h 6874779"/>
              <a:gd name="connsiteX1" fmla="*/ 5317217 w 5317217"/>
              <a:gd name="connsiteY1" fmla="*/ 8389 h 6874779"/>
              <a:gd name="connsiteX2" fmla="*/ 5317217 w 5317217"/>
              <a:gd name="connsiteY2" fmla="*/ 6874778 h 6874779"/>
              <a:gd name="connsiteX3" fmla="*/ 0 w 5317217"/>
              <a:gd name="connsiteY3" fmla="*/ 6874779 h 6874779"/>
              <a:gd name="connsiteX4" fmla="*/ 1937857 w 5317217"/>
              <a:gd name="connsiteY4" fmla="*/ 0 h 6874779"/>
              <a:gd name="connsiteX0" fmla="*/ 1280632 w 5317217"/>
              <a:gd name="connsiteY0" fmla="*/ 10661 h 6866390"/>
              <a:gd name="connsiteX1" fmla="*/ 5317217 w 5317217"/>
              <a:gd name="connsiteY1" fmla="*/ 0 h 6866390"/>
              <a:gd name="connsiteX2" fmla="*/ 5317217 w 5317217"/>
              <a:gd name="connsiteY2" fmla="*/ 6866389 h 6866390"/>
              <a:gd name="connsiteX3" fmla="*/ 0 w 5317217"/>
              <a:gd name="connsiteY3" fmla="*/ 6866390 h 6866390"/>
              <a:gd name="connsiteX4" fmla="*/ 1280632 w 5317217"/>
              <a:gd name="connsiteY4" fmla="*/ 10661 h 6866390"/>
              <a:gd name="connsiteX0" fmla="*/ 1280632 w 5317217"/>
              <a:gd name="connsiteY0" fmla="*/ 1136 h 6866390"/>
              <a:gd name="connsiteX1" fmla="*/ 5317217 w 5317217"/>
              <a:gd name="connsiteY1" fmla="*/ 0 h 6866390"/>
              <a:gd name="connsiteX2" fmla="*/ 5317217 w 5317217"/>
              <a:gd name="connsiteY2" fmla="*/ 6866389 h 6866390"/>
              <a:gd name="connsiteX3" fmla="*/ 0 w 5317217"/>
              <a:gd name="connsiteY3" fmla="*/ 6866390 h 6866390"/>
              <a:gd name="connsiteX4" fmla="*/ 1280632 w 5317217"/>
              <a:gd name="connsiteY4" fmla="*/ 1136 h 6866390"/>
              <a:gd name="connsiteX0" fmla="*/ 1413982 w 5450567"/>
              <a:gd name="connsiteY0" fmla="*/ 1136 h 6866390"/>
              <a:gd name="connsiteX1" fmla="*/ 5450567 w 5450567"/>
              <a:gd name="connsiteY1" fmla="*/ 0 h 6866390"/>
              <a:gd name="connsiteX2" fmla="*/ 5450567 w 5450567"/>
              <a:gd name="connsiteY2" fmla="*/ 6866389 h 6866390"/>
              <a:gd name="connsiteX3" fmla="*/ 0 w 5450567"/>
              <a:gd name="connsiteY3" fmla="*/ 6866390 h 6866390"/>
              <a:gd name="connsiteX4" fmla="*/ 1413982 w 5450567"/>
              <a:gd name="connsiteY4" fmla="*/ 1136 h 686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0567" h="6866390">
                <a:moveTo>
                  <a:pt x="1413982" y="1136"/>
                </a:moveTo>
                <a:lnTo>
                  <a:pt x="5450567" y="0"/>
                </a:lnTo>
                <a:lnTo>
                  <a:pt x="5450567" y="6866389"/>
                </a:lnTo>
                <a:lnTo>
                  <a:pt x="0" y="6866390"/>
                </a:lnTo>
                <a:lnTo>
                  <a:pt x="1413982" y="11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06B29B0E-C385-4751-A903-AF91C785A23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6735" y="2430413"/>
            <a:ext cx="2011571" cy="3221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274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A96AEFE-2DB4-4800-BD04-10498C186E2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610225" y="0"/>
            <a:ext cx="6206149" cy="6858000"/>
          </a:xfrm>
          <a:custGeom>
            <a:avLst/>
            <a:gdLst>
              <a:gd name="connsiteX0" fmla="*/ 5280530 w 6206149"/>
              <a:gd name="connsiteY0" fmla="*/ 3429000 h 6858000"/>
              <a:gd name="connsiteX1" fmla="*/ 6206149 w 6206149"/>
              <a:gd name="connsiteY1" fmla="*/ 3429000 h 6858000"/>
              <a:gd name="connsiteX2" fmla="*/ 4207499 w 6206149"/>
              <a:gd name="connsiteY2" fmla="*/ 6858000 h 6858000"/>
              <a:gd name="connsiteX3" fmla="*/ 3281880 w 6206149"/>
              <a:gd name="connsiteY3" fmla="*/ 6858000 h 6858000"/>
              <a:gd name="connsiteX4" fmla="*/ 4173746 w 6206149"/>
              <a:gd name="connsiteY4" fmla="*/ 3429000 h 6858000"/>
              <a:gd name="connsiteX5" fmla="*/ 5099365 w 6206149"/>
              <a:gd name="connsiteY5" fmla="*/ 3429000 h 6858000"/>
              <a:gd name="connsiteX6" fmla="*/ 3100715 w 6206149"/>
              <a:gd name="connsiteY6" fmla="*/ 6858000 h 6858000"/>
              <a:gd name="connsiteX7" fmla="*/ 2175096 w 6206149"/>
              <a:gd name="connsiteY7" fmla="*/ 6858000 h 6858000"/>
              <a:gd name="connsiteX8" fmla="*/ 5075842 w 6206149"/>
              <a:gd name="connsiteY8" fmla="*/ 0 h 6858000"/>
              <a:gd name="connsiteX9" fmla="*/ 5993394 w 6206149"/>
              <a:gd name="connsiteY9" fmla="*/ 0 h 6858000"/>
              <a:gd name="connsiteX10" fmla="*/ 1976808 w 6206149"/>
              <a:gd name="connsiteY10" fmla="*/ 6858000 h 6858000"/>
              <a:gd name="connsiteX11" fmla="*/ 1059256 w 6206149"/>
              <a:gd name="connsiteY11" fmla="*/ 6858000 h 6858000"/>
              <a:gd name="connsiteX12" fmla="*/ 3931564 w 6206149"/>
              <a:gd name="connsiteY12" fmla="*/ 0 h 6858000"/>
              <a:gd name="connsiteX13" fmla="*/ 4857183 w 6206149"/>
              <a:gd name="connsiteY13" fmla="*/ 0 h 6858000"/>
              <a:gd name="connsiteX14" fmla="*/ 2858533 w 6206149"/>
              <a:gd name="connsiteY14" fmla="*/ 3429000 h 6858000"/>
              <a:gd name="connsiteX15" fmla="*/ 1932914 w 6206149"/>
              <a:gd name="connsiteY15" fmla="*/ 3429000 h 6858000"/>
              <a:gd name="connsiteX16" fmla="*/ 2008640 w 6206149"/>
              <a:gd name="connsiteY16" fmla="*/ 0 h 6858000"/>
              <a:gd name="connsiteX17" fmla="*/ 3684759 w 6206149"/>
              <a:gd name="connsiteY17" fmla="*/ 0 h 6858000"/>
              <a:gd name="connsiteX18" fmla="*/ 1676119 w 6206149"/>
              <a:gd name="connsiteY18" fmla="*/ 3429000 h 6858000"/>
              <a:gd name="connsiteX19" fmla="*/ 0 w 6206149"/>
              <a:gd name="connsiteY19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206149" h="6858000">
                <a:moveTo>
                  <a:pt x="5280530" y="3429000"/>
                </a:moveTo>
                <a:lnTo>
                  <a:pt x="6206149" y="3429000"/>
                </a:lnTo>
                <a:lnTo>
                  <a:pt x="4207499" y="6858000"/>
                </a:lnTo>
                <a:lnTo>
                  <a:pt x="3281880" y="6858000"/>
                </a:lnTo>
                <a:close/>
                <a:moveTo>
                  <a:pt x="4173746" y="3429000"/>
                </a:moveTo>
                <a:lnTo>
                  <a:pt x="5099365" y="3429000"/>
                </a:lnTo>
                <a:lnTo>
                  <a:pt x="3100715" y="6858000"/>
                </a:lnTo>
                <a:lnTo>
                  <a:pt x="2175096" y="6858000"/>
                </a:lnTo>
                <a:close/>
                <a:moveTo>
                  <a:pt x="5075842" y="0"/>
                </a:moveTo>
                <a:lnTo>
                  <a:pt x="5993394" y="0"/>
                </a:lnTo>
                <a:lnTo>
                  <a:pt x="1976808" y="6858000"/>
                </a:lnTo>
                <a:lnTo>
                  <a:pt x="1059256" y="6858000"/>
                </a:lnTo>
                <a:close/>
                <a:moveTo>
                  <a:pt x="3931564" y="0"/>
                </a:moveTo>
                <a:lnTo>
                  <a:pt x="4857183" y="0"/>
                </a:lnTo>
                <a:lnTo>
                  <a:pt x="2858533" y="3429000"/>
                </a:lnTo>
                <a:lnTo>
                  <a:pt x="1932914" y="3429000"/>
                </a:lnTo>
                <a:close/>
                <a:moveTo>
                  <a:pt x="2008640" y="0"/>
                </a:moveTo>
                <a:lnTo>
                  <a:pt x="3684759" y="0"/>
                </a:lnTo>
                <a:lnTo>
                  <a:pt x="1676119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74951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E07476F-99B8-4E97-B4F2-02120BB24BF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5301" y="2714626"/>
            <a:ext cx="11201399" cy="3838575"/>
          </a:xfrm>
          <a:custGeom>
            <a:avLst/>
            <a:gdLst>
              <a:gd name="connsiteX0" fmla="*/ 1152121 w 11201399"/>
              <a:gd name="connsiteY0" fmla="*/ 3371850 h 3838575"/>
              <a:gd name="connsiteX1" fmla="*/ 9610724 w 11201399"/>
              <a:gd name="connsiteY1" fmla="*/ 3371850 h 3838575"/>
              <a:gd name="connsiteX2" fmla="*/ 9058677 w 11201399"/>
              <a:gd name="connsiteY2" fmla="*/ 3838575 h 3838575"/>
              <a:gd name="connsiteX3" fmla="*/ 600074 w 11201399"/>
              <a:gd name="connsiteY3" fmla="*/ 3838575 h 3838575"/>
              <a:gd name="connsiteX4" fmla="*/ 2095097 w 11201399"/>
              <a:gd name="connsiteY4" fmla="*/ 2809875 h 3838575"/>
              <a:gd name="connsiteX5" fmla="*/ 10553699 w 11201399"/>
              <a:gd name="connsiteY5" fmla="*/ 2809875 h 3838575"/>
              <a:gd name="connsiteX6" fmla="*/ 10001652 w 11201399"/>
              <a:gd name="connsiteY6" fmla="*/ 3276600 h 3838575"/>
              <a:gd name="connsiteX7" fmla="*/ 1543049 w 11201399"/>
              <a:gd name="connsiteY7" fmla="*/ 3276600 h 3838575"/>
              <a:gd name="connsiteX8" fmla="*/ 1209271 w 11201399"/>
              <a:gd name="connsiteY8" fmla="*/ 2247900 h 3838575"/>
              <a:gd name="connsiteX9" fmla="*/ 9667874 w 11201399"/>
              <a:gd name="connsiteY9" fmla="*/ 2247900 h 3838575"/>
              <a:gd name="connsiteX10" fmla="*/ 9115827 w 11201399"/>
              <a:gd name="connsiteY10" fmla="*/ 2714625 h 3838575"/>
              <a:gd name="connsiteX11" fmla="*/ 657225 w 11201399"/>
              <a:gd name="connsiteY11" fmla="*/ 2714625 h 3838575"/>
              <a:gd name="connsiteX12" fmla="*/ 552047 w 11201399"/>
              <a:gd name="connsiteY12" fmla="*/ 1685925 h 3838575"/>
              <a:gd name="connsiteX13" fmla="*/ 9010649 w 11201399"/>
              <a:gd name="connsiteY13" fmla="*/ 1685925 h 3838575"/>
              <a:gd name="connsiteX14" fmla="*/ 8458602 w 11201399"/>
              <a:gd name="connsiteY14" fmla="*/ 2152650 h 3838575"/>
              <a:gd name="connsiteX15" fmla="*/ 0 w 11201399"/>
              <a:gd name="connsiteY15" fmla="*/ 2152650 h 3838575"/>
              <a:gd name="connsiteX16" fmla="*/ 2742797 w 11201399"/>
              <a:gd name="connsiteY16" fmla="*/ 1123950 h 3838575"/>
              <a:gd name="connsiteX17" fmla="*/ 11201399 w 11201399"/>
              <a:gd name="connsiteY17" fmla="*/ 1123950 h 3838575"/>
              <a:gd name="connsiteX18" fmla="*/ 10649352 w 11201399"/>
              <a:gd name="connsiteY18" fmla="*/ 1590675 h 3838575"/>
              <a:gd name="connsiteX19" fmla="*/ 2190750 w 11201399"/>
              <a:gd name="connsiteY19" fmla="*/ 1590675 h 3838575"/>
              <a:gd name="connsiteX20" fmla="*/ 1418822 w 11201399"/>
              <a:gd name="connsiteY20" fmla="*/ 561975 h 3838575"/>
              <a:gd name="connsiteX21" fmla="*/ 9877424 w 11201399"/>
              <a:gd name="connsiteY21" fmla="*/ 561975 h 3838575"/>
              <a:gd name="connsiteX22" fmla="*/ 9325377 w 11201399"/>
              <a:gd name="connsiteY22" fmla="*/ 1028700 h 3838575"/>
              <a:gd name="connsiteX23" fmla="*/ 866775 w 11201399"/>
              <a:gd name="connsiteY23" fmla="*/ 1028700 h 3838575"/>
              <a:gd name="connsiteX24" fmla="*/ 1161647 w 11201399"/>
              <a:gd name="connsiteY24" fmla="*/ 0 h 3838575"/>
              <a:gd name="connsiteX25" fmla="*/ 9620249 w 11201399"/>
              <a:gd name="connsiteY25" fmla="*/ 0 h 3838575"/>
              <a:gd name="connsiteX26" fmla="*/ 9068202 w 11201399"/>
              <a:gd name="connsiteY26" fmla="*/ 466725 h 3838575"/>
              <a:gd name="connsiteX27" fmla="*/ 609600 w 11201399"/>
              <a:gd name="connsiteY27" fmla="*/ 466725 h 383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201399" h="3838575">
                <a:moveTo>
                  <a:pt x="1152121" y="3371850"/>
                </a:moveTo>
                <a:lnTo>
                  <a:pt x="9610724" y="3371850"/>
                </a:lnTo>
                <a:lnTo>
                  <a:pt x="9058677" y="3838575"/>
                </a:lnTo>
                <a:lnTo>
                  <a:pt x="600074" y="3838575"/>
                </a:lnTo>
                <a:close/>
                <a:moveTo>
                  <a:pt x="2095097" y="2809875"/>
                </a:moveTo>
                <a:lnTo>
                  <a:pt x="10553699" y="2809875"/>
                </a:lnTo>
                <a:lnTo>
                  <a:pt x="10001652" y="3276600"/>
                </a:lnTo>
                <a:lnTo>
                  <a:pt x="1543049" y="3276600"/>
                </a:lnTo>
                <a:close/>
                <a:moveTo>
                  <a:pt x="1209271" y="2247900"/>
                </a:moveTo>
                <a:lnTo>
                  <a:pt x="9667874" y="2247900"/>
                </a:lnTo>
                <a:lnTo>
                  <a:pt x="9115827" y="2714625"/>
                </a:lnTo>
                <a:lnTo>
                  <a:pt x="657225" y="2714625"/>
                </a:lnTo>
                <a:close/>
                <a:moveTo>
                  <a:pt x="552047" y="1685925"/>
                </a:moveTo>
                <a:lnTo>
                  <a:pt x="9010649" y="1685925"/>
                </a:lnTo>
                <a:lnTo>
                  <a:pt x="8458602" y="2152650"/>
                </a:lnTo>
                <a:lnTo>
                  <a:pt x="0" y="2152650"/>
                </a:lnTo>
                <a:close/>
                <a:moveTo>
                  <a:pt x="2742797" y="1123950"/>
                </a:moveTo>
                <a:lnTo>
                  <a:pt x="11201399" y="1123950"/>
                </a:lnTo>
                <a:lnTo>
                  <a:pt x="10649352" y="1590675"/>
                </a:lnTo>
                <a:lnTo>
                  <a:pt x="2190750" y="1590675"/>
                </a:lnTo>
                <a:close/>
                <a:moveTo>
                  <a:pt x="1418822" y="561975"/>
                </a:moveTo>
                <a:lnTo>
                  <a:pt x="9877424" y="561975"/>
                </a:lnTo>
                <a:lnTo>
                  <a:pt x="9325377" y="1028700"/>
                </a:lnTo>
                <a:lnTo>
                  <a:pt x="866775" y="1028700"/>
                </a:lnTo>
                <a:close/>
                <a:moveTo>
                  <a:pt x="1161647" y="0"/>
                </a:moveTo>
                <a:lnTo>
                  <a:pt x="9620249" y="0"/>
                </a:lnTo>
                <a:lnTo>
                  <a:pt x="9068202" y="466725"/>
                </a:lnTo>
                <a:lnTo>
                  <a:pt x="609600" y="4667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76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3732-E690-4944-890A-9AE304BB1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29960-A457-4506-9559-E1017279B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F02AF-828D-4EE0-BCA0-24719A50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D399A-FA43-45EE-9194-905DD282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D7128-D1A4-4E9B-83B5-660CDE18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527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0" y="3162301"/>
            <a:ext cx="8382000" cy="36957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7605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42980F6D-A868-4A50-9975-6D38EF3EF1D5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 rot="694714">
            <a:off x="4965143" y="1215344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12852147-F4BC-4002-8D9B-559F42913C6B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 rot="21398040">
            <a:off x="8011850" y="2309449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6A8E4311-9832-4868-9218-82FDF254D169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 rot="20741363">
            <a:off x="4999774" y="3597041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6313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8672015-9EB8-4432-88B6-7F04596A16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3B902C7-8AEF-4A99-A35E-C4E754D4EC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29376" y="4031265"/>
            <a:ext cx="5235438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2265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5943986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www.freeppt7.com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728894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5C4B-9E15-4A1B-9AAA-51533A8DD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CB98F-E5E1-4451-8BA4-078445D1D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801E9-C275-4870-9FDD-33093D92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FD21D-19C0-4157-9090-B3086EF4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6A02E-C481-47DD-9E3A-C8367883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18616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7A05B-7956-43A0-9C0C-7D765FB5A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5BAB-8367-440E-8952-BB7F14F9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B6042-B58D-42E3-95F7-AB46F9A8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675E3-2D63-402E-A609-DAF667ED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02FCF-299F-4BE4-A901-C5050F3A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9158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AD76-B31B-45B1-867A-24E909EED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28D81-A4C1-4BA6-8C11-05C6BD3E8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1B496-3098-4FFE-A2F3-9A2ED3CD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7FFA4-F7FB-45AB-8031-755D052F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76B78-655D-47ED-B265-40EA714F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D371-E182-4EA1-A15D-DC69D2990B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33654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1001-37E5-4BAC-A9B8-AA2B5D19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4C421-E91E-4AF1-B3B1-427BBBBAB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9C786-41CA-4683-92BC-8820BA1EF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974CF-88B7-4A40-ADEC-882B50CB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96330-D046-41B6-A727-23ACA614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DEC33-8045-4B73-A5DE-9BF29DEF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D371-E182-4EA1-A15D-DC69D2990B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21688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4E37-E581-464D-9580-F7B4B099B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D056A-25D1-47B5-8BD3-9F2CAE60D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F009E-482E-41D7-96CB-1AD7F0ED4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5959C1-CBD8-49CB-A00F-D67957213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8258B-22E5-4C52-82B3-523EC2371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C72B65-47E5-4D1E-BAB3-9BC8F596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3FE7BB-CEAB-4189-84A9-C9C58030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97E091-E650-444F-A9A6-614DED75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D371-E182-4EA1-A15D-DC69D2990B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2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F3EC-E515-4087-8F43-71A80871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163B2-5BA0-4807-9C75-FAB43A3C5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E7548-5A3E-4616-9673-199606F0A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C1E82-4D0E-485E-8566-8C7C7A35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8C68D-B802-499E-A2F7-AEA1AE80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41FBE-0447-47A3-BAF2-A3F9250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9201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2301-7B00-4D08-A680-46E17D9D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12770-15AA-459A-BAEB-CCEB6C99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32EFC-A263-4F7C-9282-5D3230DE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50984-256E-4A6D-AA38-0CEDFE01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D371-E182-4EA1-A15D-DC69D2990B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40040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AE020C-53B5-40E5-9125-F0CB3A447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EA095-1BF0-4FDE-B62E-D915E2B6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A3F62-8D10-427A-9BF2-9925D29A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D371-E182-4EA1-A15D-DC69D2990B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3803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7894-9AEA-49D3-A174-1D299C15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20C12-C985-4964-9B6D-CC40EAC2D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31AB6-6164-47BE-8248-18B3BFB73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65B40-08CF-4F58-AFB9-298FB375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B0C31-251D-4DBF-B085-FC868752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6E631-3242-4DF7-804C-83D0018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D371-E182-4EA1-A15D-DC69D2990B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78089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399B-BA37-4FD3-8D01-327231CD4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BDD084-6632-4FAE-B9BA-11CC5EA1F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5D5F2-139A-45EF-8DA7-4DD1D3109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763CD-760C-4593-B290-6C886523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4850C-C34F-4EF3-9ABA-AD379E8E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C296D-5974-4841-885A-801E7CE2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D371-E182-4EA1-A15D-DC69D2990B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9148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7B60-195C-43FC-9E2F-00A2E7CB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3EBD8-AE08-42D5-80FD-4DB7078D7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6D2CF-59CD-4BD1-8E0A-BFBAAA6D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A5B7A-56F3-4908-A49F-CE93C4C7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06330-70F2-4BC1-B712-012D14B4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D371-E182-4EA1-A15D-DC69D2990B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75624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4009D-57DB-4201-809C-68BB12199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6575A-D7B7-4FFA-822D-E9016F4C9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68261-9C81-4C10-B231-F66E9FAC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091E1-62F9-4116-B2E5-74435B6B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AA4FF-E16E-4555-8380-25673715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D371-E182-4EA1-A15D-DC69D2990B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64626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0249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046974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42672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768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BCBC-0B84-4DDE-9634-8C4EF473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D57CB-6862-43F2-B501-32E15CA2B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B8C1F-B8F0-40FD-A97B-86CA3758B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00234-C5E4-4C03-8DBA-56ABC115D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1BC1C-C9D3-4C41-A463-84C0CD76F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3342B-F961-47BA-AAC5-EA574DDB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A9C1B-FE0A-452E-B2A4-5C7FA84E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AF630-9C2F-4DDA-953B-2928CA35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7241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8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1" name="Google Shape;171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21584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8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816957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8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8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36954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8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8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8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2" name="Google Shape;192;p8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598783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3055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323608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8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08" name="Google Shape;208;p8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9" name="Google Shape;209;p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50233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8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5" name="Google Shape;215;p8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6" name="Google Shape;216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52857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8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206762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8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705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954C-B110-49C2-9A23-16BDE0A3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F01A8-BE7D-4735-8DF8-15C42C37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614E4-3DEB-4AD9-8CBE-E0012C09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9E080-002B-4588-96B8-95A0CD40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936501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Slide layout">
  <p:cSld name="Section Break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52226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bg>
      <p:bgPr>
        <a:solidFill>
          <a:schemeClr val="lt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1"/>
          <p:cNvSpPr txBox="1">
            <a:spLocks noGrp="1"/>
          </p:cNvSpPr>
          <p:nvPr>
            <p:ph type="body" idx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  <a:defRPr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1343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3239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Slide layout">
  <p:cSld name="Section Break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451281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ontents slide layout">
  <p:cSld name="9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784632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9"/>
          <p:cNvSpPr txBox="1">
            <a:spLocks noGrp="1"/>
          </p:cNvSpPr>
          <p:nvPr>
            <p:ph type="body" idx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  <a:defRPr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521006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17372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859987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42814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403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953BD-E1D1-4DCF-899A-0F873707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44A389-1603-4AE4-BE8C-5BA97C3A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48B74-C72C-4564-A981-30D6559E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412346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300351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5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5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5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00887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627099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4477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6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35370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6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949729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236537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6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007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DB67-5B2C-4BFD-9A8C-62F31C6D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FF8B-933B-4ED1-B5D9-852014E0C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E0966-F43F-4EB6-A118-CB5019FEA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53805-F11D-401C-AF5D-105E6169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1DC72-2739-4F72-8F8F-627C5619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0D479-4315-4314-A232-B0398E3E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516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2F0A-EE50-4384-9D49-6A5E3E21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6608F-B9C5-4250-9A04-AFE9A9EE1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89557-5399-4267-9836-BDA56D615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71A1B-7F9B-4C3A-87B0-07D6633C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B770C-CE3A-4508-AD42-B5FFCFE3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73105-AD86-4794-A131-0A7A4AFA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68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4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0249C-C252-49B7-B7E1-29A14991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3ACA4-D9D3-4C2E-97FF-89AECA656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0CBAD-24DB-43FE-8666-41FE5C663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ADBE9-E838-43E8-8173-D49502208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9F83D-796F-443C-B0C6-9EA06E765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87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3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FB036F-41A1-4A61-B3B0-960DCBB9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FE691-C9D0-45E5-85DE-22C3096EF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F6FFA-279E-4882-BA99-1A331D6F4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E08BE-7F2E-4DB1-9BBE-D4A37A663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CF15E-5FCE-472B-BEF0-93E61CE55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1D371-E182-4EA1-A15D-DC69D2990B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821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2" r:id="rId13"/>
    <p:sldLayoutId id="214748371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8" name="Google Shape;158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82587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7955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6.xml"/><Relationship Id="rId6" Type="http://schemas.openxmlformats.org/officeDocument/2006/relationships/hyperlink" Target="http://vehicle-price.herokuapp.com/" TargetMode="External"/><Relationship Id="rId5" Type="http://schemas.openxmlformats.org/officeDocument/2006/relationships/image" Target="../media/image45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452953" y="2124239"/>
            <a:ext cx="4536490" cy="21491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pPr algn="l"/>
            <a:r>
              <a:rPr lang="en-US" altLang="ko-KR" sz="4800" dirty="0">
                <a:effectLst/>
              </a:rPr>
              <a:t>Automobile </a:t>
            </a:r>
          </a:p>
          <a:p>
            <a:pPr algn="l"/>
            <a:r>
              <a:rPr lang="en-US" altLang="ko-KR" sz="4800" dirty="0">
                <a:effectLst/>
              </a:rPr>
              <a:t>Price Predictor</a:t>
            </a:r>
          </a:p>
          <a:p>
            <a:pPr algn="l">
              <a:lnSpc>
                <a:spcPct val="150000"/>
              </a:lnSpc>
            </a:pPr>
            <a:r>
              <a:rPr lang="en-US" altLang="ko-KR" sz="2800" dirty="0">
                <a:effectLst/>
              </a:rPr>
              <a:t>With Random Forest</a:t>
            </a:r>
            <a:endParaRPr lang="ko-KR" altLang="en-US" sz="2800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452954" y="4676336"/>
            <a:ext cx="453649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en-US" altLang="ko-KR" sz="1800" dirty="0">
                <a:effectLst/>
                <a:latin typeface="+mn-lt"/>
              </a:rPr>
              <a:t>Presenters: Thao H. , May A., Kelvin D., </a:t>
            </a:r>
            <a:r>
              <a:rPr lang="en-US" altLang="ko-KR" sz="1800" dirty="0" err="1">
                <a:effectLst/>
                <a:latin typeface="+mn-lt"/>
              </a:rPr>
              <a:t>Su</a:t>
            </a:r>
            <a:r>
              <a:rPr lang="en-US" altLang="ko-KR" sz="1800" dirty="0">
                <a:effectLst/>
                <a:latin typeface="+mn-lt"/>
              </a:rPr>
              <a:t> Y.</a:t>
            </a:r>
          </a:p>
          <a:p>
            <a:r>
              <a:rPr lang="en-US" altLang="ko-KR" sz="1800" dirty="0">
                <a:effectLst/>
                <a:latin typeface="+mn-lt"/>
              </a:rPr>
              <a:t>Date: Mar 25</a:t>
            </a:r>
            <a:r>
              <a:rPr lang="en-US" altLang="ko-KR" sz="1800" baseline="30000" dirty="0">
                <a:effectLst/>
                <a:latin typeface="+mn-lt"/>
              </a:rPr>
              <a:t>th</a:t>
            </a:r>
            <a:r>
              <a:rPr lang="en-US" altLang="ko-KR" sz="1800" dirty="0">
                <a:effectLst/>
                <a:latin typeface="+mn-lt"/>
              </a:rPr>
              <a:t> , 2021 </a:t>
            </a:r>
            <a:endParaRPr lang="ko-KR" altLang="en-US" sz="1800" dirty="0">
              <a:effectLst/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66B0F1-D7DF-4A18-A3D0-F01840BE5BF2}"/>
              </a:ext>
            </a:extLst>
          </p:cNvPr>
          <p:cNvCxnSpPr/>
          <p:nvPr/>
        </p:nvCxnSpPr>
        <p:spPr>
          <a:xfrm>
            <a:off x="452953" y="4465149"/>
            <a:ext cx="453649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378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rgbClr val="4C8FB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/>
              <a:t>Dataset Transformation</a:t>
            </a:r>
            <a:endParaRPr lang="en-CA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2151E0D-F3A9-4337-AA85-6EB17BD0D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71" y="670600"/>
            <a:ext cx="1986655" cy="420219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702D1CF-17EC-432C-B085-3327D118AAC9}"/>
              </a:ext>
            </a:extLst>
          </p:cNvPr>
          <p:cNvSpPr/>
          <p:nvPr/>
        </p:nvSpPr>
        <p:spPr>
          <a:xfrm>
            <a:off x="507439" y="2515588"/>
            <a:ext cx="1820776" cy="3557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AE007-2938-4C6C-9F04-CA28FB9C6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103" y="670600"/>
            <a:ext cx="4829175" cy="657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7D33D0-DD59-4F1E-8AD4-65CB56008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103" y="2693442"/>
            <a:ext cx="3800475" cy="193357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82309C8-2B07-4AF4-9D70-C4B87A302B30}"/>
              </a:ext>
            </a:extLst>
          </p:cNvPr>
          <p:cNvSpPr/>
          <p:nvPr/>
        </p:nvSpPr>
        <p:spPr>
          <a:xfrm>
            <a:off x="507439" y="2871297"/>
            <a:ext cx="1820776" cy="50055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3C412D-F5F5-4DA3-877B-F551953F80B9}"/>
              </a:ext>
            </a:extLst>
          </p:cNvPr>
          <p:cNvSpPr/>
          <p:nvPr/>
        </p:nvSpPr>
        <p:spPr>
          <a:xfrm>
            <a:off x="509347" y="3569374"/>
            <a:ext cx="1820776" cy="87504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E46FE0-BA0E-4806-8BAF-51262AB409D6}"/>
              </a:ext>
            </a:extLst>
          </p:cNvPr>
          <p:cNvSpPr/>
          <p:nvPr/>
        </p:nvSpPr>
        <p:spPr>
          <a:xfrm>
            <a:off x="500469" y="3371849"/>
            <a:ext cx="1820776" cy="2007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1ECD4C-A54B-4337-801E-8A33A9517596}"/>
              </a:ext>
            </a:extLst>
          </p:cNvPr>
          <p:cNvCxnSpPr>
            <a:endCxn id="5" idx="1"/>
          </p:cNvCxnSpPr>
          <p:nvPr/>
        </p:nvCxnSpPr>
        <p:spPr>
          <a:xfrm flipV="1">
            <a:off x="2328215" y="999213"/>
            <a:ext cx="1106888" cy="16942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11F0A3D-1B84-4755-8FEA-B00F6C62C75E}"/>
              </a:ext>
            </a:extLst>
          </p:cNvPr>
          <p:cNvCxnSpPr>
            <a:cxnSpLocks/>
            <a:stCxn id="28" idx="3"/>
            <a:endCxn id="5" idx="1"/>
          </p:cNvCxnSpPr>
          <p:nvPr/>
        </p:nvCxnSpPr>
        <p:spPr>
          <a:xfrm flipV="1">
            <a:off x="2321245" y="999213"/>
            <a:ext cx="1113858" cy="24730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B05065-179E-40AD-BDF1-54B0E5822BF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321245" y="3082796"/>
            <a:ext cx="1113858" cy="57743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DE3CB8-50C1-42D2-A1B1-54DFE386D3AD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335185" y="3660230"/>
            <a:ext cx="1099918" cy="3175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EF84A5-4B3D-42DE-8270-EA634A32E944}"/>
              </a:ext>
            </a:extLst>
          </p:cNvPr>
          <p:cNvSpPr txBox="1"/>
          <p:nvPr/>
        </p:nvSpPr>
        <p:spPr>
          <a:xfrm>
            <a:off x="8264278" y="670600"/>
            <a:ext cx="38004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</a:rPr>
              <a:t>Steps:</a:t>
            </a:r>
          </a:p>
          <a:p>
            <a:endParaRPr lang="en-CA" sz="2000" dirty="0">
              <a:solidFill>
                <a:srgbClr val="0070C0"/>
              </a:solidFill>
            </a:endParaRPr>
          </a:p>
          <a:p>
            <a:r>
              <a:rPr lang="en-CA" sz="2000" dirty="0">
                <a:solidFill>
                  <a:srgbClr val="0070C0"/>
                </a:solidFill>
              </a:rPr>
              <a:t>4/ Columns in red are important features in determining the price prediction. We drop all rows with NAN values in these columns.</a:t>
            </a:r>
          </a:p>
          <a:p>
            <a:endParaRPr lang="en-CA" sz="2000" dirty="0">
              <a:solidFill>
                <a:srgbClr val="0070C0"/>
              </a:solidFill>
            </a:endParaRPr>
          </a:p>
          <a:p>
            <a:r>
              <a:rPr lang="en-CA" sz="2000" dirty="0">
                <a:solidFill>
                  <a:srgbClr val="0070C0"/>
                </a:solidFill>
              </a:rPr>
              <a:t>5/ Columns in green, we replaced NAN values with ‘not specified’ or ‘other’ and make it another unique value for each feature. They will be kept in the model.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78402D-990C-4AB2-8C90-71D01C8D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76600" cy="365125"/>
          </a:xfrm>
        </p:spPr>
        <p:txBody>
          <a:bodyPr/>
          <a:lstStyle/>
          <a:p>
            <a:fld id="{E28A5A4C-58AC-4127-BE37-66A2AC9B423A}" type="slidenum">
              <a:rPr lang="en-CA" sz="1600" smtClean="0">
                <a:solidFill>
                  <a:schemeClr val="bg1"/>
                </a:solidFill>
              </a:rPr>
              <a:t>10</a:t>
            </a:fld>
            <a:endParaRPr lang="en-CA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91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rgbClr val="4C8FB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Dataset Transformation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EF48C4-2631-4190-A1D8-BD59D2A1C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159" y="198244"/>
            <a:ext cx="1580954" cy="44862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576C80-A7C6-4537-9887-E0D4D95B8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362" y="324725"/>
            <a:ext cx="732551" cy="4487927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95A761-2AAD-47EA-A58A-640FE2D019E7}"/>
              </a:ext>
            </a:extLst>
          </p:cNvPr>
          <p:cNvCxnSpPr>
            <a:cxnSpLocks/>
          </p:cNvCxnSpPr>
          <p:nvPr/>
        </p:nvCxnSpPr>
        <p:spPr>
          <a:xfrm>
            <a:off x="4134496" y="2357988"/>
            <a:ext cx="5894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5B13F7-DC3D-4D7C-A98F-19529B647378}"/>
              </a:ext>
            </a:extLst>
          </p:cNvPr>
          <p:cNvGrpSpPr/>
          <p:nvPr/>
        </p:nvGrpSpPr>
        <p:grpSpPr>
          <a:xfrm>
            <a:off x="332623" y="465496"/>
            <a:ext cx="1647825" cy="3442956"/>
            <a:chOff x="5757897" y="268778"/>
            <a:chExt cx="1647825" cy="344295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18C19A7-FF6E-4871-A437-112852E26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57897" y="644684"/>
              <a:ext cx="1647825" cy="306705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14E8A23-84F4-478E-9784-DE24D6E72DBB}"/>
                </a:ext>
              </a:extLst>
            </p:cNvPr>
            <p:cNvSpPr txBox="1"/>
            <p:nvPr/>
          </p:nvSpPr>
          <p:spPr>
            <a:xfrm>
              <a:off x="5791331" y="268778"/>
              <a:ext cx="1532747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Check unique values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714704D-7BFE-4B7D-9D4B-483B040F5630}"/>
                </a:ext>
              </a:extLst>
            </p:cNvPr>
            <p:cNvSpPr/>
            <p:nvPr/>
          </p:nvSpPr>
          <p:spPr>
            <a:xfrm>
              <a:off x="5849486" y="2062678"/>
              <a:ext cx="1294303" cy="1819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41FD7BF-BD33-4AA1-A36F-A006C215D8C9}"/>
              </a:ext>
            </a:extLst>
          </p:cNvPr>
          <p:cNvSpPr txBox="1"/>
          <p:nvPr/>
        </p:nvSpPr>
        <p:spPr>
          <a:xfrm>
            <a:off x="6294162" y="4075000"/>
            <a:ext cx="5454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</a:rPr>
              <a:t>Reduce complexity of the column by 90x !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0A382E-3F77-4224-9FB4-3BBCA552E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3923" y="4785999"/>
            <a:ext cx="2286000" cy="58102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48ED0ED-A095-45DA-9B62-F23C59DB03ED}"/>
              </a:ext>
            </a:extLst>
          </p:cNvPr>
          <p:cNvSpPr/>
          <p:nvPr/>
        </p:nvSpPr>
        <p:spPr>
          <a:xfrm>
            <a:off x="4698337" y="5016810"/>
            <a:ext cx="443200" cy="290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FD277B9-7557-4F08-9705-61FF5C6554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3817" y="1999101"/>
            <a:ext cx="5524500" cy="447675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067850-5A07-4B0B-826D-87EA790CAC8D}"/>
              </a:ext>
            </a:extLst>
          </p:cNvPr>
          <p:cNvCxnSpPr/>
          <p:nvPr/>
        </p:nvCxnSpPr>
        <p:spPr>
          <a:xfrm>
            <a:off x="5572209" y="2330796"/>
            <a:ext cx="5894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8C750A-57D8-421A-B63F-2CAA9DD4B90C}"/>
              </a:ext>
            </a:extLst>
          </p:cNvPr>
          <p:cNvCxnSpPr>
            <a:cxnSpLocks/>
          </p:cNvCxnSpPr>
          <p:nvPr/>
        </p:nvCxnSpPr>
        <p:spPr>
          <a:xfrm>
            <a:off x="7876180" y="2568688"/>
            <a:ext cx="0" cy="484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1660AE0E-8B88-47DE-BB94-D029D81F8C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0483" y="3113363"/>
            <a:ext cx="5157523" cy="93345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B6CB3977-A970-4E69-BAA0-12ED7AEE5B41}"/>
              </a:ext>
            </a:extLst>
          </p:cNvPr>
          <p:cNvSpPr/>
          <p:nvPr/>
        </p:nvSpPr>
        <p:spPr>
          <a:xfrm>
            <a:off x="9286515" y="3715936"/>
            <a:ext cx="443200" cy="290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54F1E3-194B-499D-A4C8-CF4E5341662C}"/>
              </a:ext>
            </a:extLst>
          </p:cNvPr>
          <p:cNvSpPr/>
          <p:nvPr/>
        </p:nvSpPr>
        <p:spPr>
          <a:xfrm>
            <a:off x="11317149" y="2125377"/>
            <a:ext cx="466061" cy="290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376337-87C0-43D3-9474-1B97AE2DC343}"/>
              </a:ext>
            </a:extLst>
          </p:cNvPr>
          <p:cNvSpPr txBox="1"/>
          <p:nvPr/>
        </p:nvSpPr>
        <p:spPr>
          <a:xfrm>
            <a:off x="6333817" y="1220808"/>
            <a:ext cx="3239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</a:rPr>
              <a:t>6/ Only take car models that has more than 100 inputs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88083C-6E01-4489-85A2-C0EC021F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88149" cy="365125"/>
          </a:xfrm>
        </p:spPr>
        <p:txBody>
          <a:bodyPr/>
          <a:lstStyle/>
          <a:p>
            <a:fld id="{E28A5A4C-58AC-4127-BE37-66A2AC9B423A}" type="slidenum">
              <a:rPr lang="en-CA" sz="1600" smtClean="0">
                <a:solidFill>
                  <a:schemeClr val="bg1"/>
                </a:solidFill>
              </a:rPr>
              <a:t>11</a:t>
            </a:fld>
            <a:endParaRPr lang="en-CA" sz="16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4B6851-2DB1-4EB1-B946-53660DD89409}"/>
              </a:ext>
            </a:extLst>
          </p:cNvPr>
          <p:cNvCxnSpPr>
            <a:cxnSpLocks/>
          </p:cNvCxnSpPr>
          <p:nvPr/>
        </p:nvCxnSpPr>
        <p:spPr>
          <a:xfrm>
            <a:off x="1878189" y="2357988"/>
            <a:ext cx="4986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915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rgbClr val="4C8FB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Check Outliers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59F631-EE44-40AB-A9C1-7F4FBB8CC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4" y="512464"/>
            <a:ext cx="11407807" cy="47744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8E21FF-F1D7-4A34-BF2E-FFEC676FDCE8}"/>
              </a:ext>
            </a:extLst>
          </p:cNvPr>
          <p:cNvSpPr txBox="1"/>
          <p:nvPr/>
        </p:nvSpPr>
        <p:spPr>
          <a:xfrm>
            <a:off x="0" y="14313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Price vs. Manufacturer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7FF81D-9DAB-4307-B33D-CFD7FA74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55335" cy="365125"/>
          </a:xfrm>
        </p:spPr>
        <p:txBody>
          <a:bodyPr/>
          <a:lstStyle/>
          <a:p>
            <a:fld id="{E28A5A4C-58AC-4127-BE37-66A2AC9B423A}" type="slidenum">
              <a:rPr lang="en-CA" sz="1600" smtClean="0">
                <a:solidFill>
                  <a:schemeClr val="bg1"/>
                </a:solidFill>
              </a:rPr>
              <a:t>12</a:t>
            </a:fld>
            <a:endParaRPr lang="en-CA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57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rgbClr val="4C8FB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Check Outliers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FBC02D-F7EB-427A-BAC2-AB4593235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12" y="593452"/>
            <a:ext cx="11325663" cy="47744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0AD75B-B76B-4DCA-BFA2-A37AD8C9AE38}"/>
              </a:ext>
            </a:extLst>
          </p:cNvPr>
          <p:cNvSpPr txBox="1"/>
          <p:nvPr/>
        </p:nvSpPr>
        <p:spPr>
          <a:xfrm>
            <a:off x="0" y="14313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Price vs. Manufacturer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4E07A0-1B45-46FE-BB47-4540960B31FF}"/>
              </a:ext>
            </a:extLst>
          </p:cNvPr>
          <p:cNvSpPr txBox="1"/>
          <p:nvPr/>
        </p:nvSpPr>
        <p:spPr>
          <a:xfrm>
            <a:off x="1024631" y="727460"/>
            <a:ext cx="5823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</a:rPr>
              <a:t>7/ Remove outliers using interquartile range (IQR)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E91263-6E1E-4688-A36E-15AFE03D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97865" cy="365125"/>
          </a:xfrm>
        </p:spPr>
        <p:txBody>
          <a:bodyPr/>
          <a:lstStyle/>
          <a:p>
            <a:fld id="{E28A5A4C-58AC-4127-BE37-66A2AC9B423A}" type="slidenum">
              <a:rPr lang="en-CA" sz="1600" smtClean="0">
                <a:solidFill>
                  <a:schemeClr val="bg1"/>
                </a:solidFill>
              </a:rPr>
              <a:t>13</a:t>
            </a:fld>
            <a:endParaRPr lang="en-CA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637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CD90C2-B19D-41EC-AB25-6141B807D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30" y="486261"/>
            <a:ext cx="11323740" cy="4881647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rgbClr val="4C8FB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Check Outliers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0AD75B-B76B-4DCA-BFA2-A37AD8C9AE38}"/>
              </a:ext>
            </a:extLst>
          </p:cNvPr>
          <p:cNvSpPr txBox="1"/>
          <p:nvPr/>
        </p:nvSpPr>
        <p:spPr>
          <a:xfrm>
            <a:off x="0" y="1169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Odometer vs. Manufacturer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CD076-0D0C-4182-9BAD-6BCA70E8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87233" cy="365125"/>
          </a:xfrm>
        </p:spPr>
        <p:txBody>
          <a:bodyPr/>
          <a:lstStyle/>
          <a:p>
            <a:fld id="{E28A5A4C-58AC-4127-BE37-66A2AC9B423A}" type="slidenum">
              <a:rPr lang="en-CA" sz="1600" smtClean="0">
                <a:solidFill>
                  <a:schemeClr val="bg1"/>
                </a:solidFill>
              </a:rPr>
              <a:t>14</a:t>
            </a:fld>
            <a:endParaRPr lang="en-CA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103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5CE873FB-2745-49E0-9F65-9AC7624EDACB}"/>
              </a:ext>
            </a:extLst>
          </p:cNvPr>
          <p:cNvGrpSpPr/>
          <p:nvPr/>
        </p:nvGrpSpPr>
        <p:grpSpPr>
          <a:xfrm>
            <a:off x="0" y="1661309"/>
            <a:ext cx="12039600" cy="3381925"/>
            <a:chOff x="76200" y="231741"/>
            <a:chExt cx="12039600" cy="3381925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113C002-AA88-4DCB-A781-D9C95BA92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" y="231741"/>
              <a:ext cx="12039600" cy="2162175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9F363A-2762-4F69-A7EA-FAF90F3D29ED}"/>
                </a:ext>
              </a:extLst>
            </p:cNvPr>
            <p:cNvSpPr/>
            <p:nvPr/>
          </p:nvSpPr>
          <p:spPr>
            <a:xfrm>
              <a:off x="754602" y="679741"/>
              <a:ext cx="577049" cy="17385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BB17DE-6E18-42B4-A663-5FF6C5453F0C}"/>
                </a:ext>
              </a:extLst>
            </p:cNvPr>
            <p:cNvSpPr txBox="1"/>
            <p:nvPr/>
          </p:nvSpPr>
          <p:spPr>
            <a:xfrm>
              <a:off x="651769" y="2418300"/>
              <a:ext cx="870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‘target’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B05B049-2557-42E9-898C-814510FF01F2}"/>
                </a:ext>
              </a:extLst>
            </p:cNvPr>
            <p:cNvSpPr/>
            <p:nvPr/>
          </p:nvSpPr>
          <p:spPr>
            <a:xfrm>
              <a:off x="10822037" y="923901"/>
              <a:ext cx="1182050" cy="13132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DE77C1C-4AB1-4785-93E6-396FD44E2D11}"/>
                </a:ext>
              </a:extLst>
            </p:cNvPr>
            <p:cNvSpPr/>
            <p:nvPr/>
          </p:nvSpPr>
          <p:spPr>
            <a:xfrm>
              <a:off x="6379345" y="923901"/>
              <a:ext cx="577049" cy="13132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AD25DD7-BC8B-43B9-83B9-A97FBB5358FD}"/>
                </a:ext>
              </a:extLst>
            </p:cNvPr>
            <p:cNvSpPr txBox="1"/>
            <p:nvPr/>
          </p:nvSpPr>
          <p:spPr>
            <a:xfrm>
              <a:off x="5255582" y="3244334"/>
              <a:ext cx="2547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rgbClr val="00B050"/>
                  </a:solidFill>
                </a:rPr>
                <a:t>5 Numerical Features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8E004D7-C895-4742-A847-381DC6B694B1}"/>
                </a:ext>
              </a:extLst>
            </p:cNvPr>
            <p:cNvSpPr/>
            <p:nvPr/>
          </p:nvSpPr>
          <p:spPr>
            <a:xfrm>
              <a:off x="5142367" y="923901"/>
              <a:ext cx="773873" cy="13132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339C07B-9935-4CED-ACE1-0B271F79D668}"/>
                </a:ext>
              </a:extLst>
            </p:cNvPr>
            <p:cNvCxnSpPr>
              <a:cxnSpLocks/>
              <a:stCxn id="29" idx="2"/>
              <a:endCxn id="28" idx="0"/>
            </p:cNvCxnSpPr>
            <p:nvPr/>
          </p:nvCxnSpPr>
          <p:spPr>
            <a:xfrm>
              <a:off x="5529304" y="2237173"/>
              <a:ext cx="1000224" cy="10071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A7750F1-7EDE-4B3D-AEE4-48D0BDA43204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 flipH="1">
              <a:off x="6529528" y="2237173"/>
              <a:ext cx="138342" cy="10071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06AFF83-BB81-4CCD-A587-8D19695B86A6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 flipH="1">
              <a:off x="6529528" y="2237173"/>
              <a:ext cx="4883534" cy="10071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rgbClr val="4C8FB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Check Outliers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CD076-0D0C-4182-9BAD-6BCA70E8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317287" cy="365125"/>
          </a:xfrm>
        </p:spPr>
        <p:txBody>
          <a:bodyPr/>
          <a:lstStyle/>
          <a:p>
            <a:fld id="{E28A5A4C-58AC-4127-BE37-66A2AC9B423A}" type="slidenum">
              <a:rPr lang="en-CA" sz="1600" smtClean="0">
                <a:solidFill>
                  <a:schemeClr val="bg1"/>
                </a:solidFill>
              </a:rPr>
              <a:t>15</a:t>
            </a:fld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1EA61-1F43-49B2-AD7A-7393812D27AF}"/>
              </a:ext>
            </a:extLst>
          </p:cNvPr>
          <p:cNvSpPr/>
          <p:nvPr/>
        </p:nvSpPr>
        <p:spPr>
          <a:xfrm>
            <a:off x="6935121" y="2353468"/>
            <a:ext cx="3755789" cy="12963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324030-9E62-4B67-9BA3-37871198F075}"/>
              </a:ext>
            </a:extLst>
          </p:cNvPr>
          <p:cNvSpPr/>
          <p:nvPr/>
        </p:nvSpPr>
        <p:spPr>
          <a:xfrm>
            <a:off x="5894967" y="2353468"/>
            <a:ext cx="353252" cy="128984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D5672-2807-41C8-8F5E-9A1456FDAF74}"/>
              </a:ext>
            </a:extLst>
          </p:cNvPr>
          <p:cNvSpPr txBox="1"/>
          <p:nvPr/>
        </p:nvSpPr>
        <p:spPr>
          <a:xfrm>
            <a:off x="5011240" y="561550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C000"/>
                </a:solidFill>
              </a:rPr>
              <a:t>11 Categorical</a:t>
            </a:r>
            <a:r>
              <a:rPr lang="en-CA" dirty="0">
                <a:solidFill>
                  <a:srgbClr val="00B050"/>
                </a:solidFill>
              </a:rPr>
              <a:t> </a:t>
            </a:r>
            <a:r>
              <a:rPr lang="en-CA" dirty="0">
                <a:solidFill>
                  <a:srgbClr val="FFC000"/>
                </a:solidFill>
              </a:rPr>
              <a:t>Features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9299DF-33B2-48E6-9ACD-CE94D5E86FED}"/>
              </a:ext>
            </a:extLst>
          </p:cNvPr>
          <p:cNvCxnSpPr>
            <a:cxnSpLocks/>
          </p:cNvCxnSpPr>
          <p:nvPr/>
        </p:nvCxnSpPr>
        <p:spPr>
          <a:xfrm>
            <a:off x="3160450" y="3666741"/>
            <a:ext cx="3292878" cy="100716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97359C1-0591-4389-8308-FA9B14F34209}"/>
              </a:ext>
            </a:extLst>
          </p:cNvPr>
          <p:cNvSpPr/>
          <p:nvPr/>
        </p:nvSpPr>
        <p:spPr>
          <a:xfrm>
            <a:off x="1310378" y="2372127"/>
            <a:ext cx="1588921" cy="12963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23D7A2-DA6F-4219-B2FE-2777FE0926B4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050742" y="930882"/>
            <a:ext cx="4234444" cy="115070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2E5673-12DC-47FC-9077-0C0444E4632A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261282" y="930882"/>
            <a:ext cx="2023904" cy="111657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5E01BF-4F8F-4CF3-A3C1-7FA339C6EA35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096000" y="930882"/>
            <a:ext cx="189186" cy="107191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BD0CED-CA78-4B22-90EB-252AEA072E42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6285186" y="930882"/>
            <a:ext cx="2397176" cy="109534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99555FB-278F-4980-8FE7-FFBD2D653BF4}"/>
              </a:ext>
            </a:extLst>
          </p:cNvPr>
          <p:cNvSpPr/>
          <p:nvPr/>
        </p:nvSpPr>
        <p:spPr>
          <a:xfrm>
            <a:off x="3414553" y="2374222"/>
            <a:ext cx="1588921" cy="12963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294E89-1465-407F-B1E2-B67258946EA5}"/>
              </a:ext>
            </a:extLst>
          </p:cNvPr>
          <p:cNvSpPr/>
          <p:nvPr/>
        </p:nvSpPr>
        <p:spPr>
          <a:xfrm>
            <a:off x="2952859" y="2372127"/>
            <a:ext cx="418806" cy="131327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0812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AEC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9E1492-534D-4F9B-8956-CAA484C38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259" y="754421"/>
            <a:ext cx="3746432" cy="26398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CEEDA28-A2BD-48DC-9A71-A7524EEF5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843" y="806896"/>
            <a:ext cx="3648339" cy="26398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8DCE5FF-0158-449D-8B46-CA8F12A3C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042" y="3394304"/>
            <a:ext cx="3746432" cy="26398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5493288-0A4C-44B1-86EB-D30C29E15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734" y="3536675"/>
            <a:ext cx="3648339" cy="26398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Numerical Features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9E69A5-0149-4BBD-836D-C4885508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23437" cy="365125"/>
          </a:xfrm>
        </p:spPr>
        <p:txBody>
          <a:bodyPr/>
          <a:lstStyle/>
          <a:p>
            <a:fld id="{E28A5A4C-58AC-4127-BE37-66A2AC9B423A}" type="slidenum">
              <a:rPr lang="en-CA" sz="1600" smtClean="0">
                <a:solidFill>
                  <a:srgbClr val="338DCD"/>
                </a:solidFill>
              </a:rPr>
              <a:t>16</a:t>
            </a:fld>
            <a:endParaRPr lang="en-CA" sz="1600" dirty="0">
              <a:solidFill>
                <a:srgbClr val="338D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687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AEC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Numerical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FE53AF-19D3-47AA-9554-0E729C5F5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117" y="1037724"/>
            <a:ext cx="8458200" cy="3000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DFB05F-50C7-44B2-8959-792C9648BBD7}"/>
              </a:ext>
            </a:extLst>
          </p:cNvPr>
          <p:cNvSpPr txBox="1"/>
          <p:nvPr/>
        </p:nvSpPr>
        <p:spPr>
          <a:xfrm>
            <a:off x="3931804" y="4414103"/>
            <a:ext cx="82601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Majority of cars are prices between $0-$20,000, followed by </a:t>
            </a:r>
          </a:p>
          <a:p>
            <a:r>
              <a:rPr lang="en-CA" sz="2000" dirty="0">
                <a:solidFill>
                  <a:srgbClr val="0070C0"/>
                </a:solidFill>
              </a:rPr>
              <a:t>      $30,000-$40,000 then $40,000+</a:t>
            </a:r>
          </a:p>
          <a:p>
            <a:endParaRPr lang="en-CA" sz="2000" dirty="0">
              <a:solidFill>
                <a:srgbClr val="0070C0"/>
              </a:solidFill>
            </a:endParaRPr>
          </a:p>
          <a:p>
            <a:r>
              <a:rPr lang="en-CA" sz="2000" dirty="0">
                <a:solidFill>
                  <a:srgbClr val="0070C0"/>
                </a:solidFill>
              </a:rPr>
              <a:t>-    More reasonable compared to the original dataset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550199-F495-4785-874E-89B93619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65967" cy="365125"/>
          </a:xfrm>
        </p:spPr>
        <p:txBody>
          <a:bodyPr/>
          <a:lstStyle/>
          <a:p>
            <a:fld id="{E28A5A4C-58AC-4127-BE37-66A2AC9B423A}" type="slidenum">
              <a:rPr lang="en-CA" sz="1600" smtClean="0">
                <a:solidFill>
                  <a:srgbClr val="338DCD"/>
                </a:solidFill>
              </a:rPr>
              <a:t>17</a:t>
            </a:fld>
            <a:endParaRPr lang="en-CA" sz="1600" dirty="0">
              <a:solidFill>
                <a:srgbClr val="338D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173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AEC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Numerical Features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10E677-34AF-4143-B596-34D1D9C08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588" y="244475"/>
            <a:ext cx="3836723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4673BC-97EB-4351-9A19-94B053105B8F}"/>
              </a:ext>
            </a:extLst>
          </p:cNvPr>
          <p:cNvSpPr txBox="1"/>
          <p:nvPr/>
        </p:nvSpPr>
        <p:spPr>
          <a:xfrm>
            <a:off x="8355275" y="2221041"/>
            <a:ext cx="34787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No linear relation between price and other numerical features.</a:t>
            </a:r>
          </a:p>
          <a:p>
            <a:pPr marL="342900" indent="-342900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Do not expect high accuracy with Linear Regression model.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6957B7-FB88-49A4-914B-3A11B661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23437" cy="365125"/>
          </a:xfrm>
        </p:spPr>
        <p:txBody>
          <a:bodyPr/>
          <a:lstStyle/>
          <a:p>
            <a:fld id="{E28A5A4C-58AC-4127-BE37-66A2AC9B423A}" type="slidenum">
              <a:rPr lang="en-CA" sz="1600" smtClean="0">
                <a:solidFill>
                  <a:srgbClr val="338DCD"/>
                </a:solidFill>
              </a:rPr>
              <a:t>18</a:t>
            </a:fld>
            <a:endParaRPr lang="en-CA" sz="1600" dirty="0">
              <a:solidFill>
                <a:srgbClr val="338D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939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AEC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Numerical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F7AFD0-BC19-4EAE-BC0E-4AAC1649E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682" y="475834"/>
            <a:ext cx="8187717" cy="47914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7C2B4B-00F0-4C74-9F41-354B8ED916A0}"/>
              </a:ext>
            </a:extLst>
          </p:cNvPr>
          <p:cNvSpPr/>
          <p:nvPr/>
        </p:nvSpPr>
        <p:spPr>
          <a:xfrm>
            <a:off x="4114153" y="1315097"/>
            <a:ext cx="1104917" cy="21915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C8AE-2D08-42B6-A0A3-A27C56FDEC60}"/>
              </a:ext>
            </a:extLst>
          </p:cNvPr>
          <p:cNvSpPr txBox="1"/>
          <p:nvPr/>
        </p:nvSpPr>
        <p:spPr>
          <a:xfrm>
            <a:off x="3804682" y="5445424"/>
            <a:ext cx="80825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Price is strongly correlated with Year and Cylinders (higher year and 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</a:rPr>
              <a:t>      higher cylinders are priced at higher price)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Cars with higher odometer are priced at lower price.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B4BD2C-3388-42FB-972A-7337D4B4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76600" cy="365125"/>
          </a:xfrm>
        </p:spPr>
        <p:txBody>
          <a:bodyPr/>
          <a:lstStyle/>
          <a:p>
            <a:fld id="{E28A5A4C-58AC-4127-BE37-66A2AC9B423A}" type="slidenum">
              <a:rPr lang="en-CA" sz="1600" smtClean="0">
                <a:solidFill>
                  <a:srgbClr val="338DCD"/>
                </a:solidFill>
              </a:rPr>
              <a:t>19</a:t>
            </a:fld>
            <a:endParaRPr lang="en-CA" sz="1600" dirty="0">
              <a:solidFill>
                <a:srgbClr val="338D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25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6499580" y="1183407"/>
            <a:ext cx="4946526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Objective &amp; Motivation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5180524" y="843909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>
                    <a:alpha val="40000"/>
                  </a:schemeClr>
                </a:solidFill>
                <a:effectLst/>
              </a:rPr>
              <a:t>01</a:t>
            </a:r>
            <a:endParaRPr lang="ko-KR" altLang="en-US" b="1" dirty="0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6499580" y="2439307"/>
            <a:ext cx="4946526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Data Transformation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5180523" y="2143712"/>
            <a:ext cx="1531549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>
                    <a:alpha val="40000"/>
                  </a:schemeClr>
                </a:solidFill>
              </a:rPr>
              <a:t>02</a:t>
            </a:r>
            <a:endParaRPr lang="ko-KR" altLang="en-US" sz="7200" b="1" dirty="0">
              <a:solidFill>
                <a:schemeClr val="bg1">
                  <a:alpha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757E4-1723-4073-9FC5-1D351F20A151}"/>
              </a:ext>
            </a:extLst>
          </p:cNvPr>
          <p:cNvSpPr txBox="1"/>
          <p:nvPr/>
        </p:nvSpPr>
        <p:spPr>
          <a:xfrm>
            <a:off x="6499580" y="3746390"/>
            <a:ext cx="4946526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Machine Learning Models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5180523" y="3403030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>
                    <a:alpha val="40000"/>
                  </a:schemeClr>
                </a:solidFill>
                <a:effectLst/>
              </a:rPr>
              <a:t>03</a:t>
            </a:r>
            <a:endParaRPr lang="ko-KR" altLang="en-US" b="1" dirty="0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3DF382-44DD-45C3-9704-34E8893BC3AC}"/>
              </a:ext>
            </a:extLst>
          </p:cNvPr>
          <p:cNvSpPr txBox="1"/>
          <p:nvPr/>
        </p:nvSpPr>
        <p:spPr>
          <a:xfrm>
            <a:off x="6499580" y="5049081"/>
            <a:ext cx="4946526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App Demo &amp; Future Works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11BD74-B8C0-4D62-99FC-2DBC909A434D}"/>
              </a:ext>
            </a:extLst>
          </p:cNvPr>
          <p:cNvSpPr txBox="1"/>
          <p:nvPr/>
        </p:nvSpPr>
        <p:spPr>
          <a:xfrm>
            <a:off x="5180523" y="4702833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>
                    <a:alpha val="40000"/>
                  </a:schemeClr>
                </a:solidFill>
                <a:effectLst/>
              </a:rPr>
              <a:t>04</a:t>
            </a:r>
            <a:endParaRPr lang="ko-KR" altLang="en-US" b="1" dirty="0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1505338" y="708980"/>
            <a:ext cx="367518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ko-KR" sz="5400" dirty="0">
                <a:effectLst/>
                <a:latin typeface="+mj-lt"/>
              </a:rPr>
              <a:t>Agenda</a:t>
            </a:r>
            <a:endParaRPr lang="ko-KR" altLang="en-US" sz="5400" dirty="0">
              <a:effectLst/>
              <a:latin typeface="+mj-lt"/>
            </a:endParaRP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5B8415D7-0FC6-499B-A34D-0253B05A443F}"/>
              </a:ext>
            </a:extLst>
          </p:cNvPr>
          <p:cNvSpPr txBox="1">
            <a:spLocks/>
          </p:cNvSpPr>
          <p:nvPr/>
        </p:nvSpPr>
        <p:spPr>
          <a:xfrm>
            <a:off x="11446106" y="6202478"/>
            <a:ext cx="30793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8A5A4C-58AC-4127-BE37-66A2AC9B423A}" type="slidenum">
              <a:rPr lang="en-CA" smtClean="0">
                <a:solidFill>
                  <a:schemeClr val="bg1"/>
                </a:solidFill>
              </a:rPr>
              <a:pPr/>
              <a:t>2</a:t>
            </a:fld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AEC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Categorical Features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5FDD13-3C89-4A84-B4BE-EC210A40EB6A}"/>
              </a:ext>
            </a:extLst>
          </p:cNvPr>
          <p:cNvGrpSpPr/>
          <p:nvPr/>
        </p:nvGrpSpPr>
        <p:grpSpPr>
          <a:xfrm>
            <a:off x="3646345" y="1485579"/>
            <a:ext cx="8291744" cy="3886841"/>
            <a:chOff x="0" y="561550"/>
            <a:chExt cx="12039600" cy="454414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A7CF995-406F-464C-A0A7-EF2D4C82DBBB}"/>
                </a:ext>
              </a:extLst>
            </p:cNvPr>
            <p:cNvGrpSpPr/>
            <p:nvPr/>
          </p:nvGrpSpPr>
          <p:grpSpPr>
            <a:xfrm>
              <a:off x="0" y="1661309"/>
              <a:ext cx="12039600" cy="3444382"/>
              <a:chOff x="76200" y="231741"/>
              <a:chExt cx="12039600" cy="3444382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B25637A2-E10C-4B0B-8A11-D85988701D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200" y="231741"/>
                <a:ext cx="12039600" cy="2162175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76271E8-748E-43F5-BAE7-63D040F9A04A}"/>
                  </a:ext>
                </a:extLst>
              </p:cNvPr>
              <p:cNvSpPr/>
              <p:nvPr/>
            </p:nvSpPr>
            <p:spPr>
              <a:xfrm>
                <a:off x="754602" y="679741"/>
                <a:ext cx="577049" cy="173855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CB25D8-A4EA-4303-8492-CE9A088F116C}"/>
                  </a:ext>
                </a:extLst>
              </p:cNvPr>
              <p:cNvSpPr txBox="1"/>
              <p:nvPr/>
            </p:nvSpPr>
            <p:spPr>
              <a:xfrm>
                <a:off x="553478" y="2344784"/>
                <a:ext cx="1573463" cy="431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rgbClr val="FF0000"/>
                    </a:solidFill>
                  </a:rPr>
                  <a:t>‘target’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0372686-677F-4641-8C81-B247A5447A53}"/>
                  </a:ext>
                </a:extLst>
              </p:cNvPr>
              <p:cNvSpPr/>
              <p:nvPr/>
            </p:nvSpPr>
            <p:spPr>
              <a:xfrm>
                <a:off x="10822037" y="923901"/>
                <a:ext cx="1182050" cy="1313272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91A29AE-176E-40CC-A4AF-86CE039FCE4E}"/>
                  </a:ext>
                </a:extLst>
              </p:cNvPr>
              <p:cNvSpPr/>
              <p:nvPr/>
            </p:nvSpPr>
            <p:spPr>
              <a:xfrm>
                <a:off x="6379345" y="923901"/>
                <a:ext cx="577049" cy="1313272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6B190A-CEAC-4414-8ED5-0935B7CF7B39}"/>
                  </a:ext>
                </a:extLst>
              </p:cNvPr>
              <p:cNvSpPr txBox="1"/>
              <p:nvPr/>
            </p:nvSpPr>
            <p:spPr>
              <a:xfrm>
                <a:off x="4549158" y="3244334"/>
                <a:ext cx="3183919" cy="431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rgbClr val="00B050"/>
                    </a:solidFill>
                  </a:rPr>
                  <a:t>5 Numerical Features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D663B56-D87E-4884-9D1E-5E088F1130F0}"/>
                  </a:ext>
                </a:extLst>
              </p:cNvPr>
              <p:cNvSpPr/>
              <p:nvPr/>
            </p:nvSpPr>
            <p:spPr>
              <a:xfrm>
                <a:off x="5142367" y="923901"/>
                <a:ext cx="773873" cy="1313272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BD15782F-356B-4A99-BBF7-B3854025DF4F}"/>
                  </a:ext>
                </a:extLst>
              </p:cNvPr>
              <p:cNvCxnSpPr>
                <a:cxnSpLocks/>
                <a:stCxn id="28" idx="2"/>
                <a:endCxn id="27" idx="0"/>
              </p:cNvCxnSpPr>
              <p:nvPr/>
            </p:nvCxnSpPr>
            <p:spPr>
              <a:xfrm>
                <a:off x="5529304" y="2237173"/>
                <a:ext cx="611814" cy="100716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81DF9E8-26B9-440D-BEF2-99C676576BA3}"/>
                  </a:ext>
                </a:extLst>
              </p:cNvPr>
              <p:cNvCxnSpPr>
                <a:cxnSpLocks/>
                <a:stCxn id="26" idx="2"/>
                <a:endCxn id="27" idx="0"/>
              </p:cNvCxnSpPr>
              <p:nvPr/>
            </p:nvCxnSpPr>
            <p:spPr>
              <a:xfrm flipH="1">
                <a:off x="6141118" y="2237173"/>
                <a:ext cx="526752" cy="100716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BA7C94DB-DA7A-41B7-A196-0669534FB36B}"/>
                  </a:ext>
                </a:extLst>
              </p:cNvPr>
              <p:cNvCxnSpPr>
                <a:cxnSpLocks/>
                <a:stCxn id="25" idx="2"/>
                <a:endCxn id="27" idx="0"/>
              </p:cNvCxnSpPr>
              <p:nvPr/>
            </p:nvCxnSpPr>
            <p:spPr>
              <a:xfrm flipH="1">
                <a:off x="6141118" y="2237173"/>
                <a:ext cx="5271945" cy="100716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64ED4E-4C95-4CE4-8CC1-EFC69B0E5BC9}"/>
                </a:ext>
              </a:extLst>
            </p:cNvPr>
            <p:cNvSpPr/>
            <p:nvPr/>
          </p:nvSpPr>
          <p:spPr>
            <a:xfrm>
              <a:off x="6935121" y="2353468"/>
              <a:ext cx="3755789" cy="129635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F80FAB-7C50-4361-9A07-245BB9CF6288}"/>
                </a:ext>
              </a:extLst>
            </p:cNvPr>
            <p:cNvSpPr/>
            <p:nvPr/>
          </p:nvSpPr>
          <p:spPr>
            <a:xfrm>
              <a:off x="5894967" y="2353468"/>
              <a:ext cx="353252" cy="128984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ABC6CD-A19E-41A1-9E04-07707F28D68B}"/>
                </a:ext>
              </a:extLst>
            </p:cNvPr>
            <p:cNvSpPr txBox="1"/>
            <p:nvPr/>
          </p:nvSpPr>
          <p:spPr>
            <a:xfrm>
              <a:off x="4261282" y="561550"/>
              <a:ext cx="3673639" cy="431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rgbClr val="FFC000"/>
                  </a:solidFill>
                </a:rPr>
                <a:t>11 Categorical</a:t>
              </a:r>
              <a:r>
                <a:rPr lang="en-CA" dirty="0">
                  <a:solidFill>
                    <a:srgbClr val="00B050"/>
                  </a:solidFill>
                </a:rPr>
                <a:t> </a:t>
              </a:r>
              <a:r>
                <a:rPr lang="en-CA" dirty="0">
                  <a:solidFill>
                    <a:srgbClr val="FFC000"/>
                  </a:solidFill>
                </a:rPr>
                <a:t>Features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FCD82C7-0BA6-4DAC-ADAE-7F4E72AE0617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3160450" y="3666741"/>
              <a:ext cx="2904467" cy="10071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19CB34-36BD-4E88-BA86-07DB06445E60}"/>
                </a:ext>
              </a:extLst>
            </p:cNvPr>
            <p:cNvSpPr/>
            <p:nvPr/>
          </p:nvSpPr>
          <p:spPr>
            <a:xfrm>
              <a:off x="1310378" y="2372127"/>
              <a:ext cx="1588921" cy="129635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EFC52CA-2169-4F5C-8912-2DCCB1543C9E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2050742" y="993339"/>
              <a:ext cx="4047360" cy="1088253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9A67F71-76A6-436E-A78B-C18D83699DB2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4261282" y="993339"/>
              <a:ext cx="1836820" cy="105411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0FC1C3B-3582-4F91-A3C2-03137DA507A7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6095999" y="993339"/>
              <a:ext cx="2102" cy="100945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2041BA8-4A7D-428F-9605-35E804296591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H="1" flipV="1">
              <a:off x="6098102" y="993339"/>
              <a:ext cx="2584261" cy="1032889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C9BB0A-D19E-4F74-9B9E-071E0DBF56E2}"/>
                </a:ext>
              </a:extLst>
            </p:cNvPr>
            <p:cNvSpPr/>
            <p:nvPr/>
          </p:nvSpPr>
          <p:spPr>
            <a:xfrm>
              <a:off x="3414553" y="2374222"/>
              <a:ext cx="1588921" cy="129635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48FEDD5-CF5F-4638-99EB-481B0C293B03}"/>
                </a:ext>
              </a:extLst>
            </p:cNvPr>
            <p:cNvSpPr/>
            <p:nvPr/>
          </p:nvSpPr>
          <p:spPr>
            <a:xfrm>
              <a:off x="2952859" y="2372127"/>
              <a:ext cx="418806" cy="13132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573D70-97D5-4CAD-8BBB-B88A8AC4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50552" cy="365125"/>
          </a:xfrm>
        </p:spPr>
        <p:txBody>
          <a:bodyPr/>
          <a:lstStyle/>
          <a:p>
            <a:fld id="{E28A5A4C-58AC-4127-BE37-66A2AC9B423A}" type="slidenum">
              <a:rPr lang="en-CA" sz="1600" smtClean="0">
                <a:solidFill>
                  <a:srgbClr val="338DCD"/>
                </a:solidFill>
              </a:rPr>
              <a:t>20</a:t>
            </a:fld>
            <a:endParaRPr lang="en-CA" sz="1600" dirty="0">
              <a:solidFill>
                <a:srgbClr val="338D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290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AEC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Engineering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5FDD13-3C89-4A84-B4BE-EC210A40EB6A}"/>
              </a:ext>
            </a:extLst>
          </p:cNvPr>
          <p:cNvGrpSpPr/>
          <p:nvPr/>
        </p:nvGrpSpPr>
        <p:grpSpPr>
          <a:xfrm>
            <a:off x="3595456" y="463781"/>
            <a:ext cx="8291744" cy="3886841"/>
            <a:chOff x="0" y="561550"/>
            <a:chExt cx="12039600" cy="454414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A7CF995-406F-464C-A0A7-EF2D4C82DBBB}"/>
                </a:ext>
              </a:extLst>
            </p:cNvPr>
            <p:cNvGrpSpPr/>
            <p:nvPr/>
          </p:nvGrpSpPr>
          <p:grpSpPr>
            <a:xfrm>
              <a:off x="0" y="1661309"/>
              <a:ext cx="12039600" cy="3444382"/>
              <a:chOff x="76200" y="231741"/>
              <a:chExt cx="12039600" cy="3444382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B25637A2-E10C-4B0B-8A11-D85988701D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200" y="231741"/>
                <a:ext cx="12039600" cy="2162175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76271E8-748E-43F5-BAE7-63D040F9A04A}"/>
                  </a:ext>
                </a:extLst>
              </p:cNvPr>
              <p:cNvSpPr/>
              <p:nvPr/>
            </p:nvSpPr>
            <p:spPr>
              <a:xfrm>
                <a:off x="754602" y="679741"/>
                <a:ext cx="577049" cy="173855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CB25D8-A4EA-4303-8492-CE9A088F116C}"/>
                  </a:ext>
                </a:extLst>
              </p:cNvPr>
              <p:cNvSpPr txBox="1"/>
              <p:nvPr/>
            </p:nvSpPr>
            <p:spPr>
              <a:xfrm>
                <a:off x="553478" y="2344784"/>
                <a:ext cx="1573463" cy="431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rgbClr val="FF0000"/>
                    </a:solidFill>
                  </a:rPr>
                  <a:t>‘target’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0372686-677F-4641-8C81-B247A5447A53}"/>
                  </a:ext>
                </a:extLst>
              </p:cNvPr>
              <p:cNvSpPr/>
              <p:nvPr/>
            </p:nvSpPr>
            <p:spPr>
              <a:xfrm>
                <a:off x="10822037" y="923901"/>
                <a:ext cx="1182050" cy="1313272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91A29AE-176E-40CC-A4AF-86CE039FCE4E}"/>
                  </a:ext>
                </a:extLst>
              </p:cNvPr>
              <p:cNvSpPr/>
              <p:nvPr/>
            </p:nvSpPr>
            <p:spPr>
              <a:xfrm>
                <a:off x="6379345" y="923901"/>
                <a:ext cx="577049" cy="1313272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6B190A-CEAC-4414-8ED5-0935B7CF7B39}"/>
                  </a:ext>
                </a:extLst>
              </p:cNvPr>
              <p:cNvSpPr txBox="1"/>
              <p:nvPr/>
            </p:nvSpPr>
            <p:spPr>
              <a:xfrm>
                <a:off x="4549158" y="3244334"/>
                <a:ext cx="3183919" cy="431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rgbClr val="00B050"/>
                    </a:solidFill>
                  </a:rPr>
                  <a:t>5 Numerical Features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D663B56-D87E-4884-9D1E-5E088F1130F0}"/>
                  </a:ext>
                </a:extLst>
              </p:cNvPr>
              <p:cNvSpPr/>
              <p:nvPr/>
            </p:nvSpPr>
            <p:spPr>
              <a:xfrm>
                <a:off x="5142367" y="923901"/>
                <a:ext cx="773873" cy="1313272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BD15782F-356B-4A99-BBF7-B3854025DF4F}"/>
                  </a:ext>
                </a:extLst>
              </p:cNvPr>
              <p:cNvCxnSpPr>
                <a:cxnSpLocks/>
                <a:stCxn id="28" idx="2"/>
                <a:endCxn id="27" idx="0"/>
              </p:cNvCxnSpPr>
              <p:nvPr/>
            </p:nvCxnSpPr>
            <p:spPr>
              <a:xfrm>
                <a:off x="5529304" y="2237173"/>
                <a:ext cx="611814" cy="100716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81DF9E8-26B9-440D-BEF2-99C676576BA3}"/>
                  </a:ext>
                </a:extLst>
              </p:cNvPr>
              <p:cNvCxnSpPr>
                <a:cxnSpLocks/>
                <a:stCxn id="26" idx="2"/>
                <a:endCxn id="27" idx="0"/>
              </p:cNvCxnSpPr>
              <p:nvPr/>
            </p:nvCxnSpPr>
            <p:spPr>
              <a:xfrm flipH="1">
                <a:off x="6141118" y="2237173"/>
                <a:ext cx="526752" cy="100716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BA7C94DB-DA7A-41B7-A196-0669534FB36B}"/>
                  </a:ext>
                </a:extLst>
              </p:cNvPr>
              <p:cNvCxnSpPr>
                <a:cxnSpLocks/>
                <a:stCxn id="25" idx="2"/>
                <a:endCxn id="27" idx="0"/>
              </p:cNvCxnSpPr>
              <p:nvPr/>
            </p:nvCxnSpPr>
            <p:spPr>
              <a:xfrm flipH="1">
                <a:off x="6141118" y="2237173"/>
                <a:ext cx="5271945" cy="100716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64ED4E-4C95-4CE4-8CC1-EFC69B0E5BC9}"/>
                </a:ext>
              </a:extLst>
            </p:cNvPr>
            <p:cNvSpPr/>
            <p:nvPr/>
          </p:nvSpPr>
          <p:spPr>
            <a:xfrm>
              <a:off x="6935121" y="2353468"/>
              <a:ext cx="3755789" cy="129635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F80FAB-7C50-4361-9A07-245BB9CF6288}"/>
                </a:ext>
              </a:extLst>
            </p:cNvPr>
            <p:cNvSpPr/>
            <p:nvPr/>
          </p:nvSpPr>
          <p:spPr>
            <a:xfrm>
              <a:off x="5894967" y="2353468"/>
              <a:ext cx="353252" cy="128984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ABC6CD-A19E-41A1-9E04-07707F28D68B}"/>
                </a:ext>
              </a:extLst>
            </p:cNvPr>
            <p:cNvSpPr txBox="1"/>
            <p:nvPr/>
          </p:nvSpPr>
          <p:spPr>
            <a:xfrm>
              <a:off x="4261282" y="561550"/>
              <a:ext cx="3673639" cy="431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rgbClr val="FFC000"/>
                  </a:solidFill>
                </a:rPr>
                <a:t>11 Categorical</a:t>
              </a:r>
              <a:r>
                <a:rPr lang="en-CA" dirty="0">
                  <a:solidFill>
                    <a:srgbClr val="00B050"/>
                  </a:solidFill>
                </a:rPr>
                <a:t> </a:t>
              </a:r>
              <a:r>
                <a:rPr lang="en-CA" dirty="0">
                  <a:solidFill>
                    <a:srgbClr val="FFC000"/>
                  </a:solidFill>
                </a:rPr>
                <a:t>Features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FCD82C7-0BA6-4DAC-ADAE-7F4E72AE0617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3160450" y="3666741"/>
              <a:ext cx="2904467" cy="10071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19CB34-36BD-4E88-BA86-07DB06445E60}"/>
                </a:ext>
              </a:extLst>
            </p:cNvPr>
            <p:cNvSpPr/>
            <p:nvPr/>
          </p:nvSpPr>
          <p:spPr>
            <a:xfrm>
              <a:off x="1310378" y="2372127"/>
              <a:ext cx="1588921" cy="129635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EFC52CA-2169-4F5C-8912-2DCCB1543C9E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2050742" y="993339"/>
              <a:ext cx="4047360" cy="1088253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9A67F71-76A6-436E-A78B-C18D83699DB2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4261282" y="993339"/>
              <a:ext cx="1836820" cy="105411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0FC1C3B-3582-4F91-A3C2-03137DA507A7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6095999" y="993339"/>
              <a:ext cx="2102" cy="100945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2041BA8-4A7D-428F-9605-35E804296591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H="1" flipV="1">
              <a:off x="6098102" y="993339"/>
              <a:ext cx="2584261" cy="1032889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C9BB0A-D19E-4F74-9B9E-071E0DBF56E2}"/>
                </a:ext>
              </a:extLst>
            </p:cNvPr>
            <p:cNvSpPr/>
            <p:nvPr/>
          </p:nvSpPr>
          <p:spPr>
            <a:xfrm>
              <a:off x="3414553" y="2374222"/>
              <a:ext cx="1588921" cy="129635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48FEDD5-CF5F-4638-99EB-481B0C293B03}"/>
                </a:ext>
              </a:extLst>
            </p:cNvPr>
            <p:cNvSpPr/>
            <p:nvPr/>
          </p:nvSpPr>
          <p:spPr>
            <a:xfrm>
              <a:off x="2952859" y="2372127"/>
              <a:ext cx="418806" cy="13132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130091B1-D790-499A-83A5-D171AD1C32DD}"/>
              </a:ext>
            </a:extLst>
          </p:cNvPr>
          <p:cNvSpPr/>
          <p:nvPr/>
        </p:nvSpPr>
        <p:spPr>
          <a:xfrm>
            <a:off x="5161496" y="2012463"/>
            <a:ext cx="424435" cy="1107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E288B73-3590-4663-934B-2E6A0B22B3B9}"/>
              </a:ext>
            </a:extLst>
          </p:cNvPr>
          <p:cNvSpPr/>
          <p:nvPr/>
        </p:nvSpPr>
        <p:spPr>
          <a:xfrm>
            <a:off x="5954430" y="2031720"/>
            <a:ext cx="625593" cy="1107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7287F1-7C9B-4385-A814-091FDEEA6A98}"/>
              </a:ext>
            </a:extLst>
          </p:cNvPr>
          <p:cNvSpPr/>
          <p:nvPr/>
        </p:nvSpPr>
        <p:spPr>
          <a:xfrm>
            <a:off x="10258015" y="2004483"/>
            <a:ext cx="424435" cy="1107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57EED5-5F8F-444A-9304-79006656674B}"/>
              </a:ext>
            </a:extLst>
          </p:cNvPr>
          <p:cNvSpPr/>
          <p:nvPr/>
        </p:nvSpPr>
        <p:spPr>
          <a:xfrm>
            <a:off x="11006987" y="1996502"/>
            <a:ext cx="814085" cy="1107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4AD03A-4BC7-461F-ACE4-A59904ADC866}"/>
              </a:ext>
            </a:extLst>
          </p:cNvPr>
          <p:cNvSpPr txBox="1"/>
          <p:nvPr/>
        </p:nvSpPr>
        <p:spPr>
          <a:xfrm>
            <a:off x="5033272" y="3179226"/>
            <a:ext cx="735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</a:rPr>
              <a:t>351 unique values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795A70-FD49-4E1B-9FF4-52818E148477}"/>
              </a:ext>
            </a:extLst>
          </p:cNvPr>
          <p:cNvSpPr txBox="1"/>
          <p:nvPr/>
        </p:nvSpPr>
        <p:spPr>
          <a:xfrm>
            <a:off x="5935747" y="3175232"/>
            <a:ext cx="735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</a:rPr>
              <a:t>Clean, nan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266EB3-6D07-4C62-B569-804A608A56CE}"/>
              </a:ext>
            </a:extLst>
          </p:cNvPr>
          <p:cNvSpPr txBox="1"/>
          <p:nvPr/>
        </p:nvSpPr>
        <p:spPr>
          <a:xfrm>
            <a:off x="10102405" y="3176809"/>
            <a:ext cx="735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</a:rPr>
              <a:t>405 unique values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CFF4B5-4900-4DEC-B9BD-CDAA56B7709F}"/>
              </a:ext>
            </a:extLst>
          </p:cNvPr>
          <p:cNvSpPr txBox="1"/>
          <p:nvPr/>
        </p:nvSpPr>
        <p:spPr>
          <a:xfrm>
            <a:off x="11061957" y="3221398"/>
            <a:ext cx="735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</a:rPr>
              <a:t>Less impacts on car prices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5DC75-4A8D-4B0E-935A-AACB904B2D59}"/>
              </a:ext>
            </a:extLst>
          </p:cNvPr>
          <p:cNvSpPr txBox="1"/>
          <p:nvPr/>
        </p:nvSpPr>
        <p:spPr>
          <a:xfrm>
            <a:off x="3686583" y="4722374"/>
            <a:ext cx="81110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Again, due to limited computing resources, further drop these columns during data pre-processing step to reduce model complexity.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Reduce from 11 categorical features to 8 features. Get dummies on these remaining features is faster and less computing expensive. 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algn="just"/>
            <a:endParaRPr lang="en-CA" sz="2000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1D6D10-26DD-4E5F-B30F-A3D8373F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187010" cy="365125"/>
          </a:xfrm>
        </p:spPr>
        <p:txBody>
          <a:bodyPr/>
          <a:lstStyle/>
          <a:p>
            <a:fld id="{E28A5A4C-58AC-4127-BE37-66A2AC9B423A}" type="slidenum">
              <a:rPr lang="en-CA" sz="1600" smtClean="0">
                <a:solidFill>
                  <a:srgbClr val="338DCD"/>
                </a:solidFill>
              </a:rPr>
              <a:t>21</a:t>
            </a:fld>
            <a:endParaRPr lang="en-CA" sz="1600" dirty="0">
              <a:solidFill>
                <a:srgbClr val="338D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698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rgbClr val="B7D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Further Feature Engineering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F7587F-4B9D-44A1-8437-4D4F8B819DB1}"/>
              </a:ext>
            </a:extLst>
          </p:cNvPr>
          <p:cNvSpPr txBox="1"/>
          <p:nvPr/>
        </p:nvSpPr>
        <p:spPr>
          <a:xfrm>
            <a:off x="546235" y="3706500"/>
            <a:ext cx="1158362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Apply get_dummies to categorical features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Apply Standard Scaler to numerical features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Split dataset to train (70%) and test (30%)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B838C-173F-41A0-8F96-D5D119E4D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37" y="381363"/>
            <a:ext cx="11099528" cy="33117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BB89B3-2BC8-45B3-86C8-3202B57E31BB}"/>
              </a:ext>
            </a:extLst>
          </p:cNvPr>
          <p:cNvSpPr/>
          <p:nvPr/>
        </p:nvSpPr>
        <p:spPr>
          <a:xfrm>
            <a:off x="546235" y="1400175"/>
            <a:ext cx="11099528" cy="257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839882-800E-489C-B198-149A3DF6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5060" y="6356350"/>
            <a:ext cx="414670" cy="365125"/>
          </a:xfrm>
        </p:spPr>
        <p:txBody>
          <a:bodyPr/>
          <a:lstStyle/>
          <a:p>
            <a:fld id="{E28A5A4C-58AC-4127-BE37-66A2AC9B423A}" type="slidenum">
              <a:rPr lang="en-CA" sz="1600" smtClean="0">
                <a:solidFill>
                  <a:schemeClr val="bg1"/>
                </a:solidFill>
              </a:rPr>
              <a:t>22</a:t>
            </a:fld>
            <a:endParaRPr lang="en-CA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26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6499580" y="1183407"/>
            <a:ext cx="4946526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Objective &amp; Motivation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5180524" y="843909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>
                    <a:alpha val="40000"/>
                  </a:schemeClr>
                </a:solidFill>
                <a:effectLst/>
              </a:rPr>
              <a:t>01</a:t>
            </a:r>
            <a:endParaRPr lang="ko-KR" altLang="en-US" b="1" dirty="0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6499580" y="2439307"/>
            <a:ext cx="4946526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Data Transformation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5180523" y="2143712"/>
            <a:ext cx="1531549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>
                    <a:alpha val="40000"/>
                  </a:schemeClr>
                </a:solidFill>
              </a:rPr>
              <a:t>02</a:t>
            </a:r>
            <a:endParaRPr lang="ko-KR" altLang="en-US" sz="7200" b="1" dirty="0">
              <a:solidFill>
                <a:schemeClr val="bg1">
                  <a:alpha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757E4-1723-4073-9FC5-1D351F20A151}"/>
              </a:ext>
            </a:extLst>
          </p:cNvPr>
          <p:cNvSpPr txBox="1"/>
          <p:nvPr/>
        </p:nvSpPr>
        <p:spPr>
          <a:xfrm>
            <a:off x="6499580" y="3746390"/>
            <a:ext cx="4946526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Machine Learning Models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5180523" y="3403030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>
                    <a:alpha val="40000"/>
                  </a:schemeClr>
                </a:solidFill>
                <a:effectLst/>
              </a:rPr>
              <a:t>03</a:t>
            </a:r>
            <a:endParaRPr lang="ko-KR" altLang="en-US" b="1" dirty="0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3BDB7310-293C-4CC5-82B5-B95B0E414421}"/>
              </a:ext>
            </a:extLst>
          </p:cNvPr>
          <p:cNvSpPr txBox="1">
            <a:spLocks/>
          </p:cNvSpPr>
          <p:nvPr/>
        </p:nvSpPr>
        <p:spPr>
          <a:xfrm>
            <a:off x="11446106" y="6271289"/>
            <a:ext cx="41467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8A5A4C-58AC-4127-BE37-66A2AC9B423A}" type="slidenum">
              <a:rPr lang="en-CA" sz="1600" smtClean="0">
                <a:solidFill>
                  <a:schemeClr val="bg1"/>
                </a:solidFill>
              </a:rPr>
              <a:pPr/>
              <a:t>23</a:t>
            </a:fld>
            <a:endParaRPr lang="en-CA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727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D4677D2-D5AC-4CF9-9EED-2B89D0A1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D54F7E-825A-4BBA-815F-35CCA8B9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chemeClr val="accent5">
              <a:lumMod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oup of cars parked in a parking lot&#10;&#10;Description automatically generated with medium confidence">
            <a:extLst>
              <a:ext uri="{FF2B5EF4-FFF2-40B4-BE49-F238E27FC236}">
                <a16:creationId xmlns:a16="http://schemas.microsoft.com/office/drawing/2014/main" id="{1DFC8117-3A05-4A6C-954A-DAE64EFB9A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2" r="8655" b="-1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2495C7-1DBA-4CB5-8D0A-5746C4596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820" y="5359417"/>
            <a:ext cx="5035668" cy="752217"/>
          </a:xfrm>
        </p:spPr>
        <p:txBody>
          <a:bodyPr anchor="b">
            <a:normAutofit/>
          </a:bodyPr>
          <a:lstStyle/>
          <a:p>
            <a:pPr algn="l"/>
            <a:r>
              <a:rPr lang="en-CA" sz="4000" dirty="0"/>
              <a:t>Algorithms Comparison</a:t>
            </a:r>
            <a:endParaRPr lang="en-CA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EDD11-1FA7-4CD4-B317-F75E08D46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821" y="6139709"/>
            <a:ext cx="5035667" cy="662389"/>
          </a:xfrm>
        </p:spPr>
        <p:txBody>
          <a:bodyPr anchor="t">
            <a:noAutofit/>
          </a:bodyPr>
          <a:lstStyle/>
          <a:p>
            <a:r>
              <a:rPr lang="en-CA" sz="3200" dirty="0">
                <a:latin typeface="+mj-lt"/>
              </a:rPr>
              <a:t>(</a:t>
            </a:r>
            <a:r>
              <a:rPr lang="en-CA" sz="3200" dirty="0" err="1">
                <a:latin typeface="+mj-lt"/>
              </a:rPr>
              <a:t>Pycaret</a:t>
            </a:r>
            <a:r>
              <a:rPr lang="en-CA" sz="3200" dirty="0">
                <a:latin typeface="+mj-lt"/>
              </a:rPr>
              <a:t>)</a:t>
            </a:r>
            <a:endParaRPr lang="en-CA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BAA16-2966-4948-A1E2-FD2828D7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30680"/>
            <a:ext cx="3319130" cy="490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28A5A4C-58AC-4127-BE37-66A2AC9B423A}" type="slidenum">
              <a:rPr lang="en-CA" sz="160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CA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643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FEE503B7-779D-4984-92F2-5525CCF1E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576"/>
            <a:ext cx="12186443" cy="14013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70" y="420624"/>
            <a:ext cx="11105965" cy="50692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CA" sz="4000" dirty="0">
                <a:solidFill>
                  <a:schemeClr val="bg1"/>
                </a:solidFill>
              </a:rPr>
              <a:t>Regression Analysis with </a:t>
            </a:r>
            <a:r>
              <a:rPr lang="en-CA" sz="4000" dirty="0" err="1">
                <a:solidFill>
                  <a:schemeClr val="bg1"/>
                </a:solidFill>
              </a:rPr>
              <a:t>Pycaret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F058F1-2A0D-4AD0-A580-8FC9569F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5884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8A5A4C-58AC-4127-BE37-66A2AC9B423A}" type="slidenum">
              <a:rPr kumimoji="0" lang="en-CA" sz="1600" b="0" i="0" u="none" strike="noStrike" kern="1200" cap="none" spc="0" normalizeH="0" baseline="0" noProof="0" smtClean="0">
                <a:ln>
                  <a:noFill/>
                </a:ln>
                <a:solidFill>
                  <a:srgbClr val="338DC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338DC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381EDD-826D-4A00-B737-EFDF4CB68338}"/>
              </a:ext>
            </a:extLst>
          </p:cNvPr>
          <p:cNvGrpSpPr/>
          <p:nvPr/>
        </p:nvGrpSpPr>
        <p:grpSpPr>
          <a:xfrm>
            <a:off x="571911" y="1916175"/>
            <a:ext cx="7323382" cy="4084549"/>
            <a:chOff x="174594" y="376493"/>
            <a:chExt cx="7664481" cy="408454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71FC362-E3D5-4DF0-99CB-7DD5ABD4E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594" y="376493"/>
              <a:ext cx="7664481" cy="4084549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1EDC0A-777F-435E-B000-921F24B86C77}"/>
                </a:ext>
              </a:extLst>
            </p:cNvPr>
            <p:cNvSpPr/>
            <p:nvPr/>
          </p:nvSpPr>
          <p:spPr>
            <a:xfrm>
              <a:off x="1003177" y="923279"/>
              <a:ext cx="1686757" cy="2182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4EF83E3-A095-42D8-807A-6FEB52BBB0F0}"/>
                </a:ext>
              </a:extLst>
            </p:cNvPr>
            <p:cNvSpPr/>
            <p:nvPr/>
          </p:nvSpPr>
          <p:spPr>
            <a:xfrm>
              <a:off x="5340275" y="934069"/>
              <a:ext cx="527866" cy="2074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A644EF3-2202-4D44-9054-50C53BBEEF62}"/>
                </a:ext>
              </a:extLst>
            </p:cNvPr>
            <p:cNvSpPr/>
            <p:nvPr/>
          </p:nvSpPr>
          <p:spPr>
            <a:xfrm>
              <a:off x="5340275" y="3325287"/>
              <a:ext cx="527866" cy="2074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F8A9952-38DA-42E1-B9EA-3C482715A490}"/>
                </a:ext>
              </a:extLst>
            </p:cNvPr>
            <p:cNvSpPr/>
            <p:nvPr/>
          </p:nvSpPr>
          <p:spPr>
            <a:xfrm>
              <a:off x="1003176" y="3325287"/>
              <a:ext cx="1686757" cy="2182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8B82BE0-7273-433E-B62E-50A0D4875314}"/>
              </a:ext>
            </a:extLst>
          </p:cNvPr>
          <p:cNvSpPr txBox="1"/>
          <p:nvPr/>
        </p:nvSpPr>
        <p:spPr>
          <a:xfrm>
            <a:off x="7895293" y="1845527"/>
            <a:ext cx="39741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With limited computing resources that Colab allows, we only used 30% of the data set to run the model comparison function.</a:t>
            </a:r>
          </a:p>
          <a:p>
            <a:pPr marL="342900" indent="-342900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By default, Pycaret automatically split 30% of data for testing, and uses k-fold validation with k = 10.</a:t>
            </a:r>
          </a:p>
          <a:p>
            <a:pPr marL="342900" indent="-342900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Based on the results, we can expect that Random Forest Regressor will be a better fit than Linear Regression for our model.</a:t>
            </a:r>
          </a:p>
        </p:txBody>
      </p:sp>
    </p:spTree>
    <p:extLst>
      <p:ext uri="{BB962C8B-B14F-4D97-AF65-F5344CB8AC3E}">
        <p14:creationId xmlns:p14="http://schemas.microsoft.com/office/powerpoint/2010/main" val="2543779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AE7D5DA6-5AE9-4819-BE01-BC20D44C6F35}"/>
              </a:ext>
            </a:extLst>
          </p:cNvPr>
          <p:cNvSpPr/>
          <p:nvPr/>
        </p:nvSpPr>
        <p:spPr>
          <a:xfrm>
            <a:off x="6848272" y="2986391"/>
            <a:ext cx="5343728" cy="3671584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91EC6-B873-4AFA-83CA-4AAD79E83E4E}"/>
              </a:ext>
            </a:extLst>
          </p:cNvPr>
          <p:cNvSpPr txBox="1"/>
          <p:nvPr/>
        </p:nvSpPr>
        <p:spPr>
          <a:xfrm>
            <a:off x="8011571" y="3652983"/>
            <a:ext cx="3017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Model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Selection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A51830-CCF1-4BE4-93C9-399CF48611CD}"/>
              </a:ext>
            </a:extLst>
          </p:cNvPr>
          <p:cNvSpPr txBox="1"/>
          <p:nvPr/>
        </p:nvSpPr>
        <p:spPr>
          <a:xfrm>
            <a:off x="7875528" y="5007009"/>
            <a:ext cx="3963033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Linear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Regression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Random Forest Regression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D49E7295-0718-4BB1-B04E-64ECE80A4EC2}"/>
              </a:ext>
            </a:extLst>
          </p:cNvPr>
          <p:cNvSpPr txBox="1">
            <a:spLocks/>
          </p:cNvSpPr>
          <p:nvPr/>
        </p:nvSpPr>
        <p:spPr>
          <a:xfrm>
            <a:off x="11515060" y="6356350"/>
            <a:ext cx="41467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8A5A4C-58AC-4127-BE37-66A2AC9B423A}" type="slidenum">
              <a:rPr lang="en-CA" sz="1600" smtClean="0">
                <a:solidFill>
                  <a:schemeClr val="bg1"/>
                </a:solidFill>
              </a:rPr>
              <a:pPr/>
              <a:t>26</a:t>
            </a:fld>
            <a:endParaRPr lang="en-CA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658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FEE503B7-779D-4984-92F2-5525CCF1E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576"/>
            <a:ext cx="12186443" cy="14013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380" y="420624"/>
            <a:ext cx="10910656" cy="50692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Multi-Linear Regression vs Random Forest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F058F1-2A0D-4AD0-A580-8FC9569F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1434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8A5A4C-58AC-4127-BE37-66A2AC9B423A}" type="slidenum">
              <a:rPr kumimoji="0" lang="en-CA" sz="1600" b="0" i="0" u="none" strike="noStrike" kern="1200" cap="none" spc="0" normalizeH="0" baseline="0" noProof="0" smtClean="0">
                <a:ln>
                  <a:noFill/>
                </a:ln>
                <a:solidFill>
                  <a:srgbClr val="338DC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338DC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6301DC-CA81-4157-9316-EFDB69FBB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263" y="3400424"/>
            <a:ext cx="4427121" cy="303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FFDB67-370C-466F-AC16-DC7B71AC06D3}"/>
              </a:ext>
            </a:extLst>
          </p:cNvPr>
          <p:cNvCxnSpPr/>
          <p:nvPr/>
        </p:nvCxnSpPr>
        <p:spPr>
          <a:xfrm flipV="1">
            <a:off x="2289699" y="3853974"/>
            <a:ext cx="0" cy="23525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4750B1E-0DB0-44C7-9D61-74410AB72AD4}"/>
              </a:ext>
            </a:extLst>
          </p:cNvPr>
          <p:cNvCxnSpPr>
            <a:cxnSpLocks/>
          </p:cNvCxnSpPr>
          <p:nvPr/>
        </p:nvCxnSpPr>
        <p:spPr>
          <a:xfrm flipV="1">
            <a:off x="2893431" y="3740248"/>
            <a:ext cx="0" cy="24663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86B4E35-F20A-4CBA-934C-8FBA4450A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875" y="1762388"/>
            <a:ext cx="3257550" cy="1438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BCBA7C-8F32-48A3-A6F3-685CD0B01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622" y="1722301"/>
            <a:ext cx="3676650" cy="1352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9C18DE-4CD1-4603-81F1-1AA9F182E8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3600" y="3420494"/>
            <a:ext cx="5410200" cy="286702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79BF6D8-51A5-4B08-9695-4076CBC8104C}"/>
              </a:ext>
            </a:extLst>
          </p:cNvPr>
          <p:cNvSpPr/>
          <p:nvPr/>
        </p:nvSpPr>
        <p:spPr>
          <a:xfrm>
            <a:off x="5943600" y="4121044"/>
            <a:ext cx="3538670" cy="1082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655593-DC14-45B9-B773-C60B2B79E3D3}"/>
              </a:ext>
            </a:extLst>
          </p:cNvPr>
          <p:cNvSpPr txBox="1"/>
          <p:nvPr/>
        </p:nvSpPr>
        <p:spPr>
          <a:xfrm>
            <a:off x="9551260" y="4200547"/>
            <a:ext cx="1733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 features to capture 85% of data variance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18AC5F-BEB6-41B1-B9C2-A22636AED5FA}"/>
              </a:ext>
            </a:extLst>
          </p:cNvPr>
          <p:cNvSpPr txBox="1"/>
          <p:nvPr/>
        </p:nvSpPr>
        <p:spPr>
          <a:xfrm>
            <a:off x="3308780" y="4200547"/>
            <a:ext cx="1733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30-40 features to capture 65% of data variance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970F46-347C-4435-8A8A-D40FAF480785}"/>
              </a:ext>
            </a:extLst>
          </p:cNvPr>
          <p:cNvSpPr/>
          <p:nvPr/>
        </p:nvSpPr>
        <p:spPr>
          <a:xfrm>
            <a:off x="2114241" y="3579876"/>
            <a:ext cx="984782" cy="4782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017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D7D0DB-DAE0-4AEC-89BF-CC6BCB62B3FA}"/>
              </a:ext>
            </a:extLst>
          </p:cNvPr>
          <p:cNvSpPr/>
          <p:nvPr/>
        </p:nvSpPr>
        <p:spPr>
          <a:xfrm>
            <a:off x="0" y="0"/>
            <a:ext cx="6848271" cy="6858000"/>
          </a:xfrm>
          <a:custGeom>
            <a:avLst/>
            <a:gdLst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54864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9848850"/>
              <a:gd name="connsiteY0" fmla="*/ 0 h 6877050"/>
              <a:gd name="connsiteX1" fmla="*/ 5486400 w 9848850"/>
              <a:gd name="connsiteY1" fmla="*/ 0 h 6877050"/>
              <a:gd name="connsiteX2" fmla="*/ 9848850 w 9848850"/>
              <a:gd name="connsiteY2" fmla="*/ 6877050 h 6877050"/>
              <a:gd name="connsiteX3" fmla="*/ 0 w 9848850"/>
              <a:gd name="connsiteY3" fmla="*/ 6858000 h 6877050"/>
              <a:gd name="connsiteX4" fmla="*/ 0 w 9848850"/>
              <a:gd name="connsiteY4" fmla="*/ 0 h 6877050"/>
              <a:gd name="connsiteX0" fmla="*/ 0 w 10856253"/>
              <a:gd name="connsiteY0" fmla="*/ 0 h 6858000"/>
              <a:gd name="connsiteX1" fmla="*/ 5486400 w 10856253"/>
              <a:gd name="connsiteY1" fmla="*/ 0 h 6858000"/>
              <a:gd name="connsiteX2" fmla="*/ 10856253 w 10856253"/>
              <a:gd name="connsiteY2" fmla="*/ 6848475 h 6858000"/>
              <a:gd name="connsiteX3" fmla="*/ 0 w 10856253"/>
              <a:gd name="connsiteY3" fmla="*/ 6858000 h 6858000"/>
              <a:gd name="connsiteX4" fmla="*/ 0 w 1085625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56253" h="6858000">
                <a:moveTo>
                  <a:pt x="0" y="0"/>
                </a:moveTo>
                <a:lnTo>
                  <a:pt x="5486400" y="0"/>
                </a:lnTo>
                <a:lnTo>
                  <a:pt x="10856253" y="68484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425BD1-5949-4E0A-8912-206BA404835C}"/>
              </a:ext>
            </a:extLst>
          </p:cNvPr>
          <p:cNvSpPr txBox="1"/>
          <p:nvPr/>
        </p:nvSpPr>
        <p:spPr>
          <a:xfrm>
            <a:off x="350195" y="2788588"/>
            <a:ext cx="443581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4400" dirty="0">
                <a:solidFill>
                  <a:schemeClr val="bg1"/>
                </a:solidFill>
              </a:rPr>
              <a:t>Final Model</a:t>
            </a: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551A10-BC4E-49B7-BE8E-3A440A39FF2F}"/>
              </a:ext>
            </a:extLst>
          </p:cNvPr>
          <p:cNvSpPr txBox="1"/>
          <p:nvPr/>
        </p:nvSpPr>
        <p:spPr>
          <a:xfrm>
            <a:off x="753663" y="3762512"/>
            <a:ext cx="4253546" cy="1881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2000" dirty="0">
                <a:solidFill>
                  <a:schemeClr val="bg1"/>
                </a:solidFill>
              </a:rPr>
              <a:t>Random Forest Regression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2000" dirty="0">
                <a:solidFill>
                  <a:schemeClr val="bg1"/>
                </a:solidFill>
              </a:rPr>
              <a:t>With Hyperparameters Tuning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CA" sz="2000" dirty="0">
              <a:solidFill>
                <a:schemeClr val="bg1"/>
              </a:solidFill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1C70AFD6-8A2D-404D-8FC0-5300DC772BA8}"/>
              </a:ext>
            </a:extLst>
          </p:cNvPr>
          <p:cNvSpPr txBox="1">
            <a:spLocks/>
          </p:cNvSpPr>
          <p:nvPr/>
        </p:nvSpPr>
        <p:spPr>
          <a:xfrm>
            <a:off x="11515060" y="6356350"/>
            <a:ext cx="41467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8A5A4C-58AC-4127-BE37-66A2AC9B423A}" type="slidenum">
              <a:rPr lang="en-CA" sz="1600" b="1" smtClean="0">
                <a:solidFill>
                  <a:srgbClr val="338DCD"/>
                </a:solidFill>
              </a:rPr>
              <a:pPr/>
              <a:t>28</a:t>
            </a:fld>
            <a:endParaRPr lang="en-CA" sz="1600" b="1" dirty="0">
              <a:solidFill>
                <a:srgbClr val="338D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374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" name="Google Shape;64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6576"/>
            <a:ext cx="12186443" cy="1401323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29"/>
          <p:cNvSpPr txBox="1">
            <a:spLocks noGrp="1"/>
          </p:cNvSpPr>
          <p:nvPr>
            <p:ph type="title"/>
          </p:nvPr>
        </p:nvSpPr>
        <p:spPr>
          <a:xfrm>
            <a:off x="843380" y="420624"/>
            <a:ext cx="10910656" cy="506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CA" sz="4000">
                <a:solidFill>
                  <a:schemeClr val="lt1"/>
                </a:solidFill>
              </a:rPr>
              <a:t>Final Model Inputs</a:t>
            </a:r>
            <a:endParaRPr/>
          </a:p>
        </p:txBody>
      </p:sp>
      <p:sp>
        <p:nvSpPr>
          <p:cNvPr id="643" name="Google Shape;643;p29"/>
          <p:cNvSpPr txBox="1">
            <a:spLocks noGrp="1"/>
          </p:cNvSpPr>
          <p:nvPr>
            <p:ph type="sldNum" idx="12"/>
          </p:nvPr>
        </p:nvSpPr>
        <p:spPr>
          <a:xfrm>
            <a:off x="8610599" y="6356350"/>
            <a:ext cx="32659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DCD"/>
              </a:buClr>
              <a:buSzPts val="16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600" b="0" i="0" u="none" strike="noStrike" kern="0" cap="none" spc="0" normalizeH="0" baseline="0" noProof="0">
                <a:ln>
                  <a:noFill/>
                </a:ln>
                <a:solidFill>
                  <a:srgbClr val="338DCD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8DCD"/>
                </a:buClr>
                <a:buSzPts val="1600"/>
                <a:buFont typeface="Calibri"/>
                <a:buNone/>
                <a:tabLst/>
                <a:defRPr/>
              </a:pPr>
              <a:t>29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338DCD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29"/>
          <p:cNvSpPr txBox="1"/>
          <p:nvPr/>
        </p:nvSpPr>
        <p:spPr>
          <a:xfrm>
            <a:off x="1061175" y="1793575"/>
            <a:ext cx="105414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19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Font typeface="Calibri"/>
              <a:buChar char="●"/>
              <a:tabLst/>
              <a:defRPr/>
            </a:pPr>
            <a:r>
              <a:rPr kumimoji="0" lang="en-CA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Remaining: 200,000 + Records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Font typeface="Calibri"/>
              <a:buChar char="●"/>
              <a:tabLst/>
              <a:defRPr/>
            </a:pPr>
            <a:r>
              <a:rPr kumimoji="0" lang="en-CA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Result: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45" name="Google Shape;645;p29"/>
          <p:cNvGraphicFramePr/>
          <p:nvPr>
            <p:extLst>
              <p:ext uri="{D42A27DB-BD31-4B8C-83A1-F6EECF244321}">
                <p14:modId xmlns:p14="http://schemas.microsoft.com/office/powerpoint/2010/main" val="1996584060"/>
              </p:ext>
            </p:extLst>
          </p:nvPr>
        </p:nvGraphicFramePr>
        <p:xfrm>
          <a:off x="1166327" y="3558400"/>
          <a:ext cx="9964049" cy="219441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763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7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5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 dirty="0">
                          <a:solidFill>
                            <a:srgbClr val="0070C0"/>
                          </a:solidFill>
                        </a:rPr>
                        <a:t>Data Sets</a:t>
                      </a:r>
                      <a:endParaRPr b="1" dirty="0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 dirty="0">
                          <a:solidFill>
                            <a:srgbClr val="0070C0"/>
                          </a:solidFill>
                        </a:rPr>
                        <a:t>RFE</a:t>
                      </a:r>
                      <a:endParaRPr b="1" dirty="0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>
                          <a:solidFill>
                            <a:srgbClr val="0070C0"/>
                          </a:solidFill>
                        </a:rPr>
                        <a:t>Time to train</a:t>
                      </a:r>
                      <a:endParaRPr b="1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>
                          <a:solidFill>
                            <a:srgbClr val="0070C0"/>
                          </a:solidFill>
                        </a:rPr>
                        <a:t>Results</a:t>
                      </a:r>
                      <a:endParaRPr b="1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>
                          <a:solidFill>
                            <a:srgbClr val="0070C0"/>
                          </a:solidFill>
                        </a:rPr>
                        <a:t>Train Score/ Test Score</a:t>
                      </a:r>
                      <a:endParaRPr b="1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0070C0"/>
                          </a:solidFill>
                        </a:rPr>
                        <a:t>100%</a:t>
                      </a:r>
                      <a:endParaRPr dirty="0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0070C0"/>
                          </a:solidFill>
                        </a:rPr>
                        <a:t>Yes</a:t>
                      </a:r>
                      <a:endParaRPr dirty="0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0070C0"/>
                          </a:solidFill>
                        </a:rPr>
                        <a:t>4 hrs+</a:t>
                      </a:r>
                      <a:endParaRPr dirty="0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0070C0"/>
                          </a:solidFill>
                        </a:rPr>
                        <a:t>Not enough computing resources</a:t>
                      </a:r>
                      <a:endParaRPr dirty="0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0070C0"/>
                          </a:solidFill>
                        </a:rPr>
                        <a:t>N/A</a:t>
                      </a:r>
                      <a:endParaRPr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0070C0"/>
                          </a:solidFill>
                        </a:rPr>
                        <a:t>30%</a:t>
                      </a:r>
                      <a:endParaRPr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0070C0"/>
                          </a:solidFill>
                        </a:rPr>
                        <a:t>Yes</a:t>
                      </a:r>
                      <a:endParaRPr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0070C0"/>
                          </a:solidFill>
                        </a:rPr>
                        <a:t>3 hrs+</a:t>
                      </a:r>
                      <a:endParaRPr dirty="0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0070C0"/>
                          </a:solidFill>
                        </a:rPr>
                        <a:t>Not enough computing resources</a:t>
                      </a:r>
                      <a:endParaRPr dirty="0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0070C0"/>
                          </a:solidFill>
                        </a:rPr>
                        <a:t>N/A</a:t>
                      </a:r>
                      <a:endParaRPr dirty="0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0070C0"/>
                          </a:solidFill>
                        </a:rPr>
                        <a:t>100% </a:t>
                      </a:r>
                      <a:endParaRPr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0070C0"/>
                          </a:solidFill>
                        </a:rPr>
                        <a:t>No</a:t>
                      </a:r>
                      <a:endParaRPr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0070C0"/>
                          </a:solidFill>
                        </a:rPr>
                        <a:t>45 mins</a:t>
                      </a:r>
                      <a:endParaRPr dirty="0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0070C0"/>
                          </a:solidFill>
                        </a:rPr>
                        <a:t>787 MB</a:t>
                      </a:r>
                      <a:endParaRPr dirty="0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0070C0"/>
                          </a:solidFill>
                        </a:rPr>
                        <a:t>97% / 89%</a:t>
                      </a:r>
                      <a:endParaRPr dirty="0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0070C0"/>
                          </a:solidFill>
                        </a:rPr>
                        <a:t>20% (42k rows)</a:t>
                      </a:r>
                      <a:endParaRPr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0070C0"/>
                          </a:solidFill>
                        </a:rPr>
                        <a:t>No</a:t>
                      </a:r>
                      <a:endParaRPr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0070C0"/>
                          </a:solidFill>
                        </a:rPr>
                        <a:t>15 mins</a:t>
                      </a:r>
                      <a:endParaRPr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0070C0"/>
                          </a:solidFill>
                        </a:rPr>
                        <a:t>192 MB, after compressed 37MB w/ </a:t>
                      </a:r>
                      <a:r>
                        <a:rPr lang="en-CA" dirty="0" err="1">
                          <a:solidFill>
                            <a:srgbClr val="0070C0"/>
                          </a:solidFill>
                        </a:rPr>
                        <a:t>gzip</a:t>
                      </a:r>
                      <a:endParaRPr dirty="0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0070C0"/>
                          </a:solidFill>
                        </a:rPr>
                        <a:t>96% / 83%</a:t>
                      </a:r>
                      <a:endParaRPr dirty="0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6499580" y="1183407"/>
            <a:ext cx="4946526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Objective &amp; Motivation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5180524" y="843909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>
                    <a:alpha val="40000"/>
                  </a:schemeClr>
                </a:solidFill>
                <a:effectLst/>
              </a:rPr>
              <a:t>01</a:t>
            </a:r>
            <a:endParaRPr lang="ko-KR" altLang="en-US" b="1" dirty="0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9672C43E-CF6B-4ADE-851A-D743684EEB71}"/>
              </a:ext>
            </a:extLst>
          </p:cNvPr>
          <p:cNvSpPr txBox="1">
            <a:spLocks/>
          </p:cNvSpPr>
          <p:nvPr/>
        </p:nvSpPr>
        <p:spPr>
          <a:xfrm>
            <a:off x="11446106" y="6202478"/>
            <a:ext cx="30793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8A5A4C-58AC-4127-BE37-66A2AC9B423A}" type="slidenum">
              <a:rPr lang="en-CA" smtClean="0">
                <a:solidFill>
                  <a:schemeClr val="bg1"/>
                </a:solidFill>
              </a:rPr>
              <a:pPr/>
              <a:t>3</a:t>
            </a:fld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811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6499580" y="1183407"/>
            <a:ext cx="4946526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Objective &amp; Motivation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5180524" y="843909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>
                    <a:alpha val="40000"/>
                  </a:schemeClr>
                </a:solidFill>
                <a:effectLst/>
              </a:rPr>
              <a:t>01</a:t>
            </a:r>
            <a:endParaRPr lang="ko-KR" altLang="en-US" b="1" dirty="0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6499580" y="2439307"/>
            <a:ext cx="4946526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Data Transformation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5180523" y="2143712"/>
            <a:ext cx="1531549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>
                    <a:alpha val="40000"/>
                  </a:schemeClr>
                </a:solidFill>
              </a:rPr>
              <a:t>02</a:t>
            </a:r>
            <a:endParaRPr lang="ko-KR" altLang="en-US" sz="7200" b="1" dirty="0">
              <a:solidFill>
                <a:schemeClr val="bg1">
                  <a:alpha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757E4-1723-4073-9FC5-1D351F20A151}"/>
              </a:ext>
            </a:extLst>
          </p:cNvPr>
          <p:cNvSpPr txBox="1"/>
          <p:nvPr/>
        </p:nvSpPr>
        <p:spPr>
          <a:xfrm>
            <a:off x="6499580" y="3746390"/>
            <a:ext cx="4946526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Machine Learning Models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5180523" y="3403030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>
                    <a:alpha val="40000"/>
                  </a:schemeClr>
                </a:solidFill>
                <a:effectLst/>
              </a:rPr>
              <a:t>03</a:t>
            </a:r>
            <a:endParaRPr lang="ko-KR" altLang="en-US" b="1" dirty="0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3DF382-44DD-45C3-9704-34E8893BC3AC}"/>
              </a:ext>
            </a:extLst>
          </p:cNvPr>
          <p:cNvSpPr txBox="1"/>
          <p:nvPr/>
        </p:nvSpPr>
        <p:spPr>
          <a:xfrm>
            <a:off x="6499580" y="5049081"/>
            <a:ext cx="4946526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App Demo &amp; Future Works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11BD74-B8C0-4D62-99FC-2DBC909A434D}"/>
              </a:ext>
            </a:extLst>
          </p:cNvPr>
          <p:cNvSpPr txBox="1"/>
          <p:nvPr/>
        </p:nvSpPr>
        <p:spPr>
          <a:xfrm>
            <a:off x="5180523" y="4702833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>
                    <a:alpha val="40000"/>
                  </a:schemeClr>
                </a:solidFill>
                <a:effectLst/>
              </a:rPr>
              <a:t>04</a:t>
            </a:r>
            <a:endParaRPr lang="ko-KR" altLang="en-US" b="1" dirty="0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5309400D-CFC2-4C2E-8323-13500FD1F911}"/>
              </a:ext>
            </a:extLst>
          </p:cNvPr>
          <p:cNvSpPr txBox="1">
            <a:spLocks/>
          </p:cNvSpPr>
          <p:nvPr/>
        </p:nvSpPr>
        <p:spPr>
          <a:xfrm>
            <a:off x="11515060" y="6356350"/>
            <a:ext cx="41467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8A5A4C-58AC-4127-BE37-66A2AC9B423A}" type="slidenum">
              <a:rPr lang="en-CA" sz="1600" smtClean="0">
                <a:solidFill>
                  <a:schemeClr val="bg1"/>
                </a:solidFill>
              </a:rPr>
              <a:pPr/>
              <a:t>30</a:t>
            </a:fld>
            <a:endParaRPr lang="en-CA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162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3" name="Google Shape;66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200" y="1910600"/>
            <a:ext cx="9902075" cy="411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26576"/>
            <a:ext cx="12186443" cy="1401323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35"/>
          <p:cNvSpPr txBox="1">
            <a:spLocks noGrp="1"/>
          </p:cNvSpPr>
          <p:nvPr>
            <p:ph type="title"/>
          </p:nvPr>
        </p:nvSpPr>
        <p:spPr>
          <a:xfrm>
            <a:off x="843380" y="420624"/>
            <a:ext cx="10910656" cy="506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CA" sz="4000">
                <a:solidFill>
                  <a:schemeClr val="lt1"/>
                </a:solidFill>
              </a:rPr>
              <a:t>App Demo</a:t>
            </a:r>
            <a:endParaRPr/>
          </a:p>
        </p:txBody>
      </p:sp>
      <p:sp>
        <p:nvSpPr>
          <p:cNvPr id="666" name="Google Shape;66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31434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DCD"/>
              </a:buClr>
              <a:buSzPts val="16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600" b="0" i="0" u="none" strike="noStrike" kern="0" cap="none" spc="0" normalizeH="0" baseline="0" noProof="0">
                <a:ln>
                  <a:noFill/>
                </a:ln>
                <a:solidFill>
                  <a:srgbClr val="338DCD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8DCD"/>
                </a:buClr>
                <a:buSzPts val="1600"/>
                <a:buFont typeface="Calibri"/>
                <a:buNone/>
                <a:tabLst/>
                <a:defRPr/>
              </a:pPr>
              <a:t>31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338DCD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7" name="Google Shape;667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4000" y="2168512"/>
            <a:ext cx="7604001" cy="3394074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35"/>
          <p:cNvSpPr txBox="1"/>
          <p:nvPr/>
        </p:nvSpPr>
        <p:spPr>
          <a:xfrm>
            <a:off x="6986325" y="6027825"/>
            <a:ext cx="297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1400" b="0" i="0" u="sng" strike="noStrike" kern="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6"/>
              </a:rPr>
              <a:t>http://vehicle-price.herokuapp.com/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FEE503B7-779D-4984-92F2-5525CCF1E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576"/>
            <a:ext cx="12186443" cy="14013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380" y="480299"/>
            <a:ext cx="10910656" cy="50692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F058F1-2A0D-4AD0-A580-8FC9569F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1434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8A5A4C-58AC-4127-BE37-66A2AC9B423A}" type="slidenum">
              <a:rPr kumimoji="0" lang="en-CA" sz="1600" b="0" i="0" u="none" strike="noStrike" kern="1200" cap="none" spc="0" normalizeH="0" baseline="0" noProof="0" smtClean="0">
                <a:ln>
                  <a:noFill/>
                </a:ln>
                <a:solidFill>
                  <a:srgbClr val="338DC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338DC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4120D-E930-4DDA-BA58-C494FBFD9EA2}"/>
              </a:ext>
            </a:extLst>
          </p:cNvPr>
          <p:cNvSpPr txBox="1"/>
          <p:nvPr/>
        </p:nvSpPr>
        <p:spPr>
          <a:xfrm>
            <a:off x="843380" y="1672941"/>
            <a:ext cx="108103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CA" sz="1800" dirty="0">
                <a:solidFill>
                  <a:srgbClr val="0070C0"/>
                </a:solidFill>
              </a:rPr>
              <a:t>When computing resources available, add back ‘model’ column to increase prediction accuracy</a:t>
            </a:r>
          </a:p>
          <a:p>
            <a:pPr marL="342900" indent="-342900" algn="just">
              <a:buFontTx/>
              <a:buChar char="-"/>
            </a:pPr>
            <a:endParaRPr lang="en-CA" sz="18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CA" sz="1800" dirty="0">
                <a:solidFill>
                  <a:srgbClr val="0070C0"/>
                </a:solidFill>
              </a:rPr>
              <a:t>Further Feature Engineering Tasks to reduce the model complexity while maintaining accuracy</a:t>
            </a:r>
          </a:p>
          <a:p>
            <a:pPr marL="342900" indent="-342900" algn="just">
              <a:buFontTx/>
              <a:buChar char="-"/>
            </a:pPr>
            <a:endParaRPr lang="en-CA" sz="18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CA" sz="1800" dirty="0">
                <a:solidFill>
                  <a:srgbClr val="0070C0"/>
                </a:solidFill>
              </a:rPr>
              <a:t>Perform ELT: load big datafile onto Data Base and use cloud resources to query and perform transformation and load back clean data sets. Right now we are using Google Drive.</a:t>
            </a:r>
          </a:p>
          <a:p>
            <a:pPr marL="342900" indent="-342900" algn="just">
              <a:buFontTx/>
              <a:buChar char="-"/>
            </a:pPr>
            <a:endParaRPr lang="en-CA" sz="18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endParaRPr lang="en-CA" sz="18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endParaRPr lang="en-CA" sz="18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endParaRPr lang="en-CA" sz="1800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CB5DDE-FF3E-4143-906B-DF793DA0E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558" y="3551301"/>
            <a:ext cx="60293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08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0" y="4644593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0" y="5660256"/>
            <a:ext cx="1219185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Any Questions?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ECD8E2-83E9-4C41-8C22-8DA12A474C84}"/>
              </a:ext>
            </a:extLst>
          </p:cNvPr>
          <p:cNvSpPr txBox="1"/>
          <p:nvPr/>
        </p:nvSpPr>
        <p:spPr>
          <a:xfrm>
            <a:off x="849640" y="4980729"/>
            <a:ext cx="42535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Motivation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3F909C-3212-46B6-BD00-AD341B7AAB9E}"/>
              </a:ext>
            </a:extLst>
          </p:cNvPr>
          <p:cNvSpPr txBox="1"/>
          <p:nvPr/>
        </p:nvSpPr>
        <p:spPr>
          <a:xfrm>
            <a:off x="8631594" y="858525"/>
            <a:ext cx="31215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Car Expenses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B27D1D-9A4D-4AB4-9D4F-2D83B09068FF}"/>
              </a:ext>
            </a:extLst>
          </p:cNvPr>
          <p:cNvSpPr txBox="1"/>
          <p:nvPr/>
        </p:nvSpPr>
        <p:spPr>
          <a:xfrm>
            <a:off x="8690240" y="1511310"/>
            <a:ext cx="3141557" cy="175432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bg1"/>
                </a:solidFill>
                <a:effectLst/>
                <a:latin typeface="proxima-nova"/>
              </a:rPr>
              <a:t>Transport costs generally account for 20 % </a:t>
            </a:r>
            <a:r>
              <a:rPr lang="en-US" dirty="0">
                <a:solidFill>
                  <a:schemeClr val="bg1"/>
                </a:solidFill>
                <a:latin typeface="proxima-nova"/>
              </a:rPr>
              <a:t>of after-tax income for a middle-class household in Canada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chemeClr val="bg1"/>
              </a:solidFill>
              <a:latin typeface="proxima-nova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bg1"/>
                </a:solidFill>
                <a:latin typeface="proxima-nova"/>
              </a:rPr>
              <a:t>- </a:t>
            </a:r>
            <a:r>
              <a:rPr lang="en-CA" dirty="0">
                <a:solidFill>
                  <a:schemeClr val="bg1"/>
                </a:solidFill>
                <a:latin typeface="proxima-nova"/>
              </a:rPr>
              <a:t>Scott Hannah</a:t>
            </a:r>
            <a:endParaRPr lang="ko-KR" altLang="en-US" dirty="0">
              <a:solidFill>
                <a:schemeClr val="bg1"/>
              </a:solidFill>
              <a:latin typeface="proxima-nov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62510A-7338-43C7-AC23-5FEAB1F03D3B}"/>
              </a:ext>
            </a:extLst>
          </p:cNvPr>
          <p:cNvSpPr txBox="1"/>
          <p:nvPr/>
        </p:nvSpPr>
        <p:spPr>
          <a:xfrm>
            <a:off x="8611339" y="4320193"/>
            <a:ext cx="31415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bg1"/>
                </a:solidFill>
                <a:effectLst/>
                <a:latin typeface="proxima-nova"/>
              </a:rPr>
              <a:t>New vehicles shed 10% of their value as soon as you drive them off the lot, and another 10% by the end of the first year.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bg1"/>
              </a:solidFill>
              <a:latin typeface="proxima-nova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  <a:latin typeface="proxima-nova"/>
              </a:rPr>
              <a:t>-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proxima-nova"/>
              </a:rPr>
              <a:t>D’Arbelles</a:t>
            </a:r>
            <a:r>
              <a:rPr lang="en-US" b="0" i="0" dirty="0">
                <a:solidFill>
                  <a:schemeClr val="bg1"/>
                </a:solidFill>
                <a:effectLst/>
                <a:latin typeface="proxima-nova"/>
              </a:rPr>
              <a:t>.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413C9F-A0B6-4A4A-8748-06B376874447}"/>
              </a:ext>
            </a:extLst>
          </p:cNvPr>
          <p:cNvSpPr txBox="1"/>
          <p:nvPr/>
        </p:nvSpPr>
        <p:spPr>
          <a:xfrm>
            <a:off x="8611339" y="3567951"/>
            <a:ext cx="310127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Car Depreciation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588F8963-04CE-4D92-B763-004E9652029E}"/>
              </a:ext>
            </a:extLst>
          </p:cNvPr>
          <p:cNvSpPr txBox="1">
            <a:spLocks/>
          </p:cNvSpPr>
          <p:nvPr/>
        </p:nvSpPr>
        <p:spPr>
          <a:xfrm>
            <a:off x="11446106" y="6202478"/>
            <a:ext cx="30793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8A5A4C-58AC-4127-BE37-66A2AC9B423A}" type="slidenum">
              <a:rPr lang="en-CA" smtClean="0">
                <a:solidFill>
                  <a:schemeClr val="bg1"/>
                </a:solidFill>
              </a:rPr>
              <a:pPr/>
              <a:t>4</a:t>
            </a:fld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75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FEE503B7-779D-4984-92F2-5525CCF1E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576"/>
            <a:ext cx="12186443" cy="14013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88" y="420623"/>
            <a:ext cx="10680148" cy="50692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 Description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E9B2E9-46AC-4720-B318-B016E20615D1}"/>
              </a:ext>
            </a:extLst>
          </p:cNvPr>
          <p:cNvSpPr txBox="1"/>
          <p:nvPr/>
        </p:nvSpPr>
        <p:spPr>
          <a:xfrm>
            <a:off x="1073888" y="1735421"/>
            <a:ext cx="10600661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338DCD"/>
                </a:solidFill>
                <a:effectLst/>
                <a:latin typeface="-apple-system"/>
              </a:rPr>
              <a:t>Objective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8DCD"/>
                </a:solidFill>
                <a:effectLst/>
                <a:latin typeface="-apple-system"/>
              </a:rPr>
              <a:t>To analyze the depreciation value of cars over the years by analyzing the sale prices on resale posts.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338DCD"/>
                </a:solidFill>
                <a:latin typeface="-apple-system"/>
              </a:rPr>
              <a:t>Parameters: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8DCD"/>
                </a:solidFill>
                <a:latin typeface="-apple-system"/>
              </a:rPr>
              <a:t>Vehicle Type, Year, Odometer, Fuel Type, Car Condition, Paint Color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338DCD"/>
                </a:solidFill>
                <a:latin typeface="-apple-system"/>
              </a:rPr>
              <a:t>Data Source: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8DCD"/>
                </a:solidFill>
                <a:latin typeface="-apple-system"/>
              </a:rPr>
              <a:t>Kaggle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8DCD"/>
                </a:solidFill>
                <a:latin typeface="-apple-system"/>
              </a:rPr>
              <a:t>Web scrapping every few months on </a:t>
            </a:r>
            <a:r>
              <a:rPr lang="en-US" sz="2400" dirty="0" err="1">
                <a:solidFill>
                  <a:srgbClr val="338DCD"/>
                </a:solidFill>
                <a:latin typeface="-apple-system"/>
              </a:rPr>
              <a:t>Craiglist</a:t>
            </a:r>
            <a:endParaRPr lang="en-US" sz="2400" dirty="0">
              <a:solidFill>
                <a:srgbClr val="338DCD"/>
              </a:solidFill>
              <a:latin typeface="-apple-system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E20520-A06B-4466-AC93-FD817989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0836" y="6202478"/>
            <a:ext cx="2743200" cy="365125"/>
          </a:xfrm>
        </p:spPr>
        <p:txBody>
          <a:bodyPr/>
          <a:lstStyle/>
          <a:p>
            <a:fld id="{E28A5A4C-58AC-4127-BE37-66A2AC9B423A}" type="slidenum">
              <a:rPr lang="en-CA" sz="1800" smtClean="0">
                <a:solidFill>
                  <a:srgbClr val="338DCD"/>
                </a:solidFill>
              </a:rPr>
              <a:t>5</a:t>
            </a:fld>
            <a:endParaRPr lang="en-CA" sz="1800" dirty="0">
              <a:solidFill>
                <a:srgbClr val="338D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69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9A452B13-2507-42AE-9D0C-E19AB2F9C7A0}"/>
              </a:ext>
            </a:extLst>
          </p:cNvPr>
          <p:cNvGrpSpPr/>
          <p:nvPr/>
        </p:nvGrpSpPr>
        <p:grpSpPr>
          <a:xfrm>
            <a:off x="909951" y="4097331"/>
            <a:ext cx="10679494" cy="263769"/>
            <a:chOff x="764931" y="1899141"/>
            <a:chExt cx="9873761" cy="26376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34256B8-91C9-4951-B96A-63DA876B5EB4}"/>
                </a:ext>
              </a:extLst>
            </p:cNvPr>
            <p:cNvSpPr/>
            <p:nvPr/>
          </p:nvSpPr>
          <p:spPr>
            <a:xfrm>
              <a:off x="764931" y="1899141"/>
              <a:ext cx="9873761" cy="263769"/>
            </a:xfrm>
            <a:prstGeom prst="rect">
              <a:avLst/>
            </a:prstGeom>
            <a:solidFill>
              <a:srgbClr val="59595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4F83E1B-D67E-4CFE-B0B7-8C6FAAF0F881}"/>
                </a:ext>
              </a:extLst>
            </p:cNvPr>
            <p:cNvCxnSpPr>
              <a:cxnSpLocks/>
              <a:stCxn id="70" idx="1"/>
              <a:endCxn id="70" idx="3"/>
            </p:cNvCxnSpPr>
            <p:nvPr/>
          </p:nvCxnSpPr>
          <p:spPr>
            <a:xfrm>
              <a:off x="764931" y="2031026"/>
              <a:ext cx="9873761" cy="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/>
              </a:solidFill>
              <a:prstDash val="lgDash"/>
              <a:miter lim="800000"/>
            </a:ln>
            <a:effectLst/>
          </p:spPr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99189EE-B877-44A4-B214-A4AFB638960E}"/>
              </a:ext>
            </a:extLst>
          </p:cNvPr>
          <p:cNvGrpSpPr/>
          <p:nvPr/>
        </p:nvGrpSpPr>
        <p:grpSpPr>
          <a:xfrm>
            <a:off x="909951" y="1639231"/>
            <a:ext cx="10547598" cy="263769"/>
            <a:chOff x="764931" y="1899141"/>
            <a:chExt cx="9873761" cy="26376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CA522A5-865A-481D-BD7A-144D40BECB92}"/>
                </a:ext>
              </a:extLst>
            </p:cNvPr>
            <p:cNvSpPr/>
            <p:nvPr/>
          </p:nvSpPr>
          <p:spPr>
            <a:xfrm>
              <a:off x="764931" y="1899141"/>
              <a:ext cx="9873761" cy="263769"/>
            </a:xfrm>
            <a:prstGeom prst="rect">
              <a:avLst/>
            </a:prstGeom>
            <a:solidFill>
              <a:srgbClr val="59595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6DC6849-498D-490E-A372-864E3B2B29F6}"/>
                </a:ext>
              </a:extLst>
            </p:cNvPr>
            <p:cNvCxnSpPr>
              <a:cxnSpLocks/>
              <a:stCxn id="64" idx="1"/>
              <a:endCxn id="64" idx="3"/>
            </p:cNvCxnSpPr>
            <p:nvPr/>
          </p:nvCxnSpPr>
          <p:spPr>
            <a:xfrm>
              <a:off x="764931" y="2031026"/>
              <a:ext cx="9873761" cy="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/>
              </a:solidFill>
              <a:prstDash val="lgDash"/>
              <a:miter lim="800000"/>
            </a:ln>
            <a:effectLst/>
          </p:spPr>
        </p:cxn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Project Road Map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BDE1613-EB8C-430E-B381-7DAE3930BD3D}"/>
              </a:ext>
            </a:extLst>
          </p:cNvPr>
          <p:cNvGrpSpPr/>
          <p:nvPr/>
        </p:nvGrpSpPr>
        <p:grpSpPr>
          <a:xfrm>
            <a:off x="1032928" y="2200191"/>
            <a:ext cx="3299531" cy="1091780"/>
            <a:chOff x="764931" y="2301783"/>
            <a:chExt cx="3299531" cy="109178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B255058-A463-41B5-8E65-D3603EED9C43}"/>
                </a:ext>
              </a:extLst>
            </p:cNvPr>
            <p:cNvSpPr txBox="1"/>
            <p:nvPr/>
          </p:nvSpPr>
          <p:spPr>
            <a:xfrm>
              <a:off x="764931" y="2301783"/>
              <a:ext cx="1247002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  <a:cs typeface="Arial" pitchFamily="34" charset="0"/>
                </a:rPr>
                <a:t>1</a:t>
              </a:r>
              <a:endParaRPr lang="ko-KR" altLang="en-US" sz="3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grpSp>
          <p:nvGrpSpPr>
            <p:cNvPr id="10" name="Group 5">
              <a:extLst>
                <a:ext uri="{FF2B5EF4-FFF2-40B4-BE49-F238E27FC236}">
                  <a16:creationId xmlns:a16="http://schemas.microsoft.com/office/drawing/2014/main" id="{15865C09-78BD-4191-9E08-B0A460ABFFF9}"/>
                </a:ext>
              </a:extLst>
            </p:cNvPr>
            <p:cNvGrpSpPr/>
            <p:nvPr/>
          </p:nvGrpSpPr>
          <p:grpSpPr>
            <a:xfrm>
              <a:off x="2092512" y="2418753"/>
              <a:ext cx="1971950" cy="974810"/>
              <a:chOff x="2676510" y="3418919"/>
              <a:chExt cx="1558491" cy="97481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B37611D-5D73-4A8E-9E08-957BD81E3012}"/>
                  </a:ext>
                </a:extLst>
              </p:cNvPr>
              <p:cNvSpPr txBox="1"/>
              <p:nvPr/>
            </p:nvSpPr>
            <p:spPr>
              <a:xfrm>
                <a:off x="2684734" y="3418919"/>
                <a:ext cx="155026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1"/>
                    </a:solidFill>
                    <a:cs typeface="Arial" pitchFamily="34" charset="0"/>
                  </a:rPr>
                  <a:t>Transformation</a:t>
                </a:r>
                <a:endParaRPr lang="ko-KR" altLang="en-US" sz="20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47C6A1-BFD8-49A2-B6A3-E9DB5925E860}"/>
                  </a:ext>
                </a:extLst>
              </p:cNvPr>
              <p:cNvSpPr txBox="1"/>
              <p:nvPr/>
            </p:nvSpPr>
            <p:spPr>
              <a:xfrm>
                <a:off x="2676510" y="4085952"/>
                <a:ext cx="15502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Check data quality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7E954A2-BE99-4424-AFC5-E1E6E72A466E}"/>
              </a:ext>
            </a:extLst>
          </p:cNvPr>
          <p:cNvGrpSpPr/>
          <p:nvPr/>
        </p:nvGrpSpPr>
        <p:grpSpPr>
          <a:xfrm>
            <a:off x="4537861" y="2200191"/>
            <a:ext cx="3319592" cy="1397601"/>
            <a:chOff x="3869814" y="2301783"/>
            <a:chExt cx="3319592" cy="139760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8F34F1-F524-4B00-A4D1-A4D85BFC7EA8}"/>
                </a:ext>
              </a:extLst>
            </p:cNvPr>
            <p:cNvSpPr txBox="1"/>
            <p:nvPr/>
          </p:nvSpPr>
          <p:spPr>
            <a:xfrm>
              <a:off x="3869814" y="2301783"/>
              <a:ext cx="1247002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CA" altLang="ko-KR" sz="3600" b="1" dirty="0">
                  <a:solidFill>
                    <a:schemeClr val="accent2"/>
                  </a:solidFill>
                  <a:cs typeface="Arial" pitchFamily="34" charset="0"/>
                </a:rPr>
                <a:t>2</a:t>
              </a:r>
              <a:endParaRPr lang="ko-KR" altLang="en-US" sz="3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grpSp>
          <p:nvGrpSpPr>
            <p:cNvPr id="13" name="Group 5">
              <a:extLst>
                <a:ext uri="{FF2B5EF4-FFF2-40B4-BE49-F238E27FC236}">
                  <a16:creationId xmlns:a16="http://schemas.microsoft.com/office/drawing/2014/main" id="{5BD10D7C-AF59-41F9-8CD5-082547C5BEE6}"/>
                </a:ext>
              </a:extLst>
            </p:cNvPr>
            <p:cNvGrpSpPr/>
            <p:nvPr/>
          </p:nvGrpSpPr>
          <p:grpSpPr>
            <a:xfrm>
              <a:off x="5197932" y="2301783"/>
              <a:ext cx="1991474" cy="1397601"/>
              <a:chOff x="2676933" y="3301949"/>
              <a:chExt cx="1573921" cy="139760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47CC9D-4A3B-4061-8C22-00415DC445D2}"/>
                  </a:ext>
                </a:extLst>
              </p:cNvPr>
              <p:cNvSpPr txBox="1"/>
              <p:nvPr/>
            </p:nvSpPr>
            <p:spPr>
              <a:xfrm>
                <a:off x="2676933" y="3301949"/>
                <a:ext cx="155026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2"/>
                    </a:solidFill>
                    <a:cs typeface="Arial" pitchFamily="34" charset="0"/>
                  </a:rPr>
                  <a:t>Preprocessing</a:t>
                </a:r>
                <a:endParaRPr lang="ko-KR" altLang="en-US" sz="2000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6A7CA6-FF49-46F7-AB19-F172F87610E0}"/>
                  </a:ext>
                </a:extLst>
              </p:cNvPr>
              <p:cNvSpPr txBox="1"/>
              <p:nvPr/>
            </p:nvSpPr>
            <p:spPr>
              <a:xfrm>
                <a:off x="2700587" y="3994292"/>
                <a:ext cx="1550267" cy="705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Onehot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Encoding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Standard Scale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D0270E0-EE70-4075-8C2B-199E1CBBD260}"/>
              </a:ext>
            </a:extLst>
          </p:cNvPr>
          <p:cNvGrpSpPr/>
          <p:nvPr/>
        </p:nvGrpSpPr>
        <p:grpSpPr>
          <a:xfrm>
            <a:off x="8042794" y="2169751"/>
            <a:ext cx="3330479" cy="1113689"/>
            <a:chOff x="7774797" y="2271343"/>
            <a:chExt cx="3330479" cy="11136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AAD5E5-3508-452E-B0F0-B183614E1336}"/>
                </a:ext>
              </a:extLst>
            </p:cNvPr>
            <p:cNvSpPr txBox="1"/>
            <p:nvPr/>
          </p:nvSpPr>
          <p:spPr>
            <a:xfrm>
              <a:off x="7774797" y="2301783"/>
              <a:ext cx="1247002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3"/>
                  </a:solidFill>
                  <a:cs typeface="Arial" pitchFamily="34" charset="0"/>
                </a:rPr>
                <a:t>3</a:t>
              </a:r>
              <a:endParaRPr lang="ko-KR" altLang="en-US" sz="3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grpSp>
          <p:nvGrpSpPr>
            <p:cNvPr id="16" name="Group 5">
              <a:extLst>
                <a:ext uri="{FF2B5EF4-FFF2-40B4-BE49-F238E27FC236}">
                  <a16:creationId xmlns:a16="http://schemas.microsoft.com/office/drawing/2014/main" id="{152F4CD7-6811-4E2A-B8E1-B8755B19D71F}"/>
                </a:ext>
              </a:extLst>
            </p:cNvPr>
            <p:cNvGrpSpPr/>
            <p:nvPr/>
          </p:nvGrpSpPr>
          <p:grpSpPr>
            <a:xfrm>
              <a:off x="9143731" y="2271343"/>
              <a:ext cx="1961545" cy="1113689"/>
              <a:chOff x="2709192" y="3271509"/>
              <a:chExt cx="1550267" cy="1113689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A92D0D-A933-4781-965C-F757BA5ED307}"/>
                  </a:ext>
                </a:extLst>
              </p:cNvPr>
              <p:cNvSpPr txBox="1"/>
              <p:nvPr/>
            </p:nvSpPr>
            <p:spPr>
              <a:xfrm>
                <a:off x="2711700" y="3271509"/>
                <a:ext cx="151550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3"/>
                    </a:solidFill>
                    <a:cs typeface="Arial" pitchFamily="34" charset="0"/>
                  </a:rPr>
                  <a:t>Algorithm Selection</a:t>
                </a:r>
                <a:endParaRPr lang="ko-KR" altLang="en-US" sz="20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8C574A7-457D-4D66-957E-3980DB3E0887}"/>
                  </a:ext>
                </a:extLst>
              </p:cNvPr>
              <p:cNvSpPr txBox="1"/>
              <p:nvPr/>
            </p:nvSpPr>
            <p:spPr>
              <a:xfrm>
                <a:off x="2709192" y="4077421"/>
                <a:ext cx="15502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Use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Pycaret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225978C-F026-455F-B555-37598BF1F3DB}"/>
              </a:ext>
            </a:extLst>
          </p:cNvPr>
          <p:cNvGrpSpPr/>
          <p:nvPr/>
        </p:nvGrpSpPr>
        <p:grpSpPr>
          <a:xfrm>
            <a:off x="1032928" y="4667159"/>
            <a:ext cx="3289662" cy="1717266"/>
            <a:chOff x="764931" y="4987826"/>
            <a:chExt cx="3289662" cy="171726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55A92F-F013-44B1-8A9F-C99DF0B45AFA}"/>
                </a:ext>
              </a:extLst>
            </p:cNvPr>
            <p:cNvSpPr txBox="1"/>
            <p:nvPr/>
          </p:nvSpPr>
          <p:spPr>
            <a:xfrm>
              <a:off x="764931" y="5018604"/>
              <a:ext cx="1247002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4"/>
                  </a:solidFill>
                  <a:cs typeface="Arial" pitchFamily="34" charset="0"/>
                </a:rPr>
                <a:t>6</a:t>
              </a:r>
              <a:endParaRPr lang="ko-KR" altLang="en-US" sz="3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grpSp>
          <p:nvGrpSpPr>
            <p:cNvPr id="19" name="Group 5">
              <a:extLst>
                <a:ext uri="{FF2B5EF4-FFF2-40B4-BE49-F238E27FC236}">
                  <a16:creationId xmlns:a16="http://schemas.microsoft.com/office/drawing/2014/main" id="{3AF84918-E2F2-4BA3-AA72-8ECE447EAD50}"/>
                </a:ext>
              </a:extLst>
            </p:cNvPr>
            <p:cNvGrpSpPr/>
            <p:nvPr/>
          </p:nvGrpSpPr>
          <p:grpSpPr>
            <a:xfrm>
              <a:off x="2091975" y="4987826"/>
              <a:ext cx="1962618" cy="1717266"/>
              <a:chOff x="2676084" y="3271171"/>
              <a:chExt cx="1551115" cy="171726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883225-ADC2-4E4C-9200-1EEA37DC06FA}"/>
                  </a:ext>
                </a:extLst>
              </p:cNvPr>
              <p:cNvSpPr txBox="1"/>
              <p:nvPr/>
            </p:nvSpPr>
            <p:spPr>
              <a:xfrm>
                <a:off x="2676084" y="3271171"/>
                <a:ext cx="155069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4"/>
                    </a:solidFill>
                    <a:cs typeface="Arial" pitchFamily="34" charset="0"/>
                  </a:rPr>
                  <a:t>App Deployment</a:t>
                </a:r>
                <a:endParaRPr lang="ko-KR" altLang="en-US" sz="2000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BFF8BA-5381-4FD3-B209-38CCDE0AEC55}"/>
                  </a:ext>
                </a:extLst>
              </p:cNvPr>
              <p:cNvSpPr txBox="1"/>
              <p:nvPr/>
            </p:nvSpPr>
            <p:spPr>
              <a:xfrm>
                <a:off x="2684924" y="3960014"/>
                <a:ext cx="1542275" cy="1028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Flask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Html/CSS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Heroku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E6D409D-BD19-4673-9723-5D8578DDAD52}"/>
              </a:ext>
            </a:extLst>
          </p:cNvPr>
          <p:cNvGrpSpPr/>
          <p:nvPr/>
        </p:nvGrpSpPr>
        <p:grpSpPr>
          <a:xfrm>
            <a:off x="4538262" y="4697937"/>
            <a:ext cx="3319191" cy="1458721"/>
            <a:chOff x="3870081" y="5018604"/>
            <a:chExt cx="3319191" cy="14587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C22710-FA3A-4EF1-94C3-68BC473C6DA5}"/>
                </a:ext>
              </a:extLst>
            </p:cNvPr>
            <p:cNvSpPr txBox="1"/>
            <p:nvPr/>
          </p:nvSpPr>
          <p:spPr>
            <a:xfrm>
              <a:off x="3870081" y="5018604"/>
              <a:ext cx="1247002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00BDFB"/>
                  </a:solidFill>
                  <a:cs typeface="Arial" pitchFamily="34" charset="0"/>
                </a:rPr>
                <a:t>5</a:t>
              </a:r>
              <a:endParaRPr lang="ko-KR" altLang="en-US" sz="3600" b="1" dirty="0">
                <a:solidFill>
                  <a:srgbClr val="00BDFB"/>
                </a:solidFill>
                <a:cs typeface="Arial" pitchFamily="34" charset="0"/>
              </a:endParaRPr>
            </a:p>
          </p:txBody>
        </p:sp>
        <p:grpSp>
          <p:nvGrpSpPr>
            <p:cNvPr id="22" name="Group 5">
              <a:extLst>
                <a:ext uri="{FF2B5EF4-FFF2-40B4-BE49-F238E27FC236}">
                  <a16:creationId xmlns:a16="http://schemas.microsoft.com/office/drawing/2014/main" id="{1A2BFEFE-EDB7-4A61-B516-4B58E5EBA981}"/>
                </a:ext>
              </a:extLst>
            </p:cNvPr>
            <p:cNvGrpSpPr/>
            <p:nvPr/>
          </p:nvGrpSpPr>
          <p:grpSpPr>
            <a:xfrm>
              <a:off x="5197661" y="5125490"/>
              <a:ext cx="1991611" cy="1351835"/>
              <a:chOff x="2676718" y="3408835"/>
              <a:chExt cx="1574029" cy="1351835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03640C-6109-45E4-8D85-82C6FE3C8533}"/>
                  </a:ext>
                </a:extLst>
              </p:cNvPr>
              <p:cNvSpPr txBox="1"/>
              <p:nvPr/>
            </p:nvSpPr>
            <p:spPr>
              <a:xfrm>
                <a:off x="2676718" y="3408835"/>
                <a:ext cx="1550480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00BDFB"/>
                    </a:solidFill>
                    <a:cs typeface="Arial" pitchFamily="34" charset="0"/>
                  </a:rPr>
                  <a:t>Final Model</a:t>
                </a:r>
                <a:endParaRPr lang="ko-KR" altLang="en-US" sz="2000" b="1" dirty="0">
                  <a:solidFill>
                    <a:srgbClr val="00BDFB"/>
                  </a:solidFill>
                  <a:cs typeface="Arial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D6FC3FA-3C06-4EAA-B447-9015638EE7E7}"/>
                  </a:ext>
                </a:extLst>
              </p:cNvPr>
              <p:cNvSpPr txBox="1"/>
              <p:nvPr/>
            </p:nvSpPr>
            <p:spPr>
              <a:xfrm>
                <a:off x="2700480" y="4022006"/>
                <a:ext cx="155026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Refit model with selected features and tuned parameters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F70772F-ACA8-430A-A31A-CC7B3F80666B}"/>
              </a:ext>
            </a:extLst>
          </p:cNvPr>
          <p:cNvGrpSpPr/>
          <p:nvPr/>
        </p:nvGrpSpPr>
        <p:grpSpPr>
          <a:xfrm>
            <a:off x="8043328" y="4697937"/>
            <a:ext cx="3329945" cy="1425315"/>
            <a:chOff x="6975231" y="5018604"/>
            <a:chExt cx="3329945" cy="14253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0681FE-11A9-4D23-88AB-A0CB09678835}"/>
                </a:ext>
              </a:extLst>
            </p:cNvPr>
            <p:cNvSpPr txBox="1"/>
            <p:nvPr/>
          </p:nvSpPr>
          <p:spPr>
            <a:xfrm>
              <a:off x="6975231" y="5018604"/>
              <a:ext cx="1247002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6"/>
                  </a:solidFill>
                  <a:cs typeface="Arial" pitchFamily="34" charset="0"/>
                </a:rPr>
                <a:t>4</a:t>
              </a:r>
              <a:endParaRPr lang="ko-KR" altLang="en-US" sz="36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grpSp>
          <p:nvGrpSpPr>
            <p:cNvPr id="25" name="Group 5">
              <a:extLst>
                <a:ext uri="{FF2B5EF4-FFF2-40B4-BE49-F238E27FC236}">
                  <a16:creationId xmlns:a16="http://schemas.microsoft.com/office/drawing/2014/main" id="{119BFDC7-C63E-4752-AE26-D7C454F56B99}"/>
                </a:ext>
              </a:extLst>
            </p:cNvPr>
            <p:cNvGrpSpPr/>
            <p:nvPr/>
          </p:nvGrpSpPr>
          <p:grpSpPr>
            <a:xfrm>
              <a:off x="8221698" y="5100757"/>
              <a:ext cx="2083478" cy="1343162"/>
              <a:chOff x="2612826" y="3384102"/>
              <a:chExt cx="1646635" cy="1343162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31CB38-0B71-45CE-978D-17C6B3FD2A12}"/>
                  </a:ext>
                </a:extLst>
              </p:cNvPr>
              <p:cNvSpPr txBox="1"/>
              <p:nvPr/>
            </p:nvSpPr>
            <p:spPr>
              <a:xfrm>
                <a:off x="2612826" y="3384102"/>
                <a:ext cx="155026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CA" altLang="ko-KR" sz="2000" b="1" dirty="0">
                    <a:solidFill>
                      <a:schemeClr val="accent6"/>
                    </a:solidFill>
                    <a:cs typeface="Arial" pitchFamily="34" charset="0"/>
                  </a:rPr>
                  <a:t>Model Selection</a:t>
                </a:r>
                <a:endParaRPr lang="ko-KR" altLang="en-US" sz="2000" b="1" dirty="0">
                  <a:solidFill>
                    <a:schemeClr val="accent6"/>
                  </a:solidFill>
                  <a:cs typeface="Arial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CBB5632-B611-48A0-8E4C-6FA9A14353C5}"/>
                  </a:ext>
                </a:extLst>
              </p:cNvPr>
              <p:cNvSpPr txBox="1"/>
              <p:nvPr/>
            </p:nvSpPr>
            <p:spPr>
              <a:xfrm>
                <a:off x="2709194" y="4022006"/>
                <a:ext cx="1550267" cy="705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Feature Engineering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Hyperparameter Tuning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27CCD3C-2281-4253-86F1-EED30B3D3EB0}"/>
              </a:ext>
            </a:extLst>
          </p:cNvPr>
          <p:cNvGrpSpPr/>
          <p:nvPr/>
        </p:nvGrpSpPr>
        <p:grpSpPr>
          <a:xfrm flipH="1">
            <a:off x="1191169" y="1377021"/>
            <a:ext cx="930519" cy="358175"/>
            <a:chOff x="8760955" y="-377720"/>
            <a:chExt cx="5693435" cy="2191516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8041090-F0B0-4DDE-A4AD-3DC44C3061C3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93863D9-277F-46DE-AB3E-839BF41A8911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054DC36-8839-4EB4-A376-2ECBEE0A0BDD}"/>
              </a:ext>
            </a:extLst>
          </p:cNvPr>
          <p:cNvGrpSpPr/>
          <p:nvPr/>
        </p:nvGrpSpPr>
        <p:grpSpPr>
          <a:xfrm>
            <a:off x="1164845" y="3805098"/>
            <a:ext cx="930519" cy="358175"/>
            <a:chOff x="8760955" y="-377720"/>
            <a:chExt cx="5693435" cy="2191516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BD06BF7-6FD7-4358-8673-44409F4781D6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CBA9B7C-68EE-49FB-8233-7A8FB3138E0C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8437386-8BDE-4CA0-9EF6-6DF85646D06F}"/>
              </a:ext>
            </a:extLst>
          </p:cNvPr>
          <p:cNvGrpSpPr/>
          <p:nvPr/>
        </p:nvGrpSpPr>
        <p:grpSpPr>
          <a:xfrm flipH="1">
            <a:off x="4696102" y="1377021"/>
            <a:ext cx="930519" cy="358175"/>
            <a:chOff x="8760955" y="-377720"/>
            <a:chExt cx="5693435" cy="2191516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DA42143-F8A5-49C5-9E76-35D87E58EE40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332B2F-3283-43B5-8A55-E55CE81B5521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689660E-A450-4E5C-9A95-5B360B539E4E}"/>
              </a:ext>
            </a:extLst>
          </p:cNvPr>
          <p:cNvGrpSpPr/>
          <p:nvPr/>
        </p:nvGrpSpPr>
        <p:grpSpPr>
          <a:xfrm flipH="1">
            <a:off x="8201035" y="1377021"/>
            <a:ext cx="930519" cy="358175"/>
            <a:chOff x="8760955" y="-377720"/>
            <a:chExt cx="5693435" cy="2191516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1176E0E-813F-4844-9E81-D88ED814E450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B00B290-2886-4A39-BC4C-5AD69399D47D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011DB09-7496-4516-8C83-6B6F694AF870}"/>
              </a:ext>
            </a:extLst>
          </p:cNvPr>
          <p:cNvGrpSpPr/>
          <p:nvPr/>
        </p:nvGrpSpPr>
        <p:grpSpPr>
          <a:xfrm>
            <a:off x="8215069" y="3805098"/>
            <a:ext cx="930519" cy="358175"/>
            <a:chOff x="8760955" y="-377720"/>
            <a:chExt cx="5693435" cy="2191516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D4476AE-A853-4BD3-9428-3CC7B55C185A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274540B-FA95-4E02-A165-1D029920C216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CBA9547-B008-4ED3-A5D2-23E423466C35}"/>
              </a:ext>
            </a:extLst>
          </p:cNvPr>
          <p:cNvGrpSpPr/>
          <p:nvPr/>
        </p:nvGrpSpPr>
        <p:grpSpPr>
          <a:xfrm rot="5400000">
            <a:off x="10096623" y="2868282"/>
            <a:ext cx="2721871" cy="263769"/>
            <a:chOff x="717532" y="1899142"/>
            <a:chExt cx="9921160" cy="263769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96FC4EA-41E4-4F41-9458-7867E42F5F98}"/>
                </a:ext>
              </a:extLst>
            </p:cNvPr>
            <p:cNvSpPr/>
            <p:nvPr/>
          </p:nvSpPr>
          <p:spPr>
            <a:xfrm>
              <a:off x="717532" y="1899142"/>
              <a:ext cx="9921160" cy="263769"/>
            </a:xfrm>
            <a:prstGeom prst="rect">
              <a:avLst/>
            </a:prstGeom>
            <a:solidFill>
              <a:srgbClr val="59595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E34A21E-ECD4-462E-95E5-7FC01AD87238}"/>
                </a:ext>
              </a:extLst>
            </p:cNvPr>
            <p:cNvCxnSpPr>
              <a:cxnSpLocks/>
              <a:endCxn id="67" idx="3"/>
            </p:cNvCxnSpPr>
            <p:nvPr/>
          </p:nvCxnSpPr>
          <p:spPr>
            <a:xfrm rot="16200000" flipH="1">
              <a:off x="5918473" y="-2689192"/>
              <a:ext cx="4" cy="9440435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/>
              </a:solidFill>
              <a:prstDash val="lgDash"/>
              <a:miter lim="800000"/>
            </a:ln>
            <a:effectLst/>
          </p:spPr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891E784-C55D-4E50-BC5D-8C70ED8E1A47}"/>
              </a:ext>
            </a:extLst>
          </p:cNvPr>
          <p:cNvGrpSpPr/>
          <p:nvPr/>
        </p:nvGrpSpPr>
        <p:grpSpPr>
          <a:xfrm>
            <a:off x="4689957" y="3805098"/>
            <a:ext cx="930519" cy="358175"/>
            <a:chOff x="8760955" y="-377720"/>
            <a:chExt cx="5693435" cy="2191516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084F72C-B644-45BC-8C4C-85B60288E65B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rgbClr val="00BDFB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371A722-8DF8-49C9-944F-8A751A0C2D2D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93" name="Slide Number Placeholder 8">
            <a:extLst>
              <a:ext uri="{FF2B5EF4-FFF2-40B4-BE49-F238E27FC236}">
                <a16:creationId xmlns:a16="http://schemas.microsoft.com/office/drawing/2014/main" id="{5B152C1C-94C4-4A4C-B0E7-A4DC9D0C3375}"/>
              </a:ext>
            </a:extLst>
          </p:cNvPr>
          <p:cNvSpPr txBox="1">
            <a:spLocks/>
          </p:cNvSpPr>
          <p:nvPr/>
        </p:nvSpPr>
        <p:spPr>
          <a:xfrm>
            <a:off x="9153526" y="629419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8A5A4C-58AC-4127-BE37-66A2AC9B423A}" type="slidenum">
              <a:rPr lang="en-CA" smtClean="0">
                <a:solidFill>
                  <a:srgbClr val="338DCD"/>
                </a:solidFill>
              </a:rPr>
              <a:pPr algn="r"/>
              <a:t>6</a:t>
            </a:fld>
            <a:endParaRPr lang="en-CA" dirty="0">
              <a:solidFill>
                <a:srgbClr val="338D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6499580" y="1183407"/>
            <a:ext cx="4946526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Objective &amp; Motivation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5180524" y="843909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>
                    <a:alpha val="40000"/>
                  </a:schemeClr>
                </a:solidFill>
                <a:effectLst/>
              </a:rPr>
              <a:t>01</a:t>
            </a:r>
            <a:endParaRPr lang="ko-KR" altLang="en-US" b="1" dirty="0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6499580" y="2439307"/>
            <a:ext cx="4946526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Data Transformation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5180523" y="2143712"/>
            <a:ext cx="1531549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>
                    <a:alpha val="40000"/>
                  </a:schemeClr>
                </a:solidFill>
              </a:rPr>
              <a:t>02</a:t>
            </a:r>
            <a:endParaRPr lang="ko-KR" altLang="en-US" sz="7200" b="1" dirty="0">
              <a:solidFill>
                <a:schemeClr val="bg1">
                  <a:alpha val="40000"/>
                </a:schemeClr>
              </a:solidFill>
            </a:endParaRP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F991BD8-3FA5-4968-9D55-AC2158FA9903}"/>
              </a:ext>
            </a:extLst>
          </p:cNvPr>
          <p:cNvSpPr txBox="1">
            <a:spLocks/>
          </p:cNvSpPr>
          <p:nvPr/>
        </p:nvSpPr>
        <p:spPr>
          <a:xfrm>
            <a:off x="11446106" y="6202478"/>
            <a:ext cx="30793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8A5A4C-58AC-4127-BE37-66A2AC9B423A}" type="slidenum">
              <a:rPr lang="en-CA" smtClean="0">
                <a:solidFill>
                  <a:schemeClr val="bg1"/>
                </a:solidFill>
              </a:rPr>
              <a:pPr/>
              <a:t>7</a:t>
            </a:fld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28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rgbClr val="4C8FB5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Dataset Quality Check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32C5A0-B3E4-484E-ADF8-6C0AEF5D3BD6}"/>
              </a:ext>
            </a:extLst>
          </p:cNvPr>
          <p:cNvSpPr txBox="1"/>
          <p:nvPr/>
        </p:nvSpPr>
        <p:spPr>
          <a:xfrm>
            <a:off x="9029695" y="1117527"/>
            <a:ext cx="302618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0070C0"/>
                </a:solidFill>
              </a:rPr>
              <a:t>Invalid inputs (filter)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rgbClr val="0070C0"/>
                </a:solidFill>
              </a:rPr>
              <a:t>Price range: </a:t>
            </a:r>
          </a:p>
          <a:p>
            <a:pPr lvl="1"/>
            <a:r>
              <a:rPr lang="en-CA" sz="2000" dirty="0">
                <a:solidFill>
                  <a:srgbClr val="0070C0"/>
                </a:solidFill>
              </a:rPr>
              <a:t>      $100 - $200,000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rgbClr val="0070C0"/>
                </a:solidFill>
              </a:rPr>
              <a:t>Odometer:  </a:t>
            </a:r>
          </a:p>
          <a:p>
            <a:pPr lvl="1"/>
            <a:r>
              <a:rPr lang="en-CA" sz="2000" dirty="0">
                <a:solidFill>
                  <a:srgbClr val="0070C0"/>
                </a:solidFill>
              </a:rPr>
              <a:t>      10km – 200,000km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0070C0"/>
                </a:solidFill>
              </a:rPr>
              <a:t>NAN values (drop or replace)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0070C0"/>
                </a:solidFill>
              </a:rPr>
              <a:t>Mean values are in different scales (Standard Scaler)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8CACD1-D284-4023-AA7B-5F4F159A9020}"/>
              </a:ext>
            </a:extLst>
          </p:cNvPr>
          <p:cNvGrpSpPr/>
          <p:nvPr/>
        </p:nvGrpSpPr>
        <p:grpSpPr>
          <a:xfrm>
            <a:off x="670272" y="823938"/>
            <a:ext cx="8234808" cy="4003829"/>
            <a:chOff x="838199" y="404511"/>
            <a:chExt cx="10514013" cy="3967163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721EB0FC-B238-4517-8FEE-F45A51FA5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404511"/>
              <a:ext cx="8905875" cy="3967163"/>
            </a:xfrm>
            <a:prstGeom prst="rect">
              <a:avLst/>
            </a:prstGeom>
          </p:spPr>
        </p:pic>
        <p:pic>
          <p:nvPicPr>
            <p:cNvPr id="8" name="Picture 7" descr="Graphical user interface&#10;&#10;Description automatically generated with low confidence">
              <a:extLst>
                <a:ext uri="{FF2B5EF4-FFF2-40B4-BE49-F238E27FC236}">
                  <a16:creationId xmlns:a16="http://schemas.microsoft.com/office/drawing/2014/main" id="{9C2B4C27-66F4-4A46-9E4A-FFBB90268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13924" y="404511"/>
              <a:ext cx="1538288" cy="396716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7AC390-1FD2-4FB2-A626-86DE1F899C57}"/>
                </a:ext>
              </a:extLst>
            </p:cNvPr>
            <p:cNvSpPr/>
            <p:nvPr/>
          </p:nvSpPr>
          <p:spPr>
            <a:xfrm>
              <a:off x="998782" y="1756126"/>
              <a:ext cx="8584707" cy="3728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52B74A5-C989-41A5-A925-6870E7F2FCE6}"/>
                </a:ext>
              </a:extLst>
            </p:cNvPr>
            <p:cNvSpPr/>
            <p:nvPr/>
          </p:nvSpPr>
          <p:spPr>
            <a:xfrm>
              <a:off x="10666604" y="1256387"/>
              <a:ext cx="579437" cy="27311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EA0AA4-C0BE-4C53-B0EA-196573E18E22}"/>
                </a:ext>
              </a:extLst>
            </p:cNvPr>
            <p:cNvSpPr/>
            <p:nvPr/>
          </p:nvSpPr>
          <p:spPr>
            <a:xfrm>
              <a:off x="2947386" y="2388092"/>
              <a:ext cx="3879542" cy="3728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28704C-0251-4EAB-AF81-751DEAB95E23}"/>
                </a:ext>
              </a:extLst>
            </p:cNvPr>
            <p:cNvSpPr/>
            <p:nvPr/>
          </p:nvSpPr>
          <p:spPr>
            <a:xfrm>
              <a:off x="2947385" y="3871440"/>
              <a:ext cx="3879542" cy="3728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8CD7BA-288D-4544-A0FB-9D86472F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18" y="6335518"/>
            <a:ext cx="2743200" cy="365125"/>
          </a:xfrm>
        </p:spPr>
        <p:txBody>
          <a:bodyPr/>
          <a:lstStyle/>
          <a:p>
            <a:fld id="{E28A5A4C-58AC-4127-BE37-66A2AC9B423A}" type="slidenum">
              <a:rPr lang="en-CA" sz="1600" smtClean="0">
                <a:solidFill>
                  <a:schemeClr val="bg1"/>
                </a:solidFill>
              </a:rPr>
              <a:t>8</a:t>
            </a:fld>
            <a:endParaRPr lang="en-CA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44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rgbClr val="4C8F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/>
              <a:t>Dataset Transformation</a:t>
            </a:r>
            <a:endParaRPr lang="en-CA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7F1D255-90F1-47E2-8935-CDC01B3AB686}"/>
              </a:ext>
            </a:extLst>
          </p:cNvPr>
          <p:cNvGrpSpPr/>
          <p:nvPr/>
        </p:nvGrpSpPr>
        <p:grpSpPr>
          <a:xfrm>
            <a:off x="236785" y="346228"/>
            <a:ext cx="11685423" cy="4789893"/>
            <a:chOff x="236787" y="231785"/>
            <a:chExt cx="11579265" cy="490433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F63050B-3884-4CF8-A514-56C16521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4052" y="231785"/>
              <a:ext cx="1986655" cy="4202196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5330E17-018E-4EE2-9A8D-E53AEDCBBB0E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2494625" y="2332883"/>
              <a:ext cx="5894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0514DA1-09FF-4F67-9CF0-6A8115139658}"/>
                </a:ext>
              </a:extLst>
            </p:cNvPr>
            <p:cNvGrpSpPr/>
            <p:nvPr/>
          </p:nvGrpSpPr>
          <p:grpSpPr>
            <a:xfrm>
              <a:off x="236787" y="231786"/>
              <a:ext cx="11579265" cy="4904336"/>
              <a:chOff x="236787" y="231786"/>
              <a:chExt cx="11579265" cy="490433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FAA7CC9-8809-4B86-9FB4-6D32146E8009}"/>
                  </a:ext>
                </a:extLst>
              </p:cNvPr>
              <p:cNvGrpSpPr/>
              <p:nvPr/>
            </p:nvGrpSpPr>
            <p:grpSpPr>
              <a:xfrm>
                <a:off x="236787" y="231786"/>
                <a:ext cx="2169529" cy="4904336"/>
                <a:chOff x="9813925" y="698500"/>
                <a:chExt cx="1538288" cy="3967163"/>
              </a:xfrm>
            </p:grpSpPr>
            <p:pic>
              <p:nvPicPr>
                <p:cNvPr id="8" name="Picture 7" descr="Graphical user interfac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9C2B4C27-66F4-4A46-9E4A-FFBB90268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13925" y="698500"/>
                  <a:ext cx="1538288" cy="3967163"/>
                </a:xfrm>
                <a:prstGeom prst="rect">
                  <a:avLst/>
                </a:prstGeom>
              </p:spPr>
            </p:pic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52B74A5-C989-41A5-A925-6870E7F2FCE6}"/>
                    </a:ext>
                  </a:extLst>
                </p:cNvPr>
                <p:cNvSpPr/>
                <p:nvPr/>
              </p:nvSpPr>
              <p:spPr>
                <a:xfrm>
                  <a:off x="9850642" y="1032497"/>
                  <a:ext cx="917716" cy="601218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8C13110-6C42-475E-8759-E440E61DBE7E}"/>
                  </a:ext>
                </a:extLst>
              </p:cNvPr>
              <p:cNvSpPr txBox="1"/>
              <p:nvPr/>
            </p:nvSpPr>
            <p:spPr>
              <a:xfrm>
                <a:off x="7654068" y="418433"/>
                <a:ext cx="416198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b="1" u="sng" dirty="0">
                    <a:solidFill>
                      <a:srgbClr val="0070C0"/>
                    </a:solidFill>
                  </a:rPr>
                  <a:t>Steps:</a:t>
                </a:r>
              </a:p>
              <a:p>
                <a:endParaRPr lang="en-CA" sz="2000" b="1" u="sng" dirty="0">
                  <a:solidFill>
                    <a:srgbClr val="0070C0"/>
                  </a:solidFill>
                </a:endParaRPr>
              </a:p>
              <a:p>
                <a:r>
                  <a:rPr lang="en-CA" sz="2000" dirty="0">
                    <a:solidFill>
                      <a:srgbClr val="0070C0"/>
                    </a:solidFill>
                  </a:rPr>
                  <a:t>1/ Filter out price range and odometer range. </a:t>
                </a:r>
              </a:p>
              <a:p>
                <a:endParaRPr lang="en-CA" sz="2000" dirty="0">
                  <a:solidFill>
                    <a:srgbClr val="0070C0"/>
                  </a:solidFill>
                </a:endParaRPr>
              </a:p>
              <a:p>
                <a:r>
                  <a:rPr lang="en-CA" sz="2000" dirty="0">
                    <a:solidFill>
                      <a:srgbClr val="0070C0"/>
                    </a:solidFill>
                  </a:rPr>
                  <a:t>2/ Remove redundant columns.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6C01E62-6209-4FF7-87E6-6FF9C148B1B8}"/>
                  </a:ext>
                </a:extLst>
              </p:cNvPr>
              <p:cNvSpPr/>
              <p:nvPr/>
            </p:nvSpPr>
            <p:spPr>
              <a:xfrm>
                <a:off x="288571" y="3846862"/>
                <a:ext cx="1294303" cy="37162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02C90D5-9E9E-4835-9E81-EC642B38041D}"/>
                  </a:ext>
                </a:extLst>
              </p:cNvPr>
              <p:cNvSpPr/>
              <p:nvPr/>
            </p:nvSpPr>
            <p:spPr>
              <a:xfrm>
                <a:off x="288571" y="2996533"/>
                <a:ext cx="1294303" cy="18167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0EB3921-463D-45B8-9A57-D16DEAB882F2}"/>
              </a:ext>
            </a:extLst>
          </p:cNvPr>
          <p:cNvGrpSpPr/>
          <p:nvPr/>
        </p:nvGrpSpPr>
        <p:grpSpPr>
          <a:xfrm>
            <a:off x="5070707" y="364949"/>
            <a:ext cx="6832249" cy="4354168"/>
            <a:chOff x="5070707" y="268778"/>
            <a:chExt cx="6832249" cy="4354168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ECAA257-C439-487B-B111-50AF53B49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57897" y="644684"/>
              <a:ext cx="1647825" cy="3067050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C8A7508-5270-4412-92D9-0C3BC4352F6A}"/>
                </a:ext>
              </a:extLst>
            </p:cNvPr>
            <p:cNvGrpSpPr/>
            <p:nvPr/>
          </p:nvGrpSpPr>
          <p:grpSpPr>
            <a:xfrm>
              <a:off x="5070707" y="268778"/>
              <a:ext cx="6832249" cy="4354168"/>
              <a:chOff x="5070707" y="268778"/>
              <a:chExt cx="6832249" cy="4354168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01C9D25-BECC-448F-B4EA-C6EDD1339B65}"/>
                  </a:ext>
                </a:extLst>
              </p:cNvPr>
              <p:cNvCxnSpPr/>
              <p:nvPr/>
            </p:nvCxnSpPr>
            <p:spPr>
              <a:xfrm>
                <a:off x="5070707" y="2332883"/>
                <a:ext cx="58942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97E4D6-B9B0-40A4-B62C-C6CA5EDB4110}"/>
                  </a:ext>
                </a:extLst>
              </p:cNvPr>
              <p:cNvSpPr txBox="1"/>
              <p:nvPr/>
            </p:nvSpPr>
            <p:spPr>
              <a:xfrm>
                <a:off x="5791331" y="268778"/>
                <a:ext cx="1532747" cy="2616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CA" sz="1100" dirty="0"/>
                  <a:t>Check unique values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8505378-C830-4DAC-A327-C3240C22EBFF}"/>
                  </a:ext>
                </a:extLst>
              </p:cNvPr>
              <p:cNvSpPr/>
              <p:nvPr/>
            </p:nvSpPr>
            <p:spPr>
              <a:xfrm>
                <a:off x="5849486" y="1016306"/>
                <a:ext cx="1294303" cy="18198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85F1308-D820-417E-BA15-EB1B70FC4DFF}"/>
                  </a:ext>
                </a:extLst>
              </p:cNvPr>
              <p:cNvSpPr/>
              <p:nvPr/>
            </p:nvSpPr>
            <p:spPr>
              <a:xfrm>
                <a:off x="5849486" y="2062678"/>
                <a:ext cx="1294303" cy="18198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618EC8-CFD6-4195-8231-9BC6D3A4FACD}"/>
                  </a:ext>
                </a:extLst>
              </p:cNvPr>
              <p:cNvSpPr txBox="1"/>
              <p:nvPr/>
            </p:nvSpPr>
            <p:spPr>
              <a:xfrm>
                <a:off x="7702815" y="2683954"/>
                <a:ext cx="420014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>
                    <a:solidFill>
                      <a:srgbClr val="0070C0"/>
                    </a:solidFill>
                  </a:rPr>
                  <a:t>3/ Check unique values of each column.</a:t>
                </a:r>
              </a:p>
              <a:p>
                <a:endParaRPr lang="en-CA" sz="2000" dirty="0">
                  <a:solidFill>
                    <a:srgbClr val="0070C0"/>
                  </a:solidFill>
                </a:endParaRPr>
              </a:p>
              <a:p>
                <a:r>
                  <a:rPr lang="en-CA" sz="2000" u="sng" dirty="0">
                    <a:solidFill>
                      <a:srgbClr val="0070C0"/>
                    </a:solidFill>
                  </a:rPr>
                  <a:t>Notice</a:t>
                </a:r>
                <a:r>
                  <a:rPr lang="en-CA" sz="2000" dirty="0">
                    <a:solidFill>
                      <a:srgbClr val="0070C0"/>
                    </a:solidFill>
                  </a:rPr>
                  <a:t>: region has 405 unique values and model has 31520 unique values. (increase model complexity)</a:t>
                </a:r>
              </a:p>
            </p:txBody>
          </p:sp>
        </p:grp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C6873E06-1126-4983-BDE5-8E67D40B2C02}"/>
              </a:ext>
            </a:extLst>
          </p:cNvPr>
          <p:cNvSpPr/>
          <p:nvPr/>
        </p:nvSpPr>
        <p:spPr>
          <a:xfrm>
            <a:off x="288569" y="3319156"/>
            <a:ext cx="1294303" cy="181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BB21C-EEB6-4E43-836B-F31A598C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92356" cy="365125"/>
          </a:xfrm>
        </p:spPr>
        <p:txBody>
          <a:bodyPr/>
          <a:lstStyle/>
          <a:p>
            <a:fld id="{E28A5A4C-58AC-4127-BE37-66A2AC9B423A}" type="slidenum">
              <a:rPr lang="en-CA" sz="1600" smtClean="0">
                <a:solidFill>
                  <a:schemeClr val="bg1"/>
                </a:solidFill>
              </a:rPr>
              <a:t>9</a:t>
            </a:fld>
            <a:endParaRPr lang="en-CA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00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-https://www.freeppt7.com">
  <a:themeElements>
    <a:clrScheme name="ALLPPT COLOR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</TotalTime>
  <Words>964</Words>
  <Application>Microsoft Office PowerPoint</Application>
  <PresentationFormat>Widescreen</PresentationFormat>
  <Paragraphs>237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-apple-system</vt:lpstr>
      <vt:lpstr>proxima-nova</vt:lpstr>
      <vt:lpstr>Arial</vt:lpstr>
      <vt:lpstr>Calibri</vt:lpstr>
      <vt:lpstr>Calibri Light</vt:lpstr>
      <vt:lpstr>Courier New</vt:lpstr>
      <vt:lpstr>Wingdings</vt:lpstr>
      <vt:lpstr>Office Theme</vt:lpstr>
      <vt:lpstr>1-https://www.freeppt7.com</vt:lpstr>
      <vt:lpstr>2_Office Theme</vt:lpstr>
      <vt:lpstr>3_Office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Project Description</vt:lpstr>
      <vt:lpstr>PowerPoint Presentation</vt:lpstr>
      <vt:lpstr>PowerPoint Presentation</vt:lpstr>
      <vt:lpstr>Dataset Quality Check</vt:lpstr>
      <vt:lpstr>Dataset Transformation</vt:lpstr>
      <vt:lpstr>Dataset Transformation</vt:lpstr>
      <vt:lpstr>Dataset Transformation</vt:lpstr>
      <vt:lpstr>Check Outliers</vt:lpstr>
      <vt:lpstr>Check Outliers</vt:lpstr>
      <vt:lpstr>Check Outliers</vt:lpstr>
      <vt:lpstr>Check Outliers</vt:lpstr>
      <vt:lpstr>Numerical Features</vt:lpstr>
      <vt:lpstr>Numerical Features</vt:lpstr>
      <vt:lpstr>Numerical Features</vt:lpstr>
      <vt:lpstr>Numerical Features</vt:lpstr>
      <vt:lpstr>Categorical Features</vt:lpstr>
      <vt:lpstr>Feature Engineering</vt:lpstr>
      <vt:lpstr>Further Feature Engineering</vt:lpstr>
      <vt:lpstr>PowerPoint Presentation</vt:lpstr>
      <vt:lpstr>Algorithms Comparison</vt:lpstr>
      <vt:lpstr>Regression Analysis with Pycaret</vt:lpstr>
      <vt:lpstr>PowerPoint Presentation</vt:lpstr>
      <vt:lpstr>Multi-Linear Regression vs Random Forest Regression</vt:lpstr>
      <vt:lpstr>PowerPoint Presentation</vt:lpstr>
      <vt:lpstr>Final Model Inputs</vt:lpstr>
      <vt:lpstr>PowerPoint Presentation</vt:lpstr>
      <vt:lpstr>App Demo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Thao Hoang</dc:creator>
  <cp:lastModifiedBy>Chunyi Lai</cp:lastModifiedBy>
  <cp:revision>35</cp:revision>
  <dcterms:created xsi:type="dcterms:W3CDTF">2021-03-22T17:14:10Z</dcterms:created>
  <dcterms:modified xsi:type="dcterms:W3CDTF">2021-03-26T00:21:33Z</dcterms:modified>
</cp:coreProperties>
</file>