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698" r:id="rId3"/>
  </p:sldMasterIdLst>
  <p:notesMasterIdLst>
    <p:notesMasterId r:id="rId37"/>
  </p:notesMasterIdLst>
  <p:sldIdLst>
    <p:sldId id="323" r:id="rId4"/>
    <p:sldId id="287" r:id="rId5"/>
    <p:sldId id="324" r:id="rId6"/>
    <p:sldId id="318" r:id="rId7"/>
    <p:sldId id="354" r:id="rId8"/>
    <p:sldId id="288" r:id="rId9"/>
    <p:sldId id="326" r:id="rId10"/>
    <p:sldId id="257" r:id="rId11"/>
    <p:sldId id="259" r:id="rId12"/>
    <p:sldId id="261" r:id="rId13"/>
    <p:sldId id="262" r:id="rId14"/>
    <p:sldId id="263" r:id="rId15"/>
    <p:sldId id="264" r:id="rId16"/>
    <p:sldId id="265" r:id="rId17"/>
    <p:sldId id="353" r:id="rId18"/>
    <p:sldId id="277" r:id="rId19"/>
    <p:sldId id="278" r:id="rId20"/>
    <p:sldId id="279" r:id="rId21"/>
    <p:sldId id="280" r:id="rId22"/>
    <p:sldId id="281" r:id="rId23"/>
    <p:sldId id="283" r:id="rId24"/>
    <p:sldId id="272" r:id="rId25"/>
    <p:sldId id="325" r:id="rId26"/>
    <p:sldId id="349" r:id="rId27"/>
    <p:sldId id="348" r:id="rId28"/>
    <p:sldId id="347" r:id="rId29"/>
    <p:sldId id="345" r:id="rId30"/>
    <p:sldId id="346" r:id="rId31"/>
    <p:sldId id="350" r:id="rId32"/>
    <p:sldId id="327" r:id="rId33"/>
    <p:sldId id="351" r:id="rId34"/>
    <p:sldId id="352" r:id="rId35"/>
    <p:sldId id="3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CD"/>
    <a:srgbClr val="AECCDE"/>
    <a:srgbClr val="B7D2E1"/>
    <a:srgbClr val="0070C0"/>
    <a:srgbClr val="00BDFB"/>
    <a:srgbClr val="33CCCC"/>
    <a:srgbClr val="4C8FB5"/>
    <a:srgbClr val="9BD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94684-D0CD-443E-ADE1-DA1341A16286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6D18B-FD6E-4411-A295-1DF4834499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36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D18B-FD6E-4411-A295-1DF4834499C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39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4739-9574-4A39-A5BE-C55B89A1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80AC-089B-4FF7-9BD4-6955080B3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6479-48F1-44A3-8CE7-1C3CEB93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8B6A-6760-45F7-BB06-AAF2E8D9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2B23-0610-4EA5-841D-356C347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13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2EBD-6BF1-4AE1-99BB-2E9A8BF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C036-4FE1-4DA1-9D8D-0A2CD10B2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C0DB-4FC2-4AC6-A266-61A2FA83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BC45-E3AB-439A-8720-9767435D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D6CA-A056-4635-9F46-709A14F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04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D5EF2-1A81-4AE3-8901-FB5905BBC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4639B-EFAD-42E4-A98A-C184211B1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FC73-BA2F-46AE-9552-CD25AE61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E028-C5B1-4D50-B42C-285B0145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BEF4B-9E8C-4D65-97FD-34B5BE57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54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475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95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396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44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23471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09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037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12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4C7D-6340-4525-843C-E4B4EE05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A4BC-1A7D-4A7F-A0E4-7AE21700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FB1D-7441-4640-B88A-BB317C55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9436-1598-41E5-AE83-EA38EE80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BE32-570B-4585-A8AC-30E956A5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50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43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564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352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583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415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48748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119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6671" y="109534"/>
            <a:ext cx="12192000" cy="3967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645EC1-5942-4F0C-AAFF-9E6C447D6C78}"/>
              </a:ext>
            </a:extLst>
          </p:cNvPr>
          <p:cNvGrpSpPr/>
          <p:nvPr userDrawn="1"/>
        </p:nvGrpSpPr>
        <p:grpSpPr>
          <a:xfrm>
            <a:off x="7400354" y="397599"/>
            <a:ext cx="3889069" cy="4757179"/>
            <a:chOff x="6446339" y="1280897"/>
            <a:chExt cx="4320717" cy="52851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F760BF-EFE8-4A0F-ADA8-9FE578B7A0F5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44E0D6-60B1-4E3A-ACD5-83BCEE227F8A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975892-7D36-44B9-93EB-5AC884F3D0BF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7F48723-3E08-4551-BFFB-6CE17602373C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A5C3B3-F802-41C3-B695-53B18A7FDE7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1A3C84-780D-4C43-8158-8E3C24B109D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A020E8-6FE2-4836-AC8B-931195904843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7F23E5-8B4D-418C-B537-E74418615C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18061" y="647251"/>
            <a:ext cx="3527821" cy="308503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020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759FA7-EFF1-466F-B291-A84ACBFA28C0}"/>
              </a:ext>
            </a:extLst>
          </p:cNvPr>
          <p:cNvGrpSpPr/>
          <p:nvPr userDrawn="1"/>
        </p:nvGrpSpPr>
        <p:grpSpPr>
          <a:xfrm>
            <a:off x="685074" y="1772815"/>
            <a:ext cx="2401025" cy="4481331"/>
            <a:chOff x="3501573" y="3178068"/>
            <a:chExt cx="1340594" cy="27378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E42687-3D82-48D5-894C-5D628B9B6D2B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86B727-08A8-432D-8EE4-60A73190C0C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13466B-E1CD-4F3B-909B-800708C89DA4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605FEE-B310-4CD1-957F-4C8ECB2D4CFA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02B5F8-0CCE-474E-B649-1DFC27F17E77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53E5B5-7B85-41D5-9030-5B1B725D5576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99A51D-15EE-4E12-9556-59DF6F0E29DD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CFEB0B9-196D-42E9-8714-F47C30777E2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1FAFF0B-C7CA-411F-A4AC-7D5978D7BCFC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241D01E-90FF-4564-985E-06A7A082F60D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5EAF1D7-527D-4D94-BA5D-1EFD9AA9D022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C4341-F0B1-4852-A98B-F15007E38985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06B29B0E-C385-4751-A903-AF91C785A2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6735" y="2430413"/>
            <a:ext cx="2011571" cy="3221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274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610225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495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5301" y="271462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76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3732-E690-4944-890A-9AE304BB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9960-A457-4506-9559-E1017279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02AF-828D-4EE0-BCA0-24719A50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D399A-FA43-45EE-9194-905DD28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7128-D1A4-4E9B-83B5-660CDE18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527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605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631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29376" y="4031265"/>
            <a:ext cx="5235438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226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5943986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www.freeppt7.com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728894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5C4B-9E15-4A1B-9AAA-51533A8DD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CB98F-E5E1-4451-8BA4-078445D1D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01E9-C275-4870-9FDD-33093D92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D21D-19C0-4157-9090-B3086EF4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A02E-C481-47DD-9E3A-C8367883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8616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A05B-7956-43A0-9C0C-7D765FB5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5BAB-8367-440E-8952-BB7F14F9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B6042-B58D-42E3-95F7-AB46F9A8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75E3-2D63-402E-A609-DAF667ED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2FCF-299F-4BE4-A901-C5050F3A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9158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AD76-B31B-45B1-867A-24E909EE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28D81-A4C1-4BA6-8C11-05C6BD3E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B496-3098-4FFE-A2F3-9A2ED3CD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7FFA4-F7FB-45AB-8031-755D052F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6B78-655D-47ED-B265-40EA714F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3654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1001-37E5-4BAC-A9B8-AA2B5D19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C421-E91E-4AF1-B3B1-427BBBBAB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9C786-41CA-4683-92BC-8820BA1EF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974CF-88B7-4A40-ADEC-882B50CB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96330-D046-41B6-A727-23ACA614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DEC33-8045-4B73-A5DE-9BF29DEF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1688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4E37-E581-464D-9580-F7B4B099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056A-25D1-47B5-8BD3-9F2CAE60D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F009E-482E-41D7-96CB-1AD7F0ED4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959C1-CBD8-49CB-A00F-D67957213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8258B-22E5-4C52-82B3-523EC2371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72B65-47E5-4D1E-BAB3-9BC8F596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FE7BB-CEAB-4189-84A9-C9C58030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7E091-E650-444F-A9A6-614DED7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2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F3EC-E515-4087-8F43-71A8087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63B2-5BA0-4807-9C75-FAB43A3C5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E7548-5A3E-4616-9673-199606F0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C1E82-4D0E-485E-8566-8C7C7A3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8C68D-B802-499E-A2F7-AEA1AE80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41FBE-0447-47A3-BAF2-A3F9250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9201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2301-7B00-4D08-A680-46E17D9D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12770-15AA-459A-BAEB-CCEB6C99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32EFC-A263-4F7C-9282-5D3230DE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50984-256E-4A6D-AA38-0CEDFE01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0040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E020C-53B5-40E5-9125-F0CB3A44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EA095-1BF0-4FDE-B62E-D915E2B6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A3F62-8D10-427A-9BF2-9925D29A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3803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7894-9AEA-49D3-A174-1D299C15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0C12-C985-4964-9B6D-CC40EAC2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31AB6-6164-47BE-8248-18B3BFB73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65B40-08CF-4F58-AFB9-298FB375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B0C31-251D-4DBF-B085-FC868752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6E631-3242-4DF7-804C-83D0018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8089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399B-BA37-4FD3-8D01-327231CD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DD084-6632-4FAE-B9BA-11CC5EA1F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5D5F2-139A-45EF-8DA7-4DD1D3109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763CD-760C-4593-B290-6C886523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4850C-C34F-4EF3-9ABA-AD379E8E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C296D-5974-4841-885A-801E7CE2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9148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7B60-195C-43FC-9E2F-00A2E7C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EBD8-AE08-42D5-80FD-4DB7078D7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6D2CF-59CD-4BD1-8E0A-BFBAAA6D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A5B7A-56F3-4908-A49F-CE93C4C7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6330-70F2-4BC1-B712-012D14B4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5624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4009D-57DB-4201-809C-68BB12199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6575A-D7B7-4FFA-822D-E9016F4C9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68261-9C81-4C10-B231-F66E9FAC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091E1-62F9-4116-B2E5-74435B6B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A4FF-E16E-4555-8380-25673715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462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0249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046974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26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BCBC-0B84-4DDE-9634-8C4EF473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57CB-6862-43F2-B501-32E15CA2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B8C1F-B8F0-40FD-A97B-86CA3758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00234-C5E4-4C03-8DBA-56ABC115D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1BC1C-C9D3-4C41-A463-84C0CD76F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3342B-F961-47BA-AAC5-EA574DDB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A9C1B-FE0A-452E-B2A4-5C7FA84E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AF630-9C2F-4DDA-953B-2928CA35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954C-B110-49C2-9A23-16BDE0A3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F01A8-BE7D-4735-8DF8-15C42C3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614E4-3DEB-4AD9-8CBE-E0012C09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E080-002B-4588-96B8-95A0CD4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3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953BD-E1D1-4DCF-899A-0F873707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4A389-1603-4AE4-BE8C-5BA97C3A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8B74-C72C-4564-A981-30D6559E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12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DB67-5B2C-4BFD-9A8C-62F31C6D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FF8B-933B-4ED1-B5D9-852014E0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E0966-F43F-4EB6-A118-CB5019FEA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3805-F11D-401C-AF5D-105E6169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DC72-2739-4F72-8F8F-627C5619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D479-4315-4314-A232-B0398E3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16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2F0A-EE50-4384-9D49-6A5E3E21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6608F-B9C5-4250-9A04-AFE9A9EE1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89557-5399-4267-9836-BDA56D61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1A1B-7F9B-4C3A-87B0-07D6633C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B770C-CE3A-4508-AD42-B5FFCFE3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105-AD86-4794-A131-0A7A4AFA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8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0249C-C252-49B7-B7E1-29A14991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3ACA4-D9D3-4C2E-97FF-89AECA656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CBAD-24DB-43FE-8666-41FE5C663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DBE9-E838-43E8-8173-D49502208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F83D-796F-443C-B0C6-9EA06E76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7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B036F-41A1-4A61-B3B0-960DCBB9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FE691-C9D0-45E5-85DE-22C3096E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6FFA-279E-4882-BA99-1A331D6F4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08BE-7F2E-4DB1-9BBE-D4A37A663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F15E-5FCE-472B-BEF0-93E61CE55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1D371-E182-4EA1-A15D-DC69D2990B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21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2" r:id="rId13"/>
    <p:sldLayoutId id="214748371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452953" y="2124239"/>
            <a:ext cx="4536490" cy="21491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l"/>
            <a:r>
              <a:rPr lang="en-US" altLang="ko-KR" sz="4800" dirty="0">
                <a:effectLst/>
              </a:rPr>
              <a:t>Automobile </a:t>
            </a:r>
          </a:p>
          <a:p>
            <a:pPr algn="l"/>
            <a:r>
              <a:rPr lang="en-US" altLang="ko-KR" sz="4800" dirty="0">
                <a:effectLst/>
              </a:rPr>
              <a:t>Price Predictor</a:t>
            </a:r>
          </a:p>
          <a:p>
            <a:pPr algn="l">
              <a:lnSpc>
                <a:spcPct val="150000"/>
              </a:lnSpc>
            </a:pPr>
            <a:r>
              <a:rPr lang="en-US" altLang="ko-KR" sz="2800" dirty="0">
                <a:effectLst/>
              </a:rPr>
              <a:t>With Random Forest</a:t>
            </a:r>
            <a:endParaRPr lang="ko-KR" altLang="en-US" sz="28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452954" y="4676336"/>
            <a:ext cx="453649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en-US" altLang="ko-KR" sz="1800" dirty="0">
                <a:effectLst/>
                <a:latin typeface="+mn-lt"/>
              </a:rPr>
              <a:t>Presenters: Thao H. , May A., Kelvin D., </a:t>
            </a:r>
            <a:r>
              <a:rPr lang="en-US" altLang="ko-KR" sz="1800" dirty="0" err="1">
                <a:effectLst/>
                <a:latin typeface="+mn-lt"/>
              </a:rPr>
              <a:t>Su</a:t>
            </a:r>
            <a:r>
              <a:rPr lang="en-US" altLang="ko-KR" sz="1800" dirty="0">
                <a:effectLst/>
                <a:latin typeface="+mn-lt"/>
              </a:rPr>
              <a:t> Y.</a:t>
            </a:r>
          </a:p>
          <a:p>
            <a:r>
              <a:rPr lang="en-US" altLang="ko-KR" sz="1800" dirty="0">
                <a:effectLst/>
                <a:latin typeface="+mn-lt"/>
              </a:rPr>
              <a:t>Date: Mar 25</a:t>
            </a:r>
            <a:r>
              <a:rPr lang="en-US" altLang="ko-KR" sz="1800" baseline="30000" dirty="0">
                <a:effectLst/>
                <a:latin typeface="+mn-lt"/>
              </a:rPr>
              <a:t>th</a:t>
            </a:r>
            <a:r>
              <a:rPr lang="en-US" altLang="ko-KR" sz="1800" dirty="0">
                <a:effectLst/>
                <a:latin typeface="+mn-lt"/>
              </a:rPr>
              <a:t> , 2021 </a:t>
            </a:r>
            <a:endParaRPr lang="ko-KR" altLang="en-US" sz="1800" dirty="0">
              <a:effectLst/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66B0F1-D7DF-4A18-A3D0-F01840BE5BF2}"/>
              </a:ext>
            </a:extLst>
          </p:cNvPr>
          <p:cNvCxnSpPr/>
          <p:nvPr/>
        </p:nvCxnSpPr>
        <p:spPr>
          <a:xfrm>
            <a:off x="452953" y="4465149"/>
            <a:ext cx="45364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7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151E0D-F3A9-4337-AA85-6EB17BD0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1" y="670600"/>
            <a:ext cx="1986655" cy="42021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02D1CF-17EC-432C-B085-3327D118AAC9}"/>
              </a:ext>
            </a:extLst>
          </p:cNvPr>
          <p:cNvSpPr/>
          <p:nvPr/>
        </p:nvSpPr>
        <p:spPr>
          <a:xfrm>
            <a:off x="507439" y="2515588"/>
            <a:ext cx="1820776" cy="355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AE007-2938-4C6C-9F04-CA28FB9C6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03" y="670600"/>
            <a:ext cx="4829175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D33D0-DD59-4F1E-8AD4-65CB56008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103" y="2693442"/>
            <a:ext cx="3800475" cy="19335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82309C8-2B07-4AF4-9D70-C4B87A302B30}"/>
              </a:ext>
            </a:extLst>
          </p:cNvPr>
          <p:cNvSpPr/>
          <p:nvPr/>
        </p:nvSpPr>
        <p:spPr>
          <a:xfrm>
            <a:off x="507439" y="2871297"/>
            <a:ext cx="1820776" cy="5005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C412D-F5F5-4DA3-877B-F551953F80B9}"/>
              </a:ext>
            </a:extLst>
          </p:cNvPr>
          <p:cNvSpPr/>
          <p:nvPr/>
        </p:nvSpPr>
        <p:spPr>
          <a:xfrm>
            <a:off x="509347" y="3569374"/>
            <a:ext cx="1820776" cy="8750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E46FE0-BA0E-4806-8BAF-51262AB409D6}"/>
              </a:ext>
            </a:extLst>
          </p:cNvPr>
          <p:cNvSpPr/>
          <p:nvPr/>
        </p:nvSpPr>
        <p:spPr>
          <a:xfrm>
            <a:off x="500469" y="3371849"/>
            <a:ext cx="1820776" cy="200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ECD4C-A54B-4337-801E-8A33A9517596}"/>
              </a:ext>
            </a:extLst>
          </p:cNvPr>
          <p:cNvCxnSpPr>
            <a:endCxn id="5" idx="1"/>
          </p:cNvCxnSpPr>
          <p:nvPr/>
        </p:nvCxnSpPr>
        <p:spPr>
          <a:xfrm flipV="1">
            <a:off x="2328215" y="999213"/>
            <a:ext cx="1106888" cy="1694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1F0A3D-1B84-4755-8FEA-B00F6C62C75E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2321245" y="999213"/>
            <a:ext cx="1113858" cy="2473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B05065-179E-40AD-BDF1-54B0E5822BF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21245" y="3082796"/>
            <a:ext cx="1113858" cy="5774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DE3CB8-50C1-42D2-A1B1-54DFE386D3A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35185" y="3660230"/>
            <a:ext cx="1099918" cy="3175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EF84A5-4B3D-42DE-8270-EA634A32E944}"/>
              </a:ext>
            </a:extLst>
          </p:cNvPr>
          <p:cNvSpPr txBox="1"/>
          <p:nvPr/>
        </p:nvSpPr>
        <p:spPr>
          <a:xfrm>
            <a:off x="8264278" y="670600"/>
            <a:ext cx="3800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Steps: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4/ Columns in red are important features in determining the price prediction. We drop all rows with NAN values in these columns.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5/ Columns in green, we replaced NAN values with ‘not specified’ or ‘</a:t>
            </a:r>
            <a:r>
              <a:rPr lang="en-CA" sz="2000" dirty="0">
                <a:solidFill>
                  <a:srgbClr val="B7D2E1"/>
                </a:solidFill>
              </a:rPr>
              <a:t>other’ and make it another unique value for </a:t>
            </a:r>
            <a:r>
              <a:rPr lang="en-CA" sz="2000" dirty="0">
                <a:solidFill>
                  <a:srgbClr val="0070C0"/>
                </a:solidFill>
              </a:rPr>
              <a:t>each feature. They will be kept in the model.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8402D-990C-4AB2-8C90-71D01C8D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76600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10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9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Dataset Transformation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EF48C4-2631-4190-A1D8-BD59D2A1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59" y="198244"/>
            <a:ext cx="1580954" cy="4486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576C80-A7C6-4537-9887-E0D4D95B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62" y="324725"/>
            <a:ext cx="732551" cy="448792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95A761-2AAD-47EA-A58A-640FE2D019E7}"/>
              </a:ext>
            </a:extLst>
          </p:cNvPr>
          <p:cNvCxnSpPr>
            <a:cxnSpLocks/>
          </p:cNvCxnSpPr>
          <p:nvPr/>
        </p:nvCxnSpPr>
        <p:spPr>
          <a:xfrm>
            <a:off x="4134496" y="2357988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5B13F7-DC3D-4D7C-A98F-19529B647378}"/>
              </a:ext>
            </a:extLst>
          </p:cNvPr>
          <p:cNvGrpSpPr/>
          <p:nvPr/>
        </p:nvGrpSpPr>
        <p:grpSpPr>
          <a:xfrm>
            <a:off x="332623" y="465496"/>
            <a:ext cx="1647825" cy="3442956"/>
            <a:chOff x="5757897" y="268778"/>
            <a:chExt cx="1647825" cy="344295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8C19A7-FF6E-4871-A437-112852E2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E8A23-84F4-478E-9784-DE24D6E72DBB}"/>
                </a:ext>
              </a:extLst>
            </p:cNvPr>
            <p:cNvSpPr txBox="1"/>
            <p:nvPr/>
          </p:nvSpPr>
          <p:spPr>
            <a:xfrm>
              <a:off x="5791331" y="268778"/>
              <a:ext cx="1532747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Check unique values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14704D-7BFE-4B7D-9D4B-483B040F5630}"/>
                </a:ext>
              </a:extLst>
            </p:cNvPr>
            <p:cNvSpPr/>
            <p:nvPr/>
          </p:nvSpPr>
          <p:spPr>
            <a:xfrm>
              <a:off x="5849486" y="2062678"/>
              <a:ext cx="1294303" cy="181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41FD7BF-BD33-4AA1-A36F-A006C215D8C9}"/>
              </a:ext>
            </a:extLst>
          </p:cNvPr>
          <p:cNvSpPr txBox="1"/>
          <p:nvPr/>
        </p:nvSpPr>
        <p:spPr>
          <a:xfrm>
            <a:off x="6294162" y="4075000"/>
            <a:ext cx="545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Reduce complexity of the column by 90x 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0A382E-3F77-4224-9FB4-3BBCA552E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923" y="4785999"/>
            <a:ext cx="2286000" cy="58102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8ED0ED-A095-45DA-9B62-F23C59DB03ED}"/>
              </a:ext>
            </a:extLst>
          </p:cNvPr>
          <p:cNvSpPr/>
          <p:nvPr/>
        </p:nvSpPr>
        <p:spPr>
          <a:xfrm>
            <a:off x="4698337" y="5016810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FD277B9-7557-4F08-9705-61FF5C655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817" y="1999101"/>
            <a:ext cx="5524500" cy="44767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067850-5A07-4B0B-826D-87EA790CAC8D}"/>
              </a:ext>
            </a:extLst>
          </p:cNvPr>
          <p:cNvCxnSpPr/>
          <p:nvPr/>
        </p:nvCxnSpPr>
        <p:spPr>
          <a:xfrm>
            <a:off x="5572209" y="2330796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8C750A-57D8-421A-B63F-2CAA9DD4B90C}"/>
              </a:ext>
            </a:extLst>
          </p:cNvPr>
          <p:cNvCxnSpPr>
            <a:cxnSpLocks/>
          </p:cNvCxnSpPr>
          <p:nvPr/>
        </p:nvCxnSpPr>
        <p:spPr>
          <a:xfrm>
            <a:off x="7876180" y="2568688"/>
            <a:ext cx="0" cy="484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660AE0E-8B88-47DE-BB94-D029D81F8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0483" y="3113363"/>
            <a:ext cx="5157523" cy="93345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6CB3977-A970-4E69-BAA0-12ED7AEE5B41}"/>
              </a:ext>
            </a:extLst>
          </p:cNvPr>
          <p:cNvSpPr/>
          <p:nvPr/>
        </p:nvSpPr>
        <p:spPr>
          <a:xfrm>
            <a:off x="9286515" y="3715936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54F1E3-194B-499D-A4C8-CF4E5341662C}"/>
              </a:ext>
            </a:extLst>
          </p:cNvPr>
          <p:cNvSpPr/>
          <p:nvPr/>
        </p:nvSpPr>
        <p:spPr>
          <a:xfrm>
            <a:off x="11317149" y="2125377"/>
            <a:ext cx="466061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376337-87C0-43D3-9474-1B97AE2DC343}"/>
              </a:ext>
            </a:extLst>
          </p:cNvPr>
          <p:cNvSpPr txBox="1"/>
          <p:nvPr/>
        </p:nvSpPr>
        <p:spPr>
          <a:xfrm>
            <a:off x="6333817" y="1220808"/>
            <a:ext cx="3239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6/ Only take car models that has more than 100 inputs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88083C-6E01-4489-85A2-C0EC021F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88149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11</a:t>
            </a:fld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B6851-2DB1-4EB1-B946-53660DD89409}"/>
              </a:ext>
            </a:extLst>
          </p:cNvPr>
          <p:cNvCxnSpPr>
            <a:cxnSpLocks/>
          </p:cNvCxnSpPr>
          <p:nvPr/>
        </p:nvCxnSpPr>
        <p:spPr>
          <a:xfrm>
            <a:off x="1878189" y="2357988"/>
            <a:ext cx="498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1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9F631-EE44-40AB-A9C1-7F4FBB8C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" y="512464"/>
            <a:ext cx="11407807" cy="4774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8E21FF-F1D7-4A34-BF2E-FFEC676FDCE8}"/>
              </a:ext>
            </a:extLst>
          </p:cNvPr>
          <p:cNvSpPr txBox="1"/>
          <p:nvPr/>
        </p:nvSpPr>
        <p:spPr>
          <a:xfrm>
            <a:off x="0" y="14313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Price vs. Manufacturer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7FF81D-9DAB-4307-B33D-CFD7FA74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55335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12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BC02D-F7EB-427A-BAC2-AB459323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2" y="593452"/>
            <a:ext cx="11325663" cy="4774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0" y="14313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Price vs. Manufacturer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E07A0-1B45-46FE-BB47-4540960B31FF}"/>
              </a:ext>
            </a:extLst>
          </p:cNvPr>
          <p:cNvSpPr txBox="1"/>
          <p:nvPr/>
        </p:nvSpPr>
        <p:spPr>
          <a:xfrm>
            <a:off x="1024631" y="727460"/>
            <a:ext cx="58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7/ Remove outliers using interquartile range (IQR)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91263-6E1E-4688-A36E-15AFE03D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97865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13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3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CD90C2-B19D-41EC-AB25-6141B807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0" y="486261"/>
            <a:ext cx="11323740" cy="488164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0" y="1169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Odometer vs. Manufacturer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CD076-0D0C-4182-9BAD-6BCA70E8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87233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14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0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CE873FB-2745-49E0-9F65-9AC7624EDACB}"/>
              </a:ext>
            </a:extLst>
          </p:cNvPr>
          <p:cNvGrpSpPr/>
          <p:nvPr/>
        </p:nvGrpSpPr>
        <p:grpSpPr>
          <a:xfrm>
            <a:off x="0" y="1661309"/>
            <a:ext cx="12039600" cy="3381925"/>
            <a:chOff x="76200" y="231741"/>
            <a:chExt cx="12039600" cy="338192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113C002-AA88-4DCB-A781-D9C95BA92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231741"/>
              <a:ext cx="12039600" cy="2162175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9F363A-2762-4F69-A7EA-FAF90F3D29ED}"/>
                </a:ext>
              </a:extLst>
            </p:cNvPr>
            <p:cNvSpPr/>
            <p:nvPr/>
          </p:nvSpPr>
          <p:spPr>
            <a:xfrm>
              <a:off x="754602" y="679741"/>
              <a:ext cx="577049" cy="17385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BB17DE-6E18-42B4-A663-5FF6C5453F0C}"/>
                </a:ext>
              </a:extLst>
            </p:cNvPr>
            <p:cNvSpPr txBox="1"/>
            <p:nvPr/>
          </p:nvSpPr>
          <p:spPr>
            <a:xfrm>
              <a:off x="651769" y="2418300"/>
              <a:ext cx="870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‘target’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05B049-2557-42E9-898C-814510FF01F2}"/>
                </a:ext>
              </a:extLst>
            </p:cNvPr>
            <p:cNvSpPr/>
            <p:nvPr/>
          </p:nvSpPr>
          <p:spPr>
            <a:xfrm>
              <a:off x="10822037" y="923901"/>
              <a:ext cx="1182050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E77C1C-4AB1-4785-93E6-396FD44E2D11}"/>
                </a:ext>
              </a:extLst>
            </p:cNvPr>
            <p:cNvSpPr/>
            <p:nvPr/>
          </p:nvSpPr>
          <p:spPr>
            <a:xfrm>
              <a:off x="6379345" y="923901"/>
              <a:ext cx="577049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D25DD7-BC8B-43B9-83B9-A97FBB5358FD}"/>
                </a:ext>
              </a:extLst>
            </p:cNvPr>
            <p:cNvSpPr txBox="1"/>
            <p:nvPr/>
          </p:nvSpPr>
          <p:spPr>
            <a:xfrm>
              <a:off x="5255582" y="3244334"/>
              <a:ext cx="254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00B050"/>
                  </a:solidFill>
                </a:rPr>
                <a:t>5 Numerical Features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E004D7-C895-4742-A847-381DC6B694B1}"/>
                </a:ext>
              </a:extLst>
            </p:cNvPr>
            <p:cNvSpPr/>
            <p:nvPr/>
          </p:nvSpPr>
          <p:spPr>
            <a:xfrm>
              <a:off x="5142367" y="923901"/>
              <a:ext cx="773873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339C07B-9935-4CED-ACE1-0B271F79D668}"/>
                </a:ext>
              </a:extLst>
            </p:cNvPr>
            <p:cNvCxnSpPr>
              <a:cxnSpLocks/>
              <a:stCxn id="29" idx="2"/>
              <a:endCxn id="28" idx="0"/>
            </p:cNvCxnSpPr>
            <p:nvPr/>
          </p:nvCxnSpPr>
          <p:spPr>
            <a:xfrm>
              <a:off x="5529304" y="2237173"/>
              <a:ext cx="100022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7750F1-7EDE-4B3D-AEE4-48D0BDA43204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flipH="1">
              <a:off x="6529528" y="2237173"/>
              <a:ext cx="138342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06AFF83-BB81-4CCD-A587-8D19695B86A6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 flipH="1">
              <a:off x="6529528" y="2237173"/>
              <a:ext cx="488353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CD076-0D0C-4182-9BAD-6BCA70E8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317287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15</a:t>
            </a:fld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1EA61-1F43-49B2-AD7A-7393812D27AF}"/>
              </a:ext>
            </a:extLst>
          </p:cNvPr>
          <p:cNvSpPr/>
          <p:nvPr/>
        </p:nvSpPr>
        <p:spPr>
          <a:xfrm>
            <a:off x="6935121" y="2353468"/>
            <a:ext cx="3755789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24030-9E62-4B67-9BA3-37871198F075}"/>
              </a:ext>
            </a:extLst>
          </p:cNvPr>
          <p:cNvSpPr/>
          <p:nvPr/>
        </p:nvSpPr>
        <p:spPr>
          <a:xfrm>
            <a:off x="5894967" y="2353468"/>
            <a:ext cx="353252" cy="12898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D5672-2807-41C8-8F5E-9A1456FDAF74}"/>
              </a:ext>
            </a:extLst>
          </p:cNvPr>
          <p:cNvSpPr txBox="1"/>
          <p:nvPr/>
        </p:nvSpPr>
        <p:spPr>
          <a:xfrm>
            <a:off x="5011240" y="561550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C000"/>
                </a:solidFill>
              </a:rPr>
              <a:t>11 Categorical</a:t>
            </a: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>
                <a:solidFill>
                  <a:srgbClr val="FFC000"/>
                </a:solidFill>
              </a:rPr>
              <a:t>Features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9299DF-33B2-48E6-9ACD-CE94D5E86FED}"/>
              </a:ext>
            </a:extLst>
          </p:cNvPr>
          <p:cNvCxnSpPr>
            <a:cxnSpLocks/>
          </p:cNvCxnSpPr>
          <p:nvPr/>
        </p:nvCxnSpPr>
        <p:spPr>
          <a:xfrm>
            <a:off x="3160450" y="3666741"/>
            <a:ext cx="3292878" cy="10071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359C1-0591-4389-8308-FA9B14F34209}"/>
              </a:ext>
            </a:extLst>
          </p:cNvPr>
          <p:cNvSpPr/>
          <p:nvPr/>
        </p:nvSpPr>
        <p:spPr>
          <a:xfrm>
            <a:off x="1310378" y="2372127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23D7A2-DA6F-4219-B2FE-2777FE0926B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050742" y="930882"/>
            <a:ext cx="4234444" cy="11507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2E5673-12DC-47FC-9077-0C0444E4632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261282" y="930882"/>
            <a:ext cx="2023904" cy="111657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E01BF-4F8F-4CF3-A3C1-7FA339C6EA3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096000" y="930882"/>
            <a:ext cx="189186" cy="107191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BD0CED-CA78-4B22-90EB-252AEA072E42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6285186" y="930882"/>
            <a:ext cx="2397176" cy="109534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555FB-278F-4980-8FE7-FFBD2D653BF4}"/>
              </a:ext>
            </a:extLst>
          </p:cNvPr>
          <p:cNvSpPr/>
          <p:nvPr/>
        </p:nvSpPr>
        <p:spPr>
          <a:xfrm>
            <a:off x="3414553" y="2374222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294E89-1465-407F-B1E2-B67258946EA5}"/>
              </a:ext>
            </a:extLst>
          </p:cNvPr>
          <p:cNvSpPr/>
          <p:nvPr/>
        </p:nvSpPr>
        <p:spPr>
          <a:xfrm>
            <a:off x="2952859" y="2372127"/>
            <a:ext cx="418806" cy="131327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081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E1492-534D-4F9B-8956-CAA484C3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259" y="754421"/>
            <a:ext cx="3746432" cy="26398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EEDA28-A2BD-48DC-9A71-A7524EEF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43" y="806896"/>
            <a:ext cx="3648339" cy="26398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DCE5FF-0158-449D-8B46-CA8F12A3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042" y="3394304"/>
            <a:ext cx="3746432" cy="26398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493288-0A4C-44B1-86EB-D30C29E15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4" y="3536675"/>
            <a:ext cx="3648339" cy="26398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E69A5-0149-4BBD-836D-C4885508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23437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rgbClr val="338DCD"/>
                </a:solidFill>
              </a:rPr>
              <a:t>16</a:t>
            </a:fld>
            <a:endParaRPr lang="en-CA" sz="1600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8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E53AF-19D3-47AA-9554-0E729C5F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17" y="1037724"/>
            <a:ext cx="8458200" cy="3000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DFB05F-50C7-44B2-8959-792C9648BBD7}"/>
              </a:ext>
            </a:extLst>
          </p:cNvPr>
          <p:cNvSpPr txBox="1"/>
          <p:nvPr/>
        </p:nvSpPr>
        <p:spPr>
          <a:xfrm>
            <a:off x="3931804" y="4414103"/>
            <a:ext cx="8260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Majority of cars are prices between $0-$20,000, followed by </a:t>
            </a:r>
          </a:p>
          <a:p>
            <a:r>
              <a:rPr lang="en-CA" sz="2000" dirty="0">
                <a:solidFill>
                  <a:srgbClr val="0070C0"/>
                </a:solidFill>
              </a:rPr>
              <a:t>      $30,000-$40,000 then $40,000+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-    More reasonable compared to the original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50199-F495-4785-874E-89B93619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5967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rgbClr val="338DCD"/>
                </a:solidFill>
              </a:rPr>
              <a:t>17</a:t>
            </a:fld>
            <a:endParaRPr lang="en-CA" sz="1600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17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10E677-34AF-4143-B596-34D1D9C08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88" y="244475"/>
            <a:ext cx="383672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673BC-97EB-4351-9A19-94B053105B8F}"/>
              </a:ext>
            </a:extLst>
          </p:cNvPr>
          <p:cNvSpPr txBox="1"/>
          <p:nvPr/>
        </p:nvSpPr>
        <p:spPr>
          <a:xfrm>
            <a:off x="8355275" y="2221041"/>
            <a:ext cx="3478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No linear relation between price and other numerical features.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Do not expect high accuracy with Linear Regression model.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6957B7-FB88-49A4-914B-3A11B661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23437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rgbClr val="338DCD"/>
                </a:solidFill>
              </a:rPr>
              <a:t>18</a:t>
            </a:fld>
            <a:endParaRPr lang="en-CA" sz="1600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3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7AFD0-BC19-4EAE-BC0E-4AAC1649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82" y="475834"/>
            <a:ext cx="8187717" cy="47914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7C2B4B-00F0-4C74-9F41-354B8ED916A0}"/>
              </a:ext>
            </a:extLst>
          </p:cNvPr>
          <p:cNvSpPr/>
          <p:nvPr/>
        </p:nvSpPr>
        <p:spPr>
          <a:xfrm>
            <a:off x="4114153" y="1315097"/>
            <a:ext cx="1104917" cy="2191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C8AE-2D08-42B6-A0A3-A27C56FDEC60}"/>
              </a:ext>
            </a:extLst>
          </p:cNvPr>
          <p:cNvSpPr txBox="1"/>
          <p:nvPr/>
        </p:nvSpPr>
        <p:spPr>
          <a:xfrm>
            <a:off x="3804682" y="5445424"/>
            <a:ext cx="80825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Price is strongly correlated with Year and Cylinders (higher year and 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      higher cylinders are priced at higher price)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Cars with higher odometer are priced at lower price.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4BD2C-3388-42FB-972A-7337D4B4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76600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rgbClr val="338DCD"/>
                </a:solidFill>
              </a:rPr>
              <a:t>19</a:t>
            </a:fld>
            <a:endParaRPr lang="en-CA" sz="1600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499580" y="11834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Objective &amp; Motivation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4" y="843909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499580" y="24393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Data Transformation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3" y="2143712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499580" y="3746390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Machine Learning Models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180523" y="3403030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03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6499580" y="5049081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App Demo &amp; Future Works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180523" y="4702833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04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505338" y="708980"/>
            <a:ext cx="36751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5400" dirty="0">
                <a:effectLst/>
                <a:latin typeface="+mj-lt"/>
              </a:rPr>
              <a:t>Agenda</a:t>
            </a:r>
            <a:endParaRPr lang="ko-KR" altLang="en-US" sz="5400" dirty="0">
              <a:effectLst/>
              <a:latin typeface="+mj-lt"/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B8415D7-0FC6-499B-A34D-0253B05A443F}"/>
              </a:ext>
            </a:extLst>
          </p:cNvPr>
          <p:cNvSpPr txBox="1">
            <a:spLocks/>
          </p:cNvSpPr>
          <p:nvPr/>
        </p:nvSpPr>
        <p:spPr>
          <a:xfrm>
            <a:off x="11446106" y="6202478"/>
            <a:ext cx="30793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mtClean="0">
                <a:solidFill>
                  <a:schemeClr val="bg1"/>
                </a:solidFill>
              </a:rPr>
              <a:pPr/>
              <a:t>2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Categorical Features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5FDD13-3C89-4A84-B4BE-EC210A40EB6A}"/>
              </a:ext>
            </a:extLst>
          </p:cNvPr>
          <p:cNvGrpSpPr/>
          <p:nvPr/>
        </p:nvGrpSpPr>
        <p:grpSpPr>
          <a:xfrm>
            <a:off x="3646345" y="1485579"/>
            <a:ext cx="8291744" cy="3886841"/>
            <a:chOff x="0" y="561550"/>
            <a:chExt cx="12039600" cy="45441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7CF995-406F-464C-A0A7-EF2D4C82DBBB}"/>
                </a:ext>
              </a:extLst>
            </p:cNvPr>
            <p:cNvGrpSpPr/>
            <p:nvPr/>
          </p:nvGrpSpPr>
          <p:grpSpPr>
            <a:xfrm>
              <a:off x="0" y="1661309"/>
              <a:ext cx="12039600" cy="3444382"/>
              <a:chOff x="76200" y="231741"/>
              <a:chExt cx="12039600" cy="344438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25637A2-E10C-4B0B-8A11-D85988701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" y="231741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6271E8-748E-43F5-BAE7-63D040F9A04A}"/>
                  </a:ext>
                </a:extLst>
              </p:cNvPr>
              <p:cNvSpPr/>
              <p:nvPr/>
            </p:nvSpPr>
            <p:spPr>
              <a:xfrm>
                <a:off x="754602" y="679741"/>
                <a:ext cx="577049" cy="17385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CB25D8-A4EA-4303-8492-CE9A088F116C}"/>
                  </a:ext>
                </a:extLst>
              </p:cNvPr>
              <p:cNvSpPr txBox="1"/>
              <p:nvPr/>
            </p:nvSpPr>
            <p:spPr>
              <a:xfrm>
                <a:off x="553478" y="2344784"/>
                <a:ext cx="1573463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FF0000"/>
                    </a:solidFill>
                  </a:rPr>
                  <a:t>‘target’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372686-677F-4641-8C81-B247A5447A53}"/>
                  </a:ext>
                </a:extLst>
              </p:cNvPr>
              <p:cNvSpPr/>
              <p:nvPr/>
            </p:nvSpPr>
            <p:spPr>
              <a:xfrm>
                <a:off x="10822037" y="923901"/>
                <a:ext cx="1182050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A29AE-176E-40CC-A4AF-86CE039FCE4E}"/>
                  </a:ext>
                </a:extLst>
              </p:cNvPr>
              <p:cNvSpPr/>
              <p:nvPr/>
            </p:nvSpPr>
            <p:spPr>
              <a:xfrm>
                <a:off x="6379345" y="923901"/>
                <a:ext cx="577049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6B190A-CEAC-4414-8ED5-0935B7CF7B39}"/>
                  </a:ext>
                </a:extLst>
              </p:cNvPr>
              <p:cNvSpPr txBox="1"/>
              <p:nvPr/>
            </p:nvSpPr>
            <p:spPr>
              <a:xfrm>
                <a:off x="4549158" y="3244334"/>
                <a:ext cx="3183919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00B050"/>
                    </a:solidFill>
                  </a:rPr>
                  <a:t>5 Numerical Features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663B56-D87E-4884-9D1E-5E088F1130F0}"/>
                  </a:ext>
                </a:extLst>
              </p:cNvPr>
              <p:cNvSpPr/>
              <p:nvPr/>
            </p:nvSpPr>
            <p:spPr>
              <a:xfrm>
                <a:off x="5142367" y="923901"/>
                <a:ext cx="773873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D15782F-356B-4A99-BBF7-B3854025DF4F}"/>
                  </a:ext>
                </a:extLst>
              </p:cNvPr>
              <p:cNvCxnSpPr>
                <a:cxnSpLocks/>
                <a:stCxn id="28" idx="2"/>
                <a:endCxn id="27" idx="0"/>
              </p:cNvCxnSpPr>
              <p:nvPr/>
            </p:nvCxnSpPr>
            <p:spPr>
              <a:xfrm>
                <a:off x="5529304" y="2237173"/>
                <a:ext cx="611814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1DF9E8-26B9-440D-BEF2-99C676576BA3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141118" y="2237173"/>
                <a:ext cx="526752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7C94DB-DA7A-41B7-A196-0669534FB36B}"/>
                  </a:ext>
                </a:extLst>
              </p:cNvPr>
              <p:cNvCxnSpPr>
                <a:cxnSpLocks/>
                <a:stCxn id="25" idx="2"/>
                <a:endCxn id="27" idx="0"/>
              </p:cNvCxnSpPr>
              <p:nvPr/>
            </p:nvCxnSpPr>
            <p:spPr>
              <a:xfrm flipH="1">
                <a:off x="6141118" y="2237173"/>
                <a:ext cx="5271945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64ED4E-4C95-4CE4-8CC1-EFC69B0E5BC9}"/>
                </a:ext>
              </a:extLst>
            </p:cNvPr>
            <p:cNvSpPr/>
            <p:nvPr/>
          </p:nvSpPr>
          <p:spPr>
            <a:xfrm>
              <a:off x="6935121" y="2353468"/>
              <a:ext cx="3755789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80FAB-7C50-4361-9A07-245BB9CF6288}"/>
                </a:ext>
              </a:extLst>
            </p:cNvPr>
            <p:cNvSpPr/>
            <p:nvPr/>
          </p:nvSpPr>
          <p:spPr>
            <a:xfrm>
              <a:off x="5894967" y="2353468"/>
              <a:ext cx="353252" cy="12898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ABC6CD-A19E-41A1-9E04-07707F28D68B}"/>
                </a:ext>
              </a:extLst>
            </p:cNvPr>
            <p:cNvSpPr txBox="1"/>
            <p:nvPr/>
          </p:nvSpPr>
          <p:spPr>
            <a:xfrm>
              <a:off x="4261282" y="561550"/>
              <a:ext cx="3673639" cy="43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C000"/>
                  </a:solidFill>
                </a:rPr>
                <a:t>11 Categorical</a:t>
              </a:r>
              <a:r>
                <a:rPr lang="en-CA" dirty="0">
                  <a:solidFill>
                    <a:srgbClr val="00B050"/>
                  </a:solidFill>
                </a:rPr>
                <a:t> </a:t>
              </a:r>
              <a:r>
                <a:rPr lang="en-CA" dirty="0">
                  <a:solidFill>
                    <a:srgbClr val="FFC000"/>
                  </a:solidFill>
                </a:rPr>
                <a:t>Features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CD82C7-0BA6-4DAC-ADAE-7F4E72AE061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160450" y="3666741"/>
              <a:ext cx="2904467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19CB34-36BD-4E88-BA86-07DB06445E60}"/>
                </a:ext>
              </a:extLst>
            </p:cNvPr>
            <p:cNvSpPr/>
            <p:nvPr/>
          </p:nvSpPr>
          <p:spPr>
            <a:xfrm>
              <a:off x="1310378" y="2372127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FC52CA-2169-4F5C-8912-2DCCB1543C9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2050742" y="993339"/>
              <a:ext cx="4047360" cy="108825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A67F71-76A6-436E-A78B-C18D83699DB2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261282" y="993339"/>
              <a:ext cx="1836820" cy="10541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C1C3B-3582-4F91-A3C2-03137DA507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095999" y="993339"/>
              <a:ext cx="2102" cy="100945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41BA8-4A7D-428F-9605-35E8042965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6098102" y="993339"/>
              <a:ext cx="2584261" cy="103288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C9BB0A-D19E-4F74-9B9E-071E0DBF56E2}"/>
                </a:ext>
              </a:extLst>
            </p:cNvPr>
            <p:cNvSpPr/>
            <p:nvPr/>
          </p:nvSpPr>
          <p:spPr>
            <a:xfrm>
              <a:off x="3414553" y="2374222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8FEDD5-CF5F-4638-99EB-481B0C293B03}"/>
                </a:ext>
              </a:extLst>
            </p:cNvPr>
            <p:cNvSpPr/>
            <p:nvPr/>
          </p:nvSpPr>
          <p:spPr>
            <a:xfrm>
              <a:off x="2952859" y="2372127"/>
              <a:ext cx="418806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73D70-97D5-4CAD-8BBB-B88A8AC4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50552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rgbClr val="338DCD"/>
                </a:solidFill>
              </a:rPr>
              <a:t>20</a:t>
            </a:fld>
            <a:endParaRPr lang="en-CA" sz="1600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90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C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5FDD13-3C89-4A84-B4BE-EC210A40EB6A}"/>
              </a:ext>
            </a:extLst>
          </p:cNvPr>
          <p:cNvGrpSpPr/>
          <p:nvPr/>
        </p:nvGrpSpPr>
        <p:grpSpPr>
          <a:xfrm>
            <a:off x="3595456" y="463781"/>
            <a:ext cx="8291744" cy="3886841"/>
            <a:chOff x="0" y="561550"/>
            <a:chExt cx="12039600" cy="45441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7CF995-406F-464C-A0A7-EF2D4C82DBBB}"/>
                </a:ext>
              </a:extLst>
            </p:cNvPr>
            <p:cNvGrpSpPr/>
            <p:nvPr/>
          </p:nvGrpSpPr>
          <p:grpSpPr>
            <a:xfrm>
              <a:off x="0" y="1661309"/>
              <a:ext cx="12039600" cy="3444382"/>
              <a:chOff x="76200" y="231741"/>
              <a:chExt cx="12039600" cy="344438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25637A2-E10C-4B0B-8A11-D85988701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" y="231741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6271E8-748E-43F5-BAE7-63D040F9A04A}"/>
                  </a:ext>
                </a:extLst>
              </p:cNvPr>
              <p:cNvSpPr/>
              <p:nvPr/>
            </p:nvSpPr>
            <p:spPr>
              <a:xfrm>
                <a:off x="754602" y="679741"/>
                <a:ext cx="577049" cy="17385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CB25D8-A4EA-4303-8492-CE9A088F116C}"/>
                  </a:ext>
                </a:extLst>
              </p:cNvPr>
              <p:cNvSpPr txBox="1"/>
              <p:nvPr/>
            </p:nvSpPr>
            <p:spPr>
              <a:xfrm>
                <a:off x="553478" y="2344784"/>
                <a:ext cx="1573463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FF0000"/>
                    </a:solidFill>
                  </a:rPr>
                  <a:t>‘target’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372686-677F-4641-8C81-B247A5447A53}"/>
                  </a:ext>
                </a:extLst>
              </p:cNvPr>
              <p:cNvSpPr/>
              <p:nvPr/>
            </p:nvSpPr>
            <p:spPr>
              <a:xfrm>
                <a:off x="10822037" y="923901"/>
                <a:ext cx="1182050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A29AE-176E-40CC-A4AF-86CE039FCE4E}"/>
                  </a:ext>
                </a:extLst>
              </p:cNvPr>
              <p:cNvSpPr/>
              <p:nvPr/>
            </p:nvSpPr>
            <p:spPr>
              <a:xfrm>
                <a:off x="6379345" y="923901"/>
                <a:ext cx="577049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6B190A-CEAC-4414-8ED5-0935B7CF7B39}"/>
                  </a:ext>
                </a:extLst>
              </p:cNvPr>
              <p:cNvSpPr txBox="1"/>
              <p:nvPr/>
            </p:nvSpPr>
            <p:spPr>
              <a:xfrm>
                <a:off x="4549158" y="3244334"/>
                <a:ext cx="3183919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00B050"/>
                    </a:solidFill>
                  </a:rPr>
                  <a:t>5 Numerical Features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663B56-D87E-4884-9D1E-5E088F1130F0}"/>
                  </a:ext>
                </a:extLst>
              </p:cNvPr>
              <p:cNvSpPr/>
              <p:nvPr/>
            </p:nvSpPr>
            <p:spPr>
              <a:xfrm>
                <a:off x="5142367" y="923901"/>
                <a:ext cx="773873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D15782F-356B-4A99-BBF7-B3854025DF4F}"/>
                  </a:ext>
                </a:extLst>
              </p:cNvPr>
              <p:cNvCxnSpPr>
                <a:cxnSpLocks/>
                <a:stCxn id="28" idx="2"/>
                <a:endCxn id="27" idx="0"/>
              </p:cNvCxnSpPr>
              <p:nvPr/>
            </p:nvCxnSpPr>
            <p:spPr>
              <a:xfrm>
                <a:off x="5529304" y="2237173"/>
                <a:ext cx="611814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1DF9E8-26B9-440D-BEF2-99C676576BA3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141118" y="2237173"/>
                <a:ext cx="526752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7C94DB-DA7A-41B7-A196-0669534FB36B}"/>
                  </a:ext>
                </a:extLst>
              </p:cNvPr>
              <p:cNvCxnSpPr>
                <a:cxnSpLocks/>
                <a:stCxn id="25" idx="2"/>
                <a:endCxn id="27" idx="0"/>
              </p:cNvCxnSpPr>
              <p:nvPr/>
            </p:nvCxnSpPr>
            <p:spPr>
              <a:xfrm flipH="1">
                <a:off x="6141118" y="2237173"/>
                <a:ext cx="5271945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64ED4E-4C95-4CE4-8CC1-EFC69B0E5BC9}"/>
                </a:ext>
              </a:extLst>
            </p:cNvPr>
            <p:cNvSpPr/>
            <p:nvPr/>
          </p:nvSpPr>
          <p:spPr>
            <a:xfrm>
              <a:off x="6935121" y="2353468"/>
              <a:ext cx="3755789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80FAB-7C50-4361-9A07-245BB9CF6288}"/>
                </a:ext>
              </a:extLst>
            </p:cNvPr>
            <p:cNvSpPr/>
            <p:nvPr/>
          </p:nvSpPr>
          <p:spPr>
            <a:xfrm>
              <a:off x="5894967" y="2353468"/>
              <a:ext cx="353252" cy="12898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ABC6CD-A19E-41A1-9E04-07707F28D68B}"/>
                </a:ext>
              </a:extLst>
            </p:cNvPr>
            <p:cNvSpPr txBox="1"/>
            <p:nvPr/>
          </p:nvSpPr>
          <p:spPr>
            <a:xfrm>
              <a:off x="4261282" y="561550"/>
              <a:ext cx="3673639" cy="43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C000"/>
                  </a:solidFill>
                </a:rPr>
                <a:t>11 Categorical</a:t>
              </a:r>
              <a:r>
                <a:rPr lang="en-CA" dirty="0">
                  <a:solidFill>
                    <a:srgbClr val="00B050"/>
                  </a:solidFill>
                </a:rPr>
                <a:t> </a:t>
              </a:r>
              <a:r>
                <a:rPr lang="en-CA" dirty="0">
                  <a:solidFill>
                    <a:srgbClr val="FFC000"/>
                  </a:solidFill>
                </a:rPr>
                <a:t>Features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CD82C7-0BA6-4DAC-ADAE-7F4E72AE061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160450" y="3666741"/>
              <a:ext cx="2904467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19CB34-36BD-4E88-BA86-07DB06445E60}"/>
                </a:ext>
              </a:extLst>
            </p:cNvPr>
            <p:cNvSpPr/>
            <p:nvPr/>
          </p:nvSpPr>
          <p:spPr>
            <a:xfrm>
              <a:off x="1310378" y="2372127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FC52CA-2169-4F5C-8912-2DCCB1543C9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2050742" y="993339"/>
              <a:ext cx="4047360" cy="108825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A67F71-76A6-436E-A78B-C18D83699DB2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261282" y="993339"/>
              <a:ext cx="1836820" cy="10541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C1C3B-3582-4F91-A3C2-03137DA507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095999" y="993339"/>
              <a:ext cx="2102" cy="100945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41BA8-4A7D-428F-9605-35E8042965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6098102" y="993339"/>
              <a:ext cx="2584261" cy="103288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C9BB0A-D19E-4F74-9B9E-071E0DBF56E2}"/>
                </a:ext>
              </a:extLst>
            </p:cNvPr>
            <p:cNvSpPr/>
            <p:nvPr/>
          </p:nvSpPr>
          <p:spPr>
            <a:xfrm>
              <a:off x="3414553" y="2374222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8FEDD5-CF5F-4638-99EB-481B0C293B03}"/>
                </a:ext>
              </a:extLst>
            </p:cNvPr>
            <p:cNvSpPr/>
            <p:nvPr/>
          </p:nvSpPr>
          <p:spPr>
            <a:xfrm>
              <a:off x="2952859" y="2372127"/>
              <a:ext cx="418806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30091B1-D790-499A-83A5-D171AD1C32DD}"/>
              </a:ext>
            </a:extLst>
          </p:cNvPr>
          <p:cNvSpPr/>
          <p:nvPr/>
        </p:nvSpPr>
        <p:spPr>
          <a:xfrm>
            <a:off x="5161496" y="2012463"/>
            <a:ext cx="42443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288B73-3590-4663-934B-2E6A0B22B3B9}"/>
              </a:ext>
            </a:extLst>
          </p:cNvPr>
          <p:cNvSpPr/>
          <p:nvPr/>
        </p:nvSpPr>
        <p:spPr>
          <a:xfrm>
            <a:off x="5954430" y="2031720"/>
            <a:ext cx="625593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7287F1-7C9B-4385-A814-091FDEEA6A98}"/>
              </a:ext>
            </a:extLst>
          </p:cNvPr>
          <p:cNvSpPr/>
          <p:nvPr/>
        </p:nvSpPr>
        <p:spPr>
          <a:xfrm>
            <a:off x="10258015" y="2004483"/>
            <a:ext cx="42443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57EED5-5F8F-444A-9304-79006656674B}"/>
              </a:ext>
            </a:extLst>
          </p:cNvPr>
          <p:cNvSpPr/>
          <p:nvPr/>
        </p:nvSpPr>
        <p:spPr>
          <a:xfrm>
            <a:off x="11006987" y="1996502"/>
            <a:ext cx="81408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4AD03A-4BC7-461F-ACE4-A59904ADC866}"/>
              </a:ext>
            </a:extLst>
          </p:cNvPr>
          <p:cNvSpPr txBox="1"/>
          <p:nvPr/>
        </p:nvSpPr>
        <p:spPr>
          <a:xfrm>
            <a:off x="5033272" y="3179226"/>
            <a:ext cx="73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351 unique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795A70-FD49-4E1B-9FF4-52818E148477}"/>
              </a:ext>
            </a:extLst>
          </p:cNvPr>
          <p:cNvSpPr txBox="1"/>
          <p:nvPr/>
        </p:nvSpPr>
        <p:spPr>
          <a:xfrm>
            <a:off x="5935747" y="3175232"/>
            <a:ext cx="73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Clean, nan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266EB3-6D07-4C62-B569-804A608A56CE}"/>
              </a:ext>
            </a:extLst>
          </p:cNvPr>
          <p:cNvSpPr txBox="1"/>
          <p:nvPr/>
        </p:nvSpPr>
        <p:spPr>
          <a:xfrm>
            <a:off x="10102405" y="3176809"/>
            <a:ext cx="73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405 unique values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CFF4B5-4900-4DEC-B9BD-CDAA56B7709F}"/>
              </a:ext>
            </a:extLst>
          </p:cNvPr>
          <p:cNvSpPr txBox="1"/>
          <p:nvPr/>
        </p:nvSpPr>
        <p:spPr>
          <a:xfrm>
            <a:off x="11061957" y="3221398"/>
            <a:ext cx="735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Less impacts on car prices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5DC75-4A8D-4B0E-935A-AACB904B2D59}"/>
              </a:ext>
            </a:extLst>
          </p:cNvPr>
          <p:cNvSpPr txBox="1"/>
          <p:nvPr/>
        </p:nvSpPr>
        <p:spPr>
          <a:xfrm>
            <a:off x="3686583" y="4722374"/>
            <a:ext cx="8111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Again, due to limited computing resources, further drop these columns during data pre-processing step to reduce model complexity.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Reduce from 11 categorical features to 8 features. Get dummies on these remaining features is faster and less computing expensive. 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D6D10-26DD-4E5F-B30F-A3D8373F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87010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rgbClr val="338DCD"/>
                </a:solidFill>
              </a:rPr>
              <a:t>21</a:t>
            </a:fld>
            <a:endParaRPr lang="en-CA" sz="1600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9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B7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Further Feature Engineering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F7587F-4B9D-44A1-8437-4D4F8B819DB1}"/>
              </a:ext>
            </a:extLst>
          </p:cNvPr>
          <p:cNvSpPr txBox="1"/>
          <p:nvPr/>
        </p:nvSpPr>
        <p:spPr>
          <a:xfrm>
            <a:off x="546235" y="3706500"/>
            <a:ext cx="1158362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get_dummies to categorical features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Standard Scaler to numerical features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Split dataset to train (70%) and test (30%)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B838C-173F-41A0-8F96-D5D119E4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7" y="381363"/>
            <a:ext cx="11099528" cy="33117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B89B3-2BC8-45B3-86C8-3202B57E31BB}"/>
              </a:ext>
            </a:extLst>
          </p:cNvPr>
          <p:cNvSpPr/>
          <p:nvPr/>
        </p:nvSpPr>
        <p:spPr>
          <a:xfrm>
            <a:off x="546235" y="1400175"/>
            <a:ext cx="11099528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839882-800E-489C-B198-149A3DF6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060" y="6356350"/>
            <a:ext cx="414670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22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26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499580" y="11834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Objective &amp; Motivation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4" y="843909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499580" y="24393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Data Transformation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3" y="2143712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499580" y="3746390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Machine Learning Models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180523" y="3403030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03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3BDB7310-293C-4CC5-82B5-B95B0E414421}"/>
              </a:ext>
            </a:extLst>
          </p:cNvPr>
          <p:cNvSpPr txBox="1">
            <a:spLocks/>
          </p:cNvSpPr>
          <p:nvPr/>
        </p:nvSpPr>
        <p:spPr>
          <a:xfrm>
            <a:off x="11446106" y="6271289"/>
            <a:ext cx="41467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pPr/>
              <a:t>23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27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cars parked in a parking lot&#10;&#10;Description automatically generated with medium confidence">
            <a:extLst>
              <a:ext uri="{FF2B5EF4-FFF2-40B4-BE49-F238E27FC236}">
                <a16:creationId xmlns:a16="http://schemas.microsoft.com/office/drawing/2014/main" id="{1DFC8117-3A05-4A6C-954A-DAE64EFB9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r="8655" b="-1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495C7-1DBA-4CB5-8D0A-5746C459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20" y="5359417"/>
            <a:ext cx="5035668" cy="752217"/>
          </a:xfrm>
        </p:spPr>
        <p:txBody>
          <a:bodyPr anchor="b">
            <a:normAutofit/>
          </a:bodyPr>
          <a:lstStyle/>
          <a:p>
            <a:pPr algn="l"/>
            <a:r>
              <a:rPr lang="en-CA" sz="4000" dirty="0"/>
              <a:t>Algorithms Comparison</a:t>
            </a:r>
            <a:endParaRPr lang="en-CA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EDD11-1FA7-4CD4-B317-F75E08D46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21" y="6139709"/>
            <a:ext cx="5035667" cy="662389"/>
          </a:xfrm>
        </p:spPr>
        <p:txBody>
          <a:bodyPr anchor="t">
            <a:noAutofit/>
          </a:bodyPr>
          <a:lstStyle/>
          <a:p>
            <a:r>
              <a:rPr lang="en-CA" sz="3200" dirty="0">
                <a:latin typeface="+mj-lt"/>
              </a:rPr>
              <a:t>(</a:t>
            </a:r>
            <a:r>
              <a:rPr lang="en-CA" sz="3200" dirty="0" err="1">
                <a:latin typeface="+mj-lt"/>
              </a:rPr>
              <a:t>Pycaret</a:t>
            </a:r>
            <a:r>
              <a:rPr lang="en-CA" sz="3200" dirty="0">
                <a:latin typeface="+mj-lt"/>
              </a:rPr>
              <a:t>)</a:t>
            </a:r>
            <a:endParaRPr lang="en-CA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BAA16-2966-4948-A1E2-FD2828D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0680"/>
            <a:ext cx="3319130" cy="490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A5A4C-58AC-4127-BE37-66A2AC9B423A}" type="slidenum">
              <a:rPr lang="en-CA" sz="16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643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EE503B7-779D-4984-92F2-5525CCF1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76"/>
            <a:ext cx="12186443" cy="1401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70" y="420624"/>
            <a:ext cx="11105965" cy="5069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z="4000" dirty="0">
                <a:solidFill>
                  <a:schemeClr val="bg1"/>
                </a:solidFill>
              </a:rPr>
              <a:t>Regression Analysis with </a:t>
            </a:r>
            <a:r>
              <a:rPr lang="en-CA" sz="4000" dirty="0" err="1">
                <a:solidFill>
                  <a:schemeClr val="bg1"/>
                </a:solidFill>
              </a:rPr>
              <a:t>Pycaret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058F1-2A0D-4AD0-A580-8FC9569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5884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A5A4C-58AC-4127-BE37-66A2AC9B423A}" type="slidenum">
              <a:rPr kumimoji="0" lang="en-CA" sz="1600" b="0" i="0" u="none" strike="noStrike" kern="1200" cap="none" spc="0" normalizeH="0" baseline="0" noProof="0" smtClean="0">
                <a:ln>
                  <a:noFill/>
                </a:ln>
                <a:solidFill>
                  <a:srgbClr val="338D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338DC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81EDD-826D-4A00-B737-EFDF4CB68338}"/>
              </a:ext>
            </a:extLst>
          </p:cNvPr>
          <p:cNvGrpSpPr/>
          <p:nvPr/>
        </p:nvGrpSpPr>
        <p:grpSpPr>
          <a:xfrm>
            <a:off x="571911" y="1916175"/>
            <a:ext cx="7323382" cy="4084549"/>
            <a:chOff x="174594" y="376493"/>
            <a:chExt cx="7664481" cy="408454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71FC362-E3D5-4DF0-99CB-7DD5ABD4E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94" y="376493"/>
              <a:ext cx="7664481" cy="408454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1EDC0A-777F-435E-B000-921F24B86C77}"/>
                </a:ext>
              </a:extLst>
            </p:cNvPr>
            <p:cNvSpPr/>
            <p:nvPr/>
          </p:nvSpPr>
          <p:spPr>
            <a:xfrm>
              <a:off x="1003177" y="923279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4EF83E3-A095-42D8-807A-6FEB52BBB0F0}"/>
                </a:ext>
              </a:extLst>
            </p:cNvPr>
            <p:cNvSpPr/>
            <p:nvPr/>
          </p:nvSpPr>
          <p:spPr>
            <a:xfrm>
              <a:off x="5340275" y="934069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644EF3-2202-4D44-9054-50C53BBEEF62}"/>
                </a:ext>
              </a:extLst>
            </p:cNvPr>
            <p:cNvSpPr/>
            <p:nvPr/>
          </p:nvSpPr>
          <p:spPr>
            <a:xfrm>
              <a:off x="5340275" y="3325287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8A9952-38DA-42E1-B9EA-3C482715A490}"/>
                </a:ext>
              </a:extLst>
            </p:cNvPr>
            <p:cNvSpPr/>
            <p:nvPr/>
          </p:nvSpPr>
          <p:spPr>
            <a:xfrm>
              <a:off x="1003176" y="3325287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B82BE0-7273-433E-B62E-50A0D4875314}"/>
              </a:ext>
            </a:extLst>
          </p:cNvPr>
          <p:cNvSpPr txBox="1"/>
          <p:nvPr/>
        </p:nvSpPr>
        <p:spPr>
          <a:xfrm>
            <a:off x="7895293" y="1845527"/>
            <a:ext cx="39741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With limited computing resources that Colab allows, we only used 30% of the data set to run the model comparison function.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By default, Pycaret automatically split 30% of data for testing, and uses k-fold validation with k = 10.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Based on the results, we can expect that Random Forest Regressor will be a better fit than Linear Regression for our model.</a:t>
            </a:r>
          </a:p>
        </p:txBody>
      </p:sp>
    </p:spTree>
    <p:extLst>
      <p:ext uri="{BB962C8B-B14F-4D97-AF65-F5344CB8AC3E}">
        <p14:creationId xmlns:p14="http://schemas.microsoft.com/office/powerpoint/2010/main" val="2543779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E7D5DA6-5AE9-4819-BE01-BC20D44C6F35}"/>
              </a:ext>
            </a:extLst>
          </p:cNvPr>
          <p:cNvSpPr/>
          <p:nvPr/>
        </p:nvSpPr>
        <p:spPr>
          <a:xfrm>
            <a:off x="6848272" y="2986391"/>
            <a:ext cx="5343728" cy="3671584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91EC6-B873-4AFA-83CA-4AAD79E83E4E}"/>
              </a:ext>
            </a:extLst>
          </p:cNvPr>
          <p:cNvSpPr txBox="1"/>
          <p:nvPr/>
        </p:nvSpPr>
        <p:spPr>
          <a:xfrm>
            <a:off x="8011571" y="3652983"/>
            <a:ext cx="3017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Selection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51830-CCF1-4BE4-93C9-399CF48611CD}"/>
              </a:ext>
            </a:extLst>
          </p:cNvPr>
          <p:cNvSpPr txBox="1"/>
          <p:nvPr/>
        </p:nvSpPr>
        <p:spPr>
          <a:xfrm>
            <a:off x="7875528" y="5007009"/>
            <a:ext cx="3963033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Linear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Regression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Random Forest Regression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49E7295-0718-4BB1-B04E-64ECE80A4EC2}"/>
              </a:ext>
            </a:extLst>
          </p:cNvPr>
          <p:cNvSpPr txBox="1">
            <a:spLocks/>
          </p:cNvSpPr>
          <p:nvPr/>
        </p:nvSpPr>
        <p:spPr>
          <a:xfrm>
            <a:off x="11515060" y="6356350"/>
            <a:ext cx="41467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pPr/>
              <a:t>26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58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EE503B7-779D-4984-92F2-5525CCF1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76"/>
            <a:ext cx="12186443" cy="1401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80" y="420624"/>
            <a:ext cx="10910656" cy="5069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Multi-Linear Regression vs Random Forest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058F1-2A0D-4AD0-A580-8FC9569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434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A5A4C-58AC-4127-BE37-66A2AC9B423A}" type="slidenum">
              <a:rPr kumimoji="0" lang="en-CA" sz="1600" b="0" i="0" u="none" strike="noStrike" kern="1200" cap="none" spc="0" normalizeH="0" baseline="0" noProof="0" smtClean="0">
                <a:ln>
                  <a:noFill/>
                </a:ln>
                <a:solidFill>
                  <a:srgbClr val="338D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338DC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6301DC-CA81-4157-9316-EFDB69FB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63" y="3400424"/>
            <a:ext cx="4427121" cy="30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FFDB67-370C-466F-AC16-DC7B71AC06D3}"/>
              </a:ext>
            </a:extLst>
          </p:cNvPr>
          <p:cNvCxnSpPr/>
          <p:nvPr/>
        </p:nvCxnSpPr>
        <p:spPr>
          <a:xfrm flipV="1">
            <a:off x="2289699" y="3853974"/>
            <a:ext cx="0" cy="2352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4750B1E-0DB0-44C7-9D61-74410AB72AD4}"/>
              </a:ext>
            </a:extLst>
          </p:cNvPr>
          <p:cNvCxnSpPr>
            <a:cxnSpLocks/>
          </p:cNvCxnSpPr>
          <p:nvPr/>
        </p:nvCxnSpPr>
        <p:spPr>
          <a:xfrm flipV="1">
            <a:off x="2893431" y="3740248"/>
            <a:ext cx="0" cy="2466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86B4E35-F20A-4CBA-934C-8FBA4450A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75" y="1762388"/>
            <a:ext cx="325755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CBA7C-8F32-48A3-A6F3-685CD0B01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622" y="1722301"/>
            <a:ext cx="3676650" cy="1352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C18DE-4CD1-4603-81F1-1AA9F182E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3420494"/>
            <a:ext cx="5410200" cy="286702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79BF6D8-51A5-4B08-9695-4076CBC8104C}"/>
              </a:ext>
            </a:extLst>
          </p:cNvPr>
          <p:cNvSpPr/>
          <p:nvPr/>
        </p:nvSpPr>
        <p:spPr>
          <a:xfrm>
            <a:off x="5943600" y="4121044"/>
            <a:ext cx="3538670" cy="1082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55593-DC14-45B9-B773-C60B2B79E3D3}"/>
              </a:ext>
            </a:extLst>
          </p:cNvPr>
          <p:cNvSpPr txBox="1"/>
          <p:nvPr/>
        </p:nvSpPr>
        <p:spPr>
          <a:xfrm>
            <a:off x="9551260" y="4200547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features to capture 85% of data variance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18AC5F-BEB6-41B1-B9C2-A22636AED5FA}"/>
              </a:ext>
            </a:extLst>
          </p:cNvPr>
          <p:cNvSpPr txBox="1"/>
          <p:nvPr/>
        </p:nvSpPr>
        <p:spPr>
          <a:xfrm>
            <a:off x="3308780" y="4200547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30-40 features to capture 65% of data variance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970F46-347C-4435-8A8A-D40FAF480785}"/>
              </a:ext>
            </a:extLst>
          </p:cNvPr>
          <p:cNvSpPr/>
          <p:nvPr/>
        </p:nvSpPr>
        <p:spPr>
          <a:xfrm>
            <a:off x="2114241" y="3579876"/>
            <a:ext cx="984782" cy="478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017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D7D0DB-DAE0-4AEC-89BF-CC6BCB62B3FA}"/>
              </a:ext>
            </a:extLst>
          </p:cNvPr>
          <p:cNvSpPr/>
          <p:nvPr/>
        </p:nvSpPr>
        <p:spPr>
          <a:xfrm>
            <a:off x="0" y="0"/>
            <a:ext cx="6848271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9848850"/>
              <a:gd name="connsiteY0" fmla="*/ 0 h 6877050"/>
              <a:gd name="connsiteX1" fmla="*/ 5486400 w 9848850"/>
              <a:gd name="connsiteY1" fmla="*/ 0 h 6877050"/>
              <a:gd name="connsiteX2" fmla="*/ 9848850 w 9848850"/>
              <a:gd name="connsiteY2" fmla="*/ 6877050 h 6877050"/>
              <a:gd name="connsiteX3" fmla="*/ 0 w 9848850"/>
              <a:gd name="connsiteY3" fmla="*/ 6858000 h 6877050"/>
              <a:gd name="connsiteX4" fmla="*/ 0 w 9848850"/>
              <a:gd name="connsiteY4" fmla="*/ 0 h 6877050"/>
              <a:gd name="connsiteX0" fmla="*/ 0 w 10856253"/>
              <a:gd name="connsiteY0" fmla="*/ 0 h 6858000"/>
              <a:gd name="connsiteX1" fmla="*/ 5486400 w 10856253"/>
              <a:gd name="connsiteY1" fmla="*/ 0 h 6858000"/>
              <a:gd name="connsiteX2" fmla="*/ 10856253 w 10856253"/>
              <a:gd name="connsiteY2" fmla="*/ 6848475 h 6858000"/>
              <a:gd name="connsiteX3" fmla="*/ 0 w 10856253"/>
              <a:gd name="connsiteY3" fmla="*/ 6858000 h 6858000"/>
              <a:gd name="connsiteX4" fmla="*/ 0 w 1085625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6253" h="6858000">
                <a:moveTo>
                  <a:pt x="0" y="0"/>
                </a:moveTo>
                <a:lnTo>
                  <a:pt x="5486400" y="0"/>
                </a:lnTo>
                <a:lnTo>
                  <a:pt x="10856253" y="68484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425BD1-5949-4E0A-8912-206BA404835C}"/>
              </a:ext>
            </a:extLst>
          </p:cNvPr>
          <p:cNvSpPr txBox="1"/>
          <p:nvPr/>
        </p:nvSpPr>
        <p:spPr>
          <a:xfrm>
            <a:off x="350195" y="2788588"/>
            <a:ext cx="443581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chemeClr val="bg1"/>
                </a:solidFill>
              </a:rPr>
              <a:t>Final Model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51A10-BC4E-49B7-BE8E-3A440A39FF2F}"/>
              </a:ext>
            </a:extLst>
          </p:cNvPr>
          <p:cNvSpPr txBox="1"/>
          <p:nvPr/>
        </p:nvSpPr>
        <p:spPr>
          <a:xfrm>
            <a:off x="753663" y="3762512"/>
            <a:ext cx="4253546" cy="1881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Random Forest Regression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With Hyperparameters Tuning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000" dirty="0">
              <a:solidFill>
                <a:schemeClr val="bg1"/>
              </a:solidFill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C70AFD6-8A2D-404D-8FC0-5300DC772BA8}"/>
              </a:ext>
            </a:extLst>
          </p:cNvPr>
          <p:cNvSpPr txBox="1">
            <a:spLocks/>
          </p:cNvSpPr>
          <p:nvPr/>
        </p:nvSpPr>
        <p:spPr>
          <a:xfrm>
            <a:off x="11515060" y="6356350"/>
            <a:ext cx="41467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z="1600" b="1" smtClean="0">
                <a:solidFill>
                  <a:srgbClr val="338DCD"/>
                </a:solidFill>
              </a:rPr>
              <a:pPr/>
              <a:t>28</a:t>
            </a:fld>
            <a:endParaRPr lang="en-CA" sz="1600" b="1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74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EE503B7-779D-4984-92F2-5525CCF1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76"/>
            <a:ext cx="12186443" cy="1401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80" y="420624"/>
            <a:ext cx="10910656" cy="5069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058F1-2A0D-4AD0-A580-8FC9569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59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A5A4C-58AC-4127-BE37-66A2AC9B423A}" type="slidenum">
              <a:rPr kumimoji="0" lang="en-CA" sz="1600" b="0" i="0" u="none" strike="noStrike" kern="1200" cap="none" spc="0" normalizeH="0" baseline="0" noProof="0" smtClean="0">
                <a:ln>
                  <a:noFill/>
                </a:ln>
                <a:solidFill>
                  <a:srgbClr val="338D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338DC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2FEE6315-C3EC-496D-B21A-4F02E3934B7F}"/>
              </a:ext>
            </a:extLst>
          </p:cNvPr>
          <p:cNvSpPr txBox="1">
            <a:spLocks/>
          </p:cNvSpPr>
          <p:nvPr/>
        </p:nvSpPr>
        <p:spPr>
          <a:xfrm>
            <a:off x="835421" y="18772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Fill in final model info</a:t>
            </a:r>
          </a:p>
        </p:txBody>
      </p:sp>
    </p:spTree>
    <p:extLst>
      <p:ext uri="{BB962C8B-B14F-4D97-AF65-F5344CB8AC3E}">
        <p14:creationId xmlns:p14="http://schemas.microsoft.com/office/powerpoint/2010/main" val="2714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499580" y="11834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Objective &amp; Motivation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4" y="843909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9672C43E-CF6B-4ADE-851A-D743684EEB71}"/>
              </a:ext>
            </a:extLst>
          </p:cNvPr>
          <p:cNvSpPr txBox="1">
            <a:spLocks/>
          </p:cNvSpPr>
          <p:nvPr/>
        </p:nvSpPr>
        <p:spPr>
          <a:xfrm>
            <a:off x="11446106" y="6202478"/>
            <a:ext cx="30793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mtClean="0">
                <a:solidFill>
                  <a:schemeClr val="bg1"/>
                </a:solidFill>
              </a:rPr>
              <a:pPr/>
              <a:t>3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11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499580" y="11834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Objective &amp; Motivation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4" y="843909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499580" y="24393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Data Transformation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3" y="2143712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499580" y="3746390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Machine Learning Models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180523" y="3403030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03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6499580" y="5049081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App Demo &amp; Future Works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180523" y="4702833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04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5309400D-CFC2-4C2E-8323-13500FD1F911}"/>
              </a:ext>
            </a:extLst>
          </p:cNvPr>
          <p:cNvSpPr txBox="1">
            <a:spLocks/>
          </p:cNvSpPr>
          <p:nvPr/>
        </p:nvSpPr>
        <p:spPr>
          <a:xfrm>
            <a:off x="11515060" y="6356350"/>
            <a:ext cx="41467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pPr/>
              <a:t>30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62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EE503B7-779D-4984-92F2-5525CCF1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76"/>
            <a:ext cx="12186443" cy="1401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80" y="420624"/>
            <a:ext cx="10910656" cy="5069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058F1-2A0D-4AD0-A580-8FC9569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434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A5A4C-58AC-4127-BE37-66A2AC9B423A}" type="slidenum">
              <a:rPr kumimoji="0" lang="en-CA" sz="1600" b="0" i="0" u="none" strike="noStrike" kern="1200" cap="none" spc="0" normalizeH="0" baseline="0" noProof="0" smtClean="0">
                <a:ln>
                  <a:noFill/>
                </a:ln>
                <a:solidFill>
                  <a:srgbClr val="338D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338DC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2FEE6315-C3EC-496D-B21A-4F02E3934B7F}"/>
              </a:ext>
            </a:extLst>
          </p:cNvPr>
          <p:cNvSpPr txBox="1">
            <a:spLocks/>
          </p:cNvSpPr>
          <p:nvPr/>
        </p:nvSpPr>
        <p:spPr>
          <a:xfrm>
            <a:off x="835421" y="18772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Front end - May</a:t>
            </a:r>
          </a:p>
        </p:txBody>
      </p:sp>
    </p:spTree>
    <p:extLst>
      <p:ext uri="{BB962C8B-B14F-4D97-AF65-F5344CB8AC3E}">
        <p14:creationId xmlns:p14="http://schemas.microsoft.com/office/powerpoint/2010/main" val="17138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EE503B7-779D-4984-92F2-5525CCF1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76"/>
            <a:ext cx="12186443" cy="1401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80" y="480299"/>
            <a:ext cx="10910656" cy="5069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058F1-2A0D-4AD0-A580-8FC9569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434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A5A4C-58AC-4127-BE37-66A2AC9B423A}" type="slidenum">
              <a:rPr kumimoji="0" lang="en-CA" sz="1600" b="0" i="0" u="none" strike="noStrike" kern="1200" cap="none" spc="0" normalizeH="0" baseline="0" noProof="0" smtClean="0">
                <a:ln>
                  <a:noFill/>
                </a:ln>
                <a:solidFill>
                  <a:srgbClr val="338D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338DC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4120D-E930-4DDA-BA58-C494FBFD9EA2}"/>
              </a:ext>
            </a:extLst>
          </p:cNvPr>
          <p:cNvSpPr txBox="1"/>
          <p:nvPr/>
        </p:nvSpPr>
        <p:spPr>
          <a:xfrm>
            <a:off x="843380" y="1672941"/>
            <a:ext cx="108103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1800" dirty="0">
                <a:solidFill>
                  <a:srgbClr val="0070C0"/>
                </a:solidFill>
              </a:rPr>
              <a:t>When computing resources available, add back ‘model’ column to increase prediction accuracy</a:t>
            </a:r>
          </a:p>
          <a:p>
            <a:pPr marL="342900" indent="-342900" algn="just">
              <a:buFontTx/>
              <a:buChar char="-"/>
            </a:pPr>
            <a:endParaRPr lang="en-CA" sz="18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1800" dirty="0">
                <a:solidFill>
                  <a:srgbClr val="0070C0"/>
                </a:solidFill>
              </a:rPr>
              <a:t>Further Feature Engineering Tasks to reduce the model complexity while maintaining accuracy</a:t>
            </a:r>
          </a:p>
          <a:p>
            <a:pPr marL="342900" indent="-342900" algn="just">
              <a:buFontTx/>
              <a:buChar char="-"/>
            </a:pPr>
            <a:endParaRPr lang="en-CA" sz="18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1800" dirty="0">
                <a:solidFill>
                  <a:srgbClr val="0070C0"/>
                </a:solidFill>
              </a:rPr>
              <a:t>Perform ELT: load big datafile onto Data Base and use cloud resources to query and perform transformation and load back clean data sets. Right now we are using Google Drive.</a:t>
            </a:r>
          </a:p>
          <a:p>
            <a:pPr marL="342900" indent="-342900" algn="just">
              <a:buFontTx/>
              <a:buChar char="-"/>
            </a:pPr>
            <a:endParaRPr lang="en-CA" sz="18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18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18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18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CB5DDE-FF3E-4143-906B-DF793DA0E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558" y="3551301"/>
            <a:ext cx="60293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08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0" y="464459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0" y="5660256"/>
            <a:ext cx="121918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Any Questions?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CD8E2-83E9-4C41-8C22-8DA12A474C84}"/>
              </a:ext>
            </a:extLst>
          </p:cNvPr>
          <p:cNvSpPr txBox="1"/>
          <p:nvPr/>
        </p:nvSpPr>
        <p:spPr>
          <a:xfrm>
            <a:off x="849640" y="4980729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Motivation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3F909C-3212-46B6-BD00-AD341B7AAB9E}"/>
              </a:ext>
            </a:extLst>
          </p:cNvPr>
          <p:cNvSpPr txBox="1"/>
          <p:nvPr/>
        </p:nvSpPr>
        <p:spPr>
          <a:xfrm>
            <a:off x="8631594" y="858525"/>
            <a:ext cx="31215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Car Expenses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27D1D-9A4D-4AB4-9D4F-2D83B09068FF}"/>
              </a:ext>
            </a:extLst>
          </p:cNvPr>
          <p:cNvSpPr txBox="1"/>
          <p:nvPr/>
        </p:nvSpPr>
        <p:spPr>
          <a:xfrm>
            <a:off x="8690240" y="1511310"/>
            <a:ext cx="3141557" cy="17543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effectLst/>
                <a:latin typeface="proxima-nova"/>
              </a:rPr>
              <a:t>Transport costs generally account for 20 % </a:t>
            </a:r>
            <a:r>
              <a:rPr lang="en-US" dirty="0">
                <a:solidFill>
                  <a:schemeClr val="bg1"/>
                </a:solidFill>
                <a:latin typeface="proxima-nova"/>
              </a:rPr>
              <a:t>of after-tax income for a middle-class household in Canada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bg1"/>
              </a:solidFill>
              <a:latin typeface="proxima-nov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/>
                </a:solidFill>
                <a:latin typeface="proxima-nova"/>
              </a:rPr>
              <a:t>- </a:t>
            </a:r>
            <a:r>
              <a:rPr lang="en-CA" dirty="0">
                <a:solidFill>
                  <a:schemeClr val="bg1"/>
                </a:solidFill>
                <a:latin typeface="proxima-nova"/>
              </a:rPr>
              <a:t>Scott Hannah</a:t>
            </a:r>
            <a:endParaRPr lang="ko-KR" altLang="en-US" dirty="0">
              <a:solidFill>
                <a:schemeClr val="bg1"/>
              </a:solidFill>
              <a:latin typeface="proxima-nov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2510A-7338-43C7-AC23-5FEAB1F03D3B}"/>
              </a:ext>
            </a:extLst>
          </p:cNvPr>
          <p:cNvSpPr txBox="1"/>
          <p:nvPr/>
        </p:nvSpPr>
        <p:spPr>
          <a:xfrm>
            <a:off x="8611339" y="4320193"/>
            <a:ext cx="3141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effectLst/>
                <a:latin typeface="proxima-nova"/>
              </a:rPr>
              <a:t>New vehicles shed 10% of their value as soon as you drive them off the lot, and another 10% by the end of the first year.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  <a:latin typeface="proxima-nov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proxima-nova"/>
              </a:rPr>
              <a:t>-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proxima-nova"/>
              </a:rPr>
              <a:t>D’Arbelles</a:t>
            </a:r>
            <a:r>
              <a:rPr lang="en-US" b="0" i="0" dirty="0">
                <a:solidFill>
                  <a:schemeClr val="bg1"/>
                </a:solidFill>
                <a:effectLst/>
                <a:latin typeface="proxima-nova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413C9F-A0B6-4A4A-8748-06B376874447}"/>
              </a:ext>
            </a:extLst>
          </p:cNvPr>
          <p:cNvSpPr txBox="1"/>
          <p:nvPr/>
        </p:nvSpPr>
        <p:spPr>
          <a:xfrm>
            <a:off x="8611339" y="3567951"/>
            <a:ext cx="31012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Car Depreciation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588F8963-04CE-4D92-B763-004E9652029E}"/>
              </a:ext>
            </a:extLst>
          </p:cNvPr>
          <p:cNvSpPr txBox="1">
            <a:spLocks/>
          </p:cNvSpPr>
          <p:nvPr/>
        </p:nvSpPr>
        <p:spPr>
          <a:xfrm>
            <a:off x="11446106" y="6202478"/>
            <a:ext cx="30793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mtClean="0">
                <a:solidFill>
                  <a:schemeClr val="bg1"/>
                </a:solidFill>
              </a:rPr>
              <a:pPr/>
              <a:t>4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EE503B7-779D-4984-92F2-5525CCF1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76"/>
            <a:ext cx="12186443" cy="1401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88" y="420623"/>
            <a:ext cx="10680148" cy="5069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E9B2E9-46AC-4720-B318-B016E20615D1}"/>
              </a:ext>
            </a:extLst>
          </p:cNvPr>
          <p:cNvSpPr txBox="1"/>
          <p:nvPr/>
        </p:nvSpPr>
        <p:spPr>
          <a:xfrm>
            <a:off x="1073888" y="1735421"/>
            <a:ext cx="10600661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38DCD"/>
                </a:solidFill>
                <a:effectLst/>
                <a:latin typeface="-apple-system"/>
              </a:rPr>
              <a:t>Objective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8DCD"/>
                </a:solidFill>
                <a:effectLst/>
                <a:latin typeface="-apple-system"/>
              </a:rPr>
              <a:t>To analyze the depreciation value of cars over the years by analyzing the sale prices on resale posts.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8DCD"/>
                </a:solidFill>
                <a:latin typeface="-apple-system"/>
              </a:rPr>
              <a:t>Parameters: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8DCD"/>
                </a:solidFill>
                <a:latin typeface="-apple-system"/>
              </a:rPr>
              <a:t>Vehicle Type, Year, Odometer, Fuel Type, Car Condition, Paint Color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8DCD"/>
                </a:solidFill>
                <a:latin typeface="-apple-system"/>
              </a:rPr>
              <a:t>Data Source: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8DCD"/>
                </a:solidFill>
                <a:latin typeface="-apple-system"/>
              </a:rPr>
              <a:t>Kaggle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8DCD"/>
                </a:solidFill>
                <a:latin typeface="-apple-system"/>
              </a:rPr>
              <a:t>Web scrapping every few months on </a:t>
            </a:r>
            <a:r>
              <a:rPr lang="en-US" sz="2400" dirty="0" err="1">
                <a:solidFill>
                  <a:srgbClr val="338DCD"/>
                </a:solidFill>
                <a:latin typeface="-apple-system"/>
              </a:rPr>
              <a:t>Craiglist</a:t>
            </a:r>
            <a:endParaRPr lang="en-US" sz="2400" dirty="0">
              <a:solidFill>
                <a:srgbClr val="338DCD"/>
              </a:solidFill>
              <a:latin typeface="-apple-system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20520-A06B-4466-AC93-FD817989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836" y="6202478"/>
            <a:ext cx="2743200" cy="365125"/>
          </a:xfrm>
        </p:spPr>
        <p:txBody>
          <a:bodyPr/>
          <a:lstStyle/>
          <a:p>
            <a:fld id="{E28A5A4C-58AC-4127-BE37-66A2AC9B423A}" type="slidenum">
              <a:rPr lang="en-CA" sz="1800" smtClean="0">
                <a:solidFill>
                  <a:srgbClr val="338DCD"/>
                </a:solidFill>
              </a:rPr>
              <a:t>5</a:t>
            </a:fld>
            <a:endParaRPr lang="en-CA" sz="1800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9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A452B13-2507-42AE-9D0C-E19AB2F9C7A0}"/>
              </a:ext>
            </a:extLst>
          </p:cNvPr>
          <p:cNvGrpSpPr/>
          <p:nvPr/>
        </p:nvGrpSpPr>
        <p:grpSpPr>
          <a:xfrm>
            <a:off x="909951" y="4097331"/>
            <a:ext cx="10679494" cy="263769"/>
            <a:chOff x="764931" y="1899141"/>
            <a:chExt cx="9873761" cy="26376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4256B8-91C9-4951-B96A-63DA876B5EB4}"/>
                </a:ext>
              </a:extLst>
            </p:cNvPr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4F83E1B-D67E-4CFE-B0B7-8C6FAAF0F881}"/>
                </a:ext>
              </a:extLst>
            </p:cNvPr>
            <p:cNvCxnSpPr>
              <a:cxnSpLocks/>
              <a:stCxn id="70" idx="1"/>
              <a:endCxn id="70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99189EE-B877-44A4-B214-A4AFB638960E}"/>
              </a:ext>
            </a:extLst>
          </p:cNvPr>
          <p:cNvGrpSpPr/>
          <p:nvPr/>
        </p:nvGrpSpPr>
        <p:grpSpPr>
          <a:xfrm>
            <a:off x="909951" y="1639231"/>
            <a:ext cx="10547598" cy="263769"/>
            <a:chOff x="764931" y="1899141"/>
            <a:chExt cx="9873761" cy="263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CA522A5-865A-481D-BD7A-144D40BECB92}"/>
                </a:ext>
              </a:extLst>
            </p:cNvPr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DC6849-498D-490E-A372-864E3B2B29F6}"/>
                </a:ext>
              </a:extLst>
            </p:cNvPr>
            <p:cNvCxnSpPr>
              <a:cxnSpLocks/>
              <a:stCxn id="64" idx="1"/>
              <a:endCxn id="64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Project Road Map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BDE1613-EB8C-430E-B381-7DAE3930BD3D}"/>
              </a:ext>
            </a:extLst>
          </p:cNvPr>
          <p:cNvGrpSpPr/>
          <p:nvPr/>
        </p:nvGrpSpPr>
        <p:grpSpPr>
          <a:xfrm>
            <a:off x="1032928" y="2200191"/>
            <a:ext cx="3299531" cy="1091780"/>
            <a:chOff x="764931" y="2301783"/>
            <a:chExt cx="3299531" cy="10917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255058-A463-41B5-8E65-D3603EED9C43}"/>
                </a:ext>
              </a:extLst>
            </p:cNvPr>
            <p:cNvSpPr txBox="1"/>
            <p:nvPr/>
          </p:nvSpPr>
          <p:spPr>
            <a:xfrm>
              <a:off x="764931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15865C09-78BD-4191-9E08-B0A460ABFFF9}"/>
                </a:ext>
              </a:extLst>
            </p:cNvPr>
            <p:cNvGrpSpPr/>
            <p:nvPr/>
          </p:nvGrpSpPr>
          <p:grpSpPr>
            <a:xfrm>
              <a:off x="2092512" y="2418753"/>
              <a:ext cx="1971950" cy="974810"/>
              <a:chOff x="2676510" y="3418919"/>
              <a:chExt cx="1558491" cy="97481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37611D-5D73-4A8E-9E08-957BD81E3012}"/>
                  </a:ext>
                </a:extLst>
              </p:cNvPr>
              <p:cNvSpPr txBox="1"/>
              <p:nvPr/>
            </p:nvSpPr>
            <p:spPr>
              <a:xfrm>
                <a:off x="2684734" y="3418919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1"/>
                    </a:solidFill>
                    <a:cs typeface="Arial" pitchFamily="34" charset="0"/>
                  </a:rPr>
                  <a:t>Transformation</a:t>
                </a:r>
                <a:endParaRPr lang="ko-KR" altLang="en-US" sz="20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47C6A1-BFD8-49A2-B6A3-E9DB5925E860}"/>
                  </a:ext>
                </a:extLst>
              </p:cNvPr>
              <p:cNvSpPr txBox="1"/>
              <p:nvPr/>
            </p:nvSpPr>
            <p:spPr>
              <a:xfrm>
                <a:off x="2676510" y="4085952"/>
                <a:ext cx="1550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Check data quality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E954A2-BE99-4424-AFC5-E1E6E72A466E}"/>
              </a:ext>
            </a:extLst>
          </p:cNvPr>
          <p:cNvGrpSpPr/>
          <p:nvPr/>
        </p:nvGrpSpPr>
        <p:grpSpPr>
          <a:xfrm>
            <a:off x="4537861" y="2200191"/>
            <a:ext cx="3319592" cy="1397601"/>
            <a:chOff x="3869814" y="2301783"/>
            <a:chExt cx="3319592" cy="13976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8F34F1-F524-4B00-A4D1-A4D85BFC7EA8}"/>
                </a:ext>
              </a:extLst>
            </p:cNvPr>
            <p:cNvSpPr txBox="1"/>
            <p:nvPr/>
          </p:nvSpPr>
          <p:spPr>
            <a:xfrm>
              <a:off x="3869814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CA" altLang="ko-KR" sz="3600" b="1" dirty="0">
                  <a:solidFill>
                    <a:schemeClr val="accent2"/>
                  </a:solidFill>
                  <a:cs typeface="Arial" pitchFamily="34" charset="0"/>
                </a:rPr>
                <a:t>2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5BD10D7C-AF59-41F9-8CD5-082547C5BEE6}"/>
                </a:ext>
              </a:extLst>
            </p:cNvPr>
            <p:cNvGrpSpPr/>
            <p:nvPr/>
          </p:nvGrpSpPr>
          <p:grpSpPr>
            <a:xfrm>
              <a:off x="5197932" y="2301783"/>
              <a:ext cx="1991474" cy="1397601"/>
              <a:chOff x="2676933" y="3301949"/>
              <a:chExt cx="1573921" cy="139760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47CC9D-4A3B-4061-8C22-00415DC445D2}"/>
                  </a:ext>
                </a:extLst>
              </p:cNvPr>
              <p:cNvSpPr txBox="1"/>
              <p:nvPr/>
            </p:nvSpPr>
            <p:spPr>
              <a:xfrm>
                <a:off x="2676933" y="3301949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2"/>
                    </a:solidFill>
                    <a:cs typeface="Arial" pitchFamily="34" charset="0"/>
                  </a:rPr>
                  <a:t>Preprocessing</a:t>
                </a:r>
                <a:endParaRPr lang="ko-KR" altLang="en-US" sz="20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A7CA6-FF49-46F7-AB19-F172F87610E0}"/>
                  </a:ext>
                </a:extLst>
              </p:cNvPr>
              <p:cNvSpPr txBox="1"/>
              <p:nvPr/>
            </p:nvSpPr>
            <p:spPr>
              <a:xfrm>
                <a:off x="2700587" y="3994292"/>
                <a:ext cx="1550267" cy="70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Onehot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Encoding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Standard Scale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D0270E0-EE70-4075-8C2B-199E1CBBD260}"/>
              </a:ext>
            </a:extLst>
          </p:cNvPr>
          <p:cNvGrpSpPr/>
          <p:nvPr/>
        </p:nvGrpSpPr>
        <p:grpSpPr>
          <a:xfrm>
            <a:off x="8042794" y="2169751"/>
            <a:ext cx="3330479" cy="1113689"/>
            <a:chOff x="7774797" y="2271343"/>
            <a:chExt cx="3330479" cy="11136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AAD5E5-3508-452E-B0F0-B183614E1336}"/>
                </a:ext>
              </a:extLst>
            </p:cNvPr>
            <p:cNvSpPr txBox="1"/>
            <p:nvPr/>
          </p:nvSpPr>
          <p:spPr>
            <a:xfrm>
              <a:off x="7774797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16" name="Group 5">
              <a:extLst>
                <a:ext uri="{FF2B5EF4-FFF2-40B4-BE49-F238E27FC236}">
                  <a16:creationId xmlns:a16="http://schemas.microsoft.com/office/drawing/2014/main" id="{152F4CD7-6811-4E2A-B8E1-B8755B19D71F}"/>
                </a:ext>
              </a:extLst>
            </p:cNvPr>
            <p:cNvGrpSpPr/>
            <p:nvPr/>
          </p:nvGrpSpPr>
          <p:grpSpPr>
            <a:xfrm>
              <a:off x="9143731" y="2271343"/>
              <a:ext cx="1961545" cy="1113689"/>
              <a:chOff x="2709192" y="3271509"/>
              <a:chExt cx="1550267" cy="111368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A92D0D-A933-4781-965C-F757BA5ED307}"/>
                  </a:ext>
                </a:extLst>
              </p:cNvPr>
              <p:cNvSpPr txBox="1"/>
              <p:nvPr/>
            </p:nvSpPr>
            <p:spPr>
              <a:xfrm>
                <a:off x="2711700" y="3271509"/>
                <a:ext cx="151550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3"/>
                    </a:solidFill>
                    <a:cs typeface="Arial" pitchFamily="34" charset="0"/>
                  </a:rPr>
                  <a:t>Algorithm Selection</a:t>
                </a:r>
                <a:endParaRPr lang="ko-KR" altLang="en-US" sz="20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C574A7-457D-4D66-957E-3980DB3E0887}"/>
                  </a:ext>
                </a:extLst>
              </p:cNvPr>
              <p:cNvSpPr txBox="1"/>
              <p:nvPr/>
            </p:nvSpPr>
            <p:spPr>
              <a:xfrm>
                <a:off x="2709192" y="4077421"/>
                <a:ext cx="1550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Use 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Pycaret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225978C-F026-455F-B555-37598BF1F3DB}"/>
              </a:ext>
            </a:extLst>
          </p:cNvPr>
          <p:cNvGrpSpPr/>
          <p:nvPr/>
        </p:nvGrpSpPr>
        <p:grpSpPr>
          <a:xfrm>
            <a:off x="1032928" y="4667159"/>
            <a:ext cx="3289662" cy="1717266"/>
            <a:chOff x="764931" y="4987826"/>
            <a:chExt cx="3289662" cy="17172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55A92F-F013-44B1-8A9F-C99DF0B45AFA}"/>
                </a:ext>
              </a:extLst>
            </p:cNvPr>
            <p:cNvSpPr txBox="1"/>
            <p:nvPr/>
          </p:nvSpPr>
          <p:spPr>
            <a:xfrm>
              <a:off x="764931" y="5018604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6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19" name="Group 5">
              <a:extLst>
                <a:ext uri="{FF2B5EF4-FFF2-40B4-BE49-F238E27FC236}">
                  <a16:creationId xmlns:a16="http://schemas.microsoft.com/office/drawing/2014/main" id="{3AF84918-E2F2-4BA3-AA72-8ECE447EAD50}"/>
                </a:ext>
              </a:extLst>
            </p:cNvPr>
            <p:cNvGrpSpPr/>
            <p:nvPr/>
          </p:nvGrpSpPr>
          <p:grpSpPr>
            <a:xfrm>
              <a:off x="2091975" y="4987826"/>
              <a:ext cx="1962618" cy="1717266"/>
              <a:chOff x="2676084" y="3271171"/>
              <a:chExt cx="1551115" cy="171726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883225-ADC2-4E4C-9200-1EEA37DC06FA}"/>
                  </a:ext>
                </a:extLst>
              </p:cNvPr>
              <p:cNvSpPr txBox="1"/>
              <p:nvPr/>
            </p:nvSpPr>
            <p:spPr>
              <a:xfrm>
                <a:off x="2676084" y="3271171"/>
                <a:ext cx="155069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/>
                    </a:solidFill>
                    <a:cs typeface="Arial" pitchFamily="34" charset="0"/>
                  </a:rPr>
                  <a:t>App Deployment</a:t>
                </a:r>
                <a:endParaRPr lang="ko-KR" altLang="en-US" sz="20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BFF8BA-5381-4FD3-B209-38CCDE0AEC55}"/>
                  </a:ext>
                </a:extLst>
              </p:cNvPr>
              <p:cNvSpPr txBox="1"/>
              <p:nvPr/>
            </p:nvSpPr>
            <p:spPr>
              <a:xfrm>
                <a:off x="2684924" y="3960014"/>
                <a:ext cx="1542275" cy="102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Flask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Html/CSS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Heroku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6D409D-BD19-4673-9723-5D8578DDAD52}"/>
              </a:ext>
            </a:extLst>
          </p:cNvPr>
          <p:cNvGrpSpPr/>
          <p:nvPr/>
        </p:nvGrpSpPr>
        <p:grpSpPr>
          <a:xfrm>
            <a:off x="4538262" y="4697937"/>
            <a:ext cx="3319191" cy="1458721"/>
            <a:chOff x="3870081" y="5018604"/>
            <a:chExt cx="3319191" cy="1458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C22710-FA3A-4EF1-94C3-68BC473C6DA5}"/>
                </a:ext>
              </a:extLst>
            </p:cNvPr>
            <p:cNvSpPr txBox="1"/>
            <p:nvPr/>
          </p:nvSpPr>
          <p:spPr>
            <a:xfrm>
              <a:off x="3870081" y="5018604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00BDFB"/>
                  </a:solidFill>
                  <a:cs typeface="Arial" pitchFamily="34" charset="0"/>
                </a:rPr>
                <a:t>5</a:t>
              </a:r>
              <a:endParaRPr lang="ko-KR" altLang="en-US" sz="3600" b="1" dirty="0">
                <a:solidFill>
                  <a:srgbClr val="00BDFB"/>
                </a:solidFill>
                <a:cs typeface="Arial" pitchFamily="34" charset="0"/>
              </a:endParaRPr>
            </a:p>
          </p:txBody>
        </p:sp>
        <p:grpSp>
          <p:nvGrpSpPr>
            <p:cNvPr id="22" name="Group 5">
              <a:extLst>
                <a:ext uri="{FF2B5EF4-FFF2-40B4-BE49-F238E27FC236}">
                  <a16:creationId xmlns:a16="http://schemas.microsoft.com/office/drawing/2014/main" id="{1A2BFEFE-EDB7-4A61-B516-4B58E5EBA981}"/>
                </a:ext>
              </a:extLst>
            </p:cNvPr>
            <p:cNvGrpSpPr/>
            <p:nvPr/>
          </p:nvGrpSpPr>
          <p:grpSpPr>
            <a:xfrm>
              <a:off x="5197661" y="5125490"/>
              <a:ext cx="1991611" cy="1351835"/>
              <a:chOff x="2676718" y="3408835"/>
              <a:chExt cx="1574029" cy="135183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03640C-6109-45E4-8D85-82C6FE3C8533}"/>
                  </a:ext>
                </a:extLst>
              </p:cNvPr>
              <p:cNvSpPr txBox="1"/>
              <p:nvPr/>
            </p:nvSpPr>
            <p:spPr>
              <a:xfrm>
                <a:off x="2676718" y="3408835"/>
                <a:ext cx="155048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00BDFB"/>
                    </a:solidFill>
                    <a:cs typeface="Arial" pitchFamily="34" charset="0"/>
                  </a:rPr>
                  <a:t>Final Model</a:t>
                </a:r>
                <a:endParaRPr lang="ko-KR" altLang="en-US" sz="2000" b="1" dirty="0">
                  <a:solidFill>
                    <a:srgbClr val="00BDFB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6FC3FA-3C06-4EAA-B447-9015638EE7E7}"/>
                  </a:ext>
                </a:extLst>
              </p:cNvPr>
              <p:cNvSpPr txBox="1"/>
              <p:nvPr/>
            </p:nvSpPr>
            <p:spPr>
              <a:xfrm>
                <a:off x="2700480" y="4022006"/>
                <a:ext cx="15502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Refit model with selected features and tuned parameters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70772F-ACA8-430A-A31A-CC7B3F80666B}"/>
              </a:ext>
            </a:extLst>
          </p:cNvPr>
          <p:cNvGrpSpPr/>
          <p:nvPr/>
        </p:nvGrpSpPr>
        <p:grpSpPr>
          <a:xfrm>
            <a:off x="8043328" y="4697937"/>
            <a:ext cx="3329945" cy="1425315"/>
            <a:chOff x="6975231" y="5018604"/>
            <a:chExt cx="3329945" cy="1425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0681FE-11A9-4D23-88AB-A0CB09678835}"/>
                </a:ext>
              </a:extLst>
            </p:cNvPr>
            <p:cNvSpPr txBox="1"/>
            <p:nvPr/>
          </p:nvSpPr>
          <p:spPr>
            <a:xfrm>
              <a:off x="6975231" y="5018604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6"/>
                  </a:solidFill>
                  <a:cs typeface="Arial" pitchFamily="34" charset="0"/>
                </a:rPr>
                <a:t>4</a:t>
              </a:r>
              <a:endParaRPr lang="ko-KR" altLang="en-US" sz="36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119BFDC7-C63E-4752-AE26-D7C454F56B99}"/>
                </a:ext>
              </a:extLst>
            </p:cNvPr>
            <p:cNvGrpSpPr/>
            <p:nvPr/>
          </p:nvGrpSpPr>
          <p:grpSpPr>
            <a:xfrm>
              <a:off x="8221698" y="5100757"/>
              <a:ext cx="2083478" cy="1343162"/>
              <a:chOff x="2612826" y="3384102"/>
              <a:chExt cx="1646635" cy="134316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31CB38-0B71-45CE-978D-17C6B3FD2A12}"/>
                  </a:ext>
                </a:extLst>
              </p:cNvPr>
              <p:cNvSpPr txBox="1"/>
              <p:nvPr/>
            </p:nvSpPr>
            <p:spPr>
              <a:xfrm>
                <a:off x="2612826" y="3384102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CA" altLang="ko-KR" sz="2000" b="1" dirty="0">
                    <a:solidFill>
                      <a:schemeClr val="accent6"/>
                    </a:solidFill>
                    <a:cs typeface="Arial" pitchFamily="34" charset="0"/>
                  </a:rPr>
                  <a:t>Model Selection</a:t>
                </a:r>
                <a:endParaRPr lang="ko-KR" altLang="en-US" sz="20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BB5632-B611-48A0-8E4C-6FA9A14353C5}"/>
                  </a:ext>
                </a:extLst>
              </p:cNvPr>
              <p:cNvSpPr txBox="1"/>
              <p:nvPr/>
            </p:nvSpPr>
            <p:spPr>
              <a:xfrm>
                <a:off x="2709194" y="4022006"/>
                <a:ext cx="1550267" cy="70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Feature Engineering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Hyperparameter Tuning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7CCD3C-2281-4253-86F1-EED30B3D3EB0}"/>
              </a:ext>
            </a:extLst>
          </p:cNvPr>
          <p:cNvGrpSpPr/>
          <p:nvPr/>
        </p:nvGrpSpPr>
        <p:grpSpPr>
          <a:xfrm flipH="1">
            <a:off x="1191169" y="1377021"/>
            <a:ext cx="930519" cy="358175"/>
            <a:chOff x="8760955" y="-377720"/>
            <a:chExt cx="5693435" cy="219151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041090-F0B0-4DDE-A4AD-3DC44C3061C3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93863D9-277F-46DE-AB3E-839BF41A891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54DC36-8839-4EB4-A376-2ECBEE0A0BDD}"/>
              </a:ext>
            </a:extLst>
          </p:cNvPr>
          <p:cNvGrpSpPr/>
          <p:nvPr/>
        </p:nvGrpSpPr>
        <p:grpSpPr>
          <a:xfrm>
            <a:off x="1164845" y="3805098"/>
            <a:ext cx="930519" cy="358175"/>
            <a:chOff x="8760955" y="-377720"/>
            <a:chExt cx="5693435" cy="219151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BD06BF7-6FD7-4358-8673-44409F4781D6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CBA9B7C-68EE-49FB-8233-7A8FB3138E0C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8437386-8BDE-4CA0-9EF6-6DF85646D06F}"/>
              </a:ext>
            </a:extLst>
          </p:cNvPr>
          <p:cNvGrpSpPr/>
          <p:nvPr/>
        </p:nvGrpSpPr>
        <p:grpSpPr>
          <a:xfrm flipH="1">
            <a:off x="4696102" y="1377021"/>
            <a:ext cx="930519" cy="358175"/>
            <a:chOff x="8760955" y="-377720"/>
            <a:chExt cx="5693435" cy="21915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A42143-F8A5-49C5-9E76-35D87E58EE40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332B2F-3283-43B5-8A55-E55CE81B552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89660E-A450-4E5C-9A95-5B360B539E4E}"/>
              </a:ext>
            </a:extLst>
          </p:cNvPr>
          <p:cNvGrpSpPr/>
          <p:nvPr/>
        </p:nvGrpSpPr>
        <p:grpSpPr>
          <a:xfrm flipH="1">
            <a:off x="8201035" y="1377021"/>
            <a:ext cx="930519" cy="358175"/>
            <a:chOff x="8760955" y="-377720"/>
            <a:chExt cx="5693435" cy="219151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176E0E-813F-4844-9E81-D88ED814E450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B00B290-2886-4A39-BC4C-5AD69399D47D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011DB09-7496-4516-8C83-6B6F694AF870}"/>
              </a:ext>
            </a:extLst>
          </p:cNvPr>
          <p:cNvGrpSpPr/>
          <p:nvPr/>
        </p:nvGrpSpPr>
        <p:grpSpPr>
          <a:xfrm>
            <a:off x="8215069" y="3805098"/>
            <a:ext cx="930519" cy="358175"/>
            <a:chOff x="8760955" y="-377720"/>
            <a:chExt cx="5693435" cy="219151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D4476AE-A853-4BD3-9428-3CC7B55C185A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274540B-FA95-4E02-A165-1D029920C216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CBA9547-B008-4ED3-A5D2-23E423466C35}"/>
              </a:ext>
            </a:extLst>
          </p:cNvPr>
          <p:cNvGrpSpPr/>
          <p:nvPr/>
        </p:nvGrpSpPr>
        <p:grpSpPr>
          <a:xfrm rot="5400000">
            <a:off x="10096623" y="2868282"/>
            <a:ext cx="2721871" cy="263769"/>
            <a:chOff x="717532" y="1899142"/>
            <a:chExt cx="9921160" cy="26376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6FC4EA-41E4-4F41-9458-7867E42F5F98}"/>
                </a:ext>
              </a:extLst>
            </p:cNvPr>
            <p:cNvSpPr/>
            <p:nvPr/>
          </p:nvSpPr>
          <p:spPr>
            <a:xfrm>
              <a:off x="717532" y="1899142"/>
              <a:ext cx="9921160" cy="263769"/>
            </a:xfrm>
            <a:prstGeom prst="rect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E34A21E-ECD4-462E-95E5-7FC01AD87238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rot="16200000" flipH="1">
              <a:off x="5918473" y="-2689192"/>
              <a:ext cx="4" cy="9440435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891E784-C55D-4E50-BC5D-8C70ED8E1A47}"/>
              </a:ext>
            </a:extLst>
          </p:cNvPr>
          <p:cNvGrpSpPr/>
          <p:nvPr/>
        </p:nvGrpSpPr>
        <p:grpSpPr>
          <a:xfrm>
            <a:off x="4689957" y="3805098"/>
            <a:ext cx="930519" cy="358175"/>
            <a:chOff x="8760955" y="-377720"/>
            <a:chExt cx="5693435" cy="2191516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084F72C-B644-45BC-8C4C-85B60288E65B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rgbClr val="00BDFB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371A722-8DF8-49C9-944F-8A751A0C2D2D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93" name="Slide Number Placeholder 8">
            <a:extLst>
              <a:ext uri="{FF2B5EF4-FFF2-40B4-BE49-F238E27FC236}">
                <a16:creationId xmlns:a16="http://schemas.microsoft.com/office/drawing/2014/main" id="{5B152C1C-94C4-4A4C-B0E7-A4DC9D0C3375}"/>
              </a:ext>
            </a:extLst>
          </p:cNvPr>
          <p:cNvSpPr txBox="1">
            <a:spLocks/>
          </p:cNvSpPr>
          <p:nvPr/>
        </p:nvSpPr>
        <p:spPr>
          <a:xfrm>
            <a:off x="9153526" y="629419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8A5A4C-58AC-4127-BE37-66A2AC9B423A}" type="slidenum">
              <a:rPr lang="en-CA" smtClean="0">
                <a:solidFill>
                  <a:srgbClr val="338DCD"/>
                </a:solidFill>
              </a:rPr>
              <a:pPr algn="r"/>
              <a:t>6</a:t>
            </a:fld>
            <a:endParaRPr lang="en-CA" dirty="0">
              <a:solidFill>
                <a:srgbClr val="338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499580" y="11834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Objective &amp; Motivation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4" y="843909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499580" y="2439307"/>
            <a:ext cx="494652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Data Transformation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3" y="2143712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F991BD8-3FA5-4968-9D55-AC2158FA9903}"/>
              </a:ext>
            </a:extLst>
          </p:cNvPr>
          <p:cNvSpPr txBox="1">
            <a:spLocks/>
          </p:cNvSpPr>
          <p:nvPr/>
        </p:nvSpPr>
        <p:spPr>
          <a:xfrm>
            <a:off x="11446106" y="6202478"/>
            <a:ext cx="30793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A5A4C-58AC-4127-BE37-66A2AC9B423A}" type="slidenum">
              <a:rPr lang="en-CA" smtClean="0">
                <a:solidFill>
                  <a:schemeClr val="bg1"/>
                </a:solidFill>
              </a:rPr>
              <a:pPr/>
              <a:t>7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8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Dataset Quality Check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2C5A0-B3E4-484E-ADF8-6C0AEF5D3BD6}"/>
              </a:ext>
            </a:extLst>
          </p:cNvPr>
          <p:cNvSpPr txBox="1"/>
          <p:nvPr/>
        </p:nvSpPr>
        <p:spPr>
          <a:xfrm>
            <a:off x="9029695" y="1117527"/>
            <a:ext cx="30261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Invalid inputs (filter)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Price range: </a:t>
            </a:r>
          </a:p>
          <a:p>
            <a:pPr lvl="1"/>
            <a:r>
              <a:rPr lang="en-CA" sz="2000" dirty="0">
                <a:solidFill>
                  <a:srgbClr val="0070C0"/>
                </a:solidFill>
              </a:rPr>
              <a:t>      $100 - $200,000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Odometer:  </a:t>
            </a:r>
          </a:p>
          <a:p>
            <a:pPr lvl="1"/>
            <a:r>
              <a:rPr lang="en-CA" sz="2000" dirty="0">
                <a:solidFill>
                  <a:srgbClr val="0070C0"/>
                </a:solidFill>
              </a:rPr>
              <a:t>      10km – 200,000km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NAN values (drop or replace)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338DCD"/>
                </a:solidFill>
              </a:rPr>
              <a:t>Mean values are in different scales </a:t>
            </a:r>
            <a:r>
              <a:rPr lang="en-CA" sz="2000" dirty="0">
                <a:solidFill>
                  <a:srgbClr val="0070C0"/>
                </a:solidFill>
              </a:rPr>
              <a:t>(Standard Scaler)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8CACD1-D284-4023-AA7B-5F4F159A9020}"/>
              </a:ext>
            </a:extLst>
          </p:cNvPr>
          <p:cNvGrpSpPr/>
          <p:nvPr/>
        </p:nvGrpSpPr>
        <p:grpSpPr>
          <a:xfrm>
            <a:off x="670272" y="823938"/>
            <a:ext cx="8234808" cy="4003829"/>
            <a:chOff x="838199" y="404511"/>
            <a:chExt cx="10514013" cy="396716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721EB0FC-B238-4517-8FEE-F45A51FA5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04511"/>
              <a:ext cx="8905875" cy="3967163"/>
            </a:xfrm>
            <a:prstGeom prst="rect">
              <a:avLst/>
            </a:prstGeom>
          </p:spPr>
        </p:pic>
        <p:pic>
          <p:nvPicPr>
            <p:cNvPr id="8" name="Picture 7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9C2B4C27-66F4-4A46-9E4A-FFBB9026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13924" y="404511"/>
              <a:ext cx="1538288" cy="396716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7AC390-1FD2-4FB2-A626-86DE1F899C57}"/>
                </a:ext>
              </a:extLst>
            </p:cNvPr>
            <p:cNvSpPr/>
            <p:nvPr/>
          </p:nvSpPr>
          <p:spPr>
            <a:xfrm>
              <a:off x="998782" y="1756126"/>
              <a:ext cx="8584707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2B74A5-C989-41A5-A925-6870E7F2FCE6}"/>
                </a:ext>
              </a:extLst>
            </p:cNvPr>
            <p:cNvSpPr/>
            <p:nvPr/>
          </p:nvSpPr>
          <p:spPr>
            <a:xfrm>
              <a:off x="10666604" y="1256387"/>
              <a:ext cx="579437" cy="27311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EA0AA4-C0BE-4C53-B0EA-196573E18E22}"/>
                </a:ext>
              </a:extLst>
            </p:cNvPr>
            <p:cNvSpPr/>
            <p:nvPr/>
          </p:nvSpPr>
          <p:spPr>
            <a:xfrm>
              <a:off x="2947386" y="2388092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28704C-0251-4EAB-AF81-751DEAB95E23}"/>
                </a:ext>
              </a:extLst>
            </p:cNvPr>
            <p:cNvSpPr/>
            <p:nvPr/>
          </p:nvSpPr>
          <p:spPr>
            <a:xfrm>
              <a:off x="2947385" y="3871440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CD7BA-288D-4544-A0FB-9D86472F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18" y="6335518"/>
            <a:ext cx="2743200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8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4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4C8F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F1D255-90F1-47E2-8935-CDC01B3AB686}"/>
              </a:ext>
            </a:extLst>
          </p:cNvPr>
          <p:cNvGrpSpPr/>
          <p:nvPr/>
        </p:nvGrpSpPr>
        <p:grpSpPr>
          <a:xfrm>
            <a:off x="236785" y="346228"/>
            <a:ext cx="11685423" cy="4789893"/>
            <a:chOff x="236787" y="231785"/>
            <a:chExt cx="11579265" cy="49043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63050B-3884-4CF8-A514-56C1652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4052" y="231785"/>
              <a:ext cx="1986655" cy="420219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330E17-018E-4EE2-9A8D-E53AEDCBBB0E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2494625" y="2332883"/>
              <a:ext cx="589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514DA1-09FF-4F67-9CF0-6A8115139658}"/>
                </a:ext>
              </a:extLst>
            </p:cNvPr>
            <p:cNvGrpSpPr/>
            <p:nvPr/>
          </p:nvGrpSpPr>
          <p:grpSpPr>
            <a:xfrm>
              <a:off x="236787" y="231786"/>
              <a:ext cx="11579265" cy="4904336"/>
              <a:chOff x="236787" y="231786"/>
              <a:chExt cx="11579265" cy="490433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AA7CC9-8809-4B86-9FB4-6D32146E8009}"/>
                  </a:ext>
                </a:extLst>
              </p:cNvPr>
              <p:cNvGrpSpPr/>
              <p:nvPr/>
            </p:nvGrpSpPr>
            <p:grpSpPr>
              <a:xfrm>
                <a:off x="236787" y="231786"/>
                <a:ext cx="2169529" cy="4904336"/>
                <a:chOff x="9813925" y="698500"/>
                <a:chExt cx="1538288" cy="3967163"/>
              </a:xfrm>
            </p:grpSpPr>
            <p:pic>
              <p:nvPicPr>
                <p:cNvPr id="8" name="Picture 7" descr="Graphical user interfac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9C2B4C27-66F4-4A46-9E4A-FFBB90268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13925" y="698500"/>
                  <a:ext cx="1538288" cy="3967163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52B74A5-C989-41A5-A925-6870E7F2FCE6}"/>
                    </a:ext>
                  </a:extLst>
                </p:cNvPr>
                <p:cNvSpPr/>
                <p:nvPr/>
              </p:nvSpPr>
              <p:spPr>
                <a:xfrm>
                  <a:off x="9850642" y="1032497"/>
                  <a:ext cx="917716" cy="60121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C13110-6C42-475E-8759-E440E61DBE7E}"/>
                  </a:ext>
                </a:extLst>
              </p:cNvPr>
              <p:cNvSpPr txBox="1"/>
              <p:nvPr/>
            </p:nvSpPr>
            <p:spPr>
              <a:xfrm>
                <a:off x="7654068" y="418433"/>
                <a:ext cx="416198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u="sng" dirty="0">
                    <a:solidFill>
                      <a:srgbClr val="0070C0"/>
                    </a:solidFill>
                  </a:rPr>
                  <a:t>Steps:</a:t>
                </a:r>
              </a:p>
              <a:p>
                <a:endParaRPr lang="en-CA" sz="2000" b="1" u="sng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1/ Filter out price range and odometer range. 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2/ Remove redundant columns.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6C01E62-6209-4FF7-87E6-6FF9C148B1B8}"/>
                  </a:ext>
                </a:extLst>
              </p:cNvPr>
              <p:cNvSpPr/>
              <p:nvPr/>
            </p:nvSpPr>
            <p:spPr>
              <a:xfrm>
                <a:off x="288571" y="3846862"/>
                <a:ext cx="1294303" cy="3716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02C90D5-9E9E-4835-9E81-EC642B38041D}"/>
                  </a:ext>
                </a:extLst>
              </p:cNvPr>
              <p:cNvSpPr/>
              <p:nvPr/>
            </p:nvSpPr>
            <p:spPr>
              <a:xfrm>
                <a:off x="288571" y="2996533"/>
                <a:ext cx="1294303" cy="181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EB3921-463D-45B8-9A57-D16DEAB882F2}"/>
              </a:ext>
            </a:extLst>
          </p:cNvPr>
          <p:cNvGrpSpPr/>
          <p:nvPr/>
        </p:nvGrpSpPr>
        <p:grpSpPr>
          <a:xfrm>
            <a:off x="5070707" y="364949"/>
            <a:ext cx="6832249" cy="4354168"/>
            <a:chOff x="5070707" y="268778"/>
            <a:chExt cx="6832249" cy="435416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ECAA257-C439-487B-B111-50AF53B4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C8A7508-5270-4412-92D9-0C3BC4352F6A}"/>
                </a:ext>
              </a:extLst>
            </p:cNvPr>
            <p:cNvGrpSpPr/>
            <p:nvPr/>
          </p:nvGrpSpPr>
          <p:grpSpPr>
            <a:xfrm>
              <a:off x="5070707" y="268778"/>
              <a:ext cx="6832249" cy="4354168"/>
              <a:chOff x="5070707" y="268778"/>
              <a:chExt cx="6832249" cy="4354168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01C9D25-BECC-448F-B4EA-C6EDD1339B65}"/>
                  </a:ext>
                </a:extLst>
              </p:cNvPr>
              <p:cNvCxnSpPr/>
              <p:nvPr/>
            </p:nvCxnSpPr>
            <p:spPr>
              <a:xfrm>
                <a:off x="5070707" y="2332883"/>
                <a:ext cx="5894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97E4D6-B9B0-40A4-B62C-C6CA5EDB4110}"/>
                  </a:ext>
                </a:extLst>
              </p:cNvPr>
              <p:cNvSpPr txBox="1"/>
              <p:nvPr/>
            </p:nvSpPr>
            <p:spPr>
              <a:xfrm>
                <a:off x="5791331" y="268778"/>
                <a:ext cx="1532747" cy="2616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Check unique values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505378-C830-4DAC-A327-C3240C22EBFF}"/>
                  </a:ext>
                </a:extLst>
              </p:cNvPr>
              <p:cNvSpPr/>
              <p:nvPr/>
            </p:nvSpPr>
            <p:spPr>
              <a:xfrm>
                <a:off x="5849486" y="1016306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85F1308-D820-417E-BA15-EB1B70FC4DFF}"/>
                  </a:ext>
                </a:extLst>
              </p:cNvPr>
              <p:cNvSpPr/>
              <p:nvPr/>
            </p:nvSpPr>
            <p:spPr>
              <a:xfrm>
                <a:off x="5849486" y="2062678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18EC8-CFD6-4195-8231-9BC6D3A4FACD}"/>
                  </a:ext>
                </a:extLst>
              </p:cNvPr>
              <p:cNvSpPr txBox="1"/>
              <p:nvPr/>
            </p:nvSpPr>
            <p:spPr>
              <a:xfrm>
                <a:off x="7702815" y="2683954"/>
                <a:ext cx="42001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rgbClr val="0070C0"/>
                    </a:solidFill>
                  </a:rPr>
                  <a:t>3/ Check unique values of each column.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u="sng" dirty="0">
                    <a:solidFill>
                      <a:srgbClr val="0070C0"/>
                    </a:solidFill>
                  </a:rPr>
                  <a:t>Notice</a:t>
                </a:r>
                <a:r>
                  <a:rPr lang="en-CA" sz="2000" dirty="0">
                    <a:solidFill>
                      <a:srgbClr val="0070C0"/>
                    </a:solidFill>
                  </a:rPr>
                  <a:t>: region has 405 unique values and model has 31520 unique values. (increase model complexity)</a:t>
                </a:r>
              </a:p>
            </p:txBody>
          </p: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6873E06-1126-4983-BDE5-8E67D40B2C02}"/>
              </a:ext>
            </a:extLst>
          </p:cNvPr>
          <p:cNvSpPr/>
          <p:nvPr/>
        </p:nvSpPr>
        <p:spPr>
          <a:xfrm>
            <a:off x="288569" y="3319156"/>
            <a:ext cx="1294303" cy="18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B21C-EEB6-4E43-836B-F31A598C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92356" cy="365125"/>
          </a:xfrm>
        </p:spPr>
        <p:txBody>
          <a:bodyPr/>
          <a:lstStyle/>
          <a:p>
            <a:fld id="{E28A5A4C-58AC-4127-BE37-66A2AC9B423A}" type="slidenum">
              <a:rPr lang="en-CA" sz="1600" smtClean="0">
                <a:solidFill>
                  <a:schemeClr val="bg1"/>
                </a:solidFill>
              </a:rPr>
              <a:t>9</a:t>
            </a:fld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-https://www.freeppt7.com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882</Words>
  <Application>Microsoft Office PowerPoint</Application>
  <PresentationFormat>Widescreen</PresentationFormat>
  <Paragraphs>210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-apple-system</vt:lpstr>
      <vt:lpstr>proxima-nova</vt:lpstr>
      <vt:lpstr>Arial</vt:lpstr>
      <vt:lpstr>Calibri</vt:lpstr>
      <vt:lpstr>Calibri Light</vt:lpstr>
      <vt:lpstr>Courier New</vt:lpstr>
      <vt:lpstr>Wingdings</vt:lpstr>
      <vt:lpstr>Office Theme</vt:lpstr>
      <vt:lpstr>1-https://www.freeppt7.com</vt:lpstr>
      <vt:lpstr>2_Office Theme</vt:lpstr>
      <vt:lpstr>PowerPoint Presentation</vt:lpstr>
      <vt:lpstr>PowerPoint Presentation</vt:lpstr>
      <vt:lpstr>PowerPoint Presentation</vt:lpstr>
      <vt:lpstr>PowerPoint Presentation</vt:lpstr>
      <vt:lpstr>Project Description</vt:lpstr>
      <vt:lpstr>PowerPoint Presentation</vt:lpstr>
      <vt:lpstr>PowerPoint Presentation</vt:lpstr>
      <vt:lpstr>Dataset Quality Check</vt:lpstr>
      <vt:lpstr>Dataset Transformation</vt:lpstr>
      <vt:lpstr>Dataset Transformation</vt:lpstr>
      <vt:lpstr>Dataset Transformation</vt:lpstr>
      <vt:lpstr>Check Outliers</vt:lpstr>
      <vt:lpstr>Check Outliers</vt:lpstr>
      <vt:lpstr>Check Outliers</vt:lpstr>
      <vt:lpstr>Check Outliers</vt:lpstr>
      <vt:lpstr>Numerical Features</vt:lpstr>
      <vt:lpstr>Numerical Features</vt:lpstr>
      <vt:lpstr>Numerical Features</vt:lpstr>
      <vt:lpstr>Numerical Features</vt:lpstr>
      <vt:lpstr>Categorical Features</vt:lpstr>
      <vt:lpstr>Feature Engineering</vt:lpstr>
      <vt:lpstr>Further Feature Engineering</vt:lpstr>
      <vt:lpstr>PowerPoint Presentation</vt:lpstr>
      <vt:lpstr>Algorithms Comparison</vt:lpstr>
      <vt:lpstr>Regression Analysis with Pycaret</vt:lpstr>
      <vt:lpstr>PowerPoint Presentation</vt:lpstr>
      <vt:lpstr>Multi-Linear Regression vs Random Forest Regression</vt:lpstr>
      <vt:lpstr>PowerPoint Presentation</vt:lpstr>
      <vt:lpstr>Title</vt:lpstr>
      <vt:lpstr>PowerPoint Presentation</vt:lpstr>
      <vt:lpstr>Title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Hoang</dc:creator>
  <cp:lastModifiedBy>Chunyi Lai</cp:lastModifiedBy>
  <cp:revision>33</cp:revision>
  <dcterms:created xsi:type="dcterms:W3CDTF">2021-03-22T17:14:10Z</dcterms:created>
  <dcterms:modified xsi:type="dcterms:W3CDTF">2021-03-25T09:16:33Z</dcterms:modified>
</cp:coreProperties>
</file>