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10287000" cx="18288000"/>
  <p:notesSz cx="6858000" cy="9144000"/>
  <p:embeddedFontLst>
    <p:embeddedFont>
      <p:font typeface="Inter"/>
      <p:regular r:id="rId47"/>
      <p:bold r:id="rId48"/>
    </p:embeddedFont>
    <p:embeddedFont>
      <p:font typeface="Maven Pro"/>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38A787-9C4C-45A5-BF31-7411C9B00F16}">
  <a:tblStyle styleId="{9038A787-9C4C-45A5-BF31-7411C9B00F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Inter-bold.fntdata"/><Relationship Id="rId47" Type="http://schemas.openxmlformats.org/officeDocument/2006/relationships/font" Target="fonts/Inter-regular.fntdata"/><Relationship Id="rId49"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87" name="Google Shape;87;p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9" name="Google Shape;239;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240" name="Google Shape;240;p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&lt;jelaskan apakah data butuh di’bersihkan’ atau tidak usah&gt;</a:t>
            </a:r>
            <a:endParaRPr/>
          </a:p>
          <a:p>
            <a:pPr indent="0" lvl="0" marL="0" rtl="0" algn="l">
              <a:spcBef>
                <a:spcPts val="0"/>
              </a:spcBef>
              <a:spcAft>
                <a:spcPts val="0"/>
              </a:spcAft>
              <a:buNone/>
            </a:pPr>
            <a:r>
              <a:rPr lang="en-US"/>
              <a:t>&lt;beri pemaparan dimensi dari data, brp baris, berapa kolom, berapa yang missing, dst&gt;</a:t>
            </a:r>
            <a:endParaRPr/>
          </a:p>
          <a:p>
            <a:pPr indent="0" lvl="0" marL="0" rtl="0" algn="l">
              <a:spcBef>
                <a:spcPts val="0"/>
              </a:spcBef>
              <a:spcAft>
                <a:spcPts val="0"/>
              </a:spcAft>
              <a:buNone/>
            </a:pPr>
            <a:r>
              <a:rPr lang="en-US"/>
              <a:t>&lt;presentasikan problem yang Anda temui, dan bagaimana solusi Anda terhadap problem tersebut&gt; </a:t>
            </a:r>
            <a:endParaRPr/>
          </a:p>
          <a:p>
            <a:pPr indent="0" lvl="0" marL="0" rtl="0" algn="l">
              <a:spcBef>
                <a:spcPts val="0"/>
              </a:spcBef>
              <a:spcAft>
                <a:spcPts val="0"/>
              </a:spcAft>
              <a:buNone/>
            </a:pPr>
            <a:r>
              <a:rPr lang="en-US"/>
              <a:t>&lt;misal: terdapat missing value pada kolom ___, solusi dari kami adalah ___&gt;</a:t>
            </a:r>
            <a:endParaRPr/>
          </a:p>
          <a:p>
            <a:pPr indent="0" lvl="0" marL="0" rtl="0" algn="l">
              <a:spcBef>
                <a:spcPts val="0"/>
              </a:spcBef>
              <a:spcAft>
                <a:spcPts val="0"/>
              </a:spcAft>
              <a:buNone/>
            </a:pPr>
            <a:r>
              <a:rPr lang="en-US"/>
              <a:t>&lt;boleh didukung dengan visualisasi&gt; </a:t>
            </a:r>
            <a:endParaRPr/>
          </a:p>
        </p:txBody>
      </p:sp>
      <p:sp>
        <p:nvSpPr>
          <p:cNvPr id="242" name="Google Shape;242;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3" name="Google Shape;243;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6907a064d_4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7" name="Google Shape;257;g136907a064d_4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258" name="Google Shape;258;g136907a064d_4_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136907a064d_4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&lt;jelaskan apakah data butuh di’bersihkan’ atau tidak usah&gt;</a:t>
            </a:r>
            <a:endParaRPr/>
          </a:p>
          <a:p>
            <a:pPr indent="0" lvl="0" marL="0" rtl="0" algn="l">
              <a:spcBef>
                <a:spcPts val="0"/>
              </a:spcBef>
              <a:spcAft>
                <a:spcPts val="0"/>
              </a:spcAft>
              <a:buNone/>
            </a:pPr>
            <a:r>
              <a:rPr lang="en-US"/>
              <a:t>&lt;beri pemaparan dimensi dari data, brp baris, berapa kolom, berapa yang missing, dst&gt;</a:t>
            </a:r>
            <a:endParaRPr/>
          </a:p>
          <a:p>
            <a:pPr indent="0" lvl="0" marL="0" rtl="0" algn="l">
              <a:spcBef>
                <a:spcPts val="0"/>
              </a:spcBef>
              <a:spcAft>
                <a:spcPts val="0"/>
              </a:spcAft>
              <a:buNone/>
            </a:pPr>
            <a:r>
              <a:rPr lang="en-US"/>
              <a:t>&lt;presentasikan problem yang Anda temui, dan bagaimana solusi Anda terhadap problem tersebut&gt; </a:t>
            </a:r>
            <a:endParaRPr/>
          </a:p>
          <a:p>
            <a:pPr indent="0" lvl="0" marL="0" rtl="0" algn="l">
              <a:spcBef>
                <a:spcPts val="0"/>
              </a:spcBef>
              <a:spcAft>
                <a:spcPts val="0"/>
              </a:spcAft>
              <a:buNone/>
            </a:pPr>
            <a:r>
              <a:rPr lang="en-US"/>
              <a:t>&lt;misal: terdapat missing value pada kolom ___, solusi dari kami adalah ___&gt;</a:t>
            </a:r>
            <a:endParaRPr/>
          </a:p>
          <a:p>
            <a:pPr indent="0" lvl="0" marL="0" rtl="0" algn="l">
              <a:spcBef>
                <a:spcPts val="0"/>
              </a:spcBef>
              <a:spcAft>
                <a:spcPts val="0"/>
              </a:spcAft>
              <a:buNone/>
            </a:pPr>
            <a:r>
              <a:rPr lang="en-US"/>
              <a:t>&lt;boleh didukung dengan visualisasi&gt; </a:t>
            </a:r>
            <a:endParaRPr/>
          </a:p>
        </p:txBody>
      </p:sp>
      <p:sp>
        <p:nvSpPr>
          <p:cNvPr id="260" name="Google Shape;260;g136907a064d_4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1" name="Google Shape;261;g136907a064d_4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6907a064d_4_1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3" name="Google Shape;273;g136907a064d_4_1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274" name="Google Shape;274;g136907a064d_4_1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136907a064d_4_1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&lt;jelaskan apakah data butuh di’bersihkan’ atau tidak usah&gt;</a:t>
            </a:r>
            <a:endParaRPr/>
          </a:p>
          <a:p>
            <a:pPr indent="0" lvl="0" marL="0" rtl="0" algn="l">
              <a:spcBef>
                <a:spcPts val="0"/>
              </a:spcBef>
              <a:spcAft>
                <a:spcPts val="0"/>
              </a:spcAft>
              <a:buNone/>
            </a:pPr>
            <a:r>
              <a:rPr lang="en-US"/>
              <a:t>&lt;beri pemaparan dimensi dari data, brp baris, berapa kolom, berapa yang missing, dst&gt;</a:t>
            </a:r>
            <a:endParaRPr/>
          </a:p>
          <a:p>
            <a:pPr indent="0" lvl="0" marL="0" rtl="0" algn="l">
              <a:spcBef>
                <a:spcPts val="0"/>
              </a:spcBef>
              <a:spcAft>
                <a:spcPts val="0"/>
              </a:spcAft>
              <a:buNone/>
            </a:pPr>
            <a:r>
              <a:rPr lang="en-US"/>
              <a:t>&lt;presentasikan problem yang Anda temui, dan bagaimana solusi Anda terhadap problem tersebut&gt; </a:t>
            </a:r>
            <a:endParaRPr/>
          </a:p>
          <a:p>
            <a:pPr indent="0" lvl="0" marL="0" rtl="0" algn="l">
              <a:spcBef>
                <a:spcPts val="0"/>
              </a:spcBef>
              <a:spcAft>
                <a:spcPts val="0"/>
              </a:spcAft>
              <a:buNone/>
            </a:pPr>
            <a:r>
              <a:rPr lang="en-US"/>
              <a:t>&lt;misal: terdapat missing value pada kolom ___, solusi dari kami adalah ___&gt;</a:t>
            </a:r>
            <a:endParaRPr/>
          </a:p>
          <a:p>
            <a:pPr indent="0" lvl="0" marL="0" rtl="0" algn="l">
              <a:spcBef>
                <a:spcPts val="0"/>
              </a:spcBef>
              <a:spcAft>
                <a:spcPts val="0"/>
              </a:spcAft>
              <a:buNone/>
            </a:pPr>
            <a:r>
              <a:rPr lang="en-US"/>
              <a:t>&lt;boleh didukung dengan visualisasi&gt; </a:t>
            </a:r>
            <a:endParaRPr/>
          </a:p>
        </p:txBody>
      </p:sp>
      <p:sp>
        <p:nvSpPr>
          <p:cNvPr id="276" name="Google Shape;276;g136907a064d_4_1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7" name="Google Shape;277;g136907a064d_4_1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0" name="Google Shape;290;p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291" name="Google Shape;291;p1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&lt;pada bagian ini, silakan Anda menyusun sistematika slide sesuai dengan keinginan kelompok Anda&gt; </a:t>
            </a:r>
            <a:endParaRPr/>
          </a:p>
          <a:p>
            <a:pPr indent="0" lvl="0" marL="0" rtl="0" algn="l">
              <a:spcBef>
                <a:spcPts val="0"/>
              </a:spcBef>
              <a:spcAft>
                <a:spcPts val="0"/>
              </a:spcAft>
              <a:buNone/>
            </a:pPr>
            <a:r>
              <a:rPr lang="en-US"/>
              <a:t>hal-hal yang disarankan untuk dipresentasikan:</a:t>
            </a:r>
            <a:endParaRPr/>
          </a:p>
          <a:p>
            <a:pPr indent="0" lvl="0" marL="0" rtl="0" algn="l">
              <a:spcBef>
                <a:spcPts val="0"/>
              </a:spcBef>
              <a:spcAft>
                <a:spcPts val="0"/>
              </a:spcAft>
              <a:buNone/>
            </a:pPr>
            <a:r>
              <a:rPr lang="en-US"/>
              <a:t>Metode train test split / cross validation yang digunakan</a:t>
            </a:r>
            <a:endParaRPr/>
          </a:p>
          <a:p>
            <a:pPr indent="0" lvl="0" marL="0" rtl="0" algn="l">
              <a:spcBef>
                <a:spcPts val="0"/>
              </a:spcBef>
              <a:spcAft>
                <a:spcPts val="0"/>
              </a:spcAft>
              <a:buNone/>
            </a:pPr>
            <a:r>
              <a:rPr lang="en-US"/>
              <a:t>Metrik untuk melakukan evaluasi</a:t>
            </a:r>
            <a:endParaRPr/>
          </a:p>
          <a:p>
            <a:pPr indent="0" lvl="0" marL="0" rtl="0" algn="l">
              <a:spcBef>
                <a:spcPts val="0"/>
              </a:spcBef>
              <a:spcAft>
                <a:spcPts val="0"/>
              </a:spcAft>
              <a:buNone/>
            </a:pPr>
            <a:r>
              <a:rPr lang="en-US"/>
              <a:t>Jenis model awal yang dicoba</a:t>
            </a:r>
            <a:endParaRPr/>
          </a:p>
          <a:p>
            <a:pPr indent="0" lvl="0" marL="0" rtl="0" algn="l">
              <a:spcBef>
                <a:spcPts val="0"/>
              </a:spcBef>
              <a:spcAft>
                <a:spcPts val="0"/>
              </a:spcAft>
              <a:buNone/>
            </a:pPr>
            <a:r>
              <a:rPr lang="en-US"/>
              <a:t>Jenis model lain yang turut dicoba, serta tindakan-tindakan apa saja yang dilakukan untuk mencoba menambah akurasi model (hyperparameter tuning, dst)</a:t>
            </a:r>
            <a:endParaRPr/>
          </a:p>
          <a:p>
            <a:pPr indent="0" lvl="0" marL="0" rtl="0" algn="l">
              <a:spcBef>
                <a:spcPts val="0"/>
              </a:spcBef>
              <a:spcAft>
                <a:spcPts val="0"/>
              </a:spcAft>
              <a:buNone/>
            </a:pPr>
            <a:r>
              <a:rPr lang="en-US"/>
              <a:t>Model final </a:t>
            </a:r>
            <a:endParaRPr/>
          </a:p>
          <a:p>
            <a:pPr indent="0" lvl="0" marL="0" rtl="0" algn="l">
              <a:spcBef>
                <a:spcPts val="0"/>
              </a:spcBef>
              <a:spcAft>
                <a:spcPts val="0"/>
              </a:spcAft>
              <a:buNone/>
            </a:pPr>
            <a:r>
              <a:rPr lang="en-US"/>
              <a:t>Kolom-kolom apa saja yang menjadi prediktor dan target variable untuk model final </a:t>
            </a:r>
            <a:endParaRPr/>
          </a:p>
        </p:txBody>
      </p:sp>
      <p:sp>
        <p:nvSpPr>
          <p:cNvPr id="293" name="Google Shape;293;p1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4" name="Google Shape;294;p1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6907a064d_7_14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9" name="Google Shape;309;g136907a064d_7_14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310" name="Google Shape;310;g136907a064d_7_14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136907a064d_7_14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&lt;pada bagian ini, silakan Anda menyusun sistematika slide sesuai dengan keinginan kelompok Anda&gt; </a:t>
            </a:r>
            <a:endParaRPr/>
          </a:p>
          <a:p>
            <a:pPr indent="0" lvl="0" marL="0" rtl="0" algn="l">
              <a:spcBef>
                <a:spcPts val="0"/>
              </a:spcBef>
              <a:spcAft>
                <a:spcPts val="0"/>
              </a:spcAft>
              <a:buNone/>
            </a:pPr>
            <a:r>
              <a:rPr lang="en-US"/>
              <a:t>hal-hal yang disarankan untuk dipresentasikan:</a:t>
            </a:r>
            <a:endParaRPr/>
          </a:p>
          <a:p>
            <a:pPr indent="0" lvl="0" marL="0" rtl="0" algn="l">
              <a:spcBef>
                <a:spcPts val="0"/>
              </a:spcBef>
              <a:spcAft>
                <a:spcPts val="0"/>
              </a:spcAft>
              <a:buNone/>
            </a:pPr>
            <a:r>
              <a:rPr lang="en-US"/>
              <a:t>Metode train test split / cross validation yang digunakan</a:t>
            </a:r>
            <a:endParaRPr/>
          </a:p>
          <a:p>
            <a:pPr indent="0" lvl="0" marL="0" rtl="0" algn="l">
              <a:spcBef>
                <a:spcPts val="0"/>
              </a:spcBef>
              <a:spcAft>
                <a:spcPts val="0"/>
              </a:spcAft>
              <a:buNone/>
            </a:pPr>
            <a:r>
              <a:rPr lang="en-US"/>
              <a:t>Metrik untuk melakukan evaluasi</a:t>
            </a:r>
            <a:endParaRPr/>
          </a:p>
          <a:p>
            <a:pPr indent="0" lvl="0" marL="0" rtl="0" algn="l">
              <a:spcBef>
                <a:spcPts val="0"/>
              </a:spcBef>
              <a:spcAft>
                <a:spcPts val="0"/>
              </a:spcAft>
              <a:buNone/>
            </a:pPr>
            <a:r>
              <a:rPr lang="en-US"/>
              <a:t>Jenis model awal yang dicoba</a:t>
            </a:r>
            <a:endParaRPr/>
          </a:p>
          <a:p>
            <a:pPr indent="0" lvl="0" marL="0" rtl="0" algn="l">
              <a:spcBef>
                <a:spcPts val="0"/>
              </a:spcBef>
              <a:spcAft>
                <a:spcPts val="0"/>
              </a:spcAft>
              <a:buNone/>
            </a:pPr>
            <a:r>
              <a:rPr lang="en-US"/>
              <a:t>Jenis model lain yang turut dicoba, serta tindakan-tindakan apa saja yang dilakukan untuk mencoba menambah akurasi model (hyperparameter tuning, dst)</a:t>
            </a:r>
            <a:endParaRPr/>
          </a:p>
          <a:p>
            <a:pPr indent="0" lvl="0" marL="0" rtl="0" algn="l">
              <a:spcBef>
                <a:spcPts val="0"/>
              </a:spcBef>
              <a:spcAft>
                <a:spcPts val="0"/>
              </a:spcAft>
              <a:buNone/>
            </a:pPr>
            <a:r>
              <a:rPr lang="en-US"/>
              <a:t>Model final </a:t>
            </a:r>
            <a:endParaRPr/>
          </a:p>
          <a:p>
            <a:pPr indent="0" lvl="0" marL="0" rtl="0" algn="l">
              <a:spcBef>
                <a:spcPts val="0"/>
              </a:spcBef>
              <a:spcAft>
                <a:spcPts val="0"/>
              </a:spcAft>
              <a:buNone/>
            </a:pPr>
            <a:r>
              <a:rPr lang="en-US"/>
              <a:t>Kolom-kolom apa saja yang menjadi prediktor dan target variable untuk model final </a:t>
            </a:r>
            <a:endParaRPr/>
          </a:p>
        </p:txBody>
      </p:sp>
      <p:sp>
        <p:nvSpPr>
          <p:cNvPr id="312" name="Google Shape;312;g136907a064d_7_14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3" name="Google Shape;313;g136907a064d_7_14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27" name="Google Shape;327;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328" name="Google Shape;328;p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&lt;paparkan kepada audience insights-insights menarik yang Anda temui di data, dan dukunglah poin poin Anda tersebut dengan visualisasi yang relevan&gt; </a:t>
            </a:r>
            <a:endParaRPr/>
          </a:p>
        </p:txBody>
      </p:sp>
      <p:sp>
        <p:nvSpPr>
          <p:cNvPr id="330" name="Google Shape;330;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31" name="Google Shape;331;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36907a064d_7_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44" name="Google Shape;344;g136907a064d_7_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345" name="Google Shape;345;g136907a064d_7_2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g136907a064d_7_2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&lt;paparkan kepada audience insights-insights menarik yang Anda temui di data, dan dukunglah poin poin Anda tersebut dengan visualisasi yang relevan&gt; </a:t>
            </a:r>
            <a:endParaRPr/>
          </a:p>
        </p:txBody>
      </p:sp>
      <p:sp>
        <p:nvSpPr>
          <p:cNvPr id="347" name="Google Shape;347;g136907a064d_7_2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48" name="Google Shape;348;g136907a064d_7_2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36907a064d_7_4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63" name="Google Shape;363;g136907a064d_7_4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364" name="Google Shape;364;g136907a064d_7_4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136907a064d_7_4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&lt;paparkan kepada audience insights-insights menarik yang Anda temui di data, dan dukunglah poin poin Anda tersebut dengan visualisasi yang relevan&gt; </a:t>
            </a:r>
            <a:endParaRPr/>
          </a:p>
        </p:txBody>
      </p:sp>
      <p:sp>
        <p:nvSpPr>
          <p:cNvPr id="366" name="Google Shape;366;g136907a064d_7_4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67" name="Google Shape;367;g136907a064d_7_4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36907a064d_7_6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82" name="Google Shape;382;g136907a064d_7_6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383" name="Google Shape;383;g136907a064d_7_6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g136907a064d_7_6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&lt;paparkan kepada audience insights-insights menarik yang Anda temui di data, dan dukunglah poin poin Anda tersebut dengan visualisasi yang relevan&gt; </a:t>
            </a:r>
            <a:endParaRPr/>
          </a:p>
        </p:txBody>
      </p:sp>
      <p:sp>
        <p:nvSpPr>
          <p:cNvPr id="385" name="Google Shape;385;g136907a064d_7_6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86" name="Google Shape;386;g136907a064d_7_6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00" name="Google Shape;400;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401" name="Google Shape;401;p1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&lt;paparkan kepada audience insights-insights menarik yang Anda temui di data, dan dukunglah poin poin Anda tersebut dengan visualisasi yang relevan&gt; </a:t>
            </a:r>
            <a:endParaRPr/>
          </a:p>
        </p:txBody>
      </p:sp>
      <p:sp>
        <p:nvSpPr>
          <p:cNvPr id="403" name="Google Shape;403;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04" name="Google Shape;404;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6" name="Google Shape;106;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107" name="Google Shape;107;p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Section list</a:t>
            </a:r>
            <a:endParaRPr/>
          </a:p>
        </p:txBody>
      </p:sp>
      <p:sp>
        <p:nvSpPr>
          <p:cNvPr id="109" name="Google Shape;109;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0" name="Google Shape;110;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36907a064d_7_8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18" name="Google Shape;418;g136907a064d_7_8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419" name="Google Shape;419;g136907a064d_7_8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g136907a064d_7_8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&lt;paparkan kepada audience insights-insights menarik yang Anda temui di data, dan dukunglah poin poin Anda tersebut dengan visualisasi yang relevan&gt; </a:t>
            </a:r>
            <a:endParaRPr/>
          </a:p>
        </p:txBody>
      </p:sp>
      <p:sp>
        <p:nvSpPr>
          <p:cNvPr id="421" name="Google Shape;421;g136907a064d_7_8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22" name="Google Shape;422;g136907a064d_7_8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36907a064d_7_10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36" name="Google Shape;436;g136907a064d_7_10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437" name="Google Shape;437;g136907a064d_7_10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g136907a064d_7_10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&lt;paparkan kepada audience insights-insights menarik yang Anda temui di data, dan dukunglah poin poin Anda tersebut dengan visualisasi yang relevan&gt; </a:t>
            </a:r>
            <a:endParaRPr/>
          </a:p>
        </p:txBody>
      </p:sp>
      <p:sp>
        <p:nvSpPr>
          <p:cNvPr id="439" name="Google Shape;439;g136907a064d_7_10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40" name="Google Shape;440;g136907a064d_7_10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36907a064d_7_12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54" name="Google Shape;454;g136907a064d_7_12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455" name="Google Shape;455;g136907a064d_7_12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g136907a064d_7_12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&lt;paparkan kepada audience insights-insights menarik yang Anda temui di data, dan dukunglah poin poin Anda tersebut dengan visualisasi yang relevan&gt; </a:t>
            </a:r>
            <a:endParaRPr/>
          </a:p>
        </p:txBody>
      </p:sp>
      <p:sp>
        <p:nvSpPr>
          <p:cNvPr id="457" name="Google Shape;457;g136907a064d_7_12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58" name="Google Shape;458;g136907a064d_7_12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72" name="Google Shape;472;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473" name="Google Shape;473;p1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1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&lt;paparkan kepada audience insights-insights menarik yang Anda temui di data, dan dukunglah poin poin Anda tersebut dengan visualisasi yang relevan&gt; </a:t>
            </a:r>
            <a:endParaRPr/>
          </a:p>
        </p:txBody>
      </p:sp>
      <p:sp>
        <p:nvSpPr>
          <p:cNvPr id="475" name="Google Shape;475;p1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76" name="Google Shape;476;p1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36907a0860_1_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90" name="Google Shape;490;g136907a0860_1_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491" name="Google Shape;491;g136907a0860_1_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g136907a0860_1_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&lt;paparkan kepada audience insights-insights menarik yang Anda temui di data, dan dukunglah poin poin Anda tersebut dengan visualisasi yang relevan&gt; </a:t>
            </a:r>
            <a:endParaRPr/>
          </a:p>
        </p:txBody>
      </p:sp>
      <p:sp>
        <p:nvSpPr>
          <p:cNvPr id="493" name="Google Shape;493;g136907a0860_1_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94" name="Google Shape;494;g136907a0860_1_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36907a0860_1_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08" name="Google Shape;508;g136907a0860_1_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509" name="Google Shape;509;g136907a0860_1_2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g136907a0860_1_2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&lt;paparkan kepada audience insights-insights menarik yang Anda temui di data, dan dukunglah poin poin Anda tersebut dengan visualisasi yang relevan&gt; </a:t>
            </a:r>
            <a:endParaRPr/>
          </a:p>
        </p:txBody>
      </p:sp>
      <p:sp>
        <p:nvSpPr>
          <p:cNvPr id="511" name="Google Shape;511;g136907a0860_1_2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12" name="Google Shape;512;g136907a0860_1_2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36907a0860_1_4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26" name="Google Shape;526;g136907a0860_1_4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527" name="Google Shape;527;g136907a0860_1_4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g136907a0860_1_4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&lt;paparkan kepada audience insights-insights menarik yang Anda temui di data, dan dukunglah poin poin Anda tersebut dengan visualisasi yang relevan&gt; </a:t>
            </a:r>
            <a:endParaRPr/>
          </a:p>
        </p:txBody>
      </p:sp>
      <p:sp>
        <p:nvSpPr>
          <p:cNvPr id="529" name="Google Shape;529;g136907a0860_1_4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30" name="Google Shape;530;g136907a0860_1_4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36907a0860_2_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44" name="Google Shape;544;g136907a0860_2_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545" name="Google Shape;545;g136907a0860_2_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6" name="Google Shape;546;g136907a0860_2_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&lt;paparkan kepada audience insights-insights menarik yang Anda temui di data, dan dukunglah poin poin Anda tersebut dengan visualisasi yang relevan&gt; </a:t>
            </a:r>
            <a:endParaRPr/>
          </a:p>
        </p:txBody>
      </p:sp>
      <p:sp>
        <p:nvSpPr>
          <p:cNvPr id="547" name="Google Shape;547;g136907a0860_2_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48" name="Google Shape;548;g136907a0860_2_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36907a0860_2_2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64" name="Google Shape;564;g136907a0860_2_2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565" name="Google Shape;565;g136907a0860_2_2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6" name="Google Shape;566;g136907a0860_2_2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&lt;paparkan kepada audience insights-insights menarik yang Anda temui di data, dan dukunglah poin poin Anda tersebut dengan visualisasi yang relevan&gt; </a:t>
            </a:r>
            <a:endParaRPr/>
          </a:p>
        </p:txBody>
      </p:sp>
      <p:sp>
        <p:nvSpPr>
          <p:cNvPr id="567" name="Google Shape;567;g136907a0860_2_2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68" name="Google Shape;568;g136907a0860_2_2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36907a0860_2_9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82" name="Google Shape;582;g136907a0860_2_9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583" name="Google Shape;583;g136907a0860_2_9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g136907a0860_2_9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&lt;paparkan kepada audience insights-insights menarik yang Anda temui di data, dan dukunglah poin poin Anda tersebut dengan visualisasi yang relevan&gt; </a:t>
            </a:r>
            <a:endParaRPr/>
          </a:p>
        </p:txBody>
      </p:sp>
      <p:sp>
        <p:nvSpPr>
          <p:cNvPr id="585" name="Google Shape;585;g136907a0860_2_9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86" name="Google Shape;586;g136907a0860_2_9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2" name="Google Shape;122;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123" name="Google Shape;123;p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Stopper or section title</a:t>
            </a:r>
            <a:endParaRPr/>
          </a:p>
        </p:txBody>
      </p:sp>
      <p:sp>
        <p:nvSpPr>
          <p:cNvPr id="125" name="Google Shape;125;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6" name="Google Shape;126;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36907a0860_2_5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00" name="Google Shape;600;g136907a0860_2_5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601" name="Google Shape;601;g136907a0860_2_5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g136907a0860_2_5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&lt;paparkan kepada audience insights-insights menarik yang Anda temui di data, dan dukunglah poin poin Anda tersebut dengan visualisasi yang relevan&gt; </a:t>
            </a:r>
            <a:endParaRPr/>
          </a:p>
        </p:txBody>
      </p:sp>
      <p:sp>
        <p:nvSpPr>
          <p:cNvPr id="603" name="Google Shape;603;g136907a0860_2_5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04" name="Google Shape;604;g136907a0860_2_5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22" name="Google Shape;622;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623" name="Google Shape;623;p1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4" name="Google Shape;624;p1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Stopper or section title</a:t>
            </a:r>
            <a:endParaRPr/>
          </a:p>
        </p:txBody>
      </p:sp>
      <p:sp>
        <p:nvSpPr>
          <p:cNvPr id="625" name="Google Shape;625;p1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26" name="Google Shape;626;p1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40" name="Google Shape;640;p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641" name="Google Shape;641;p1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1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&lt;pada bagian ini, silakan Anda menyusun sistematika slide sesuai dengan keinginan kelompok Anda&gt; </a:t>
            </a:r>
            <a:endParaRPr/>
          </a:p>
          <a:p>
            <a:pPr indent="0" lvl="0" marL="0" rtl="0" algn="l">
              <a:spcBef>
                <a:spcPts val="0"/>
              </a:spcBef>
              <a:spcAft>
                <a:spcPts val="0"/>
              </a:spcAft>
              <a:buNone/>
            </a:pPr>
            <a:r>
              <a:rPr lang="en-US"/>
              <a:t>hal-hal yang disarankan untuk dipresentasikan:</a:t>
            </a:r>
            <a:endParaRPr/>
          </a:p>
          <a:p>
            <a:pPr indent="0" lvl="0" marL="0" rtl="0" algn="l">
              <a:spcBef>
                <a:spcPts val="0"/>
              </a:spcBef>
              <a:spcAft>
                <a:spcPts val="0"/>
              </a:spcAft>
              <a:buNone/>
            </a:pPr>
            <a:r>
              <a:rPr lang="en-US"/>
              <a:t>Metode train test split / cross validation yang digunakan</a:t>
            </a:r>
            <a:endParaRPr/>
          </a:p>
          <a:p>
            <a:pPr indent="0" lvl="0" marL="0" rtl="0" algn="l">
              <a:spcBef>
                <a:spcPts val="0"/>
              </a:spcBef>
              <a:spcAft>
                <a:spcPts val="0"/>
              </a:spcAft>
              <a:buNone/>
            </a:pPr>
            <a:r>
              <a:rPr lang="en-US"/>
              <a:t>Metrik untuk melakukan evaluasi</a:t>
            </a:r>
            <a:endParaRPr/>
          </a:p>
          <a:p>
            <a:pPr indent="0" lvl="0" marL="0" rtl="0" algn="l">
              <a:spcBef>
                <a:spcPts val="0"/>
              </a:spcBef>
              <a:spcAft>
                <a:spcPts val="0"/>
              </a:spcAft>
              <a:buNone/>
            </a:pPr>
            <a:r>
              <a:rPr lang="en-US"/>
              <a:t>Jenis model awal yang dicoba</a:t>
            </a:r>
            <a:endParaRPr/>
          </a:p>
          <a:p>
            <a:pPr indent="0" lvl="0" marL="0" rtl="0" algn="l">
              <a:spcBef>
                <a:spcPts val="0"/>
              </a:spcBef>
              <a:spcAft>
                <a:spcPts val="0"/>
              </a:spcAft>
              <a:buNone/>
            </a:pPr>
            <a:r>
              <a:rPr lang="en-US"/>
              <a:t>Jenis model lain yang turut dicoba, serta tindakan-tindakan apa saja yang dilakukan untuk mencoba menambah akurasi model (hyperparameter tuning, dst)</a:t>
            </a:r>
            <a:endParaRPr/>
          </a:p>
          <a:p>
            <a:pPr indent="0" lvl="0" marL="0" rtl="0" algn="l">
              <a:spcBef>
                <a:spcPts val="0"/>
              </a:spcBef>
              <a:spcAft>
                <a:spcPts val="0"/>
              </a:spcAft>
              <a:buNone/>
            </a:pPr>
            <a:r>
              <a:rPr lang="en-US"/>
              <a:t>Model final </a:t>
            </a:r>
            <a:endParaRPr/>
          </a:p>
          <a:p>
            <a:pPr indent="0" lvl="0" marL="0" rtl="0" algn="l">
              <a:spcBef>
                <a:spcPts val="0"/>
              </a:spcBef>
              <a:spcAft>
                <a:spcPts val="0"/>
              </a:spcAft>
              <a:buNone/>
            </a:pPr>
            <a:r>
              <a:rPr lang="en-US"/>
              <a:t>Kolom-kolom apa saja yang menjadi prediktor dan target variable untuk model final </a:t>
            </a:r>
            <a:endParaRPr/>
          </a:p>
        </p:txBody>
      </p:sp>
      <p:sp>
        <p:nvSpPr>
          <p:cNvPr id="643" name="Google Shape;643;p1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44" name="Google Shape;644;p1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60" name="Google Shape;660;p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661" name="Google Shape;661;p1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2" name="Google Shape;662;p1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&lt;pada bagian ini, silakan Anda menyusun sistematika slide sesuai dengan keinginan kelompok Anda&gt; </a:t>
            </a:r>
            <a:endParaRPr/>
          </a:p>
          <a:p>
            <a:pPr indent="0" lvl="0" marL="0" rtl="0" algn="l">
              <a:spcBef>
                <a:spcPts val="0"/>
              </a:spcBef>
              <a:spcAft>
                <a:spcPts val="0"/>
              </a:spcAft>
              <a:buNone/>
            </a:pPr>
            <a:r>
              <a:rPr lang="en-US"/>
              <a:t>hal-hal yang disarankan untuk dipresentasikan:</a:t>
            </a:r>
            <a:endParaRPr/>
          </a:p>
          <a:p>
            <a:pPr indent="0" lvl="0" marL="0" rtl="0" algn="l">
              <a:spcBef>
                <a:spcPts val="0"/>
              </a:spcBef>
              <a:spcAft>
                <a:spcPts val="0"/>
              </a:spcAft>
              <a:buNone/>
            </a:pPr>
            <a:r>
              <a:rPr lang="en-US"/>
              <a:t>Metode train test split / cross validation yang digunakan</a:t>
            </a:r>
            <a:endParaRPr/>
          </a:p>
          <a:p>
            <a:pPr indent="0" lvl="0" marL="0" rtl="0" algn="l">
              <a:spcBef>
                <a:spcPts val="0"/>
              </a:spcBef>
              <a:spcAft>
                <a:spcPts val="0"/>
              </a:spcAft>
              <a:buNone/>
            </a:pPr>
            <a:r>
              <a:rPr lang="en-US"/>
              <a:t>Metrik untuk melakukan evaluasi</a:t>
            </a:r>
            <a:endParaRPr/>
          </a:p>
          <a:p>
            <a:pPr indent="0" lvl="0" marL="0" rtl="0" algn="l">
              <a:spcBef>
                <a:spcPts val="0"/>
              </a:spcBef>
              <a:spcAft>
                <a:spcPts val="0"/>
              </a:spcAft>
              <a:buNone/>
            </a:pPr>
            <a:r>
              <a:rPr lang="en-US"/>
              <a:t>Jenis model awal yang dicoba</a:t>
            </a:r>
            <a:endParaRPr/>
          </a:p>
          <a:p>
            <a:pPr indent="0" lvl="0" marL="0" rtl="0" algn="l">
              <a:spcBef>
                <a:spcPts val="0"/>
              </a:spcBef>
              <a:spcAft>
                <a:spcPts val="0"/>
              </a:spcAft>
              <a:buNone/>
            </a:pPr>
            <a:r>
              <a:rPr lang="en-US"/>
              <a:t>Jenis model lain yang turut dicoba, serta tindakan-tindakan apa saja yang dilakukan untuk mencoba menambah akurasi model (hyperparameter tuning, dst)</a:t>
            </a:r>
            <a:endParaRPr/>
          </a:p>
          <a:p>
            <a:pPr indent="0" lvl="0" marL="0" rtl="0" algn="l">
              <a:spcBef>
                <a:spcPts val="0"/>
              </a:spcBef>
              <a:spcAft>
                <a:spcPts val="0"/>
              </a:spcAft>
              <a:buNone/>
            </a:pPr>
            <a:r>
              <a:rPr lang="en-US"/>
              <a:t>Model final </a:t>
            </a:r>
            <a:endParaRPr/>
          </a:p>
          <a:p>
            <a:pPr indent="0" lvl="0" marL="0" rtl="0" algn="l">
              <a:spcBef>
                <a:spcPts val="0"/>
              </a:spcBef>
              <a:spcAft>
                <a:spcPts val="0"/>
              </a:spcAft>
              <a:buNone/>
            </a:pPr>
            <a:r>
              <a:rPr lang="en-US"/>
              <a:t>Kolom-kolom apa saja yang menjadi prediktor dan target variable untuk model final </a:t>
            </a:r>
            <a:endParaRPr/>
          </a:p>
        </p:txBody>
      </p:sp>
      <p:sp>
        <p:nvSpPr>
          <p:cNvPr id="663" name="Google Shape;663;p1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64" name="Google Shape;664;p1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1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79" name="Google Shape;679;p1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680" name="Google Shape;680;p1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1" name="Google Shape;681;p1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1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83" name="Google Shape;683;p1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1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97" name="Google Shape;697;p1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698" name="Google Shape;698;p1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9" name="Google Shape;699;p1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218440" lvl="1" marL="690881" rtl="0" algn="l">
              <a:lnSpc>
                <a:spcPct val="120000"/>
              </a:lnSpc>
              <a:spcBef>
                <a:spcPts val="0"/>
              </a:spcBef>
              <a:spcAft>
                <a:spcPts val="0"/>
              </a:spcAft>
              <a:buClr>
                <a:srgbClr val="282828"/>
              </a:buClr>
              <a:buSzPts val="1200"/>
              <a:buChar char="•"/>
            </a:pPr>
            <a:r>
              <a:rPr lang="en-US">
                <a:solidFill>
                  <a:srgbClr val="282828"/>
                </a:solidFill>
                <a:latin typeface="Inter"/>
                <a:ea typeface="Inter"/>
                <a:cs typeface="Inter"/>
                <a:sym typeface="Inter"/>
              </a:rPr>
              <a:t>Dari sisi akurasi yang paling bagus yaitu random forest setelah dilakukan Hyperparameter Tuning</a:t>
            </a:r>
            <a:endParaRPr>
              <a:latin typeface="Arial"/>
              <a:ea typeface="Arial"/>
              <a:cs typeface="Arial"/>
              <a:sym typeface="Arial"/>
            </a:endParaRPr>
          </a:p>
          <a:p>
            <a:pPr indent="-218440" lvl="1" marL="690881" rtl="0" algn="l">
              <a:lnSpc>
                <a:spcPct val="120000"/>
              </a:lnSpc>
              <a:spcBef>
                <a:spcPts val="0"/>
              </a:spcBef>
              <a:spcAft>
                <a:spcPts val="0"/>
              </a:spcAft>
              <a:buClr>
                <a:srgbClr val="282828"/>
              </a:buClr>
              <a:buSzPts val="1200"/>
              <a:buChar char="•"/>
            </a:pPr>
            <a:r>
              <a:rPr lang="en-US">
                <a:solidFill>
                  <a:srgbClr val="282828"/>
                </a:solidFill>
                <a:latin typeface="Inter"/>
                <a:ea typeface="Inter"/>
                <a:cs typeface="Inter"/>
                <a:sym typeface="Inter"/>
              </a:rPr>
              <a:t>Dari sisi presisi yang paling bagus yaitu random forest sebelum dilakukan Hyperparameter Tuning</a:t>
            </a:r>
            <a:endParaRPr>
              <a:latin typeface="Arial"/>
              <a:ea typeface="Arial"/>
              <a:cs typeface="Arial"/>
              <a:sym typeface="Arial"/>
            </a:endParaRPr>
          </a:p>
          <a:p>
            <a:pPr indent="-218440" lvl="1" marL="690881" rtl="0" algn="l">
              <a:lnSpc>
                <a:spcPct val="120000"/>
              </a:lnSpc>
              <a:spcBef>
                <a:spcPts val="0"/>
              </a:spcBef>
              <a:spcAft>
                <a:spcPts val="0"/>
              </a:spcAft>
              <a:buClr>
                <a:srgbClr val="282828"/>
              </a:buClr>
              <a:buSzPts val="1200"/>
              <a:buChar char="•"/>
            </a:pPr>
            <a:r>
              <a:rPr lang="en-US">
                <a:solidFill>
                  <a:srgbClr val="282828"/>
                </a:solidFill>
                <a:latin typeface="Inter"/>
                <a:ea typeface="Inter"/>
                <a:cs typeface="Inter"/>
                <a:sym typeface="Inter"/>
              </a:rPr>
              <a:t>Dari sisi recall yang paling bagus yaitu random forest setelah dilakukan Hyperparameter Tuning</a:t>
            </a:r>
            <a:endParaRPr>
              <a:solidFill>
                <a:srgbClr val="282828"/>
              </a:solidFill>
              <a:latin typeface="Inter"/>
              <a:ea typeface="Inter"/>
              <a:cs typeface="Inter"/>
              <a:sym typeface="Inter"/>
            </a:endParaRPr>
          </a:p>
          <a:p>
            <a:pPr indent="-298450" lvl="1" marL="914400" rtl="0" algn="l">
              <a:lnSpc>
                <a:spcPct val="120000"/>
              </a:lnSpc>
              <a:spcBef>
                <a:spcPts val="0"/>
              </a:spcBef>
              <a:spcAft>
                <a:spcPts val="0"/>
              </a:spcAft>
              <a:buClr>
                <a:srgbClr val="282828"/>
              </a:buClr>
              <a:buSzPts val="1100"/>
              <a:buChar char="•"/>
            </a:pPr>
            <a:r>
              <a:t/>
            </a:r>
            <a:endParaRPr sz="1100">
              <a:latin typeface="Arial"/>
              <a:ea typeface="Arial"/>
              <a:cs typeface="Arial"/>
              <a:sym typeface="Arial"/>
            </a:endParaRPr>
          </a:p>
          <a:p>
            <a:pPr indent="0" lvl="0" marL="0" rtl="0" algn="l">
              <a:lnSpc>
                <a:spcPct val="120000"/>
              </a:lnSpc>
              <a:spcBef>
                <a:spcPts val="0"/>
              </a:spcBef>
              <a:spcAft>
                <a:spcPts val="0"/>
              </a:spcAft>
              <a:buNone/>
            </a:pPr>
            <a:r>
              <a:rPr b="1" lang="en-US" sz="1100">
                <a:solidFill>
                  <a:srgbClr val="282828"/>
                </a:solidFill>
                <a:latin typeface="Inter"/>
                <a:ea typeface="Inter"/>
                <a:cs typeface="Inter"/>
                <a:sym typeface="Inter"/>
              </a:rPr>
              <a:t>Random Forest setelah dilakukan Hyperparameter Tuning adalah model paling bagus </a:t>
            </a:r>
            <a:endParaRPr sz="1100">
              <a:latin typeface="Arial"/>
              <a:ea typeface="Arial"/>
              <a:cs typeface="Arial"/>
              <a:sym typeface="Arial"/>
            </a:endParaRPr>
          </a:p>
          <a:p>
            <a:pPr indent="-231140" lvl="1" marL="690881" rtl="0" algn="l">
              <a:lnSpc>
                <a:spcPct val="120000"/>
              </a:lnSpc>
              <a:spcBef>
                <a:spcPts val="0"/>
              </a:spcBef>
              <a:spcAft>
                <a:spcPts val="0"/>
              </a:spcAft>
              <a:buClr>
                <a:srgbClr val="282828"/>
              </a:buClr>
              <a:buSzPts val="1400"/>
              <a:buFont typeface="Inter"/>
              <a:buChar char="•"/>
            </a:pPr>
            <a:r>
              <a:t/>
            </a:r>
            <a:endParaRPr>
              <a:solidFill>
                <a:srgbClr val="282828"/>
              </a:solidFill>
              <a:latin typeface="Inter"/>
              <a:ea typeface="Inter"/>
              <a:cs typeface="Inter"/>
              <a:sym typeface="Inter"/>
            </a:endParaRPr>
          </a:p>
        </p:txBody>
      </p:sp>
      <p:sp>
        <p:nvSpPr>
          <p:cNvPr id="700" name="Google Shape;700;p1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01" name="Google Shape;701;p1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36907a0860_0_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16" name="Google Shape;716;g136907a0860_0_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717" name="Google Shape;717;g136907a0860_0_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8" name="Google Shape;718;g136907a0860_0_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218440" lvl="1" marL="690881" rtl="0" algn="l">
              <a:lnSpc>
                <a:spcPct val="120000"/>
              </a:lnSpc>
              <a:spcBef>
                <a:spcPts val="0"/>
              </a:spcBef>
              <a:spcAft>
                <a:spcPts val="0"/>
              </a:spcAft>
              <a:buClr>
                <a:srgbClr val="282828"/>
              </a:buClr>
              <a:buSzPts val="1200"/>
              <a:buChar char="•"/>
            </a:pPr>
            <a:r>
              <a:rPr lang="en-US">
                <a:solidFill>
                  <a:srgbClr val="282828"/>
                </a:solidFill>
                <a:latin typeface="Inter"/>
                <a:ea typeface="Inter"/>
                <a:cs typeface="Inter"/>
                <a:sym typeface="Inter"/>
              </a:rPr>
              <a:t>Dari sisi akurasi yang paling bagus yaitu random forest setelah dilakukan Hyperparameter Tuning</a:t>
            </a:r>
            <a:endParaRPr>
              <a:latin typeface="Arial"/>
              <a:ea typeface="Arial"/>
              <a:cs typeface="Arial"/>
              <a:sym typeface="Arial"/>
            </a:endParaRPr>
          </a:p>
          <a:p>
            <a:pPr indent="-218440" lvl="1" marL="690881" rtl="0" algn="l">
              <a:lnSpc>
                <a:spcPct val="120000"/>
              </a:lnSpc>
              <a:spcBef>
                <a:spcPts val="0"/>
              </a:spcBef>
              <a:spcAft>
                <a:spcPts val="0"/>
              </a:spcAft>
              <a:buClr>
                <a:srgbClr val="282828"/>
              </a:buClr>
              <a:buSzPts val="1200"/>
              <a:buChar char="•"/>
            </a:pPr>
            <a:r>
              <a:rPr lang="en-US">
                <a:solidFill>
                  <a:srgbClr val="282828"/>
                </a:solidFill>
                <a:latin typeface="Inter"/>
                <a:ea typeface="Inter"/>
                <a:cs typeface="Inter"/>
                <a:sym typeface="Inter"/>
              </a:rPr>
              <a:t>Dari sisi presisi yang paling bagus yaitu random forest sebelum dilakukan Hyperparameter Tuning</a:t>
            </a:r>
            <a:endParaRPr>
              <a:latin typeface="Arial"/>
              <a:ea typeface="Arial"/>
              <a:cs typeface="Arial"/>
              <a:sym typeface="Arial"/>
            </a:endParaRPr>
          </a:p>
          <a:p>
            <a:pPr indent="-218440" lvl="1" marL="690881" rtl="0" algn="l">
              <a:lnSpc>
                <a:spcPct val="120000"/>
              </a:lnSpc>
              <a:spcBef>
                <a:spcPts val="0"/>
              </a:spcBef>
              <a:spcAft>
                <a:spcPts val="0"/>
              </a:spcAft>
              <a:buClr>
                <a:srgbClr val="282828"/>
              </a:buClr>
              <a:buSzPts val="1200"/>
              <a:buChar char="•"/>
            </a:pPr>
            <a:r>
              <a:rPr lang="en-US">
                <a:solidFill>
                  <a:srgbClr val="282828"/>
                </a:solidFill>
                <a:latin typeface="Inter"/>
                <a:ea typeface="Inter"/>
                <a:cs typeface="Inter"/>
                <a:sym typeface="Inter"/>
              </a:rPr>
              <a:t>Dari sisi recall yang paling bagus yaitu random forest setelah dilakukan Hyperparameter Tuning</a:t>
            </a:r>
            <a:endParaRPr>
              <a:solidFill>
                <a:srgbClr val="282828"/>
              </a:solidFill>
              <a:latin typeface="Inter"/>
              <a:ea typeface="Inter"/>
              <a:cs typeface="Inter"/>
              <a:sym typeface="Inter"/>
            </a:endParaRPr>
          </a:p>
          <a:p>
            <a:pPr indent="-298450" lvl="1" marL="914400" rtl="0" algn="l">
              <a:lnSpc>
                <a:spcPct val="120000"/>
              </a:lnSpc>
              <a:spcBef>
                <a:spcPts val="0"/>
              </a:spcBef>
              <a:spcAft>
                <a:spcPts val="0"/>
              </a:spcAft>
              <a:buClr>
                <a:srgbClr val="282828"/>
              </a:buClr>
              <a:buSzPts val="1100"/>
              <a:buChar char="•"/>
            </a:pPr>
            <a:r>
              <a:t/>
            </a:r>
            <a:endParaRPr sz="1100">
              <a:latin typeface="Arial"/>
              <a:ea typeface="Arial"/>
              <a:cs typeface="Arial"/>
              <a:sym typeface="Arial"/>
            </a:endParaRPr>
          </a:p>
          <a:p>
            <a:pPr indent="0" lvl="0" marL="0" rtl="0" algn="l">
              <a:lnSpc>
                <a:spcPct val="120000"/>
              </a:lnSpc>
              <a:spcBef>
                <a:spcPts val="0"/>
              </a:spcBef>
              <a:spcAft>
                <a:spcPts val="0"/>
              </a:spcAft>
              <a:buNone/>
            </a:pPr>
            <a:r>
              <a:rPr b="1" lang="en-US" sz="1100">
                <a:solidFill>
                  <a:srgbClr val="282828"/>
                </a:solidFill>
                <a:latin typeface="Inter"/>
                <a:ea typeface="Inter"/>
                <a:cs typeface="Inter"/>
                <a:sym typeface="Inter"/>
              </a:rPr>
              <a:t>Random Forest setelah dilakukan Hyperparameter Tuning adalah model paling bagus </a:t>
            </a:r>
            <a:endParaRPr sz="1100">
              <a:latin typeface="Arial"/>
              <a:ea typeface="Arial"/>
              <a:cs typeface="Arial"/>
              <a:sym typeface="Arial"/>
            </a:endParaRPr>
          </a:p>
          <a:p>
            <a:pPr indent="-231140" lvl="1" marL="690881" rtl="0" algn="l">
              <a:lnSpc>
                <a:spcPct val="120000"/>
              </a:lnSpc>
              <a:spcBef>
                <a:spcPts val="0"/>
              </a:spcBef>
              <a:spcAft>
                <a:spcPts val="0"/>
              </a:spcAft>
              <a:buClr>
                <a:srgbClr val="282828"/>
              </a:buClr>
              <a:buSzPts val="1400"/>
              <a:buFont typeface="Inter"/>
              <a:buChar char="•"/>
            </a:pPr>
            <a:r>
              <a:t/>
            </a:r>
            <a:endParaRPr>
              <a:solidFill>
                <a:srgbClr val="282828"/>
              </a:solidFill>
              <a:latin typeface="Inter"/>
              <a:ea typeface="Inter"/>
              <a:cs typeface="Inter"/>
              <a:sym typeface="Inter"/>
            </a:endParaRPr>
          </a:p>
        </p:txBody>
      </p:sp>
      <p:sp>
        <p:nvSpPr>
          <p:cNvPr id="719" name="Google Shape;719;g136907a0860_0_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20" name="Google Shape;720;g136907a0860_0_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36907a0860_0_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35" name="Google Shape;735;g136907a0860_0_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736" name="Google Shape;736;g136907a0860_0_2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7" name="Google Shape;737;g136907a0860_0_2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218440" lvl="1" marL="690881" rtl="0" algn="l">
              <a:lnSpc>
                <a:spcPct val="120000"/>
              </a:lnSpc>
              <a:spcBef>
                <a:spcPts val="0"/>
              </a:spcBef>
              <a:spcAft>
                <a:spcPts val="0"/>
              </a:spcAft>
              <a:buClr>
                <a:srgbClr val="282828"/>
              </a:buClr>
              <a:buSzPts val="1200"/>
              <a:buChar char="•"/>
            </a:pPr>
            <a:r>
              <a:rPr lang="en-US">
                <a:solidFill>
                  <a:srgbClr val="282828"/>
                </a:solidFill>
                <a:latin typeface="Inter"/>
                <a:ea typeface="Inter"/>
                <a:cs typeface="Inter"/>
                <a:sym typeface="Inter"/>
              </a:rPr>
              <a:t>Dari sisi akurasi yang paling bagus yaitu random forest setelah dilakukan Hyperparameter Tuning</a:t>
            </a:r>
            <a:endParaRPr>
              <a:latin typeface="Arial"/>
              <a:ea typeface="Arial"/>
              <a:cs typeface="Arial"/>
              <a:sym typeface="Arial"/>
            </a:endParaRPr>
          </a:p>
          <a:p>
            <a:pPr indent="-218440" lvl="1" marL="690881" rtl="0" algn="l">
              <a:lnSpc>
                <a:spcPct val="120000"/>
              </a:lnSpc>
              <a:spcBef>
                <a:spcPts val="0"/>
              </a:spcBef>
              <a:spcAft>
                <a:spcPts val="0"/>
              </a:spcAft>
              <a:buClr>
                <a:srgbClr val="282828"/>
              </a:buClr>
              <a:buSzPts val="1200"/>
              <a:buChar char="•"/>
            </a:pPr>
            <a:r>
              <a:rPr lang="en-US">
                <a:solidFill>
                  <a:srgbClr val="282828"/>
                </a:solidFill>
                <a:latin typeface="Inter"/>
                <a:ea typeface="Inter"/>
                <a:cs typeface="Inter"/>
                <a:sym typeface="Inter"/>
              </a:rPr>
              <a:t>Dari sisi presisi yang paling bagus yaitu random forest sebelum dilakukan Hyperparameter Tuning</a:t>
            </a:r>
            <a:endParaRPr>
              <a:latin typeface="Arial"/>
              <a:ea typeface="Arial"/>
              <a:cs typeface="Arial"/>
              <a:sym typeface="Arial"/>
            </a:endParaRPr>
          </a:p>
          <a:p>
            <a:pPr indent="-218440" lvl="1" marL="690881" rtl="0" algn="l">
              <a:lnSpc>
                <a:spcPct val="120000"/>
              </a:lnSpc>
              <a:spcBef>
                <a:spcPts val="0"/>
              </a:spcBef>
              <a:spcAft>
                <a:spcPts val="0"/>
              </a:spcAft>
              <a:buClr>
                <a:srgbClr val="282828"/>
              </a:buClr>
              <a:buSzPts val="1200"/>
              <a:buChar char="•"/>
            </a:pPr>
            <a:r>
              <a:rPr lang="en-US">
                <a:solidFill>
                  <a:srgbClr val="282828"/>
                </a:solidFill>
                <a:latin typeface="Inter"/>
                <a:ea typeface="Inter"/>
                <a:cs typeface="Inter"/>
                <a:sym typeface="Inter"/>
              </a:rPr>
              <a:t>Dari sisi recall yang paling bagus yaitu random forest setelah dilakukan Hyperparameter Tuning</a:t>
            </a:r>
            <a:endParaRPr>
              <a:solidFill>
                <a:srgbClr val="282828"/>
              </a:solidFill>
              <a:latin typeface="Inter"/>
              <a:ea typeface="Inter"/>
              <a:cs typeface="Inter"/>
              <a:sym typeface="Inter"/>
            </a:endParaRPr>
          </a:p>
          <a:p>
            <a:pPr indent="-298450" lvl="1" marL="914400" rtl="0" algn="l">
              <a:lnSpc>
                <a:spcPct val="120000"/>
              </a:lnSpc>
              <a:spcBef>
                <a:spcPts val="0"/>
              </a:spcBef>
              <a:spcAft>
                <a:spcPts val="0"/>
              </a:spcAft>
              <a:buClr>
                <a:srgbClr val="282828"/>
              </a:buClr>
              <a:buSzPts val="1100"/>
              <a:buChar char="•"/>
            </a:pPr>
            <a:r>
              <a:t/>
            </a:r>
            <a:endParaRPr sz="1100">
              <a:latin typeface="Arial"/>
              <a:ea typeface="Arial"/>
              <a:cs typeface="Arial"/>
              <a:sym typeface="Arial"/>
            </a:endParaRPr>
          </a:p>
          <a:p>
            <a:pPr indent="0" lvl="0" marL="0" rtl="0" algn="l">
              <a:lnSpc>
                <a:spcPct val="120000"/>
              </a:lnSpc>
              <a:spcBef>
                <a:spcPts val="0"/>
              </a:spcBef>
              <a:spcAft>
                <a:spcPts val="0"/>
              </a:spcAft>
              <a:buNone/>
            </a:pPr>
            <a:r>
              <a:rPr b="1" lang="en-US" sz="1100">
                <a:solidFill>
                  <a:srgbClr val="282828"/>
                </a:solidFill>
                <a:latin typeface="Inter"/>
                <a:ea typeface="Inter"/>
                <a:cs typeface="Inter"/>
                <a:sym typeface="Inter"/>
              </a:rPr>
              <a:t>Random Forest setelah dilakukan Hyperparameter Tuning adalah model paling bagus </a:t>
            </a:r>
            <a:endParaRPr sz="1100">
              <a:latin typeface="Arial"/>
              <a:ea typeface="Arial"/>
              <a:cs typeface="Arial"/>
              <a:sym typeface="Arial"/>
            </a:endParaRPr>
          </a:p>
          <a:p>
            <a:pPr indent="-231140" lvl="1" marL="690881" rtl="0" algn="l">
              <a:lnSpc>
                <a:spcPct val="120000"/>
              </a:lnSpc>
              <a:spcBef>
                <a:spcPts val="0"/>
              </a:spcBef>
              <a:spcAft>
                <a:spcPts val="0"/>
              </a:spcAft>
              <a:buClr>
                <a:srgbClr val="282828"/>
              </a:buClr>
              <a:buSzPts val="1400"/>
              <a:buFont typeface="Inter"/>
              <a:buChar char="•"/>
            </a:pPr>
            <a:r>
              <a:t/>
            </a:r>
            <a:endParaRPr>
              <a:solidFill>
                <a:srgbClr val="282828"/>
              </a:solidFill>
              <a:latin typeface="Inter"/>
              <a:ea typeface="Inter"/>
              <a:cs typeface="Inter"/>
              <a:sym typeface="Inter"/>
            </a:endParaRPr>
          </a:p>
        </p:txBody>
      </p:sp>
      <p:sp>
        <p:nvSpPr>
          <p:cNvPr id="738" name="Google Shape;738;g136907a0860_0_2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39" name="Google Shape;739;g136907a0860_0_2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54" name="Google Shape;754;p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755" name="Google Shape;755;p2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6" name="Google Shape;756;p2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Stopper or section title</a:t>
            </a:r>
            <a:endParaRPr/>
          </a:p>
        </p:txBody>
      </p:sp>
      <p:sp>
        <p:nvSpPr>
          <p:cNvPr id="757" name="Google Shape;757;p2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58" name="Google Shape;758;p2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72" name="Google Shape;772;p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773" name="Google Shape;773;p2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4" name="Google Shape;774;p2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5" name="Google Shape;775;p2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76" name="Google Shape;776;p2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0" name="Google Shape;140;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141" name="Google Shape;141;p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4" name="Google Shape;144;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2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87" name="Google Shape;787;p2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788" name="Google Shape;788;p2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9" name="Google Shape;789;p2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0" name="Google Shape;790;p2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91" name="Google Shape;791;p2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6" name="Google Shape;156;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157" name="Google Shape;157;p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Stopper or section title</a:t>
            </a:r>
            <a:endParaRPr/>
          </a:p>
        </p:txBody>
      </p:sp>
      <p:sp>
        <p:nvSpPr>
          <p:cNvPr id="159" name="Google Shape;159;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0" name="Google Shape;160;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4" name="Google Shape;174;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175" name="Google Shape;175;p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8" name="Google Shape;178;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0" name="Google Shape;190;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191" name="Google Shape;191;p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4" name="Google Shape;194;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6907a064d_3_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7" name="Google Shape;207;g136907a064d_3_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208" name="Google Shape;208;g136907a064d_3_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136907a064d_3_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36907a064d_3_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1" name="Google Shape;211;g136907a064d_3_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6907a064d_3_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3" name="Google Shape;223;g136907a064d_3_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224" name="Google Shape;224;g136907a064d_3_2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136907a064d_3_2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136907a064d_3_2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7" name="Google Shape;227;g136907a064d_3_2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5.png"/><Relationship Id="rId6"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2.png"/><Relationship Id="rId6"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0.png"/><Relationship Id="rId6"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7.png"/><Relationship Id="rId6"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8.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91" name="Shape 91"/>
        <p:cNvGrpSpPr/>
        <p:nvPr/>
      </p:nvGrpSpPr>
      <p:grpSpPr>
        <a:xfrm>
          <a:off x="0" y="0"/>
          <a:ext cx="0" cy="0"/>
          <a:chOff x="0" y="0"/>
          <a:chExt cx="0" cy="0"/>
        </a:xfrm>
      </p:grpSpPr>
      <p:sp>
        <p:nvSpPr>
          <p:cNvPr id="92" name="Google Shape;92;p13"/>
          <p:cNvSpPr txBox="1"/>
          <p:nvPr/>
        </p:nvSpPr>
        <p:spPr>
          <a:xfrm>
            <a:off x="714825" y="2568475"/>
            <a:ext cx="8218350" cy="1632965"/>
          </a:xfrm>
          <a:prstGeom prst="rect">
            <a:avLst/>
          </a:prstGeom>
          <a:noFill/>
          <a:ln>
            <a:noFill/>
          </a:ln>
        </p:spPr>
        <p:txBody>
          <a:bodyPr anchorCtr="0" anchor="t" bIns="0" lIns="0" spcFirstLastPara="1" rIns="0" wrap="square" tIns="0">
            <a:spAutoFit/>
          </a:bodyPr>
          <a:lstStyle/>
          <a:p>
            <a:pPr indent="0" lvl="0" marL="0" marR="0" rtl="0" algn="l">
              <a:lnSpc>
                <a:spcPct val="108001"/>
              </a:lnSpc>
              <a:spcBef>
                <a:spcPts val="0"/>
              </a:spcBef>
              <a:spcAft>
                <a:spcPts val="0"/>
              </a:spcAft>
              <a:buNone/>
            </a:pPr>
            <a:r>
              <a:rPr b="1" i="0" lang="en-US" sz="5899" u="none" cap="none" strike="noStrike">
                <a:solidFill>
                  <a:srgbClr val="FFFFFF"/>
                </a:solidFill>
                <a:latin typeface="Maven Pro"/>
                <a:ea typeface="Maven Pro"/>
                <a:cs typeface="Maven Pro"/>
                <a:sym typeface="Maven Pro"/>
              </a:rPr>
              <a:t>Final Project Presentation</a:t>
            </a:r>
            <a:endParaRPr/>
          </a:p>
        </p:txBody>
      </p:sp>
      <p:sp>
        <p:nvSpPr>
          <p:cNvPr id="93" name="Google Shape;93;p13"/>
          <p:cNvSpPr txBox="1"/>
          <p:nvPr/>
        </p:nvSpPr>
        <p:spPr>
          <a:xfrm>
            <a:off x="714825" y="7404700"/>
            <a:ext cx="9056100" cy="492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F4F0FF"/>
                </a:solidFill>
                <a:latin typeface="Inter"/>
                <a:ea typeface="Inter"/>
                <a:cs typeface="Inter"/>
                <a:sym typeface="Inter"/>
              </a:rPr>
              <a:t>Machine Learning Class</a:t>
            </a:r>
            <a:endParaRPr/>
          </a:p>
        </p:txBody>
      </p:sp>
      <p:cxnSp>
        <p:nvCxnSpPr>
          <p:cNvPr id="94" name="Google Shape;94;p13"/>
          <p:cNvCxnSpPr/>
          <p:nvPr/>
        </p:nvCxnSpPr>
        <p:spPr>
          <a:xfrm rot="25208">
            <a:off x="758490" y="8438592"/>
            <a:ext cx="2597920" cy="0"/>
          </a:xfrm>
          <a:prstGeom prst="straightConnector1">
            <a:avLst/>
          </a:prstGeom>
          <a:noFill/>
          <a:ln cap="rnd" cmpd="sng" w="9525">
            <a:solidFill>
              <a:srgbClr val="A338EB"/>
            </a:solidFill>
            <a:prstDash val="solid"/>
            <a:round/>
            <a:headEnd len="sm" w="sm" type="none"/>
            <a:tailEnd len="sm" w="sm" type="none"/>
          </a:ln>
        </p:spPr>
      </p:cxnSp>
      <p:sp>
        <p:nvSpPr>
          <p:cNvPr id="95" name="Google Shape;95;p13"/>
          <p:cNvSpPr txBox="1"/>
          <p:nvPr/>
        </p:nvSpPr>
        <p:spPr>
          <a:xfrm>
            <a:off x="673576" y="4480525"/>
            <a:ext cx="9056100" cy="2856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FFFFFF"/>
                </a:solidFill>
                <a:latin typeface="Inter"/>
                <a:ea typeface="Inter"/>
                <a:cs typeface="Inter"/>
                <a:sym typeface="Inter"/>
              </a:rPr>
              <a:t>Nomor Kelompok:  </a:t>
            </a:r>
            <a:r>
              <a:rPr lang="en-US" sz="3200">
                <a:solidFill>
                  <a:srgbClr val="FFFFFF"/>
                </a:solidFill>
                <a:latin typeface="Inter"/>
                <a:ea typeface="Inter"/>
                <a:cs typeface="Inter"/>
                <a:sym typeface="Inter"/>
              </a:rPr>
              <a:t>2</a:t>
            </a:r>
            <a:endParaRPr/>
          </a:p>
          <a:p>
            <a:pPr indent="0" lvl="0" marL="0" marR="0" rtl="0" algn="l">
              <a:lnSpc>
                <a:spcPct val="120000"/>
              </a:lnSpc>
              <a:spcBef>
                <a:spcPts val="0"/>
              </a:spcBef>
              <a:spcAft>
                <a:spcPts val="0"/>
              </a:spcAft>
              <a:buNone/>
            </a:pPr>
            <a:r>
              <a:rPr b="0" i="0" lang="en-US" sz="3200" u="none" cap="none" strike="noStrike">
                <a:solidFill>
                  <a:srgbClr val="FFFFFF"/>
                </a:solidFill>
                <a:latin typeface="Inter"/>
                <a:ea typeface="Inter"/>
                <a:cs typeface="Inter"/>
                <a:sym typeface="Inter"/>
              </a:rPr>
              <a:t>Nama Mentor: Rachmadio Noval </a:t>
            </a:r>
            <a:endParaRPr/>
          </a:p>
          <a:p>
            <a:pPr indent="0" lvl="0" marL="0" marR="0" rtl="0" algn="l">
              <a:lnSpc>
                <a:spcPct val="120000"/>
              </a:lnSpc>
              <a:spcBef>
                <a:spcPts val="0"/>
              </a:spcBef>
              <a:spcAft>
                <a:spcPts val="0"/>
              </a:spcAft>
              <a:buNone/>
            </a:pPr>
            <a:r>
              <a:rPr b="0" i="0" lang="en-US" sz="3200" u="none" cap="none" strike="noStrike">
                <a:solidFill>
                  <a:srgbClr val="FFFFFF"/>
                </a:solidFill>
                <a:latin typeface="Inter"/>
                <a:ea typeface="Inter"/>
                <a:cs typeface="Inter"/>
                <a:sym typeface="Inter"/>
              </a:rPr>
              <a:t>Nama:</a:t>
            </a:r>
            <a:endParaRPr/>
          </a:p>
          <a:p>
            <a:pPr indent="-294640" lvl="1" marL="589280" marR="0" rtl="0" algn="l">
              <a:lnSpc>
                <a:spcPct val="120000"/>
              </a:lnSpc>
              <a:spcBef>
                <a:spcPts val="0"/>
              </a:spcBef>
              <a:spcAft>
                <a:spcPts val="0"/>
              </a:spcAft>
              <a:buClr>
                <a:srgbClr val="FFFFFF"/>
              </a:buClr>
              <a:buSzPts val="3200"/>
              <a:buFont typeface="Arial"/>
              <a:buChar char="•"/>
            </a:pPr>
            <a:r>
              <a:rPr b="0" i="0" lang="en-US" sz="3200" u="none" cap="none" strike="noStrike">
                <a:solidFill>
                  <a:srgbClr val="FFFFFF"/>
                </a:solidFill>
                <a:latin typeface="Inter"/>
                <a:ea typeface="Inter"/>
                <a:cs typeface="Inter"/>
                <a:sym typeface="Inter"/>
              </a:rPr>
              <a:t>Damar Amarsa Ajiputra</a:t>
            </a:r>
            <a:endParaRPr/>
          </a:p>
          <a:p>
            <a:pPr indent="-294640" lvl="1" marL="589280" marR="0" rtl="0" algn="l">
              <a:lnSpc>
                <a:spcPct val="120000"/>
              </a:lnSpc>
              <a:spcBef>
                <a:spcPts val="0"/>
              </a:spcBef>
              <a:spcAft>
                <a:spcPts val="0"/>
              </a:spcAft>
              <a:buClr>
                <a:srgbClr val="FFFFFF"/>
              </a:buClr>
              <a:buSzPts val="3200"/>
              <a:buFont typeface="Arial"/>
              <a:buChar char="•"/>
            </a:pPr>
            <a:r>
              <a:rPr b="0" i="0" lang="en-US" sz="3200" u="none" cap="none" strike="noStrike">
                <a:solidFill>
                  <a:srgbClr val="FFFFFF"/>
                </a:solidFill>
                <a:latin typeface="Inter"/>
                <a:ea typeface="Inter"/>
                <a:cs typeface="Inter"/>
                <a:sym typeface="Inter"/>
              </a:rPr>
              <a:t>Dea Salsa Nisrina Hanuradi</a:t>
            </a:r>
            <a:endParaRPr/>
          </a:p>
        </p:txBody>
      </p:sp>
      <p:sp>
        <p:nvSpPr>
          <p:cNvPr id="96" name="Google Shape;96;p13"/>
          <p:cNvSpPr txBox="1"/>
          <p:nvPr/>
        </p:nvSpPr>
        <p:spPr>
          <a:xfrm>
            <a:off x="714825" y="8607650"/>
            <a:ext cx="6271950" cy="830961"/>
          </a:xfrm>
          <a:prstGeom prst="rect">
            <a:avLst/>
          </a:prstGeom>
          <a:noFill/>
          <a:ln>
            <a:noFill/>
          </a:ln>
        </p:spPr>
        <p:txBody>
          <a:bodyPr anchorCtr="0" anchor="t" bIns="0" lIns="0" spcFirstLastPara="1" rIns="0" wrap="square" tIns="0">
            <a:spAutoFit/>
          </a:bodyPr>
          <a:lstStyle/>
          <a:p>
            <a:pPr indent="0" lvl="0" marL="0" marR="0" rtl="0" algn="l">
              <a:lnSpc>
                <a:spcPct val="137958"/>
              </a:lnSpc>
              <a:spcBef>
                <a:spcPts val="0"/>
              </a:spcBef>
              <a:spcAft>
                <a:spcPts val="0"/>
              </a:spcAft>
              <a:buNone/>
            </a:pPr>
            <a:r>
              <a:rPr b="1" i="0" lang="en-US" sz="2400" u="none" cap="none" strike="noStrike">
                <a:solidFill>
                  <a:srgbClr val="F4F0FF"/>
                </a:solidFill>
                <a:latin typeface="Inter"/>
                <a:ea typeface="Inter"/>
                <a:cs typeface="Inter"/>
                <a:sym typeface="Inter"/>
              </a:rPr>
              <a:t>Program Studi Independen Bersertifikat</a:t>
            </a:r>
            <a:endParaRPr/>
          </a:p>
          <a:p>
            <a:pPr indent="0" lvl="0" marL="0" marR="0" rtl="0" algn="l">
              <a:lnSpc>
                <a:spcPct val="137958"/>
              </a:lnSpc>
              <a:spcBef>
                <a:spcPts val="0"/>
              </a:spcBef>
              <a:spcAft>
                <a:spcPts val="0"/>
              </a:spcAft>
              <a:buNone/>
            </a:pPr>
            <a:r>
              <a:rPr b="1" i="0" lang="en-US" sz="2400" u="none" cap="none" strike="noStrike">
                <a:solidFill>
                  <a:srgbClr val="F4F0FF"/>
                </a:solidFill>
                <a:latin typeface="Inter"/>
                <a:ea typeface="Inter"/>
                <a:cs typeface="Inter"/>
                <a:sym typeface="Inter"/>
              </a:rPr>
              <a:t>Zenius Bersama Kampus Merdeka</a:t>
            </a:r>
            <a:endParaRPr/>
          </a:p>
        </p:txBody>
      </p:sp>
      <p:pic>
        <p:nvPicPr>
          <p:cNvPr id="97" name="Google Shape;97;p13"/>
          <p:cNvPicPr preferRelativeResize="0"/>
          <p:nvPr/>
        </p:nvPicPr>
        <p:blipFill rotWithShape="1">
          <a:blip r:embed="rId3">
            <a:alphaModFix/>
          </a:blip>
          <a:srcRect b="76" l="-1385" r="20898" t="0"/>
          <a:stretch/>
        </p:blipFill>
        <p:spPr>
          <a:xfrm>
            <a:off x="9417450" y="0"/>
            <a:ext cx="8870550" cy="6462500"/>
          </a:xfrm>
          <a:prstGeom prst="rect">
            <a:avLst/>
          </a:prstGeom>
          <a:noFill/>
          <a:ln>
            <a:noFill/>
          </a:ln>
        </p:spPr>
      </p:pic>
      <p:pic>
        <p:nvPicPr>
          <p:cNvPr id="98" name="Google Shape;98;p13"/>
          <p:cNvPicPr preferRelativeResize="0"/>
          <p:nvPr/>
        </p:nvPicPr>
        <p:blipFill rotWithShape="1">
          <a:blip r:embed="rId4">
            <a:alphaModFix/>
          </a:blip>
          <a:srcRect b="222" l="-999" r="15573" t="0"/>
          <a:stretch/>
        </p:blipFill>
        <p:spPr>
          <a:xfrm>
            <a:off x="10982200" y="3824500"/>
            <a:ext cx="7305800" cy="6462502"/>
          </a:xfrm>
          <a:prstGeom prst="rect">
            <a:avLst/>
          </a:prstGeom>
          <a:noFill/>
          <a:ln>
            <a:noFill/>
          </a:ln>
        </p:spPr>
      </p:pic>
      <p:sp>
        <p:nvSpPr>
          <p:cNvPr id="99" name="Google Shape;99;p13"/>
          <p:cNvSpPr/>
          <p:nvPr/>
        </p:nvSpPr>
        <p:spPr>
          <a:xfrm>
            <a:off x="768080" y="784474"/>
            <a:ext cx="4847558" cy="1269778"/>
          </a:xfrm>
          <a:custGeom>
            <a:rect b="b" l="l" r="r" t="t"/>
            <a:pathLst>
              <a:path extrusionOk="0" h="1693037" w="6463411">
                <a:moveTo>
                  <a:pt x="0" y="282194"/>
                </a:moveTo>
                <a:cubicBezTo>
                  <a:pt x="0" y="126365"/>
                  <a:pt x="126365" y="0"/>
                  <a:pt x="282194" y="0"/>
                </a:cubicBezTo>
                <a:lnTo>
                  <a:pt x="6181217" y="0"/>
                </a:lnTo>
                <a:cubicBezTo>
                  <a:pt x="6337046" y="0"/>
                  <a:pt x="6463411" y="126365"/>
                  <a:pt x="6463411" y="282194"/>
                </a:cubicBezTo>
                <a:lnTo>
                  <a:pt x="6463411" y="1410843"/>
                </a:lnTo>
                <a:cubicBezTo>
                  <a:pt x="6463411" y="1566672"/>
                  <a:pt x="6337046" y="1693037"/>
                  <a:pt x="6181217" y="1693037"/>
                </a:cubicBezTo>
                <a:lnTo>
                  <a:pt x="282194" y="1693037"/>
                </a:lnTo>
                <a:cubicBezTo>
                  <a:pt x="126365" y="1693037"/>
                  <a:pt x="0" y="1566672"/>
                  <a:pt x="0" y="141084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13"/>
          <p:cNvPicPr preferRelativeResize="0"/>
          <p:nvPr/>
        </p:nvPicPr>
        <p:blipFill rotWithShape="1">
          <a:blip r:embed="rId5">
            <a:alphaModFix/>
          </a:blip>
          <a:srcRect b="1699" l="0" r="1690" t="0"/>
          <a:stretch/>
        </p:blipFill>
        <p:spPr>
          <a:xfrm>
            <a:off x="3779042" y="1061294"/>
            <a:ext cx="1422509" cy="758411"/>
          </a:xfrm>
          <a:prstGeom prst="rect">
            <a:avLst/>
          </a:prstGeom>
          <a:noFill/>
          <a:ln>
            <a:noFill/>
          </a:ln>
        </p:spPr>
      </p:pic>
      <p:cxnSp>
        <p:nvCxnSpPr>
          <p:cNvPr id="101" name="Google Shape;101;p13"/>
          <p:cNvCxnSpPr/>
          <p:nvPr/>
        </p:nvCxnSpPr>
        <p:spPr>
          <a:xfrm rot="5256996">
            <a:off x="3080844" y="1440463"/>
            <a:ext cx="410994" cy="0"/>
          </a:xfrm>
          <a:prstGeom prst="straightConnector1">
            <a:avLst/>
          </a:prstGeom>
          <a:noFill/>
          <a:ln cap="rnd" cmpd="sng" w="9525">
            <a:solidFill>
              <a:srgbClr val="595959"/>
            </a:solidFill>
            <a:prstDash val="solid"/>
            <a:round/>
            <a:headEnd len="sm" w="sm" type="none"/>
            <a:tailEnd len="sm" w="sm" type="none"/>
          </a:ln>
        </p:spPr>
      </p:cxnSp>
      <p:cxnSp>
        <p:nvCxnSpPr>
          <p:cNvPr id="102" name="Google Shape;102;p13"/>
          <p:cNvCxnSpPr/>
          <p:nvPr/>
        </p:nvCxnSpPr>
        <p:spPr>
          <a:xfrm rot="5256996">
            <a:off x="3080783" y="1440463"/>
            <a:ext cx="410994" cy="0"/>
          </a:xfrm>
          <a:prstGeom prst="straightConnector1">
            <a:avLst/>
          </a:prstGeom>
          <a:noFill/>
          <a:ln cap="rnd" cmpd="sng" w="9525">
            <a:solidFill>
              <a:srgbClr val="595959"/>
            </a:solidFill>
            <a:prstDash val="solid"/>
            <a:round/>
            <a:headEnd len="sm" w="sm" type="none"/>
            <a:tailEnd len="sm" w="sm" type="none"/>
          </a:ln>
        </p:spPr>
      </p:cxnSp>
      <p:pic>
        <p:nvPicPr>
          <p:cNvPr id="103" name="Google Shape;103;p13"/>
          <p:cNvPicPr preferRelativeResize="0"/>
          <p:nvPr/>
        </p:nvPicPr>
        <p:blipFill rotWithShape="1">
          <a:blip r:embed="rId6">
            <a:alphaModFix/>
          </a:blip>
          <a:srcRect b="807" l="9895" r="9381" t="0"/>
          <a:stretch/>
        </p:blipFill>
        <p:spPr>
          <a:xfrm>
            <a:off x="1076521" y="1001167"/>
            <a:ext cx="1853755" cy="8786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txBox="1"/>
          <p:nvPr/>
        </p:nvSpPr>
        <p:spPr>
          <a:xfrm>
            <a:off x="10416575" y="3019500"/>
            <a:ext cx="6923100" cy="8952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0" i="0" lang="en-US" sz="3200" u="none" cap="none" strike="noStrike">
                <a:solidFill>
                  <a:srgbClr val="282828"/>
                </a:solidFill>
                <a:latin typeface="Inter"/>
                <a:ea typeface="Inter"/>
                <a:cs typeface="Inter"/>
                <a:sym typeface="Inter"/>
              </a:rPr>
              <a:t>Dataset memiliki 3333 baris </a:t>
            </a:r>
            <a:endParaRPr/>
          </a:p>
          <a:p>
            <a:pPr indent="0" lvl="0" marL="0" marR="0" rtl="0" algn="l">
              <a:lnSpc>
                <a:spcPct val="138000"/>
              </a:lnSpc>
              <a:spcBef>
                <a:spcPts val="0"/>
              </a:spcBef>
              <a:spcAft>
                <a:spcPts val="0"/>
              </a:spcAft>
              <a:buNone/>
            </a:pPr>
            <a:r>
              <a:t/>
            </a:r>
            <a:endParaRPr/>
          </a:p>
        </p:txBody>
      </p:sp>
      <p:sp>
        <p:nvSpPr>
          <p:cNvPr id="246" name="Google Shape;246;p22"/>
          <p:cNvSpPr txBox="1"/>
          <p:nvPr/>
        </p:nvSpPr>
        <p:spPr>
          <a:xfrm>
            <a:off x="91425" y="9692625"/>
            <a:ext cx="17704350" cy="26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247" name="Google Shape;247;p22"/>
          <p:cNvPicPr preferRelativeResize="0"/>
          <p:nvPr/>
        </p:nvPicPr>
        <p:blipFill rotWithShape="1">
          <a:blip r:embed="rId3">
            <a:alphaModFix/>
          </a:blip>
          <a:srcRect b="2396" l="0" r="2397" t="0"/>
          <a:stretch/>
        </p:blipFill>
        <p:spPr>
          <a:xfrm>
            <a:off x="16993469" y="235816"/>
            <a:ext cx="1046111" cy="557796"/>
          </a:xfrm>
          <a:prstGeom prst="rect">
            <a:avLst/>
          </a:prstGeom>
          <a:noFill/>
          <a:ln>
            <a:noFill/>
          </a:ln>
        </p:spPr>
      </p:pic>
      <p:cxnSp>
        <p:nvCxnSpPr>
          <p:cNvPr id="248" name="Google Shape;248;p22"/>
          <p:cNvCxnSpPr/>
          <p:nvPr/>
        </p:nvCxnSpPr>
        <p:spPr>
          <a:xfrm rot="5257012">
            <a:off x="16479998" y="514688"/>
            <a:ext cx="302278" cy="0"/>
          </a:xfrm>
          <a:prstGeom prst="straightConnector1">
            <a:avLst/>
          </a:prstGeom>
          <a:noFill/>
          <a:ln cap="rnd" cmpd="sng" w="9525">
            <a:solidFill>
              <a:srgbClr val="595959"/>
            </a:solidFill>
            <a:prstDash val="solid"/>
            <a:round/>
            <a:headEnd len="sm" w="sm" type="none"/>
            <a:tailEnd len="sm" w="sm" type="none"/>
          </a:ln>
        </p:spPr>
      </p:cxnSp>
      <p:cxnSp>
        <p:nvCxnSpPr>
          <p:cNvPr id="249" name="Google Shape;249;p22"/>
          <p:cNvCxnSpPr/>
          <p:nvPr/>
        </p:nvCxnSpPr>
        <p:spPr>
          <a:xfrm rot="5257012">
            <a:off x="16479953" y="514688"/>
            <a:ext cx="302278" cy="0"/>
          </a:xfrm>
          <a:prstGeom prst="straightConnector1">
            <a:avLst/>
          </a:prstGeom>
          <a:noFill/>
          <a:ln cap="rnd" cmpd="sng" w="9525">
            <a:solidFill>
              <a:srgbClr val="595959"/>
            </a:solidFill>
            <a:prstDash val="solid"/>
            <a:round/>
            <a:headEnd len="sm" w="sm" type="none"/>
            <a:tailEnd len="sm" w="sm" type="none"/>
          </a:ln>
        </p:spPr>
      </p:cxnSp>
      <p:pic>
        <p:nvPicPr>
          <p:cNvPr id="250" name="Google Shape;250;p22"/>
          <p:cNvPicPr preferRelativeResize="0"/>
          <p:nvPr/>
        </p:nvPicPr>
        <p:blipFill rotWithShape="1">
          <a:blip r:embed="rId4">
            <a:alphaModFix/>
          </a:blip>
          <a:srcRect b="606" l="9895" r="9225" t="0"/>
          <a:stretch/>
        </p:blipFill>
        <p:spPr>
          <a:xfrm>
            <a:off x="15006038" y="191594"/>
            <a:ext cx="1363249" cy="646244"/>
          </a:xfrm>
          <a:prstGeom prst="rect">
            <a:avLst/>
          </a:prstGeom>
          <a:noFill/>
          <a:ln>
            <a:noFill/>
          </a:ln>
        </p:spPr>
      </p:pic>
      <p:sp>
        <p:nvSpPr>
          <p:cNvPr id="251" name="Google Shape;251;p22"/>
          <p:cNvSpPr txBox="1"/>
          <p:nvPr/>
        </p:nvSpPr>
        <p:spPr>
          <a:xfrm>
            <a:off x="714825" y="1438675"/>
            <a:ext cx="16777950" cy="723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Data Cleansing</a:t>
            </a:r>
            <a:endParaRPr/>
          </a:p>
        </p:txBody>
      </p:sp>
      <p:sp>
        <p:nvSpPr>
          <p:cNvPr id="252" name="Google Shape;252;p22"/>
          <p:cNvSpPr txBox="1"/>
          <p:nvPr/>
        </p:nvSpPr>
        <p:spPr>
          <a:xfrm>
            <a:off x="243819" y="257894"/>
            <a:ext cx="11980950" cy="323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sp>
        <p:nvSpPr>
          <p:cNvPr id="253" name="Google Shape;253;p22"/>
          <p:cNvSpPr txBox="1"/>
          <p:nvPr/>
        </p:nvSpPr>
        <p:spPr>
          <a:xfrm>
            <a:off x="10263700" y="3914700"/>
            <a:ext cx="7532100" cy="20367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None/>
            </a:pPr>
            <a:r>
              <a:rPr lang="en-US" sz="3200">
                <a:solidFill>
                  <a:srgbClr val="282828"/>
                </a:solidFill>
                <a:latin typeface="Inter"/>
                <a:ea typeface="Inter"/>
                <a:cs typeface="Inter"/>
                <a:sym typeface="Inter"/>
              </a:rPr>
              <a:t>Tidak ada Missing Value dalam dataframe, dan data berisi  data Kategorikal dan Numerical</a:t>
            </a:r>
            <a:endParaRPr/>
          </a:p>
        </p:txBody>
      </p:sp>
      <p:pic>
        <p:nvPicPr>
          <p:cNvPr id="254" name="Google Shape;254;p22"/>
          <p:cNvPicPr preferRelativeResize="0"/>
          <p:nvPr/>
        </p:nvPicPr>
        <p:blipFill>
          <a:blip r:embed="rId5">
            <a:alphaModFix/>
          </a:blip>
          <a:stretch>
            <a:fillRect/>
          </a:stretch>
        </p:blipFill>
        <p:spPr>
          <a:xfrm>
            <a:off x="714827" y="2607000"/>
            <a:ext cx="9548875" cy="601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264" name="Google Shape;264;p23"/>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265" name="Google Shape;265;p23"/>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266" name="Google Shape;266;p23"/>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267" name="Google Shape;267;p23"/>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268" name="Google Shape;268;p23"/>
          <p:cNvSpPr txBox="1"/>
          <p:nvPr/>
        </p:nvSpPr>
        <p:spPr>
          <a:xfrm>
            <a:off x="714825" y="1438675"/>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Data Cleansing</a:t>
            </a:r>
            <a:endParaRPr/>
          </a:p>
        </p:txBody>
      </p:sp>
      <p:sp>
        <p:nvSpPr>
          <p:cNvPr id="269" name="Google Shape;269;p23"/>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pic>
        <p:nvPicPr>
          <p:cNvPr id="270" name="Google Shape;270;p23"/>
          <p:cNvPicPr preferRelativeResize="0"/>
          <p:nvPr/>
        </p:nvPicPr>
        <p:blipFill rotWithShape="1">
          <a:blip r:embed="rId5">
            <a:alphaModFix/>
          </a:blip>
          <a:srcRect b="49420" l="0" r="0" t="0"/>
          <a:stretch/>
        </p:blipFill>
        <p:spPr>
          <a:xfrm>
            <a:off x="1317775" y="2245000"/>
            <a:ext cx="15652450" cy="6175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280" name="Google Shape;280;p24"/>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281" name="Google Shape;281;p24"/>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282" name="Google Shape;282;p24"/>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283" name="Google Shape;283;p24"/>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284" name="Google Shape;284;p24"/>
          <p:cNvSpPr txBox="1"/>
          <p:nvPr/>
        </p:nvSpPr>
        <p:spPr>
          <a:xfrm>
            <a:off x="714825" y="1438675"/>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Data Cleansing</a:t>
            </a:r>
            <a:endParaRPr/>
          </a:p>
        </p:txBody>
      </p:sp>
      <p:sp>
        <p:nvSpPr>
          <p:cNvPr id="285" name="Google Shape;285;p24"/>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pic>
        <p:nvPicPr>
          <p:cNvPr id="286" name="Google Shape;286;p24"/>
          <p:cNvPicPr preferRelativeResize="0"/>
          <p:nvPr/>
        </p:nvPicPr>
        <p:blipFill rotWithShape="1">
          <a:blip r:embed="rId5">
            <a:alphaModFix/>
          </a:blip>
          <a:srcRect b="0" l="0" r="1854" t="50977"/>
          <a:stretch/>
        </p:blipFill>
        <p:spPr>
          <a:xfrm>
            <a:off x="1115375" y="2275212"/>
            <a:ext cx="15656600" cy="6100586"/>
          </a:xfrm>
          <a:prstGeom prst="rect">
            <a:avLst/>
          </a:prstGeom>
          <a:noFill/>
          <a:ln>
            <a:noFill/>
          </a:ln>
        </p:spPr>
      </p:pic>
      <p:sp>
        <p:nvSpPr>
          <p:cNvPr id="287" name="Google Shape;287;p24"/>
          <p:cNvSpPr txBox="1"/>
          <p:nvPr/>
        </p:nvSpPr>
        <p:spPr>
          <a:xfrm>
            <a:off x="849450" y="8604400"/>
            <a:ext cx="16589100" cy="6771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None/>
            </a:pPr>
            <a:r>
              <a:rPr lang="en-US" sz="3200">
                <a:solidFill>
                  <a:srgbClr val="282828"/>
                </a:solidFill>
                <a:latin typeface="Inter"/>
                <a:ea typeface="Inter"/>
                <a:cs typeface="Inter"/>
                <a:sym typeface="Inter"/>
              </a:rPr>
              <a:t>Outliers tidak perlu dibersihkan karena data tersebut masih mungkin terjadi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25"/>
          <p:cNvPicPr preferRelativeResize="0"/>
          <p:nvPr/>
        </p:nvPicPr>
        <p:blipFill rotWithShape="1">
          <a:blip r:embed="rId3">
            <a:alphaModFix/>
          </a:blip>
          <a:srcRect b="2396" l="0" r="2397" t="0"/>
          <a:stretch/>
        </p:blipFill>
        <p:spPr>
          <a:xfrm>
            <a:off x="16993469" y="235816"/>
            <a:ext cx="1046111" cy="557796"/>
          </a:xfrm>
          <a:prstGeom prst="rect">
            <a:avLst/>
          </a:prstGeom>
          <a:noFill/>
          <a:ln>
            <a:noFill/>
          </a:ln>
        </p:spPr>
      </p:pic>
      <p:cxnSp>
        <p:nvCxnSpPr>
          <p:cNvPr id="297" name="Google Shape;297;p25"/>
          <p:cNvCxnSpPr/>
          <p:nvPr/>
        </p:nvCxnSpPr>
        <p:spPr>
          <a:xfrm rot="5257012">
            <a:off x="16479998" y="514688"/>
            <a:ext cx="302278" cy="0"/>
          </a:xfrm>
          <a:prstGeom prst="straightConnector1">
            <a:avLst/>
          </a:prstGeom>
          <a:noFill/>
          <a:ln cap="rnd" cmpd="sng" w="9525">
            <a:solidFill>
              <a:srgbClr val="595959"/>
            </a:solidFill>
            <a:prstDash val="solid"/>
            <a:round/>
            <a:headEnd len="sm" w="sm" type="none"/>
            <a:tailEnd len="sm" w="sm" type="none"/>
          </a:ln>
        </p:spPr>
      </p:cxnSp>
      <p:cxnSp>
        <p:nvCxnSpPr>
          <p:cNvPr id="298" name="Google Shape;298;p25"/>
          <p:cNvCxnSpPr/>
          <p:nvPr/>
        </p:nvCxnSpPr>
        <p:spPr>
          <a:xfrm rot="5257012">
            <a:off x="16479953" y="514688"/>
            <a:ext cx="302278" cy="0"/>
          </a:xfrm>
          <a:prstGeom prst="straightConnector1">
            <a:avLst/>
          </a:prstGeom>
          <a:noFill/>
          <a:ln cap="rnd" cmpd="sng" w="9525">
            <a:solidFill>
              <a:srgbClr val="595959"/>
            </a:solidFill>
            <a:prstDash val="solid"/>
            <a:round/>
            <a:headEnd len="sm" w="sm" type="none"/>
            <a:tailEnd len="sm" w="sm" type="none"/>
          </a:ln>
        </p:spPr>
      </p:cxnSp>
      <p:pic>
        <p:nvPicPr>
          <p:cNvPr id="299" name="Google Shape;299;p25"/>
          <p:cNvPicPr preferRelativeResize="0"/>
          <p:nvPr/>
        </p:nvPicPr>
        <p:blipFill rotWithShape="1">
          <a:blip r:embed="rId4">
            <a:alphaModFix/>
          </a:blip>
          <a:srcRect b="606" l="9895" r="9225" t="0"/>
          <a:stretch/>
        </p:blipFill>
        <p:spPr>
          <a:xfrm>
            <a:off x="15006038" y="191594"/>
            <a:ext cx="1363249" cy="646244"/>
          </a:xfrm>
          <a:prstGeom prst="rect">
            <a:avLst/>
          </a:prstGeom>
          <a:noFill/>
          <a:ln>
            <a:noFill/>
          </a:ln>
        </p:spPr>
      </p:pic>
      <p:pic>
        <p:nvPicPr>
          <p:cNvPr id="300" name="Google Shape;300;p25"/>
          <p:cNvPicPr preferRelativeResize="0"/>
          <p:nvPr/>
        </p:nvPicPr>
        <p:blipFill rotWithShape="1">
          <a:blip r:embed="rId5">
            <a:alphaModFix/>
          </a:blip>
          <a:srcRect b="0" l="0" r="0" t="0"/>
          <a:stretch/>
        </p:blipFill>
        <p:spPr>
          <a:xfrm>
            <a:off x="1028700" y="2960620"/>
            <a:ext cx="8072612" cy="5158035"/>
          </a:xfrm>
          <a:prstGeom prst="rect">
            <a:avLst/>
          </a:prstGeom>
          <a:noFill/>
          <a:ln>
            <a:noFill/>
          </a:ln>
        </p:spPr>
      </p:pic>
      <p:pic>
        <p:nvPicPr>
          <p:cNvPr id="301" name="Google Shape;301;p25"/>
          <p:cNvPicPr preferRelativeResize="0"/>
          <p:nvPr/>
        </p:nvPicPr>
        <p:blipFill rotWithShape="1">
          <a:blip r:embed="rId6">
            <a:alphaModFix/>
          </a:blip>
          <a:srcRect b="0" l="0" r="0" t="0"/>
          <a:stretch/>
        </p:blipFill>
        <p:spPr>
          <a:xfrm>
            <a:off x="10593776" y="3044457"/>
            <a:ext cx="5775512" cy="4990362"/>
          </a:xfrm>
          <a:prstGeom prst="rect">
            <a:avLst/>
          </a:prstGeom>
          <a:noFill/>
          <a:ln>
            <a:noFill/>
          </a:ln>
        </p:spPr>
      </p:pic>
      <p:sp>
        <p:nvSpPr>
          <p:cNvPr id="302" name="Google Shape;302;p25"/>
          <p:cNvSpPr txBox="1"/>
          <p:nvPr/>
        </p:nvSpPr>
        <p:spPr>
          <a:xfrm>
            <a:off x="91425" y="9692625"/>
            <a:ext cx="17704350" cy="26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sp>
        <p:nvSpPr>
          <p:cNvPr id="303" name="Google Shape;303;p25"/>
          <p:cNvSpPr txBox="1"/>
          <p:nvPr/>
        </p:nvSpPr>
        <p:spPr>
          <a:xfrm>
            <a:off x="714825" y="1695850"/>
            <a:ext cx="16778100" cy="1625400"/>
          </a:xfrm>
          <a:prstGeom prst="rect">
            <a:avLst/>
          </a:prstGeom>
          <a:noFill/>
          <a:ln>
            <a:noFill/>
          </a:ln>
        </p:spPr>
        <p:txBody>
          <a:bodyPr anchorCtr="0" anchor="t" bIns="0" lIns="0" spcFirstLastPara="1" rIns="0" wrap="square" tIns="0">
            <a:spAutoFit/>
          </a:bodyPr>
          <a:lstStyle/>
          <a:p>
            <a:pPr indent="0" lvl="0" marL="0" rtl="0" algn="l">
              <a:lnSpc>
                <a:spcPct val="119979"/>
              </a:lnSpc>
              <a:spcBef>
                <a:spcPts val="0"/>
              </a:spcBef>
              <a:spcAft>
                <a:spcPts val="0"/>
              </a:spcAft>
              <a:buClr>
                <a:schemeClr val="dk1"/>
              </a:buClr>
              <a:buFont typeface="Arial"/>
              <a:buNone/>
            </a:pPr>
            <a:r>
              <a:rPr b="1" lang="en-US" sz="4800">
                <a:solidFill>
                  <a:srgbClr val="A338EB"/>
                </a:solidFill>
                <a:latin typeface="Maven Pro"/>
                <a:ea typeface="Maven Pro"/>
                <a:cs typeface="Maven Pro"/>
                <a:sym typeface="Maven Pro"/>
              </a:rPr>
              <a:t>Exploratory Data Analysis</a:t>
            </a:r>
            <a:endParaRPr>
              <a:solidFill>
                <a:schemeClr val="dk1"/>
              </a:solidFill>
            </a:endParaRPr>
          </a:p>
          <a:p>
            <a:pPr indent="0" lvl="0" marL="0" marR="0" rtl="0" algn="l">
              <a:lnSpc>
                <a:spcPct val="119979"/>
              </a:lnSpc>
              <a:spcBef>
                <a:spcPts val="0"/>
              </a:spcBef>
              <a:spcAft>
                <a:spcPts val="0"/>
              </a:spcAft>
              <a:buNone/>
            </a:pPr>
            <a:r>
              <a:t/>
            </a:r>
            <a:endParaRPr b="1" sz="4800">
              <a:solidFill>
                <a:srgbClr val="A338EB"/>
              </a:solidFill>
              <a:latin typeface="Maven Pro"/>
              <a:ea typeface="Maven Pro"/>
              <a:cs typeface="Maven Pro"/>
              <a:sym typeface="Maven Pro"/>
            </a:endParaRPr>
          </a:p>
        </p:txBody>
      </p:sp>
      <p:sp>
        <p:nvSpPr>
          <p:cNvPr id="304" name="Google Shape;304;p25"/>
          <p:cNvSpPr txBox="1"/>
          <p:nvPr/>
        </p:nvSpPr>
        <p:spPr>
          <a:xfrm>
            <a:off x="243819" y="257894"/>
            <a:ext cx="11980950" cy="323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Modelling</a:t>
            </a:r>
            <a:endParaRPr/>
          </a:p>
        </p:txBody>
      </p:sp>
      <p:sp>
        <p:nvSpPr>
          <p:cNvPr id="305" name="Google Shape;305;p25"/>
          <p:cNvSpPr txBox="1"/>
          <p:nvPr/>
        </p:nvSpPr>
        <p:spPr>
          <a:xfrm>
            <a:off x="3221201" y="8115607"/>
            <a:ext cx="1027498" cy="545973"/>
          </a:xfrm>
          <a:prstGeom prst="rect">
            <a:avLst/>
          </a:prstGeom>
          <a:noFill/>
          <a:ln>
            <a:noFill/>
          </a:ln>
        </p:spPr>
        <p:txBody>
          <a:bodyPr anchorCtr="0" anchor="t" bIns="0" lIns="0" spcFirstLastPara="1" rIns="0" wrap="square" tIns="0">
            <a:spAutoFit/>
          </a:bodyPr>
          <a:lstStyle/>
          <a:p>
            <a:pPr indent="0" lvl="0" marL="0" marR="0" rtl="0" algn="ctr">
              <a:lnSpc>
                <a:spcPct val="138000"/>
              </a:lnSpc>
              <a:spcBef>
                <a:spcPts val="0"/>
              </a:spcBef>
              <a:spcAft>
                <a:spcPts val="0"/>
              </a:spcAft>
              <a:buNone/>
            </a:pPr>
            <a:r>
              <a:rPr b="0" i="0" lang="en-US" sz="3200" u="none" cap="none" strike="noStrike">
                <a:solidFill>
                  <a:srgbClr val="282828"/>
                </a:solidFill>
                <a:latin typeface="Inter"/>
                <a:ea typeface="Inter"/>
                <a:cs typeface="Inter"/>
                <a:sym typeface="Inter"/>
              </a:rPr>
              <a:t>2850</a:t>
            </a:r>
            <a:endParaRPr/>
          </a:p>
        </p:txBody>
      </p:sp>
      <p:sp>
        <p:nvSpPr>
          <p:cNvPr id="306" name="Google Shape;306;p25"/>
          <p:cNvSpPr txBox="1"/>
          <p:nvPr/>
        </p:nvSpPr>
        <p:spPr>
          <a:xfrm>
            <a:off x="6579314" y="8115607"/>
            <a:ext cx="1027498" cy="545973"/>
          </a:xfrm>
          <a:prstGeom prst="rect">
            <a:avLst/>
          </a:prstGeom>
          <a:noFill/>
          <a:ln>
            <a:noFill/>
          </a:ln>
        </p:spPr>
        <p:txBody>
          <a:bodyPr anchorCtr="0" anchor="t" bIns="0" lIns="0" spcFirstLastPara="1" rIns="0" wrap="square" tIns="0">
            <a:spAutoFit/>
          </a:bodyPr>
          <a:lstStyle/>
          <a:p>
            <a:pPr indent="0" lvl="0" marL="0" marR="0" rtl="0" algn="ctr">
              <a:lnSpc>
                <a:spcPct val="138000"/>
              </a:lnSpc>
              <a:spcBef>
                <a:spcPts val="0"/>
              </a:spcBef>
              <a:spcAft>
                <a:spcPts val="0"/>
              </a:spcAft>
              <a:buNone/>
            </a:pPr>
            <a:r>
              <a:rPr b="0" i="0" lang="en-US" sz="3200" u="none" cap="none" strike="noStrike">
                <a:solidFill>
                  <a:srgbClr val="282828"/>
                </a:solidFill>
                <a:latin typeface="Inter"/>
                <a:ea typeface="Inter"/>
                <a:cs typeface="Inter"/>
                <a:sym typeface="Inter"/>
              </a:rPr>
              <a:t>483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26"/>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316" name="Google Shape;316;p26"/>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317" name="Google Shape;317;p26"/>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318" name="Google Shape;318;p26"/>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319" name="Google Shape;319;p26"/>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sp>
        <p:nvSpPr>
          <p:cNvPr id="320" name="Google Shape;320;p26"/>
          <p:cNvSpPr txBox="1"/>
          <p:nvPr/>
        </p:nvSpPr>
        <p:spPr>
          <a:xfrm>
            <a:off x="714825" y="1695850"/>
            <a:ext cx="16778100" cy="1625400"/>
          </a:xfrm>
          <a:prstGeom prst="rect">
            <a:avLst/>
          </a:prstGeom>
          <a:noFill/>
          <a:ln>
            <a:noFill/>
          </a:ln>
        </p:spPr>
        <p:txBody>
          <a:bodyPr anchorCtr="0" anchor="t" bIns="0" lIns="0" spcFirstLastPara="1" rIns="0" wrap="square" tIns="0">
            <a:spAutoFit/>
          </a:bodyPr>
          <a:lstStyle/>
          <a:p>
            <a:pPr indent="0" lvl="0" marL="0" rtl="0" algn="l">
              <a:lnSpc>
                <a:spcPct val="119979"/>
              </a:lnSpc>
              <a:spcBef>
                <a:spcPts val="0"/>
              </a:spcBef>
              <a:spcAft>
                <a:spcPts val="0"/>
              </a:spcAft>
              <a:buClr>
                <a:schemeClr val="dk1"/>
              </a:buClr>
              <a:buFont typeface="Arial"/>
              <a:buNone/>
            </a:pPr>
            <a:r>
              <a:rPr b="1" lang="en-US" sz="4800">
                <a:solidFill>
                  <a:srgbClr val="A338EB"/>
                </a:solidFill>
                <a:latin typeface="Maven Pro"/>
                <a:ea typeface="Maven Pro"/>
                <a:cs typeface="Maven Pro"/>
                <a:sym typeface="Maven Pro"/>
              </a:rPr>
              <a:t>Exploratory Data Analysis</a:t>
            </a:r>
            <a:endParaRPr>
              <a:solidFill>
                <a:schemeClr val="dk1"/>
              </a:solidFill>
            </a:endParaRPr>
          </a:p>
          <a:p>
            <a:pPr indent="0" lvl="0" marL="0" marR="0" rtl="0" algn="l">
              <a:lnSpc>
                <a:spcPct val="119979"/>
              </a:lnSpc>
              <a:spcBef>
                <a:spcPts val="0"/>
              </a:spcBef>
              <a:spcAft>
                <a:spcPts val="0"/>
              </a:spcAft>
              <a:buNone/>
            </a:pPr>
            <a:r>
              <a:t/>
            </a:r>
            <a:endParaRPr b="1" sz="4800">
              <a:solidFill>
                <a:srgbClr val="A338EB"/>
              </a:solidFill>
              <a:latin typeface="Maven Pro"/>
              <a:ea typeface="Maven Pro"/>
              <a:cs typeface="Maven Pro"/>
              <a:sym typeface="Maven Pro"/>
            </a:endParaRPr>
          </a:p>
        </p:txBody>
      </p:sp>
      <p:sp>
        <p:nvSpPr>
          <p:cNvPr id="321" name="Google Shape;321;p26"/>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Modelling</a:t>
            </a:r>
            <a:endParaRPr/>
          </a:p>
        </p:txBody>
      </p:sp>
      <p:grpSp>
        <p:nvGrpSpPr>
          <p:cNvPr id="322" name="Google Shape;322;p26"/>
          <p:cNvGrpSpPr/>
          <p:nvPr/>
        </p:nvGrpSpPr>
        <p:grpSpPr>
          <a:xfrm>
            <a:off x="-4" y="2776769"/>
            <a:ext cx="18287929" cy="5326752"/>
            <a:chOff x="826625" y="2911399"/>
            <a:chExt cx="16666298" cy="4104447"/>
          </a:xfrm>
        </p:grpSpPr>
        <p:pic>
          <p:nvPicPr>
            <p:cNvPr id="323" name="Google Shape;323;p26"/>
            <p:cNvPicPr preferRelativeResize="0"/>
            <p:nvPr/>
          </p:nvPicPr>
          <p:blipFill rotWithShape="1">
            <a:blip r:embed="rId5">
              <a:alphaModFix/>
            </a:blip>
            <a:srcRect b="51255" l="0" r="0" t="0"/>
            <a:stretch/>
          </p:blipFill>
          <p:spPr>
            <a:xfrm>
              <a:off x="826625" y="3008313"/>
              <a:ext cx="8295053" cy="3910613"/>
            </a:xfrm>
            <a:prstGeom prst="rect">
              <a:avLst/>
            </a:prstGeom>
            <a:noFill/>
            <a:ln>
              <a:noFill/>
            </a:ln>
          </p:spPr>
        </p:pic>
        <p:pic>
          <p:nvPicPr>
            <p:cNvPr id="324" name="Google Shape;324;p26"/>
            <p:cNvPicPr preferRelativeResize="0"/>
            <p:nvPr/>
          </p:nvPicPr>
          <p:blipFill rotWithShape="1">
            <a:blip r:embed="rId5">
              <a:alphaModFix/>
            </a:blip>
            <a:srcRect b="0" l="0" r="0" t="48841"/>
            <a:stretch/>
          </p:blipFill>
          <p:spPr>
            <a:xfrm>
              <a:off x="9197875" y="2911399"/>
              <a:ext cx="8295048" cy="4104447"/>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7"/>
          <p:cNvSpPr txBox="1"/>
          <p:nvPr/>
        </p:nvSpPr>
        <p:spPr>
          <a:xfrm>
            <a:off x="8703050" y="2511900"/>
            <a:ext cx="8789700" cy="66102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0" i="0" lang="en-US" sz="3200" u="none" cap="none" strike="noStrike">
                <a:solidFill>
                  <a:srgbClr val="282828"/>
                </a:solidFill>
                <a:latin typeface="Inter"/>
                <a:ea typeface="Inter"/>
                <a:cs typeface="Inter"/>
                <a:sym typeface="Inter"/>
              </a:rPr>
              <a:t>Terdapat korelasi yang sangat kuat dengan DataUsage dan DataPlan. Korelasi terkuat berikutnya adalah antara Penggunaan Data (DataPlan, DataUsage, DayMins) dan MonthlyCharge. Korelasi kuat antara OverageFee dan MonthlyCharge disebabkan oleh pelanggan dengan pembelanjaan yang lebih tinggi menjadi lebih mungkin untuk dikenakan dan overage charge.</a:t>
            </a:r>
            <a:endParaRPr/>
          </a:p>
          <a:p>
            <a:pPr indent="0" lvl="0" marL="0" marR="0" rtl="0" algn="l">
              <a:lnSpc>
                <a:spcPct val="138000"/>
              </a:lnSpc>
              <a:spcBef>
                <a:spcPts val="0"/>
              </a:spcBef>
              <a:spcAft>
                <a:spcPts val="0"/>
              </a:spcAft>
              <a:buNone/>
            </a:pPr>
            <a:r>
              <a:t/>
            </a:r>
            <a:endParaRPr b="0" i="0" sz="3200" u="none" cap="none" strike="noStrike">
              <a:solidFill>
                <a:srgbClr val="282828"/>
              </a:solidFill>
              <a:latin typeface="Inter"/>
              <a:ea typeface="Inter"/>
              <a:cs typeface="Inter"/>
              <a:sym typeface="Inter"/>
            </a:endParaRPr>
          </a:p>
        </p:txBody>
      </p:sp>
      <p:sp>
        <p:nvSpPr>
          <p:cNvPr id="334" name="Google Shape;334;p27"/>
          <p:cNvSpPr txBox="1"/>
          <p:nvPr/>
        </p:nvSpPr>
        <p:spPr>
          <a:xfrm>
            <a:off x="91425" y="9692625"/>
            <a:ext cx="17704350" cy="26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335" name="Google Shape;335;p27"/>
          <p:cNvPicPr preferRelativeResize="0"/>
          <p:nvPr/>
        </p:nvPicPr>
        <p:blipFill rotWithShape="1">
          <a:blip r:embed="rId3">
            <a:alphaModFix/>
          </a:blip>
          <a:srcRect b="2396" l="0" r="2397" t="0"/>
          <a:stretch/>
        </p:blipFill>
        <p:spPr>
          <a:xfrm>
            <a:off x="16993469" y="235816"/>
            <a:ext cx="1046111" cy="557796"/>
          </a:xfrm>
          <a:prstGeom prst="rect">
            <a:avLst/>
          </a:prstGeom>
          <a:noFill/>
          <a:ln>
            <a:noFill/>
          </a:ln>
        </p:spPr>
      </p:pic>
      <p:cxnSp>
        <p:nvCxnSpPr>
          <p:cNvPr id="336" name="Google Shape;336;p27"/>
          <p:cNvCxnSpPr/>
          <p:nvPr/>
        </p:nvCxnSpPr>
        <p:spPr>
          <a:xfrm rot="5257012">
            <a:off x="16479998" y="514688"/>
            <a:ext cx="302278" cy="0"/>
          </a:xfrm>
          <a:prstGeom prst="straightConnector1">
            <a:avLst/>
          </a:prstGeom>
          <a:noFill/>
          <a:ln cap="rnd" cmpd="sng" w="9525">
            <a:solidFill>
              <a:srgbClr val="595959"/>
            </a:solidFill>
            <a:prstDash val="solid"/>
            <a:round/>
            <a:headEnd len="sm" w="sm" type="none"/>
            <a:tailEnd len="sm" w="sm" type="none"/>
          </a:ln>
        </p:spPr>
      </p:cxnSp>
      <p:cxnSp>
        <p:nvCxnSpPr>
          <p:cNvPr id="337" name="Google Shape;337;p27"/>
          <p:cNvCxnSpPr/>
          <p:nvPr/>
        </p:nvCxnSpPr>
        <p:spPr>
          <a:xfrm rot="5257012">
            <a:off x="16479953" y="514688"/>
            <a:ext cx="302278" cy="0"/>
          </a:xfrm>
          <a:prstGeom prst="straightConnector1">
            <a:avLst/>
          </a:prstGeom>
          <a:noFill/>
          <a:ln cap="rnd" cmpd="sng" w="9525">
            <a:solidFill>
              <a:srgbClr val="595959"/>
            </a:solidFill>
            <a:prstDash val="solid"/>
            <a:round/>
            <a:headEnd len="sm" w="sm" type="none"/>
            <a:tailEnd len="sm" w="sm" type="none"/>
          </a:ln>
        </p:spPr>
      </p:cxnSp>
      <p:pic>
        <p:nvPicPr>
          <p:cNvPr id="338" name="Google Shape;338;p27"/>
          <p:cNvPicPr preferRelativeResize="0"/>
          <p:nvPr/>
        </p:nvPicPr>
        <p:blipFill rotWithShape="1">
          <a:blip r:embed="rId4">
            <a:alphaModFix/>
          </a:blip>
          <a:srcRect b="606" l="9895" r="9225" t="0"/>
          <a:stretch/>
        </p:blipFill>
        <p:spPr>
          <a:xfrm>
            <a:off x="15006038" y="191594"/>
            <a:ext cx="1363249" cy="646244"/>
          </a:xfrm>
          <a:prstGeom prst="rect">
            <a:avLst/>
          </a:prstGeom>
          <a:noFill/>
          <a:ln>
            <a:noFill/>
          </a:ln>
        </p:spPr>
      </p:pic>
      <p:sp>
        <p:nvSpPr>
          <p:cNvPr id="339" name="Google Shape;339;p27"/>
          <p:cNvSpPr txBox="1"/>
          <p:nvPr/>
        </p:nvSpPr>
        <p:spPr>
          <a:xfrm>
            <a:off x="714825" y="1438675"/>
            <a:ext cx="16777950" cy="723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Exploratory Data Analysis</a:t>
            </a:r>
            <a:endParaRPr/>
          </a:p>
        </p:txBody>
      </p:sp>
      <p:sp>
        <p:nvSpPr>
          <p:cNvPr id="340" name="Google Shape;340;p27"/>
          <p:cNvSpPr txBox="1"/>
          <p:nvPr/>
        </p:nvSpPr>
        <p:spPr>
          <a:xfrm>
            <a:off x="243819" y="257894"/>
            <a:ext cx="11980950" cy="323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pic>
        <p:nvPicPr>
          <p:cNvPr id="341" name="Google Shape;341;p27"/>
          <p:cNvPicPr preferRelativeResize="0"/>
          <p:nvPr/>
        </p:nvPicPr>
        <p:blipFill>
          <a:blip r:embed="rId5">
            <a:alphaModFix/>
          </a:blip>
          <a:stretch>
            <a:fillRect/>
          </a:stretch>
        </p:blipFill>
        <p:spPr>
          <a:xfrm>
            <a:off x="714816" y="2358175"/>
            <a:ext cx="6985808" cy="71388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28"/>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351" name="Google Shape;351;p28"/>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352" name="Google Shape;352;p28"/>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353" name="Google Shape;353;p28"/>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pic>
        <p:nvPicPr>
          <p:cNvPr id="354" name="Google Shape;354;p28"/>
          <p:cNvPicPr preferRelativeResize="0"/>
          <p:nvPr/>
        </p:nvPicPr>
        <p:blipFill rotWithShape="1">
          <a:blip r:embed="rId5">
            <a:alphaModFix/>
          </a:blip>
          <a:srcRect b="0" l="0" r="0" t="0"/>
          <a:stretch/>
        </p:blipFill>
        <p:spPr>
          <a:xfrm>
            <a:off x="8762100" y="3881450"/>
            <a:ext cx="8231372" cy="5515875"/>
          </a:xfrm>
          <a:prstGeom prst="rect">
            <a:avLst/>
          </a:prstGeom>
          <a:noFill/>
          <a:ln>
            <a:noFill/>
          </a:ln>
        </p:spPr>
      </p:pic>
      <p:sp>
        <p:nvSpPr>
          <p:cNvPr id="355" name="Google Shape;355;p28"/>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sp>
        <p:nvSpPr>
          <p:cNvPr id="356" name="Google Shape;356;p28"/>
          <p:cNvSpPr txBox="1"/>
          <p:nvPr/>
        </p:nvSpPr>
        <p:spPr>
          <a:xfrm>
            <a:off x="714825" y="1438675"/>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Exploratory Data Analysis</a:t>
            </a:r>
            <a:endParaRPr/>
          </a:p>
        </p:txBody>
      </p:sp>
      <p:sp>
        <p:nvSpPr>
          <p:cNvPr id="357" name="Google Shape;357;p28"/>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sp>
        <p:nvSpPr>
          <p:cNvPr id="358" name="Google Shape;358;p28"/>
          <p:cNvSpPr txBox="1"/>
          <p:nvPr/>
        </p:nvSpPr>
        <p:spPr>
          <a:xfrm>
            <a:off x="714825" y="2367235"/>
            <a:ext cx="162786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3200" u="none" cap="none" strike="noStrike">
                <a:solidFill>
                  <a:srgbClr val="282828"/>
                </a:solidFill>
                <a:latin typeface="Inter"/>
                <a:ea typeface="Inter"/>
                <a:cs typeface="Inter"/>
                <a:sym typeface="Inter"/>
              </a:rPr>
              <a:t>Data Biner (Kategorikal)</a:t>
            </a:r>
            <a:endParaRPr b="1"/>
          </a:p>
        </p:txBody>
      </p:sp>
      <p:sp>
        <p:nvSpPr>
          <p:cNvPr id="359" name="Google Shape;359;p28"/>
          <p:cNvSpPr txBox="1"/>
          <p:nvPr/>
        </p:nvSpPr>
        <p:spPr>
          <a:xfrm>
            <a:off x="714825" y="3008458"/>
            <a:ext cx="16278600" cy="492600"/>
          </a:xfrm>
          <a:prstGeom prst="rect">
            <a:avLst/>
          </a:prstGeom>
          <a:noFill/>
          <a:ln>
            <a:noFill/>
          </a:ln>
        </p:spPr>
        <p:txBody>
          <a:bodyPr anchorCtr="0" anchor="t" bIns="0" lIns="0" spcFirstLastPara="1" rIns="0" wrap="square" tIns="0">
            <a:spAutoFit/>
          </a:bodyPr>
          <a:lstStyle/>
          <a:p>
            <a:pPr indent="0" lvl="0" marL="0" marR="0" rtl="0" algn="l">
              <a:lnSpc>
                <a:spcPct val="138013"/>
              </a:lnSpc>
              <a:spcBef>
                <a:spcPts val="0"/>
              </a:spcBef>
              <a:spcAft>
                <a:spcPts val="0"/>
              </a:spcAft>
              <a:buNone/>
            </a:pPr>
            <a:r>
              <a:rPr lang="en-US" sz="3200">
                <a:solidFill>
                  <a:srgbClr val="282828"/>
                </a:solidFill>
                <a:latin typeface="Inter"/>
                <a:ea typeface="Inter"/>
                <a:cs typeface="Inter"/>
                <a:sym typeface="Inter"/>
              </a:rPr>
              <a:t>Contract Renewal</a:t>
            </a:r>
            <a:endParaRPr b="0" i="0" sz="3200" u="none" cap="none" strike="noStrike">
              <a:solidFill>
                <a:srgbClr val="282828"/>
              </a:solidFill>
              <a:latin typeface="Inter"/>
              <a:ea typeface="Inter"/>
              <a:cs typeface="Inter"/>
              <a:sym typeface="Inter"/>
            </a:endParaRPr>
          </a:p>
        </p:txBody>
      </p:sp>
      <p:pic>
        <p:nvPicPr>
          <p:cNvPr id="360" name="Google Shape;360;p28"/>
          <p:cNvPicPr preferRelativeResize="0"/>
          <p:nvPr/>
        </p:nvPicPr>
        <p:blipFill>
          <a:blip r:embed="rId6">
            <a:alphaModFix/>
          </a:blip>
          <a:stretch>
            <a:fillRect/>
          </a:stretch>
        </p:blipFill>
        <p:spPr>
          <a:xfrm>
            <a:off x="714825" y="3881450"/>
            <a:ext cx="6114019" cy="3548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29"/>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370" name="Google Shape;370;p29"/>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371" name="Google Shape;371;p29"/>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372" name="Google Shape;372;p29"/>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373" name="Google Shape;373;p29"/>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sp>
        <p:nvSpPr>
          <p:cNvPr id="374" name="Google Shape;374;p29"/>
          <p:cNvSpPr txBox="1"/>
          <p:nvPr/>
        </p:nvSpPr>
        <p:spPr>
          <a:xfrm>
            <a:off x="714825" y="1438675"/>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Exploratory Data Analysis</a:t>
            </a:r>
            <a:endParaRPr/>
          </a:p>
        </p:txBody>
      </p:sp>
      <p:sp>
        <p:nvSpPr>
          <p:cNvPr id="375" name="Google Shape;375;p29"/>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sp>
        <p:nvSpPr>
          <p:cNvPr id="376" name="Google Shape;376;p29"/>
          <p:cNvSpPr txBox="1"/>
          <p:nvPr/>
        </p:nvSpPr>
        <p:spPr>
          <a:xfrm>
            <a:off x="714825" y="2367235"/>
            <a:ext cx="162786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3200" u="none" cap="none" strike="noStrike">
                <a:solidFill>
                  <a:srgbClr val="282828"/>
                </a:solidFill>
                <a:latin typeface="Inter"/>
                <a:ea typeface="Inter"/>
                <a:cs typeface="Inter"/>
                <a:sym typeface="Inter"/>
              </a:rPr>
              <a:t>Data Biner (Kategorikal)</a:t>
            </a:r>
            <a:endParaRPr b="1"/>
          </a:p>
        </p:txBody>
      </p:sp>
      <p:sp>
        <p:nvSpPr>
          <p:cNvPr id="377" name="Google Shape;377;p29"/>
          <p:cNvSpPr txBox="1"/>
          <p:nvPr/>
        </p:nvSpPr>
        <p:spPr>
          <a:xfrm>
            <a:off x="714825" y="3008458"/>
            <a:ext cx="16278600" cy="492600"/>
          </a:xfrm>
          <a:prstGeom prst="rect">
            <a:avLst/>
          </a:prstGeom>
          <a:noFill/>
          <a:ln>
            <a:noFill/>
          </a:ln>
        </p:spPr>
        <p:txBody>
          <a:bodyPr anchorCtr="0" anchor="t" bIns="0" lIns="0" spcFirstLastPara="1" rIns="0" wrap="square" tIns="0">
            <a:spAutoFit/>
          </a:bodyPr>
          <a:lstStyle/>
          <a:p>
            <a:pPr indent="0" lvl="0" marL="0" marR="0" rtl="0" algn="l">
              <a:lnSpc>
                <a:spcPct val="138013"/>
              </a:lnSpc>
              <a:spcBef>
                <a:spcPts val="0"/>
              </a:spcBef>
              <a:spcAft>
                <a:spcPts val="0"/>
              </a:spcAft>
              <a:buNone/>
            </a:pPr>
            <a:r>
              <a:rPr lang="en-US" sz="3200">
                <a:solidFill>
                  <a:srgbClr val="282828"/>
                </a:solidFill>
                <a:latin typeface="Inter"/>
                <a:ea typeface="Inter"/>
                <a:cs typeface="Inter"/>
                <a:sym typeface="Inter"/>
              </a:rPr>
              <a:t>DataPlan</a:t>
            </a:r>
            <a:endParaRPr b="0" i="0" sz="3200" u="none" cap="none" strike="noStrike">
              <a:solidFill>
                <a:srgbClr val="282828"/>
              </a:solidFill>
              <a:latin typeface="Inter"/>
              <a:ea typeface="Inter"/>
              <a:cs typeface="Inter"/>
              <a:sym typeface="Inter"/>
            </a:endParaRPr>
          </a:p>
        </p:txBody>
      </p:sp>
      <p:pic>
        <p:nvPicPr>
          <p:cNvPr id="378" name="Google Shape;378;p29"/>
          <p:cNvPicPr preferRelativeResize="0"/>
          <p:nvPr/>
        </p:nvPicPr>
        <p:blipFill>
          <a:blip r:embed="rId5">
            <a:alphaModFix/>
          </a:blip>
          <a:stretch>
            <a:fillRect/>
          </a:stretch>
        </p:blipFill>
        <p:spPr>
          <a:xfrm>
            <a:off x="858500" y="3847274"/>
            <a:ext cx="5147050" cy="3530375"/>
          </a:xfrm>
          <a:prstGeom prst="rect">
            <a:avLst/>
          </a:prstGeom>
          <a:noFill/>
          <a:ln>
            <a:noFill/>
          </a:ln>
        </p:spPr>
      </p:pic>
      <p:pic>
        <p:nvPicPr>
          <p:cNvPr id="379" name="Google Shape;379;p29"/>
          <p:cNvPicPr preferRelativeResize="0"/>
          <p:nvPr/>
        </p:nvPicPr>
        <p:blipFill>
          <a:blip r:embed="rId6">
            <a:alphaModFix/>
          </a:blip>
          <a:stretch>
            <a:fillRect/>
          </a:stretch>
        </p:blipFill>
        <p:spPr>
          <a:xfrm>
            <a:off x="8310950" y="3847275"/>
            <a:ext cx="8058325" cy="549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30"/>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389" name="Google Shape;389;p30"/>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390" name="Google Shape;390;p30"/>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391" name="Google Shape;391;p30"/>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392" name="Google Shape;392;p30"/>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sp>
        <p:nvSpPr>
          <p:cNvPr id="393" name="Google Shape;393;p30"/>
          <p:cNvSpPr txBox="1"/>
          <p:nvPr/>
        </p:nvSpPr>
        <p:spPr>
          <a:xfrm>
            <a:off x="714825" y="1438675"/>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Exploratory Data Analysis</a:t>
            </a:r>
            <a:endParaRPr/>
          </a:p>
        </p:txBody>
      </p:sp>
      <p:sp>
        <p:nvSpPr>
          <p:cNvPr id="394" name="Google Shape;394;p30"/>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sp>
        <p:nvSpPr>
          <p:cNvPr id="395" name="Google Shape;395;p30"/>
          <p:cNvSpPr txBox="1"/>
          <p:nvPr/>
        </p:nvSpPr>
        <p:spPr>
          <a:xfrm>
            <a:off x="714825" y="2367235"/>
            <a:ext cx="162786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3200" u="none" cap="none" strike="noStrike">
                <a:solidFill>
                  <a:srgbClr val="282828"/>
                </a:solidFill>
                <a:latin typeface="Inter"/>
                <a:ea typeface="Inter"/>
                <a:cs typeface="Inter"/>
                <a:sym typeface="Inter"/>
              </a:rPr>
              <a:t>Data Biner (Kategorikal)</a:t>
            </a:r>
            <a:endParaRPr b="1"/>
          </a:p>
        </p:txBody>
      </p:sp>
      <p:pic>
        <p:nvPicPr>
          <p:cNvPr id="396" name="Google Shape;396;p30"/>
          <p:cNvPicPr preferRelativeResize="0"/>
          <p:nvPr/>
        </p:nvPicPr>
        <p:blipFill>
          <a:blip r:embed="rId5">
            <a:alphaModFix/>
          </a:blip>
          <a:stretch>
            <a:fillRect/>
          </a:stretch>
        </p:blipFill>
        <p:spPr>
          <a:xfrm>
            <a:off x="714826" y="3158450"/>
            <a:ext cx="10175601" cy="5553300"/>
          </a:xfrm>
          <a:prstGeom prst="rect">
            <a:avLst/>
          </a:prstGeom>
          <a:noFill/>
          <a:ln>
            <a:noFill/>
          </a:ln>
        </p:spPr>
      </p:pic>
      <p:sp>
        <p:nvSpPr>
          <p:cNvPr id="397" name="Google Shape;397;p30"/>
          <p:cNvSpPr txBox="1"/>
          <p:nvPr/>
        </p:nvSpPr>
        <p:spPr>
          <a:xfrm>
            <a:off x="11490325" y="3200400"/>
            <a:ext cx="5836500" cy="5251200"/>
          </a:xfrm>
          <a:prstGeom prst="rect">
            <a:avLst/>
          </a:prstGeom>
          <a:noFill/>
          <a:ln>
            <a:noFill/>
          </a:ln>
        </p:spPr>
        <p:txBody>
          <a:bodyPr anchorCtr="0" anchor="t" bIns="0" lIns="0" spcFirstLastPara="1" rIns="0" wrap="square" tIns="0">
            <a:spAutoFit/>
          </a:bodyPr>
          <a:lstStyle/>
          <a:p>
            <a:pPr indent="0" lvl="0" marL="0" marR="0" rtl="0" algn="l">
              <a:lnSpc>
                <a:spcPct val="138013"/>
              </a:lnSpc>
              <a:spcBef>
                <a:spcPts val="0"/>
              </a:spcBef>
              <a:spcAft>
                <a:spcPts val="0"/>
              </a:spcAft>
              <a:buSzPts val="1100"/>
              <a:buNone/>
            </a:pPr>
            <a:r>
              <a:rPr lang="en-US" sz="3200">
                <a:solidFill>
                  <a:srgbClr val="282828"/>
                </a:solidFill>
                <a:latin typeface="Inter"/>
                <a:ea typeface="Inter"/>
                <a:cs typeface="Inter"/>
                <a:sym typeface="Inter"/>
              </a:rPr>
              <a:t>Atribut ContractRenewal dan DataPlan adalah dua atribut penting dalam churn pelanggan. Jika kedua atribut ini adalah "1", kemungkinan churn pelanggan rendah. </a:t>
            </a:r>
            <a:r>
              <a:rPr b="1" lang="en-US" sz="3200">
                <a:solidFill>
                  <a:srgbClr val="282828"/>
                </a:solidFill>
                <a:latin typeface="Inter"/>
                <a:ea typeface="Inter"/>
                <a:cs typeface="Inter"/>
                <a:sym typeface="Inter"/>
              </a:rPr>
              <a:t>Dampak ContractRenewal lebih besar dari DataPlan</a:t>
            </a:r>
            <a:endParaRPr sz="3200">
              <a:solidFill>
                <a:srgbClr val="282828"/>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1"/>
          <p:cNvSpPr txBox="1"/>
          <p:nvPr/>
        </p:nvSpPr>
        <p:spPr>
          <a:xfrm>
            <a:off x="91425" y="9692625"/>
            <a:ext cx="17704350" cy="26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407" name="Google Shape;407;p31"/>
          <p:cNvPicPr preferRelativeResize="0"/>
          <p:nvPr/>
        </p:nvPicPr>
        <p:blipFill rotWithShape="1">
          <a:blip r:embed="rId3">
            <a:alphaModFix/>
          </a:blip>
          <a:srcRect b="2396" l="0" r="2397" t="0"/>
          <a:stretch/>
        </p:blipFill>
        <p:spPr>
          <a:xfrm>
            <a:off x="16993469" y="235816"/>
            <a:ext cx="1046111" cy="557796"/>
          </a:xfrm>
          <a:prstGeom prst="rect">
            <a:avLst/>
          </a:prstGeom>
          <a:noFill/>
          <a:ln>
            <a:noFill/>
          </a:ln>
        </p:spPr>
      </p:pic>
      <p:cxnSp>
        <p:nvCxnSpPr>
          <p:cNvPr id="408" name="Google Shape;408;p31"/>
          <p:cNvCxnSpPr/>
          <p:nvPr/>
        </p:nvCxnSpPr>
        <p:spPr>
          <a:xfrm rot="5257012">
            <a:off x="16479998" y="514688"/>
            <a:ext cx="302278" cy="0"/>
          </a:xfrm>
          <a:prstGeom prst="straightConnector1">
            <a:avLst/>
          </a:prstGeom>
          <a:noFill/>
          <a:ln cap="rnd" cmpd="sng" w="9525">
            <a:solidFill>
              <a:srgbClr val="595959"/>
            </a:solidFill>
            <a:prstDash val="solid"/>
            <a:round/>
            <a:headEnd len="sm" w="sm" type="none"/>
            <a:tailEnd len="sm" w="sm" type="none"/>
          </a:ln>
        </p:spPr>
      </p:cxnSp>
      <p:cxnSp>
        <p:nvCxnSpPr>
          <p:cNvPr id="409" name="Google Shape;409;p31"/>
          <p:cNvCxnSpPr/>
          <p:nvPr/>
        </p:nvCxnSpPr>
        <p:spPr>
          <a:xfrm rot="5257012">
            <a:off x="16479953" y="514688"/>
            <a:ext cx="302278" cy="0"/>
          </a:xfrm>
          <a:prstGeom prst="straightConnector1">
            <a:avLst/>
          </a:prstGeom>
          <a:noFill/>
          <a:ln cap="rnd" cmpd="sng" w="9525">
            <a:solidFill>
              <a:srgbClr val="595959"/>
            </a:solidFill>
            <a:prstDash val="solid"/>
            <a:round/>
            <a:headEnd len="sm" w="sm" type="none"/>
            <a:tailEnd len="sm" w="sm" type="none"/>
          </a:ln>
        </p:spPr>
      </p:cxnSp>
      <p:pic>
        <p:nvPicPr>
          <p:cNvPr id="410" name="Google Shape;410;p31"/>
          <p:cNvPicPr preferRelativeResize="0"/>
          <p:nvPr/>
        </p:nvPicPr>
        <p:blipFill rotWithShape="1">
          <a:blip r:embed="rId4">
            <a:alphaModFix/>
          </a:blip>
          <a:srcRect b="606" l="9895" r="9225" t="0"/>
          <a:stretch/>
        </p:blipFill>
        <p:spPr>
          <a:xfrm>
            <a:off x="15006038" y="191594"/>
            <a:ext cx="1363249" cy="646244"/>
          </a:xfrm>
          <a:prstGeom prst="rect">
            <a:avLst/>
          </a:prstGeom>
          <a:noFill/>
          <a:ln>
            <a:noFill/>
          </a:ln>
        </p:spPr>
      </p:pic>
      <p:sp>
        <p:nvSpPr>
          <p:cNvPr id="411" name="Google Shape;411;p31"/>
          <p:cNvSpPr txBox="1"/>
          <p:nvPr/>
        </p:nvSpPr>
        <p:spPr>
          <a:xfrm>
            <a:off x="714825" y="1438675"/>
            <a:ext cx="16777950" cy="723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Exploratory Data Analysis</a:t>
            </a:r>
            <a:endParaRPr/>
          </a:p>
        </p:txBody>
      </p:sp>
      <p:sp>
        <p:nvSpPr>
          <p:cNvPr id="412" name="Google Shape;412;p31"/>
          <p:cNvSpPr txBox="1"/>
          <p:nvPr/>
        </p:nvSpPr>
        <p:spPr>
          <a:xfrm>
            <a:off x="243819" y="257894"/>
            <a:ext cx="11980950" cy="323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sp>
        <p:nvSpPr>
          <p:cNvPr id="413" name="Google Shape;413;p31"/>
          <p:cNvSpPr txBox="1"/>
          <p:nvPr/>
        </p:nvSpPr>
        <p:spPr>
          <a:xfrm>
            <a:off x="714825" y="2367235"/>
            <a:ext cx="162786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3200" u="none" cap="none" strike="noStrike">
                <a:solidFill>
                  <a:srgbClr val="282828"/>
                </a:solidFill>
                <a:latin typeface="Inter"/>
                <a:ea typeface="Inter"/>
                <a:cs typeface="Inter"/>
                <a:sym typeface="Inter"/>
              </a:rPr>
              <a:t>Data </a:t>
            </a:r>
            <a:r>
              <a:rPr b="1" lang="en-US" sz="3200">
                <a:solidFill>
                  <a:srgbClr val="282828"/>
                </a:solidFill>
                <a:latin typeface="Inter"/>
                <a:ea typeface="Inter"/>
                <a:cs typeface="Inter"/>
                <a:sym typeface="Inter"/>
              </a:rPr>
              <a:t>Numerikal</a:t>
            </a:r>
            <a:endParaRPr b="1"/>
          </a:p>
        </p:txBody>
      </p:sp>
      <p:pic>
        <p:nvPicPr>
          <p:cNvPr id="414" name="Google Shape;414;p31"/>
          <p:cNvPicPr preferRelativeResize="0"/>
          <p:nvPr/>
        </p:nvPicPr>
        <p:blipFill rotWithShape="1">
          <a:blip r:embed="rId5">
            <a:alphaModFix/>
          </a:blip>
          <a:srcRect b="74988" l="51683" r="0" t="0"/>
          <a:stretch/>
        </p:blipFill>
        <p:spPr>
          <a:xfrm>
            <a:off x="714825" y="3429000"/>
            <a:ext cx="8825074" cy="3563575"/>
          </a:xfrm>
          <a:prstGeom prst="rect">
            <a:avLst/>
          </a:prstGeom>
          <a:noFill/>
          <a:ln>
            <a:noFill/>
          </a:ln>
        </p:spPr>
      </p:pic>
      <p:sp>
        <p:nvSpPr>
          <p:cNvPr id="415" name="Google Shape;415;p31"/>
          <p:cNvSpPr txBox="1"/>
          <p:nvPr/>
        </p:nvSpPr>
        <p:spPr>
          <a:xfrm>
            <a:off x="10401950" y="3429000"/>
            <a:ext cx="7886100" cy="6387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100"/>
              </a:spcBef>
              <a:spcAft>
                <a:spcPts val="0"/>
              </a:spcAft>
              <a:buSzPts val="1100"/>
              <a:buNone/>
            </a:pPr>
            <a:r>
              <a:rPr lang="en-US" sz="3200">
                <a:solidFill>
                  <a:schemeClr val="dk1"/>
                </a:solidFill>
                <a:highlight>
                  <a:srgbClr val="FFFFFF"/>
                </a:highlight>
                <a:latin typeface="Inter"/>
                <a:ea typeface="Inter"/>
                <a:cs typeface="Inter"/>
                <a:sym typeface="Inter"/>
              </a:rPr>
              <a:t>DataUsage:</a:t>
            </a:r>
            <a:endParaRPr sz="3200">
              <a:solidFill>
                <a:schemeClr val="dk1"/>
              </a:solidFill>
              <a:highlight>
                <a:srgbClr val="FFFFFF"/>
              </a:highlight>
              <a:latin typeface="Inter"/>
              <a:ea typeface="Inter"/>
              <a:cs typeface="Inter"/>
              <a:sym typeface="Inter"/>
            </a:endParaRPr>
          </a:p>
          <a:p>
            <a:pPr indent="-431800" lvl="0" marL="457200" rtl="0" algn="l">
              <a:lnSpc>
                <a:spcPct val="115000"/>
              </a:lnSpc>
              <a:spcBef>
                <a:spcPts val="1100"/>
              </a:spcBef>
              <a:spcAft>
                <a:spcPts val="0"/>
              </a:spcAft>
              <a:buClr>
                <a:schemeClr val="dk1"/>
              </a:buClr>
              <a:buSzPts val="3200"/>
              <a:buFont typeface="Inter"/>
              <a:buChar char="●"/>
            </a:pPr>
            <a:r>
              <a:rPr lang="en-US" sz="3200">
                <a:solidFill>
                  <a:schemeClr val="dk1"/>
                </a:solidFill>
                <a:highlight>
                  <a:srgbClr val="FFFFFF"/>
                </a:highlight>
                <a:latin typeface="Inter"/>
                <a:ea typeface="Inter"/>
                <a:cs typeface="Inter"/>
                <a:sym typeface="Inter"/>
              </a:rPr>
              <a:t>Median dari grup churn maupun no churn bernilai 0. </a:t>
            </a:r>
            <a:endParaRPr sz="3200">
              <a:solidFill>
                <a:schemeClr val="dk1"/>
              </a:solidFill>
              <a:highlight>
                <a:srgbClr val="FFFFFF"/>
              </a:highlight>
              <a:latin typeface="Inter"/>
              <a:ea typeface="Inter"/>
              <a:cs typeface="Inter"/>
              <a:sym typeface="Inter"/>
            </a:endParaRPr>
          </a:p>
          <a:p>
            <a:pPr indent="-431800" lvl="0" marL="457200" rtl="0" algn="l">
              <a:lnSpc>
                <a:spcPct val="115000"/>
              </a:lnSpc>
              <a:spcBef>
                <a:spcPts val="0"/>
              </a:spcBef>
              <a:spcAft>
                <a:spcPts val="0"/>
              </a:spcAft>
              <a:buClr>
                <a:schemeClr val="dk1"/>
              </a:buClr>
              <a:buSzPts val="3200"/>
              <a:buFont typeface="Inter"/>
              <a:buChar char="●"/>
            </a:pPr>
            <a:r>
              <a:rPr lang="en-US" sz="3200">
                <a:solidFill>
                  <a:schemeClr val="dk1"/>
                </a:solidFill>
                <a:highlight>
                  <a:srgbClr val="FFFFFF"/>
                </a:highlight>
                <a:latin typeface="Inter"/>
                <a:ea typeface="Inter"/>
                <a:cs typeface="Inter"/>
                <a:sym typeface="Inter"/>
              </a:rPr>
              <a:t>Dalam grup churn, rentang interquartile tidak sebesar dari grup yang no churn.</a:t>
            </a:r>
            <a:endParaRPr sz="3200">
              <a:solidFill>
                <a:schemeClr val="dk1"/>
              </a:solidFill>
              <a:highlight>
                <a:srgbClr val="FFFFFF"/>
              </a:highlight>
              <a:latin typeface="Inter"/>
              <a:ea typeface="Inter"/>
              <a:cs typeface="Inter"/>
              <a:sym typeface="Inter"/>
            </a:endParaRPr>
          </a:p>
          <a:p>
            <a:pPr indent="-431800" lvl="0" marL="457200" rtl="0" algn="l">
              <a:lnSpc>
                <a:spcPct val="115000"/>
              </a:lnSpc>
              <a:spcBef>
                <a:spcPts val="0"/>
              </a:spcBef>
              <a:spcAft>
                <a:spcPts val="0"/>
              </a:spcAft>
              <a:buClr>
                <a:schemeClr val="dk1"/>
              </a:buClr>
              <a:buSzPts val="3200"/>
              <a:buFont typeface="Inter"/>
              <a:buChar char="●"/>
            </a:pPr>
            <a:r>
              <a:rPr lang="en-US" sz="3200">
                <a:solidFill>
                  <a:schemeClr val="dk1"/>
                </a:solidFill>
                <a:highlight>
                  <a:srgbClr val="FFFFFF"/>
                </a:highlight>
                <a:latin typeface="Inter"/>
                <a:ea typeface="Inter"/>
                <a:cs typeface="Inter"/>
                <a:sym typeface="Inter"/>
              </a:rPr>
              <a:t>Hal tersebut berarti data usage lebih menyebar untuk pelanggan yang kemudian tinggal di perusahaan (No churn).</a:t>
            </a:r>
            <a:endParaRPr sz="3200">
              <a:solidFill>
                <a:schemeClr val="dk1"/>
              </a:solidFill>
              <a:highlight>
                <a:srgbClr val="FFFFFF"/>
              </a:highlight>
              <a:latin typeface="Inter"/>
              <a:ea typeface="Inter"/>
              <a:cs typeface="Inter"/>
              <a:sym typeface="Inter"/>
            </a:endParaRPr>
          </a:p>
          <a:p>
            <a:pPr indent="0" lvl="0" marL="0" marR="0" rtl="0" algn="l">
              <a:lnSpc>
                <a:spcPct val="138013"/>
              </a:lnSpc>
              <a:spcBef>
                <a:spcPts val="700"/>
              </a:spcBef>
              <a:spcAft>
                <a:spcPts val="0"/>
              </a:spcAft>
              <a:buSzPts val="1100"/>
              <a:buNone/>
            </a:pPr>
            <a:r>
              <a:t/>
            </a:r>
            <a:endParaRPr sz="3200">
              <a:solidFill>
                <a:srgbClr val="282828"/>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FF"/>
        </a:solidFill>
      </p:bgPr>
    </p:bg>
    <p:spTree>
      <p:nvGrpSpPr>
        <p:cNvPr id="111" name="Shape 111"/>
        <p:cNvGrpSpPr/>
        <p:nvPr/>
      </p:nvGrpSpPr>
      <p:grpSpPr>
        <a:xfrm>
          <a:off x="0" y="0"/>
          <a:ext cx="0" cy="0"/>
          <a:chOff x="0" y="0"/>
          <a:chExt cx="0" cy="0"/>
        </a:xfrm>
      </p:grpSpPr>
      <p:sp>
        <p:nvSpPr>
          <p:cNvPr id="112" name="Google Shape;112;p14"/>
          <p:cNvSpPr txBox="1"/>
          <p:nvPr/>
        </p:nvSpPr>
        <p:spPr>
          <a:xfrm>
            <a:off x="1126925" y="2046975"/>
            <a:ext cx="12324750" cy="3737610"/>
          </a:xfrm>
          <a:prstGeom prst="rect">
            <a:avLst/>
          </a:prstGeom>
          <a:noFill/>
          <a:ln>
            <a:noFill/>
          </a:ln>
        </p:spPr>
        <p:txBody>
          <a:bodyPr anchorCtr="0" anchor="t" bIns="0" lIns="0" spcFirstLastPara="1" rIns="0" wrap="square" tIns="0">
            <a:spAutoFit/>
          </a:bodyPr>
          <a:lstStyle/>
          <a:p>
            <a:pPr indent="-320040" lvl="1" marL="640080" marR="0" rtl="0" algn="l">
              <a:lnSpc>
                <a:spcPct val="180000"/>
              </a:lnSpc>
              <a:spcBef>
                <a:spcPts val="0"/>
              </a:spcBef>
              <a:spcAft>
                <a:spcPts val="0"/>
              </a:spcAft>
              <a:buClr>
                <a:srgbClr val="282828"/>
              </a:buClr>
              <a:buSzPts val="4200"/>
              <a:buFont typeface="Arial"/>
              <a:buChar char="•"/>
            </a:pPr>
            <a:r>
              <a:rPr b="1" i="0" lang="en-US" sz="4200" u="none" cap="none" strike="noStrike">
                <a:solidFill>
                  <a:srgbClr val="282828"/>
                </a:solidFill>
                <a:latin typeface="Maven Pro"/>
                <a:ea typeface="Maven Pro"/>
                <a:cs typeface="Maven Pro"/>
                <a:sym typeface="Maven Pro"/>
              </a:rPr>
              <a:t>Latar Belakang</a:t>
            </a:r>
            <a:endParaRPr/>
          </a:p>
          <a:p>
            <a:pPr indent="-320040" lvl="1" marL="640080" marR="0" rtl="0" algn="l">
              <a:lnSpc>
                <a:spcPct val="180000"/>
              </a:lnSpc>
              <a:spcBef>
                <a:spcPts val="0"/>
              </a:spcBef>
              <a:spcAft>
                <a:spcPts val="0"/>
              </a:spcAft>
              <a:buClr>
                <a:srgbClr val="282828"/>
              </a:buClr>
              <a:buSzPts val="4200"/>
              <a:buFont typeface="Arial"/>
              <a:buChar char="•"/>
            </a:pPr>
            <a:r>
              <a:rPr b="1" i="0" lang="en-US" sz="4200" u="none" cap="none" strike="noStrike">
                <a:solidFill>
                  <a:srgbClr val="282828"/>
                </a:solidFill>
                <a:latin typeface="Maven Pro"/>
                <a:ea typeface="Maven Pro"/>
                <a:cs typeface="Maven Pro"/>
                <a:sym typeface="Maven Pro"/>
              </a:rPr>
              <a:t>Explorasi Data dan Visualisasi</a:t>
            </a:r>
            <a:endParaRPr/>
          </a:p>
          <a:p>
            <a:pPr indent="-320040" lvl="1" marL="640080" marR="0" rtl="0" algn="l">
              <a:lnSpc>
                <a:spcPct val="180000"/>
              </a:lnSpc>
              <a:spcBef>
                <a:spcPts val="0"/>
              </a:spcBef>
              <a:spcAft>
                <a:spcPts val="0"/>
              </a:spcAft>
              <a:buClr>
                <a:srgbClr val="282828"/>
              </a:buClr>
              <a:buSzPts val="4200"/>
              <a:buFont typeface="Arial"/>
              <a:buChar char="•"/>
            </a:pPr>
            <a:r>
              <a:rPr b="1" i="0" lang="en-US" sz="4200" u="none" cap="none" strike="noStrike">
                <a:solidFill>
                  <a:srgbClr val="282828"/>
                </a:solidFill>
                <a:latin typeface="Maven Pro"/>
                <a:ea typeface="Maven Pro"/>
                <a:cs typeface="Maven Pro"/>
                <a:sym typeface="Maven Pro"/>
              </a:rPr>
              <a:t>Modelling</a:t>
            </a:r>
            <a:endParaRPr/>
          </a:p>
          <a:p>
            <a:pPr indent="-320040" lvl="1" marL="640080" marR="0" rtl="0" algn="l">
              <a:lnSpc>
                <a:spcPct val="180000"/>
              </a:lnSpc>
              <a:spcBef>
                <a:spcPts val="0"/>
              </a:spcBef>
              <a:spcAft>
                <a:spcPts val="0"/>
              </a:spcAft>
              <a:buClr>
                <a:srgbClr val="282828"/>
              </a:buClr>
              <a:buSzPts val="4200"/>
              <a:buFont typeface="Arial"/>
              <a:buChar char="•"/>
            </a:pPr>
            <a:r>
              <a:rPr b="1" i="0" lang="en-US" sz="4200" u="none" cap="none" strike="noStrike">
                <a:solidFill>
                  <a:srgbClr val="282828"/>
                </a:solidFill>
                <a:latin typeface="Maven Pro"/>
                <a:ea typeface="Maven Pro"/>
                <a:cs typeface="Maven Pro"/>
                <a:sym typeface="Maven Pro"/>
              </a:rPr>
              <a:t>Kesimpulan</a:t>
            </a:r>
            <a:endParaRPr/>
          </a:p>
        </p:txBody>
      </p:sp>
      <p:pic>
        <p:nvPicPr>
          <p:cNvPr id="113" name="Google Shape;113;p14"/>
          <p:cNvPicPr preferRelativeResize="0"/>
          <p:nvPr/>
        </p:nvPicPr>
        <p:blipFill rotWithShape="1">
          <a:blip r:embed="rId3">
            <a:alphaModFix/>
          </a:blip>
          <a:srcRect b="39338" l="0" r="43188" t="0"/>
          <a:stretch/>
        </p:blipFill>
        <p:spPr>
          <a:xfrm>
            <a:off x="10164000" y="2802300"/>
            <a:ext cx="8123996" cy="7484702"/>
          </a:xfrm>
          <a:prstGeom prst="rect">
            <a:avLst/>
          </a:prstGeom>
          <a:noFill/>
          <a:ln>
            <a:noFill/>
          </a:ln>
        </p:spPr>
      </p:pic>
      <p:sp>
        <p:nvSpPr>
          <p:cNvPr id="114" name="Google Shape;114;p14"/>
          <p:cNvSpPr txBox="1"/>
          <p:nvPr/>
        </p:nvSpPr>
        <p:spPr>
          <a:xfrm>
            <a:off x="91425" y="9692625"/>
            <a:ext cx="17704350" cy="26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sp>
        <p:nvSpPr>
          <p:cNvPr id="115" name="Google Shape;115;p14"/>
          <p:cNvSpPr txBox="1"/>
          <p:nvPr/>
        </p:nvSpPr>
        <p:spPr>
          <a:xfrm>
            <a:off x="243819" y="257894"/>
            <a:ext cx="11980950" cy="323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Daftar Isi</a:t>
            </a:r>
            <a:endParaRPr/>
          </a:p>
        </p:txBody>
      </p:sp>
      <p:pic>
        <p:nvPicPr>
          <p:cNvPr id="116" name="Google Shape;116;p14"/>
          <p:cNvPicPr preferRelativeResize="0"/>
          <p:nvPr/>
        </p:nvPicPr>
        <p:blipFill rotWithShape="1">
          <a:blip r:embed="rId4">
            <a:alphaModFix/>
          </a:blip>
          <a:srcRect b="2396" l="0" r="2397" t="0"/>
          <a:stretch/>
        </p:blipFill>
        <p:spPr>
          <a:xfrm>
            <a:off x="16993469" y="235816"/>
            <a:ext cx="1046111" cy="557796"/>
          </a:xfrm>
          <a:prstGeom prst="rect">
            <a:avLst/>
          </a:prstGeom>
          <a:noFill/>
          <a:ln>
            <a:noFill/>
          </a:ln>
        </p:spPr>
      </p:pic>
      <p:cxnSp>
        <p:nvCxnSpPr>
          <p:cNvPr id="117" name="Google Shape;117;p14"/>
          <p:cNvCxnSpPr/>
          <p:nvPr/>
        </p:nvCxnSpPr>
        <p:spPr>
          <a:xfrm rot="5257012">
            <a:off x="16479998" y="514688"/>
            <a:ext cx="302278" cy="0"/>
          </a:xfrm>
          <a:prstGeom prst="straightConnector1">
            <a:avLst/>
          </a:prstGeom>
          <a:noFill/>
          <a:ln cap="rnd" cmpd="sng" w="9525">
            <a:solidFill>
              <a:srgbClr val="595959"/>
            </a:solidFill>
            <a:prstDash val="solid"/>
            <a:round/>
            <a:headEnd len="sm" w="sm" type="none"/>
            <a:tailEnd len="sm" w="sm" type="none"/>
          </a:ln>
        </p:spPr>
      </p:cxnSp>
      <p:cxnSp>
        <p:nvCxnSpPr>
          <p:cNvPr id="118" name="Google Shape;118;p14"/>
          <p:cNvCxnSpPr/>
          <p:nvPr/>
        </p:nvCxnSpPr>
        <p:spPr>
          <a:xfrm rot="5257012">
            <a:off x="16479953" y="514688"/>
            <a:ext cx="302278" cy="0"/>
          </a:xfrm>
          <a:prstGeom prst="straightConnector1">
            <a:avLst/>
          </a:prstGeom>
          <a:noFill/>
          <a:ln cap="rnd" cmpd="sng" w="9525">
            <a:solidFill>
              <a:srgbClr val="595959"/>
            </a:solidFill>
            <a:prstDash val="solid"/>
            <a:round/>
            <a:headEnd len="sm" w="sm" type="none"/>
            <a:tailEnd len="sm" w="sm" type="none"/>
          </a:ln>
        </p:spPr>
      </p:cxnSp>
      <p:pic>
        <p:nvPicPr>
          <p:cNvPr id="119" name="Google Shape;119;p14"/>
          <p:cNvPicPr preferRelativeResize="0"/>
          <p:nvPr/>
        </p:nvPicPr>
        <p:blipFill rotWithShape="1">
          <a:blip r:embed="rId5">
            <a:alphaModFix/>
          </a:blip>
          <a:srcRect b="606" l="9895" r="9225" t="0"/>
          <a:stretch/>
        </p:blipFill>
        <p:spPr>
          <a:xfrm>
            <a:off x="15006038" y="191594"/>
            <a:ext cx="1363249" cy="64624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2"/>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425" name="Google Shape;425;p32"/>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426" name="Google Shape;426;p32"/>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427" name="Google Shape;427;p32"/>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428" name="Google Shape;428;p32"/>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429" name="Google Shape;429;p32"/>
          <p:cNvSpPr txBox="1"/>
          <p:nvPr/>
        </p:nvSpPr>
        <p:spPr>
          <a:xfrm>
            <a:off x="714825" y="1438675"/>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Exploratory Data Analysis</a:t>
            </a:r>
            <a:endParaRPr/>
          </a:p>
        </p:txBody>
      </p:sp>
      <p:sp>
        <p:nvSpPr>
          <p:cNvPr id="430" name="Google Shape;430;p32"/>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sp>
        <p:nvSpPr>
          <p:cNvPr id="431" name="Google Shape;431;p32"/>
          <p:cNvSpPr txBox="1"/>
          <p:nvPr/>
        </p:nvSpPr>
        <p:spPr>
          <a:xfrm>
            <a:off x="714825" y="2367235"/>
            <a:ext cx="162786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3200" u="none" cap="none" strike="noStrike">
                <a:solidFill>
                  <a:srgbClr val="282828"/>
                </a:solidFill>
                <a:latin typeface="Inter"/>
                <a:ea typeface="Inter"/>
                <a:cs typeface="Inter"/>
                <a:sym typeface="Inter"/>
              </a:rPr>
              <a:t>Data </a:t>
            </a:r>
            <a:r>
              <a:rPr b="1" lang="en-US" sz="3200">
                <a:solidFill>
                  <a:srgbClr val="282828"/>
                </a:solidFill>
                <a:latin typeface="Inter"/>
                <a:ea typeface="Inter"/>
                <a:cs typeface="Inter"/>
                <a:sym typeface="Inter"/>
              </a:rPr>
              <a:t>Numerikal</a:t>
            </a:r>
            <a:endParaRPr b="1"/>
          </a:p>
        </p:txBody>
      </p:sp>
      <p:sp>
        <p:nvSpPr>
          <p:cNvPr id="432" name="Google Shape;432;p32"/>
          <p:cNvSpPr txBox="1"/>
          <p:nvPr/>
        </p:nvSpPr>
        <p:spPr>
          <a:xfrm>
            <a:off x="10401950" y="3429000"/>
            <a:ext cx="7886100" cy="35556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100"/>
              </a:spcBef>
              <a:spcAft>
                <a:spcPts val="0"/>
              </a:spcAft>
              <a:buSzPts val="1100"/>
              <a:buNone/>
            </a:pPr>
            <a:r>
              <a:rPr lang="en-US" sz="3200">
                <a:solidFill>
                  <a:schemeClr val="dk1"/>
                </a:solidFill>
                <a:highlight>
                  <a:srgbClr val="FFFFFF"/>
                </a:highlight>
                <a:latin typeface="Inter"/>
                <a:ea typeface="Inter"/>
                <a:cs typeface="Inter"/>
                <a:sym typeface="Inter"/>
              </a:rPr>
              <a:t>CustServCalls:</a:t>
            </a:r>
            <a:endParaRPr sz="3200">
              <a:solidFill>
                <a:schemeClr val="dk1"/>
              </a:solidFill>
              <a:highlight>
                <a:srgbClr val="FFFFFF"/>
              </a:highlight>
              <a:latin typeface="Inter"/>
              <a:ea typeface="Inter"/>
              <a:cs typeface="Inter"/>
              <a:sym typeface="Inter"/>
            </a:endParaRPr>
          </a:p>
          <a:p>
            <a:pPr indent="-431800" lvl="0" marL="457200" rtl="0" algn="l">
              <a:lnSpc>
                <a:spcPct val="115000"/>
              </a:lnSpc>
              <a:spcBef>
                <a:spcPts val="1100"/>
              </a:spcBef>
              <a:spcAft>
                <a:spcPts val="0"/>
              </a:spcAft>
              <a:buClr>
                <a:schemeClr val="dk1"/>
              </a:buClr>
              <a:buSzPts val="3200"/>
              <a:buFont typeface="Inter"/>
              <a:buChar char="●"/>
            </a:pPr>
            <a:r>
              <a:rPr lang="en-US" sz="3200">
                <a:solidFill>
                  <a:schemeClr val="dk1"/>
                </a:solidFill>
                <a:highlight>
                  <a:srgbClr val="FFFFFF"/>
                </a:highlight>
                <a:latin typeface="Inter"/>
                <a:ea typeface="Inter"/>
                <a:cs typeface="Inter"/>
                <a:sym typeface="Inter"/>
              </a:rPr>
              <a:t>Customer yang churn rata-rata memiliki satu panggilan Customer Service daripada mereka yang tetap tinggal di perusahaan.</a:t>
            </a:r>
            <a:endParaRPr sz="3200">
              <a:solidFill>
                <a:schemeClr val="dk1"/>
              </a:solidFill>
              <a:highlight>
                <a:srgbClr val="FFFFFF"/>
              </a:highlight>
              <a:latin typeface="Inter"/>
              <a:ea typeface="Inter"/>
              <a:cs typeface="Inter"/>
              <a:sym typeface="Inter"/>
            </a:endParaRPr>
          </a:p>
          <a:p>
            <a:pPr indent="0" lvl="0" marL="0" marR="0" rtl="0" algn="l">
              <a:lnSpc>
                <a:spcPct val="138013"/>
              </a:lnSpc>
              <a:spcBef>
                <a:spcPts val="700"/>
              </a:spcBef>
              <a:spcAft>
                <a:spcPts val="0"/>
              </a:spcAft>
              <a:buSzPts val="1100"/>
              <a:buNone/>
            </a:pPr>
            <a:r>
              <a:t/>
            </a:r>
            <a:endParaRPr sz="3200">
              <a:solidFill>
                <a:schemeClr val="dk1"/>
              </a:solidFill>
              <a:highlight>
                <a:srgbClr val="FFFFFF"/>
              </a:highlight>
              <a:latin typeface="Inter"/>
              <a:ea typeface="Inter"/>
              <a:cs typeface="Inter"/>
              <a:sym typeface="Inter"/>
            </a:endParaRPr>
          </a:p>
        </p:txBody>
      </p:sp>
      <p:pic>
        <p:nvPicPr>
          <p:cNvPr id="433" name="Google Shape;433;p32"/>
          <p:cNvPicPr preferRelativeResize="0"/>
          <p:nvPr/>
        </p:nvPicPr>
        <p:blipFill>
          <a:blip r:embed="rId5">
            <a:alphaModFix/>
          </a:blip>
          <a:stretch>
            <a:fillRect/>
          </a:stretch>
        </p:blipFill>
        <p:spPr>
          <a:xfrm>
            <a:off x="714825" y="3429000"/>
            <a:ext cx="9054950" cy="3809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3"/>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443" name="Google Shape;443;p33"/>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444" name="Google Shape;444;p33"/>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445" name="Google Shape;445;p33"/>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446" name="Google Shape;446;p33"/>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447" name="Google Shape;447;p33"/>
          <p:cNvSpPr txBox="1"/>
          <p:nvPr/>
        </p:nvSpPr>
        <p:spPr>
          <a:xfrm>
            <a:off x="714825" y="1438675"/>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Exploratory Data Analysis</a:t>
            </a:r>
            <a:endParaRPr/>
          </a:p>
        </p:txBody>
      </p:sp>
      <p:sp>
        <p:nvSpPr>
          <p:cNvPr id="448" name="Google Shape;448;p33"/>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sp>
        <p:nvSpPr>
          <p:cNvPr id="449" name="Google Shape;449;p33"/>
          <p:cNvSpPr txBox="1"/>
          <p:nvPr/>
        </p:nvSpPr>
        <p:spPr>
          <a:xfrm>
            <a:off x="714825" y="2367235"/>
            <a:ext cx="162786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3200" u="none" cap="none" strike="noStrike">
                <a:solidFill>
                  <a:srgbClr val="282828"/>
                </a:solidFill>
                <a:latin typeface="Inter"/>
                <a:ea typeface="Inter"/>
                <a:cs typeface="Inter"/>
                <a:sym typeface="Inter"/>
              </a:rPr>
              <a:t>Data </a:t>
            </a:r>
            <a:r>
              <a:rPr b="1" lang="en-US" sz="3200">
                <a:solidFill>
                  <a:srgbClr val="282828"/>
                </a:solidFill>
                <a:latin typeface="Inter"/>
                <a:ea typeface="Inter"/>
                <a:cs typeface="Inter"/>
                <a:sym typeface="Inter"/>
              </a:rPr>
              <a:t>Numerikal</a:t>
            </a:r>
            <a:endParaRPr b="1"/>
          </a:p>
        </p:txBody>
      </p:sp>
      <p:sp>
        <p:nvSpPr>
          <p:cNvPr id="450" name="Google Shape;450;p33"/>
          <p:cNvSpPr txBox="1"/>
          <p:nvPr/>
        </p:nvSpPr>
        <p:spPr>
          <a:xfrm>
            <a:off x="10153475" y="3429000"/>
            <a:ext cx="7886100" cy="29892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100"/>
              </a:spcBef>
              <a:spcAft>
                <a:spcPts val="0"/>
              </a:spcAft>
              <a:buSzPts val="1100"/>
              <a:buNone/>
            </a:pPr>
            <a:r>
              <a:rPr lang="en-US" sz="3200">
                <a:solidFill>
                  <a:schemeClr val="dk1"/>
                </a:solidFill>
                <a:highlight>
                  <a:srgbClr val="FFFFFF"/>
                </a:highlight>
                <a:latin typeface="Inter"/>
                <a:ea typeface="Inter"/>
                <a:cs typeface="Inter"/>
                <a:sym typeface="Inter"/>
              </a:rPr>
              <a:t>DayMins:</a:t>
            </a:r>
            <a:endParaRPr sz="3200">
              <a:solidFill>
                <a:schemeClr val="dk1"/>
              </a:solidFill>
              <a:highlight>
                <a:srgbClr val="FFFFFF"/>
              </a:highlight>
              <a:latin typeface="Inter"/>
              <a:ea typeface="Inter"/>
              <a:cs typeface="Inter"/>
              <a:sym typeface="Inter"/>
            </a:endParaRPr>
          </a:p>
          <a:p>
            <a:pPr indent="-431800" lvl="0" marL="457200" rtl="0" algn="l">
              <a:lnSpc>
                <a:spcPct val="115000"/>
              </a:lnSpc>
              <a:spcBef>
                <a:spcPts val="1100"/>
              </a:spcBef>
              <a:spcAft>
                <a:spcPts val="0"/>
              </a:spcAft>
              <a:buClr>
                <a:schemeClr val="dk1"/>
              </a:buClr>
              <a:buSzPts val="3200"/>
              <a:buFont typeface="Inter"/>
              <a:buChar char="●"/>
            </a:pPr>
            <a:r>
              <a:rPr lang="en-US" sz="3200">
                <a:solidFill>
                  <a:schemeClr val="dk1"/>
                </a:solidFill>
                <a:highlight>
                  <a:srgbClr val="FFFFFF"/>
                </a:highlight>
                <a:latin typeface="Inter"/>
                <a:ea typeface="Inter"/>
                <a:cs typeface="Inter"/>
                <a:sym typeface="Inter"/>
              </a:rPr>
              <a:t>Memiliki rata-rata menit harian yang lebih tinggi per bulan untuk customer yang churn.</a:t>
            </a:r>
            <a:endParaRPr sz="3200">
              <a:solidFill>
                <a:schemeClr val="dk1"/>
              </a:solidFill>
              <a:highlight>
                <a:srgbClr val="FFFFFF"/>
              </a:highlight>
              <a:latin typeface="Inter"/>
              <a:ea typeface="Inter"/>
              <a:cs typeface="Inter"/>
              <a:sym typeface="Inter"/>
            </a:endParaRPr>
          </a:p>
          <a:p>
            <a:pPr indent="0" lvl="0" marL="0" marR="0" rtl="0" algn="l">
              <a:lnSpc>
                <a:spcPct val="138013"/>
              </a:lnSpc>
              <a:spcBef>
                <a:spcPts val="700"/>
              </a:spcBef>
              <a:spcAft>
                <a:spcPts val="0"/>
              </a:spcAft>
              <a:buSzPts val="1100"/>
              <a:buNone/>
            </a:pPr>
            <a:r>
              <a:t/>
            </a:r>
            <a:endParaRPr sz="3200">
              <a:solidFill>
                <a:schemeClr val="dk1"/>
              </a:solidFill>
              <a:highlight>
                <a:srgbClr val="FFFFFF"/>
              </a:highlight>
              <a:latin typeface="Inter"/>
              <a:ea typeface="Inter"/>
              <a:cs typeface="Inter"/>
              <a:sym typeface="Inter"/>
            </a:endParaRPr>
          </a:p>
        </p:txBody>
      </p:sp>
      <p:pic>
        <p:nvPicPr>
          <p:cNvPr id="451" name="Google Shape;451;p33"/>
          <p:cNvPicPr preferRelativeResize="0"/>
          <p:nvPr/>
        </p:nvPicPr>
        <p:blipFill>
          <a:blip r:embed="rId5">
            <a:alphaModFix/>
          </a:blip>
          <a:stretch>
            <a:fillRect/>
          </a:stretch>
        </p:blipFill>
        <p:spPr>
          <a:xfrm>
            <a:off x="714825" y="3359003"/>
            <a:ext cx="8735585" cy="3555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4"/>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461" name="Google Shape;461;p34"/>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462" name="Google Shape;462;p34"/>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463" name="Google Shape;463;p34"/>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464" name="Google Shape;464;p34"/>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465" name="Google Shape;465;p34"/>
          <p:cNvSpPr txBox="1"/>
          <p:nvPr/>
        </p:nvSpPr>
        <p:spPr>
          <a:xfrm>
            <a:off x="714825" y="1438675"/>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Exploratory Data Analysis</a:t>
            </a:r>
            <a:endParaRPr/>
          </a:p>
        </p:txBody>
      </p:sp>
      <p:sp>
        <p:nvSpPr>
          <p:cNvPr id="466" name="Google Shape;466;p34"/>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sp>
        <p:nvSpPr>
          <p:cNvPr id="467" name="Google Shape;467;p34"/>
          <p:cNvSpPr txBox="1"/>
          <p:nvPr/>
        </p:nvSpPr>
        <p:spPr>
          <a:xfrm>
            <a:off x="714825" y="2367235"/>
            <a:ext cx="162786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3200" u="none" cap="none" strike="noStrike">
                <a:solidFill>
                  <a:srgbClr val="282828"/>
                </a:solidFill>
                <a:latin typeface="Inter"/>
                <a:ea typeface="Inter"/>
                <a:cs typeface="Inter"/>
                <a:sym typeface="Inter"/>
              </a:rPr>
              <a:t>Data </a:t>
            </a:r>
            <a:r>
              <a:rPr b="1" lang="en-US" sz="3200">
                <a:solidFill>
                  <a:srgbClr val="282828"/>
                </a:solidFill>
                <a:latin typeface="Inter"/>
                <a:ea typeface="Inter"/>
                <a:cs typeface="Inter"/>
                <a:sym typeface="Inter"/>
              </a:rPr>
              <a:t>Numerikal</a:t>
            </a:r>
            <a:endParaRPr b="1"/>
          </a:p>
        </p:txBody>
      </p:sp>
      <p:sp>
        <p:nvSpPr>
          <p:cNvPr id="468" name="Google Shape;468;p34"/>
          <p:cNvSpPr txBox="1"/>
          <p:nvPr/>
        </p:nvSpPr>
        <p:spPr>
          <a:xfrm>
            <a:off x="10153475" y="3429000"/>
            <a:ext cx="7886100" cy="35556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100"/>
              </a:spcBef>
              <a:spcAft>
                <a:spcPts val="0"/>
              </a:spcAft>
              <a:buSzPts val="1100"/>
              <a:buNone/>
            </a:pPr>
            <a:r>
              <a:rPr lang="en-US" sz="3200">
                <a:solidFill>
                  <a:schemeClr val="dk1"/>
                </a:solidFill>
                <a:highlight>
                  <a:srgbClr val="FFFFFF"/>
                </a:highlight>
                <a:latin typeface="Inter"/>
                <a:ea typeface="Inter"/>
                <a:cs typeface="Inter"/>
                <a:sym typeface="Inter"/>
              </a:rPr>
              <a:t>MonthlyCharge:</a:t>
            </a:r>
            <a:endParaRPr sz="3200">
              <a:solidFill>
                <a:schemeClr val="dk1"/>
              </a:solidFill>
              <a:highlight>
                <a:srgbClr val="FFFFFF"/>
              </a:highlight>
              <a:latin typeface="Inter"/>
              <a:ea typeface="Inter"/>
              <a:cs typeface="Inter"/>
              <a:sym typeface="Inter"/>
            </a:endParaRPr>
          </a:p>
          <a:p>
            <a:pPr indent="-431800" lvl="0" marL="457200" rtl="0" algn="l">
              <a:lnSpc>
                <a:spcPct val="115000"/>
              </a:lnSpc>
              <a:spcBef>
                <a:spcPts val="1100"/>
              </a:spcBef>
              <a:spcAft>
                <a:spcPts val="0"/>
              </a:spcAft>
              <a:buClr>
                <a:schemeClr val="dk1"/>
              </a:buClr>
              <a:buSzPts val="3200"/>
              <a:buFont typeface="Inter"/>
              <a:buChar char="●"/>
            </a:pPr>
            <a:r>
              <a:rPr lang="en-US" sz="3200">
                <a:solidFill>
                  <a:schemeClr val="dk1"/>
                </a:solidFill>
                <a:highlight>
                  <a:srgbClr val="FFFFFF"/>
                </a:highlight>
                <a:latin typeface="Inter"/>
                <a:ea typeface="Inter"/>
                <a:cs typeface="Inter"/>
                <a:sym typeface="Inter"/>
              </a:rPr>
              <a:t>Customer yang churn memiliki rata-rata Monthly Charge yang lebih tinggi daripada yang tinggal di perusahaan.</a:t>
            </a:r>
            <a:endParaRPr sz="3200">
              <a:solidFill>
                <a:schemeClr val="dk1"/>
              </a:solidFill>
              <a:highlight>
                <a:srgbClr val="FFFFFF"/>
              </a:highlight>
              <a:latin typeface="Inter"/>
              <a:ea typeface="Inter"/>
              <a:cs typeface="Inter"/>
              <a:sym typeface="Inter"/>
            </a:endParaRPr>
          </a:p>
          <a:p>
            <a:pPr indent="0" lvl="0" marL="0" marR="0" rtl="0" algn="l">
              <a:lnSpc>
                <a:spcPct val="138013"/>
              </a:lnSpc>
              <a:spcBef>
                <a:spcPts val="700"/>
              </a:spcBef>
              <a:spcAft>
                <a:spcPts val="0"/>
              </a:spcAft>
              <a:buSzPts val="1100"/>
              <a:buNone/>
            </a:pPr>
            <a:r>
              <a:t/>
            </a:r>
            <a:endParaRPr sz="3200">
              <a:solidFill>
                <a:schemeClr val="dk1"/>
              </a:solidFill>
              <a:highlight>
                <a:srgbClr val="FFFFFF"/>
              </a:highlight>
              <a:latin typeface="Inter"/>
              <a:ea typeface="Inter"/>
              <a:cs typeface="Inter"/>
              <a:sym typeface="Inter"/>
            </a:endParaRPr>
          </a:p>
        </p:txBody>
      </p:sp>
      <p:pic>
        <p:nvPicPr>
          <p:cNvPr id="469" name="Google Shape;469;p34"/>
          <p:cNvPicPr preferRelativeResize="0"/>
          <p:nvPr/>
        </p:nvPicPr>
        <p:blipFill>
          <a:blip r:embed="rId5">
            <a:alphaModFix/>
          </a:blip>
          <a:stretch>
            <a:fillRect/>
          </a:stretch>
        </p:blipFill>
        <p:spPr>
          <a:xfrm>
            <a:off x="714825" y="3433826"/>
            <a:ext cx="9019600" cy="3663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5"/>
          <p:cNvSpPr txBox="1"/>
          <p:nvPr/>
        </p:nvSpPr>
        <p:spPr>
          <a:xfrm>
            <a:off x="91425" y="9692625"/>
            <a:ext cx="17704350" cy="26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479" name="Google Shape;479;p35"/>
          <p:cNvPicPr preferRelativeResize="0"/>
          <p:nvPr/>
        </p:nvPicPr>
        <p:blipFill rotWithShape="1">
          <a:blip r:embed="rId3">
            <a:alphaModFix/>
          </a:blip>
          <a:srcRect b="2396" l="0" r="2397" t="0"/>
          <a:stretch/>
        </p:blipFill>
        <p:spPr>
          <a:xfrm>
            <a:off x="16993469" y="235816"/>
            <a:ext cx="1046111" cy="557796"/>
          </a:xfrm>
          <a:prstGeom prst="rect">
            <a:avLst/>
          </a:prstGeom>
          <a:noFill/>
          <a:ln>
            <a:noFill/>
          </a:ln>
        </p:spPr>
      </p:pic>
      <p:cxnSp>
        <p:nvCxnSpPr>
          <p:cNvPr id="480" name="Google Shape;480;p35"/>
          <p:cNvCxnSpPr/>
          <p:nvPr/>
        </p:nvCxnSpPr>
        <p:spPr>
          <a:xfrm rot="5257012">
            <a:off x="16479998" y="514688"/>
            <a:ext cx="302278" cy="0"/>
          </a:xfrm>
          <a:prstGeom prst="straightConnector1">
            <a:avLst/>
          </a:prstGeom>
          <a:noFill/>
          <a:ln cap="rnd" cmpd="sng" w="9525">
            <a:solidFill>
              <a:srgbClr val="595959"/>
            </a:solidFill>
            <a:prstDash val="solid"/>
            <a:round/>
            <a:headEnd len="sm" w="sm" type="none"/>
            <a:tailEnd len="sm" w="sm" type="none"/>
          </a:ln>
        </p:spPr>
      </p:cxnSp>
      <p:cxnSp>
        <p:nvCxnSpPr>
          <p:cNvPr id="481" name="Google Shape;481;p35"/>
          <p:cNvCxnSpPr/>
          <p:nvPr/>
        </p:nvCxnSpPr>
        <p:spPr>
          <a:xfrm rot="5257012">
            <a:off x="16479953" y="514688"/>
            <a:ext cx="302278" cy="0"/>
          </a:xfrm>
          <a:prstGeom prst="straightConnector1">
            <a:avLst/>
          </a:prstGeom>
          <a:noFill/>
          <a:ln cap="rnd" cmpd="sng" w="9525">
            <a:solidFill>
              <a:srgbClr val="595959"/>
            </a:solidFill>
            <a:prstDash val="solid"/>
            <a:round/>
            <a:headEnd len="sm" w="sm" type="none"/>
            <a:tailEnd len="sm" w="sm" type="none"/>
          </a:ln>
        </p:spPr>
      </p:cxnSp>
      <p:pic>
        <p:nvPicPr>
          <p:cNvPr id="482" name="Google Shape;482;p35"/>
          <p:cNvPicPr preferRelativeResize="0"/>
          <p:nvPr/>
        </p:nvPicPr>
        <p:blipFill rotWithShape="1">
          <a:blip r:embed="rId4">
            <a:alphaModFix/>
          </a:blip>
          <a:srcRect b="606" l="9895" r="9225" t="0"/>
          <a:stretch/>
        </p:blipFill>
        <p:spPr>
          <a:xfrm>
            <a:off x="15006038" y="191594"/>
            <a:ext cx="1363249" cy="646244"/>
          </a:xfrm>
          <a:prstGeom prst="rect">
            <a:avLst/>
          </a:prstGeom>
          <a:noFill/>
          <a:ln>
            <a:noFill/>
          </a:ln>
        </p:spPr>
      </p:pic>
      <p:sp>
        <p:nvSpPr>
          <p:cNvPr id="483" name="Google Shape;483;p35"/>
          <p:cNvSpPr txBox="1"/>
          <p:nvPr/>
        </p:nvSpPr>
        <p:spPr>
          <a:xfrm>
            <a:off x="714825" y="1438675"/>
            <a:ext cx="16777950" cy="723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Exploratory Data Analysis</a:t>
            </a:r>
            <a:endParaRPr/>
          </a:p>
        </p:txBody>
      </p:sp>
      <p:sp>
        <p:nvSpPr>
          <p:cNvPr id="484" name="Google Shape;484;p35"/>
          <p:cNvSpPr txBox="1"/>
          <p:nvPr/>
        </p:nvSpPr>
        <p:spPr>
          <a:xfrm>
            <a:off x="243819" y="257894"/>
            <a:ext cx="11980950" cy="323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sp>
        <p:nvSpPr>
          <p:cNvPr id="485" name="Google Shape;485;p35"/>
          <p:cNvSpPr txBox="1"/>
          <p:nvPr/>
        </p:nvSpPr>
        <p:spPr>
          <a:xfrm>
            <a:off x="714825" y="2367235"/>
            <a:ext cx="162786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lang="en-US" sz="3200">
                <a:solidFill>
                  <a:srgbClr val="282828"/>
                </a:solidFill>
                <a:latin typeface="Inter"/>
                <a:ea typeface="Inter"/>
                <a:cs typeface="Inter"/>
                <a:sym typeface="Inter"/>
              </a:rPr>
              <a:t>Melihat Relationship</a:t>
            </a:r>
            <a:endParaRPr b="1"/>
          </a:p>
        </p:txBody>
      </p:sp>
      <p:sp>
        <p:nvSpPr>
          <p:cNvPr id="486" name="Google Shape;486;p35"/>
          <p:cNvSpPr txBox="1"/>
          <p:nvPr/>
        </p:nvSpPr>
        <p:spPr>
          <a:xfrm>
            <a:off x="714825" y="3237975"/>
            <a:ext cx="7093500" cy="18519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lang="en-US" sz="3200">
                <a:solidFill>
                  <a:srgbClr val="282828"/>
                </a:solidFill>
                <a:latin typeface="Inter"/>
                <a:ea typeface="Inter"/>
                <a:cs typeface="Inter"/>
                <a:sym typeface="Inter"/>
              </a:rPr>
              <a:t>Relationship </a:t>
            </a:r>
            <a:r>
              <a:rPr lang="en-US" sz="3200">
                <a:solidFill>
                  <a:srgbClr val="282828"/>
                </a:solidFill>
                <a:latin typeface="Inter"/>
                <a:ea typeface="Inter"/>
                <a:cs typeface="Inter"/>
                <a:sym typeface="Inter"/>
              </a:rPr>
              <a:t>terbaik </a:t>
            </a:r>
            <a:r>
              <a:rPr lang="en-US" sz="3200">
                <a:solidFill>
                  <a:srgbClr val="282828"/>
                </a:solidFill>
                <a:latin typeface="Inter"/>
                <a:ea typeface="Inter"/>
                <a:cs typeface="Inter"/>
                <a:sym typeface="Inter"/>
              </a:rPr>
              <a:t> antara 2 data numerikal (MonthlyCharge dan DataUsage)</a:t>
            </a:r>
            <a:endParaRPr>
              <a:latin typeface="Inter"/>
              <a:ea typeface="Inter"/>
              <a:cs typeface="Inter"/>
              <a:sym typeface="Inter"/>
            </a:endParaRPr>
          </a:p>
        </p:txBody>
      </p:sp>
      <p:pic>
        <p:nvPicPr>
          <p:cNvPr id="487" name="Google Shape;487;p35"/>
          <p:cNvPicPr preferRelativeResize="0"/>
          <p:nvPr/>
        </p:nvPicPr>
        <p:blipFill>
          <a:blip r:embed="rId5">
            <a:alphaModFix/>
          </a:blip>
          <a:stretch>
            <a:fillRect/>
          </a:stretch>
        </p:blipFill>
        <p:spPr>
          <a:xfrm>
            <a:off x="8982750" y="2162575"/>
            <a:ext cx="7386525" cy="747284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6"/>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497" name="Google Shape;497;p36"/>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498" name="Google Shape;498;p36"/>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499" name="Google Shape;499;p36"/>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500" name="Google Shape;500;p36"/>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501" name="Google Shape;501;p36"/>
          <p:cNvSpPr txBox="1"/>
          <p:nvPr/>
        </p:nvSpPr>
        <p:spPr>
          <a:xfrm>
            <a:off x="714825" y="1438675"/>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Exploratory Data Analysis</a:t>
            </a:r>
            <a:endParaRPr/>
          </a:p>
        </p:txBody>
      </p:sp>
      <p:sp>
        <p:nvSpPr>
          <p:cNvPr id="502" name="Google Shape;502;p36"/>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sp>
        <p:nvSpPr>
          <p:cNvPr id="503" name="Google Shape;503;p36"/>
          <p:cNvSpPr txBox="1"/>
          <p:nvPr/>
        </p:nvSpPr>
        <p:spPr>
          <a:xfrm>
            <a:off x="714825" y="2367235"/>
            <a:ext cx="16278600" cy="1172400"/>
          </a:xfrm>
          <a:prstGeom prst="rect">
            <a:avLst/>
          </a:prstGeom>
          <a:noFill/>
          <a:ln>
            <a:noFill/>
          </a:ln>
        </p:spPr>
        <p:txBody>
          <a:bodyPr anchorCtr="0" anchor="t" bIns="0" lIns="0" spcFirstLastPara="1" rIns="0" wrap="square" tIns="0">
            <a:spAutoFit/>
          </a:bodyPr>
          <a:lstStyle/>
          <a:p>
            <a:pPr indent="0" lvl="0" marL="0" rtl="0" algn="l">
              <a:lnSpc>
                <a:spcPct val="138000"/>
              </a:lnSpc>
              <a:spcBef>
                <a:spcPts val="0"/>
              </a:spcBef>
              <a:spcAft>
                <a:spcPts val="0"/>
              </a:spcAft>
              <a:buClr>
                <a:schemeClr val="dk1"/>
              </a:buClr>
              <a:buFont typeface="Arial"/>
              <a:buNone/>
            </a:pPr>
            <a:r>
              <a:rPr b="1" lang="en-US" sz="3200">
                <a:solidFill>
                  <a:srgbClr val="282828"/>
                </a:solidFill>
                <a:latin typeface="Inter"/>
                <a:ea typeface="Inter"/>
                <a:cs typeface="Inter"/>
                <a:sym typeface="Inter"/>
              </a:rPr>
              <a:t>Melihat Relationship</a:t>
            </a:r>
            <a:endParaRPr b="1">
              <a:solidFill>
                <a:schemeClr val="dk1"/>
              </a:solidFill>
            </a:endParaRPr>
          </a:p>
          <a:p>
            <a:pPr indent="0" lvl="0" marL="0" marR="0" rtl="0" algn="l">
              <a:lnSpc>
                <a:spcPct val="138000"/>
              </a:lnSpc>
              <a:spcBef>
                <a:spcPts val="0"/>
              </a:spcBef>
              <a:spcAft>
                <a:spcPts val="0"/>
              </a:spcAft>
              <a:buNone/>
            </a:pPr>
            <a:r>
              <a:t/>
            </a:r>
            <a:endParaRPr b="1" sz="3200">
              <a:solidFill>
                <a:srgbClr val="282828"/>
              </a:solidFill>
              <a:latin typeface="Inter"/>
              <a:ea typeface="Inter"/>
              <a:cs typeface="Inter"/>
              <a:sym typeface="Inter"/>
            </a:endParaRPr>
          </a:p>
        </p:txBody>
      </p:sp>
      <p:pic>
        <p:nvPicPr>
          <p:cNvPr id="504" name="Google Shape;504;p36"/>
          <p:cNvPicPr preferRelativeResize="0"/>
          <p:nvPr/>
        </p:nvPicPr>
        <p:blipFill>
          <a:blip r:embed="rId5">
            <a:alphaModFix/>
          </a:blip>
          <a:stretch>
            <a:fillRect/>
          </a:stretch>
        </p:blipFill>
        <p:spPr>
          <a:xfrm>
            <a:off x="3549271" y="3679525"/>
            <a:ext cx="11189454" cy="5860700"/>
          </a:xfrm>
          <a:prstGeom prst="rect">
            <a:avLst/>
          </a:prstGeom>
          <a:noFill/>
          <a:ln>
            <a:noFill/>
          </a:ln>
        </p:spPr>
      </p:pic>
      <p:sp>
        <p:nvSpPr>
          <p:cNvPr id="505" name="Google Shape;505;p36"/>
          <p:cNvSpPr txBox="1"/>
          <p:nvPr/>
        </p:nvSpPr>
        <p:spPr>
          <a:xfrm>
            <a:off x="714825" y="3030313"/>
            <a:ext cx="138606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lang="en-US" sz="3200">
                <a:solidFill>
                  <a:srgbClr val="282828"/>
                </a:solidFill>
                <a:latin typeface="Inter"/>
                <a:ea typeface="Inter"/>
                <a:cs typeface="Inter"/>
                <a:sym typeface="Inter"/>
              </a:rPr>
              <a:t>Pemisahan Churn dan No Churn</a:t>
            </a:r>
            <a:endParaRPr>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7"/>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515" name="Google Shape;515;p37"/>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516" name="Google Shape;516;p37"/>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517" name="Google Shape;517;p37"/>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518" name="Google Shape;518;p37"/>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519" name="Google Shape;519;p37"/>
          <p:cNvSpPr txBox="1"/>
          <p:nvPr/>
        </p:nvSpPr>
        <p:spPr>
          <a:xfrm>
            <a:off x="714825" y="1438675"/>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Exploratory Data Analysis</a:t>
            </a:r>
            <a:endParaRPr/>
          </a:p>
        </p:txBody>
      </p:sp>
      <p:sp>
        <p:nvSpPr>
          <p:cNvPr id="520" name="Google Shape;520;p37"/>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sp>
        <p:nvSpPr>
          <p:cNvPr id="521" name="Google Shape;521;p37"/>
          <p:cNvSpPr txBox="1"/>
          <p:nvPr/>
        </p:nvSpPr>
        <p:spPr>
          <a:xfrm>
            <a:off x="714825" y="2367235"/>
            <a:ext cx="162786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lang="en-US" sz="3200">
                <a:solidFill>
                  <a:srgbClr val="282828"/>
                </a:solidFill>
                <a:latin typeface="Inter"/>
                <a:ea typeface="Inter"/>
                <a:cs typeface="Inter"/>
                <a:sym typeface="Inter"/>
              </a:rPr>
              <a:t>Segmentasi</a:t>
            </a:r>
            <a:endParaRPr b="1" sz="3200">
              <a:solidFill>
                <a:srgbClr val="282828"/>
              </a:solidFill>
              <a:latin typeface="Inter"/>
              <a:ea typeface="Inter"/>
              <a:cs typeface="Inter"/>
              <a:sym typeface="Inter"/>
            </a:endParaRPr>
          </a:p>
        </p:txBody>
      </p:sp>
      <p:sp>
        <p:nvSpPr>
          <p:cNvPr id="522" name="Google Shape;522;p37"/>
          <p:cNvSpPr txBox="1"/>
          <p:nvPr/>
        </p:nvSpPr>
        <p:spPr>
          <a:xfrm>
            <a:off x="714825" y="3428988"/>
            <a:ext cx="6451500" cy="1715100"/>
          </a:xfrm>
          <a:prstGeom prst="rect">
            <a:avLst/>
          </a:prstGeom>
          <a:noFill/>
          <a:ln>
            <a:noFill/>
          </a:ln>
        </p:spPr>
        <p:txBody>
          <a:bodyPr anchorCtr="0" anchor="t" bIns="0" lIns="0" spcFirstLastPara="1" rIns="0" wrap="square" tIns="0">
            <a:spAutoFit/>
          </a:bodyPr>
          <a:lstStyle/>
          <a:p>
            <a:pPr indent="-431800" lvl="0" marL="457200" rtl="0" algn="l">
              <a:lnSpc>
                <a:spcPct val="115000"/>
              </a:lnSpc>
              <a:spcBef>
                <a:spcPts val="1100"/>
              </a:spcBef>
              <a:spcAft>
                <a:spcPts val="0"/>
              </a:spcAft>
              <a:buClr>
                <a:schemeClr val="dk1"/>
              </a:buClr>
              <a:buSzPts val="3200"/>
              <a:buFont typeface="Inter"/>
              <a:buChar char="●"/>
            </a:pPr>
            <a:r>
              <a:rPr lang="en-US" sz="3200">
                <a:solidFill>
                  <a:schemeClr val="dk1"/>
                </a:solidFill>
                <a:highlight>
                  <a:srgbClr val="FFFFFF"/>
                </a:highlight>
                <a:latin typeface="Inter"/>
                <a:ea typeface="Inter"/>
                <a:cs typeface="Inter"/>
                <a:sym typeface="Inter"/>
              </a:rPr>
              <a:t>DataUsage 0-1 = Segment 1</a:t>
            </a:r>
            <a:endParaRPr sz="3200">
              <a:solidFill>
                <a:schemeClr val="dk1"/>
              </a:solidFill>
              <a:highlight>
                <a:srgbClr val="FFFFFF"/>
              </a:highlight>
              <a:latin typeface="Inter"/>
              <a:ea typeface="Inter"/>
              <a:cs typeface="Inter"/>
              <a:sym typeface="Inter"/>
            </a:endParaRPr>
          </a:p>
          <a:p>
            <a:pPr indent="-431800" lvl="0" marL="457200" rtl="0" algn="l">
              <a:lnSpc>
                <a:spcPct val="115000"/>
              </a:lnSpc>
              <a:spcBef>
                <a:spcPts val="0"/>
              </a:spcBef>
              <a:spcAft>
                <a:spcPts val="0"/>
              </a:spcAft>
              <a:buClr>
                <a:schemeClr val="dk1"/>
              </a:buClr>
              <a:buSzPts val="3200"/>
              <a:buFont typeface="Inter"/>
              <a:buChar char="●"/>
            </a:pPr>
            <a:r>
              <a:rPr lang="en-US" sz="3200">
                <a:solidFill>
                  <a:schemeClr val="dk1"/>
                </a:solidFill>
                <a:highlight>
                  <a:srgbClr val="FFFFFF"/>
                </a:highlight>
                <a:latin typeface="Inter"/>
                <a:ea typeface="Inter"/>
                <a:cs typeface="Inter"/>
                <a:sym typeface="Inter"/>
              </a:rPr>
              <a:t>DataUsage &gt;1 = Segment 2</a:t>
            </a:r>
            <a:endParaRPr sz="3200">
              <a:solidFill>
                <a:schemeClr val="dk1"/>
              </a:solidFill>
              <a:highlight>
                <a:srgbClr val="FFFFFF"/>
              </a:highlight>
              <a:latin typeface="Inter"/>
              <a:ea typeface="Inter"/>
              <a:cs typeface="Inter"/>
              <a:sym typeface="Inter"/>
            </a:endParaRPr>
          </a:p>
          <a:p>
            <a:pPr indent="0" lvl="0" marL="0" marR="0" rtl="0" algn="l">
              <a:lnSpc>
                <a:spcPct val="138000"/>
              </a:lnSpc>
              <a:spcBef>
                <a:spcPts val="700"/>
              </a:spcBef>
              <a:spcAft>
                <a:spcPts val="0"/>
              </a:spcAft>
              <a:buNone/>
            </a:pPr>
            <a:r>
              <a:t/>
            </a:r>
            <a:endParaRPr sz="3200">
              <a:solidFill>
                <a:srgbClr val="282828"/>
              </a:solidFill>
              <a:latin typeface="Inter"/>
              <a:ea typeface="Inter"/>
              <a:cs typeface="Inter"/>
              <a:sym typeface="Inter"/>
            </a:endParaRPr>
          </a:p>
        </p:txBody>
      </p:sp>
      <p:pic>
        <p:nvPicPr>
          <p:cNvPr id="523" name="Google Shape;523;p37"/>
          <p:cNvPicPr preferRelativeResize="0"/>
          <p:nvPr/>
        </p:nvPicPr>
        <p:blipFill>
          <a:blip r:embed="rId5">
            <a:alphaModFix/>
          </a:blip>
          <a:stretch>
            <a:fillRect/>
          </a:stretch>
        </p:blipFill>
        <p:spPr>
          <a:xfrm>
            <a:off x="9027641" y="2367225"/>
            <a:ext cx="6871834" cy="6952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8"/>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533" name="Google Shape;533;p38"/>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534" name="Google Shape;534;p38"/>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535" name="Google Shape;535;p38"/>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536" name="Google Shape;536;p38"/>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537" name="Google Shape;537;p38"/>
          <p:cNvSpPr txBox="1"/>
          <p:nvPr/>
        </p:nvSpPr>
        <p:spPr>
          <a:xfrm>
            <a:off x="714825" y="1438675"/>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Exploratory Data Analysis</a:t>
            </a:r>
            <a:endParaRPr/>
          </a:p>
        </p:txBody>
      </p:sp>
      <p:sp>
        <p:nvSpPr>
          <p:cNvPr id="538" name="Google Shape;538;p38"/>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sp>
        <p:nvSpPr>
          <p:cNvPr id="539" name="Google Shape;539;p38"/>
          <p:cNvSpPr txBox="1"/>
          <p:nvPr/>
        </p:nvSpPr>
        <p:spPr>
          <a:xfrm>
            <a:off x="714825" y="2367235"/>
            <a:ext cx="162786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lang="en-US" sz="3200">
                <a:solidFill>
                  <a:srgbClr val="282828"/>
                </a:solidFill>
                <a:latin typeface="Inter"/>
                <a:ea typeface="Inter"/>
                <a:cs typeface="Inter"/>
                <a:sym typeface="Inter"/>
              </a:rPr>
              <a:t>Segmentasi</a:t>
            </a:r>
            <a:endParaRPr b="1" sz="3200">
              <a:solidFill>
                <a:srgbClr val="282828"/>
              </a:solidFill>
              <a:latin typeface="Inter"/>
              <a:ea typeface="Inter"/>
              <a:cs typeface="Inter"/>
              <a:sym typeface="Inter"/>
            </a:endParaRPr>
          </a:p>
        </p:txBody>
      </p:sp>
      <p:sp>
        <p:nvSpPr>
          <p:cNvPr id="540" name="Google Shape;540;p38"/>
          <p:cNvSpPr txBox="1"/>
          <p:nvPr/>
        </p:nvSpPr>
        <p:spPr>
          <a:xfrm>
            <a:off x="714825" y="3049463"/>
            <a:ext cx="64515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lang="en-US" sz="3200">
                <a:solidFill>
                  <a:schemeClr val="dk1"/>
                </a:solidFill>
                <a:highlight>
                  <a:srgbClr val="FFFFFF"/>
                </a:highlight>
                <a:latin typeface="Inter"/>
                <a:ea typeface="Inter"/>
                <a:cs typeface="Inter"/>
                <a:sym typeface="Inter"/>
              </a:rPr>
              <a:t>CustServCalls</a:t>
            </a:r>
            <a:endParaRPr sz="3200">
              <a:solidFill>
                <a:srgbClr val="282828"/>
              </a:solidFill>
              <a:latin typeface="Inter"/>
              <a:ea typeface="Inter"/>
              <a:cs typeface="Inter"/>
              <a:sym typeface="Inter"/>
            </a:endParaRPr>
          </a:p>
        </p:txBody>
      </p:sp>
      <p:pic>
        <p:nvPicPr>
          <p:cNvPr id="541" name="Google Shape;541;p38"/>
          <p:cNvPicPr preferRelativeResize="0"/>
          <p:nvPr/>
        </p:nvPicPr>
        <p:blipFill>
          <a:blip r:embed="rId5">
            <a:alphaModFix/>
          </a:blip>
          <a:stretch>
            <a:fillRect/>
          </a:stretch>
        </p:blipFill>
        <p:spPr>
          <a:xfrm>
            <a:off x="3638550" y="3542063"/>
            <a:ext cx="11010900" cy="5772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9"/>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551" name="Google Shape;551;p39"/>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552" name="Google Shape;552;p39"/>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553" name="Google Shape;553;p39"/>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554" name="Google Shape;554;p39"/>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555" name="Google Shape;555;p39"/>
          <p:cNvSpPr txBox="1"/>
          <p:nvPr/>
        </p:nvSpPr>
        <p:spPr>
          <a:xfrm>
            <a:off x="714825" y="1438675"/>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Exploratory Data Analysis</a:t>
            </a:r>
            <a:endParaRPr/>
          </a:p>
        </p:txBody>
      </p:sp>
      <p:sp>
        <p:nvSpPr>
          <p:cNvPr id="556" name="Google Shape;556;p39"/>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sp>
        <p:nvSpPr>
          <p:cNvPr id="557" name="Google Shape;557;p39"/>
          <p:cNvSpPr txBox="1"/>
          <p:nvPr/>
        </p:nvSpPr>
        <p:spPr>
          <a:xfrm>
            <a:off x="714825" y="2367235"/>
            <a:ext cx="162786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lang="en-US" sz="3200">
                <a:solidFill>
                  <a:srgbClr val="282828"/>
                </a:solidFill>
                <a:latin typeface="Inter"/>
                <a:ea typeface="Inter"/>
                <a:cs typeface="Inter"/>
                <a:sym typeface="Inter"/>
              </a:rPr>
              <a:t>Segmentasi</a:t>
            </a:r>
            <a:endParaRPr b="1" sz="3200">
              <a:solidFill>
                <a:srgbClr val="282828"/>
              </a:solidFill>
              <a:latin typeface="Inter"/>
              <a:ea typeface="Inter"/>
              <a:cs typeface="Inter"/>
              <a:sym typeface="Inter"/>
            </a:endParaRPr>
          </a:p>
        </p:txBody>
      </p:sp>
      <p:sp>
        <p:nvSpPr>
          <p:cNvPr id="558" name="Google Shape;558;p39"/>
          <p:cNvSpPr txBox="1"/>
          <p:nvPr/>
        </p:nvSpPr>
        <p:spPr>
          <a:xfrm>
            <a:off x="714825" y="3049463"/>
            <a:ext cx="64515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lang="en-US" sz="3200">
                <a:solidFill>
                  <a:schemeClr val="dk1"/>
                </a:solidFill>
                <a:highlight>
                  <a:srgbClr val="FFFFFF"/>
                </a:highlight>
                <a:latin typeface="Inter"/>
                <a:ea typeface="Inter"/>
                <a:cs typeface="Inter"/>
                <a:sym typeface="Inter"/>
              </a:rPr>
              <a:t>MonthlyCharge</a:t>
            </a:r>
            <a:endParaRPr sz="3200">
              <a:solidFill>
                <a:srgbClr val="282828"/>
              </a:solidFill>
              <a:latin typeface="Inter"/>
              <a:ea typeface="Inter"/>
              <a:cs typeface="Inter"/>
              <a:sym typeface="Inter"/>
            </a:endParaRPr>
          </a:p>
        </p:txBody>
      </p:sp>
      <p:grpSp>
        <p:nvGrpSpPr>
          <p:cNvPr id="559" name="Google Shape;559;p39"/>
          <p:cNvGrpSpPr/>
          <p:nvPr/>
        </p:nvGrpSpPr>
        <p:grpSpPr>
          <a:xfrm>
            <a:off x="1663200" y="3767722"/>
            <a:ext cx="14961616" cy="5699112"/>
            <a:chOff x="152400" y="3694463"/>
            <a:chExt cx="7496175" cy="2667000"/>
          </a:xfrm>
        </p:grpSpPr>
        <p:pic>
          <p:nvPicPr>
            <p:cNvPr id="560" name="Google Shape;560;p39"/>
            <p:cNvPicPr preferRelativeResize="0"/>
            <p:nvPr/>
          </p:nvPicPr>
          <p:blipFill>
            <a:blip r:embed="rId5">
              <a:alphaModFix/>
            </a:blip>
            <a:stretch>
              <a:fillRect/>
            </a:stretch>
          </p:blipFill>
          <p:spPr>
            <a:xfrm>
              <a:off x="152400" y="3694463"/>
              <a:ext cx="3638550" cy="2667000"/>
            </a:xfrm>
            <a:prstGeom prst="rect">
              <a:avLst/>
            </a:prstGeom>
            <a:noFill/>
            <a:ln>
              <a:noFill/>
            </a:ln>
          </p:spPr>
        </p:pic>
        <p:pic>
          <p:nvPicPr>
            <p:cNvPr id="561" name="Google Shape;561;p39"/>
            <p:cNvPicPr preferRelativeResize="0"/>
            <p:nvPr/>
          </p:nvPicPr>
          <p:blipFill>
            <a:blip r:embed="rId6">
              <a:alphaModFix/>
            </a:blip>
            <a:stretch>
              <a:fillRect/>
            </a:stretch>
          </p:blipFill>
          <p:spPr>
            <a:xfrm>
              <a:off x="3943350" y="3694463"/>
              <a:ext cx="3705225" cy="2667000"/>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0"/>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571" name="Google Shape;571;p40"/>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572" name="Google Shape;572;p40"/>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573" name="Google Shape;573;p40"/>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574" name="Google Shape;574;p40"/>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575" name="Google Shape;575;p40"/>
          <p:cNvSpPr txBox="1"/>
          <p:nvPr/>
        </p:nvSpPr>
        <p:spPr>
          <a:xfrm>
            <a:off x="714825" y="1438675"/>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Exploratory Data Analysis</a:t>
            </a:r>
            <a:endParaRPr/>
          </a:p>
        </p:txBody>
      </p:sp>
      <p:sp>
        <p:nvSpPr>
          <p:cNvPr id="576" name="Google Shape;576;p40"/>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sp>
        <p:nvSpPr>
          <p:cNvPr id="577" name="Google Shape;577;p40"/>
          <p:cNvSpPr txBox="1"/>
          <p:nvPr/>
        </p:nvSpPr>
        <p:spPr>
          <a:xfrm>
            <a:off x="714825" y="2367235"/>
            <a:ext cx="162786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lang="en-US" sz="3200">
                <a:solidFill>
                  <a:srgbClr val="282828"/>
                </a:solidFill>
                <a:latin typeface="Inter"/>
                <a:ea typeface="Inter"/>
                <a:cs typeface="Inter"/>
                <a:sym typeface="Inter"/>
              </a:rPr>
              <a:t>Segmentasi</a:t>
            </a:r>
            <a:endParaRPr b="1" sz="3200">
              <a:solidFill>
                <a:srgbClr val="282828"/>
              </a:solidFill>
              <a:latin typeface="Inter"/>
              <a:ea typeface="Inter"/>
              <a:cs typeface="Inter"/>
              <a:sym typeface="Inter"/>
            </a:endParaRPr>
          </a:p>
        </p:txBody>
      </p:sp>
      <p:sp>
        <p:nvSpPr>
          <p:cNvPr id="578" name="Google Shape;578;p40"/>
          <p:cNvSpPr txBox="1"/>
          <p:nvPr/>
        </p:nvSpPr>
        <p:spPr>
          <a:xfrm>
            <a:off x="714825" y="3049463"/>
            <a:ext cx="64515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lang="en-US" sz="3200">
                <a:solidFill>
                  <a:schemeClr val="dk1"/>
                </a:solidFill>
                <a:highlight>
                  <a:srgbClr val="FFFFFF"/>
                </a:highlight>
                <a:latin typeface="Inter"/>
                <a:ea typeface="Inter"/>
                <a:cs typeface="Inter"/>
                <a:sym typeface="Inter"/>
              </a:rPr>
              <a:t>DataUsage</a:t>
            </a:r>
            <a:endParaRPr sz="3200">
              <a:solidFill>
                <a:srgbClr val="282828"/>
              </a:solidFill>
              <a:latin typeface="Inter"/>
              <a:ea typeface="Inter"/>
              <a:cs typeface="Inter"/>
              <a:sym typeface="Inter"/>
            </a:endParaRPr>
          </a:p>
        </p:txBody>
      </p:sp>
      <p:pic>
        <p:nvPicPr>
          <p:cNvPr id="579" name="Google Shape;579;p40"/>
          <p:cNvPicPr preferRelativeResize="0"/>
          <p:nvPr/>
        </p:nvPicPr>
        <p:blipFill>
          <a:blip r:embed="rId5">
            <a:alphaModFix/>
          </a:blip>
          <a:stretch>
            <a:fillRect/>
          </a:stretch>
        </p:blipFill>
        <p:spPr>
          <a:xfrm>
            <a:off x="3609975" y="3694463"/>
            <a:ext cx="11068050" cy="5772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1"/>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589" name="Google Shape;589;p41"/>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590" name="Google Shape;590;p41"/>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591" name="Google Shape;591;p41"/>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592" name="Google Shape;592;p41"/>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593" name="Google Shape;593;p41"/>
          <p:cNvSpPr txBox="1"/>
          <p:nvPr/>
        </p:nvSpPr>
        <p:spPr>
          <a:xfrm>
            <a:off x="714825" y="1438675"/>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Exploratory Data Analysis</a:t>
            </a:r>
            <a:endParaRPr/>
          </a:p>
        </p:txBody>
      </p:sp>
      <p:sp>
        <p:nvSpPr>
          <p:cNvPr id="594" name="Google Shape;594;p41"/>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sp>
        <p:nvSpPr>
          <p:cNvPr id="595" name="Google Shape;595;p41"/>
          <p:cNvSpPr txBox="1"/>
          <p:nvPr/>
        </p:nvSpPr>
        <p:spPr>
          <a:xfrm>
            <a:off x="714825" y="2367235"/>
            <a:ext cx="162786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lang="en-US" sz="3200">
                <a:solidFill>
                  <a:srgbClr val="282828"/>
                </a:solidFill>
                <a:latin typeface="Inter"/>
                <a:ea typeface="Inter"/>
                <a:cs typeface="Inter"/>
                <a:sym typeface="Inter"/>
              </a:rPr>
              <a:t>Segmentasi</a:t>
            </a:r>
            <a:endParaRPr b="1" sz="3200">
              <a:solidFill>
                <a:srgbClr val="282828"/>
              </a:solidFill>
              <a:latin typeface="Inter"/>
              <a:ea typeface="Inter"/>
              <a:cs typeface="Inter"/>
              <a:sym typeface="Inter"/>
            </a:endParaRPr>
          </a:p>
        </p:txBody>
      </p:sp>
      <p:sp>
        <p:nvSpPr>
          <p:cNvPr id="596" name="Google Shape;596;p41"/>
          <p:cNvSpPr txBox="1"/>
          <p:nvPr/>
        </p:nvSpPr>
        <p:spPr>
          <a:xfrm>
            <a:off x="714825" y="3049463"/>
            <a:ext cx="64515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lang="en-US" sz="3200">
                <a:solidFill>
                  <a:schemeClr val="dk1"/>
                </a:solidFill>
                <a:highlight>
                  <a:srgbClr val="FFFFFF"/>
                </a:highlight>
                <a:latin typeface="Inter"/>
                <a:ea typeface="Inter"/>
                <a:cs typeface="Inter"/>
                <a:sym typeface="Inter"/>
              </a:rPr>
              <a:t>DayCalls</a:t>
            </a:r>
            <a:endParaRPr sz="3200">
              <a:solidFill>
                <a:srgbClr val="282828"/>
              </a:solidFill>
              <a:latin typeface="Inter"/>
              <a:ea typeface="Inter"/>
              <a:cs typeface="Inter"/>
              <a:sym typeface="Inter"/>
            </a:endParaRPr>
          </a:p>
        </p:txBody>
      </p:sp>
      <p:pic>
        <p:nvPicPr>
          <p:cNvPr id="597" name="Google Shape;597;p41"/>
          <p:cNvPicPr preferRelativeResize="0"/>
          <p:nvPr/>
        </p:nvPicPr>
        <p:blipFill>
          <a:blip r:embed="rId5">
            <a:alphaModFix/>
          </a:blip>
          <a:stretch>
            <a:fillRect/>
          </a:stretch>
        </p:blipFill>
        <p:spPr>
          <a:xfrm>
            <a:off x="3393313" y="3602726"/>
            <a:ext cx="11501376" cy="6029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27" name="Shape 127"/>
        <p:cNvGrpSpPr/>
        <p:nvPr/>
      </p:nvGrpSpPr>
      <p:grpSpPr>
        <a:xfrm>
          <a:off x="0" y="0"/>
          <a:ext cx="0" cy="0"/>
          <a:chOff x="0" y="0"/>
          <a:chExt cx="0" cy="0"/>
        </a:xfrm>
      </p:grpSpPr>
      <p:sp>
        <p:nvSpPr>
          <p:cNvPr id="128" name="Google Shape;128;p15"/>
          <p:cNvSpPr txBox="1"/>
          <p:nvPr/>
        </p:nvSpPr>
        <p:spPr>
          <a:xfrm>
            <a:off x="1166275" y="2996600"/>
            <a:ext cx="10728150" cy="857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5600" u="none" cap="none" strike="noStrike">
                <a:solidFill>
                  <a:srgbClr val="FFFFFF"/>
                </a:solidFill>
                <a:latin typeface="Maven Pro"/>
                <a:ea typeface="Maven Pro"/>
                <a:cs typeface="Maven Pro"/>
                <a:sym typeface="Maven Pro"/>
              </a:rPr>
              <a:t>Latar Belakang</a:t>
            </a:r>
            <a:endParaRPr/>
          </a:p>
        </p:txBody>
      </p:sp>
      <p:pic>
        <p:nvPicPr>
          <p:cNvPr id="129" name="Google Shape;129;p15"/>
          <p:cNvPicPr preferRelativeResize="0"/>
          <p:nvPr/>
        </p:nvPicPr>
        <p:blipFill rotWithShape="1">
          <a:blip r:embed="rId3">
            <a:alphaModFix/>
          </a:blip>
          <a:srcRect b="39338" l="0" r="43188" t="0"/>
          <a:stretch/>
        </p:blipFill>
        <p:spPr>
          <a:xfrm>
            <a:off x="10164000" y="2802300"/>
            <a:ext cx="8123996" cy="7484702"/>
          </a:xfrm>
          <a:prstGeom prst="rect">
            <a:avLst/>
          </a:prstGeom>
          <a:noFill/>
          <a:ln>
            <a:noFill/>
          </a:ln>
        </p:spPr>
      </p:pic>
      <p:sp>
        <p:nvSpPr>
          <p:cNvPr id="130" name="Google Shape;130;p15"/>
          <p:cNvSpPr txBox="1"/>
          <p:nvPr/>
        </p:nvSpPr>
        <p:spPr>
          <a:xfrm>
            <a:off x="91425" y="9692625"/>
            <a:ext cx="17704350" cy="26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FFFFFF"/>
                </a:solidFill>
                <a:latin typeface="Inter"/>
                <a:ea typeface="Inter"/>
                <a:cs typeface="Inter"/>
                <a:sym typeface="Inter"/>
              </a:rPr>
              <a:t>© 2022 Program Studi Independen Bersertifikat Zenius Bersama Kampus Merdeka</a:t>
            </a:r>
            <a:endParaRPr/>
          </a:p>
        </p:txBody>
      </p:sp>
      <p:sp>
        <p:nvSpPr>
          <p:cNvPr id="131" name="Google Shape;131;p15"/>
          <p:cNvSpPr txBox="1"/>
          <p:nvPr/>
        </p:nvSpPr>
        <p:spPr>
          <a:xfrm>
            <a:off x="243819" y="257894"/>
            <a:ext cx="11980950" cy="5040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1000" u="none" cap="none" strike="noStrike">
                <a:solidFill>
                  <a:srgbClr val="601F99"/>
                </a:solidFill>
                <a:latin typeface="Inter"/>
                <a:ea typeface="Inter"/>
                <a:cs typeface="Inter"/>
                <a:sym typeface="Inter"/>
              </a:rPr>
              <a:t>PUT THE TOPIC HERE AS OVERHEAD</a:t>
            </a:r>
            <a:endParaRPr/>
          </a:p>
        </p:txBody>
      </p:sp>
      <p:cxnSp>
        <p:nvCxnSpPr>
          <p:cNvPr id="132" name="Google Shape;132;p15"/>
          <p:cNvCxnSpPr/>
          <p:nvPr/>
        </p:nvCxnSpPr>
        <p:spPr>
          <a:xfrm rot="5187985">
            <a:off x="16476595" y="514690"/>
            <a:ext cx="309086" cy="0"/>
          </a:xfrm>
          <a:prstGeom prst="straightConnector1">
            <a:avLst/>
          </a:prstGeom>
          <a:noFill/>
          <a:ln cap="rnd" cmpd="sng" w="9525">
            <a:solidFill>
              <a:srgbClr val="CCCCCC"/>
            </a:solidFill>
            <a:prstDash val="solid"/>
            <a:round/>
            <a:headEnd len="sm" w="sm" type="none"/>
            <a:tailEnd len="sm" w="sm" type="none"/>
          </a:ln>
        </p:spPr>
      </p:cxnSp>
      <p:cxnSp>
        <p:nvCxnSpPr>
          <p:cNvPr id="133" name="Google Shape;133;p15"/>
          <p:cNvCxnSpPr/>
          <p:nvPr/>
        </p:nvCxnSpPr>
        <p:spPr>
          <a:xfrm rot="5187985">
            <a:off x="16476549" y="514690"/>
            <a:ext cx="309086" cy="0"/>
          </a:xfrm>
          <a:prstGeom prst="straightConnector1">
            <a:avLst/>
          </a:prstGeom>
          <a:noFill/>
          <a:ln cap="rnd" cmpd="sng" w="9525">
            <a:solidFill>
              <a:srgbClr val="CCCCCC"/>
            </a:solidFill>
            <a:prstDash val="solid"/>
            <a:round/>
            <a:headEnd len="sm" w="sm" type="none"/>
            <a:tailEnd len="sm" w="sm" type="none"/>
          </a:ln>
        </p:spPr>
      </p:cxnSp>
      <p:pic>
        <p:nvPicPr>
          <p:cNvPr id="134" name="Google Shape;134;p15"/>
          <p:cNvPicPr preferRelativeResize="0"/>
          <p:nvPr/>
        </p:nvPicPr>
        <p:blipFill rotWithShape="1">
          <a:blip r:embed="rId4">
            <a:alphaModFix/>
          </a:blip>
          <a:srcRect b="32592" l="9895" r="9833" t="0"/>
          <a:stretch/>
        </p:blipFill>
        <p:spPr>
          <a:xfrm>
            <a:off x="15006050" y="191598"/>
            <a:ext cx="1363252" cy="441598"/>
          </a:xfrm>
          <a:prstGeom prst="rect">
            <a:avLst/>
          </a:prstGeom>
          <a:noFill/>
          <a:ln>
            <a:noFill/>
          </a:ln>
        </p:spPr>
      </p:pic>
      <p:pic>
        <p:nvPicPr>
          <p:cNvPr id="135" name="Google Shape;135;p15"/>
          <p:cNvPicPr preferRelativeResize="0"/>
          <p:nvPr/>
        </p:nvPicPr>
        <p:blipFill rotWithShape="1">
          <a:blip r:embed="rId5">
            <a:alphaModFix/>
          </a:blip>
          <a:srcRect b="739" l="9895" r="10633" t="68332"/>
          <a:stretch/>
        </p:blipFill>
        <p:spPr>
          <a:xfrm>
            <a:off x="15006050" y="633192"/>
            <a:ext cx="1363252" cy="204650"/>
          </a:xfrm>
          <a:prstGeom prst="rect">
            <a:avLst/>
          </a:prstGeom>
          <a:noFill/>
          <a:ln>
            <a:noFill/>
          </a:ln>
        </p:spPr>
      </p:pic>
      <p:pic>
        <p:nvPicPr>
          <p:cNvPr id="136" name="Google Shape;136;p15"/>
          <p:cNvPicPr preferRelativeResize="0"/>
          <p:nvPr/>
        </p:nvPicPr>
        <p:blipFill rotWithShape="1">
          <a:blip r:embed="rId6">
            <a:alphaModFix/>
          </a:blip>
          <a:srcRect b="2396" l="0" r="2395" t="0"/>
          <a:stretch/>
        </p:blipFill>
        <p:spPr>
          <a:xfrm>
            <a:off x="16993450" y="235800"/>
            <a:ext cx="1046150" cy="557804"/>
          </a:xfrm>
          <a:prstGeom prst="rect">
            <a:avLst/>
          </a:prstGeom>
          <a:noFill/>
          <a:ln>
            <a:noFill/>
          </a:ln>
        </p:spPr>
      </p:pic>
      <p:sp>
        <p:nvSpPr>
          <p:cNvPr id="137" name="Google Shape;137;p15"/>
          <p:cNvSpPr txBox="1"/>
          <p:nvPr/>
        </p:nvSpPr>
        <p:spPr>
          <a:xfrm>
            <a:off x="243819" y="257894"/>
            <a:ext cx="11980950" cy="323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FFFFFF"/>
                </a:solidFill>
                <a:latin typeface="Inter"/>
                <a:ea typeface="Inter"/>
                <a:cs typeface="Inter"/>
                <a:sym typeface="Inter"/>
              </a:rPr>
              <a:t>Pendahuluan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42"/>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607" name="Google Shape;607;p42"/>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608" name="Google Shape;608;p42"/>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609" name="Google Shape;609;p42"/>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610" name="Google Shape;610;p42"/>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611" name="Google Shape;611;p42"/>
          <p:cNvSpPr txBox="1"/>
          <p:nvPr/>
        </p:nvSpPr>
        <p:spPr>
          <a:xfrm>
            <a:off x="714825" y="1438675"/>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Exploratory Data Analysis</a:t>
            </a:r>
            <a:endParaRPr/>
          </a:p>
        </p:txBody>
      </p:sp>
      <p:sp>
        <p:nvSpPr>
          <p:cNvPr id="612" name="Google Shape;612;p42"/>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sp>
        <p:nvSpPr>
          <p:cNvPr id="613" name="Google Shape;613;p42"/>
          <p:cNvSpPr txBox="1"/>
          <p:nvPr/>
        </p:nvSpPr>
        <p:spPr>
          <a:xfrm>
            <a:off x="714825" y="2367235"/>
            <a:ext cx="162786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lang="en-US" sz="3200">
                <a:solidFill>
                  <a:srgbClr val="282828"/>
                </a:solidFill>
                <a:latin typeface="Inter"/>
                <a:ea typeface="Inter"/>
                <a:cs typeface="Inter"/>
                <a:sym typeface="Inter"/>
              </a:rPr>
              <a:t>Segmentasi</a:t>
            </a:r>
            <a:endParaRPr b="1" sz="3200">
              <a:solidFill>
                <a:srgbClr val="282828"/>
              </a:solidFill>
              <a:latin typeface="Inter"/>
              <a:ea typeface="Inter"/>
              <a:cs typeface="Inter"/>
              <a:sym typeface="Inter"/>
            </a:endParaRPr>
          </a:p>
        </p:txBody>
      </p:sp>
      <p:sp>
        <p:nvSpPr>
          <p:cNvPr id="614" name="Google Shape;614;p42"/>
          <p:cNvSpPr txBox="1"/>
          <p:nvPr/>
        </p:nvSpPr>
        <p:spPr>
          <a:xfrm>
            <a:off x="714825" y="3049463"/>
            <a:ext cx="64515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lang="en-US" sz="3200">
                <a:solidFill>
                  <a:schemeClr val="dk1"/>
                </a:solidFill>
                <a:highlight>
                  <a:srgbClr val="FFFFFF"/>
                </a:highlight>
                <a:latin typeface="Inter"/>
                <a:ea typeface="Inter"/>
                <a:cs typeface="Inter"/>
                <a:sym typeface="Inter"/>
              </a:rPr>
              <a:t>DataPlan</a:t>
            </a:r>
            <a:endParaRPr sz="3200">
              <a:solidFill>
                <a:srgbClr val="282828"/>
              </a:solidFill>
              <a:latin typeface="Inter"/>
              <a:ea typeface="Inter"/>
              <a:cs typeface="Inter"/>
              <a:sym typeface="Inter"/>
            </a:endParaRPr>
          </a:p>
        </p:txBody>
      </p:sp>
      <p:grpSp>
        <p:nvGrpSpPr>
          <p:cNvPr id="615" name="Google Shape;615;p42"/>
          <p:cNvGrpSpPr/>
          <p:nvPr/>
        </p:nvGrpSpPr>
        <p:grpSpPr>
          <a:xfrm>
            <a:off x="3060425" y="3892275"/>
            <a:ext cx="12167152" cy="3704347"/>
            <a:chOff x="714825" y="3917050"/>
            <a:chExt cx="12167152" cy="3704347"/>
          </a:xfrm>
        </p:grpSpPr>
        <p:pic>
          <p:nvPicPr>
            <p:cNvPr id="616" name="Google Shape;616;p42"/>
            <p:cNvPicPr preferRelativeResize="0"/>
            <p:nvPr/>
          </p:nvPicPr>
          <p:blipFill>
            <a:blip r:embed="rId5">
              <a:alphaModFix/>
            </a:blip>
            <a:stretch>
              <a:fillRect/>
            </a:stretch>
          </p:blipFill>
          <p:spPr>
            <a:xfrm>
              <a:off x="714825" y="4646047"/>
              <a:ext cx="5769591" cy="2975350"/>
            </a:xfrm>
            <a:prstGeom prst="rect">
              <a:avLst/>
            </a:prstGeom>
            <a:noFill/>
            <a:ln>
              <a:noFill/>
            </a:ln>
          </p:spPr>
        </p:pic>
        <p:sp>
          <p:nvSpPr>
            <p:cNvPr id="617" name="Google Shape;617;p42"/>
            <p:cNvSpPr txBox="1"/>
            <p:nvPr/>
          </p:nvSpPr>
          <p:spPr>
            <a:xfrm>
              <a:off x="2432625" y="3917050"/>
              <a:ext cx="23340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lang="en-US" sz="3200">
                  <a:solidFill>
                    <a:schemeClr val="dk1"/>
                  </a:solidFill>
                  <a:highlight>
                    <a:srgbClr val="FFFFFF"/>
                  </a:highlight>
                  <a:latin typeface="Inter"/>
                  <a:ea typeface="Inter"/>
                  <a:cs typeface="Inter"/>
                  <a:sym typeface="Inter"/>
                </a:rPr>
                <a:t>Segment</a:t>
              </a:r>
              <a:r>
                <a:rPr lang="en-US" sz="3200">
                  <a:solidFill>
                    <a:schemeClr val="dk1"/>
                  </a:solidFill>
                  <a:highlight>
                    <a:srgbClr val="FFFFFF"/>
                  </a:highlight>
                  <a:latin typeface="Inter"/>
                  <a:ea typeface="Inter"/>
                  <a:cs typeface="Inter"/>
                  <a:sym typeface="Inter"/>
                </a:rPr>
                <a:t> 1</a:t>
              </a:r>
              <a:endParaRPr sz="3200">
                <a:solidFill>
                  <a:srgbClr val="282828"/>
                </a:solidFill>
                <a:latin typeface="Inter"/>
                <a:ea typeface="Inter"/>
                <a:cs typeface="Inter"/>
                <a:sym typeface="Inter"/>
              </a:endParaRPr>
            </a:p>
          </p:txBody>
        </p:sp>
        <p:sp>
          <p:nvSpPr>
            <p:cNvPr id="618" name="Google Shape;618;p42"/>
            <p:cNvSpPr txBox="1"/>
            <p:nvPr/>
          </p:nvSpPr>
          <p:spPr>
            <a:xfrm>
              <a:off x="8976675" y="3917050"/>
              <a:ext cx="2334000" cy="4926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lang="en-US" sz="3200">
                  <a:solidFill>
                    <a:schemeClr val="dk1"/>
                  </a:solidFill>
                  <a:highlight>
                    <a:srgbClr val="FFFFFF"/>
                  </a:highlight>
                  <a:latin typeface="Inter"/>
                  <a:ea typeface="Inter"/>
                  <a:cs typeface="Inter"/>
                  <a:sym typeface="Inter"/>
                </a:rPr>
                <a:t>Segment 2</a:t>
              </a:r>
              <a:endParaRPr sz="3200">
                <a:solidFill>
                  <a:srgbClr val="282828"/>
                </a:solidFill>
                <a:latin typeface="Inter"/>
                <a:ea typeface="Inter"/>
                <a:cs typeface="Inter"/>
                <a:sym typeface="Inter"/>
              </a:endParaRPr>
            </a:p>
          </p:txBody>
        </p:sp>
        <p:pic>
          <p:nvPicPr>
            <p:cNvPr id="619" name="Google Shape;619;p42"/>
            <p:cNvPicPr preferRelativeResize="0"/>
            <p:nvPr/>
          </p:nvPicPr>
          <p:blipFill>
            <a:blip r:embed="rId6">
              <a:alphaModFix/>
            </a:blip>
            <a:stretch>
              <a:fillRect/>
            </a:stretch>
          </p:blipFill>
          <p:spPr>
            <a:xfrm>
              <a:off x="7405352" y="4692563"/>
              <a:ext cx="5476625" cy="2180275"/>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627" name="Shape 627"/>
        <p:cNvGrpSpPr/>
        <p:nvPr/>
      </p:nvGrpSpPr>
      <p:grpSpPr>
        <a:xfrm>
          <a:off x="0" y="0"/>
          <a:ext cx="0" cy="0"/>
          <a:chOff x="0" y="0"/>
          <a:chExt cx="0" cy="0"/>
        </a:xfrm>
      </p:grpSpPr>
      <p:sp>
        <p:nvSpPr>
          <p:cNvPr id="628" name="Google Shape;628;p43"/>
          <p:cNvSpPr txBox="1"/>
          <p:nvPr/>
        </p:nvSpPr>
        <p:spPr>
          <a:xfrm>
            <a:off x="1166275" y="2996600"/>
            <a:ext cx="10728150" cy="857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5600" u="none" cap="none" strike="noStrike">
                <a:solidFill>
                  <a:srgbClr val="FFFFFF"/>
                </a:solidFill>
                <a:latin typeface="Maven Pro"/>
                <a:ea typeface="Maven Pro"/>
                <a:cs typeface="Maven Pro"/>
                <a:sym typeface="Maven Pro"/>
              </a:rPr>
              <a:t>Modelling</a:t>
            </a:r>
            <a:endParaRPr/>
          </a:p>
        </p:txBody>
      </p:sp>
      <p:pic>
        <p:nvPicPr>
          <p:cNvPr id="629" name="Google Shape;629;p43"/>
          <p:cNvPicPr preferRelativeResize="0"/>
          <p:nvPr/>
        </p:nvPicPr>
        <p:blipFill rotWithShape="1">
          <a:blip r:embed="rId3">
            <a:alphaModFix/>
          </a:blip>
          <a:srcRect b="39338" l="0" r="43188" t="0"/>
          <a:stretch/>
        </p:blipFill>
        <p:spPr>
          <a:xfrm>
            <a:off x="10164000" y="2802300"/>
            <a:ext cx="8123996" cy="7484702"/>
          </a:xfrm>
          <a:prstGeom prst="rect">
            <a:avLst/>
          </a:prstGeom>
          <a:noFill/>
          <a:ln>
            <a:noFill/>
          </a:ln>
        </p:spPr>
      </p:pic>
      <p:sp>
        <p:nvSpPr>
          <p:cNvPr id="630" name="Google Shape;630;p43"/>
          <p:cNvSpPr txBox="1"/>
          <p:nvPr/>
        </p:nvSpPr>
        <p:spPr>
          <a:xfrm>
            <a:off x="91425" y="9692625"/>
            <a:ext cx="17704350" cy="26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FFFFFF"/>
                </a:solidFill>
                <a:latin typeface="Inter"/>
                <a:ea typeface="Inter"/>
                <a:cs typeface="Inter"/>
                <a:sym typeface="Inter"/>
              </a:rPr>
              <a:t>© 2022 Program Studi Independen Bersertifikat Zenius Bersama Kampus Merdeka</a:t>
            </a:r>
            <a:endParaRPr/>
          </a:p>
        </p:txBody>
      </p:sp>
      <p:sp>
        <p:nvSpPr>
          <p:cNvPr id="631" name="Google Shape;631;p43"/>
          <p:cNvSpPr txBox="1"/>
          <p:nvPr/>
        </p:nvSpPr>
        <p:spPr>
          <a:xfrm>
            <a:off x="243819" y="257894"/>
            <a:ext cx="11980950" cy="5040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1000" u="none" cap="none" strike="noStrike">
                <a:solidFill>
                  <a:srgbClr val="601F99"/>
                </a:solidFill>
                <a:latin typeface="Inter"/>
                <a:ea typeface="Inter"/>
                <a:cs typeface="Inter"/>
                <a:sym typeface="Inter"/>
              </a:rPr>
              <a:t>PUT THE TOPIC HERE AS OVERHEAD</a:t>
            </a:r>
            <a:endParaRPr/>
          </a:p>
        </p:txBody>
      </p:sp>
      <p:cxnSp>
        <p:nvCxnSpPr>
          <p:cNvPr id="632" name="Google Shape;632;p43"/>
          <p:cNvCxnSpPr/>
          <p:nvPr/>
        </p:nvCxnSpPr>
        <p:spPr>
          <a:xfrm rot="5187917">
            <a:off x="16476679" y="514654"/>
            <a:ext cx="308986" cy="0"/>
          </a:xfrm>
          <a:prstGeom prst="straightConnector1">
            <a:avLst/>
          </a:prstGeom>
          <a:noFill/>
          <a:ln cap="rnd" cmpd="sng" w="9525">
            <a:solidFill>
              <a:srgbClr val="CCCCCC"/>
            </a:solidFill>
            <a:prstDash val="solid"/>
            <a:round/>
            <a:headEnd len="sm" w="sm" type="none"/>
            <a:tailEnd len="sm" w="sm" type="none"/>
          </a:ln>
        </p:spPr>
      </p:cxnSp>
      <p:cxnSp>
        <p:nvCxnSpPr>
          <p:cNvPr id="633" name="Google Shape;633;p43"/>
          <p:cNvCxnSpPr/>
          <p:nvPr/>
        </p:nvCxnSpPr>
        <p:spPr>
          <a:xfrm rot="5187917">
            <a:off x="16476565" y="514654"/>
            <a:ext cx="308986" cy="0"/>
          </a:xfrm>
          <a:prstGeom prst="straightConnector1">
            <a:avLst/>
          </a:prstGeom>
          <a:noFill/>
          <a:ln cap="rnd" cmpd="sng" w="9525">
            <a:solidFill>
              <a:srgbClr val="CCCCCC"/>
            </a:solidFill>
            <a:prstDash val="solid"/>
            <a:round/>
            <a:headEnd len="sm" w="sm" type="none"/>
            <a:tailEnd len="sm" w="sm" type="none"/>
          </a:ln>
        </p:spPr>
      </p:cxnSp>
      <p:pic>
        <p:nvPicPr>
          <p:cNvPr id="634" name="Google Shape;634;p43"/>
          <p:cNvPicPr preferRelativeResize="0"/>
          <p:nvPr/>
        </p:nvPicPr>
        <p:blipFill rotWithShape="1">
          <a:blip r:embed="rId4">
            <a:alphaModFix/>
          </a:blip>
          <a:srcRect b="32592" l="9895" r="9833" t="0"/>
          <a:stretch/>
        </p:blipFill>
        <p:spPr>
          <a:xfrm>
            <a:off x="15006050" y="191598"/>
            <a:ext cx="1363252" cy="441598"/>
          </a:xfrm>
          <a:prstGeom prst="rect">
            <a:avLst/>
          </a:prstGeom>
          <a:noFill/>
          <a:ln>
            <a:noFill/>
          </a:ln>
        </p:spPr>
      </p:pic>
      <p:pic>
        <p:nvPicPr>
          <p:cNvPr id="635" name="Google Shape;635;p43"/>
          <p:cNvPicPr preferRelativeResize="0"/>
          <p:nvPr/>
        </p:nvPicPr>
        <p:blipFill rotWithShape="1">
          <a:blip r:embed="rId5">
            <a:alphaModFix/>
          </a:blip>
          <a:srcRect b="739" l="9895" r="10633" t="68332"/>
          <a:stretch/>
        </p:blipFill>
        <p:spPr>
          <a:xfrm>
            <a:off x="15006050" y="633192"/>
            <a:ext cx="1363252" cy="204650"/>
          </a:xfrm>
          <a:prstGeom prst="rect">
            <a:avLst/>
          </a:prstGeom>
          <a:noFill/>
          <a:ln>
            <a:noFill/>
          </a:ln>
        </p:spPr>
      </p:pic>
      <p:pic>
        <p:nvPicPr>
          <p:cNvPr id="636" name="Google Shape;636;p43"/>
          <p:cNvPicPr preferRelativeResize="0"/>
          <p:nvPr/>
        </p:nvPicPr>
        <p:blipFill rotWithShape="1">
          <a:blip r:embed="rId6">
            <a:alphaModFix/>
          </a:blip>
          <a:srcRect b="2396" l="0" r="2395" t="0"/>
          <a:stretch/>
        </p:blipFill>
        <p:spPr>
          <a:xfrm>
            <a:off x="16993450" y="235800"/>
            <a:ext cx="1046150" cy="557804"/>
          </a:xfrm>
          <a:prstGeom prst="rect">
            <a:avLst/>
          </a:prstGeom>
          <a:noFill/>
          <a:ln>
            <a:noFill/>
          </a:ln>
        </p:spPr>
      </p:pic>
      <p:sp>
        <p:nvSpPr>
          <p:cNvPr id="637" name="Google Shape;637;p43"/>
          <p:cNvSpPr txBox="1"/>
          <p:nvPr/>
        </p:nvSpPr>
        <p:spPr>
          <a:xfrm>
            <a:off x="243819" y="257894"/>
            <a:ext cx="11980950" cy="323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FFFFFF"/>
                </a:solidFill>
                <a:latin typeface="Inter"/>
                <a:ea typeface="Inter"/>
                <a:cs typeface="Inter"/>
                <a:sym typeface="Inter"/>
              </a:rPr>
              <a:t>Modelling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pic>
        <p:nvPicPr>
          <p:cNvPr id="646" name="Google Shape;646;p44"/>
          <p:cNvPicPr preferRelativeResize="0"/>
          <p:nvPr/>
        </p:nvPicPr>
        <p:blipFill rotWithShape="1">
          <a:blip r:embed="rId3">
            <a:alphaModFix/>
          </a:blip>
          <a:srcRect b="2396" l="0" r="2397" t="0"/>
          <a:stretch/>
        </p:blipFill>
        <p:spPr>
          <a:xfrm>
            <a:off x="16993469" y="235816"/>
            <a:ext cx="1046111" cy="557796"/>
          </a:xfrm>
          <a:prstGeom prst="rect">
            <a:avLst/>
          </a:prstGeom>
          <a:noFill/>
          <a:ln>
            <a:noFill/>
          </a:ln>
        </p:spPr>
      </p:pic>
      <p:cxnSp>
        <p:nvCxnSpPr>
          <p:cNvPr id="647" name="Google Shape;647;p44"/>
          <p:cNvCxnSpPr/>
          <p:nvPr/>
        </p:nvCxnSpPr>
        <p:spPr>
          <a:xfrm rot="5257012">
            <a:off x="16479998" y="514688"/>
            <a:ext cx="302278" cy="0"/>
          </a:xfrm>
          <a:prstGeom prst="straightConnector1">
            <a:avLst/>
          </a:prstGeom>
          <a:noFill/>
          <a:ln cap="rnd" cmpd="sng" w="9525">
            <a:solidFill>
              <a:srgbClr val="595959"/>
            </a:solidFill>
            <a:prstDash val="solid"/>
            <a:round/>
            <a:headEnd len="sm" w="sm" type="none"/>
            <a:tailEnd len="sm" w="sm" type="none"/>
          </a:ln>
        </p:spPr>
      </p:cxnSp>
      <p:cxnSp>
        <p:nvCxnSpPr>
          <p:cNvPr id="648" name="Google Shape;648;p44"/>
          <p:cNvCxnSpPr/>
          <p:nvPr/>
        </p:nvCxnSpPr>
        <p:spPr>
          <a:xfrm rot="5257012">
            <a:off x="16479953" y="514688"/>
            <a:ext cx="302278" cy="0"/>
          </a:xfrm>
          <a:prstGeom prst="straightConnector1">
            <a:avLst/>
          </a:prstGeom>
          <a:noFill/>
          <a:ln cap="rnd" cmpd="sng" w="9525">
            <a:solidFill>
              <a:srgbClr val="595959"/>
            </a:solidFill>
            <a:prstDash val="solid"/>
            <a:round/>
            <a:headEnd len="sm" w="sm" type="none"/>
            <a:tailEnd len="sm" w="sm" type="none"/>
          </a:ln>
        </p:spPr>
      </p:cxnSp>
      <p:pic>
        <p:nvPicPr>
          <p:cNvPr id="649" name="Google Shape;649;p44"/>
          <p:cNvPicPr preferRelativeResize="0"/>
          <p:nvPr/>
        </p:nvPicPr>
        <p:blipFill rotWithShape="1">
          <a:blip r:embed="rId4">
            <a:alphaModFix/>
          </a:blip>
          <a:srcRect b="606" l="9895" r="9225" t="0"/>
          <a:stretch/>
        </p:blipFill>
        <p:spPr>
          <a:xfrm>
            <a:off x="15006038" y="191594"/>
            <a:ext cx="1363249" cy="646244"/>
          </a:xfrm>
          <a:prstGeom prst="rect">
            <a:avLst/>
          </a:prstGeom>
          <a:noFill/>
          <a:ln>
            <a:noFill/>
          </a:ln>
        </p:spPr>
      </p:pic>
      <p:pic>
        <p:nvPicPr>
          <p:cNvPr id="650" name="Google Shape;650;p44"/>
          <p:cNvPicPr preferRelativeResize="0"/>
          <p:nvPr/>
        </p:nvPicPr>
        <p:blipFill rotWithShape="1">
          <a:blip r:embed="rId5">
            <a:alphaModFix/>
          </a:blip>
          <a:srcRect b="0" l="0" r="0" t="0"/>
          <a:stretch/>
        </p:blipFill>
        <p:spPr>
          <a:xfrm>
            <a:off x="754790" y="4089670"/>
            <a:ext cx="8110809" cy="5166604"/>
          </a:xfrm>
          <a:prstGeom prst="rect">
            <a:avLst/>
          </a:prstGeom>
          <a:noFill/>
          <a:ln>
            <a:noFill/>
          </a:ln>
        </p:spPr>
      </p:pic>
      <p:pic>
        <p:nvPicPr>
          <p:cNvPr id="651" name="Google Shape;651;p44"/>
          <p:cNvPicPr preferRelativeResize="0"/>
          <p:nvPr/>
        </p:nvPicPr>
        <p:blipFill rotWithShape="1">
          <a:blip r:embed="rId6">
            <a:alphaModFix/>
          </a:blip>
          <a:srcRect b="0" l="0" r="0" t="0"/>
          <a:stretch/>
        </p:blipFill>
        <p:spPr>
          <a:xfrm>
            <a:off x="9103800" y="4056335"/>
            <a:ext cx="8155500" cy="5040552"/>
          </a:xfrm>
          <a:prstGeom prst="rect">
            <a:avLst/>
          </a:prstGeom>
          <a:noFill/>
          <a:ln>
            <a:noFill/>
          </a:ln>
        </p:spPr>
      </p:pic>
      <p:sp>
        <p:nvSpPr>
          <p:cNvPr id="652" name="Google Shape;652;p44"/>
          <p:cNvSpPr txBox="1"/>
          <p:nvPr/>
        </p:nvSpPr>
        <p:spPr>
          <a:xfrm>
            <a:off x="714825" y="3010600"/>
            <a:ext cx="8429175" cy="1107948"/>
          </a:xfrm>
          <a:prstGeom prst="rect">
            <a:avLst/>
          </a:prstGeom>
          <a:noFill/>
          <a:ln>
            <a:noFill/>
          </a:ln>
        </p:spPr>
        <p:txBody>
          <a:bodyPr anchorCtr="0" anchor="t" bIns="0" lIns="0" spcFirstLastPara="1" rIns="0" wrap="square" tIns="0">
            <a:spAutoFit/>
          </a:bodyPr>
          <a:lstStyle/>
          <a:p>
            <a:pPr indent="-345439" lvl="1" marL="690881" marR="0" rtl="0" algn="l">
              <a:lnSpc>
                <a:spcPct val="138000"/>
              </a:lnSpc>
              <a:spcBef>
                <a:spcPts val="0"/>
              </a:spcBef>
              <a:spcAft>
                <a:spcPts val="0"/>
              </a:spcAft>
              <a:buClr>
                <a:srgbClr val="282828"/>
              </a:buClr>
              <a:buSzPts val="3200"/>
              <a:buFont typeface="Arial"/>
              <a:buChar char="•"/>
            </a:pPr>
            <a:r>
              <a:rPr b="0" i="0" lang="en-US" sz="3200" u="none" cap="none" strike="noStrike">
                <a:solidFill>
                  <a:srgbClr val="282828"/>
                </a:solidFill>
                <a:latin typeface="Inter"/>
                <a:ea typeface="Inter"/>
                <a:cs typeface="Inter"/>
                <a:sym typeface="Inter"/>
              </a:rPr>
              <a:t>Upper Sampling</a:t>
            </a:r>
            <a:endParaRPr/>
          </a:p>
          <a:p>
            <a:pPr indent="0" lvl="0" marL="0" marR="0" rtl="0" algn="l">
              <a:lnSpc>
                <a:spcPct val="138000"/>
              </a:lnSpc>
              <a:spcBef>
                <a:spcPts val="0"/>
              </a:spcBef>
              <a:spcAft>
                <a:spcPts val="0"/>
              </a:spcAft>
              <a:buNone/>
            </a:pPr>
            <a:r>
              <a:t/>
            </a:r>
            <a:endParaRPr b="0" i="0" sz="3200" u="none" cap="none" strike="noStrike">
              <a:solidFill>
                <a:srgbClr val="282828"/>
              </a:solidFill>
              <a:latin typeface="Inter"/>
              <a:ea typeface="Inter"/>
              <a:cs typeface="Inter"/>
              <a:sym typeface="Inter"/>
            </a:endParaRPr>
          </a:p>
        </p:txBody>
      </p:sp>
      <p:sp>
        <p:nvSpPr>
          <p:cNvPr id="653" name="Google Shape;653;p44"/>
          <p:cNvSpPr txBox="1"/>
          <p:nvPr/>
        </p:nvSpPr>
        <p:spPr>
          <a:xfrm>
            <a:off x="91425" y="9692625"/>
            <a:ext cx="17704350" cy="26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sp>
        <p:nvSpPr>
          <p:cNvPr id="654" name="Google Shape;654;p44"/>
          <p:cNvSpPr txBox="1"/>
          <p:nvPr/>
        </p:nvSpPr>
        <p:spPr>
          <a:xfrm>
            <a:off x="714825" y="1028700"/>
            <a:ext cx="16777950" cy="723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Persiapan</a:t>
            </a:r>
            <a:endParaRPr/>
          </a:p>
        </p:txBody>
      </p:sp>
      <p:sp>
        <p:nvSpPr>
          <p:cNvPr id="655" name="Google Shape;655;p44"/>
          <p:cNvSpPr txBox="1"/>
          <p:nvPr/>
        </p:nvSpPr>
        <p:spPr>
          <a:xfrm>
            <a:off x="243819" y="257894"/>
            <a:ext cx="11980950" cy="323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Modelling</a:t>
            </a:r>
            <a:endParaRPr/>
          </a:p>
        </p:txBody>
      </p:sp>
      <p:sp>
        <p:nvSpPr>
          <p:cNvPr id="656" name="Google Shape;656;p44"/>
          <p:cNvSpPr txBox="1"/>
          <p:nvPr/>
        </p:nvSpPr>
        <p:spPr>
          <a:xfrm>
            <a:off x="9144000" y="2953150"/>
            <a:ext cx="8429175" cy="1103185"/>
          </a:xfrm>
          <a:prstGeom prst="rect">
            <a:avLst/>
          </a:prstGeom>
          <a:noFill/>
          <a:ln>
            <a:noFill/>
          </a:ln>
        </p:spPr>
        <p:txBody>
          <a:bodyPr anchorCtr="0" anchor="t" bIns="0" lIns="0" spcFirstLastPara="1" rIns="0" wrap="square" tIns="0">
            <a:spAutoFit/>
          </a:bodyPr>
          <a:lstStyle/>
          <a:p>
            <a:pPr indent="-345439" lvl="1" marL="690881" marR="0" rtl="0" algn="l">
              <a:lnSpc>
                <a:spcPct val="138000"/>
              </a:lnSpc>
              <a:spcBef>
                <a:spcPts val="0"/>
              </a:spcBef>
              <a:spcAft>
                <a:spcPts val="0"/>
              </a:spcAft>
              <a:buClr>
                <a:srgbClr val="282828"/>
              </a:buClr>
              <a:buSzPts val="3200"/>
              <a:buFont typeface="Arial"/>
              <a:buChar char="•"/>
            </a:pPr>
            <a:r>
              <a:rPr b="0" i="0" lang="en-US" sz="3200" u="none" cap="none" strike="noStrike">
                <a:solidFill>
                  <a:srgbClr val="282828"/>
                </a:solidFill>
                <a:latin typeface="Inter"/>
                <a:ea typeface="Inter"/>
                <a:cs typeface="Inter"/>
                <a:sym typeface="Inter"/>
              </a:rPr>
              <a:t>Under Sampling</a:t>
            </a:r>
            <a:endParaRPr/>
          </a:p>
          <a:p>
            <a:pPr indent="0" lvl="0" marL="0" marR="0" rtl="0" algn="l">
              <a:lnSpc>
                <a:spcPct val="138000"/>
              </a:lnSpc>
              <a:spcBef>
                <a:spcPts val="0"/>
              </a:spcBef>
              <a:spcAft>
                <a:spcPts val="0"/>
              </a:spcAft>
              <a:buNone/>
            </a:pPr>
            <a:r>
              <a:t/>
            </a:r>
            <a:endParaRPr b="0" i="0" sz="3200" u="none" cap="none" strike="noStrike">
              <a:solidFill>
                <a:srgbClr val="282828"/>
              </a:solidFill>
              <a:latin typeface="Inter"/>
              <a:ea typeface="Inter"/>
              <a:cs typeface="Inter"/>
              <a:sym typeface="Inter"/>
            </a:endParaRPr>
          </a:p>
        </p:txBody>
      </p:sp>
      <p:sp>
        <p:nvSpPr>
          <p:cNvPr id="657" name="Google Shape;657;p44"/>
          <p:cNvSpPr txBox="1"/>
          <p:nvPr/>
        </p:nvSpPr>
        <p:spPr>
          <a:xfrm>
            <a:off x="1022550" y="2029625"/>
            <a:ext cx="15842100" cy="492600"/>
          </a:xfrm>
          <a:prstGeom prst="rect">
            <a:avLst/>
          </a:prstGeom>
          <a:noFill/>
          <a:ln>
            <a:noFill/>
          </a:ln>
        </p:spPr>
        <p:txBody>
          <a:bodyPr anchorCtr="0" anchor="t" bIns="0" lIns="0" spcFirstLastPara="1" rIns="0" wrap="square" tIns="0">
            <a:spAutoFit/>
          </a:bodyPr>
          <a:lstStyle/>
          <a:p>
            <a:pPr indent="-431800" lvl="0" marL="457200" marR="0" rtl="0" algn="l">
              <a:lnSpc>
                <a:spcPct val="120000"/>
              </a:lnSpc>
              <a:spcBef>
                <a:spcPts val="0"/>
              </a:spcBef>
              <a:spcAft>
                <a:spcPts val="0"/>
              </a:spcAft>
              <a:buClr>
                <a:schemeClr val="dk1"/>
              </a:buClr>
              <a:buSzPts val="3200"/>
              <a:buFont typeface="Inter"/>
              <a:buAutoNum type="arabicPeriod"/>
            </a:pPr>
            <a:r>
              <a:rPr b="1" i="0" lang="en-US" sz="3200" u="none" cap="none" strike="noStrike">
                <a:solidFill>
                  <a:schemeClr val="dk1"/>
                </a:solidFill>
                <a:latin typeface="Inter"/>
                <a:ea typeface="Inter"/>
                <a:cs typeface="Inter"/>
                <a:sym typeface="Inter"/>
              </a:rPr>
              <a:t>Imbalance Problem</a:t>
            </a:r>
            <a:endParaRPr sz="3200">
              <a:solidFill>
                <a:schemeClr val="dk1"/>
              </a:solidFill>
              <a:latin typeface="Inter"/>
              <a:ea typeface="Inter"/>
              <a:cs typeface="Inter"/>
              <a:sym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pic>
        <p:nvPicPr>
          <p:cNvPr id="666" name="Google Shape;666;p45"/>
          <p:cNvPicPr preferRelativeResize="0"/>
          <p:nvPr/>
        </p:nvPicPr>
        <p:blipFill rotWithShape="1">
          <a:blip r:embed="rId3">
            <a:alphaModFix/>
          </a:blip>
          <a:srcRect b="2396" l="0" r="2397" t="0"/>
          <a:stretch/>
        </p:blipFill>
        <p:spPr>
          <a:xfrm>
            <a:off x="16993469" y="235816"/>
            <a:ext cx="1046111" cy="557796"/>
          </a:xfrm>
          <a:prstGeom prst="rect">
            <a:avLst/>
          </a:prstGeom>
          <a:noFill/>
          <a:ln>
            <a:noFill/>
          </a:ln>
        </p:spPr>
      </p:pic>
      <p:cxnSp>
        <p:nvCxnSpPr>
          <p:cNvPr id="667" name="Google Shape;667;p45"/>
          <p:cNvCxnSpPr/>
          <p:nvPr/>
        </p:nvCxnSpPr>
        <p:spPr>
          <a:xfrm rot="5257012">
            <a:off x="16479998" y="514688"/>
            <a:ext cx="302278" cy="0"/>
          </a:xfrm>
          <a:prstGeom prst="straightConnector1">
            <a:avLst/>
          </a:prstGeom>
          <a:noFill/>
          <a:ln cap="rnd" cmpd="sng" w="9525">
            <a:solidFill>
              <a:srgbClr val="595959"/>
            </a:solidFill>
            <a:prstDash val="solid"/>
            <a:round/>
            <a:headEnd len="sm" w="sm" type="none"/>
            <a:tailEnd len="sm" w="sm" type="none"/>
          </a:ln>
        </p:spPr>
      </p:cxnSp>
      <p:cxnSp>
        <p:nvCxnSpPr>
          <p:cNvPr id="668" name="Google Shape;668;p45"/>
          <p:cNvCxnSpPr/>
          <p:nvPr/>
        </p:nvCxnSpPr>
        <p:spPr>
          <a:xfrm rot="5257012">
            <a:off x="16479953" y="514688"/>
            <a:ext cx="302278" cy="0"/>
          </a:xfrm>
          <a:prstGeom prst="straightConnector1">
            <a:avLst/>
          </a:prstGeom>
          <a:noFill/>
          <a:ln cap="rnd" cmpd="sng" w="9525">
            <a:solidFill>
              <a:srgbClr val="595959"/>
            </a:solidFill>
            <a:prstDash val="solid"/>
            <a:round/>
            <a:headEnd len="sm" w="sm" type="none"/>
            <a:tailEnd len="sm" w="sm" type="none"/>
          </a:ln>
        </p:spPr>
      </p:cxnSp>
      <p:pic>
        <p:nvPicPr>
          <p:cNvPr id="669" name="Google Shape;669;p45"/>
          <p:cNvPicPr preferRelativeResize="0"/>
          <p:nvPr/>
        </p:nvPicPr>
        <p:blipFill rotWithShape="1">
          <a:blip r:embed="rId4">
            <a:alphaModFix/>
          </a:blip>
          <a:srcRect b="606" l="9895" r="9225" t="0"/>
          <a:stretch/>
        </p:blipFill>
        <p:spPr>
          <a:xfrm>
            <a:off x="15006038" y="191594"/>
            <a:ext cx="1363249" cy="646244"/>
          </a:xfrm>
          <a:prstGeom prst="rect">
            <a:avLst/>
          </a:prstGeom>
          <a:noFill/>
          <a:ln>
            <a:noFill/>
          </a:ln>
        </p:spPr>
      </p:pic>
      <p:sp>
        <p:nvSpPr>
          <p:cNvPr id="670" name="Google Shape;670;p45"/>
          <p:cNvSpPr txBox="1"/>
          <p:nvPr/>
        </p:nvSpPr>
        <p:spPr>
          <a:xfrm>
            <a:off x="91425" y="9692625"/>
            <a:ext cx="17704350" cy="26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sp>
        <p:nvSpPr>
          <p:cNvPr id="671" name="Google Shape;671;p45"/>
          <p:cNvSpPr txBox="1"/>
          <p:nvPr/>
        </p:nvSpPr>
        <p:spPr>
          <a:xfrm>
            <a:off x="714825" y="1028700"/>
            <a:ext cx="16777950" cy="723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Persiapan</a:t>
            </a:r>
            <a:endParaRPr/>
          </a:p>
        </p:txBody>
      </p:sp>
      <p:sp>
        <p:nvSpPr>
          <p:cNvPr id="672" name="Google Shape;672;p45"/>
          <p:cNvSpPr txBox="1"/>
          <p:nvPr/>
        </p:nvSpPr>
        <p:spPr>
          <a:xfrm>
            <a:off x="243819" y="257894"/>
            <a:ext cx="11980950" cy="323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Modelling</a:t>
            </a:r>
            <a:endParaRPr/>
          </a:p>
        </p:txBody>
      </p:sp>
      <p:sp>
        <p:nvSpPr>
          <p:cNvPr id="673" name="Google Shape;673;p45"/>
          <p:cNvSpPr txBox="1"/>
          <p:nvPr/>
        </p:nvSpPr>
        <p:spPr>
          <a:xfrm>
            <a:off x="795225" y="2528475"/>
            <a:ext cx="16778100" cy="492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200" u="none" cap="none" strike="noStrike">
                <a:solidFill>
                  <a:schemeClr val="dk1"/>
                </a:solidFill>
                <a:latin typeface="Inter"/>
                <a:ea typeface="Inter"/>
                <a:cs typeface="Inter"/>
                <a:sym typeface="Inter"/>
              </a:rPr>
              <a:t>2. One Hot Encoding</a:t>
            </a:r>
            <a:endParaRPr sz="3200">
              <a:solidFill>
                <a:schemeClr val="dk1"/>
              </a:solidFill>
              <a:latin typeface="Inter"/>
              <a:ea typeface="Inter"/>
              <a:cs typeface="Inter"/>
              <a:sym typeface="Inter"/>
            </a:endParaRPr>
          </a:p>
        </p:txBody>
      </p:sp>
      <p:sp>
        <p:nvSpPr>
          <p:cNvPr id="674" name="Google Shape;674;p45"/>
          <p:cNvSpPr txBox="1"/>
          <p:nvPr/>
        </p:nvSpPr>
        <p:spPr>
          <a:xfrm>
            <a:off x="1028700" y="3300000"/>
            <a:ext cx="14199900" cy="11724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0" i="0" lang="en-US" sz="3200" u="none" cap="none" strike="noStrike">
                <a:solidFill>
                  <a:srgbClr val="282828"/>
                </a:solidFill>
                <a:latin typeface="Inter"/>
                <a:ea typeface="Inter"/>
                <a:cs typeface="Inter"/>
                <a:sym typeface="Inter"/>
              </a:rPr>
              <a:t>One Hot Encoding tidak ada pengaruh karena sebelumnya dataframe tidak mempunyai tipe data string</a:t>
            </a:r>
            <a:endParaRPr/>
          </a:p>
        </p:txBody>
      </p:sp>
      <p:sp>
        <p:nvSpPr>
          <p:cNvPr id="675" name="Google Shape;675;p45"/>
          <p:cNvSpPr txBox="1"/>
          <p:nvPr/>
        </p:nvSpPr>
        <p:spPr>
          <a:xfrm>
            <a:off x="795225" y="4677348"/>
            <a:ext cx="16778100" cy="492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200" u="none" cap="none" strike="noStrike">
                <a:solidFill>
                  <a:schemeClr val="dk1"/>
                </a:solidFill>
                <a:latin typeface="Inter"/>
                <a:ea typeface="Inter"/>
                <a:cs typeface="Inter"/>
                <a:sym typeface="Inter"/>
              </a:rPr>
              <a:t>3. Train Test Split</a:t>
            </a:r>
            <a:endParaRPr sz="3200">
              <a:solidFill>
                <a:schemeClr val="dk1"/>
              </a:solidFill>
              <a:latin typeface="Inter"/>
              <a:ea typeface="Inter"/>
              <a:cs typeface="Inter"/>
              <a:sym typeface="Inter"/>
            </a:endParaRPr>
          </a:p>
        </p:txBody>
      </p:sp>
      <p:sp>
        <p:nvSpPr>
          <p:cNvPr id="676" name="Google Shape;676;p45"/>
          <p:cNvSpPr txBox="1"/>
          <p:nvPr/>
        </p:nvSpPr>
        <p:spPr>
          <a:xfrm>
            <a:off x="1028700" y="5448873"/>
            <a:ext cx="14199900" cy="117240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0" i="0" lang="en-US" sz="3200" u="none" cap="none" strike="noStrike">
                <a:solidFill>
                  <a:srgbClr val="282828"/>
                </a:solidFill>
                <a:latin typeface="Inter"/>
                <a:ea typeface="Inter"/>
                <a:cs typeface="Inter"/>
                <a:sym typeface="Inter"/>
              </a:rPr>
              <a:t>Data yang sudah di upper sampling dan under sampling kemudian di train untuk langkah selanjutnya yaitu modelling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6"/>
          <p:cNvSpPr txBox="1"/>
          <p:nvPr/>
        </p:nvSpPr>
        <p:spPr>
          <a:xfrm>
            <a:off x="91425" y="9692625"/>
            <a:ext cx="17704350" cy="26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686" name="Google Shape;686;p46"/>
          <p:cNvPicPr preferRelativeResize="0"/>
          <p:nvPr/>
        </p:nvPicPr>
        <p:blipFill rotWithShape="1">
          <a:blip r:embed="rId3">
            <a:alphaModFix/>
          </a:blip>
          <a:srcRect b="2396" l="0" r="2397" t="0"/>
          <a:stretch/>
        </p:blipFill>
        <p:spPr>
          <a:xfrm>
            <a:off x="16993469" y="235816"/>
            <a:ext cx="1046111" cy="557796"/>
          </a:xfrm>
          <a:prstGeom prst="rect">
            <a:avLst/>
          </a:prstGeom>
          <a:noFill/>
          <a:ln>
            <a:noFill/>
          </a:ln>
        </p:spPr>
      </p:pic>
      <p:cxnSp>
        <p:nvCxnSpPr>
          <p:cNvPr id="687" name="Google Shape;687;p46"/>
          <p:cNvCxnSpPr/>
          <p:nvPr/>
        </p:nvCxnSpPr>
        <p:spPr>
          <a:xfrm rot="5257012">
            <a:off x="16479998" y="514688"/>
            <a:ext cx="302278" cy="0"/>
          </a:xfrm>
          <a:prstGeom prst="straightConnector1">
            <a:avLst/>
          </a:prstGeom>
          <a:noFill/>
          <a:ln cap="rnd" cmpd="sng" w="9525">
            <a:solidFill>
              <a:srgbClr val="595959"/>
            </a:solidFill>
            <a:prstDash val="solid"/>
            <a:round/>
            <a:headEnd len="sm" w="sm" type="none"/>
            <a:tailEnd len="sm" w="sm" type="none"/>
          </a:ln>
        </p:spPr>
      </p:cxnSp>
      <p:cxnSp>
        <p:nvCxnSpPr>
          <p:cNvPr id="688" name="Google Shape;688;p46"/>
          <p:cNvCxnSpPr/>
          <p:nvPr/>
        </p:nvCxnSpPr>
        <p:spPr>
          <a:xfrm rot="5257012">
            <a:off x="16479953" y="514688"/>
            <a:ext cx="302278" cy="0"/>
          </a:xfrm>
          <a:prstGeom prst="straightConnector1">
            <a:avLst/>
          </a:prstGeom>
          <a:noFill/>
          <a:ln cap="rnd" cmpd="sng" w="9525">
            <a:solidFill>
              <a:srgbClr val="595959"/>
            </a:solidFill>
            <a:prstDash val="solid"/>
            <a:round/>
            <a:headEnd len="sm" w="sm" type="none"/>
            <a:tailEnd len="sm" w="sm" type="none"/>
          </a:ln>
        </p:spPr>
      </p:cxnSp>
      <p:pic>
        <p:nvPicPr>
          <p:cNvPr id="689" name="Google Shape;689;p46"/>
          <p:cNvPicPr preferRelativeResize="0"/>
          <p:nvPr/>
        </p:nvPicPr>
        <p:blipFill rotWithShape="1">
          <a:blip r:embed="rId4">
            <a:alphaModFix/>
          </a:blip>
          <a:srcRect b="606" l="9895" r="9225" t="0"/>
          <a:stretch/>
        </p:blipFill>
        <p:spPr>
          <a:xfrm>
            <a:off x="15006038" y="191594"/>
            <a:ext cx="1363249" cy="646244"/>
          </a:xfrm>
          <a:prstGeom prst="rect">
            <a:avLst/>
          </a:prstGeom>
          <a:noFill/>
          <a:ln>
            <a:noFill/>
          </a:ln>
        </p:spPr>
      </p:pic>
      <p:sp>
        <p:nvSpPr>
          <p:cNvPr id="690" name="Google Shape;690;p46"/>
          <p:cNvSpPr txBox="1"/>
          <p:nvPr/>
        </p:nvSpPr>
        <p:spPr>
          <a:xfrm>
            <a:off x="243819" y="257894"/>
            <a:ext cx="11980950" cy="323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Modelling</a:t>
            </a:r>
            <a:endParaRPr/>
          </a:p>
        </p:txBody>
      </p:sp>
      <p:sp>
        <p:nvSpPr>
          <p:cNvPr id="691" name="Google Shape;691;p46"/>
          <p:cNvSpPr txBox="1"/>
          <p:nvPr/>
        </p:nvSpPr>
        <p:spPr>
          <a:xfrm>
            <a:off x="714825" y="1028700"/>
            <a:ext cx="16777950" cy="723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Modelling</a:t>
            </a:r>
            <a:endParaRPr/>
          </a:p>
        </p:txBody>
      </p:sp>
      <p:sp>
        <p:nvSpPr>
          <p:cNvPr id="692" name="Google Shape;692;p46"/>
          <p:cNvSpPr txBox="1"/>
          <p:nvPr/>
        </p:nvSpPr>
        <p:spPr>
          <a:xfrm>
            <a:off x="320025" y="2256850"/>
            <a:ext cx="16778100" cy="492600"/>
          </a:xfrm>
          <a:prstGeom prst="rect">
            <a:avLst/>
          </a:prstGeom>
          <a:noFill/>
          <a:ln>
            <a:noFill/>
          </a:ln>
        </p:spPr>
        <p:txBody>
          <a:bodyPr anchorCtr="0" anchor="t" bIns="0" lIns="0" spcFirstLastPara="1" rIns="0" wrap="square" tIns="0">
            <a:spAutoFit/>
          </a:bodyPr>
          <a:lstStyle/>
          <a:p>
            <a:pPr indent="0" lvl="0" marL="914400" marR="0" rtl="0" algn="l">
              <a:lnSpc>
                <a:spcPct val="120000"/>
              </a:lnSpc>
              <a:spcBef>
                <a:spcPts val="0"/>
              </a:spcBef>
              <a:spcAft>
                <a:spcPts val="0"/>
              </a:spcAft>
              <a:buNone/>
            </a:pPr>
            <a:r>
              <a:rPr b="1" lang="en-US" sz="3200">
                <a:solidFill>
                  <a:schemeClr val="dk1"/>
                </a:solidFill>
                <a:latin typeface="Inter"/>
                <a:ea typeface="Inter"/>
                <a:cs typeface="Inter"/>
                <a:sym typeface="Inter"/>
              </a:rPr>
              <a:t>1.  </a:t>
            </a:r>
            <a:r>
              <a:rPr b="1" i="0" lang="en-US" sz="3200" u="none" cap="none" strike="noStrike">
                <a:solidFill>
                  <a:schemeClr val="dk1"/>
                </a:solidFill>
                <a:latin typeface="Inter"/>
                <a:ea typeface="Inter"/>
                <a:cs typeface="Inter"/>
                <a:sym typeface="Inter"/>
              </a:rPr>
              <a:t>Logistic Regression</a:t>
            </a:r>
            <a:endParaRPr sz="3200">
              <a:solidFill>
                <a:schemeClr val="dk1"/>
              </a:solidFill>
              <a:latin typeface="Inter"/>
              <a:ea typeface="Inter"/>
              <a:cs typeface="Inter"/>
              <a:sym typeface="Inter"/>
            </a:endParaRPr>
          </a:p>
        </p:txBody>
      </p:sp>
      <p:sp>
        <p:nvSpPr>
          <p:cNvPr id="693" name="Google Shape;693;p46"/>
          <p:cNvSpPr txBox="1"/>
          <p:nvPr/>
        </p:nvSpPr>
        <p:spPr>
          <a:xfrm>
            <a:off x="1204979" y="2977113"/>
            <a:ext cx="16311600" cy="492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200" u="none" cap="none" strike="noStrike">
                <a:solidFill>
                  <a:schemeClr val="dk1"/>
                </a:solidFill>
                <a:latin typeface="Inter"/>
                <a:ea typeface="Inter"/>
                <a:cs typeface="Inter"/>
                <a:sym typeface="Inter"/>
              </a:rPr>
              <a:t>2. Decision Tree</a:t>
            </a:r>
            <a:endParaRPr sz="3200">
              <a:solidFill>
                <a:schemeClr val="dk1"/>
              </a:solidFill>
              <a:latin typeface="Inter"/>
              <a:ea typeface="Inter"/>
              <a:cs typeface="Inter"/>
              <a:sym typeface="Inter"/>
            </a:endParaRPr>
          </a:p>
        </p:txBody>
      </p:sp>
      <p:sp>
        <p:nvSpPr>
          <p:cNvPr id="694" name="Google Shape;694;p46"/>
          <p:cNvSpPr txBox="1"/>
          <p:nvPr/>
        </p:nvSpPr>
        <p:spPr>
          <a:xfrm>
            <a:off x="1181230" y="3697400"/>
            <a:ext cx="16311600" cy="1674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200" u="none" cap="none" strike="noStrike">
                <a:solidFill>
                  <a:schemeClr val="dk1"/>
                </a:solidFill>
                <a:latin typeface="Inter"/>
                <a:ea typeface="Inter"/>
                <a:cs typeface="Inter"/>
                <a:sym typeface="Inter"/>
              </a:rPr>
              <a:t>3. Random Forest</a:t>
            </a:r>
            <a:endParaRPr sz="3200">
              <a:solidFill>
                <a:schemeClr val="dk1"/>
              </a:solidFill>
              <a:latin typeface="Inter"/>
              <a:ea typeface="Inter"/>
              <a:cs typeface="Inter"/>
              <a:sym typeface="Inter"/>
            </a:endParaRPr>
          </a:p>
          <a:p>
            <a:pPr indent="-363220" lvl="1" marL="777240" marR="0" rtl="0" algn="l">
              <a:lnSpc>
                <a:spcPct val="120000"/>
              </a:lnSpc>
              <a:spcBef>
                <a:spcPts val="0"/>
              </a:spcBef>
              <a:spcAft>
                <a:spcPts val="0"/>
              </a:spcAft>
              <a:buClr>
                <a:schemeClr val="dk1"/>
              </a:buClr>
              <a:buSzPts val="3200"/>
              <a:buFont typeface="Inter"/>
              <a:buChar char="•"/>
            </a:pPr>
            <a:r>
              <a:rPr i="0" lang="en-US" sz="3200" u="none" cap="none" strike="noStrike">
                <a:solidFill>
                  <a:schemeClr val="dk1"/>
                </a:solidFill>
                <a:latin typeface="Inter"/>
                <a:ea typeface="Inter"/>
                <a:cs typeface="Inter"/>
                <a:sym typeface="Inter"/>
              </a:rPr>
              <a:t>Tanpa Hyperparameter Tuning</a:t>
            </a:r>
            <a:endParaRPr sz="3200">
              <a:solidFill>
                <a:schemeClr val="dk1"/>
              </a:solidFill>
              <a:latin typeface="Inter"/>
              <a:ea typeface="Inter"/>
              <a:cs typeface="Inter"/>
              <a:sym typeface="Inter"/>
            </a:endParaRPr>
          </a:p>
          <a:p>
            <a:pPr indent="-363220" lvl="1" marL="777240" marR="0" rtl="0" algn="l">
              <a:lnSpc>
                <a:spcPct val="120000"/>
              </a:lnSpc>
              <a:spcBef>
                <a:spcPts val="0"/>
              </a:spcBef>
              <a:spcAft>
                <a:spcPts val="0"/>
              </a:spcAft>
              <a:buClr>
                <a:schemeClr val="dk1"/>
              </a:buClr>
              <a:buSzPts val="3200"/>
              <a:buFont typeface="Inter"/>
              <a:buChar char="•"/>
            </a:pPr>
            <a:r>
              <a:rPr i="0" lang="en-US" sz="3200" u="none" cap="none" strike="noStrike">
                <a:solidFill>
                  <a:schemeClr val="dk1"/>
                </a:solidFill>
                <a:latin typeface="Inter"/>
                <a:ea typeface="Inter"/>
                <a:cs typeface="Inter"/>
                <a:sym typeface="Inter"/>
              </a:rPr>
              <a:t>Menggunakan Hyperparameter Tuning</a:t>
            </a:r>
            <a:endParaRPr sz="3200">
              <a:solidFill>
                <a:schemeClr val="dk1"/>
              </a:solidFill>
              <a:latin typeface="Inter"/>
              <a:ea typeface="Inter"/>
              <a:cs typeface="Inter"/>
              <a:sym typeface="Inte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47"/>
          <p:cNvSpPr txBox="1"/>
          <p:nvPr/>
        </p:nvSpPr>
        <p:spPr>
          <a:xfrm>
            <a:off x="91425" y="9692625"/>
            <a:ext cx="17704350" cy="26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704" name="Google Shape;704;p47"/>
          <p:cNvPicPr preferRelativeResize="0"/>
          <p:nvPr/>
        </p:nvPicPr>
        <p:blipFill rotWithShape="1">
          <a:blip r:embed="rId3">
            <a:alphaModFix/>
          </a:blip>
          <a:srcRect b="2396" l="0" r="2397" t="0"/>
          <a:stretch/>
        </p:blipFill>
        <p:spPr>
          <a:xfrm>
            <a:off x="16993469" y="235816"/>
            <a:ext cx="1046111" cy="557796"/>
          </a:xfrm>
          <a:prstGeom prst="rect">
            <a:avLst/>
          </a:prstGeom>
          <a:noFill/>
          <a:ln>
            <a:noFill/>
          </a:ln>
        </p:spPr>
      </p:pic>
      <p:cxnSp>
        <p:nvCxnSpPr>
          <p:cNvPr id="705" name="Google Shape;705;p47"/>
          <p:cNvCxnSpPr/>
          <p:nvPr/>
        </p:nvCxnSpPr>
        <p:spPr>
          <a:xfrm rot="5257012">
            <a:off x="16479998" y="514688"/>
            <a:ext cx="302278" cy="0"/>
          </a:xfrm>
          <a:prstGeom prst="straightConnector1">
            <a:avLst/>
          </a:prstGeom>
          <a:noFill/>
          <a:ln cap="rnd" cmpd="sng" w="9525">
            <a:solidFill>
              <a:srgbClr val="595959"/>
            </a:solidFill>
            <a:prstDash val="solid"/>
            <a:round/>
            <a:headEnd len="sm" w="sm" type="none"/>
            <a:tailEnd len="sm" w="sm" type="none"/>
          </a:ln>
        </p:spPr>
      </p:cxnSp>
      <p:cxnSp>
        <p:nvCxnSpPr>
          <p:cNvPr id="706" name="Google Shape;706;p47"/>
          <p:cNvCxnSpPr/>
          <p:nvPr/>
        </p:nvCxnSpPr>
        <p:spPr>
          <a:xfrm rot="5257012">
            <a:off x="16479953" y="514688"/>
            <a:ext cx="302278" cy="0"/>
          </a:xfrm>
          <a:prstGeom prst="straightConnector1">
            <a:avLst/>
          </a:prstGeom>
          <a:noFill/>
          <a:ln cap="rnd" cmpd="sng" w="9525">
            <a:solidFill>
              <a:srgbClr val="595959"/>
            </a:solidFill>
            <a:prstDash val="solid"/>
            <a:round/>
            <a:headEnd len="sm" w="sm" type="none"/>
            <a:tailEnd len="sm" w="sm" type="none"/>
          </a:ln>
        </p:spPr>
      </p:cxnSp>
      <p:pic>
        <p:nvPicPr>
          <p:cNvPr id="707" name="Google Shape;707;p47"/>
          <p:cNvPicPr preferRelativeResize="0"/>
          <p:nvPr/>
        </p:nvPicPr>
        <p:blipFill rotWithShape="1">
          <a:blip r:embed="rId4">
            <a:alphaModFix/>
          </a:blip>
          <a:srcRect b="606" l="9895" r="9225" t="0"/>
          <a:stretch/>
        </p:blipFill>
        <p:spPr>
          <a:xfrm>
            <a:off x="15006038" y="191594"/>
            <a:ext cx="1363249" cy="646244"/>
          </a:xfrm>
          <a:prstGeom prst="rect">
            <a:avLst/>
          </a:prstGeom>
          <a:noFill/>
          <a:ln>
            <a:noFill/>
          </a:ln>
        </p:spPr>
      </p:pic>
      <p:sp>
        <p:nvSpPr>
          <p:cNvPr id="708" name="Google Shape;708;p47"/>
          <p:cNvSpPr txBox="1"/>
          <p:nvPr/>
        </p:nvSpPr>
        <p:spPr>
          <a:xfrm>
            <a:off x="243819" y="257894"/>
            <a:ext cx="11980950" cy="323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Modelling</a:t>
            </a:r>
            <a:endParaRPr/>
          </a:p>
        </p:txBody>
      </p:sp>
      <p:sp>
        <p:nvSpPr>
          <p:cNvPr id="709" name="Google Shape;709;p47"/>
          <p:cNvSpPr txBox="1"/>
          <p:nvPr/>
        </p:nvSpPr>
        <p:spPr>
          <a:xfrm>
            <a:off x="714825" y="1028700"/>
            <a:ext cx="16777950" cy="723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Evaluation</a:t>
            </a:r>
            <a:endParaRPr/>
          </a:p>
        </p:txBody>
      </p:sp>
      <p:sp>
        <p:nvSpPr>
          <p:cNvPr id="710" name="Google Shape;710;p47"/>
          <p:cNvSpPr txBox="1"/>
          <p:nvPr/>
        </p:nvSpPr>
        <p:spPr>
          <a:xfrm>
            <a:off x="795225" y="1933575"/>
            <a:ext cx="16778100" cy="492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200" u="none" cap="none" strike="noStrike">
                <a:solidFill>
                  <a:schemeClr val="dk1"/>
                </a:solidFill>
                <a:latin typeface="Inter"/>
                <a:ea typeface="Inter"/>
                <a:cs typeface="Inter"/>
                <a:sym typeface="Inter"/>
              </a:rPr>
              <a:t>Data Default (sebelum Upper Sampling/Under Sampling)</a:t>
            </a:r>
            <a:endParaRPr sz="3200">
              <a:solidFill>
                <a:schemeClr val="dk1"/>
              </a:solidFill>
              <a:latin typeface="Inter"/>
              <a:ea typeface="Inter"/>
              <a:cs typeface="Inter"/>
              <a:sym typeface="Inter"/>
            </a:endParaRPr>
          </a:p>
        </p:txBody>
      </p:sp>
      <p:sp>
        <p:nvSpPr>
          <p:cNvPr id="711" name="Google Shape;711;p47"/>
          <p:cNvSpPr txBox="1"/>
          <p:nvPr/>
        </p:nvSpPr>
        <p:spPr>
          <a:xfrm>
            <a:off x="714825" y="2809875"/>
            <a:ext cx="173247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graphicFrame>
        <p:nvGraphicFramePr>
          <p:cNvPr id="712" name="Google Shape;712;p47"/>
          <p:cNvGraphicFramePr/>
          <p:nvPr/>
        </p:nvGraphicFramePr>
        <p:xfrm>
          <a:off x="1217788" y="2625938"/>
          <a:ext cx="3000000" cy="3000000"/>
        </p:xfrm>
        <a:graphic>
          <a:graphicData uri="http://schemas.openxmlformats.org/drawingml/2006/table">
            <a:tbl>
              <a:tblPr>
                <a:noFill/>
                <a:tableStyleId>{9038A787-9C4C-45A5-BF31-7411C9B00F16}</a:tableStyleId>
              </a:tblPr>
              <a:tblGrid>
                <a:gridCol w="5288875"/>
                <a:gridCol w="3247775"/>
                <a:gridCol w="3303700"/>
                <a:gridCol w="3611275"/>
              </a:tblGrid>
              <a:tr h="864825">
                <a:tc>
                  <a:txBody>
                    <a:bodyPr/>
                    <a:lstStyle/>
                    <a:p>
                      <a:pPr indent="0" lvl="0" marL="0" rtl="0" algn="ctr">
                        <a:spcBef>
                          <a:spcPts val="0"/>
                        </a:spcBef>
                        <a:spcAft>
                          <a:spcPts val="0"/>
                        </a:spcAft>
                        <a:buNone/>
                      </a:pPr>
                      <a:r>
                        <a:rPr lang="en-US" sz="3200">
                          <a:solidFill>
                            <a:schemeClr val="lt1"/>
                          </a:solidFill>
                          <a:latin typeface="Inter"/>
                          <a:ea typeface="Inter"/>
                          <a:cs typeface="Inter"/>
                          <a:sym typeface="Inter"/>
                        </a:rPr>
                        <a:t>Pemodelan</a:t>
                      </a:r>
                      <a:endParaRPr sz="3200">
                        <a:solidFill>
                          <a:schemeClr val="lt1"/>
                        </a:solidFill>
                        <a:latin typeface="Inter"/>
                        <a:ea typeface="Inter"/>
                        <a:cs typeface="Inter"/>
                        <a:sym typeface="Inter"/>
                      </a:endParaRPr>
                    </a:p>
                  </a:txBody>
                  <a:tcPr marT="91425" marB="91425" marR="91425" marL="91425" anchor="ctr">
                    <a:solidFill>
                      <a:srgbClr val="A338EB"/>
                    </a:solidFill>
                  </a:tcPr>
                </a:tc>
                <a:tc>
                  <a:txBody>
                    <a:bodyPr/>
                    <a:lstStyle/>
                    <a:p>
                      <a:pPr indent="0" lvl="0" marL="0" rtl="0" algn="ctr">
                        <a:spcBef>
                          <a:spcPts val="0"/>
                        </a:spcBef>
                        <a:spcAft>
                          <a:spcPts val="0"/>
                        </a:spcAft>
                        <a:buNone/>
                      </a:pPr>
                      <a:r>
                        <a:rPr lang="en-US" sz="3200">
                          <a:solidFill>
                            <a:schemeClr val="lt1"/>
                          </a:solidFill>
                          <a:latin typeface="Inter"/>
                          <a:ea typeface="Inter"/>
                          <a:cs typeface="Inter"/>
                          <a:sym typeface="Inter"/>
                        </a:rPr>
                        <a:t>Akurasi</a:t>
                      </a:r>
                      <a:endParaRPr sz="3200">
                        <a:solidFill>
                          <a:schemeClr val="lt1"/>
                        </a:solidFill>
                        <a:latin typeface="Inter"/>
                        <a:ea typeface="Inter"/>
                        <a:cs typeface="Inter"/>
                        <a:sym typeface="Inter"/>
                      </a:endParaRPr>
                    </a:p>
                  </a:txBody>
                  <a:tcPr marT="91425" marB="91425" marR="91425" marL="91425" anchor="ctr">
                    <a:solidFill>
                      <a:srgbClr val="A338EB"/>
                    </a:solidFill>
                  </a:tcPr>
                </a:tc>
                <a:tc>
                  <a:txBody>
                    <a:bodyPr/>
                    <a:lstStyle/>
                    <a:p>
                      <a:pPr indent="0" lvl="0" marL="0" rtl="0" algn="ctr">
                        <a:spcBef>
                          <a:spcPts val="0"/>
                        </a:spcBef>
                        <a:spcAft>
                          <a:spcPts val="0"/>
                        </a:spcAft>
                        <a:buNone/>
                      </a:pPr>
                      <a:r>
                        <a:rPr lang="en-US" sz="3200">
                          <a:solidFill>
                            <a:schemeClr val="lt1"/>
                          </a:solidFill>
                          <a:latin typeface="Inter"/>
                          <a:ea typeface="Inter"/>
                          <a:cs typeface="Inter"/>
                          <a:sym typeface="Inter"/>
                        </a:rPr>
                        <a:t>Presisi</a:t>
                      </a:r>
                      <a:endParaRPr sz="3200">
                        <a:solidFill>
                          <a:schemeClr val="lt1"/>
                        </a:solidFill>
                        <a:latin typeface="Inter"/>
                        <a:ea typeface="Inter"/>
                        <a:cs typeface="Inter"/>
                        <a:sym typeface="Inter"/>
                      </a:endParaRPr>
                    </a:p>
                  </a:txBody>
                  <a:tcPr marT="91425" marB="91425" marR="91425" marL="91425" anchor="ctr">
                    <a:solidFill>
                      <a:srgbClr val="A338EB"/>
                    </a:solidFill>
                  </a:tcPr>
                </a:tc>
                <a:tc>
                  <a:txBody>
                    <a:bodyPr/>
                    <a:lstStyle/>
                    <a:p>
                      <a:pPr indent="0" lvl="0" marL="0" rtl="0" algn="ctr">
                        <a:spcBef>
                          <a:spcPts val="0"/>
                        </a:spcBef>
                        <a:spcAft>
                          <a:spcPts val="0"/>
                        </a:spcAft>
                        <a:buNone/>
                      </a:pPr>
                      <a:r>
                        <a:rPr lang="en-US" sz="3200">
                          <a:solidFill>
                            <a:schemeClr val="lt1"/>
                          </a:solidFill>
                          <a:latin typeface="Inter"/>
                          <a:ea typeface="Inter"/>
                          <a:cs typeface="Inter"/>
                          <a:sym typeface="Inter"/>
                        </a:rPr>
                        <a:t>Recall</a:t>
                      </a:r>
                      <a:endParaRPr sz="3200">
                        <a:solidFill>
                          <a:schemeClr val="lt1"/>
                        </a:solidFill>
                        <a:latin typeface="Inter"/>
                        <a:ea typeface="Inter"/>
                        <a:cs typeface="Inter"/>
                        <a:sym typeface="Inter"/>
                      </a:endParaRPr>
                    </a:p>
                  </a:txBody>
                  <a:tcPr marT="91425" marB="91425" marR="91425" marL="91425" anchor="ctr">
                    <a:solidFill>
                      <a:srgbClr val="A338EB"/>
                    </a:solidFill>
                  </a:tcPr>
                </a:tc>
              </a:tr>
              <a:tr h="864825">
                <a:tc>
                  <a:txBody>
                    <a:bodyPr/>
                    <a:lstStyle/>
                    <a:p>
                      <a:pPr indent="0" lvl="0" marL="0" rtl="0" algn="l">
                        <a:spcBef>
                          <a:spcPts val="0"/>
                        </a:spcBef>
                        <a:spcAft>
                          <a:spcPts val="0"/>
                        </a:spcAft>
                        <a:buNone/>
                      </a:pPr>
                      <a:r>
                        <a:rPr lang="en-US" sz="3200">
                          <a:latin typeface="Inter"/>
                          <a:ea typeface="Inter"/>
                          <a:cs typeface="Inter"/>
                          <a:sym typeface="Inter"/>
                        </a:rPr>
                        <a:t>Logistic Regression</a:t>
                      </a:r>
                      <a:endParaRPr sz="3200">
                        <a:latin typeface="Inter"/>
                        <a:ea typeface="Inter"/>
                        <a:cs typeface="Inter"/>
                        <a:sym typeface="Inter"/>
                      </a:endParaRPr>
                    </a:p>
                  </a:txBody>
                  <a:tcPr marT="91425" marB="91425" marR="91425" marL="91425"/>
                </a:tc>
                <a:tc>
                  <a:txBody>
                    <a:bodyPr/>
                    <a:lstStyle/>
                    <a:p>
                      <a:pPr indent="0" lvl="0" marL="0" rtl="0" algn="ctr">
                        <a:spcBef>
                          <a:spcPts val="0"/>
                        </a:spcBef>
                        <a:spcAft>
                          <a:spcPts val="0"/>
                        </a:spcAft>
                        <a:buNone/>
                      </a:pPr>
                      <a:r>
                        <a:rPr lang="en-US" sz="3200">
                          <a:latin typeface="Inter"/>
                          <a:ea typeface="Inter"/>
                          <a:cs typeface="Inter"/>
                          <a:sym typeface="Inter"/>
                        </a:rPr>
                        <a:t>0,849</a:t>
                      </a:r>
                      <a:endParaRPr sz="3200">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US" sz="3200">
                          <a:latin typeface="Inter"/>
                          <a:ea typeface="Inter"/>
                          <a:cs typeface="Inter"/>
                          <a:sym typeface="Inter"/>
                        </a:rPr>
                        <a:t>0,669</a:t>
                      </a:r>
                      <a:endParaRPr sz="3200">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US" sz="3200">
                          <a:latin typeface="Inter"/>
                          <a:ea typeface="Inter"/>
                          <a:cs typeface="Inter"/>
                          <a:sym typeface="Inter"/>
                        </a:rPr>
                        <a:t>0,552</a:t>
                      </a:r>
                      <a:endParaRPr sz="3200">
                        <a:latin typeface="Inter"/>
                        <a:ea typeface="Inter"/>
                        <a:cs typeface="Inter"/>
                        <a:sym typeface="Inter"/>
                      </a:endParaRPr>
                    </a:p>
                  </a:txBody>
                  <a:tcPr marT="91425" marB="91425" marR="91425" marL="91425" anchor="ctr"/>
                </a:tc>
              </a:tr>
              <a:tr h="864825">
                <a:tc>
                  <a:txBody>
                    <a:bodyPr/>
                    <a:lstStyle/>
                    <a:p>
                      <a:pPr indent="0" lvl="0" marL="0" rtl="0" algn="l">
                        <a:spcBef>
                          <a:spcPts val="0"/>
                        </a:spcBef>
                        <a:spcAft>
                          <a:spcPts val="0"/>
                        </a:spcAft>
                        <a:buNone/>
                      </a:pPr>
                      <a:r>
                        <a:rPr lang="en-US" sz="3200">
                          <a:latin typeface="Inter"/>
                          <a:ea typeface="Inter"/>
                          <a:cs typeface="Inter"/>
                          <a:sym typeface="Inter"/>
                        </a:rPr>
                        <a:t>Decision Tree</a:t>
                      </a:r>
                      <a:endParaRPr sz="3200">
                        <a:latin typeface="Inter"/>
                        <a:ea typeface="Inter"/>
                        <a:cs typeface="Inter"/>
                        <a:sym typeface="Inter"/>
                      </a:endParaRPr>
                    </a:p>
                  </a:txBody>
                  <a:tcPr marT="91425" marB="91425" marR="91425" marL="91425"/>
                </a:tc>
                <a:tc>
                  <a:txBody>
                    <a:bodyPr/>
                    <a:lstStyle/>
                    <a:p>
                      <a:pPr indent="0" lvl="0" marL="0" rtl="0" algn="ctr">
                        <a:spcBef>
                          <a:spcPts val="0"/>
                        </a:spcBef>
                        <a:spcAft>
                          <a:spcPts val="0"/>
                        </a:spcAft>
                        <a:buNone/>
                      </a:pPr>
                      <a:r>
                        <a:rPr lang="en-US" sz="3200">
                          <a:latin typeface="Inter"/>
                          <a:ea typeface="Inter"/>
                          <a:cs typeface="Inter"/>
                          <a:sym typeface="Inter"/>
                        </a:rPr>
                        <a:t>0,865</a:t>
                      </a:r>
                      <a:endParaRPr sz="3200">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US" sz="3200">
                          <a:latin typeface="Inter"/>
                          <a:ea typeface="Inter"/>
                          <a:cs typeface="Inter"/>
                          <a:sym typeface="Inter"/>
                        </a:rPr>
                        <a:t>0,735</a:t>
                      </a:r>
                      <a:endParaRPr sz="3200">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US" sz="3200">
                          <a:latin typeface="Inter"/>
                          <a:ea typeface="Inter"/>
                          <a:cs typeface="Inter"/>
                          <a:sym typeface="Inter"/>
                        </a:rPr>
                        <a:t>0,741</a:t>
                      </a:r>
                      <a:endParaRPr sz="3200">
                        <a:latin typeface="Inter"/>
                        <a:ea typeface="Inter"/>
                        <a:cs typeface="Inter"/>
                        <a:sym typeface="Inter"/>
                      </a:endParaRPr>
                    </a:p>
                  </a:txBody>
                  <a:tcPr marT="91425" marB="91425" marR="91425" marL="91425" anchor="ctr"/>
                </a:tc>
              </a:tr>
              <a:tr h="974850">
                <a:tc>
                  <a:txBody>
                    <a:bodyPr/>
                    <a:lstStyle/>
                    <a:p>
                      <a:pPr indent="0" lvl="0" marL="0" rtl="0" algn="l">
                        <a:spcBef>
                          <a:spcPts val="0"/>
                        </a:spcBef>
                        <a:spcAft>
                          <a:spcPts val="0"/>
                        </a:spcAft>
                        <a:buNone/>
                      </a:pPr>
                      <a:r>
                        <a:rPr lang="en-US" sz="3200">
                          <a:latin typeface="Inter"/>
                          <a:ea typeface="Inter"/>
                          <a:cs typeface="Inter"/>
                          <a:sym typeface="Inter"/>
                        </a:rPr>
                        <a:t>Random Forest (tanpa Hyperparameter Tuning)</a:t>
                      </a:r>
                      <a:endParaRPr sz="3200">
                        <a:latin typeface="Inter"/>
                        <a:ea typeface="Inter"/>
                        <a:cs typeface="Inter"/>
                        <a:sym typeface="Inter"/>
                      </a:endParaRPr>
                    </a:p>
                  </a:txBody>
                  <a:tcPr marT="91425" marB="91425" marR="91425" marL="91425"/>
                </a:tc>
                <a:tc>
                  <a:txBody>
                    <a:bodyPr/>
                    <a:lstStyle/>
                    <a:p>
                      <a:pPr indent="0" lvl="0" marL="0" rtl="0" algn="ctr">
                        <a:spcBef>
                          <a:spcPts val="0"/>
                        </a:spcBef>
                        <a:spcAft>
                          <a:spcPts val="0"/>
                        </a:spcAft>
                        <a:buNone/>
                      </a:pPr>
                      <a:r>
                        <a:rPr lang="en-US" sz="3200">
                          <a:latin typeface="Inter"/>
                          <a:ea typeface="Inter"/>
                          <a:cs typeface="Inter"/>
                          <a:sym typeface="Inter"/>
                        </a:rPr>
                        <a:t>0,921</a:t>
                      </a:r>
                      <a:endParaRPr sz="3200">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US" sz="3200">
                          <a:highlight>
                            <a:srgbClr val="00FF00"/>
                          </a:highlight>
                          <a:latin typeface="Inter"/>
                          <a:ea typeface="Inter"/>
                          <a:cs typeface="Inter"/>
                          <a:sym typeface="Inter"/>
                        </a:rPr>
                        <a:t>0,923</a:t>
                      </a:r>
                      <a:endParaRPr sz="3200">
                        <a:highlight>
                          <a:srgbClr val="00FF00"/>
                        </a:highlight>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US" sz="3200">
                          <a:latin typeface="Inter"/>
                          <a:ea typeface="Inter"/>
                          <a:cs typeface="Inter"/>
                          <a:sym typeface="Inter"/>
                        </a:rPr>
                        <a:t>0,751</a:t>
                      </a:r>
                      <a:endParaRPr sz="3200">
                        <a:latin typeface="Inter"/>
                        <a:ea typeface="Inter"/>
                        <a:cs typeface="Inter"/>
                        <a:sym typeface="Inter"/>
                      </a:endParaRPr>
                    </a:p>
                  </a:txBody>
                  <a:tcPr marT="91425" marB="91425" marR="91425" marL="91425" anchor="ctr"/>
                </a:tc>
              </a:tr>
              <a:tr h="1385300">
                <a:tc>
                  <a:txBody>
                    <a:bodyPr/>
                    <a:lstStyle/>
                    <a:p>
                      <a:pPr indent="0" lvl="0" marL="0" rtl="0" algn="l">
                        <a:spcBef>
                          <a:spcPts val="0"/>
                        </a:spcBef>
                        <a:spcAft>
                          <a:spcPts val="0"/>
                        </a:spcAft>
                        <a:buNone/>
                      </a:pPr>
                      <a:r>
                        <a:rPr lang="en-US" sz="3200">
                          <a:latin typeface="Inter"/>
                          <a:ea typeface="Inter"/>
                          <a:cs typeface="Inter"/>
                          <a:sym typeface="Inter"/>
                        </a:rPr>
                        <a:t>Random Forest (menggunakan Hyperparameter Tuning)</a:t>
                      </a:r>
                      <a:endParaRPr sz="3200">
                        <a:latin typeface="Inter"/>
                        <a:ea typeface="Inter"/>
                        <a:cs typeface="Inter"/>
                        <a:sym typeface="Inter"/>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3200">
                          <a:highlight>
                            <a:srgbClr val="00FF00"/>
                          </a:highlight>
                          <a:latin typeface="Inter"/>
                          <a:ea typeface="Inter"/>
                          <a:cs typeface="Inter"/>
                          <a:sym typeface="Inter"/>
                        </a:rPr>
                        <a:t>0,933</a:t>
                      </a:r>
                      <a:endParaRPr sz="3200">
                        <a:highlight>
                          <a:srgbClr val="00FF00"/>
                        </a:highlight>
                        <a:latin typeface="Inter"/>
                        <a:ea typeface="Inter"/>
                        <a:cs typeface="Inter"/>
                        <a:sym typeface="Inter"/>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US" sz="3200">
                          <a:latin typeface="Inter"/>
                          <a:ea typeface="Inter"/>
                          <a:cs typeface="Inter"/>
                          <a:sym typeface="Inter"/>
                        </a:rPr>
                        <a:t>0,908</a:t>
                      </a:r>
                      <a:endParaRPr sz="3200">
                        <a:latin typeface="Inter"/>
                        <a:ea typeface="Inter"/>
                        <a:cs typeface="Inter"/>
                        <a:sym typeface="Inter"/>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US" sz="3200">
                          <a:highlight>
                            <a:srgbClr val="00FF00"/>
                          </a:highlight>
                          <a:latin typeface="Inter"/>
                          <a:ea typeface="Inter"/>
                          <a:cs typeface="Inter"/>
                          <a:sym typeface="Inter"/>
                        </a:rPr>
                        <a:t>0,812</a:t>
                      </a:r>
                      <a:endParaRPr sz="3200">
                        <a:highlight>
                          <a:srgbClr val="00FF00"/>
                        </a:highlight>
                        <a:latin typeface="Inter"/>
                        <a:ea typeface="Inter"/>
                        <a:cs typeface="Inter"/>
                        <a:sym typeface="Inter"/>
                      </a:endParaRPr>
                    </a:p>
                  </a:txBody>
                  <a:tcPr marT="91425" marB="91425" marR="91425" marL="91425" anchor="ctr">
                    <a:solidFill>
                      <a:schemeClr val="lt1"/>
                    </a:solidFill>
                  </a:tcPr>
                </a:tc>
              </a:tr>
            </a:tbl>
          </a:graphicData>
        </a:graphic>
      </p:graphicFrame>
      <p:sp>
        <p:nvSpPr>
          <p:cNvPr id="713" name="Google Shape;713;p47"/>
          <p:cNvSpPr txBox="1"/>
          <p:nvPr/>
        </p:nvSpPr>
        <p:spPr>
          <a:xfrm>
            <a:off x="795225" y="8224275"/>
            <a:ext cx="16198200" cy="1268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US" sz="3200">
                <a:solidFill>
                  <a:srgbClr val="282828"/>
                </a:solidFill>
                <a:latin typeface="Inter"/>
                <a:ea typeface="Inter"/>
                <a:cs typeface="Inter"/>
                <a:sym typeface="Inter"/>
              </a:rPr>
              <a:t>Model yang paling bagus untuk tahap ini adalah </a:t>
            </a:r>
            <a:r>
              <a:rPr b="1" lang="en-US" sz="3200">
                <a:solidFill>
                  <a:srgbClr val="282828"/>
                </a:solidFill>
                <a:latin typeface="Inter"/>
                <a:ea typeface="Inter"/>
                <a:cs typeface="Inter"/>
                <a:sym typeface="Inter"/>
              </a:rPr>
              <a:t>Random Forest</a:t>
            </a:r>
            <a:r>
              <a:rPr lang="en-US" sz="3200">
                <a:solidFill>
                  <a:srgbClr val="282828"/>
                </a:solidFill>
                <a:latin typeface="Inter"/>
                <a:ea typeface="Inter"/>
                <a:cs typeface="Inter"/>
                <a:sym typeface="Inter"/>
              </a:rPr>
              <a:t> </a:t>
            </a:r>
            <a:r>
              <a:rPr b="1" lang="en-US" sz="3200">
                <a:solidFill>
                  <a:srgbClr val="282828"/>
                </a:solidFill>
                <a:latin typeface="Inter"/>
                <a:ea typeface="Inter"/>
                <a:cs typeface="Inter"/>
                <a:sym typeface="Inter"/>
              </a:rPr>
              <a:t>menggunakan Hyperparameter Tuning</a:t>
            </a:r>
            <a:endParaRPr b="1" sz="3200">
              <a:latin typeface="Inter"/>
              <a:ea typeface="Inter"/>
              <a:cs typeface="Inter"/>
              <a:sym typeface="Inte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8"/>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723" name="Google Shape;723;p48"/>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724" name="Google Shape;724;p48"/>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725" name="Google Shape;725;p48"/>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726" name="Google Shape;726;p48"/>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727" name="Google Shape;727;p48"/>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Modelling</a:t>
            </a:r>
            <a:endParaRPr/>
          </a:p>
        </p:txBody>
      </p:sp>
      <p:sp>
        <p:nvSpPr>
          <p:cNvPr id="728" name="Google Shape;728;p48"/>
          <p:cNvSpPr txBox="1"/>
          <p:nvPr/>
        </p:nvSpPr>
        <p:spPr>
          <a:xfrm>
            <a:off x="714825" y="1028700"/>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Evaluation</a:t>
            </a:r>
            <a:endParaRPr/>
          </a:p>
        </p:txBody>
      </p:sp>
      <p:sp>
        <p:nvSpPr>
          <p:cNvPr id="729" name="Google Shape;729;p48"/>
          <p:cNvSpPr txBox="1"/>
          <p:nvPr/>
        </p:nvSpPr>
        <p:spPr>
          <a:xfrm>
            <a:off x="795225" y="1933575"/>
            <a:ext cx="16778100" cy="492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200">
                <a:solidFill>
                  <a:schemeClr val="dk1"/>
                </a:solidFill>
                <a:latin typeface="Inter"/>
                <a:ea typeface="Inter"/>
                <a:cs typeface="Inter"/>
                <a:sym typeface="Inter"/>
              </a:rPr>
              <a:t>Upper Sampling</a:t>
            </a:r>
            <a:endParaRPr sz="3200">
              <a:solidFill>
                <a:schemeClr val="dk1"/>
              </a:solidFill>
              <a:latin typeface="Inter"/>
              <a:ea typeface="Inter"/>
              <a:cs typeface="Inter"/>
              <a:sym typeface="Inter"/>
            </a:endParaRPr>
          </a:p>
        </p:txBody>
      </p:sp>
      <p:sp>
        <p:nvSpPr>
          <p:cNvPr id="730" name="Google Shape;730;p48"/>
          <p:cNvSpPr txBox="1"/>
          <p:nvPr/>
        </p:nvSpPr>
        <p:spPr>
          <a:xfrm>
            <a:off x="714825" y="2809875"/>
            <a:ext cx="173247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graphicFrame>
        <p:nvGraphicFramePr>
          <p:cNvPr id="731" name="Google Shape;731;p48"/>
          <p:cNvGraphicFramePr/>
          <p:nvPr/>
        </p:nvGraphicFramePr>
        <p:xfrm>
          <a:off x="1217788" y="2625938"/>
          <a:ext cx="3000000" cy="3000000"/>
        </p:xfrm>
        <a:graphic>
          <a:graphicData uri="http://schemas.openxmlformats.org/drawingml/2006/table">
            <a:tbl>
              <a:tblPr>
                <a:noFill/>
                <a:tableStyleId>{9038A787-9C4C-45A5-BF31-7411C9B00F16}</a:tableStyleId>
              </a:tblPr>
              <a:tblGrid>
                <a:gridCol w="5288875"/>
                <a:gridCol w="3247775"/>
                <a:gridCol w="3303700"/>
                <a:gridCol w="3611275"/>
              </a:tblGrid>
              <a:tr h="864825">
                <a:tc>
                  <a:txBody>
                    <a:bodyPr/>
                    <a:lstStyle/>
                    <a:p>
                      <a:pPr indent="0" lvl="0" marL="0" rtl="0" algn="ctr">
                        <a:spcBef>
                          <a:spcPts val="0"/>
                        </a:spcBef>
                        <a:spcAft>
                          <a:spcPts val="0"/>
                        </a:spcAft>
                        <a:buNone/>
                      </a:pPr>
                      <a:r>
                        <a:rPr lang="en-US" sz="3200">
                          <a:solidFill>
                            <a:schemeClr val="lt1"/>
                          </a:solidFill>
                          <a:latin typeface="Inter"/>
                          <a:ea typeface="Inter"/>
                          <a:cs typeface="Inter"/>
                          <a:sym typeface="Inter"/>
                        </a:rPr>
                        <a:t>Pemodelan</a:t>
                      </a:r>
                      <a:endParaRPr sz="3200">
                        <a:solidFill>
                          <a:schemeClr val="lt1"/>
                        </a:solidFill>
                        <a:latin typeface="Inter"/>
                        <a:ea typeface="Inter"/>
                        <a:cs typeface="Inter"/>
                        <a:sym typeface="Inter"/>
                      </a:endParaRPr>
                    </a:p>
                  </a:txBody>
                  <a:tcPr marT="91425" marB="91425" marR="91425" marL="91425" anchor="ctr">
                    <a:solidFill>
                      <a:srgbClr val="A338EB"/>
                    </a:solidFill>
                  </a:tcPr>
                </a:tc>
                <a:tc>
                  <a:txBody>
                    <a:bodyPr/>
                    <a:lstStyle/>
                    <a:p>
                      <a:pPr indent="0" lvl="0" marL="0" rtl="0" algn="ctr">
                        <a:spcBef>
                          <a:spcPts val="0"/>
                        </a:spcBef>
                        <a:spcAft>
                          <a:spcPts val="0"/>
                        </a:spcAft>
                        <a:buNone/>
                      </a:pPr>
                      <a:r>
                        <a:rPr lang="en-US" sz="3200">
                          <a:solidFill>
                            <a:schemeClr val="lt1"/>
                          </a:solidFill>
                          <a:latin typeface="Inter"/>
                          <a:ea typeface="Inter"/>
                          <a:cs typeface="Inter"/>
                          <a:sym typeface="Inter"/>
                        </a:rPr>
                        <a:t>Akurasi</a:t>
                      </a:r>
                      <a:endParaRPr sz="3200">
                        <a:solidFill>
                          <a:schemeClr val="lt1"/>
                        </a:solidFill>
                        <a:latin typeface="Inter"/>
                        <a:ea typeface="Inter"/>
                        <a:cs typeface="Inter"/>
                        <a:sym typeface="Inter"/>
                      </a:endParaRPr>
                    </a:p>
                  </a:txBody>
                  <a:tcPr marT="91425" marB="91425" marR="91425" marL="91425" anchor="ctr">
                    <a:solidFill>
                      <a:srgbClr val="A338EB"/>
                    </a:solidFill>
                  </a:tcPr>
                </a:tc>
                <a:tc>
                  <a:txBody>
                    <a:bodyPr/>
                    <a:lstStyle/>
                    <a:p>
                      <a:pPr indent="0" lvl="0" marL="0" rtl="0" algn="ctr">
                        <a:spcBef>
                          <a:spcPts val="0"/>
                        </a:spcBef>
                        <a:spcAft>
                          <a:spcPts val="0"/>
                        </a:spcAft>
                        <a:buNone/>
                      </a:pPr>
                      <a:r>
                        <a:rPr lang="en-US" sz="3200">
                          <a:solidFill>
                            <a:schemeClr val="lt1"/>
                          </a:solidFill>
                          <a:latin typeface="Inter"/>
                          <a:ea typeface="Inter"/>
                          <a:cs typeface="Inter"/>
                          <a:sym typeface="Inter"/>
                        </a:rPr>
                        <a:t>Presisi</a:t>
                      </a:r>
                      <a:endParaRPr sz="3200">
                        <a:solidFill>
                          <a:schemeClr val="lt1"/>
                        </a:solidFill>
                        <a:latin typeface="Inter"/>
                        <a:ea typeface="Inter"/>
                        <a:cs typeface="Inter"/>
                        <a:sym typeface="Inter"/>
                      </a:endParaRPr>
                    </a:p>
                  </a:txBody>
                  <a:tcPr marT="91425" marB="91425" marR="91425" marL="91425" anchor="ctr">
                    <a:solidFill>
                      <a:srgbClr val="A338EB"/>
                    </a:solidFill>
                  </a:tcPr>
                </a:tc>
                <a:tc>
                  <a:txBody>
                    <a:bodyPr/>
                    <a:lstStyle/>
                    <a:p>
                      <a:pPr indent="0" lvl="0" marL="0" rtl="0" algn="ctr">
                        <a:spcBef>
                          <a:spcPts val="0"/>
                        </a:spcBef>
                        <a:spcAft>
                          <a:spcPts val="0"/>
                        </a:spcAft>
                        <a:buNone/>
                      </a:pPr>
                      <a:r>
                        <a:rPr lang="en-US" sz="3200">
                          <a:solidFill>
                            <a:schemeClr val="lt1"/>
                          </a:solidFill>
                          <a:latin typeface="Inter"/>
                          <a:ea typeface="Inter"/>
                          <a:cs typeface="Inter"/>
                          <a:sym typeface="Inter"/>
                        </a:rPr>
                        <a:t>Recall</a:t>
                      </a:r>
                      <a:endParaRPr sz="3200">
                        <a:solidFill>
                          <a:schemeClr val="lt1"/>
                        </a:solidFill>
                        <a:latin typeface="Inter"/>
                        <a:ea typeface="Inter"/>
                        <a:cs typeface="Inter"/>
                        <a:sym typeface="Inter"/>
                      </a:endParaRPr>
                    </a:p>
                  </a:txBody>
                  <a:tcPr marT="91425" marB="91425" marR="91425" marL="91425" anchor="ctr">
                    <a:solidFill>
                      <a:srgbClr val="A338EB"/>
                    </a:solidFill>
                  </a:tcPr>
                </a:tc>
              </a:tr>
              <a:tr h="864825">
                <a:tc>
                  <a:txBody>
                    <a:bodyPr/>
                    <a:lstStyle/>
                    <a:p>
                      <a:pPr indent="0" lvl="0" marL="0" rtl="0" algn="l">
                        <a:spcBef>
                          <a:spcPts val="0"/>
                        </a:spcBef>
                        <a:spcAft>
                          <a:spcPts val="0"/>
                        </a:spcAft>
                        <a:buNone/>
                      </a:pPr>
                      <a:r>
                        <a:rPr lang="en-US" sz="3200">
                          <a:latin typeface="Inter"/>
                          <a:ea typeface="Inter"/>
                          <a:cs typeface="Inter"/>
                          <a:sym typeface="Inter"/>
                        </a:rPr>
                        <a:t>Logistic Regression</a:t>
                      </a:r>
                      <a:endParaRPr sz="3200">
                        <a:latin typeface="Inter"/>
                        <a:ea typeface="Inter"/>
                        <a:cs typeface="Inter"/>
                        <a:sym typeface="Inter"/>
                      </a:endParaRPr>
                    </a:p>
                  </a:txBody>
                  <a:tcPr marT="91425" marB="91425" marR="91425" marL="91425"/>
                </a:tc>
                <a:tc>
                  <a:txBody>
                    <a:bodyPr/>
                    <a:lstStyle/>
                    <a:p>
                      <a:pPr indent="0" lvl="0" marL="0" rtl="0" algn="ctr">
                        <a:spcBef>
                          <a:spcPts val="0"/>
                        </a:spcBef>
                        <a:spcAft>
                          <a:spcPts val="0"/>
                        </a:spcAft>
                        <a:buNone/>
                      </a:pPr>
                      <a:r>
                        <a:rPr lang="en-US" sz="3200">
                          <a:latin typeface="Inter"/>
                          <a:ea typeface="Inter"/>
                          <a:cs typeface="Inter"/>
                          <a:sym typeface="Inter"/>
                        </a:rPr>
                        <a:t>0,747</a:t>
                      </a:r>
                      <a:endParaRPr sz="3200">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US" sz="3200">
                          <a:latin typeface="Inter"/>
                          <a:ea typeface="Inter"/>
                          <a:cs typeface="Inter"/>
                          <a:sym typeface="Inter"/>
                        </a:rPr>
                        <a:t>0,747</a:t>
                      </a:r>
                      <a:endParaRPr sz="3200">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US" sz="3200">
                          <a:latin typeface="Inter"/>
                          <a:ea typeface="Inter"/>
                          <a:cs typeface="Inter"/>
                          <a:sym typeface="Inter"/>
                        </a:rPr>
                        <a:t>0,747</a:t>
                      </a:r>
                      <a:endParaRPr sz="3200">
                        <a:latin typeface="Inter"/>
                        <a:ea typeface="Inter"/>
                        <a:cs typeface="Inter"/>
                        <a:sym typeface="Inter"/>
                      </a:endParaRPr>
                    </a:p>
                  </a:txBody>
                  <a:tcPr marT="91425" marB="91425" marR="91425" marL="91425" anchor="ctr"/>
                </a:tc>
              </a:tr>
              <a:tr h="864825">
                <a:tc>
                  <a:txBody>
                    <a:bodyPr/>
                    <a:lstStyle/>
                    <a:p>
                      <a:pPr indent="0" lvl="0" marL="0" rtl="0" algn="l">
                        <a:spcBef>
                          <a:spcPts val="0"/>
                        </a:spcBef>
                        <a:spcAft>
                          <a:spcPts val="0"/>
                        </a:spcAft>
                        <a:buNone/>
                      </a:pPr>
                      <a:r>
                        <a:rPr lang="en-US" sz="3200">
                          <a:latin typeface="Inter"/>
                          <a:ea typeface="Inter"/>
                          <a:cs typeface="Inter"/>
                          <a:sym typeface="Inter"/>
                        </a:rPr>
                        <a:t>Decision Tree</a:t>
                      </a:r>
                      <a:endParaRPr sz="3200">
                        <a:latin typeface="Inter"/>
                        <a:ea typeface="Inter"/>
                        <a:cs typeface="Inter"/>
                        <a:sym typeface="Inter"/>
                      </a:endParaRPr>
                    </a:p>
                  </a:txBody>
                  <a:tcPr marT="91425" marB="91425" marR="91425" marL="91425"/>
                </a:tc>
                <a:tc>
                  <a:txBody>
                    <a:bodyPr/>
                    <a:lstStyle/>
                    <a:p>
                      <a:pPr indent="0" lvl="0" marL="0" rtl="0" algn="ctr">
                        <a:spcBef>
                          <a:spcPts val="0"/>
                        </a:spcBef>
                        <a:spcAft>
                          <a:spcPts val="0"/>
                        </a:spcAft>
                        <a:buNone/>
                      </a:pPr>
                      <a:r>
                        <a:rPr lang="en-US" sz="3200">
                          <a:highlight>
                            <a:srgbClr val="00FF00"/>
                          </a:highlight>
                          <a:latin typeface="Inter"/>
                          <a:ea typeface="Inter"/>
                          <a:cs typeface="Inter"/>
                          <a:sym typeface="Inter"/>
                        </a:rPr>
                        <a:t>0,952</a:t>
                      </a:r>
                      <a:endParaRPr sz="3200">
                        <a:highlight>
                          <a:srgbClr val="00FF00"/>
                        </a:highlight>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US" sz="3200">
                          <a:highlight>
                            <a:srgbClr val="00FF00"/>
                          </a:highlight>
                          <a:latin typeface="Inter"/>
                          <a:ea typeface="Inter"/>
                          <a:cs typeface="Inter"/>
                          <a:sym typeface="Inter"/>
                        </a:rPr>
                        <a:t>0,954</a:t>
                      </a:r>
                      <a:endParaRPr sz="3200">
                        <a:highlight>
                          <a:srgbClr val="00FF00"/>
                        </a:highlight>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US" sz="3200">
                          <a:highlight>
                            <a:srgbClr val="00FF00"/>
                          </a:highlight>
                          <a:latin typeface="Inter"/>
                          <a:ea typeface="Inter"/>
                          <a:cs typeface="Inter"/>
                          <a:sym typeface="Inter"/>
                        </a:rPr>
                        <a:t>0,952</a:t>
                      </a:r>
                      <a:endParaRPr sz="3200">
                        <a:highlight>
                          <a:srgbClr val="00FF00"/>
                        </a:highlight>
                        <a:latin typeface="Inter"/>
                        <a:ea typeface="Inter"/>
                        <a:cs typeface="Inter"/>
                        <a:sym typeface="Inter"/>
                      </a:endParaRPr>
                    </a:p>
                  </a:txBody>
                  <a:tcPr marT="91425" marB="91425" marR="91425" marL="91425" anchor="ctr"/>
                </a:tc>
              </a:tr>
              <a:tr h="974850">
                <a:tc>
                  <a:txBody>
                    <a:bodyPr/>
                    <a:lstStyle/>
                    <a:p>
                      <a:pPr indent="0" lvl="0" marL="0" rtl="0" algn="l">
                        <a:spcBef>
                          <a:spcPts val="0"/>
                        </a:spcBef>
                        <a:spcAft>
                          <a:spcPts val="0"/>
                        </a:spcAft>
                        <a:buNone/>
                      </a:pPr>
                      <a:r>
                        <a:rPr lang="en-US" sz="3200">
                          <a:latin typeface="Inter"/>
                          <a:ea typeface="Inter"/>
                          <a:cs typeface="Inter"/>
                          <a:sym typeface="Inter"/>
                        </a:rPr>
                        <a:t>Random Forest (tanpa Hyperparameter Tuning)</a:t>
                      </a:r>
                      <a:endParaRPr sz="3200">
                        <a:latin typeface="Inter"/>
                        <a:ea typeface="Inter"/>
                        <a:cs typeface="Inter"/>
                        <a:sym typeface="Inter"/>
                      </a:endParaRPr>
                    </a:p>
                  </a:txBody>
                  <a:tcPr marT="91425" marB="91425" marR="91425" marL="91425"/>
                </a:tc>
                <a:tc>
                  <a:txBody>
                    <a:bodyPr/>
                    <a:lstStyle/>
                    <a:p>
                      <a:pPr indent="0" lvl="0" marL="0" rtl="0" algn="ctr">
                        <a:spcBef>
                          <a:spcPts val="0"/>
                        </a:spcBef>
                        <a:spcAft>
                          <a:spcPts val="0"/>
                        </a:spcAft>
                        <a:buNone/>
                      </a:pPr>
                      <a:r>
                        <a:rPr lang="en-US" sz="3200">
                          <a:latin typeface="Inter"/>
                          <a:ea typeface="Inter"/>
                          <a:cs typeface="Inter"/>
                          <a:sym typeface="Inter"/>
                        </a:rPr>
                        <a:t>0,880</a:t>
                      </a:r>
                      <a:endParaRPr sz="3200">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US" sz="3200">
                          <a:highlight>
                            <a:schemeClr val="lt1"/>
                          </a:highlight>
                          <a:latin typeface="Inter"/>
                          <a:ea typeface="Inter"/>
                          <a:cs typeface="Inter"/>
                          <a:sym typeface="Inter"/>
                        </a:rPr>
                        <a:t>0,880</a:t>
                      </a:r>
                      <a:endParaRPr sz="3200">
                        <a:highlight>
                          <a:schemeClr val="lt1"/>
                        </a:highlight>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US" sz="3200">
                          <a:latin typeface="Inter"/>
                          <a:ea typeface="Inter"/>
                          <a:cs typeface="Inter"/>
                          <a:sym typeface="Inter"/>
                        </a:rPr>
                        <a:t>0,880</a:t>
                      </a:r>
                      <a:endParaRPr sz="3200">
                        <a:latin typeface="Inter"/>
                        <a:ea typeface="Inter"/>
                        <a:cs typeface="Inter"/>
                        <a:sym typeface="Inter"/>
                      </a:endParaRPr>
                    </a:p>
                  </a:txBody>
                  <a:tcPr marT="91425" marB="91425" marR="91425" marL="91425" anchor="ctr"/>
                </a:tc>
              </a:tr>
              <a:tr h="1385300">
                <a:tc>
                  <a:txBody>
                    <a:bodyPr/>
                    <a:lstStyle/>
                    <a:p>
                      <a:pPr indent="0" lvl="0" marL="0" rtl="0" algn="l">
                        <a:spcBef>
                          <a:spcPts val="0"/>
                        </a:spcBef>
                        <a:spcAft>
                          <a:spcPts val="0"/>
                        </a:spcAft>
                        <a:buNone/>
                      </a:pPr>
                      <a:r>
                        <a:rPr lang="en-US" sz="3200">
                          <a:latin typeface="Inter"/>
                          <a:ea typeface="Inter"/>
                          <a:cs typeface="Inter"/>
                          <a:sym typeface="Inter"/>
                        </a:rPr>
                        <a:t>Random Forest (menggunakan Hyperparameter Tuning)</a:t>
                      </a:r>
                      <a:endParaRPr sz="3200">
                        <a:latin typeface="Inter"/>
                        <a:ea typeface="Inter"/>
                        <a:cs typeface="Inter"/>
                        <a:sym typeface="Inter"/>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3200">
                          <a:highlight>
                            <a:schemeClr val="lt1"/>
                          </a:highlight>
                          <a:latin typeface="Inter"/>
                          <a:ea typeface="Inter"/>
                          <a:cs typeface="Inter"/>
                          <a:sym typeface="Inter"/>
                        </a:rPr>
                        <a:t>0,932</a:t>
                      </a:r>
                      <a:endParaRPr sz="3200">
                        <a:highlight>
                          <a:schemeClr val="lt1"/>
                        </a:highlight>
                        <a:latin typeface="Inter"/>
                        <a:ea typeface="Inter"/>
                        <a:cs typeface="Inter"/>
                        <a:sym typeface="Inter"/>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US" sz="3200">
                          <a:latin typeface="Inter"/>
                          <a:ea typeface="Inter"/>
                          <a:cs typeface="Inter"/>
                          <a:sym typeface="Inter"/>
                        </a:rPr>
                        <a:t>0,933</a:t>
                      </a:r>
                      <a:endParaRPr sz="3200">
                        <a:latin typeface="Inter"/>
                        <a:ea typeface="Inter"/>
                        <a:cs typeface="Inter"/>
                        <a:sym typeface="Inter"/>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US" sz="3200">
                          <a:highlight>
                            <a:schemeClr val="lt1"/>
                          </a:highlight>
                          <a:latin typeface="Inter"/>
                          <a:ea typeface="Inter"/>
                          <a:cs typeface="Inter"/>
                          <a:sym typeface="Inter"/>
                        </a:rPr>
                        <a:t>0,932</a:t>
                      </a:r>
                      <a:endParaRPr sz="3200">
                        <a:highlight>
                          <a:schemeClr val="lt1"/>
                        </a:highlight>
                        <a:latin typeface="Inter"/>
                        <a:ea typeface="Inter"/>
                        <a:cs typeface="Inter"/>
                        <a:sym typeface="Inter"/>
                      </a:endParaRPr>
                    </a:p>
                  </a:txBody>
                  <a:tcPr marT="91425" marB="91425" marR="91425" marL="91425" anchor="ctr">
                    <a:solidFill>
                      <a:schemeClr val="lt1"/>
                    </a:solidFill>
                  </a:tcPr>
                </a:tc>
              </a:tr>
            </a:tbl>
          </a:graphicData>
        </a:graphic>
      </p:graphicFrame>
      <p:sp>
        <p:nvSpPr>
          <p:cNvPr id="732" name="Google Shape;732;p48"/>
          <p:cNvSpPr txBox="1"/>
          <p:nvPr/>
        </p:nvSpPr>
        <p:spPr>
          <a:xfrm>
            <a:off x="795225" y="8224275"/>
            <a:ext cx="16198200" cy="6771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US" sz="3200">
                <a:solidFill>
                  <a:srgbClr val="282828"/>
                </a:solidFill>
                <a:latin typeface="Inter"/>
                <a:ea typeface="Inter"/>
                <a:cs typeface="Inter"/>
                <a:sym typeface="Inter"/>
              </a:rPr>
              <a:t>Model yang paling bagus untuk tahap ini adalah </a:t>
            </a:r>
            <a:r>
              <a:rPr b="1" lang="en-US" sz="3200">
                <a:solidFill>
                  <a:srgbClr val="282828"/>
                </a:solidFill>
                <a:latin typeface="Inter"/>
                <a:ea typeface="Inter"/>
                <a:cs typeface="Inter"/>
                <a:sym typeface="Inter"/>
              </a:rPr>
              <a:t>Decision Tree</a:t>
            </a:r>
            <a:endParaRPr b="1" sz="3200">
              <a:latin typeface="Inter"/>
              <a:ea typeface="Inter"/>
              <a:cs typeface="Inter"/>
              <a:sym typeface="Inte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49"/>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742" name="Google Shape;742;p49"/>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743" name="Google Shape;743;p49"/>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744" name="Google Shape;744;p49"/>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745" name="Google Shape;745;p49"/>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746" name="Google Shape;746;p49"/>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Modelling</a:t>
            </a:r>
            <a:endParaRPr/>
          </a:p>
        </p:txBody>
      </p:sp>
      <p:sp>
        <p:nvSpPr>
          <p:cNvPr id="747" name="Google Shape;747;p49"/>
          <p:cNvSpPr txBox="1"/>
          <p:nvPr/>
        </p:nvSpPr>
        <p:spPr>
          <a:xfrm>
            <a:off x="714825" y="1028700"/>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Evaluation</a:t>
            </a:r>
            <a:endParaRPr/>
          </a:p>
        </p:txBody>
      </p:sp>
      <p:sp>
        <p:nvSpPr>
          <p:cNvPr id="748" name="Google Shape;748;p49"/>
          <p:cNvSpPr txBox="1"/>
          <p:nvPr/>
        </p:nvSpPr>
        <p:spPr>
          <a:xfrm>
            <a:off x="795225" y="1933575"/>
            <a:ext cx="16778100" cy="492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200">
                <a:solidFill>
                  <a:schemeClr val="dk1"/>
                </a:solidFill>
                <a:latin typeface="Inter"/>
                <a:ea typeface="Inter"/>
                <a:cs typeface="Inter"/>
                <a:sym typeface="Inter"/>
              </a:rPr>
              <a:t>Under Sampling</a:t>
            </a:r>
            <a:endParaRPr sz="3200">
              <a:solidFill>
                <a:schemeClr val="dk1"/>
              </a:solidFill>
              <a:latin typeface="Inter"/>
              <a:ea typeface="Inter"/>
              <a:cs typeface="Inter"/>
              <a:sym typeface="Inter"/>
            </a:endParaRPr>
          </a:p>
        </p:txBody>
      </p:sp>
      <p:sp>
        <p:nvSpPr>
          <p:cNvPr id="749" name="Google Shape;749;p49"/>
          <p:cNvSpPr txBox="1"/>
          <p:nvPr/>
        </p:nvSpPr>
        <p:spPr>
          <a:xfrm>
            <a:off x="714825" y="2809875"/>
            <a:ext cx="173247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graphicFrame>
        <p:nvGraphicFramePr>
          <p:cNvPr id="750" name="Google Shape;750;p49"/>
          <p:cNvGraphicFramePr/>
          <p:nvPr/>
        </p:nvGraphicFramePr>
        <p:xfrm>
          <a:off x="1217788" y="2625938"/>
          <a:ext cx="3000000" cy="3000000"/>
        </p:xfrm>
        <a:graphic>
          <a:graphicData uri="http://schemas.openxmlformats.org/drawingml/2006/table">
            <a:tbl>
              <a:tblPr>
                <a:noFill/>
                <a:tableStyleId>{9038A787-9C4C-45A5-BF31-7411C9B00F16}</a:tableStyleId>
              </a:tblPr>
              <a:tblGrid>
                <a:gridCol w="5288875"/>
                <a:gridCol w="3247775"/>
                <a:gridCol w="3303700"/>
                <a:gridCol w="3611275"/>
              </a:tblGrid>
              <a:tr h="864825">
                <a:tc>
                  <a:txBody>
                    <a:bodyPr/>
                    <a:lstStyle/>
                    <a:p>
                      <a:pPr indent="0" lvl="0" marL="0" rtl="0" algn="ctr">
                        <a:spcBef>
                          <a:spcPts val="0"/>
                        </a:spcBef>
                        <a:spcAft>
                          <a:spcPts val="0"/>
                        </a:spcAft>
                        <a:buNone/>
                      </a:pPr>
                      <a:r>
                        <a:rPr lang="en-US" sz="3200">
                          <a:solidFill>
                            <a:schemeClr val="lt1"/>
                          </a:solidFill>
                          <a:latin typeface="Inter"/>
                          <a:ea typeface="Inter"/>
                          <a:cs typeface="Inter"/>
                          <a:sym typeface="Inter"/>
                        </a:rPr>
                        <a:t>Pemodelan</a:t>
                      </a:r>
                      <a:endParaRPr sz="3200">
                        <a:solidFill>
                          <a:schemeClr val="lt1"/>
                        </a:solidFill>
                        <a:latin typeface="Inter"/>
                        <a:ea typeface="Inter"/>
                        <a:cs typeface="Inter"/>
                        <a:sym typeface="Inter"/>
                      </a:endParaRPr>
                    </a:p>
                  </a:txBody>
                  <a:tcPr marT="91425" marB="91425" marR="91425" marL="91425" anchor="ctr">
                    <a:solidFill>
                      <a:srgbClr val="A338EB"/>
                    </a:solidFill>
                  </a:tcPr>
                </a:tc>
                <a:tc>
                  <a:txBody>
                    <a:bodyPr/>
                    <a:lstStyle/>
                    <a:p>
                      <a:pPr indent="0" lvl="0" marL="0" rtl="0" algn="ctr">
                        <a:spcBef>
                          <a:spcPts val="0"/>
                        </a:spcBef>
                        <a:spcAft>
                          <a:spcPts val="0"/>
                        </a:spcAft>
                        <a:buNone/>
                      </a:pPr>
                      <a:r>
                        <a:rPr lang="en-US" sz="3200">
                          <a:solidFill>
                            <a:schemeClr val="lt1"/>
                          </a:solidFill>
                          <a:latin typeface="Inter"/>
                          <a:ea typeface="Inter"/>
                          <a:cs typeface="Inter"/>
                          <a:sym typeface="Inter"/>
                        </a:rPr>
                        <a:t>Akurasi</a:t>
                      </a:r>
                      <a:endParaRPr sz="3200">
                        <a:solidFill>
                          <a:schemeClr val="lt1"/>
                        </a:solidFill>
                        <a:latin typeface="Inter"/>
                        <a:ea typeface="Inter"/>
                        <a:cs typeface="Inter"/>
                        <a:sym typeface="Inter"/>
                      </a:endParaRPr>
                    </a:p>
                  </a:txBody>
                  <a:tcPr marT="91425" marB="91425" marR="91425" marL="91425" anchor="ctr">
                    <a:solidFill>
                      <a:srgbClr val="A338EB"/>
                    </a:solidFill>
                  </a:tcPr>
                </a:tc>
                <a:tc>
                  <a:txBody>
                    <a:bodyPr/>
                    <a:lstStyle/>
                    <a:p>
                      <a:pPr indent="0" lvl="0" marL="0" rtl="0" algn="ctr">
                        <a:spcBef>
                          <a:spcPts val="0"/>
                        </a:spcBef>
                        <a:spcAft>
                          <a:spcPts val="0"/>
                        </a:spcAft>
                        <a:buNone/>
                      </a:pPr>
                      <a:r>
                        <a:rPr lang="en-US" sz="3200">
                          <a:solidFill>
                            <a:schemeClr val="lt1"/>
                          </a:solidFill>
                          <a:latin typeface="Inter"/>
                          <a:ea typeface="Inter"/>
                          <a:cs typeface="Inter"/>
                          <a:sym typeface="Inter"/>
                        </a:rPr>
                        <a:t>Presisi</a:t>
                      </a:r>
                      <a:endParaRPr sz="3200">
                        <a:solidFill>
                          <a:schemeClr val="lt1"/>
                        </a:solidFill>
                        <a:latin typeface="Inter"/>
                        <a:ea typeface="Inter"/>
                        <a:cs typeface="Inter"/>
                        <a:sym typeface="Inter"/>
                      </a:endParaRPr>
                    </a:p>
                  </a:txBody>
                  <a:tcPr marT="91425" marB="91425" marR="91425" marL="91425" anchor="ctr">
                    <a:solidFill>
                      <a:srgbClr val="A338EB"/>
                    </a:solidFill>
                  </a:tcPr>
                </a:tc>
                <a:tc>
                  <a:txBody>
                    <a:bodyPr/>
                    <a:lstStyle/>
                    <a:p>
                      <a:pPr indent="0" lvl="0" marL="0" rtl="0" algn="ctr">
                        <a:spcBef>
                          <a:spcPts val="0"/>
                        </a:spcBef>
                        <a:spcAft>
                          <a:spcPts val="0"/>
                        </a:spcAft>
                        <a:buNone/>
                      </a:pPr>
                      <a:r>
                        <a:rPr lang="en-US" sz="3200">
                          <a:solidFill>
                            <a:schemeClr val="lt1"/>
                          </a:solidFill>
                          <a:latin typeface="Inter"/>
                          <a:ea typeface="Inter"/>
                          <a:cs typeface="Inter"/>
                          <a:sym typeface="Inter"/>
                        </a:rPr>
                        <a:t>Recall</a:t>
                      </a:r>
                      <a:endParaRPr sz="3200">
                        <a:solidFill>
                          <a:schemeClr val="lt1"/>
                        </a:solidFill>
                        <a:latin typeface="Inter"/>
                        <a:ea typeface="Inter"/>
                        <a:cs typeface="Inter"/>
                        <a:sym typeface="Inter"/>
                      </a:endParaRPr>
                    </a:p>
                  </a:txBody>
                  <a:tcPr marT="91425" marB="91425" marR="91425" marL="91425" anchor="ctr">
                    <a:solidFill>
                      <a:srgbClr val="A338EB"/>
                    </a:solidFill>
                  </a:tcPr>
                </a:tc>
              </a:tr>
              <a:tr h="864825">
                <a:tc>
                  <a:txBody>
                    <a:bodyPr/>
                    <a:lstStyle/>
                    <a:p>
                      <a:pPr indent="0" lvl="0" marL="0" rtl="0" algn="l">
                        <a:spcBef>
                          <a:spcPts val="0"/>
                        </a:spcBef>
                        <a:spcAft>
                          <a:spcPts val="0"/>
                        </a:spcAft>
                        <a:buNone/>
                      </a:pPr>
                      <a:r>
                        <a:rPr lang="en-US" sz="3200">
                          <a:latin typeface="Inter"/>
                          <a:ea typeface="Inter"/>
                          <a:cs typeface="Inter"/>
                          <a:sym typeface="Inter"/>
                        </a:rPr>
                        <a:t>Logistic Regression</a:t>
                      </a:r>
                      <a:endParaRPr sz="3200">
                        <a:latin typeface="Inter"/>
                        <a:ea typeface="Inter"/>
                        <a:cs typeface="Inter"/>
                        <a:sym typeface="Inter"/>
                      </a:endParaRPr>
                    </a:p>
                  </a:txBody>
                  <a:tcPr marT="91425" marB="91425" marR="91425" marL="91425"/>
                </a:tc>
                <a:tc>
                  <a:txBody>
                    <a:bodyPr/>
                    <a:lstStyle/>
                    <a:p>
                      <a:pPr indent="0" lvl="0" marL="0" rtl="0" algn="ctr">
                        <a:spcBef>
                          <a:spcPts val="0"/>
                        </a:spcBef>
                        <a:spcAft>
                          <a:spcPts val="0"/>
                        </a:spcAft>
                        <a:buNone/>
                      </a:pPr>
                      <a:r>
                        <a:rPr lang="en-US" sz="3200">
                          <a:latin typeface="Inter"/>
                          <a:ea typeface="Inter"/>
                          <a:cs typeface="Inter"/>
                          <a:sym typeface="Inter"/>
                        </a:rPr>
                        <a:t>0,757</a:t>
                      </a:r>
                      <a:endParaRPr sz="3200">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US" sz="3200">
                          <a:latin typeface="Inter"/>
                          <a:ea typeface="Inter"/>
                          <a:cs typeface="Inter"/>
                          <a:sym typeface="Inter"/>
                        </a:rPr>
                        <a:t>0,758</a:t>
                      </a:r>
                      <a:endParaRPr sz="3200">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US" sz="3200">
                          <a:latin typeface="Inter"/>
                          <a:ea typeface="Inter"/>
                          <a:cs typeface="Inter"/>
                          <a:sym typeface="Inter"/>
                        </a:rPr>
                        <a:t>0,756</a:t>
                      </a:r>
                      <a:endParaRPr sz="3200">
                        <a:latin typeface="Inter"/>
                        <a:ea typeface="Inter"/>
                        <a:cs typeface="Inter"/>
                        <a:sym typeface="Inter"/>
                      </a:endParaRPr>
                    </a:p>
                  </a:txBody>
                  <a:tcPr marT="91425" marB="91425" marR="91425" marL="91425" anchor="ctr"/>
                </a:tc>
              </a:tr>
              <a:tr h="864825">
                <a:tc>
                  <a:txBody>
                    <a:bodyPr/>
                    <a:lstStyle/>
                    <a:p>
                      <a:pPr indent="0" lvl="0" marL="0" rtl="0" algn="l">
                        <a:spcBef>
                          <a:spcPts val="0"/>
                        </a:spcBef>
                        <a:spcAft>
                          <a:spcPts val="0"/>
                        </a:spcAft>
                        <a:buNone/>
                      </a:pPr>
                      <a:r>
                        <a:rPr lang="en-US" sz="3200">
                          <a:latin typeface="Inter"/>
                          <a:ea typeface="Inter"/>
                          <a:cs typeface="Inter"/>
                          <a:sym typeface="Inter"/>
                        </a:rPr>
                        <a:t>Decision Tree</a:t>
                      </a:r>
                      <a:endParaRPr sz="3200">
                        <a:latin typeface="Inter"/>
                        <a:ea typeface="Inter"/>
                        <a:cs typeface="Inter"/>
                        <a:sym typeface="Inter"/>
                      </a:endParaRPr>
                    </a:p>
                  </a:txBody>
                  <a:tcPr marT="91425" marB="91425" marR="91425" marL="91425"/>
                </a:tc>
                <a:tc>
                  <a:txBody>
                    <a:bodyPr/>
                    <a:lstStyle/>
                    <a:p>
                      <a:pPr indent="0" lvl="0" marL="0" rtl="0" algn="ctr">
                        <a:spcBef>
                          <a:spcPts val="0"/>
                        </a:spcBef>
                        <a:spcAft>
                          <a:spcPts val="0"/>
                        </a:spcAft>
                        <a:buNone/>
                      </a:pPr>
                      <a:r>
                        <a:rPr lang="en-US" sz="3200">
                          <a:latin typeface="Inter"/>
                          <a:ea typeface="Inter"/>
                          <a:cs typeface="Inter"/>
                          <a:sym typeface="Inter"/>
                        </a:rPr>
                        <a:t>0,736</a:t>
                      </a:r>
                      <a:endParaRPr sz="3200">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US" sz="3200">
                          <a:latin typeface="Inter"/>
                          <a:ea typeface="Inter"/>
                          <a:cs typeface="Inter"/>
                          <a:sym typeface="Inter"/>
                        </a:rPr>
                        <a:t>0,736</a:t>
                      </a:r>
                      <a:endParaRPr sz="3200">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US" sz="3200">
                          <a:latin typeface="Inter"/>
                          <a:ea typeface="Inter"/>
                          <a:cs typeface="Inter"/>
                          <a:sym typeface="Inter"/>
                        </a:rPr>
                        <a:t>0,736</a:t>
                      </a:r>
                      <a:endParaRPr sz="3200">
                        <a:latin typeface="Inter"/>
                        <a:ea typeface="Inter"/>
                        <a:cs typeface="Inter"/>
                        <a:sym typeface="Inter"/>
                      </a:endParaRPr>
                    </a:p>
                  </a:txBody>
                  <a:tcPr marT="91425" marB="91425" marR="91425" marL="91425" anchor="ctr"/>
                </a:tc>
              </a:tr>
              <a:tr h="974850">
                <a:tc>
                  <a:txBody>
                    <a:bodyPr/>
                    <a:lstStyle/>
                    <a:p>
                      <a:pPr indent="0" lvl="0" marL="0" rtl="0" algn="l">
                        <a:spcBef>
                          <a:spcPts val="0"/>
                        </a:spcBef>
                        <a:spcAft>
                          <a:spcPts val="0"/>
                        </a:spcAft>
                        <a:buNone/>
                      </a:pPr>
                      <a:r>
                        <a:rPr lang="en-US" sz="3200">
                          <a:latin typeface="Inter"/>
                          <a:ea typeface="Inter"/>
                          <a:cs typeface="Inter"/>
                          <a:sym typeface="Inter"/>
                        </a:rPr>
                        <a:t>Random Forest (tanpa Hyperparameter Tuning)</a:t>
                      </a:r>
                      <a:endParaRPr sz="3200">
                        <a:latin typeface="Inter"/>
                        <a:ea typeface="Inter"/>
                        <a:cs typeface="Inter"/>
                        <a:sym typeface="Inter"/>
                      </a:endParaRPr>
                    </a:p>
                  </a:txBody>
                  <a:tcPr marT="91425" marB="91425" marR="91425" marL="91425"/>
                </a:tc>
                <a:tc>
                  <a:txBody>
                    <a:bodyPr/>
                    <a:lstStyle/>
                    <a:p>
                      <a:pPr indent="0" lvl="0" marL="0" rtl="0" algn="ctr">
                        <a:spcBef>
                          <a:spcPts val="0"/>
                        </a:spcBef>
                        <a:spcAft>
                          <a:spcPts val="0"/>
                        </a:spcAft>
                        <a:buNone/>
                      </a:pPr>
                      <a:r>
                        <a:rPr lang="en-US" sz="3200">
                          <a:highlight>
                            <a:srgbClr val="00FF00"/>
                          </a:highlight>
                          <a:latin typeface="Inter"/>
                          <a:ea typeface="Inter"/>
                          <a:cs typeface="Inter"/>
                          <a:sym typeface="Inter"/>
                        </a:rPr>
                        <a:t>0,852</a:t>
                      </a:r>
                      <a:endParaRPr sz="3200">
                        <a:highlight>
                          <a:srgbClr val="00FF00"/>
                        </a:highlight>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US" sz="3200">
                          <a:highlight>
                            <a:srgbClr val="00FF00"/>
                          </a:highlight>
                          <a:latin typeface="Inter"/>
                          <a:ea typeface="Inter"/>
                          <a:cs typeface="Inter"/>
                          <a:sym typeface="Inter"/>
                        </a:rPr>
                        <a:t>0,852</a:t>
                      </a:r>
                      <a:endParaRPr sz="3200">
                        <a:highlight>
                          <a:srgbClr val="00FF00"/>
                        </a:highlight>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US" sz="3200">
                          <a:highlight>
                            <a:srgbClr val="00FF00"/>
                          </a:highlight>
                          <a:latin typeface="Inter"/>
                          <a:ea typeface="Inter"/>
                          <a:cs typeface="Inter"/>
                          <a:sym typeface="Inter"/>
                        </a:rPr>
                        <a:t>0,852</a:t>
                      </a:r>
                      <a:endParaRPr sz="3200">
                        <a:highlight>
                          <a:srgbClr val="00FF00"/>
                        </a:highlight>
                        <a:latin typeface="Inter"/>
                        <a:ea typeface="Inter"/>
                        <a:cs typeface="Inter"/>
                        <a:sym typeface="Inter"/>
                      </a:endParaRPr>
                    </a:p>
                  </a:txBody>
                  <a:tcPr marT="91425" marB="91425" marR="91425" marL="91425" anchor="ctr"/>
                </a:tc>
              </a:tr>
              <a:tr h="1385300">
                <a:tc>
                  <a:txBody>
                    <a:bodyPr/>
                    <a:lstStyle/>
                    <a:p>
                      <a:pPr indent="0" lvl="0" marL="0" rtl="0" algn="l">
                        <a:spcBef>
                          <a:spcPts val="0"/>
                        </a:spcBef>
                        <a:spcAft>
                          <a:spcPts val="0"/>
                        </a:spcAft>
                        <a:buNone/>
                      </a:pPr>
                      <a:r>
                        <a:rPr lang="en-US" sz="3200">
                          <a:latin typeface="Inter"/>
                          <a:ea typeface="Inter"/>
                          <a:cs typeface="Inter"/>
                          <a:sym typeface="Inter"/>
                        </a:rPr>
                        <a:t>Random Forest (menggunakan Hyperparameter Tuning)</a:t>
                      </a:r>
                      <a:endParaRPr sz="3200">
                        <a:latin typeface="Inter"/>
                        <a:ea typeface="Inter"/>
                        <a:cs typeface="Inter"/>
                        <a:sym typeface="Inter"/>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3200">
                          <a:latin typeface="Inter"/>
                          <a:ea typeface="Inter"/>
                          <a:cs typeface="Inter"/>
                          <a:sym typeface="Inter"/>
                        </a:rPr>
                        <a:t>0,829</a:t>
                      </a:r>
                      <a:endParaRPr sz="3200">
                        <a:latin typeface="Inter"/>
                        <a:ea typeface="Inter"/>
                        <a:cs typeface="Inter"/>
                        <a:sym typeface="Inter"/>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US" sz="3200">
                          <a:latin typeface="Inter"/>
                          <a:ea typeface="Inter"/>
                          <a:cs typeface="Inter"/>
                          <a:sym typeface="Inter"/>
                        </a:rPr>
                        <a:t>0,829</a:t>
                      </a:r>
                      <a:endParaRPr sz="3200">
                        <a:latin typeface="Inter"/>
                        <a:ea typeface="Inter"/>
                        <a:cs typeface="Inter"/>
                        <a:sym typeface="Inter"/>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US" sz="3200">
                          <a:latin typeface="Inter"/>
                          <a:ea typeface="Inter"/>
                          <a:cs typeface="Inter"/>
                          <a:sym typeface="Inter"/>
                        </a:rPr>
                        <a:t>0,829</a:t>
                      </a:r>
                      <a:endParaRPr sz="3200">
                        <a:latin typeface="Inter"/>
                        <a:ea typeface="Inter"/>
                        <a:cs typeface="Inter"/>
                        <a:sym typeface="Inter"/>
                      </a:endParaRPr>
                    </a:p>
                  </a:txBody>
                  <a:tcPr marT="91425" marB="91425" marR="91425" marL="91425" anchor="ctr">
                    <a:solidFill>
                      <a:schemeClr val="lt1"/>
                    </a:solidFill>
                  </a:tcPr>
                </a:tc>
              </a:tr>
            </a:tbl>
          </a:graphicData>
        </a:graphic>
      </p:graphicFrame>
      <p:sp>
        <p:nvSpPr>
          <p:cNvPr id="751" name="Google Shape;751;p49"/>
          <p:cNvSpPr txBox="1"/>
          <p:nvPr/>
        </p:nvSpPr>
        <p:spPr>
          <a:xfrm>
            <a:off x="795225" y="8224275"/>
            <a:ext cx="16778100" cy="1268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US" sz="3200">
                <a:solidFill>
                  <a:srgbClr val="282828"/>
                </a:solidFill>
                <a:latin typeface="Inter"/>
                <a:ea typeface="Inter"/>
                <a:cs typeface="Inter"/>
                <a:sym typeface="Inter"/>
              </a:rPr>
              <a:t>Model yang paling bagus untuk tahap ini adalah </a:t>
            </a:r>
            <a:r>
              <a:rPr b="1" lang="en-US" sz="3200">
                <a:solidFill>
                  <a:srgbClr val="282828"/>
                </a:solidFill>
                <a:latin typeface="Inter"/>
                <a:ea typeface="Inter"/>
                <a:cs typeface="Inter"/>
                <a:sym typeface="Inter"/>
              </a:rPr>
              <a:t>Random Forest</a:t>
            </a:r>
            <a:r>
              <a:rPr lang="en-US" sz="3200">
                <a:solidFill>
                  <a:srgbClr val="282828"/>
                </a:solidFill>
                <a:latin typeface="Inter"/>
                <a:ea typeface="Inter"/>
                <a:cs typeface="Inter"/>
                <a:sym typeface="Inter"/>
              </a:rPr>
              <a:t> </a:t>
            </a:r>
            <a:r>
              <a:rPr b="1" lang="en-US" sz="3200">
                <a:solidFill>
                  <a:srgbClr val="282828"/>
                </a:solidFill>
                <a:latin typeface="Inter"/>
                <a:ea typeface="Inter"/>
                <a:cs typeface="Inter"/>
                <a:sym typeface="Inter"/>
              </a:rPr>
              <a:t>tanpa</a:t>
            </a:r>
            <a:r>
              <a:rPr b="1" lang="en-US" sz="3200">
                <a:solidFill>
                  <a:srgbClr val="282828"/>
                </a:solidFill>
                <a:latin typeface="Inter"/>
                <a:ea typeface="Inter"/>
                <a:cs typeface="Inter"/>
                <a:sym typeface="Inter"/>
              </a:rPr>
              <a:t> Hyperparameter Tuning</a:t>
            </a:r>
            <a:endParaRPr b="1" sz="3200">
              <a:latin typeface="Inter"/>
              <a:ea typeface="Inter"/>
              <a:cs typeface="Inter"/>
              <a:sym typeface="Inte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759" name="Shape 759"/>
        <p:cNvGrpSpPr/>
        <p:nvPr/>
      </p:nvGrpSpPr>
      <p:grpSpPr>
        <a:xfrm>
          <a:off x="0" y="0"/>
          <a:ext cx="0" cy="0"/>
          <a:chOff x="0" y="0"/>
          <a:chExt cx="0" cy="0"/>
        </a:xfrm>
      </p:grpSpPr>
      <p:sp>
        <p:nvSpPr>
          <p:cNvPr id="760" name="Google Shape;760;p50"/>
          <p:cNvSpPr txBox="1"/>
          <p:nvPr/>
        </p:nvSpPr>
        <p:spPr>
          <a:xfrm>
            <a:off x="1166275" y="2996600"/>
            <a:ext cx="10728150" cy="857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5600" u="none" cap="none" strike="noStrike">
                <a:solidFill>
                  <a:srgbClr val="FFFFFF"/>
                </a:solidFill>
                <a:latin typeface="Maven Pro"/>
                <a:ea typeface="Maven Pro"/>
                <a:cs typeface="Maven Pro"/>
                <a:sym typeface="Maven Pro"/>
              </a:rPr>
              <a:t>Conclusion</a:t>
            </a:r>
            <a:endParaRPr/>
          </a:p>
        </p:txBody>
      </p:sp>
      <p:pic>
        <p:nvPicPr>
          <p:cNvPr id="761" name="Google Shape;761;p50"/>
          <p:cNvPicPr preferRelativeResize="0"/>
          <p:nvPr/>
        </p:nvPicPr>
        <p:blipFill rotWithShape="1">
          <a:blip r:embed="rId3">
            <a:alphaModFix/>
          </a:blip>
          <a:srcRect b="39338" l="0" r="43188" t="0"/>
          <a:stretch/>
        </p:blipFill>
        <p:spPr>
          <a:xfrm>
            <a:off x="10164000" y="2802300"/>
            <a:ext cx="8123996" cy="7484702"/>
          </a:xfrm>
          <a:prstGeom prst="rect">
            <a:avLst/>
          </a:prstGeom>
          <a:noFill/>
          <a:ln>
            <a:noFill/>
          </a:ln>
        </p:spPr>
      </p:pic>
      <p:sp>
        <p:nvSpPr>
          <p:cNvPr id="762" name="Google Shape;762;p50"/>
          <p:cNvSpPr txBox="1"/>
          <p:nvPr/>
        </p:nvSpPr>
        <p:spPr>
          <a:xfrm>
            <a:off x="91425" y="9692625"/>
            <a:ext cx="17704350" cy="26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FFFFFF"/>
                </a:solidFill>
                <a:latin typeface="Inter"/>
                <a:ea typeface="Inter"/>
                <a:cs typeface="Inter"/>
                <a:sym typeface="Inter"/>
              </a:rPr>
              <a:t>© 2022 Program Studi Independen Bersertifikat Zenius Bersama Kampus Merdeka</a:t>
            </a:r>
            <a:endParaRPr/>
          </a:p>
        </p:txBody>
      </p:sp>
      <p:sp>
        <p:nvSpPr>
          <p:cNvPr id="763" name="Google Shape;763;p50"/>
          <p:cNvSpPr txBox="1"/>
          <p:nvPr/>
        </p:nvSpPr>
        <p:spPr>
          <a:xfrm>
            <a:off x="243819" y="257894"/>
            <a:ext cx="11980950" cy="5040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1000" u="none" cap="none" strike="noStrike">
                <a:solidFill>
                  <a:srgbClr val="601F99"/>
                </a:solidFill>
                <a:latin typeface="Inter"/>
                <a:ea typeface="Inter"/>
                <a:cs typeface="Inter"/>
                <a:sym typeface="Inter"/>
              </a:rPr>
              <a:t>PUT THE TOPIC HERE AS OVERHEAD</a:t>
            </a:r>
            <a:endParaRPr/>
          </a:p>
        </p:txBody>
      </p:sp>
      <p:cxnSp>
        <p:nvCxnSpPr>
          <p:cNvPr id="764" name="Google Shape;764;p50"/>
          <p:cNvCxnSpPr/>
          <p:nvPr/>
        </p:nvCxnSpPr>
        <p:spPr>
          <a:xfrm rot="5187917">
            <a:off x="16476679" y="514654"/>
            <a:ext cx="308986" cy="0"/>
          </a:xfrm>
          <a:prstGeom prst="straightConnector1">
            <a:avLst/>
          </a:prstGeom>
          <a:noFill/>
          <a:ln cap="rnd" cmpd="sng" w="9525">
            <a:solidFill>
              <a:srgbClr val="CCCCCC"/>
            </a:solidFill>
            <a:prstDash val="solid"/>
            <a:round/>
            <a:headEnd len="sm" w="sm" type="none"/>
            <a:tailEnd len="sm" w="sm" type="none"/>
          </a:ln>
        </p:spPr>
      </p:cxnSp>
      <p:cxnSp>
        <p:nvCxnSpPr>
          <p:cNvPr id="765" name="Google Shape;765;p50"/>
          <p:cNvCxnSpPr/>
          <p:nvPr/>
        </p:nvCxnSpPr>
        <p:spPr>
          <a:xfrm rot="5187917">
            <a:off x="16476565" y="514654"/>
            <a:ext cx="308986" cy="0"/>
          </a:xfrm>
          <a:prstGeom prst="straightConnector1">
            <a:avLst/>
          </a:prstGeom>
          <a:noFill/>
          <a:ln cap="rnd" cmpd="sng" w="9525">
            <a:solidFill>
              <a:srgbClr val="CCCCCC"/>
            </a:solidFill>
            <a:prstDash val="solid"/>
            <a:round/>
            <a:headEnd len="sm" w="sm" type="none"/>
            <a:tailEnd len="sm" w="sm" type="none"/>
          </a:ln>
        </p:spPr>
      </p:cxnSp>
      <p:pic>
        <p:nvPicPr>
          <p:cNvPr id="766" name="Google Shape;766;p50"/>
          <p:cNvPicPr preferRelativeResize="0"/>
          <p:nvPr/>
        </p:nvPicPr>
        <p:blipFill rotWithShape="1">
          <a:blip r:embed="rId4">
            <a:alphaModFix/>
          </a:blip>
          <a:srcRect b="32592" l="9895" r="9833" t="0"/>
          <a:stretch/>
        </p:blipFill>
        <p:spPr>
          <a:xfrm>
            <a:off x="15006050" y="191598"/>
            <a:ext cx="1363252" cy="441598"/>
          </a:xfrm>
          <a:prstGeom prst="rect">
            <a:avLst/>
          </a:prstGeom>
          <a:noFill/>
          <a:ln>
            <a:noFill/>
          </a:ln>
        </p:spPr>
      </p:pic>
      <p:pic>
        <p:nvPicPr>
          <p:cNvPr id="767" name="Google Shape;767;p50"/>
          <p:cNvPicPr preferRelativeResize="0"/>
          <p:nvPr/>
        </p:nvPicPr>
        <p:blipFill rotWithShape="1">
          <a:blip r:embed="rId5">
            <a:alphaModFix/>
          </a:blip>
          <a:srcRect b="739" l="9895" r="10633" t="68332"/>
          <a:stretch/>
        </p:blipFill>
        <p:spPr>
          <a:xfrm>
            <a:off x="15006050" y="633192"/>
            <a:ext cx="1363252" cy="204650"/>
          </a:xfrm>
          <a:prstGeom prst="rect">
            <a:avLst/>
          </a:prstGeom>
          <a:noFill/>
          <a:ln>
            <a:noFill/>
          </a:ln>
        </p:spPr>
      </p:pic>
      <p:pic>
        <p:nvPicPr>
          <p:cNvPr id="768" name="Google Shape;768;p50"/>
          <p:cNvPicPr preferRelativeResize="0"/>
          <p:nvPr/>
        </p:nvPicPr>
        <p:blipFill rotWithShape="1">
          <a:blip r:embed="rId6">
            <a:alphaModFix/>
          </a:blip>
          <a:srcRect b="2396" l="0" r="2395" t="0"/>
          <a:stretch/>
        </p:blipFill>
        <p:spPr>
          <a:xfrm>
            <a:off x="16993450" y="235800"/>
            <a:ext cx="1046150" cy="557804"/>
          </a:xfrm>
          <a:prstGeom prst="rect">
            <a:avLst/>
          </a:prstGeom>
          <a:noFill/>
          <a:ln>
            <a:noFill/>
          </a:ln>
        </p:spPr>
      </p:pic>
      <p:sp>
        <p:nvSpPr>
          <p:cNvPr id="769" name="Google Shape;769;p50"/>
          <p:cNvSpPr txBox="1"/>
          <p:nvPr/>
        </p:nvSpPr>
        <p:spPr>
          <a:xfrm>
            <a:off x="243819" y="257894"/>
            <a:ext cx="11980950" cy="323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FFFFFF"/>
                </a:solidFill>
                <a:latin typeface="Inter"/>
                <a:ea typeface="Inter"/>
                <a:cs typeface="Inter"/>
                <a:sym typeface="Inter"/>
              </a:rPr>
              <a:t>Conclusion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51"/>
          <p:cNvSpPr txBox="1"/>
          <p:nvPr/>
        </p:nvSpPr>
        <p:spPr>
          <a:xfrm>
            <a:off x="1301400" y="2961025"/>
            <a:ext cx="15685200" cy="4122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b="1" lang="en-US" sz="3200">
                <a:solidFill>
                  <a:schemeClr val="dk1"/>
                </a:solidFill>
                <a:highlight>
                  <a:srgbClr val="FFFFFF"/>
                </a:highlight>
              </a:rPr>
              <a:t>Cara untuk Mempertahankan Customer</a:t>
            </a:r>
            <a:endParaRPr b="1" sz="3200">
              <a:solidFill>
                <a:schemeClr val="dk1"/>
              </a:solidFill>
              <a:highlight>
                <a:srgbClr val="FFFFFF"/>
              </a:highlight>
            </a:endParaRPr>
          </a:p>
          <a:p>
            <a:pPr indent="-431800" lvl="0" marL="457200" rtl="0" algn="l">
              <a:lnSpc>
                <a:spcPct val="115000"/>
              </a:lnSpc>
              <a:spcBef>
                <a:spcPts val="1100"/>
              </a:spcBef>
              <a:spcAft>
                <a:spcPts val="0"/>
              </a:spcAft>
              <a:buClr>
                <a:schemeClr val="dk1"/>
              </a:buClr>
              <a:buSzPts val="3200"/>
              <a:buChar char="●"/>
            </a:pPr>
            <a:r>
              <a:rPr lang="en-US" sz="3200">
                <a:solidFill>
                  <a:schemeClr val="dk1"/>
                </a:solidFill>
                <a:highlight>
                  <a:srgbClr val="FFFFFF"/>
                </a:highlight>
              </a:rPr>
              <a:t>Semakin banyak Customer Service Call, maka semakin rentan untuk Churn</a:t>
            </a:r>
            <a:endParaRPr sz="3200">
              <a:solidFill>
                <a:schemeClr val="dk1"/>
              </a:solidFill>
              <a:highlight>
                <a:srgbClr val="FFFFFF"/>
              </a:highlight>
            </a:endParaRPr>
          </a:p>
          <a:p>
            <a:pPr indent="-431800" lvl="0" marL="457200" rtl="0" algn="l">
              <a:lnSpc>
                <a:spcPct val="115000"/>
              </a:lnSpc>
              <a:spcBef>
                <a:spcPts val="0"/>
              </a:spcBef>
              <a:spcAft>
                <a:spcPts val="0"/>
              </a:spcAft>
              <a:buClr>
                <a:schemeClr val="dk1"/>
              </a:buClr>
              <a:buSzPts val="3200"/>
              <a:buChar char="●"/>
            </a:pPr>
            <a:r>
              <a:rPr lang="en-US" sz="3200">
                <a:solidFill>
                  <a:schemeClr val="dk1"/>
                </a:solidFill>
                <a:highlight>
                  <a:srgbClr val="FFFFFF"/>
                </a:highlight>
              </a:rPr>
              <a:t>Optimalkan harga waktu panggilan untuk customer segmen 1</a:t>
            </a:r>
            <a:endParaRPr sz="3200">
              <a:solidFill>
                <a:schemeClr val="dk1"/>
              </a:solidFill>
              <a:highlight>
                <a:srgbClr val="FFFFFF"/>
              </a:highlight>
            </a:endParaRPr>
          </a:p>
          <a:p>
            <a:pPr indent="-431800" lvl="0" marL="457200" rtl="0" algn="l">
              <a:lnSpc>
                <a:spcPct val="115000"/>
              </a:lnSpc>
              <a:spcBef>
                <a:spcPts val="0"/>
              </a:spcBef>
              <a:spcAft>
                <a:spcPts val="0"/>
              </a:spcAft>
              <a:buClr>
                <a:schemeClr val="dk1"/>
              </a:buClr>
              <a:buSzPts val="3200"/>
              <a:buChar char="●"/>
            </a:pPr>
            <a:r>
              <a:rPr lang="en-US" sz="3200">
                <a:solidFill>
                  <a:schemeClr val="dk1"/>
                </a:solidFill>
                <a:highlight>
                  <a:srgbClr val="FFFFFF"/>
                </a:highlight>
              </a:rPr>
              <a:t>Perkenalkan paket data kepada customer yang menggunakan data tanpa paket data secepatnya.</a:t>
            </a:r>
            <a:endParaRPr sz="3200">
              <a:solidFill>
                <a:schemeClr val="dk1"/>
              </a:solidFill>
              <a:highlight>
                <a:srgbClr val="FFFFFF"/>
              </a:highlight>
            </a:endParaRPr>
          </a:p>
          <a:p>
            <a:pPr indent="-431800" lvl="0" marL="457200" rtl="0" algn="l">
              <a:lnSpc>
                <a:spcPct val="115000"/>
              </a:lnSpc>
              <a:spcBef>
                <a:spcPts val="0"/>
              </a:spcBef>
              <a:spcAft>
                <a:spcPts val="0"/>
              </a:spcAft>
              <a:buClr>
                <a:schemeClr val="dk1"/>
              </a:buClr>
              <a:buSzPts val="3200"/>
              <a:buChar char="●"/>
            </a:pPr>
            <a:r>
              <a:rPr lang="en-US" sz="3200">
                <a:solidFill>
                  <a:schemeClr val="dk1"/>
                </a:solidFill>
                <a:highlight>
                  <a:srgbClr val="FFFFFF"/>
                </a:highlight>
              </a:rPr>
              <a:t>Optimalkan harga paket data untuk customer segmen 2</a:t>
            </a:r>
            <a:endParaRPr sz="3200">
              <a:solidFill>
                <a:schemeClr val="dk1"/>
              </a:solidFill>
              <a:highlight>
                <a:srgbClr val="FFFFFF"/>
              </a:highlight>
            </a:endParaRPr>
          </a:p>
          <a:p>
            <a:pPr indent="0" lvl="0" marL="0" marR="0" rtl="0" algn="l">
              <a:lnSpc>
                <a:spcPct val="138000"/>
              </a:lnSpc>
              <a:spcBef>
                <a:spcPts val="700"/>
              </a:spcBef>
              <a:spcAft>
                <a:spcPts val="0"/>
              </a:spcAft>
              <a:buNone/>
            </a:pPr>
            <a:r>
              <a:t/>
            </a:r>
            <a:endParaRPr sz="3200">
              <a:solidFill>
                <a:srgbClr val="282828"/>
              </a:solidFill>
              <a:latin typeface="Inter"/>
              <a:ea typeface="Inter"/>
              <a:cs typeface="Inter"/>
              <a:sym typeface="Inter"/>
            </a:endParaRPr>
          </a:p>
        </p:txBody>
      </p:sp>
      <p:sp>
        <p:nvSpPr>
          <p:cNvPr id="779" name="Google Shape;779;p51"/>
          <p:cNvSpPr txBox="1"/>
          <p:nvPr/>
        </p:nvSpPr>
        <p:spPr>
          <a:xfrm>
            <a:off x="91425" y="9692625"/>
            <a:ext cx="17704350" cy="26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780" name="Google Shape;780;p51"/>
          <p:cNvPicPr preferRelativeResize="0"/>
          <p:nvPr/>
        </p:nvPicPr>
        <p:blipFill rotWithShape="1">
          <a:blip r:embed="rId3">
            <a:alphaModFix/>
          </a:blip>
          <a:srcRect b="2396" l="0" r="2397" t="0"/>
          <a:stretch/>
        </p:blipFill>
        <p:spPr>
          <a:xfrm>
            <a:off x="16993469" y="235816"/>
            <a:ext cx="1046111" cy="557796"/>
          </a:xfrm>
          <a:prstGeom prst="rect">
            <a:avLst/>
          </a:prstGeom>
          <a:noFill/>
          <a:ln>
            <a:noFill/>
          </a:ln>
        </p:spPr>
      </p:pic>
      <p:cxnSp>
        <p:nvCxnSpPr>
          <p:cNvPr id="781" name="Google Shape;781;p51"/>
          <p:cNvCxnSpPr/>
          <p:nvPr/>
        </p:nvCxnSpPr>
        <p:spPr>
          <a:xfrm rot="5257012">
            <a:off x="16479998" y="514688"/>
            <a:ext cx="302278" cy="0"/>
          </a:xfrm>
          <a:prstGeom prst="straightConnector1">
            <a:avLst/>
          </a:prstGeom>
          <a:noFill/>
          <a:ln cap="rnd" cmpd="sng" w="9525">
            <a:solidFill>
              <a:srgbClr val="595959"/>
            </a:solidFill>
            <a:prstDash val="solid"/>
            <a:round/>
            <a:headEnd len="sm" w="sm" type="none"/>
            <a:tailEnd len="sm" w="sm" type="none"/>
          </a:ln>
        </p:spPr>
      </p:cxnSp>
      <p:cxnSp>
        <p:nvCxnSpPr>
          <p:cNvPr id="782" name="Google Shape;782;p51"/>
          <p:cNvCxnSpPr/>
          <p:nvPr/>
        </p:nvCxnSpPr>
        <p:spPr>
          <a:xfrm rot="5257012">
            <a:off x="16479953" y="514688"/>
            <a:ext cx="302278" cy="0"/>
          </a:xfrm>
          <a:prstGeom prst="straightConnector1">
            <a:avLst/>
          </a:prstGeom>
          <a:noFill/>
          <a:ln cap="rnd" cmpd="sng" w="9525">
            <a:solidFill>
              <a:srgbClr val="595959"/>
            </a:solidFill>
            <a:prstDash val="solid"/>
            <a:round/>
            <a:headEnd len="sm" w="sm" type="none"/>
            <a:tailEnd len="sm" w="sm" type="none"/>
          </a:ln>
        </p:spPr>
      </p:cxnSp>
      <p:pic>
        <p:nvPicPr>
          <p:cNvPr id="783" name="Google Shape;783;p51"/>
          <p:cNvPicPr preferRelativeResize="0"/>
          <p:nvPr/>
        </p:nvPicPr>
        <p:blipFill rotWithShape="1">
          <a:blip r:embed="rId4">
            <a:alphaModFix/>
          </a:blip>
          <a:srcRect b="606" l="9895" r="9225" t="0"/>
          <a:stretch/>
        </p:blipFill>
        <p:spPr>
          <a:xfrm>
            <a:off x="15006038" y="191594"/>
            <a:ext cx="1363249" cy="646244"/>
          </a:xfrm>
          <a:prstGeom prst="rect">
            <a:avLst/>
          </a:prstGeom>
          <a:noFill/>
          <a:ln>
            <a:noFill/>
          </a:ln>
        </p:spPr>
      </p:pic>
      <p:sp>
        <p:nvSpPr>
          <p:cNvPr id="784" name="Google Shape;784;p51"/>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2100">
                <a:solidFill>
                  <a:srgbClr val="601F99"/>
                </a:solidFill>
                <a:latin typeface="Inter"/>
                <a:ea typeface="Inter"/>
                <a:cs typeface="Inter"/>
                <a:sym typeface="Inter"/>
              </a:rPr>
              <a:t>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nvSpPr>
        <p:spPr>
          <a:xfrm>
            <a:off x="714825" y="3514250"/>
            <a:ext cx="12999150" cy="3312985"/>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0" i="0" lang="en-US" sz="3200" u="none" cap="none" strike="noStrike">
                <a:solidFill>
                  <a:srgbClr val="282828"/>
                </a:solidFill>
                <a:latin typeface="Inter"/>
                <a:ea typeface="Inter"/>
                <a:cs typeface="Inter"/>
                <a:sym typeface="Inter"/>
              </a:rPr>
              <a:t>Sumber Data: </a:t>
            </a:r>
            <a:r>
              <a:rPr b="0" i="0" lang="en-US" sz="3200" u="sng" cap="none" strike="noStrike">
                <a:solidFill>
                  <a:srgbClr val="0097A7"/>
                </a:solidFill>
                <a:latin typeface="Inter"/>
                <a:ea typeface="Inter"/>
                <a:cs typeface="Inter"/>
                <a:sym typeface="Inter"/>
              </a:rPr>
              <a:t>https://www.kaggle.com/datasets/barun2104/telecom-churn?datasetId=567482</a:t>
            </a:r>
            <a:endParaRPr/>
          </a:p>
          <a:p>
            <a:pPr indent="0" lvl="0" marL="0" marR="0" rtl="0" algn="l">
              <a:lnSpc>
                <a:spcPct val="138000"/>
              </a:lnSpc>
              <a:spcBef>
                <a:spcPts val="0"/>
              </a:spcBef>
              <a:spcAft>
                <a:spcPts val="0"/>
              </a:spcAft>
              <a:buNone/>
            </a:pPr>
            <a:r>
              <a:rPr b="0" i="0" lang="en-US" sz="3200" u="none" cap="none" strike="noStrike">
                <a:solidFill>
                  <a:srgbClr val="282828"/>
                </a:solidFill>
                <a:latin typeface="Inter"/>
                <a:ea typeface="Inter"/>
                <a:cs typeface="Inter"/>
                <a:sym typeface="Inter"/>
              </a:rPr>
              <a:t>Problem: </a:t>
            </a:r>
            <a:r>
              <a:rPr b="1" i="0" lang="en-US" sz="3200" u="none" cap="none" strike="noStrike">
                <a:solidFill>
                  <a:srgbClr val="282828"/>
                </a:solidFill>
                <a:latin typeface="Inter"/>
                <a:ea typeface="Inter"/>
                <a:cs typeface="Inter"/>
                <a:sym typeface="Inter"/>
              </a:rPr>
              <a:t>classification </a:t>
            </a:r>
            <a:endParaRPr/>
          </a:p>
          <a:p>
            <a:pPr indent="0" lvl="0" marL="0" marR="0" rtl="0" algn="l">
              <a:lnSpc>
                <a:spcPct val="138000"/>
              </a:lnSpc>
              <a:spcBef>
                <a:spcPts val="0"/>
              </a:spcBef>
              <a:spcAft>
                <a:spcPts val="0"/>
              </a:spcAft>
              <a:buNone/>
            </a:pPr>
            <a:r>
              <a:rPr b="0" i="0" lang="en-US" sz="3200" u="none" cap="none" strike="noStrike">
                <a:solidFill>
                  <a:srgbClr val="282828"/>
                </a:solidFill>
                <a:latin typeface="Inter"/>
                <a:ea typeface="Inter"/>
                <a:cs typeface="Inter"/>
                <a:sym typeface="Inter"/>
              </a:rPr>
              <a:t>Tujuan: </a:t>
            </a:r>
            <a:endParaRPr/>
          </a:p>
          <a:p>
            <a:pPr indent="-335280" lvl="1" marL="670561" marR="0" rtl="0" algn="l">
              <a:lnSpc>
                <a:spcPct val="138000"/>
              </a:lnSpc>
              <a:spcBef>
                <a:spcPts val="0"/>
              </a:spcBef>
              <a:spcAft>
                <a:spcPts val="0"/>
              </a:spcAft>
              <a:buClr>
                <a:srgbClr val="282828"/>
              </a:buClr>
              <a:buSzPts val="3200"/>
              <a:buFont typeface="Arial"/>
              <a:buChar char="•"/>
            </a:pPr>
            <a:r>
              <a:rPr b="0" i="0" lang="en-US" sz="3200" u="none" cap="none" strike="noStrike">
                <a:solidFill>
                  <a:srgbClr val="282828"/>
                </a:solidFill>
                <a:latin typeface="Inter"/>
                <a:ea typeface="Inter"/>
                <a:cs typeface="Inter"/>
                <a:sym typeface="Inter"/>
              </a:rPr>
              <a:t>Mengurangi Churn dari para pelanggan dan mengetahui faktor apa saja yang dapat mempengaruhi Churn</a:t>
            </a:r>
            <a:endParaRPr/>
          </a:p>
        </p:txBody>
      </p:sp>
      <p:sp>
        <p:nvSpPr>
          <p:cNvPr id="147" name="Google Shape;147;p16"/>
          <p:cNvSpPr txBox="1"/>
          <p:nvPr/>
        </p:nvSpPr>
        <p:spPr>
          <a:xfrm>
            <a:off x="243819" y="257894"/>
            <a:ext cx="11980950" cy="323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Latar Belakang</a:t>
            </a:r>
            <a:endParaRPr/>
          </a:p>
        </p:txBody>
      </p:sp>
      <p:sp>
        <p:nvSpPr>
          <p:cNvPr id="148" name="Google Shape;148;p16"/>
          <p:cNvSpPr txBox="1"/>
          <p:nvPr/>
        </p:nvSpPr>
        <p:spPr>
          <a:xfrm>
            <a:off x="91425" y="9692625"/>
            <a:ext cx="17704350" cy="26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149" name="Google Shape;149;p16"/>
          <p:cNvPicPr preferRelativeResize="0"/>
          <p:nvPr/>
        </p:nvPicPr>
        <p:blipFill rotWithShape="1">
          <a:blip r:embed="rId3">
            <a:alphaModFix/>
          </a:blip>
          <a:srcRect b="2396" l="0" r="2397" t="0"/>
          <a:stretch/>
        </p:blipFill>
        <p:spPr>
          <a:xfrm>
            <a:off x="16993469" y="235816"/>
            <a:ext cx="1046111" cy="557796"/>
          </a:xfrm>
          <a:prstGeom prst="rect">
            <a:avLst/>
          </a:prstGeom>
          <a:noFill/>
          <a:ln>
            <a:noFill/>
          </a:ln>
        </p:spPr>
      </p:pic>
      <p:cxnSp>
        <p:nvCxnSpPr>
          <p:cNvPr id="150" name="Google Shape;150;p16"/>
          <p:cNvCxnSpPr/>
          <p:nvPr/>
        </p:nvCxnSpPr>
        <p:spPr>
          <a:xfrm rot="5257012">
            <a:off x="16479998" y="514688"/>
            <a:ext cx="302278" cy="0"/>
          </a:xfrm>
          <a:prstGeom prst="straightConnector1">
            <a:avLst/>
          </a:prstGeom>
          <a:noFill/>
          <a:ln cap="rnd" cmpd="sng" w="9525">
            <a:solidFill>
              <a:srgbClr val="595959"/>
            </a:solidFill>
            <a:prstDash val="solid"/>
            <a:round/>
            <a:headEnd len="sm" w="sm" type="none"/>
            <a:tailEnd len="sm" w="sm" type="none"/>
          </a:ln>
        </p:spPr>
      </p:cxnSp>
      <p:cxnSp>
        <p:nvCxnSpPr>
          <p:cNvPr id="151" name="Google Shape;151;p16"/>
          <p:cNvCxnSpPr/>
          <p:nvPr/>
        </p:nvCxnSpPr>
        <p:spPr>
          <a:xfrm rot="5257012">
            <a:off x="16479953" y="514688"/>
            <a:ext cx="302278" cy="0"/>
          </a:xfrm>
          <a:prstGeom prst="straightConnector1">
            <a:avLst/>
          </a:prstGeom>
          <a:noFill/>
          <a:ln cap="rnd" cmpd="sng" w="9525">
            <a:solidFill>
              <a:srgbClr val="595959"/>
            </a:solidFill>
            <a:prstDash val="solid"/>
            <a:round/>
            <a:headEnd len="sm" w="sm" type="none"/>
            <a:tailEnd len="sm" w="sm" type="none"/>
          </a:ln>
        </p:spPr>
      </p:cxnSp>
      <p:pic>
        <p:nvPicPr>
          <p:cNvPr id="152" name="Google Shape;152;p16"/>
          <p:cNvPicPr preferRelativeResize="0"/>
          <p:nvPr/>
        </p:nvPicPr>
        <p:blipFill rotWithShape="1">
          <a:blip r:embed="rId4">
            <a:alphaModFix/>
          </a:blip>
          <a:srcRect b="606" l="9895" r="9225" t="0"/>
          <a:stretch/>
        </p:blipFill>
        <p:spPr>
          <a:xfrm>
            <a:off x="15006038" y="191594"/>
            <a:ext cx="1363249" cy="646244"/>
          </a:xfrm>
          <a:prstGeom prst="rect">
            <a:avLst/>
          </a:prstGeom>
          <a:noFill/>
          <a:ln>
            <a:noFill/>
          </a:ln>
        </p:spPr>
      </p:pic>
      <p:sp>
        <p:nvSpPr>
          <p:cNvPr id="153" name="Google Shape;153;p16"/>
          <p:cNvSpPr txBox="1"/>
          <p:nvPr/>
        </p:nvSpPr>
        <p:spPr>
          <a:xfrm>
            <a:off x="714825" y="1438675"/>
            <a:ext cx="16777950" cy="723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Latar Belakang Project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792" name="Shape 792"/>
        <p:cNvGrpSpPr/>
        <p:nvPr/>
      </p:nvGrpSpPr>
      <p:grpSpPr>
        <a:xfrm>
          <a:off x="0" y="0"/>
          <a:ext cx="0" cy="0"/>
          <a:chOff x="0" y="0"/>
          <a:chExt cx="0" cy="0"/>
        </a:xfrm>
      </p:grpSpPr>
      <p:sp>
        <p:nvSpPr>
          <p:cNvPr id="793" name="Google Shape;793;p52"/>
          <p:cNvSpPr txBox="1"/>
          <p:nvPr/>
        </p:nvSpPr>
        <p:spPr>
          <a:xfrm>
            <a:off x="951541" y="2226225"/>
            <a:ext cx="8046750" cy="4493514"/>
          </a:xfrm>
          <a:prstGeom prst="rect">
            <a:avLst/>
          </a:prstGeom>
          <a:noFill/>
          <a:ln>
            <a:noFill/>
          </a:ln>
        </p:spPr>
        <p:txBody>
          <a:bodyPr anchorCtr="0" anchor="t" bIns="0" lIns="0" spcFirstLastPara="1" rIns="0" wrap="square" tIns="0">
            <a:spAutoFit/>
          </a:bodyPr>
          <a:lstStyle/>
          <a:p>
            <a:pPr indent="0" lvl="0" marL="0" marR="0" rtl="0" algn="ctr">
              <a:lnSpc>
                <a:spcPct val="138000"/>
              </a:lnSpc>
              <a:spcBef>
                <a:spcPts val="0"/>
              </a:spcBef>
              <a:spcAft>
                <a:spcPts val="0"/>
              </a:spcAft>
              <a:buNone/>
            </a:pPr>
            <a:r>
              <a:rPr b="1" i="0" lang="en-US" sz="10400" u="none" cap="none" strike="noStrike">
                <a:solidFill>
                  <a:srgbClr val="FFFFFF"/>
                </a:solidFill>
                <a:latin typeface="Maven Pro"/>
                <a:ea typeface="Maven Pro"/>
                <a:cs typeface="Maven Pro"/>
                <a:sym typeface="Maven Pro"/>
              </a:rPr>
              <a:t>Terima kasih!</a:t>
            </a:r>
            <a:endParaRPr/>
          </a:p>
          <a:p>
            <a:pPr indent="0" lvl="0" marL="0" marR="0" rtl="0" algn="ctr">
              <a:lnSpc>
                <a:spcPct val="137979"/>
              </a:lnSpc>
              <a:spcBef>
                <a:spcPts val="0"/>
              </a:spcBef>
              <a:spcAft>
                <a:spcPts val="0"/>
              </a:spcAft>
              <a:buNone/>
            </a:pPr>
            <a:r>
              <a:rPr b="1" i="0" lang="en-US" sz="4800" u="none" cap="none" strike="noStrike">
                <a:solidFill>
                  <a:srgbClr val="F4F0FF"/>
                </a:solidFill>
                <a:latin typeface="Maven Pro"/>
                <a:ea typeface="Maven Pro"/>
                <a:cs typeface="Maven Pro"/>
                <a:sym typeface="Maven Pro"/>
              </a:rPr>
              <a:t>Ada pertanyaan?</a:t>
            </a:r>
            <a:endParaRPr/>
          </a:p>
        </p:txBody>
      </p:sp>
      <p:pic>
        <p:nvPicPr>
          <p:cNvPr id="794" name="Google Shape;794;p52"/>
          <p:cNvPicPr preferRelativeResize="0"/>
          <p:nvPr/>
        </p:nvPicPr>
        <p:blipFill rotWithShape="1">
          <a:blip r:embed="rId3">
            <a:alphaModFix/>
          </a:blip>
          <a:srcRect b="0" l="0" r="0" t="0"/>
          <a:stretch/>
        </p:blipFill>
        <p:spPr>
          <a:xfrm>
            <a:off x="10058400" y="0"/>
            <a:ext cx="8229600" cy="10287000"/>
          </a:xfrm>
          <a:prstGeom prst="rect">
            <a:avLst/>
          </a:prstGeom>
          <a:noFill/>
          <a:ln>
            <a:noFill/>
          </a:ln>
        </p:spPr>
      </p:pic>
      <p:sp>
        <p:nvSpPr>
          <p:cNvPr id="795" name="Google Shape;795;p52"/>
          <p:cNvSpPr/>
          <p:nvPr/>
        </p:nvSpPr>
        <p:spPr>
          <a:xfrm>
            <a:off x="12512700" y="2877100"/>
            <a:ext cx="3311366" cy="1086040"/>
          </a:xfrm>
          <a:custGeom>
            <a:rect b="b" l="l" r="r" t="t"/>
            <a:pathLst>
              <a:path extrusionOk="0" h="1448054" w="4415155">
                <a:moveTo>
                  <a:pt x="0" y="0"/>
                </a:moveTo>
                <a:lnTo>
                  <a:pt x="4415155" y="0"/>
                </a:lnTo>
                <a:lnTo>
                  <a:pt x="4415155" y="1448054"/>
                </a:lnTo>
                <a:lnTo>
                  <a:pt x="0" y="1448054"/>
                </a:lnTo>
                <a:close/>
              </a:path>
            </a:pathLst>
          </a:custGeom>
          <a:solidFill>
            <a:srgbClr val="FFFFFF"/>
          </a:solidFill>
          <a:ln>
            <a:noFill/>
          </a:ln>
        </p:spPr>
      </p:sp>
      <p:pic>
        <p:nvPicPr>
          <p:cNvPr id="796" name="Google Shape;796;p52"/>
          <p:cNvPicPr preferRelativeResize="0"/>
          <p:nvPr/>
        </p:nvPicPr>
        <p:blipFill rotWithShape="1">
          <a:blip r:embed="rId4">
            <a:alphaModFix/>
          </a:blip>
          <a:srcRect b="776" l="9894" r="9364" t="0"/>
          <a:stretch/>
        </p:blipFill>
        <p:spPr>
          <a:xfrm>
            <a:off x="12762850" y="2764254"/>
            <a:ext cx="2811096" cy="133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61" name="Shape 161"/>
        <p:cNvGrpSpPr/>
        <p:nvPr/>
      </p:nvGrpSpPr>
      <p:grpSpPr>
        <a:xfrm>
          <a:off x="0" y="0"/>
          <a:ext cx="0" cy="0"/>
          <a:chOff x="0" y="0"/>
          <a:chExt cx="0" cy="0"/>
        </a:xfrm>
      </p:grpSpPr>
      <p:sp>
        <p:nvSpPr>
          <p:cNvPr id="162" name="Google Shape;162;p17"/>
          <p:cNvSpPr txBox="1"/>
          <p:nvPr/>
        </p:nvSpPr>
        <p:spPr>
          <a:xfrm>
            <a:off x="1166275" y="2996600"/>
            <a:ext cx="10728150" cy="857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5600" u="none" cap="none" strike="noStrike">
                <a:solidFill>
                  <a:srgbClr val="FFFFFF"/>
                </a:solidFill>
                <a:latin typeface="Maven Pro"/>
                <a:ea typeface="Maven Pro"/>
                <a:cs typeface="Maven Pro"/>
                <a:sym typeface="Maven Pro"/>
              </a:rPr>
              <a:t>Explorasi Data dan Visualisasi</a:t>
            </a:r>
            <a:endParaRPr/>
          </a:p>
        </p:txBody>
      </p:sp>
      <p:pic>
        <p:nvPicPr>
          <p:cNvPr id="163" name="Google Shape;163;p17"/>
          <p:cNvPicPr preferRelativeResize="0"/>
          <p:nvPr/>
        </p:nvPicPr>
        <p:blipFill rotWithShape="1">
          <a:blip r:embed="rId3">
            <a:alphaModFix/>
          </a:blip>
          <a:srcRect b="39338" l="0" r="43188" t="0"/>
          <a:stretch/>
        </p:blipFill>
        <p:spPr>
          <a:xfrm>
            <a:off x="10164000" y="2802300"/>
            <a:ext cx="8123996" cy="7484702"/>
          </a:xfrm>
          <a:prstGeom prst="rect">
            <a:avLst/>
          </a:prstGeom>
          <a:noFill/>
          <a:ln>
            <a:noFill/>
          </a:ln>
        </p:spPr>
      </p:pic>
      <p:sp>
        <p:nvSpPr>
          <p:cNvPr id="164" name="Google Shape;164;p17"/>
          <p:cNvSpPr txBox="1"/>
          <p:nvPr/>
        </p:nvSpPr>
        <p:spPr>
          <a:xfrm>
            <a:off x="91425" y="9692625"/>
            <a:ext cx="17704350" cy="26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FFFFFF"/>
                </a:solidFill>
                <a:latin typeface="Inter"/>
                <a:ea typeface="Inter"/>
                <a:cs typeface="Inter"/>
                <a:sym typeface="Inter"/>
              </a:rPr>
              <a:t>© 2022 Program Studi Independen Bersertifikat Zenius Bersama Kampus Merdeka</a:t>
            </a:r>
            <a:endParaRPr/>
          </a:p>
        </p:txBody>
      </p:sp>
      <p:sp>
        <p:nvSpPr>
          <p:cNvPr id="165" name="Google Shape;165;p17"/>
          <p:cNvSpPr txBox="1"/>
          <p:nvPr/>
        </p:nvSpPr>
        <p:spPr>
          <a:xfrm>
            <a:off x="243819" y="257894"/>
            <a:ext cx="11980950" cy="5040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1000" u="none" cap="none" strike="noStrike">
                <a:solidFill>
                  <a:srgbClr val="601F99"/>
                </a:solidFill>
                <a:latin typeface="Inter"/>
                <a:ea typeface="Inter"/>
                <a:cs typeface="Inter"/>
                <a:sym typeface="Inter"/>
              </a:rPr>
              <a:t>PUT THE TOPIC HERE AS OVERHEAD</a:t>
            </a:r>
            <a:endParaRPr/>
          </a:p>
        </p:txBody>
      </p:sp>
      <p:cxnSp>
        <p:nvCxnSpPr>
          <p:cNvPr id="166" name="Google Shape;166;p17"/>
          <p:cNvCxnSpPr/>
          <p:nvPr/>
        </p:nvCxnSpPr>
        <p:spPr>
          <a:xfrm rot="5187917">
            <a:off x="16476679" y="514654"/>
            <a:ext cx="308986" cy="0"/>
          </a:xfrm>
          <a:prstGeom prst="straightConnector1">
            <a:avLst/>
          </a:prstGeom>
          <a:noFill/>
          <a:ln cap="rnd" cmpd="sng" w="9525">
            <a:solidFill>
              <a:srgbClr val="CCCCCC"/>
            </a:solidFill>
            <a:prstDash val="solid"/>
            <a:round/>
            <a:headEnd len="sm" w="sm" type="none"/>
            <a:tailEnd len="sm" w="sm" type="none"/>
          </a:ln>
        </p:spPr>
      </p:cxnSp>
      <p:cxnSp>
        <p:nvCxnSpPr>
          <p:cNvPr id="167" name="Google Shape;167;p17"/>
          <p:cNvCxnSpPr/>
          <p:nvPr/>
        </p:nvCxnSpPr>
        <p:spPr>
          <a:xfrm rot="5187917">
            <a:off x="16476565" y="514654"/>
            <a:ext cx="308986" cy="0"/>
          </a:xfrm>
          <a:prstGeom prst="straightConnector1">
            <a:avLst/>
          </a:prstGeom>
          <a:noFill/>
          <a:ln cap="rnd" cmpd="sng" w="9525">
            <a:solidFill>
              <a:srgbClr val="CCCCCC"/>
            </a:solidFill>
            <a:prstDash val="solid"/>
            <a:round/>
            <a:headEnd len="sm" w="sm" type="none"/>
            <a:tailEnd len="sm" w="sm" type="none"/>
          </a:ln>
        </p:spPr>
      </p:cxnSp>
      <p:pic>
        <p:nvPicPr>
          <p:cNvPr id="168" name="Google Shape;168;p17"/>
          <p:cNvPicPr preferRelativeResize="0"/>
          <p:nvPr/>
        </p:nvPicPr>
        <p:blipFill rotWithShape="1">
          <a:blip r:embed="rId4">
            <a:alphaModFix/>
          </a:blip>
          <a:srcRect b="32592" l="9895" r="9833" t="0"/>
          <a:stretch/>
        </p:blipFill>
        <p:spPr>
          <a:xfrm>
            <a:off x="15006050" y="191598"/>
            <a:ext cx="1363252" cy="441598"/>
          </a:xfrm>
          <a:prstGeom prst="rect">
            <a:avLst/>
          </a:prstGeom>
          <a:noFill/>
          <a:ln>
            <a:noFill/>
          </a:ln>
        </p:spPr>
      </p:pic>
      <p:pic>
        <p:nvPicPr>
          <p:cNvPr id="169" name="Google Shape;169;p17"/>
          <p:cNvPicPr preferRelativeResize="0"/>
          <p:nvPr/>
        </p:nvPicPr>
        <p:blipFill rotWithShape="1">
          <a:blip r:embed="rId5">
            <a:alphaModFix/>
          </a:blip>
          <a:srcRect b="739" l="9895" r="10633" t="68332"/>
          <a:stretch/>
        </p:blipFill>
        <p:spPr>
          <a:xfrm>
            <a:off x="15006050" y="633192"/>
            <a:ext cx="1363252" cy="204650"/>
          </a:xfrm>
          <a:prstGeom prst="rect">
            <a:avLst/>
          </a:prstGeom>
          <a:noFill/>
          <a:ln>
            <a:noFill/>
          </a:ln>
        </p:spPr>
      </p:pic>
      <p:pic>
        <p:nvPicPr>
          <p:cNvPr id="170" name="Google Shape;170;p17"/>
          <p:cNvPicPr preferRelativeResize="0"/>
          <p:nvPr/>
        </p:nvPicPr>
        <p:blipFill rotWithShape="1">
          <a:blip r:embed="rId6">
            <a:alphaModFix/>
          </a:blip>
          <a:srcRect b="2396" l="0" r="2395" t="0"/>
          <a:stretch/>
        </p:blipFill>
        <p:spPr>
          <a:xfrm>
            <a:off x="16993450" y="235800"/>
            <a:ext cx="1046150" cy="557804"/>
          </a:xfrm>
          <a:prstGeom prst="rect">
            <a:avLst/>
          </a:prstGeom>
          <a:noFill/>
          <a:ln>
            <a:noFill/>
          </a:ln>
        </p:spPr>
      </p:pic>
      <p:sp>
        <p:nvSpPr>
          <p:cNvPr id="171" name="Google Shape;171;p17"/>
          <p:cNvSpPr txBox="1"/>
          <p:nvPr/>
        </p:nvSpPr>
        <p:spPr>
          <a:xfrm>
            <a:off x="243819" y="257894"/>
            <a:ext cx="11980950" cy="323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FFFFFF"/>
                </a:solidFill>
                <a:latin typeface="Inter"/>
                <a:ea typeface="Inter"/>
                <a:cs typeface="Inter"/>
                <a:sym typeface="Inter"/>
              </a:rPr>
              <a:t>Explorasi Data dan Visualisasi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nvSpPr>
        <p:spPr>
          <a:xfrm>
            <a:off x="714825" y="3138250"/>
            <a:ext cx="14199900" cy="5250600"/>
          </a:xfrm>
          <a:prstGeom prst="rect">
            <a:avLst/>
          </a:prstGeom>
          <a:noFill/>
          <a:ln>
            <a:noFill/>
          </a:ln>
        </p:spPr>
        <p:txBody>
          <a:bodyPr anchorCtr="0" anchor="t" bIns="0" lIns="0" spcFirstLastPara="1" rIns="0" wrap="square" tIns="0">
            <a:spAutoFit/>
          </a:bodyPr>
          <a:lstStyle/>
          <a:p>
            <a:pPr indent="-431800" lvl="0" marL="457200" marR="0" rtl="0" algn="l">
              <a:lnSpc>
                <a:spcPct val="138000"/>
              </a:lnSpc>
              <a:spcBef>
                <a:spcPts val="0"/>
              </a:spcBef>
              <a:spcAft>
                <a:spcPts val="0"/>
              </a:spcAft>
              <a:buClr>
                <a:srgbClr val="282828"/>
              </a:buClr>
              <a:buSzPts val="3200"/>
              <a:buFont typeface="Inter"/>
              <a:buChar char="-"/>
            </a:pPr>
            <a:r>
              <a:rPr lang="en-US" sz="3200">
                <a:solidFill>
                  <a:srgbClr val="282828"/>
                </a:solidFill>
                <a:latin typeface="Inter"/>
                <a:ea typeface="Inter"/>
                <a:cs typeface="Inter"/>
                <a:sym typeface="Inter"/>
              </a:rPr>
              <a:t>Dataset yang digunakan adalah dataset mengenai </a:t>
            </a:r>
            <a:r>
              <a:rPr i="1" lang="en-US" sz="3200">
                <a:solidFill>
                  <a:srgbClr val="282828"/>
                </a:solidFill>
                <a:latin typeface="Inter"/>
                <a:ea typeface="Inter"/>
                <a:cs typeface="Inter"/>
                <a:sym typeface="Inter"/>
              </a:rPr>
              <a:t>customer churn</a:t>
            </a:r>
            <a:r>
              <a:rPr lang="en-US" sz="3200">
                <a:solidFill>
                  <a:srgbClr val="282828"/>
                </a:solidFill>
                <a:latin typeface="Inter"/>
                <a:ea typeface="Inter"/>
                <a:cs typeface="Inter"/>
                <a:sym typeface="Inter"/>
              </a:rPr>
              <a:t> pada suatu perusahaan telekomunikasi.</a:t>
            </a:r>
            <a:endParaRPr sz="3200">
              <a:solidFill>
                <a:srgbClr val="282828"/>
              </a:solidFill>
              <a:latin typeface="Inter"/>
              <a:ea typeface="Inter"/>
              <a:cs typeface="Inter"/>
              <a:sym typeface="Inter"/>
            </a:endParaRPr>
          </a:p>
          <a:p>
            <a:pPr indent="-431800" lvl="0" marL="457200" marR="0" rtl="0" algn="l">
              <a:lnSpc>
                <a:spcPct val="138000"/>
              </a:lnSpc>
              <a:spcBef>
                <a:spcPts val="0"/>
              </a:spcBef>
              <a:spcAft>
                <a:spcPts val="0"/>
              </a:spcAft>
              <a:buClr>
                <a:srgbClr val="282828"/>
              </a:buClr>
              <a:buSzPts val="3200"/>
              <a:buFont typeface="Inter"/>
              <a:buChar char="-"/>
            </a:pPr>
            <a:r>
              <a:rPr b="1" i="1" lang="en-US" sz="3200">
                <a:solidFill>
                  <a:srgbClr val="282828"/>
                </a:solidFill>
                <a:latin typeface="Inter"/>
                <a:ea typeface="Inter"/>
                <a:cs typeface="Inter"/>
                <a:sym typeface="Inter"/>
              </a:rPr>
              <a:t>Churn </a:t>
            </a:r>
            <a:r>
              <a:rPr lang="en-US" sz="3200">
                <a:solidFill>
                  <a:srgbClr val="282828"/>
                </a:solidFill>
                <a:latin typeface="Inter"/>
                <a:ea typeface="Inter"/>
                <a:cs typeface="Inter"/>
                <a:sym typeface="Inter"/>
              </a:rPr>
              <a:t>adalah kondisi dalam dunia industri yang menunjukan adanya customer berhenti menggunakan layanan suatu perusahaan ataupun customer yang berpindah layanan ke perusahaan lain.</a:t>
            </a:r>
            <a:endParaRPr sz="3200">
              <a:solidFill>
                <a:srgbClr val="282828"/>
              </a:solidFill>
              <a:latin typeface="Inter"/>
              <a:ea typeface="Inter"/>
              <a:cs typeface="Inter"/>
              <a:sym typeface="Inter"/>
            </a:endParaRPr>
          </a:p>
          <a:p>
            <a:pPr indent="-431800" lvl="0" marL="457200" marR="0" rtl="0" algn="l">
              <a:lnSpc>
                <a:spcPct val="138000"/>
              </a:lnSpc>
              <a:spcBef>
                <a:spcPts val="0"/>
              </a:spcBef>
              <a:spcAft>
                <a:spcPts val="0"/>
              </a:spcAft>
              <a:buClr>
                <a:srgbClr val="282828"/>
              </a:buClr>
              <a:buSzPts val="3200"/>
              <a:buFont typeface="Inter"/>
              <a:buChar char="-"/>
            </a:pPr>
            <a:r>
              <a:rPr lang="en-US" sz="3200">
                <a:solidFill>
                  <a:srgbClr val="282828"/>
                </a:solidFill>
                <a:latin typeface="Inter"/>
                <a:ea typeface="Inter"/>
                <a:cs typeface="Inter"/>
                <a:sym typeface="Inter"/>
              </a:rPr>
              <a:t>Dengan adanya churn, perusahaan tentunya akan rugi sangat besar karena kehilangan pelanggan. Dengan begitu, </a:t>
            </a:r>
            <a:r>
              <a:rPr i="1" lang="en-US" sz="3200">
                <a:solidFill>
                  <a:srgbClr val="282828"/>
                </a:solidFill>
                <a:latin typeface="Inter"/>
                <a:ea typeface="Inter"/>
                <a:cs typeface="Inter"/>
                <a:sym typeface="Inter"/>
              </a:rPr>
              <a:t>Growth Rate</a:t>
            </a:r>
            <a:r>
              <a:rPr lang="en-US" sz="3200">
                <a:solidFill>
                  <a:srgbClr val="282828"/>
                </a:solidFill>
                <a:latin typeface="Inter"/>
                <a:ea typeface="Inter"/>
                <a:cs typeface="Inter"/>
                <a:sym typeface="Inter"/>
              </a:rPr>
              <a:t> dari perusahaan pun juga akan terhambat.</a:t>
            </a:r>
            <a:endParaRPr sz="3200">
              <a:solidFill>
                <a:srgbClr val="282828"/>
              </a:solidFill>
              <a:latin typeface="Inter"/>
              <a:ea typeface="Inter"/>
              <a:cs typeface="Inter"/>
              <a:sym typeface="Inter"/>
            </a:endParaRPr>
          </a:p>
        </p:txBody>
      </p:sp>
      <p:sp>
        <p:nvSpPr>
          <p:cNvPr id="181" name="Google Shape;181;p18"/>
          <p:cNvSpPr txBox="1"/>
          <p:nvPr/>
        </p:nvSpPr>
        <p:spPr>
          <a:xfrm>
            <a:off x="243819" y="257894"/>
            <a:ext cx="11980950" cy="323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sp>
        <p:nvSpPr>
          <p:cNvPr id="182" name="Google Shape;182;p18"/>
          <p:cNvSpPr txBox="1"/>
          <p:nvPr/>
        </p:nvSpPr>
        <p:spPr>
          <a:xfrm>
            <a:off x="91425" y="9692625"/>
            <a:ext cx="17704350" cy="26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183" name="Google Shape;183;p18"/>
          <p:cNvPicPr preferRelativeResize="0"/>
          <p:nvPr/>
        </p:nvPicPr>
        <p:blipFill rotWithShape="1">
          <a:blip r:embed="rId3">
            <a:alphaModFix/>
          </a:blip>
          <a:srcRect b="2396" l="0" r="2397" t="0"/>
          <a:stretch/>
        </p:blipFill>
        <p:spPr>
          <a:xfrm>
            <a:off x="16993469" y="235816"/>
            <a:ext cx="1046111" cy="557796"/>
          </a:xfrm>
          <a:prstGeom prst="rect">
            <a:avLst/>
          </a:prstGeom>
          <a:noFill/>
          <a:ln>
            <a:noFill/>
          </a:ln>
        </p:spPr>
      </p:pic>
      <p:cxnSp>
        <p:nvCxnSpPr>
          <p:cNvPr id="184" name="Google Shape;184;p18"/>
          <p:cNvCxnSpPr/>
          <p:nvPr/>
        </p:nvCxnSpPr>
        <p:spPr>
          <a:xfrm rot="5257012">
            <a:off x="16479998" y="514688"/>
            <a:ext cx="302278" cy="0"/>
          </a:xfrm>
          <a:prstGeom prst="straightConnector1">
            <a:avLst/>
          </a:prstGeom>
          <a:noFill/>
          <a:ln cap="rnd" cmpd="sng" w="9525">
            <a:solidFill>
              <a:srgbClr val="595959"/>
            </a:solidFill>
            <a:prstDash val="solid"/>
            <a:round/>
            <a:headEnd len="sm" w="sm" type="none"/>
            <a:tailEnd len="sm" w="sm" type="none"/>
          </a:ln>
        </p:spPr>
      </p:cxnSp>
      <p:cxnSp>
        <p:nvCxnSpPr>
          <p:cNvPr id="185" name="Google Shape;185;p18"/>
          <p:cNvCxnSpPr/>
          <p:nvPr/>
        </p:nvCxnSpPr>
        <p:spPr>
          <a:xfrm rot="5257012">
            <a:off x="16479953" y="514688"/>
            <a:ext cx="302278" cy="0"/>
          </a:xfrm>
          <a:prstGeom prst="straightConnector1">
            <a:avLst/>
          </a:prstGeom>
          <a:noFill/>
          <a:ln cap="rnd" cmpd="sng" w="9525">
            <a:solidFill>
              <a:srgbClr val="595959"/>
            </a:solidFill>
            <a:prstDash val="solid"/>
            <a:round/>
            <a:headEnd len="sm" w="sm" type="none"/>
            <a:tailEnd len="sm" w="sm" type="none"/>
          </a:ln>
        </p:spPr>
      </p:cxnSp>
      <p:pic>
        <p:nvPicPr>
          <p:cNvPr id="186" name="Google Shape;186;p18"/>
          <p:cNvPicPr preferRelativeResize="0"/>
          <p:nvPr/>
        </p:nvPicPr>
        <p:blipFill rotWithShape="1">
          <a:blip r:embed="rId4">
            <a:alphaModFix/>
          </a:blip>
          <a:srcRect b="606" l="9895" r="9225" t="0"/>
          <a:stretch/>
        </p:blipFill>
        <p:spPr>
          <a:xfrm>
            <a:off x="15006038" y="191594"/>
            <a:ext cx="1363249" cy="646244"/>
          </a:xfrm>
          <a:prstGeom prst="rect">
            <a:avLst/>
          </a:prstGeom>
          <a:noFill/>
          <a:ln>
            <a:noFill/>
          </a:ln>
        </p:spPr>
      </p:pic>
      <p:sp>
        <p:nvSpPr>
          <p:cNvPr id="187" name="Google Shape;187;p18"/>
          <p:cNvSpPr txBox="1"/>
          <p:nvPr/>
        </p:nvSpPr>
        <p:spPr>
          <a:xfrm>
            <a:off x="714825" y="1438675"/>
            <a:ext cx="16777950" cy="723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i="0" lang="en-US" sz="4800" u="none" cap="none" strike="noStrike">
                <a:solidFill>
                  <a:srgbClr val="A338EB"/>
                </a:solidFill>
                <a:latin typeface="Maven Pro"/>
                <a:ea typeface="Maven Pro"/>
                <a:cs typeface="Maven Pro"/>
                <a:sym typeface="Maven Pro"/>
              </a:rPr>
              <a:t>Business Understanding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nvSpPr>
        <p:spPr>
          <a:xfrm>
            <a:off x="91425" y="9692625"/>
            <a:ext cx="17704350" cy="26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197" name="Google Shape;197;p19"/>
          <p:cNvPicPr preferRelativeResize="0"/>
          <p:nvPr/>
        </p:nvPicPr>
        <p:blipFill rotWithShape="1">
          <a:blip r:embed="rId3">
            <a:alphaModFix/>
          </a:blip>
          <a:srcRect b="2396" l="0" r="2397" t="0"/>
          <a:stretch/>
        </p:blipFill>
        <p:spPr>
          <a:xfrm>
            <a:off x="16993469" y="235816"/>
            <a:ext cx="1046111" cy="557796"/>
          </a:xfrm>
          <a:prstGeom prst="rect">
            <a:avLst/>
          </a:prstGeom>
          <a:noFill/>
          <a:ln>
            <a:noFill/>
          </a:ln>
        </p:spPr>
      </p:pic>
      <p:cxnSp>
        <p:nvCxnSpPr>
          <p:cNvPr id="198" name="Google Shape;198;p19"/>
          <p:cNvCxnSpPr/>
          <p:nvPr/>
        </p:nvCxnSpPr>
        <p:spPr>
          <a:xfrm rot="5257012">
            <a:off x="16479998" y="514688"/>
            <a:ext cx="302278" cy="0"/>
          </a:xfrm>
          <a:prstGeom prst="straightConnector1">
            <a:avLst/>
          </a:prstGeom>
          <a:noFill/>
          <a:ln cap="rnd" cmpd="sng" w="9525">
            <a:solidFill>
              <a:srgbClr val="595959"/>
            </a:solidFill>
            <a:prstDash val="solid"/>
            <a:round/>
            <a:headEnd len="sm" w="sm" type="none"/>
            <a:tailEnd len="sm" w="sm" type="none"/>
          </a:ln>
        </p:spPr>
      </p:cxnSp>
      <p:cxnSp>
        <p:nvCxnSpPr>
          <p:cNvPr id="199" name="Google Shape;199;p19"/>
          <p:cNvCxnSpPr/>
          <p:nvPr/>
        </p:nvCxnSpPr>
        <p:spPr>
          <a:xfrm rot="5257012">
            <a:off x="16479953" y="514688"/>
            <a:ext cx="302278" cy="0"/>
          </a:xfrm>
          <a:prstGeom prst="straightConnector1">
            <a:avLst/>
          </a:prstGeom>
          <a:noFill/>
          <a:ln cap="rnd" cmpd="sng" w="9525">
            <a:solidFill>
              <a:srgbClr val="595959"/>
            </a:solidFill>
            <a:prstDash val="solid"/>
            <a:round/>
            <a:headEnd len="sm" w="sm" type="none"/>
            <a:tailEnd len="sm" w="sm" type="none"/>
          </a:ln>
        </p:spPr>
      </p:cxnSp>
      <p:pic>
        <p:nvPicPr>
          <p:cNvPr id="200" name="Google Shape;200;p19"/>
          <p:cNvPicPr preferRelativeResize="0"/>
          <p:nvPr/>
        </p:nvPicPr>
        <p:blipFill rotWithShape="1">
          <a:blip r:embed="rId4">
            <a:alphaModFix/>
          </a:blip>
          <a:srcRect b="606" l="9895" r="9225" t="0"/>
          <a:stretch/>
        </p:blipFill>
        <p:spPr>
          <a:xfrm>
            <a:off x="15006038" y="191594"/>
            <a:ext cx="1363249" cy="646244"/>
          </a:xfrm>
          <a:prstGeom prst="rect">
            <a:avLst/>
          </a:prstGeom>
          <a:noFill/>
          <a:ln>
            <a:noFill/>
          </a:ln>
        </p:spPr>
      </p:pic>
      <p:sp>
        <p:nvSpPr>
          <p:cNvPr id="201" name="Google Shape;201;p19"/>
          <p:cNvSpPr txBox="1"/>
          <p:nvPr/>
        </p:nvSpPr>
        <p:spPr>
          <a:xfrm>
            <a:off x="714825" y="1438675"/>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lang="en-US" sz="4800">
                <a:solidFill>
                  <a:srgbClr val="A338EB"/>
                </a:solidFill>
                <a:latin typeface="Maven Pro"/>
                <a:ea typeface="Maven Pro"/>
                <a:cs typeface="Maven Pro"/>
                <a:sym typeface="Maven Pro"/>
              </a:rPr>
              <a:t>Understanding Dataset</a:t>
            </a:r>
            <a:endParaRPr/>
          </a:p>
        </p:txBody>
      </p:sp>
      <p:sp>
        <p:nvSpPr>
          <p:cNvPr id="202" name="Google Shape;202;p19"/>
          <p:cNvSpPr txBox="1"/>
          <p:nvPr/>
        </p:nvSpPr>
        <p:spPr>
          <a:xfrm>
            <a:off x="243819" y="257894"/>
            <a:ext cx="11980950" cy="323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graphicFrame>
        <p:nvGraphicFramePr>
          <p:cNvPr id="203" name="Google Shape;203;p19"/>
          <p:cNvGraphicFramePr/>
          <p:nvPr/>
        </p:nvGraphicFramePr>
        <p:xfrm>
          <a:off x="952500" y="2950550"/>
          <a:ext cx="3000000" cy="3000000"/>
        </p:xfrm>
        <a:graphic>
          <a:graphicData uri="http://schemas.openxmlformats.org/drawingml/2006/table">
            <a:tbl>
              <a:tblPr>
                <a:noFill/>
                <a:tableStyleId>{9038A787-9C4C-45A5-BF31-7411C9B00F16}</a:tableStyleId>
              </a:tblPr>
              <a:tblGrid>
                <a:gridCol w="4095750"/>
                <a:gridCol w="6317350"/>
                <a:gridCol w="2767625"/>
                <a:gridCol w="3202275"/>
              </a:tblGrid>
              <a:tr h="381000">
                <a:tc>
                  <a:txBody>
                    <a:bodyPr/>
                    <a:lstStyle/>
                    <a:p>
                      <a:pPr indent="0" lvl="0" marL="0" rtl="0" algn="ctr">
                        <a:spcBef>
                          <a:spcPts val="0"/>
                        </a:spcBef>
                        <a:spcAft>
                          <a:spcPts val="0"/>
                        </a:spcAft>
                        <a:buNone/>
                      </a:pPr>
                      <a:r>
                        <a:rPr b="1" lang="en-US" sz="3200">
                          <a:solidFill>
                            <a:schemeClr val="lt1"/>
                          </a:solidFill>
                          <a:latin typeface="Inter"/>
                          <a:ea typeface="Inter"/>
                          <a:cs typeface="Inter"/>
                          <a:sym typeface="Inter"/>
                        </a:rPr>
                        <a:t>Nama Kolom</a:t>
                      </a:r>
                      <a:endParaRPr b="1" sz="3200">
                        <a:solidFill>
                          <a:schemeClr val="lt1"/>
                        </a:solidFill>
                        <a:latin typeface="Inter"/>
                        <a:ea typeface="Inter"/>
                        <a:cs typeface="Inter"/>
                        <a:sym typeface="Inter"/>
                      </a:endParaRPr>
                    </a:p>
                  </a:txBody>
                  <a:tcPr marT="91425" marB="91425" marR="91425" marL="91425">
                    <a:solidFill>
                      <a:srgbClr val="A338EB"/>
                    </a:solidFill>
                  </a:tcPr>
                </a:tc>
                <a:tc>
                  <a:txBody>
                    <a:bodyPr/>
                    <a:lstStyle/>
                    <a:p>
                      <a:pPr indent="0" lvl="0" marL="0" rtl="0" algn="ctr">
                        <a:spcBef>
                          <a:spcPts val="0"/>
                        </a:spcBef>
                        <a:spcAft>
                          <a:spcPts val="0"/>
                        </a:spcAft>
                        <a:buNone/>
                      </a:pPr>
                      <a:r>
                        <a:rPr b="1" lang="en-US" sz="3200">
                          <a:solidFill>
                            <a:schemeClr val="lt1"/>
                          </a:solidFill>
                          <a:latin typeface="Inter"/>
                          <a:ea typeface="Inter"/>
                          <a:cs typeface="Inter"/>
                          <a:sym typeface="Inter"/>
                        </a:rPr>
                        <a:t>Deskripsi</a:t>
                      </a:r>
                      <a:endParaRPr b="1" sz="3200">
                        <a:solidFill>
                          <a:schemeClr val="lt1"/>
                        </a:solidFill>
                        <a:latin typeface="Inter"/>
                        <a:ea typeface="Inter"/>
                        <a:cs typeface="Inter"/>
                        <a:sym typeface="Inter"/>
                      </a:endParaRPr>
                    </a:p>
                  </a:txBody>
                  <a:tcPr marT="91425" marB="91425" marR="91425" marL="91425">
                    <a:solidFill>
                      <a:srgbClr val="A338EB"/>
                    </a:solidFill>
                  </a:tcPr>
                </a:tc>
                <a:tc>
                  <a:txBody>
                    <a:bodyPr/>
                    <a:lstStyle/>
                    <a:p>
                      <a:pPr indent="0" lvl="0" marL="0" rtl="0" algn="ctr">
                        <a:spcBef>
                          <a:spcPts val="0"/>
                        </a:spcBef>
                        <a:spcAft>
                          <a:spcPts val="0"/>
                        </a:spcAft>
                        <a:buNone/>
                      </a:pPr>
                      <a:r>
                        <a:rPr b="1" lang="en-US" sz="3200">
                          <a:solidFill>
                            <a:schemeClr val="lt1"/>
                          </a:solidFill>
                          <a:latin typeface="Inter"/>
                          <a:ea typeface="Inter"/>
                          <a:cs typeface="Inter"/>
                          <a:sym typeface="Inter"/>
                        </a:rPr>
                        <a:t>Tipe Data</a:t>
                      </a:r>
                      <a:endParaRPr b="1" sz="3200">
                        <a:solidFill>
                          <a:schemeClr val="lt1"/>
                        </a:solidFill>
                        <a:latin typeface="Inter"/>
                        <a:ea typeface="Inter"/>
                        <a:cs typeface="Inter"/>
                        <a:sym typeface="Inter"/>
                      </a:endParaRPr>
                    </a:p>
                  </a:txBody>
                  <a:tcPr marT="91425" marB="91425" marR="91425" marL="91425">
                    <a:solidFill>
                      <a:srgbClr val="A338EB"/>
                    </a:solidFill>
                  </a:tcPr>
                </a:tc>
                <a:tc>
                  <a:txBody>
                    <a:bodyPr/>
                    <a:lstStyle/>
                    <a:p>
                      <a:pPr indent="0" lvl="0" marL="0" rtl="0" algn="ctr">
                        <a:spcBef>
                          <a:spcPts val="0"/>
                        </a:spcBef>
                        <a:spcAft>
                          <a:spcPts val="0"/>
                        </a:spcAft>
                        <a:buNone/>
                      </a:pPr>
                      <a:r>
                        <a:rPr b="1" lang="en-US" sz="3200">
                          <a:solidFill>
                            <a:schemeClr val="lt1"/>
                          </a:solidFill>
                          <a:latin typeface="Inter"/>
                          <a:ea typeface="Inter"/>
                          <a:cs typeface="Inter"/>
                          <a:sym typeface="Inter"/>
                        </a:rPr>
                        <a:t>Isi Data</a:t>
                      </a:r>
                      <a:endParaRPr b="1" sz="3200">
                        <a:solidFill>
                          <a:schemeClr val="lt1"/>
                        </a:solidFill>
                        <a:latin typeface="Inter"/>
                        <a:ea typeface="Inter"/>
                        <a:cs typeface="Inter"/>
                        <a:sym typeface="Inter"/>
                      </a:endParaRPr>
                    </a:p>
                  </a:txBody>
                  <a:tcPr marT="91425" marB="91425" marR="91425" marL="91425">
                    <a:solidFill>
                      <a:srgbClr val="A338EB"/>
                    </a:solidFill>
                  </a:tcPr>
                </a:tc>
              </a:tr>
              <a:tr h="381000">
                <a:tc>
                  <a:txBody>
                    <a:bodyPr/>
                    <a:lstStyle/>
                    <a:p>
                      <a:pPr indent="0" lvl="0" marL="0" rtl="0" algn="just">
                        <a:lnSpc>
                          <a:spcPct val="138000"/>
                        </a:lnSpc>
                        <a:spcBef>
                          <a:spcPts val="0"/>
                        </a:spcBef>
                        <a:spcAft>
                          <a:spcPts val="0"/>
                        </a:spcAft>
                        <a:buClr>
                          <a:schemeClr val="dk1"/>
                        </a:buClr>
                        <a:buFont typeface="Arial"/>
                        <a:buNone/>
                      </a:pPr>
                      <a:r>
                        <a:rPr lang="en-US" sz="3200">
                          <a:solidFill>
                            <a:srgbClr val="282828"/>
                          </a:solidFill>
                          <a:latin typeface="Inter"/>
                          <a:ea typeface="Inter"/>
                          <a:cs typeface="Inter"/>
                          <a:sym typeface="Inter"/>
                        </a:rPr>
                        <a:t>Churn </a:t>
                      </a:r>
                      <a:endParaRPr sz="3200">
                        <a:latin typeface="Inter"/>
                        <a:ea typeface="Inter"/>
                        <a:cs typeface="Inter"/>
                        <a:sym typeface="Inte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3200">
                          <a:latin typeface="Inter"/>
                          <a:ea typeface="Inter"/>
                          <a:cs typeface="Inter"/>
                          <a:sym typeface="Inter"/>
                        </a:rPr>
                        <a:t>Apakah Customer Churn atau tidak</a:t>
                      </a:r>
                      <a:endParaRPr sz="3200">
                        <a:latin typeface="Inter"/>
                        <a:ea typeface="Inter"/>
                        <a:cs typeface="Inter"/>
                        <a:sym typeface="Inte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3200">
                          <a:latin typeface="Inter"/>
                          <a:ea typeface="Inter"/>
                          <a:cs typeface="Inter"/>
                          <a:sym typeface="Inter"/>
                        </a:rPr>
                        <a:t>Kategorikal</a:t>
                      </a:r>
                      <a:endParaRPr sz="3200">
                        <a:latin typeface="Inter"/>
                        <a:ea typeface="Inter"/>
                        <a:cs typeface="Inter"/>
                        <a:sym typeface="Inte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3200">
                          <a:latin typeface="Inter"/>
                          <a:ea typeface="Inter"/>
                          <a:cs typeface="Inter"/>
                          <a:sym typeface="Inter"/>
                        </a:rPr>
                        <a:t>1=Customer Churn</a:t>
                      </a:r>
                      <a:endParaRPr sz="3200">
                        <a:latin typeface="Inter"/>
                        <a:ea typeface="Inter"/>
                        <a:cs typeface="Inter"/>
                        <a:sym typeface="Inter"/>
                      </a:endParaRPr>
                    </a:p>
                    <a:p>
                      <a:pPr indent="0" lvl="0" marL="0" rtl="0" algn="l">
                        <a:spcBef>
                          <a:spcPts val="0"/>
                        </a:spcBef>
                        <a:spcAft>
                          <a:spcPts val="0"/>
                        </a:spcAft>
                        <a:buNone/>
                      </a:pPr>
                      <a:r>
                        <a:rPr lang="en-US" sz="3200">
                          <a:latin typeface="Inter"/>
                          <a:ea typeface="Inter"/>
                          <a:cs typeface="Inter"/>
                          <a:sym typeface="Inter"/>
                        </a:rPr>
                        <a:t>0=Tidak</a:t>
                      </a:r>
                      <a:endParaRPr sz="3200">
                        <a:latin typeface="Inter"/>
                        <a:ea typeface="Inter"/>
                        <a:cs typeface="Inter"/>
                        <a:sym typeface="Inter"/>
                      </a:endParaRPr>
                    </a:p>
                  </a:txBody>
                  <a:tcPr marT="91425" marB="91425" marR="91425" marL="91425"/>
                </a:tc>
              </a:tr>
              <a:tr h="381000">
                <a:tc>
                  <a:txBody>
                    <a:bodyPr/>
                    <a:lstStyle/>
                    <a:p>
                      <a:pPr indent="0" lvl="0" marL="0" rtl="0" algn="l">
                        <a:spcBef>
                          <a:spcPts val="0"/>
                        </a:spcBef>
                        <a:spcAft>
                          <a:spcPts val="0"/>
                        </a:spcAft>
                        <a:buNone/>
                      </a:pPr>
                      <a:r>
                        <a:rPr lang="en-US" sz="3200">
                          <a:latin typeface="Inter"/>
                          <a:ea typeface="Inter"/>
                          <a:cs typeface="Inter"/>
                          <a:sym typeface="Inter"/>
                        </a:rPr>
                        <a:t>AccountWeeks</a:t>
                      </a:r>
                      <a:endParaRPr sz="32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38000"/>
                        </a:lnSpc>
                        <a:spcBef>
                          <a:spcPts val="0"/>
                        </a:spcBef>
                        <a:spcAft>
                          <a:spcPts val="0"/>
                        </a:spcAft>
                        <a:buNone/>
                      </a:pPr>
                      <a:r>
                        <a:rPr lang="en-US" sz="3200">
                          <a:solidFill>
                            <a:srgbClr val="282828"/>
                          </a:solidFill>
                          <a:latin typeface="Inter"/>
                          <a:ea typeface="Inter"/>
                          <a:cs typeface="Inter"/>
                          <a:sym typeface="Inter"/>
                        </a:rPr>
                        <a:t>Jumlah mingguan customer memiliki akun aktif</a:t>
                      </a:r>
                      <a:endParaRPr sz="3200">
                        <a:solidFill>
                          <a:srgbClr val="282828"/>
                        </a:solidFill>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3200">
                          <a:latin typeface="Inter"/>
                          <a:ea typeface="Inter"/>
                          <a:cs typeface="Inter"/>
                          <a:sym typeface="Inter"/>
                        </a:rPr>
                        <a:t>Numerikal</a:t>
                      </a:r>
                      <a:endParaRPr sz="32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2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US" sz="3200">
                          <a:latin typeface="Inter"/>
                          <a:ea typeface="Inter"/>
                          <a:cs typeface="Inter"/>
                          <a:sym typeface="Inter"/>
                        </a:rPr>
                        <a:t>ContractRenewal</a:t>
                      </a:r>
                      <a:endParaRPr sz="3200">
                        <a:latin typeface="Inter"/>
                        <a:ea typeface="Inter"/>
                        <a:cs typeface="Inter"/>
                        <a:sym typeface="Inte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38000"/>
                        </a:lnSpc>
                        <a:spcBef>
                          <a:spcPts val="0"/>
                        </a:spcBef>
                        <a:spcAft>
                          <a:spcPts val="0"/>
                        </a:spcAft>
                        <a:buNone/>
                      </a:pPr>
                      <a:r>
                        <a:rPr lang="en-US" sz="3200">
                          <a:solidFill>
                            <a:srgbClr val="282828"/>
                          </a:solidFill>
                          <a:latin typeface="Inter"/>
                          <a:ea typeface="Inter"/>
                          <a:cs typeface="Inter"/>
                          <a:sym typeface="Inter"/>
                        </a:rPr>
                        <a:t>Apakah Customer baru saja memperbarui kontrak</a:t>
                      </a:r>
                      <a:endParaRPr sz="3200">
                        <a:solidFill>
                          <a:srgbClr val="282828"/>
                        </a:solidFill>
                        <a:latin typeface="Inter"/>
                        <a:ea typeface="Inter"/>
                        <a:cs typeface="Inter"/>
                        <a:sym typeface="Inte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3200">
                          <a:latin typeface="Inter"/>
                          <a:ea typeface="Inter"/>
                          <a:cs typeface="Inter"/>
                          <a:sym typeface="Inter"/>
                        </a:rPr>
                        <a:t>Kategorikal</a:t>
                      </a:r>
                      <a:endParaRPr sz="3200">
                        <a:latin typeface="Inter"/>
                        <a:ea typeface="Inter"/>
                        <a:cs typeface="Inter"/>
                        <a:sym typeface="Inte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3200">
                          <a:latin typeface="Inter"/>
                          <a:ea typeface="Inter"/>
                          <a:cs typeface="Inter"/>
                          <a:sym typeface="Inter"/>
                        </a:rPr>
                        <a:t>1=Ya</a:t>
                      </a:r>
                      <a:endParaRPr sz="3200">
                        <a:latin typeface="Inter"/>
                        <a:ea typeface="Inter"/>
                        <a:cs typeface="Inter"/>
                        <a:sym typeface="Inter"/>
                      </a:endParaRPr>
                    </a:p>
                    <a:p>
                      <a:pPr indent="0" lvl="0" marL="0" rtl="0" algn="l">
                        <a:spcBef>
                          <a:spcPts val="0"/>
                        </a:spcBef>
                        <a:spcAft>
                          <a:spcPts val="0"/>
                        </a:spcAft>
                        <a:buNone/>
                      </a:pPr>
                      <a:r>
                        <a:rPr lang="en-US" sz="3200">
                          <a:latin typeface="Inter"/>
                          <a:ea typeface="Inter"/>
                          <a:cs typeface="Inter"/>
                          <a:sym typeface="Inter"/>
                        </a:rPr>
                        <a:t>0=Tidak</a:t>
                      </a:r>
                      <a:endParaRPr sz="3200">
                        <a:latin typeface="Inter"/>
                        <a:ea typeface="Inter"/>
                        <a:cs typeface="Inter"/>
                        <a:sym typeface="Inte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just">
                        <a:lnSpc>
                          <a:spcPct val="138000"/>
                        </a:lnSpc>
                        <a:spcBef>
                          <a:spcPts val="0"/>
                        </a:spcBef>
                        <a:spcAft>
                          <a:spcPts val="0"/>
                        </a:spcAft>
                        <a:buClr>
                          <a:schemeClr val="dk1"/>
                        </a:buClr>
                        <a:buFont typeface="Arial"/>
                        <a:buNone/>
                      </a:pPr>
                      <a:r>
                        <a:rPr lang="en-US" sz="3200">
                          <a:solidFill>
                            <a:srgbClr val="282828"/>
                          </a:solidFill>
                          <a:latin typeface="Inter"/>
                          <a:ea typeface="Inter"/>
                          <a:cs typeface="Inter"/>
                          <a:sym typeface="Inter"/>
                        </a:rPr>
                        <a:t>DataPlan</a:t>
                      </a:r>
                      <a:endParaRPr sz="32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3200">
                          <a:latin typeface="Inter"/>
                          <a:ea typeface="Inter"/>
                          <a:cs typeface="Inter"/>
                          <a:sym typeface="Inter"/>
                        </a:rPr>
                        <a:t>Apakah Customer memiliki Paket Data</a:t>
                      </a:r>
                      <a:endParaRPr sz="3200">
                        <a:solidFill>
                          <a:srgbClr val="282828"/>
                        </a:solidFill>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3200">
                          <a:latin typeface="Inter"/>
                          <a:ea typeface="Inter"/>
                          <a:cs typeface="Inter"/>
                          <a:sym typeface="Inter"/>
                        </a:rPr>
                        <a:t>Kategorikal</a:t>
                      </a:r>
                      <a:endParaRPr sz="32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3200">
                          <a:latin typeface="Inter"/>
                          <a:ea typeface="Inter"/>
                          <a:cs typeface="Inter"/>
                          <a:sym typeface="Inter"/>
                        </a:rPr>
                        <a:t>1=Ya</a:t>
                      </a:r>
                      <a:endParaRPr sz="3200">
                        <a:latin typeface="Inter"/>
                        <a:ea typeface="Inter"/>
                        <a:cs typeface="Inter"/>
                        <a:sym typeface="Inter"/>
                      </a:endParaRPr>
                    </a:p>
                    <a:p>
                      <a:pPr indent="0" lvl="0" marL="0" rtl="0" algn="l">
                        <a:spcBef>
                          <a:spcPts val="0"/>
                        </a:spcBef>
                        <a:spcAft>
                          <a:spcPts val="0"/>
                        </a:spcAft>
                        <a:buNone/>
                      </a:pPr>
                      <a:r>
                        <a:rPr lang="en-US" sz="3200">
                          <a:latin typeface="Inter"/>
                          <a:ea typeface="Inter"/>
                          <a:cs typeface="Inter"/>
                          <a:sym typeface="Inter"/>
                        </a:rPr>
                        <a:t>0=Tidak</a:t>
                      </a:r>
                      <a:endParaRPr sz="32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04" name="Google Shape;204;p19"/>
          <p:cNvSpPr txBox="1"/>
          <p:nvPr/>
        </p:nvSpPr>
        <p:spPr>
          <a:xfrm>
            <a:off x="952500" y="2225513"/>
            <a:ext cx="9591600" cy="6771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None/>
            </a:pPr>
            <a:r>
              <a:rPr lang="en-US" sz="3200">
                <a:solidFill>
                  <a:srgbClr val="282828"/>
                </a:solidFill>
                <a:latin typeface="Inter"/>
                <a:ea typeface="Inter"/>
                <a:cs typeface="Inter"/>
                <a:sym typeface="Inter"/>
              </a:rPr>
              <a:t>Dataset berisi 11 Kolom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214" name="Google Shape;214;p20"/>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215" name="Google Shape;215;p20"/>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216" name="Google Shape;216;p20"/>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217" name="Google Shape;217;p20"/>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218" name="Google Shape;218;p20"/>
          <p:cNvSpPr txBox="1"/>
          <p:nvPr/>
        </p:nvSpPr>
        <p:spPr>
          <a:xfrm>
            <a:off x="714825" y="1438675"/>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lang="en-US" sz="4800">
                <a:solidFill>
                  <a:srgbClr val="A338EB"/>
                </a:solidFill>
                <a:latin typeface="Maven Pro"/>
                <a:ea typeface="Maven Pro"/>
                <a:cs typeface="Maven Pro"/>
                <a:sym typeface="Maven Pro"/>
              </a:rPr>
              <a:t>Understanding Dataset</a:t>
            </a:r>
            <a:endParaRPr/>
          </a:p>
        </p:txBody>
      </p:sp>
      <p:sp>
        <p:nvSpPr>
          <p:cNvPr id="219" name="Google Shape;219;p20"/>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graphicFrame>
        <p:nvGraphicFramePr>
          <p:cNvPr id="220" name="Google Shape;220;p20"/>
          <p:cNvGraphicFramePr/>
          <p:nvPr/>
        </p:nvGraphicFramePr>
        <p:xfrm>
          <a:off x="952500" y="2528900"/>
          <a:ext cx="3000000" cy="3000000"/>
        </p:xfrm>
        <a:graphic>
          <a:graphicData uri="http://schemas.openxmlformats.org/drawingml/2006/table">
            <a:tbl>
              <a:tblPr>
                <a:noFill/>
                <a:tableStyleId>{9038A787-9C4C-45A5-BF31-7411C9B00F16}</a:tableStyleId>
              </a:tblPr>
              <a:tblGrid>
                <a:gridCol w="4095750"/>
                <a:gridCol w="6317350"/>
                <a:gridCol w="2767625"/>
                <a:gridCol w="3202275"/>
              </a:tblGrid>
              <a:tr h="381000">
                <a:tc>
                  <a:txBody>
                    <a:bodyPr/>
                    <a:lstStyle/>
                    <a:p>
                      <a:pPr indent="0" lvl="0" marL="0" rtl="0" algn="ctr">
                        <a:spcBef>
                          <a:spcPts val="0"/>
                        </a:spcBef>
                        <a:spcAft>
                          <a:spcPts val="0"/>
                        </a:spcAft>
                        <a:buNone/>
                      </a:pPr>
                      <a:r>
                        <a:rPr b="1" lang="en-US" sz="3200">
                          <a:solidFill>
                            <a:schemeClr val="lt1"/>
                          </a:solidFill>
                          <a:latin typeface="Inter"/>
                          <a:ea typeface="Inter"/>
                          <a:cs typeface="Inter"/>
                          <a:sym typeface="Inter"/>
                        </a:rPr>
                        <a:t>Nama Kolom</a:t>
                      </a:r>
                      <a:endParaRPr b="1" sz="3200">
                        <a:solidFill>
                          <a:schemeClr val="lt1"/>
                        </a:solidFill>
                        <a:latin typeface="Inter"/>
                        <a:ea typeface="Inter"/>
                        <a:cs typeface="Inter"/>
                        <a:sym typeface="Inter"/>
                      </a:endParaRPr>
                    </a:p>
                  </a:txBody>
                  <a:tcPr marT="91425" marB="91425" marR="91425" marL="91425">
                    <a:solidFill>
                      <a:srgbClr val="A338EB"/>
                    </a:solidFill>
                  </a:tcPr>
                </a:tc>
                <a:tc>
                  <a:txBody>
                    <a:bodyPr/>
                    <a:lstStyle/>
                    <a:p>
                      <a:pPr indent="0" lvl="0" marL="0" rtl="0" algn="ctr">
                        <a:spcBef>
                          <a:spcPts val="0"/>
                        </a:spcBef>
                        <a:spcAft>
                          <a:spcPts val="0"/>
                        </a:spcAft>
                        <a:buNone/>
                      </a:pPr>
                      <a:r>
                        <a:rPr b="1" lang="en-US" sz="3200">
                          <a:solidFill>
                            <a:schemeClr val="lt1"/>
                          </a:solidFill>
                          <a:latin typeface="Inter"/>
                          <a:ea typeface="Inter"/>
                          <a:cs typeface="Inter"/>
                          <a:sym typeface="Inter"/>
                        </a:rPr>
                        <a:t>Deskripsi</a:t>
                      </a:r>
                      <a:endParaRPr b="1" sz="3200">
                        <a:solidFill>
                          <a:schemeClr val="lt1"/>
                        </a:solidFill>
                        <a:latin typeface="Inter"/>
                        <a:ea typeface="Inter"/>
                        <a:cs typeface="Inter"/>
                        <a:sym typeface="Inter"/>
                      </a:endParaRPr>
                    </a:p>
                  </a:txBody>
                  <a:tcPr marT="91425" marB="91425" marR="91425" marL="91425">
                    <a:solidFill>
                      <a:srgbClr val="A338EB"/>
                    </a:solidFill>
                  </a:tcPr>
                </a:tc>
                <a:tc>
                  <a:txBody>
                    <a:bodyPr/>
                    <a:lstStyle/>
                    <a:p>
                      <a:pPr indent="0" lvl="0" marL="0" rtl="0" algn="ctr">
                        <a:spcBef>
                          <a:spcPts val="0"/>
                        </a:spcBef>
                        <a:spcAft>
                          <a:spcPts val="0"/>
                        </a:spcAft>
                        <a:buNone/>
                      </a:pPr>
                      <a:r>
                        <a:rPr b="1" lang="en-US" sz="3200">
                          <a:solidFill>
                            <a:schemeClr val="lt1"/>
                          </a:solidFill>
                          <a:latin typeface="Inter"/>
                          <a:ea typeface="Inter"/>
                          <a:cs typeface="Inter"/>
                          <a:sym typeface="Inter"/>
                        </a:rPr>
                        <a:t>Tipe Data</a:t>
                      </a:r>
                      <a:endParaRPr b="1" sz="3200">
                        <a:solidFill>
                          <a:schemeClr val="lt1"/>
                        </a:solidFill>
                        <a:latin typeface="Inter"/>
                        <a:ea typeface="Inter"/>
                        <a:cs typeface="Inter"/>
                        <a:sym typeface="Inter"/>
                      </a:endParaRPr>
                    </a:p>
                  </a:txBody>
                  <a:tcPr marT="91425" marB="91425" marR="91425" marL="91425">
                    <a:solidFill>
                      <a:srgbClr val="A338EB"/>
                    </a:solidFill>
                  </a:tcPr>
                </a:tc>
                <a:tc>
                  <a:txBody>
                    <a:bodyPr/>
                    <a:lstStyle/>
                    <a:p>
                      <a:pPr indent="0" lvl="0" marL="0" rtl="0" algn="ctr">
                        <a:spcBef>
                          <a:spcPts val="0"/>
                        </a:spcBef>
                        <a:spcAft>
                          <a:spcPts val="0"/>
                        </a:spcAft>
                        <a:buNone/>
                      </a:pPr>
                      <a:r>
                        <a:rPr b="1" lang="en-US" sz="3200">
                          <a:solidFill>
                            <a:schemeClr val="lt1"/>
                          </a:solidFill>
                          <a:latin typeface="Inter"/>
                          <a:ea typeface="Inter"/>
                          <a:cs typeface="Inter"/>
                          <a:sym typeface="Inter"/>
                        </a:rPr>
                        <a:t>Isi Data</a:t>
                      </a:r>
                      <a:endParaRPr b="1" sz="3200">
                        <a:solidFill>
                          <a:schemeClr val="lt1"/>
                        </a:solidFill>
                        <a:latin typeface="Inter"/>
                        <a:ea typeface="Inter"/>
                        <a:cs typeface="Inter"/>
                        <a:sym typeface="Inter"/>
                      </a:endParaRPr>
                    </a:p>
                  </a:txBody>
                  <a:tcPr marT="91425" marB="91425" marR="91425" marL="91425">
                    <a:solidFill>
                      <a:srgbClr val="A338EB"/>
                    </a:solidFill>
                  </a:tcPr>
                </a:tc>
              </a:tr>
              <a:tr h="381000">
                <a:tc>
                  <a:txBody>
                    <a:bodyPr/>
                    <a:lstStyle/>
                    <a:p>
                      <a:pPr indent="0" lvl="0" marL="0" rtl="0" algn="l">
                        <a:spcBef>
                          <a:spcPts val="0"/>
                        </a:spcBef>
                        <a:spcAft>
                          <a:spcPts val="0"/>
                        </a:spcAft>
                        <a:buNone/>
                      </a:pPr>
                      <a:r>
                        <a:rPr lang="en-US" sz="3200">
                          <a:latin typeface="Inter"/>
                          <a:ea typeface="Inter"/>
                          <a:cs typeface="Inter"/>
                          <a:sym typeface="Inter"/>
                        </a:rPr>
                        <a:t>DataUsage</a:t>
                      </a:r>
                      <a:endParaRPr sz="32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just">
                        <a:lnSpc>
                          <a:spcPct val="138000"/>
                        </a:lnSpc>
                        <a:spcBef>
                          <a:spcPts val="0"/>
                        </a:spcBef>
                        <a:spcAft>
                          <a:spcPts val="0"/>
                        </a:spcAft>
                        <a:buNone/>
                      </a:pPr>
                      <a:r>
                        <a:rPr lang="en-US" sz="3200">
                          <a:solidFill>
                            <a:srgbClr val="282828"/>
                          </a:solidFill>
                          <a:latin typeface="Inter"/>
                          <a:ea typeface="Inter"/>
                          <a:cs typeface="Inter"/>
                          <a:sym typeface="Inter"/>
                        </a:rPr>
                        <a:t>Penggunan data (dalam Gigabyte) dalam 1 bulan</a:t>
                      </a:r>
                      <a:endParaRPr sz="3200">
                        <a:solidFill>
                          <a:srgbClr val="282828"/>
                        </a:solidFill>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3200">
                          <a:latin typeface="Inter"/>
                          <a:ea typeface="Inter"/>
                          <a:cs typeface="Inter"/>
                          <a:sym typeface="Inter"/>
                        </a:rPr>
                        <a:t>Numerikal</a:t>
                      </a:r>
                      <a:endParaRPr sz="32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2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just">
                        <a:lnSpc>
                          <a:spcPct val="138000"/>
                        </a:lnSpc>
                        <a:spcBef>
                          <a:spcPts val="0"/>
                        </a:spcBef>
                        <a:spcAft>
                          <a:spcPts val="0"/>
                        </a:spcAft>
                        <a:buClr>
                          <a:schemeClr val="dk1"/>
                        </a:buClr>
                        <a:buFont typeface="Arial"/>
                        <a:buNone/>
                      </a:pPr>
                      <a:r>
                        <a:rPr lang="en-US" sz="3200">
                          <a:solidFill>
                            <a:srgbClr val="282828"/>
                          </a:solidFill>
                          <a:latin typeface="Inter"/>
                          <a:ea typeface="Inter"/>
                          <a:cs typeface="Inter"/>
                          <a:sym typeface="Inter"/>
                        </a:rPr>
                        <a:t>CustServCalls </a:t>
                      </a:r>
                      <a:endParaRPr sz="3200">
                        <a:latin typeface="Inter"/>
                        <a:ea typeface="Inter"/>
                        <a:cs typeface="Inter"/>
                        <a:sym typeface="Inte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38000"/>
                        </a:lnSpc>
                        <a:spcBef>
                          <a:spcPts val="0"/>
                        </a:spcBef>
                        <a:spcAft>
                          <a:spcPts val="0"/>
                        </a:spcAft>
                        <a:buClr>
                          <a:schemeClr val="dk1"/>
                        </a:buClr>
                        <a:buFont typeface="Arial"/>
                        <a:buNone/>
                      </a:pPr>
                      <a:r>
                        <a:rPr lang="en-US" sz="3200">
                          <a:solidFill>
                            <a:srgbClr val="282828"/>
                          </a:solidFill>
                          <a:latin typeface="Inter"/>
                          <a:ea typeface="Inter"/>
                          <a:cs typeface="Inter"/>
                          <a:sym typeface="Inter"/>
                        </a:rPr>
                        <a:t>Jumlah panggilan ke customer service</a:t>
                      </a:r>
                      <a:endParaRPr sz="3200">
                        <a:solidFill>
                          <a:srgbClr val="282828"/>
                        </a:solidFill>
                        <a:latin typeface="Inter"/>
                        <a:ea typeface="Inter"/>
                        <a:cs typeface="Inter"/>
                        <a:sym typeface="Inte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3200">
                          <a:latin typeface="Inter"/>
                          <a:ea typeface="Inter"/>
                          <a:cs typeface="Inter"/>
                          <a:sym typeface="Inter"/>
                        </a:rPr>
                        <a:t>Numerikal</a:t>
                      </a:r>
                      <a:endParaRPr sz="3200">
                        <a:latin typeface="Inter"/>
                        <a:ea typeface="Inter"/>
                        <a:cs typeface="Inter"/>
                        <a:sym typeface="Inte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200">
                        <a:latin typeface="Inter"/>
                        <a:ea typeface="Inter"/>
                        <a:cs typeface="Inter"/>
                        <a:sym typeface="Inter"/>
                      </a:endParaRPr>
                    </a:p>
                  </a:txBody>
                  <a:tcPr marT="91425" marB="91425" marR="91425" marL="91425"/>
                </a:tc>
              </a:tr>
              <a:tr h="381000">
                <a:tc>
                  <a:txBody>
                    <a:bodyPr/>
                    <a:lstStyle/>
                    <a:p>
                      <a:pPr indent="0" lvl="0" marL="0" rtl="0" algn="just">
                        <a:lnSpc>
                          <a:spcPct val="138000"/>
                        </a:lnSpc>
                        <a:spcBef>
                          <a:spcPts val="0"/>
                        </a:spcBef>
                        <a:spcAft>
                          <a:spcPts val="0"/>
                        </a:spcAft>
                        <a:buClr>
                          <a:schemeClr val="dk1"/>
                        </a:buClr>
                        <a:buFont typeface="Arial"/>
                        <a:buNone/>
                      </a:pPr>
                      <a:r>
                        <a:rPr lang="en-US" sz="3200">
                          <a:solidFill>
                            <a:srgbClr val="282828"/>
                          </a:solidFill>
                          <a:latin typeface="Inter"/>
                          <a:ea typeface="Inter"/>
                          <a:cs typeface="Inter"/>
                          <a:sym typeface="Inter"/>
                        </a:rPr>
                        <a:t>DayMins </a:t>
                      </a:r>
                      <a:endParaRPr sz="3200">
                        <a:solidFill>
                          <a:srgbClr val="282828"/>
                        </a:solidFill>
                        <a:latin typeface="Inter"/>
                        <a:ea typeface="Inter"/>
                        <a:cs typeface="Inter"/>
                        <a:sym typeface="Inte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38000"/>
                        </a:lnSpc>
                        <a:spcBef>
                          <a:spcPts val="0"/>
                        </a:spcBef>
                        <a:spcAft>
                          <a:spcPts val="0"/>
                        </a:spcAft>
                        <a:buClr>
                          <a:schemeClr val="dk1"/>
                        </a:buClr>
                        <a:buFont typeface="Arial"/>
                        <a:buNone/>
                      </a:pPr>
                      <a:r>
                        <a:rPr lang="en-US" sz="3200">
                          <a:solidFill>
                            <a:srgbClr val="282828"/>
                          </a:solidFill>
                          <a:latin typeface="Inter"/>
                          <a:ea typeface="Inter"/>
                          <a:cs typeface="Inter"/>
                          <a:sym typeface="Inter"/>
                        </a:rPr>
                        <a:t>Rata-rata penggunaan menit harian dalam 1 bulan</a:t>
                      </a:r>
                      <a:endParaRPr sz="3200">
                        <a:solidFill>
                          <a:srgbClr val="282828"/>
                        </a:solidFill>
                        <a:latin typeface="Inter"/>
                        <a:ea typeface="Inter"/>
                        <a:cs typeface="Inter"/>
                        <a:sym typeface="Inte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3200">
                          <a:latin typeface="Inter"/>
                          <a:ea typeface="Inter"/>
                          <a:cs typeface="Inter"/>
                          <a:sym typeface="Inter"/>
                        </a:rPr>
                        <a:t>Numerikal</a:t>
                      </a:r>
                      <a:endParaRPr sz="3200">
                        <a:latin typeface="Inter"/>
                        <a:ea typeface="Inter"/>
                        <a:cs typeface="Inter"/>
                        <a:sym typeface="Inte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200">
                        <a:latin typeface="Inter"/>
                        <a:ea typeface="Inter"/>
                        <a:cs typeface="Inter"/>
                        <a:sym typeface="Inte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just">
                        <a:lnSpc>
                          <a:spcPct val="138000"/>
                        </a:lnSpc>
                        <a:spcBef>
                          <a:spcPts val="0"/>
                        </a:spcBef>
                        <a:spcAft>
                          <a:spcPts val="0"/>
                        </a:spcAft>
                        <a:buClr>
                          <a:schemeClr val="dk1"/>
                        </a:buClr>
                        <a:buFont typeface="Arial"/>
                        <a:buNone/>
                      </a:pPr>
                      <a:r>
                        <a:rPr lang="en-US" sz="3200">
                          <a:solidFill>
                            <a:srgbClr val="282828"/>
                          </a:solidFill>
                          <a:latin typeface="Inter"/>
                          <a:ea typeface="Inter"/>
                          <a:cs typeface="Inter"/>
                          <a:sym typeface="Inter"/>
                        </a:rPr>
                        <a:t>DayCalls </a:t>
                      </a:r>
                      <a:endParaRPr sz="3200">
                        <a:solidFill>
                          <a:srgbClr val="282828"/>
                        </a:solidFill>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38000"/>
                        </a:lnSpc>
                        <a:spcBef>
                          <a:spcPts val="0"/>
                        </a:spcBef>
                        <a:spcAft>
                          <a:spcPts val="0"/>
                        </a:spcAft>
                        <a:buClr>
                          <a:schemeClr val="dk1"/>
                        </a:buClr>
                        <a:buFont typeface="Arial"/>
                        <a:buNone/>
                      </a:pPr>
                      <a:r>
                        <a:rPr lang="en-US" sz="3200">
                          <a:solidFill>
                            <a:srgbClr val="282828"/>
                          </a:solidFill>
                          <a:latin typeface="Inter"/>
                          <a:ea typeface="Inter"/>
                          <a:cs typeface="Inter"/>
                          <a:sym typeface="Inter"/>
                        </a:rPr>
                        <a:t>Rata-rata jumlah panggilan harian</a:t>
                      </a:r>
                      <a:endParaRPr sz="3200">
                        <a:solidFill>
                          <a:srgbClr val="282828"/>
                        </a:solidFill>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3200">
                          <a:latin typeface="Inter"/>
                          <a:ea typeface="Inter"/>
                          <a:cs typeface="Inter"/>
                          <a:sym typeface="Inter"/>
                        </a:rPr>
                        <a:t>Numerikal</a:t>
                      </a:r>
                      <a:endParaRPr sz="32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2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nvSpPr>
        <p:spPr>
          <a:xfrm>
            <a:off x="91425" y="9692625"/>
            <a:ext cx="17704500" cy="27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595959"/>
                </a:solidFill>
                <a:latin typeface="Inter"/>
                <a:ea typeface="Inter"/>
                <a:cs typeface="Inter"/>
                <a:sym typeface="Inter"/>
              </a:rPr>
              <a:t>© 2022 Program Studi Independen Bersertifikat Zenius Bersama Kampus Merdeka</a:t>
            </a:r>
            <a:endParaRPr/>
          </a:p>
        </p:txBody>
      </p:sp>
      <p:pic>
        <p:nvPicPr>
          <p:cNvPr id="230" name="Google Shape;230;p21"/>
          <p:cNvPicPr preferRelativeResize="0"/>
          <p:nvPr/>
        </p:nvPicPr>
        <p:blipFill rotWithShape="1">
          <a:blip r:embed="rId3">
            <a:alphaModFix/>
          </a:blip>
          <a:srcRect b="2400" l="0" r="2400" t="0"/>
          <a:stretch/>
        </p:blipFill>
        <p:spPr>
          <a:xfrm>
            <a:off x="16993469" y="235816"/>
            <a:ext cx="1046111" cy="557796"/>
          </a:xfrm>
          <a:prstGeom prst="rect">
            <a:avLst/>
          </a:prstGeom>
          <a:noFill/>
          <a:ln>
            <a:noFill/>
          </a:ln>
        </p:spPr>
      </p:pic>
      <p:cxnSp>
        <p:nvCxnSpPr>
          <p:cNvPr id="231" name="Google Shape;231;p21"/>
          <p:cNvCxnSpPr/>
          <p:nvPr/>
        </p:nvCxnSpPr>
        <p:spPr>
          <a:xfrm rot="5256701">
            <a:off x="16479971" y="514730"/>
            <a:ext cx="302363" cy="0"/>
          </a:xfrm>
          <a:prstGeom prst="straightConnector1">
            <a:avLst/>
          </a:prstGeom>
          <a:noFill/>
          <a:ln cap="rnd" cmpd="sng" w="9525">
            <a:solidFill>
              <a:srgbClr val="595959"/>
            </a:solidFill>
            <a:prstDash val="solid"/>
            <a:round/>
            <a:headEnd len="sm" w="sm" type="none"/>
            <a:tailEnd len="sm" w="sm" type="none"/>
          </a:ln>
        </p:spPr>
      </p:cxnSp>
      <p:cxnSp>
        <p:nvCxnSpPr>
          <p:cNvPr id="232" name="Google Shape;232;p21"/>
          <p:cNvCxnSpPr/>
          <p:nvPr/>
        </p:nvCxnSpPr>
        <p:spPr>
          <a:xfrm rot="5256701">
            <a:off x="16479926" y="514730"/>
            <a:ext cx="302363" cy="0"/>
          </a:xfrm>
          <a:prstGeom prst="straightConnector1">
            <a:avLst/>
          </a:prstGeom>
          <a:noFill/>
          <a:ln cap="rnd" cmpd="sng" w="9525">
            <a:solidFill>
              <a:srgbClr val="595959"/>
            </a:solidFill>
            <a:prstDash val="solid"/>
            <a:round/>
            <a:headEnd len="sm" w="sm" type="none"/>
            <a:tailEnd len="sm" w="sm" type="none"/>
          </a:ln>
        </p:spPr>
      </p:cxnSp>
      <p:pic>
        <p:nvPicPr>
          <p:cNvPr id="233" name="Google Shape;233;p21"/>
          <p:cNvPicPr preferRelativeResize="0"/>
          <p:nvPr/>
        </p:nvPicPr>
        <p:blipFill rotWithShape="1">
          <a:blip r:embed="rId4">
            <a:alphaModFix/>
          </a:blip>
          <a:srcRect b="606" l="9891" r="9228" t="0"/>
          <a:stretch/>
        </p:blipFill>
        <p:spPr>
          <a:xfrm>
            <a:off x="15006038" y="191594"/>
            <a:ext cx="1363249" cy="646244"/>
          </a:xfrm>
          <a:prstGeom prst="rect">
            <a:avLst/>
          </a:prstGeom>
          <a:noFill/>
          <a:ln>
            <a:noFill/>
          </a:ln>
        </p:spPr>
      </p:pic>
      <p:sp>
        <p:nvSpPr>
          <p:cNvPr id="234" name="Google Shape;234;p21"/>
          <p:cNvSpPr txBox="1"/>
          <p:nvPr/>
        </p:nvSpPr>
        <p:spPr>
          <a:xfrm>
            <a:off x="714825" y="1438675"/>
            <a:ext cx="167781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1" lang="en-US" sz="4800">
                <a:solidFill>
                  <a:srgbClr val="A338EB"/>
                </a:solidFill>
                <a:latin typeface="Maven Pro"/>
                <a:ea typeface="Maven Pro"/>
                <a:cs typeface="Maven Pro"/>
                <a:sym typeface="Maven Pro"/>
              </a:rPr>
              <a:t>Understanding Dataset</a:t>
            </a:r>
            <a:endParaRPr/>
          </a:p>
        </p:txBody>
      </p:sp>
      <p:sp>
        <p:nvSpPr>
          <p:cNvPr id="235" name="Google Shape;235;p21"/>
          <p:cNvSpPr txBox="1"/>
          <p:nvPr/>
        </p:nvSpPr>
        <p:spPr>
          <a:xfrm>
            <a:off x="243819" y="257894"/>
            <a:ext cx="119811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100" u="none" cap="none" strike="noStrike">
                <a:solidFill>
                  <a:srgbClr val="601F99"/>
                </a:solidFill>
                <a:latin typeface="Inter"/>
                <a:ea typeface="Inter"/>
                <a:cs typeface="Inter"/>
                <a:sym typeface="Inter"/>
              </a:rPr>
              <a:t>EDA and Visualization</a:t>
            </a:r>
            <a:endParaRPr/>
          </a:p>
        </p:txBody>
      </p:sp>
      <p:graphicFrame>
        <p:nvGraphicFramePr>
          <p:cNvPr id="236" name="Google Shape;236;p21"/>
          <p:cNvGraphicFramePr/>
          <p:nvPr/>
        </p:nvGraphicFramePr>
        <p:xfrm>
          <a:off x="952500" y="2528900"/>
          <a:ext cx="3000000" cy="3000000"/>
        </p:xfrm>
        <a:graphic>
          <a:graphicData uri="http://schemas.openxmlformats.org/drawingml/2006/table">
            <a:tbl>
              <a:tblPr>
                <a:noFill/>
                <a:tableStyleId>{9038A787-9C4C-45A5-BF31-7411C9B00F16}</a:tableStyleId>
              </a:tblPr>
              <a:tblGrid>
                <a:gridCol w="4095750"/>
                <a:gridCol w="6317350"/>
                <a:gridCol w="2767625"/>
                <a:gridCol w="3202275"/>
              </a:tblGrid>
              <a:tr h="381000">
                <a:tc>
                  <a:txBody>
                    <a:bodyPr/>
                    <a:lstStyle/>
                    <a:p>
                      <a:pPr indent="0" lvl="0" marL="0" rtl="0" algn="ctr">
                        <a:spcBef>
                          <a:spcPts val="0"/>
                        </a:spcBef>
                        <a:spcAft>
                          <a:spcPts val="0"/>
                        </a:spcAft>
                        <a:buNone/>
                      </a:pPr>
                      <a:r>
                        <a:rPr b="1" lang="en-US" sz="3200">
                          <a:solidFill>
                            <a:schemeClr val="lt1"/>
                          </a:solidFill>
                          <a:latin typeface="Inter"/>
                          <a:ea typeface="Inter"/>
                          <a:cs typeface="Inter"/>
                          <a:sym typeface="Inter"/>
                        </a:rPr>
                        <a:t>Nama Kolom</a:t>
                      </a:r>
                      <a:endParaRPr b="1" sz="3200">
                        <a:solidFill>
                          <a:schemeClr val="lt1"/>
                        </a:solidFill>
                        <a:latin typeface="Inter"/>
                        <a:ea typeface="Inter"/>
                        <a:cs typeface="Inter"/>
                        <a:sym typeface="Inter"/>
                      </a:endParaRPr>
                    </a:p>
                  </a:txBody>
                  <a:tcPr marT="91425" marB="91425" marR="91425" marL="91425">
                    <a:solidFill>
                      <a:srgbClr val="A338EB"/>
                    </a:solidFill>
                  </a:tcPr>
                </a:tc>
                <a:tc>
                  <a:txBody>
                    <a:bodyPr/>
                    <a:lstStyle/>
                    <a:p>
                      <a:pPr indent="0" lvl="0" marL="0" rtl="0" algn="ctr">
                        <a:spcBef>
                          <a:spcPts val="0"/>
                        </a:spcBef>
                        <a:spcAft>
                          <a:spcPts val="0"/>
                        </a:spcAft>
                        <a:buNone/>
                      </a:pPr>
                      <a:r>
                        <a:rPr b="1" lang="en-US" sz="3200">
                          <a:solidFill>
                            <a:schemeClr val="lt1"/>
                          </a:solidFill>
                          <a:latin typeface="Inter"/>
                          <a:ea typeface="Inter"/>
                          <a:cs typeface="Inter"/>
                          <a:sym typeface="Inter"/>
                        </a:rPr>
                        <a:t>Deskripsi</a:t>
                      </a:r>
                      <a:endParaRPr b="1" sz="3200">
                        <a:solidFill>
                          <a:schemeClr val="lt1"/>
                        </a:solidFill>
                        <a:latin typeface="Inter"/>
                        <a:ea typeface="Inter"/>
                        <a:cs typeface="Inter"/>
                        <a:sym typeface="Inter"/>
                      </a:endParaRPr>
                    </a:p>
                  </a:txBody>
                  <a:tcPr marT="91425" marB="91425" marR="91425" marL="91425">
                    <a:solidFill>
                      <a:srgbClr val="A338EB"/>
                    </a:solidFill>
                  </a:tcPr>
                </a:tc>
                <a:tc>
                  <a:txBody>
                    <a:bodyPr/>
                    <a:lstStyle/>
                    <a:p>
                      <a:pPr indent="0" lvl="0" marL="0" rtl="0" algn="ctr">
                        <a:spcBef>
                          <a:spcPts val="0"/>
                        </a:spcBef>
                        <a:spcAft>
                          <a:spcPts val="0"/>
                        </a:spcAft>
                        <a:buNone/>
                      </a:pPr>
                      <a:r>
                        <a:rPr b="1" lang="en-US" sz="3200">
                          <a:solidFill>
                            <a:schemeClr val="lt1"/>
                          </a:solidFill>
                          <a:latin typeface="Inter"/>
                          <a:ea typeface="Inter"/>
                          <a:cs typeface="Inter"/>
                          <a:sym typeface="Inter"/>
                        </a:rPr>
                        <a:t>Tipe Data</a:t>
                      </a:r>
                      <a:endParaRPr b="1" sz="3200">
                        <a:solidFill>
                          <a:schemeClr val="lt1"/>
                        </a:solidFill>
                        <a:latin typeface="Inter"/>
                        <a:ea typeface="Inter"/>
                        <a:cs typeface="Inter"/>
                        <a:sym typeface="Inter"/>
                      </a:endParaRPr>
                    </a:p>
                  </a:txBody>
                  <a:tcPr marT="91425" marB="91425" marR="91425" marL="91425">
                    <a:solidFill>
                      <a:srgbClr val="A338EB"/>
                    </a:solidFill>
                  </a:tcPr>
                </a:tc>
                <a:tc>
                  <a:txBody>
                    <a:bodyPr/>
                    <a:lstStyle/>
                    <a:p>
                      <a:pPr indent="0" lvl="0" marL="0" rtl="0" algn="ctr">
                        <a:spcBef>
                          <a:spcPts val="0"/>
                        </a:spcBef>
                        <a:spcAft>
                          <a:spcPts val="0"/>
                        </a:spcAft>
                        <a:buNone/>
                      </a:pPr>
                      <a:r>
                        <a:rPr b="1" lang="en-US" sz="3200">
                          <a:solidFill>
                            <a:schemeClr val="lt1"/>
                          </a:solidFill>
                          <a:latin typeface="Inter"/>
                          <a:ea typeface="Inter"/>
                          <a:cs typeface="Inter"/>
                          <a:sym typeface="Inter"/>
                        </a:rPr>
                        <a:t>Isi Data</a:t>
                      </a:r>
                      <a:endParaRPr b="1" sz="3200">
                        <a:solidFill>
                          <a:schemeClr val="lt1"/>
                        </a:solidFill>
                        <a:latin typeface="Inter"/>
                        <a:ea typeface="Inter"/>
                        <a:cs typeface="Inter"/>
                        <a:sym typeface="Inter"/>
                      </a:endParaRPr>
                    </a:p>
                  </a:txBody>
                  <a:tcPr marT="91425" marB="91425" marR="91425" marL="91425">
                    <a:solidFill>
                      <a:srgbClr val="A338EB"/>
                    </a:solidFill>
                  </a:tcPr>
                </a:tc>
              </a:tr>
              <a:tr h="381000">
                <a:tc>
                  <a:txBody>
                    <a:bodyPr/>
                    <a:lstStyle/>
                    <a:p>
                      <a:pPr indent="0" lvl="0" marL="0" rtl="0" algn="just">
                        <a:lnSpc>
                          <a:spcPct val="138000"/>
                        </a:lnSpc>
                        <a:spcBef>
                          <a:spcPts val="0"/>
                        </a:spcBef>
                        <a:spcAft>
                          <a:spcPts val="0"/>
                        </a:spcAft>
                        <a:buNone/>
                      </a:pPr>
                      <a:r>
                        <a:rPr lang="en-US" sz="3200">
                          <a:solidFill>
                            <a:srgbClr val="282828"/>
                          </a:solidFill>
                          <a:latin typeface="Inter"/>
                          <a:ea typeface="Inter"/>
                          <a:cs typeface="Inter"/>
                          <a:sym typeface="Inter"/>
                        </a:rPr>
                        <a:t>MonthlyCharge </a:t>
                      </a:r>
                      <a:endParaRPr sz="3200">
                        <a:solidFill>
                          <a:srgbClr val="282828"/>
                        </a:solidFill>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just">
                        <a:lnSpc>
                          <a:spcPct val="138000"/>
                        </a:lnSpc>
                        <a:spcBef>
                          <a:spcPts val="0"/>
                        </a:spcBef>
                        <a:spcAft>
                          <a:spcPts val="0"/>
                        </a:spcAft>
                        <a:buNone/>
                      </a:pPr>
                      <a:r>
                        <a:rPr lang="en-US" sz="3200">
                          <a:solidFill>
                            <a:srgbClr val="282828"/>
                          </a:solidFill>
                          <a:latin typeface="Inter"/>
                          <a:ea typeface="Inter"/>
                          <a:cs typeface="Inter"/>
                          <a:sym typeface="Inter"/>
                        </a:rPr>
                        <a:t>Rata-rata tagihan pembayaran bulanan</a:t>
                      </a:r>
                      <a:endParaRPr sz="3200">
                        <a:solidFill>
                          <a:srgbClr val="282828"/>
                        </a:solidFill>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sz="3200">
                          <a:latin typeface="Inter"/>
                          <a:ea typeface="Inter"/>
                          <a:cs typeface="Inter"/>
                          <a:sym typeface="Inter"/>
                        </a:rPr>
                        <a:t>Numerikal</a:t>
                      </a:r>
                      <a:endParaRPr sz="32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sz="32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381000">
                <a:tc>
                  <a:txBody>
                    <a:bodyPr/>
                    <a:lstStyle/>
                    <a:p>
                      <a:pPr indent="0" lvl="0" marL="0" rtl="0" algn="just">
                        <a:lnSpc>
                          <a:spcPct val="138000"/>
                        </a:lnSpc>
                        <a:spcBef>
                          <a:spcPts val="0"/>
                        </a:spcBef>
                        <a:spcAft>
                          <a:spcPts val="0"/>
                        </a:spcAft>
                        <a:buClr>
                          <a:schemeClr val="dk1"/>
                        </a:buClr>
                        <a:buFont typeface="Arial"/>
                        <a:buNone/>
                      </a:pPr>
                      <a:r>
                        <a:rPr lang="en-US" sz="3200">
                          <a:solidFill>
                            <a:srgbClr val="282828"/>
                          </a:solidFill>
                          <a:latin typeface="Inter"/>
                          <a:ea typeface="Inter"/>
                          <a:cs typeface="Inter"/>
                          <a:sym typeface="Inter"/>
                        </a:rPr>
                        <a:t>OverageFee</a:t>
                      </a:r>
                      <a:endParaRPr sz="3200">
                        <a:solidFill>
                          <a:srgbClr val="282828"/>
                        </a:solidFill>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just">
                        <a:lnSpc>
                          <a:spcPct val="138000"/>
                        </a:lnSpc>
                        <a:spcBef>
                          <a:spcPts val="0"/>
                        </a:spcBef>
                        <a:spcAft>
                          <a:spcPts val="0"/>
                        </a:spcAft>
                        <a:buClr>
                          <a:schemeClr val="dk1"/>
                        </a:buClr>
                        <a:buFont typeface="Arial"/>
                        <a:buNone/>
                      </a:pPr>
                      <a:r>
                        <a:rPr lang="en-US" sz="3200">
                          <a:solidFill>
                            <a:srgbClr val="282828"/>
                          </a:solidFill>
                          <a:latin typeface="Inter"/>
                          <a:ea typeface="Inter"/>
                          <a:cs typeface="Inter"/>
                          <a:sym typeface="Inter"/>
                        </a:rPr>
                        <a:t>B</a:t>
                      </a:r>
                      <a:r>
                        <a:rPr lang="en-US" sz="3200">
                          <a:solidFill>
                            <a:srgbClr val="282828"/>
                          </a:solidFill>
                          <a:latin typeface="Inter"/>
                          <a:ea typeface="Inter"/>
                          <a:cs typeface="Inter"/>
                          <a:sym typeface="Inter"/>
                        </a:rPr>
                        <a:t>iaya berlebih terbesar dalam 12 bulan terakhir</a:t>
                      </a:r>
                      <a:endParaRPr sz="3200">
                        <a:solidFill>
                          <a:srgbClr val="282828"/>
                        </a:solidFill>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US" sz="3200">
                          <a:solidFill>
                            <a:schemeClr val="dk1"/>
                          </a:solidFill>
                          <a:latin typeface="Inter"/>
                          <a:ea typeface="Inter"/>
                          <a:cs typeface="Inter"/>
                          <a:sym typeface="Inter"/>
                        </a:rPr>
                        <a:t>Numerikal</a:t>
                      </a:r>
                      <a:endParaRPr sz="32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sz="32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381000">
                <a:tc>
                  <a:txBody>
                    <a:bodyPr/>
                    <a:lstStyle/>
                    <a:p>
                      <a:pPr indent="0" lvl="0" marL="0" rtl="0" algn="just">
                        <a:lnSpc>
                          <a:spcPct val="138000"/>
                        </a:lnSpc>
                        <a:spcBef>
                          <a:spcPts val="0"/>
                        </a:spcBef>
                        <a:spcAft>
                          <a:spcPts val="0"/>
                        </a:spcAft>
                        <a:buClr>
                          <a:schemeClr val="dk1"/>
                        </a:buClr>
                        <a:buFont typeface="Arial"/>
                        <a:buNone/>
                      </a:pPr>
                      <a:r>
                        <a:rPr lang="en-US" sz="3200">
                          <a:solidFill>
                            <a:srgbClr val="282828"/>
                          </a:solidFill>
                          <a:latin typeface="Inter"/>
                          <a:ea typeface="Inter"/>
                          <a:cs typeface="Inter"/>
                          <a:sym typeface="Inter"/>
                        </a:rPr>
                        <a:t>RoamMins </a:t>
                      </a:r>
                      <a:endParaRPr sz="3200">
                        <a:solidFill>
                          <a:srgbClr val="282828"/>
                        </a:solidFill>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just">
                        <a:lnSpc>
                          <a:spcPct val="138000"/>
                        </a:lnSpc>
                        <a:spcBef>
                          <a:spcPts val="0"/>
                        </a:spcBef>
                        <a:spcAft>
                          <a:spcPts val="0"/>
                        </a:spcAft>
                        <a:buClr>
                          <a:schemeClr val="dk1"/>
                        </a:buClr>
                        <a:buFont typeface="Arial"/>
                        <a:buNone/>
                      </a:pPr>
                      <a:r>
                        <a:rPr lang="en-US" sz="3200">
                          <a:solidFill>
                            <a:srgbClr val="282828"/>
                          </a:solidFill>
                          <a:latin typeface="Inter"/>
                          <a:ea typeface="Inter"/>
                          <a:cs typeface="Inter"/>
                          <a:sym typeface="Inter"/>
                        </a:rPr>
                        <a:t>Rata-rata jumlah menit roaming</a:t>
                      </a:r>
                      <a:endParaRPr sz="3200">
                        <a:solidFill>
                          <a:srgbClr val="282828"/>
                        </a:solidFill>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3200">
                          <a:solidFill>
                            <a:schemeClr val="dk1"/>
                          </a:solidFill>
                          <a:latin typeface="Inter"/>
                          <a:ea typeface="Inter"/>
                          <a:cs typeface="Inter"/>
                          <a:sym typeface="Inter"/>
                        </a:rPr>
                        <a:t>Numerikal</a:t>
                      </a:r>
                      <a:endParaRPr sz="32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2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