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72" r:id="rId2"/>
    <p:sldId id="257" r:id="rId3"/>
    <p:sldId id="278" r:id="rId4"/>
    <p:sldId id="283" r:id="rId5"/>
    <p:sldId id="286" r:id="rId6"/>
    <p:sldId id="285" r:id="rId7"/>
    <p:sldId id="287" r:id="rId8"/>
    <p:sldId id="288" r:id="rId9"/>
    <p:sldId id="284" r:id="rId10"/>
    <p:sldId id="282" r:id="rId11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Валентина" initials="В" lastIdx="19" clrIdx="0"/>
  <p:cmAuthor id="1" name="Evgeniy Kozinov" initials="EK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Светлый стиль 2 -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4603" autoAdjust="0"/>
  </p:normalViewPr>
  <p:slideViewPr>
    <p:cSldViewPr>
      <p:cViewPr varScale="1">
        <p:scale>
          <a:sx n="80" d="100"/>
          <a:sy n="80" d="100"/>
        </p:scale>
        <p:origin x="678" y="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20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A76E6-379F-489D-9220-B2F237C7F468}" type="datetimeFigureOut">
              <a:rPr lang="ru-RU" smtClean="0"/>
              <a:pPr/>
              <a:t>11.05.2017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08B2D-19D2-4C70-80E1-C7F47ECB76A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2947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1477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08B2D-19D2-4C70-80E1-C7F47ECB76A6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259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742950" y="2130439"/>
            <a:ext cx="84201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pic>
        <p:nvPicPr>
          <p:cNvPr id="8" name="Shape 173"/>
          <p:cNvPicPr>
            <a:picLocks noChangeAspect="1"/>
          </p:cNvPicPr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560512" y="332656"/>
            <a:ext cx="3667125" cy="102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5759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7217" y="6408738"/>
            <a:ext cx="216024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Arial" charset="0"/>
                <a:cs typeface="Arial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2922" y="6408738"/>
            <a:ext cx="4464294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Arial" charset="0"/>
                <a:cs typeface="Arial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29464" y="6408738"/>
            <a:ext cx="649275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pic>
        <p:nvPicPr>
          <p:cNvPr id="17" name="Shape 173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56456" y="6286237"/>
            <a:ext cx="2038303" cy="5717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Line 9"/>
          <p:cNvSpPr>
            <a:spLocks noChangeShapeType="1"/>
          </p:cNvSpPr>
          <p:nvPr userDrawn="1"/>
        </p:nvSpPr>
        <p:spPr bwMode="auto">
          <a:xfrm>
            <a:off x="704528" y="6309320"/>
            <a:ext cx="9005416" cy="422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425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14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A67C-33BD-4A59-9EAE-678C8C03CEA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pic>
        <p:nvPicPr>
          <p:cNvPr id="11" name="Picture 13" descr="NNGU_Logo_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6094413"/>
            <a:ext cx="647700" cy="647700"/>
          </a:xfrm>
          <a:prstGeom prst="rect">
            <a:avLst/>
          </a:prstGeom>
          <a:noFill/>
        </p:spPr>
      </p:pic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60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0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491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451" y="207963"/>
            <a:ext cx="908394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472" y="1124744"/>
            <a:ext cx="9505056" cy="5041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16696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04928" y="6408738"/>
            <a:ext cx="4464294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2" y="6408738"/>
            <a:ext cx="93556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704528" y="6309320"/>
            <a:ext cx="9005416" cy="422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pic>
        <p:nvPicPr>
          <p:cNvPr id="13" name="Shape 173"/>
          <p:cNvPicPr preferRelativeResize="0"/>
          <p:nvPr userDrawn="1"/>
        </p:nvPicPr>
        <p:blipFill rotWithShape="1">
          <a:blip r:embed="rId6" cstate="print">
            <a:alphaModFix/>
          </a:blip>
          <a:srcRect/>
          <a:stretch/>
        </p:blipFill>
        <p:spPr>
          <a:xfrm>
            <a:off x="56456" y="6286237"/>
            <a:ext cx="2038303" cy="571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833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0" y="5029201"/>
            <a:ext cx="9906000" cy="1828499"/>
          </a:xfrm>
          <a:prstGeom prst="rect">
            <a:avLst/>
          </a:prstGeom>
          <a:solidFill>
            <a:srgbClr val="0064A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0" y="0"/>
            <a:ext cx="9906000" cy="1185900"/>
          </a:xfrm>
          <a:prstGeom prst="rect">
            <a:avLst/>
          </a:prstGeom>
          <a:solidFill>
            <a:srgbClr val="0064A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-81" y="1172425"/>
            <a:ext cx="9906000" cy="4390200"/>
          </a:xfrm>
          <a:prstGeom prst="rect">
            <a:avLst/>
          </a:prstGeom>
          <a:solidFill>
            <a:srgbClr val="1381C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272481" y="2924944"/>
            <a:ext cx="9378290" cy="92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sz="2800" b="1" dirty="0" smtClean="0">
                <a:solidFill>
                  <a:srgbClr val="F3F3F3"/>
                </a:solidFill>
                <a:ea typeface="Arial"/>
                <a:sym typeface="Arial"/>
              </a:rPr>
              <a:t>Мини-проект по глобальной оптимизации</a:t>
            </a:r>
            <a:endParaRPr sz="2800" b="1" i="0" u="none" strike="noStrike" cap="none" baseline="0" dirty="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363527" y="269850"/>
            <a:ext cx="2357225" cy="6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93"/>
          <p:cNvSpPr txBox="1"/>
          <p:nvPr/>
        </p:nvSpPr>
        <p:spPr>
          <a:xfrm>
            <a:off x="0" y="5529937"/>
            <a:ext cx="9906000" cy="13280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dirty="0" err="1">
                <a:solidFill>
                  <a:srgbClr val="F3F3F3"/>
                </a:solidFill>
                <a:ea typeface="Arial"/>
                <a:sym typeface="Arial"/>
              </a:rPr>
              <a:t>Дмитричев</a:t>
            </a:r>
            <a:r>
              <a:rPr lang="ru-RU" dirty="0">
                <a:solidFill>
                  <a:srgbClr val="F3F3F3"/>
                </a:solidFill>
                <a:ea typeface="Arial"/>
                <a:sym typeface="Arial"/>
              </a:rPr>
              <a:t> Никита</a:t>
            </a:r>
          </a:p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dirty="0" err="1" smtClean="0">
                <a:solidFill>
                  <a:srgbClr val="F3F3F3"/>
                </a:solidFill>
                <a:ea typeface="Arial"/>
                <a:sym typeface="Arial"/>
              </a:rPr>
              <a:t>Исрафилов</a:t>
            </a:r>
            <a:r>
              <a:rPr lang="ru-RU" dirty="0">
                <a:solidFill>
                  <a:srgbClr val="F3F3F3"/>
                </a:solidFill>
                <a:ea typeface="Arial"/>
                <a:sym typeface="Arial"/>
              </a:rPr>
              <a:t> </a:t>
            </a:r>
            <a:r>
              <a:rPr lang="ru-RU" dirty="0" smtClean="0">
                <a:solidFill>
                  <a:srgbClr val="F3F3F3"/>
                </a:solidFill>
                <a:ea typeface="Arial"/>
                <a:sym typeface="Arial"/>
              </a:rPr>
              <a:t>Марат</a:t>
            </a:r>
          </a:p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dirty="0" smtClean="0">
                <a:solidFill>
                  <a:srgbClr val="F3F3F3"/>
                </a:solidFill>
                <a:ea typeface="Arial"/>
                <a:sym typeface="Arial"/>
              </a:rPr>
              <a:t>Кривошеев Сергей</a:t>
            </a:r>
          </a:p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dirty="0" err="1" smtClean="0">
                <a:solidFill>
                  <a:srgbClr val="F3F3F3"/>
                </a:solidFill>
                <a:ea typeface="Arial"/>
                <a:sym typeface="Arial"/>
              </a:rPr>
              <a:t>Смертин</a:t>
            </a:r>
            <a:r>
              <a:rPr lang="ru-RU" dirty="0" smtClean="0">
                <a:solidFill>
                  <a:srgbClr val="F3F3F3"/>
                </a:solidFill>
                <a:ea typeface="Arial"/>
                <a:sym typeface="Arial"/>
              </a:rPr>
              <a:t> Дмитрий</a:t>
            </a:r>
          </a:p>
        </p:txBody>
      </p:sp>
      <p:sp>
        <p:nvSpPr>
          <p:cNvPr id="15" name="Shape 93"/>
          <p:cNvSpPr txBox="1"/>
          <p:nvPr/>
        </p:nvSpPr>
        <p:spPr>
          <a:xfrm>
            <a:off x="0" y="1340768"/>
            <a:ext cx="9906000" cy="5040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sz="2000" b="1" dirty="0" smtClean="0">
                <a:solidFill>
                  <a:srgbClr val="F3F3F3"/>
                </a:solidFill>
                <a:ea typeface="Arial"/>
                <a:sym typeface="Arial"/>
              </a:rPr>
              <a:t>Лаборатория «Информационные те</a:t>
            </a:r>
            <a:r>
              <a:rPr lang="ru-RU" sz="2000" b="1" dirty="0">
                <a:solidFill>
                  <a:srgbClr val="F3F3F3"/>
                </a:solidFill>
                <a:ea typeface="Arial"/>
                <a:sym typeface="Arial"/>
              </a:rPr>
              <a:t>х</a:t>
            </a:r>
            <a:r>
              <a:rPr lang="ru-RU" sz="2000" b="1" dirty="0" smtClean="0">
                <a:solidFill>
                  <a:srgbClr val="F3F3F3"/>
                </a:solidFill>
                <a:ea typeface="Arial"/>
                <a:sym typeface="Arial"/>
              </a:rPr>
              <a:t>нологии» (</a:t>
            </a:r>
            <a:r>
              <a:rPr lang="en-US" sz="2000" b="1" dirty="0" err="1" smtClean="0">
                <a:solidFill>
                  <a:srgbClr val="F3F3F3"/>
                </a:solidFill>
                <a:ea typeface="Arial"/>
                <a:sym typeface="Arial"/>
              </a:rPr>
              <a:t>ITLab</a:t>
            </a:r>
            <a:r>
              <a:rPr lang="en-US" sz="2000" b="1" dirty="0" smtClean="0">
                <a:solidFill>
                  <a:srgbClr val="F3F3F3"/>
                </a:solidFill>
                <a:ea typeface="Arial"/>
                <a:sym typeface="Arial"/>
              </a:rPr>
              <a:t>)</a:t>
            </a:r>
            <a:endParaRPr sz="2000" b="1" i="0" u="none" strike="noStrike" cap="none" baseline="0" dirty="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marL="0" indent="0" algn="ctr">
              <a:buNone/>
            </a:pPr>
            <a:r>
              <a:rPr lang="ru-RU" sz="3600" dirty="0" smtClean="0"/>
              <a:t>Вопросы?</a:t>
            </a:r>
            <a:endParaRPr lang="en-US" sz="3600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</a:p>
          <a:p>
            <a:r>
              <a:rPr lang="ru-RU" dirty="0" smtClean="0"/>
              <a:t>Методы глобальной оптимизации</a:t>
            </a:r>
          </a:p>
          <a:p>
            <a:r>
              <a:rPr lang="ru-RU" dirty="0"/>
              <a:t>Архитектура </a:t>
            </a:r>
            <a:r>
              <a:rPr lang="ru-RU" dirty="0" smtClean="0"/>
              <a:t>программной системы</a:t>
            </a:r>
          </a:p>
          <a:p>
            <a:r>
              <a:rPr lang="ru-RU" dirty="0" smtClean="0"/>
              <a:t>Реализация компонент</a:t>
            </a:r>
          </a:p>
          <a:p>
            <a:r>
              <a:rPr lang="ru-RU" dirty="0" smtClean="0"/>
              <a:t>Результаты вычислительных экспериментов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Ознакомиться с предметной областью «Поиск оптимальных решений».</a:t>
            </a:r>
          </a:p>
          <a:p>
            <a:r>
              <a:rPr lang="ru-RU" dirty="0"/>
              <a:t>Разработать программу, которая будет искать глобальный оптимум функции с помощью одного из нескольких методов и визуализировать процесс поиска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 smtClean="0"/>
              <a:t>Получить навыки командной работы.</a:t>
            </a:r>
          </a:p>
          <a:p>
            <a:r>
              <a:rPr lang="ru-RU" dirty="0" smtClean="0"/>
              <a:t>Получить опыт в </a:t>
            </a:r>
            <a:r>
              <a:rPr lang="ru-RU" dirty="0"/>
              <a:t>реализации и практического использования ряда структур </a:t>
            </a:r>
            <a:r>
              <a:rPr lang="ru-RU" dirty="0" smtClean="0"/>
              <a:t>данных.</a:t>
            </a:r>
            <a:endParaRPr lang="ru-RU" dirty="0" smtClean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глобальной </a:t>
            </a:r>
            <a:r>
              <a:rPr lang="ru-RU" dirty="0" smtClean="0"/>
              <a:t>оптимизации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03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ru-RU" dirty="0"/>
              <a:t>программной </a:t>
            </a:r>
            <a:r>
              <a:rPr lang="ru-RU" dirty="0" smtClean="0"/>
              <a:t>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7333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компонент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0934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Хранилище поисковой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реализации данной компоненты было предложено рассмотреть несколько структур данных: массив, список, дерево. Проанализировав сложность основных операций пришли к выводу, что для решения нашей задачи понадобится АВЛ-дерево.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Выбранная структура данных используется для построения графика введенной функции.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2004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структуры хранения на основе сложности операций 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647325"/>
              </p:ext>
            </p:extLst>
          </p:nvPr>
        </p:nvGraphicFramePr>
        <p:xfrm>
          <a:off x="200026" y="1125538"/>
          <a:ext cx="9578716" cy="32389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670">
                  <a:extLst>
                    <a:ext uri="{9D8B030D-6E8A-4147-A177-3AD203B41FA5}">
                      <a16:colId xmlns:a16="http://schemas.microsoft.com/office/drawing/2014/main" xmlns="" val="4207553952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xmlns="" val="3459842520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xmlns="" val="3968390463"/>
                    </a:ext>
                  </a:extLst>
                </a:gridCol>
                <a:gridCol w="2737510">
                  <a:extLst>
                    <a:ext uri="{9D8B030D-6E8A-4147-A177-3AD203B41FA5}">
                      <a16:colId xmlns:a16="http://schemas.microsoft.com/office/drawing/2014/main" xmlns="" val="2767897215"/>
                    </a:ext>
                  </a:extLst>
                </a:gridCol>
              </a:tblGrid>
              <a:tr h="36613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Структура </a:t>
                      </a:r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Временная сложность(в среднем)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17393"/>
                  </a:ext>
                </a:extLst>
              </a:tr>
              <a:tr h="36613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Вставка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Поиск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Индексация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1533820"/>
                  </a:ext>
                </a:extLst>
              </a:tr>
              <a:tr h="563086">
                <a:tc>
                  <a:txBody>
                    <a:bodyPr/>
                    <a:lstStyle/>
                    <a:p>
                      <a:r>
                        <a:rPr lang="ru-RU" dirty="0" smtClean="0"/>
                        <a:t>Динамический массив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4347035"/>
                  </a:ext>
                </a:extLst>
              </a:tr>
              <a:tr h="640732">
                <a:tc>
                  <a:txBody>
                    <a:bodyPr/>
                    <a:lstStyle/>
                    <a:p>
                      <a:r>
                        <a:rPr lang="ru-RU" dirty="0" smtClean="0"/>
                        <a:t>Односвязный</a:t>
                      </a:r>
                      <a:r>
                        <a:rPr lang="ru-RU" baseline="0" dirty="0" smtClean="0"/>
                        <a:t> список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O(1)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1733343"/>
                  </a:ext>
                </a:extLst>
              </a:tr>
              <a:tr h="640732">
                <a:tc>
                  <a:txBody>
                    <a:bodyPr/>
                    <a:lstStyle/>
                    <a:p>
                      <a:r>
                        <a:rPr lang="ru-RU" dirty="0" smtClean="0"/>
                        <a:t>Бинарное дерево поиска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  <a:endParaRPr lang="ru-RU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  <a:endParaRPr lang="ru-RU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68560827"/>
                  </a:ext>
                </a:extLst>
              </a:tr>
              <a:tr h="585106">
                <a:tc>
                  <a:txBody>
                    <a:bodyPr/>
                    <a:lstStyle/>
                    <a:p>
                      <a:r>
                        <a:rPr lang="ru-RU" u="sng" dirty="0" smtClean="0"/>
                        <a:t>АВЛ-дерево</a:t>
                      </a:r>
                      <a:endParaRPr lang="ru-RU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  <a:endParaRPr lang="ru-RU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  <a:endParaRPr lang="ru-RU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O(log(n))</a:t>
                      </a:r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191880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062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</a:t>
            </a:r>
            <a:r>
              <a:rPr lang="ru-RU" dirty="0"/>
              <a:t>вычислительных экспериментов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049457"/>
      </p:ext>
    </p:extLst>
  </p:cSld>
  <p:clrMapOvr>
    <a:masterClrMapping/>
  </p:clrMapOvr>
</p:sld>
</file>

<file path=ppt/theme/theme1.xml><?xml version="1.0" encoding="utf-8"?>
<a:theme xmlns:a="http://schemas.openxmlformats.org/drawingml/2006/main" name="4. Requirements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4. Requirements</Template>
  <TotalTime>2551</TotalTime>
  <Words>291</Words>
  <Application>Microsoft Office PowerPoint</Application>
  <PresentationFormat>Лист A4 (210x297 мм)</PresentationFormat>
  <Paragraphs>80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4. Requirements</vt:lpstr>
      <vt:lpstr>Презентация PowerPoint</vt:lpstr>
      <vt:lpstr>Содержание</vt:lpstr>
      <vt:lpstr>Постановка задачи</vt:lpstr>
      <vt:lpstr>Методы глобальной оптимизации</vt:lpstr>
      <vt:lpstr>Архитектура программной системы</vt:lpstr>
      <vt:lpstr>Реализация компонент</vt:lpstr>
      <vt:lpstr>Хранилище поисковой информации</vt:lpstr>
      <vt:lpstr>Выбор структуры хранения на основе сложности операций </vt:lpstr>
      <vt:lpstr>Результаты вычислительных экспериментов</vt:lpstr>
      <vt:lpstr>Спасибо за внимание!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 требований к архитектуре:  разработка архитектуры приложения на примере</dc:title>
  <dc:creator>Evgeniy Kozinov</dc:creator>
  <cp:lastModifiedBy>Дмитрий Смертин</cp:lastModifiedBy>
  <cp:revision>375</cp:revision>
  <dcterms:created xsi:type="dcterms:W3CDTF">2014-08-27T12:36:25Z</dcterms:created>
  <dcterms:modified xsi:type="dcterms:W3CDTF">2017-05-11T18:36:28Z</dcterms:modified>
</cp:coreProperties>
</file>