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72" r:id="rId2"/>
    <p:sldId id="257" r:id="rId3"/>
    <p:sldId id="278" r:id="rId4"/>
    <p:sldId id="283" r:id="rId5"/>
    <p:sldId id="289" r:id="rId6"/>
    <p:sldId id="290" r:id="rId7"/>
    <p:sldId id="285" r:id="rId8"/>
    <p:sldId id="294" r:id="rId9"/>
    <p:sldId id="291" r:id="rId10"/>
    <p:sldId id="292" r:id="rId11"/>
    <p:sldId id="293" r:id="rId12"/>
    <p:sldId id="287" r:id="rId13"/>
    <p:sldId id="288" r:id="rId14"/>
    <p:sldId id="284" r:id="rId15"/>
    <p:sldId id="282" r:id="rId16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Валентина" initials="В" lastIdx="19" clrIdx="0"/>
  <p:cmAuthor id="1" name="Evgeniy Kozinov" initials="E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03" autoAdjust="0"/>
  </p:normalViewPr>
  <p:slideViewPr>
    <p:cSldViewPr>
      <p:cViewPr varScale="1">
        <p:scale>
          <a:sx n="80" d="100"/>
          <a:sy n="80" d="100"/>
        </p:scale>
        <p:origin x="678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0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A76E6-379F-489D-9220-B2F237C7F468}" type="datetimeFigureOut">
              <a:rPr lang="ru-RU" smtClean="0"/>
              <a:pPr/>
              <a:t>11.05.2017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08B2D-19D2-4C70-80E1-C7F47ECB76A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94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47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8B2D-19D2-4C70-80E1-C7F47ECB76A6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5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30439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8" name="Shape 173"/>
          <p:cNvPicPr>
            <a:picLocks noChangeAspect="1"/>
          </p:cNvPicPr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60512" y="332656"/>
            <a:ext cx="3667125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75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7217" y="6408738"/>
            <a:ext cx="216024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charset="0"/>
                <a:cs typeface="Arial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2922" y="6408738"/>
            <a:ext cx="4464294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charset="0"/>
                <a:cs typeface="Arial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9464" y="6408738"/>
            <a:ext cx="64927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7" name="Shape 173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6456" y="6286237"/>
            <a:ext cx="2038303" cy="57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Line 9"/>
          <p:cNvSpPr>
            <a:spLocks noChangeShapeType="1"/>
          </p:cNvSpPr>
          <p:nvPr userDrawn="1"/>
        </p:nvSpPr>
        <p:spPr bwMode="auto">
          <a:xfrm>
            <a:off x="704528" y="6309320"/>
            <a:ext cx="9005416" cy="42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2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1" name="Picture 13" descr="NNGU_Logo_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6094413"/>
            <a:ext cx="647700" cy="647700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60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91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1" y="207963"/>
            <a:ext cx="908394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472" y="1124744"/>
            <a:ext cx="9505056" cy="5041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1669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04928" y="6408738"/>
            <a:ext cx="4464294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2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704528" y="6309320"/>
            <a:ext cx="9005416" cy="42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pic>
        <p:nvPicPr>
          <p:cNvPr id="13" name="Shape 173"/>
          <p:cNvPicPr preferRelativeResize="0"/>
          <p:nvPr userDrawn="1"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56456" y="6286237"/>
            <a:ext cx="2038303" cy="571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33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5029201"/>
            <a:ext cx="9906000" cy="1828499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0"/>
            <a:ext cx="9906000" cy="11859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81" y="1172425"/>
            <a:ext cx="9906000" cy="4390200"/>
          </a:xfrm>
          <a:prstGeom prst="rect">
            <a:avLst/>
          </a:prstGeom>
          <a:solidFill>
            <a:srgbClr val="1381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72481" y="2924944"/>
            <a:ext cx="9378290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sz="2800" b="1" dirty="0" smtClean="0">
                <a:solidFill>
                  <a:srgbClr val="F3F3F3"/>
                </a:solidFill>
                <a:ea typeface="Arial"/>
                <a:sym typeface="Arial"/>
              </a:rPr>
              <a:t>Мини-проект по глобальной оптимизации</a:t>
            </a:r>
            <a:endParaRPr sz="2800" b="1" i="0" u="none" strike="noStrike" cap="none" baseline="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63527" y="269850"/>
            <a:ext cx="2357225" cy="6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93"/>
          <p:cNvSpPr txBox="1"/>
          <p:nvPr/>
        </p:nvSpPr>
        <p:spPr>
          <a:xfrm>
            <a:off x="0" y="5529937"/>
            <a:ext cx="9906000" cy="1328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>
                <a:solidFill>
                  <a:srgbClr val="F3F3F3"/>
                </a:solidFill>
                <a:ea typeface="Arial"/>
                <a:sym typeface="Arial"/>
              </a:rPr>
              <a:t>Дмитричев</a:t>
            </a:r>
            <a:r>
              <a:rPr lang="ru-RU" dirty="0">
                <a:solidFill>
                  <a:srgbClr val="F3F3F3"/>
                </a:solidFill>
                <a:ea typeface="Arial"/>
                <a:sym typeface="Arial"/>
              </a:rPr>
              <a:t> Никита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 smtClean="0">
                <a:solidFill>
                  <a:srgbClr val="F3F3F3"/>
                </a:solidFill>
                <a:ea typeface="Arial"/>
                <a:sym typeface="Arial"/>
              </a:rPr>
              <a:t>Исрафилов</a:t>
            </a:r>
            <a:r>
              <a:rPr lang="ru-RU" dirty="0">
                <a:solidFill>
                  <a:srgbClr val="F3F3F3"/>
                </a:solidFill>
                <a:ea typeface="Arial"/>
                <a:sym typeface="Arial"/>
              </a:rPr>
              <a:t> </a:t>
            </a: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Марат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Кривошеев Сергей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 smtClean="0">
                <a:solidFill>
                  <a:srgbClr val="F3F3F3"/>
                </a:solidFill>
                <a:ea typeface="Arial"/>
                <a:sym typeface="Arial"/>
              </a:rPr>
              <a:t>Смертин</a:t>
            </a: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 Дмитрий</a:t>
            </a:r>
          </a:p>
        </p:txBody>
      </p:sp>
      <p:sp>
        <p:nvSpPr>
          <p:cNvPr id="15" name="Shape 93"/>
          <p:cNvSpPr txBox="1"/>
          <p:nvPr/>
        </p:nvSpPr>
        <p:spPr>
          <a:xfrm>
            <a:off x="0" y="1340768"/>
            <a:ext cx="9906000" cy="5040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sz="2000" b="1" dirty="0" smtClean="0">
                <a:solidFill>
                  <a:srgbClr val="F3F3F3"/>
                </a:solidFill>
                <a:ea typeface="Arial"/>
                <a:sym typeface="Arial"/>
              </a:rPr>
              <a:t>Лаборатория «Информационные те</a:t>
            </a:r>
            <a:r>
              <a:rPr lang="ru-RU" sz="2000" b="1" dirty="0">
                <a:solidFill>
                  <a:srgbClr val="F3F3F3"/>
                </a:solidFill>
                <a:ea typeface="Arial"/>
                <a:sym typeface="Arial"/>
              </a:rPr>
              <a:t>х</a:t>
            </a:r>
            <a:r>
              <a:rPr lang="ru-RU" sz="2000" b="1" dirty="0" smtClean="0">
                <a:solidFill>
                  <a:srgbClr val="F3F3F3"/>
                </a:solidFill>
                <a:ea typeface="Arial"/>
                <a:sym typeface="Arial"/>
              </a:rPr>
              <a:t>нологии» (</a:t>
            </a:r>
            <a:r>
              <a:rPr lang="en-US" sz="2000" b="1" dirty="0" err="1" smtClean="0">
                <a:solidFill>
                  <a:srgbClr val="F3F3F3"/>
                </a:solidFill>
                <a:ea typeface="Arial"/>
                <a:sym typeface="Arial"/>
              </a:rPr>
              <a:t>ITLab</a:t>
            </a:r>
            <a:r>
              <a:rPr lang="en-US" sz="2000" b="1" dirty="0" smtClean="0">
                <a:solidFill>
                  <a:srgbClr val="F3F3F3"/>
                </a:solidFill>
                <a:ea typeface="Arial"/>
                <a:sym typeface="Arial"/>
              </a:rPr>
              <a:t>)</a:t>
            </a:r>
            <a:endParaRPr sz="2000" b="1" i="0" u="none" strike="noStrike" cap="none" baseline="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ru-RU" dirty="0" smtClean="0"/>
              <a:t>– ретранслятор</a:t>
            </a:r>
            <a:r>
              <a:rPr lang="en-US" dirty="0" smtClean="0"/>
              <a:t>. </a:t>
            </a:r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В алгоритмах перевода строки из инфиксного вида в постфиксный и подсчета значения функции используется </a:t>
            </a:r>
            <a:r>
              <a:rPr lang="en-US" sz="2800" dirty="0" smtClean="0"/>
              <a:t>“stack” </a:t>
            </a:r>
            <a:r>
              <a:rPr lang="ru-RU" sz="2800" dirty="0" smtClean="0"/>
              <a:t>стандартной библиотеки шаблонов </a:t>
            </a:r>
            <a:r>
              <a:rPr lang="en-US" sz="2800" dirty="0" smtClean="0"/>
              <a:t>(STL).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Сами алгоритмы обработки строки взяты из лабораторной работы по дисциплине «Алгоритмы и Структуры Данных» (обработка арифметических выражений).</a:t>
            </a:r>
            <a:endParaRPr lang="en-US" sz="28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8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– ретранслятор.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800" dirty="0"/>
              <a:t>Главное допущение – аргумент функции обозначается </a:t>
            </a:r>
            <a:r>
              <a:rPr lang="ru-RU" sz="2800" dirty="0" smtClean="0"/>
              <a:t>ТОЛЬКО строчным </a:t>
            </a:r>
            <a:r>
              <a:rPr lang="ru-RU" sz="2800" dirty="0"/>
              <a:t>символом </a:t>
            </a:r>
            <a:r>
              <a:rPr lang="en-US" sz="2800" dirty="0"/>
              <a:t>‘x</a:t>
            </a:r>
            <a:r>
              <a:rPr lang="en-US" sz="2800" dirty="0" smtClean="0"/>
              <a:t>’</a:t>
            </a:r>
            <a:r>
              <a:rPr lang="ru-RU" sz="2800" dirty="0" smtClean="0"/>
              <a:t>.</a:t>
            </a:r>
            <a:endParaRPr lang="ru-RU" sz="2800" dirty="0"/>
          </a:p>
          <a:p>
            <a:pPr algn="just"/>
            <a:r>
              <a:rPr lang="ru-RU" sz="2800" dirty="0" smtClean="0"/>
              <a:t>Поддерживаемые функции: </a:t>
            </a:r>
          </a:p>
          <a:p>
            <a:pPr marL="0" indent="0" algn="just">
              <a:buNone/>
            </a:pPr>
            <a:r>
              <a:rPr lang="ru-RU" sz="2800" dirty="0"/>
              <a:t>	</a:t>
            </a:r>
            <a:r>
              <a:rPr lang="en-US" sz="2800" dirty="0" smtClean="0"/>
              <a:t>sin(), cos(), </a:t>
            </a:r>
            <a:r>
              <a:rPr lang="en-US" sz="2800" dirty="0" err="1" smtClean="0"/>
              <a:t>tg</a:t>
            </a:r>
            <a:r>
              <a:rPr lang="en-US" sz="2800" dirty="0" smtClean="0"/>
              <a:t>(), </a:t>
            </a:r>
            <a:r>
              <a:rPr lang="en-US" sz="2800" dirty="0" err="1" smtClean="0"/>
              <a:t>ctg</a:t>
            </a:r>
            <a:r>
              <a:rPr lang="en-US" sz="2800" dirty="0" smtClean="0"/>
              <a:t>(), ln(), abs()</a:t>
            </a:r>
            <a:r>
              <a:rPr lang="ru-RU" sz="2800" dirty="0" smtClean="0"/>
              <a:t>.</a:t>
            </a:r>
          </a:p>
          <a:p>
            <a:pPr algn="just"/>
            <a:r>
              <a:rPr lang="ru-RU" sz="2800" dirty="0" smtClean="0"/>
              <a:t>Основные методы:</a:t>
            </a:r>
          </a:p>
          <a:p>
            <a:pPr marL="0" indent="0" algn="just">
              <a:buNone/>
            </a:pPr>
            <a:r>
              <a:rPr lang="ru-RU" sz="2800" dirty="0" smtClean="0"/>
              <a:t>	</a:t>
            </a:r>
            <a:r>
              <a:rPr lang="en-US" sz="2800" dirty="0"/>
              <a:t>void </a:t>
            </a:r>
            <a:r>
              <a:rPr lang="en-US" sz="2800" dirty="0" err="1" smtClean="0"/>
              <a:t>SetFunction</a:t>
            </a:r>
            <a:r>
              <a:rPr lang="ru-RU" sz="2800" dirty="0" smtClean="0"/>
              <a:t> </a:t>
            </a:r>
            <a:r>
              <a:rPr lang="en-US" sz="2800" dirty="0" smtClean="0"/>
              <a:t>(string</a:t>
            </a:r>
            <a:r>
              <a:rPr lang="ru-RU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Line</a:t>
            </a:r>
            <a:r>
              <a:rPr lang="en-US" sz="2800" dirty="0" smtClean="0"/>
              <a:t>)</a:t>
            </a:r>
            <a:r>
              <a:rPr lang="ru-RU" sz="2800" dirty="0" smtClean="0"/>
              <a:t> – проверяет правильность поступившей строки </a:t>
            </a:r>
            <a:r>
              <a:rPr lang="en-US" sz="2800" dirty="0" smtClean="0">
                <a:solidFill>
                  <a:srgbClr val="00B050"/>
                </a:solidFill>
              </a:rPr>
              <a:t>Line</a:t>
            </a:r>
            <a:r>
              <a:rPr lang="en-US" sz="2800" dirty="0" smtClean="0"/>
              <a:t> </a:t>
            </a:r>
            <a:r>
              <a:rPr lang="ru-RU" sz="2800" dirty="0" smtClean="0"/>
              <a:t>и задает функцию</a:t>
            </a:r>
            <a:r>
              <a:rPr lang="en-US" sz="2800" dirty="0" smtClean="0"/>
              <a:t>;</a:t>
            </a:r>
          </a:p>
          <a:p>
            <a:pPr marL="0" indent="0" algn="just">
              <a:buNone/>
            </a:pPr>
            <a:r>
              <a:rPr lang="en-US" sz="2800" dirty="0"/>
              <a:t>	double </a:t>
            </a:r>
            <a:r>
              <a:rPr lang="en-US" sz="2800" dirty="0" smtClean="0"/>
              <a:t>Calculate(double </a:t>
            </a:r>
            <a:r>
              <a:rPr lang="en-US" sz="2800" dirty="0" smtClean="0">
                <a:solidFill>
                  <a:srgbClr val="00B050"/>
                </a:solidFill>
              </a:rPr>
              <a:t>x</a:t>
            </a:r>
            <a:r>
              <a:rPr lang="en-US" sz="2800" dirty="0" smtClean="0"/>
              <a:t>) – </a:t>
            </a:r>
            <a:r>
              <a:rPr lang="ru-RU" sz="2800" dirty="0" smtClean="0"/>
              <a:t>подсчитывает значение функции в</a:t>
            </a:r>
            <a:r>
              <a:rPr lang="en-US" sz="2800" dirty="0" smtClean="0"/>
              <a:t> </a:t>
            </a:r>
            <a:r>
              <a:rPr lang="ru-RU" sz="2800" dirty="0" smtClean="0"/>
              <a:t>точке </a:t>
            </a:r>
            <a:r>
              <a:rPr lang="en-US" sz="2800" dirty="0" smtClean="0">
                <a:solidFill>
                  <a:srgbClr val="00B050"/>
                </a:solidFill>
              </a:rPr>
              <a:t>x</a:t>
            </a:r>
            <a:r>
              <a:rPr lang="ru-RU" sz="2800" dirty="0"/>
              <a:t>.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9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Хранилище поисковой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реализации данной компоненты было предложено рассмотреть несколько структур данных: массив, список, дерево. Проанализировав сложность основных операций пришли к выводу, что для решения нашей задачи понадобится АВЛ-дерево.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Выбранная структура данных используется для построения графика введенной функции.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00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структуры хранения на основе сложности операций 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647325"/>
              </p:ext>
            </p:extLst>
          </p:nvPr>
        </p:nvGraphicFramePr>
        <p:xfrm>
          <a:off x="200026" y="1125538"/>
          <a:ext cx="9578716" cy="32389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670">
                  <a:extLst>
                    <a:ext uri="{9D8B030D-6E8A-4147-A177-3AD203B41FA5}">
                      <a16:colId xmlns:a16="http://schemas.microsoft.com/office/drawing/2014/main" xmlns="" val="4207553952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xmlns="" val="345984252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xmlns="" val="3968390463"/>
                    </a:ext>
                  </a:extLst>
                </a:gridCol>
                <a:gridCol w="2737510">
                  <a:extLst>
                    <a:ext uri="{9D8B030D-6E8A-4147-A177-3AD203B41FA5}">
                      <a16:colId xmlns:a16="http://schemas.microsoft.com/office/drawing/2014/main" xmlns="" val="2767897215"/>
                    </a:ext>
                  </a:extLst>
                </a:gridCol>
              </a:tblGrid>
              <a:tr h="3661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Структура </a:t>
                      </a:r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Временная сложность(в среднем)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17393"/>
                  </a:ext>
                </a:extLst>
              </a:tr>
              <a:tr h="3661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Вставка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Индексация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1533820"/>
                  </a:ext>
                </a:extLst>
              </a:tr>
              <a:tr h="563086">
                <a:tc>
                  <a:txBody>
                    <a:bodyPr/>
                    <a:lstStyle/>
                    <a:p>
                      <a:r>
                        <a:rPr lang="ru-RU" dirty="0" smtClean="0"/>
                        <a:t>Динамический массив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347035"/>
                  </a:ext>
                </a:extLst>
              </a:tr>
              <a:tr h="640732"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Односвязный</a:t>
                      </a:r>
                      <a:r>
                        <a:rPr lang="ru-RU" baseline="0" dirty="0" smtClean="0"/>
                        <a:t> список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1733343"/>
                  </a:ext>
                </a:extLst>
              </a:tr>
              <a:tr h="640732">
                <a:tc>
                  <a:txBody>
                    <a:bodyPr/>
                    <a:lstStyle/>
                    <a:p>
                      <a:r>
                        <a:rPr lang="ru-RU" dirty="0" smtClean="0"/>
                        <a:t>Бинарное дерево поиска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8560827"/>
                  </a:ext>
                </a:extLst>
              </a:tr>
              <a:tr h="585106">
                <a:tc>
                  <a:txBody>
                    <a:bodyPr/>
                    <a:lstStyle/>
                    <a:p>
                      <a:r>
                        <a:rPr lang="ru-RU" u="sng" dirty="0" smtClean="0"/>
                        <a:t>АВЛ-дерево</a:t>
                      </a:r>
                      <a:endParaRPr lang="ru-RU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O(log(n))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191880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2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</a:t>
            </a:r>
            <a:r>
              <a:rPr lang="ru-RU" dirty="0"/>
              <a:t>вычислительных экспериментов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49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marL="0" indent="0" algn="ctr">
              <a:buNone/>
            </a:pPr>
            <a:r>
              <a:rPr lang="ru-RU" sz="3600" dirty="0" smtClean="0"/>
              <a:t>Вопросы?</a:t>
            </a:r>
            <a:endParaRPr lang="en-US" sz="36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Методы глобальной оптимизации</a:t>
            </a:r>
          </a:p>
          <a:p>
            <a:r>
              <a:rPr lang="ru-RU" dirty="0"/>
              <a:t>Архитектура </a:t>
            </a:r>
            <a:r>
              <a:rPr lang="ru-RU" dirty="0" smtClean="0"/>
              <a:t>программной системы</a:t>
            </a:r>
          </a:p>
          <a:p>
            <a:r>
              <a:rPr lang="ru-RU" dirty="0" smtClean="0"/>
              <a:t>Реализация компонент</a:t>
            </a:r>
          </a:p>
          <a:p>
            <a:r>
              <a:rPr lang="ru-RU" dirty="0" smtClean="0"/>
              <a:t>Результаты вычислительных экспериментов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Ознакомиться с предметной областью «Поиск оптимальных решений».</a:t>
            </a:r>
          </a:p>
          <a:p>
            <a:r>
              <a:rPr lang="ru-RU" dirty="0"/>
              <a:t>Разработать программу, которая будет искать глобальный оптимум функции с помощью одного из нескольких методов и визуализировать процесс поиска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Получить навыки командной работы.</a:t>
            </a:r>
          </a:p>
          <a:p>
            <a:r>
              <a:rPr lang="ru-RU" dirty="0" smtClean="0"/>
              <a:t>Получить опыт в </a:t>
            </a:r>
            <a:r>
              <a:rPr lang="ru-RU" dirty="0"/>
              <a:t>реализации и практического использования ряда структур </a:t>
            </a:r>
            <a:r>
              <a:rPr lang="ru-RU" dirty="0" smtClean="0"/>
              <a:t>данных.</a:t>
            </a:r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глобальной </a:t>
            </a:r>
            <a:r>
              <a:rPr lang="ru-RU" dirty="0" smtClean="0"/>
              <a:t>оптимизации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3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ломанных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Характеристика интервала</a:t>
            </a:r>
            <a:r>
              <a:rPr lang="en-US" sz="3200" dirty="0" smtClean="0"/>
              <a:t> (x</a:t>
            </a:r>
            <a:r>
              <a:rPr lang="en-US" sz="3200" baseline="-25000" dirty="0" smtClean="0"/>
              <a:t>i-1,</a:t>
            </a:r>
            <a:r>
              <a:rPr lang="en-US" sz="3200" dirty="0" smtClean="0"/>
              <a:t> 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), 1 &lt;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ru-RU" sz="3200" dirty="0" smtClean="0"/>
              <a:t>≤</a:t>
            </a:r>
            <a:r>
              <a:rPr lang="en-US" sz="3200" dirty="0" smtClean="0"/>
              <a:t> k: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R(</a:t>
            </a:r>
            <a:r>
              <a:rPr lang="en-US" sz="3200" dirty="0" err="1" smtClean="0"/>
              <a:t>i</a:t>
            </a:r>
            <a:r>
              <a:rPr lang="en-US" sz="3200" dirty="0" smtClean="0"/>
              <a:t>) = 0,5 * M * (x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– x</a:t>
            </a:r>
            <a:r>
              <a:rPr lang="en-US" sz="3200" baseline="-25000" dirty="0" smtClean="0"/>
              <a:t>i-1</a:t>
            </a:r>
            <a:r>
              <a:rPr lang="en-US" sz="3200" dirty="0" smtClean="0"/>
              <a:t>) – 0,5 * ( f(x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 + f(x</a:t>
            </a:r>
            <a:r>
              <a:rPr lang="en-US" sz="3200" baseline="-25000" dirty="0" smtClean="0"/>
              <a:t>i-1</a:t>
            </a:r>
            <a:r>
              <a:rPr lang="en-US" sz="3200" dirty="0" smtClean="0"/>
              <a:t>))</a:t>
            </a:r>
            <a:endParaRPr lang="ru-RU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ru-RU" sz="3200" dirty="0" smtClean="0"/>
              <a:t>Правило выбора точки нового испытания:</a:t>
            </a:r>
          </a:p>
          <a:p>
            <a:pPr marL="0" indent="0">
              <a:buNone/>
            </a:pPr>
            <a:r>
              <a:rPr lang="ru-RU" sz="3200" dirty="0"/>
              <a:t>	</a:t>
            </a:r>
            <a:r>
              <a:rPr lang="en-US" sz="3200" dirty="0" smtClean="0"/>
              <a:t>x</a:t>
            </a:r>
            <a:r>
              <a:rPr lang="en-US" sz="3200" baseline="30000" dirty="0" smtClean="0"/>
              <a:t>k+1</a:t>
            </a:r>
            <a:r>
              <a:rPr lang="en-US" sz="3200" dirty="0" smtClean="0"/>
              <a:t> = </a:t>
            </a:r>
            <a:r>
              <a:rPr lang="en-US" sz="3200" dirty="0"/>
              <a:t>0,5 </a:t>
            </a:r>
            <a:r>
              <a:rPr lang="en-US" sz="3200" dirty="0" smtClean="0"/>
              <a:t>* </a:t>
            </a:r>
            <a:r>
              <a:rPr lang="en-US" sz="3200" dirty="0"/>
              <a:t>(</a:t>
            </a:r>
            <a:r>
              <a:rPr lang="en-US" sz="3200" dirty="0" smtClean="0"/>
              <a:t>x</a:t>
            </a:r>
            <a:r>
              <a:rPr lang="en-US" sz="3200" baseline="-25000" dirty="0" smtClean="0"/>
              <a:t>t-1</a:t>
            </a:r>
            <a:r>
              <a:rPr lang="en-US" sz="3200" dirty="0" smtClean="0"/>
              <a:t> + </a:t>
            </a:r>
            <a:r>
              <a:rPr lang="en-US" sz="3200" dirty="0" err="1" smtClean="0"/>
              <a:t>x</a:t>
            </a:r>
            <a:r>
              <a:rPr lang="en-US" sz="3200" baseline="-25000" dirty="0" err="1"/>
              <a:t>t</a:t>
            </a:r>
            <a:r>
              <a:rPr lang="en-US" sz="3200" dirty="0" smtClean="0"/>
              <a:t>) </a:t>
            </a:r>
            <a:r>
              <a:rPr lang="en-US" sz="3200" dirty="0"/>
              <a:t>– 0,5 * ( f(x</a:t>
            </a:r>
            <a:r>
              <a:rPr lang="en-US" sz="3200" baseline="-25000" dirty="0"/>
              <a:t>i</a:t>
            </a:r>
            <a:r>
              <a:rPr lang="en-US" sz="3200" dirty="0"/>
              <a:t>) </a:t>
            </a:r>
            <a:r>
              <a:rPr lang="en-US" sz="3200" dirty="0" smtClean="0"/>
              <a:t>- </a:t>
            </a:r>
            <a:r>
              <a:rPr lang="en-US" sz="3200" dirty="0"/>
              <a:t>f(x</a:t>
            </a:r>
            <a:r>
              <a:rPr lang="en-US" sz="3200" baseline="-25000" dirty="0"/>
              <a:t>i-1</a:t>
            </a:r>
            <a:r>
              <a:rPr lang="en-US" sz="3200" dirty="0" smtClean="0"/>
              <a:t>)) / M</a:t>
            </a:r>
            <a:endParaRPr lang="ru-RU" sz="3200" dirty="0" smtClean="0"/>
          </a:p>
          <a:p>
            <a:pPr marL="0" indent="0">
              <a:buNone/>
            </a:pPr>
            <a:endParaRPr lang="ru-RU" sz="3200" dirty="0" smtClean="0"/>
          </a:p>
          <a:p>
            <a:r>
              <a:rPr lang="en-US" sz="3200" dirty="0" smtClean="0"/>
              <a:t>M –</a:t>
            </a:r>
            <a:r>
              <a:rPr lang="ru-RU" sz="3200" dirty="0" smtClean="0"/>
              <a:t> оценка константы Липшица функции </a:t>
            </a:r>
            <a:r>
              <a:rPr lang="en-US" sz="3200" dirty="0" smtClean="0"/>
              <a:t>f(x) </a:t>
            </a:r>
            <a:r>
              <a:rPr lang="ru-RU" sz="3200" dirty="0" smtClean="0"/>
              <a:t>на интервале </a:t>
            </a:r>
            <a:r>
              <a:rPr lang="en-US" sz="3200" dirty="0" smtClean="0"/>
              <a:t>[</a:t>
            </a:r>
            <a:r>
              <a:rPr lang="en-US" sz="3200" dirty="0" err="1" smtClean="0"/>
              <a:t>a,b</a:t>
            </a:r>
            <a:r>
              <a:rPr lang="en-US" sz="3200" dirty="0" smtClean="0"/>
              <a:t>]</a:t>
            </a:r>
            <a:endParaRPr lang="en-US" sz="32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4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/>
              <a:t>программной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C#</a:t>
            </a:r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227380" y="1036187"/>
            <a:ext cx="19518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Класс - ретранслятор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20085" y="1788439"/>
            <a:ext cx="16561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Хранилище поисковой информации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35128" y="2064872"/>
            <a:ext cx="1336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Методы</a:t>
            </a:r>
            <a:endParaRPr lang="ru-RU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6273" y="1154825"/>
            <a:ext cx="3024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Алгоритм глобального поиска</a:t>
            </a:r>
            <a:endParaRPr lang="ru-R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70225" y="1647809"/>
            <a:ext cx="3024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Метод ломанных</a:t>
            </a:r>
            <a:endParaRPr lang="ru-R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62216" y="2178345"/>
            <a:ext cx="302433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Метод Кушнера</a:t>
            </a:r>
            <a:endParaRPr lang="ru-RU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81193" y="2848414"/>
            <a:ext cx="30243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Монотонный алгоритм глобального поиска</a:t>
            </a:r>
            <a:endParaRPr lang="ru-RU" sz="1600" b="1" dirty="0"/>
          </a:p>
        </p:txBody>
      </p:sp>
      <p:cxnSp>
        <p:nvCxnSpPr>
          <p:cNvPr id="18" name="Прямая соединительная линия 17"/>
          <p:cNvCxnSpPr/>
          <p:nvPr/>
        </p:nvCxnSpPr>
        <p:spPr bwMode="auto">
          <a:xfrm>
            <a:off x="6249144" y="1309410"/>
            <a:ext cx="0" cy="18313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Равнобедренный треугольник 22"/>
          <p:cNvSpPr/>
          <p:nvPr/>
        </p:nvSpPr>
        <p:spPr bwMode="auto">
          <a:xfrm rot="16200000">
            <a:off x="5885876" y="2195032"/>
            <a:ext cx="80973" cy="109725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7" name="Прямая соединительная линия 26"/>
          <p:cNvCxnSpPr>
            <a:endCxn id="16" idx="1"/>
          </p:cNvCxnSpPr>
          <p:nvPr/>
        </p:nvCxnSpPr>
        <p:spPr bwMode="auto">
          <a:xfrm>
            <a:off x="6242497" y="3140771"/>
            <a:ext cx="438696" cy="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Прямая соединительная линия 28"/>
          <p:cNvCxnSpPr>
            <a:endCxn id="15" idx="1"/>
          </p:cNvCxnSpPr>
          <p:nvPr/>
        </p:nvCxnSpPr>
        <p:spPr bwMode="auto">
          <a:xfrm>
            <a:off x="6242497" y="2346039"/>
            <a:ext cx="419719" cy="1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Прямая соединительная линия 41"/>
          <p:cNvCxnSpPr/>
          <p:nvPr/>
        </p:nvCxnSpPr>
        <p:spPr bwMode="auto">
          <a:xfrm>
            <a:off x="6249143" y="1832475"/>
            <a:ext cx="421082" cy="10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Прямая соединительная линия 42"/>
          <p:cNvCxnSpPr>
            <a:endCxn id="12" idx="1"/>
          </p:cNvCxnSpPr>
          <p:nvPr/>
        </p:nvCxnSpPr>
        <p:spPr bwMode="auto">
          <a:xfrm flipV="1">
            <a:off x="6242497" y="1308714"/>
            <a:ext cx="453776" cy="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1770600" y="4725144"/>
            <a:ext cx="1809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Визуализация</a:t>
            </a:r>
          </a:p>
          <a:p>
            <a:pPr algn="ctr"/>
            <a:r>
              <a:rPr lang="ru-RU" b="1" dirty="0" smtClean="0"/>
              <a:t>графика</a:t>
            </a:r>
            <a:endParaRPr lang="ru-RU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438312" y="4863246"/>
            <a:ext cx="15322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Интерфейс</a:t>
            </a:r>
            <a:endParaRPr lang="ru-R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609506" y="3475413"/>
            <a:ext cx="11876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cxnSp>
        <p:nvCxnSpPr>
          <p:cNvPr id="104" name="Прямая соединительная линия 103"/>
          <p:cNvCxnSpPr/>
          <p:nvPr/>
        </p:nvCxnSpPr>
        <p:spPr bwMode="auto">
          <a:xfrm>
            <a:off x="715025" y="3716486"/>
            <a:ext cx="9217024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70" idx="0"/>
          </p:cNvCxnSpPr>
          <p:nvPr/>
        </p:nvCxnSpPr>
        <p:spPr bwMode="auto">
          <a:xfrm flipH="1">
            <a:off x="2675383" y="3844745"/>
            <a:ext cx="1934123" cy="880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Прямая со стрелкой 98"/>
          <p:cNvCxnSpPr>
            <a:endCxn id="80" idx="1"/>
          </p:cNvCxnSpPr>
          <p:nvPr/>
        </p:nvCxnSpPr>
        <p:spPr bwMode="auto">
          <a:xfrm flipV="1">
            <a:off x="3591669" y="5047912"/>
            <a:ext cx="846643" cy="19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Прямая со стрелкой 107"/>
          <p:cNvCxnSpPr>
            <a:stCxn id="80" idx="0"/>
            <a:endCxn id="92" idx="2"/>
          </p:cNvCxnSpPr>
          <p:nvPr/>
        </p:nvCxnSpPr>
        <p:spPr bwMode="auto">
          <a:xfrm flipH="1" flipV="1">
            <a:off x="5203314" y="3844745"/>
            <a:ext cx="1126" cy="1018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Прямая со стрелкой 113"/>
          <p:cNvCxnSpPr>
            <a:stCxn id="10" idx="2"/>
            <a:endCxn id="92" idx="1"/>
          </p:cNvCxnSpPr>
          <p:nvPr/>
        </p:nvCxnSpPr>
        <p:spPr bwMode="auto">
          <a:xfrm>
            <a:off x="2648177" y="2711769"/>
            <a:ext cx="1961329" cy="9483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Прямая со стрелкой 115"/>
          <p:cNvCxnSpPr>
            <a:stCxn id="11" idx="1"/>
            <a:endCxn id="10" idx="3"/>
          </p:cNvCxnSpPr>
          <p:nvPr/>
        </p:nvCxnSpPr>
        <p:spPr bwMode="auto">
          <a:xfrm flipH="1">
            <a:off x="3476269" y="2249538"/>
            <a:ext cx="1058859" cy="5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Прямая со стрелкой 122"/>
          <p:cNvCxnSpPr>
            <a:stCxn id="11" idx="0"/>
            <a:endCxn id="9" idx="2"/>
          </p:cNvCxnSpPr>
          <p:nvPr/>
        </p:nvCxnSpPr>
        <p:spPr bwMode="auto">
          <a:xfrm flipV="1">
            <a:off x="5203314" y="1682518"/>
            <a:ext cx="0" cy="382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Прямая соединительная линия 130"/>
          <p:cNvCxnSpPr>
            <a:stCxn id="23" idx="3"/>
          </p:cNvCxnSpPr>
          <p:nvPr/>
        </p:nvCxnSpPr>
        <p:spPr bwMode="auto">
          <a:xfrm flipV="1">
            <a:off x="5981225" y="2249538"/>
            <a:ext cx="261272" cy="3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Прямая со стрелкой 133"/>
          <p:cNvCxnSpPr/>
          <p:nvPr/>
        </p:nvCxnSpPr>
        <p:spPr bwMode="auto">
          <a:xfrm>
            <a:off x="5226927" y="2434204"/>
            <a:ext cx="0" cy="1041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445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компонент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93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Проанализировав поставленную задачу, из двух </a:t>
            </a:r>
            <a:r>
              <a:rPr lang="ru-RU" dirty="0"/>
              <a:t>языков программирования (С++</a:t>
            </a:r>
            <a:r>
              <a:rPr lang="en-US" dirty="0"/>
              <a:t>/C#</a:t>
            </a:r>
            <a:r>
              <a:rPr lang="ru-RU" dirty="0"/>
              <a:t>), </a:t>
            </a:r>
            <a:r>
              <a:rPr lang="ru-RU" dirty="0" smtClean="0"/>
              <a:t>с помощью которых возможно реализовать </a:t>
            </a:r>
            <a:r>
              <a:rPr lang="ru-RU" dirty="0" smtClean="0"/>
              <a:t>г</a:t>
            </a:r>
            <a:r>
              <a:rPr lang="ru-RU" dirty="0" smtClean="0"/>
              <a:t>рафический интерфейс программы, был выбран язык </a:t>
            </a:r>
            <a:r>
              <a:rPr lang="en-US" dirty="0" smtClean="0"/>
              <a:t>C#</a:t>
            </a:r>
            <a:r>
              <a:rPr lang="ru-RU" dirty="0" smtClean="0"/>
              <a:t>, так как с его помощью проще реализоват</a:t>
            </a:r>
            <a:r>
              <a:rPr lang="ru-RU" dirty="0" smtClean="0"/>
              <a:t>ь данную компоненту программу.</a:t>
            </a:r>
          </a:p>
          <a:p>
            <a:r>
              <a:rPr lang="ru-RU" dirty="0" smtClean="0"/>
              <a:t>Так же был </a:t>
            </a:r>
            <a:r>
              <a:rPr lang="ru-RU" dirty="0"/>
              <a:t>использован интерфейс программирования приложений (API), отвечающий за графический интерфейс </a:t>
            </a:r>
            <a:r>
              <a:rPr lang="ru-RU" dirty="0" smtClean="0"/>
              <a:t>пользователя,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 smtClean="0"/>
              <a:t>Forms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38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- ретранслятор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Суть класса: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Работает со строкой, задаваемой пользователем</a:t>
            </a:r>
            <a:r>
              <a:rPr lang="en-US" sz="2800" dirty="0" smtClean="0"/>
              <a:t> </a:t>
            </a:r>
            <a:r>
              <a:rPr lang="ru-RU" sz="2800" dirty="0" smtClean="0"/>
              <a:t>в поле ввода функции.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Что делает: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1) переводит строку, содержащую функцию в инфиксном в виде, в постфиксный;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2) считает значение функции при заданном аргументе </a:t>
            </a:r>
            <a:r>
              <a:rPr lang="en-US" sz="2800" dirty="0" smtClean="0"/>
              <a:t>‘x’.</a:t>
            </a:r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6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. Requirements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4. Requirements</Template>
  <TotalTime>2573</TotalTime>
  <Words>524</Words>
  <Application>Microsoft Office PowerPoint</Application>
  <PresentationFormat>Лист A4 (210x297 мм)</PresentationFormat>
  <Paragraphs>143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Bernard MT Condensed</vt:lpstr>
      <vt:lpstr>Calibri</vt:lpstr>
      <vt:lpstr>Wingdings</vt:lpstr>
      <vt:lpstr>4. Requirements</vt:lpstr>
      <vt:lpstr>Презентация PowerPoint</vt:lpstr>
      <vt:lpstr>Содержание</vt:lpstr>
      <vt:lpstr>Постановка задачи</vt:lpstr>
      <vt:lpstr>Методы глобальной оптимизации</vt:lpstr>
      <vt:lpstr>Метод ломанных</vt:lpstr>
      <vt:lpstr>Архитектура программной системы</vt:lpstr>
      <vt:lpstr>Реализация компонент</vt:lpstr>
      <vt:lpstr>Интерфейс</vt:lpstr>
      <vt:lpstr>Класс - ретранслятор</vt:lpstr>
      <vt:lpstr>Класс – ретранслятор. Алгоритмы</vt:lpstr>
      <vt:lpstr>Класс – ретранслятор. Возможности</vt:lpstr>
      <vt:lpstr>Хранилище поисковой информации</vt:lpstr>
      <vt:lpstr>Выбор структуры хранения на основе сложности операций </vt:lpstr>
      <vt:lpstr>Результаты вычислительных экспериментов</vt:lpstr>
      <vt:lpstr>Спасибо за внимание!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требований к архитектуре:  разработка архитектуры приложения на примере</dc:title>
  <dc:creator>Evgeniy Kozinov</dc:creator>
  <cp:lastModifiedBy>Дмитрий Смертин</cp:lastModifiedBy>
  <cp:revision>378</cp:revision>
  <dcterms:created xsi:type="dcterms:W3CDTF">2014-08-27T12:36:25Z</dcterms:created>
  <dcterms:modified xsi:type="dcterms:W3CDTF">2017-05-11T18:58:08Z</dcterms:modified>
</cp:coreProperties>
</file>