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2" r:id="rId2"/>
    <p:sldId id="290" r:id="rId3"/>
    <p:sldId id="295" r:id="rId4"/>
    <p:sldId id="296" r:id="rId5"/>
    <p:sldId id="297" r:id="rId6"/>
    <p:sldId id="289" r:id="rId7"/>
    <p:sldId id="293" r:id="rId8"/>
    <p:sldId id="294" r:id="rId9"/>
    <p:sldId id="298" r:id="rId10"/>
    <p:sldId id="300" r:id="rId11"/>
    <p:sldId id="301" r:id="rId12"/>
    <p:sldId id="302" r:id="rId13"/>
    <p:sldId id="303" r:id="rId14"/>
    <p:sldId id="307" r:id="rId15"/>
    <p:sldId id="308" r:id="rId16"/>
    <p:sldId id="304" r:id="rId17"/>
    <p:sldId id="305" r:id="rId18"/>
    <p:sldId id="306" r:id="rId19"/>
    <p:sldId id="299" r:id="rId20"/>
    <p:sldId id="310" r:id="rId21"/>
    <p:sldId id="309"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69A"/>
    <a:srgbClr val="0033CC"/>
    <a:srgbClr val="243C80"/>
    <a:srgbClr val="204898"/>
    <a:srgbClr val="2034AC"/>
    <a:srgbClr val="234187"/>
    <a:srgbClr val="333399"/>
    <a:srgbClr val="3333CC"/>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7" autoAdjust="0"/>
  </p:normalViewPr>
  <p:slideViewPr>
    <p:cSldViewPr>
      <p:cViewPr>
        <p:scale>
          <a:sx n="75" d="100"/>
          <a:sy n="75" d="100"/>
        </p:scale>
        <p:origin x="-1014" y="-1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DB6DF3-FA61-45CB-BE27-053A00556DB1}" type="datetimeFigureOut">
              <a:rPr lang="en-US" smtClean="0"/>
              <a:t>7/17/2013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C4D45-EFF8-479D-AF6F-9BB9BF232254}" type="datetimeFigureOut">
              <a:rPr lang="en-US" smtClean="0"/>
              <a:pPr/>
              <a:t>7/17/2013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Keep in mind that you often have to say </a:t>
            </a:r>
            <a:r>
              <a:rPr lang="en-US" dirty="0" err="1" smtClean="0"/>
              <a:t>this.actual</a:t>
            </a:r>
            <a:r>
              <a:rPr lang="en-US" sz="1200" b="0" i="0" kern="1200" dirty="0" smtClean="0">
                <a:solidFill>
                  <a:schemeClr val="tx1"/>
                </a:solidFill>
                <a:effectLst/>
                <a:latin typeface="+mn-lt"/>
                <a:ea typeface="+mn-ea"/>
                <a:cs typeface="+mn-cs"/>
              </a:rPr>
              <a:t> instead of just </a:t>
            </a:r>
            <a:r>
              <a:rPr lang="en-US" dirty="0" smtClean="0"/>
              <a:t>this</a:t>
            </a:r>
            <a:r>
              <a:rPr lang="en-US" sz="1200" b="0" i="0" kern="1200" dirty="0" smtClean="0">
                <a:solidFill>
                  <a:schemeClr val="tx1"/>
                </a:solidFill>
                <a:effectLst/>
                <a:latin typeface="+mn-lt"/>
                <a:ea typeface="+mn-ea"/>
                <a:cs typeface="+mn-cs"/>
              </a:rPr>
              <a:t> -- you're usually referring to the content of the object, not the instance of the object.</a:t>
            </a:r>
            <a:endParaRPr lang="uk-UA" dirty="0"/>
          </a:p>
        </p:txBody>
      </p:sp>
    </p:spTree>
    <p:extLst>
      <p:ext uri="{BB962C8B-B14F-4D97-AF65-F5344CB8AC3E}">
        <p14:creationId xmlns:p14="http://schemas.microsoft.com/office/powerpoint/2010/main" val="4668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help a test suite DRY up any duplicated setup and teardown code, Jasmine provides the global </a:t>
            </a:r>
            <a:r>
              <a:rPr lang="en-US" sz="1200" b="0" i="0" kern="1200" dirty="0" err="1" smtClean="0">
                <a:solidFill>
                  <a:schemeClr val="tx1"/>
                </a:solidFill>
                <a:effectLst/>
                <a:latin typeface="+mn-lt"/>
                <a:ea typeface="+mn-ea"/>
                <a:cs typeface="+mn-cs"/>
              </a:rPr>
              <a:t>beforeEach</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afterEachfunctions</a:t>
            </a:r>
            <a:r>
              <a:rPr lang="en-US" sz="1200" b="0" i="0" kern="1200" dirty="0" smtClean="0">
                <a:solidFill>
                  <a:schemeClr val="tx1"/>
                </a:solidFill>
                <a:effectLst/>
                <a:latin typeface="+mn-lt"/>
                <a:ea typeface="+mn-ea"/>
                <a:cs typeface="+mn-cs"/>
              </a:rPr>
              <a:t>. As the name implies the </a:t>
            </a:r>
            <a:r>
              <a:rPr lang="en-US" sz="1200" b="0" i="0" kern="1200" dirty="0" err="1" smtClean="0">
                <a:solidFill>
                  <a:schemeClr val="tx1"/>
                </a:solidFill>
                <a:effectLst/>
                <a:latin typeface="+mn-lt"/>
                <a:ea typeface="+mn-ea"/>
                <a:cs typeface="+mn-cs"/>
              </a:rPr>
              <a:t>beforeEach</a:t>
            </a:r>
            <a:r>
              <a:rPr lang="en-US" sz="1200" b="0" i="0" kern="1200" dirty="0" smtClean="0">
                <a:solidFill>
                  <a:schemeClr val="tx1"/>
                </a:solidFill>
                <a:effectLst/>
                <a:latin typeface="+mn-lt"/>
                <a:ea typeface="+mn-ea"/>
                <a:cs typeface="+mn-cs"/>
              </a:rPr>
              <a:t> function is called once before each spec in the describe is run and the </a:t>
            </a:r>
            <a:r>
              <a:rPr lang="en-US" sz="1200" b="0" i="0" kern="1200" dirty="0" err="1" smtClean="0">
                <a:solidFill>
                  <a:schemeClr val="tx1"/>
                </a:solidFill>
                <a:effectLst/>
                <a:latin typeface="+mn-lt"/>
                <a:ea typeface="+mn-ea"/>
                <a:cs typeface="+mn-cs"/>
              </a:rPr>
              <a:t>afterEachfunction</a:t>
            </a:r>
            <a:r>
              <a:rPr lang="en-US" sz="1200" b="0" i="0" kern="1200" dirty="0" smtClean="0">
                <a:solidFill>
                  <a:schemeClr val="tx1"/>
                </a:solidFill>
                <a:effectLst/>
                <a:latin typeface="+mn-lt"/>
                <a:ea typeface="+mn-ea"/>
                <a:cs typeface="+mn-cs"/>
              </a:rPr>
              <a:t> is called once after each spec.</a:t>
            </a:r>
          </a:p>
          <a:p>
            <a:r>
              <a:rPr lang="en-US" sz="1200" b="0" i="0" kern="1200" dirty="0" smtClean="0">
                <a:solidFill>
                  <a:schemeClr val="tx1"/>
                </a:solidFill>
                <a:effectLst/>
                <a:latin typeface="+mn-lt"/>
                <a:ea typeface="+mn-ea"/>
                <a:cs typeface="+mn-cs"/>
              </a:rPr>
              <a:t>Here is the same set of specs written a little differently. The variable under test is defined at the top-level scope — </a:t>
            </a:r>
            <a:r>
              <a:rPr lang="en-US" sz="1200" b="0" i="0" kern="1200" dirty="0" err="1" smtClean="0">
                <a:solidFill>
                  <a:schemeClr val="tx1"/>
                </a:solidFill>
                <a:effectLst/>
                <a:latin typeface="+mn-lt"/>
                <a:ea typeface="+mn-ea"/>
                <a:cs typeface="+mn-cs"/>
              </a:rPr>
              <a:t>thedescribe</a:t>
            </a:r>
            <a:r>
              <a:rPr lang="en-US" sz="1200" b="0" i="0" kern="1200" dirty="0" smtClean="0">
                <a:solidFill>
                  <a:schemeClr val="tx1"/>
                </a:solidFill>
                <a:effectLst/>
                <a:latin typeface="+mn-lt"/>
                <a:ea typeface="+mn-ea"/>
                <a:cs typeface="+mn-cs"/>
              </a:rPr>
              <a:t> block — and initialization code is moved into </a:t>
            </a:r>
            <a:r>
              <a:rPr lang="en-US" sz="1200" b="0" i="0" kern="1200" dirty="0" err="1" smtClean="0">
                <a:solidFill>
                  <a:schemeClr val="tx1"/>
                </a:solidFill>
                <a:effectLst/>
                <a:latin typeface="+mn-lt"/>
                <a:ea typeface="+mn-ea"/>
                <a:cs typeface="+mn-cs"/>
              </a:rPr>
              <a:t>abeforeEach</a:t>
            </a:r>
            <a:r>
              <a:rPr lang="en-US" sz="1200" b="0" i="0" kern="1200" dirty="0" smtClean="0">
                <a:solidFill>
                  <a:schemeClr val="tx1"/>
                </a:solidFill>
                <a:effectLst/>
                <a:latin typeface="+mn-lt"/>
                <a:ea typeface="+mn-ea"/>
                <a:cs typeface="+mn-cs"/>
              </a:rPr>
              <a:t> function. The </a:t>
            </a:r>
            <a:r>
              <a:rPr lang="en-US" sz="1200" b="0" i="0" kern="1200" dirty="0" err="1" smtClean="0">
                <a:solidFill>
                  <a:schemeClr val="tx1"/>
                </a:solidFill>
                <a:effectLst/>
                <a:latin typeface="+mn-lt"/>
                <a:ea typeface="+mn-ea"/>
                <a:cs typeface="+mn-cs"/>
              </a:rPr>
              <a:t>afterEach</a:t>
            </a:r>
            <a:r>
              <a:rPr lang="en-US" sz="1200" b="0" i="0" kern="1200" dirty="0" smtClean="0">
                <a:solidFill>
                  <a:schemeClr val="tx1"/>
                </a:solidFill>
                <a:effectLst/>
                <a:latin typeface="+mn-lt"/>
                <a:ea typeface="+mn-ea"/>
                <a:cs typeface="+mn-cs"/>
              </a:rPr>
              <a:t> function resets the variable before continuing.</a:t>
            </a:r>
          </a:p>
          <a:p>
            <a:endParaRPr lang="uk-UA" dirty="0"/>
          </a:p>
        </p:txBody>
      </p:sp>
    </p:spTree>
    <p:extLst>
      <p:ext uri="{BB962C8B-B14F-4D97-AF65-F5344CB8AC3E}">
        <p14:creationId xmlns:p14="http://schemas.microsoft.com/office/powerpoint/2010/main" val="200680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Jasmine’s test doubles are called spies. A spy can stub any function and tracks calls to it and all arguments. There are special matchers for interacting with spies.</a:t>
            </a:r>
          </a:p>
          <a:p>
            <a:endParaRPr lang="uk-UA" dirty="0"/>
          </a:p>
        </p:txBody>
      </p:sp>
    </p:spTree>
    <p:extLst>
      <p:ext uri="{BB962C8B-B14F-4D97-AF65-F5344CB8AC3E}">
        <p14:creationId xmlns:p14="http://schemas.microsoft.com/office/powerpoint/2010/main" val="81766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toHaveBeenCalled</a:t>
            </a:r>
            <a:r>
              <a:rPr lang="en-US" sz="1200" b="0" i="0" kern="1200" dirty="0" smtClean="0">
                <a:solidFill>
                  <a:schemeClr val="tx1"/>
                </a:solidFill>
                <a:effectLst/>
                <a:latin typeface="+mn-lt"/>
                <a:ea typeface="+mn-ea"/>
                <a:cs typeface="+mn-cs"/>
              </a:rPr>
              <a:t> matcher will return true if the spy was called. The </a:t>
            </a:r>
            <a:r>
              <a:rPr lang="en-US" sz="1200" b="0" i="0" kern="1200" dirty="0" err="1" smtClean="0">
                <a:solidFill>
                  <a:schemeClr val="tx1"/>
                </a:solidFill>
                <a:effectLst/>
                <a:latin typeface="+mn-lt"/>
                <a:ea typeface="+mn-ea"/>
                <a:cs typeface="+mn-cs"/>
              </a:rPr>
              <a:t>toHaveBeenCalledWith</a:t>
            </a:r>
            <a:r>
              <a:rPr lang="en-US" sz="1200" b="0" i="0" kern="1200" dirty="0" smtClean="0">
                <a:solidFill>
                  <a:schemeClr val="tx1"/>
                </a:solidFill>
                <a:effectLst/>
                <a:latin typeface="+mn-lt"/>
                <a:ea typeface="+mn-ea"/>
                <a:cs typeface="+mn-cs"/>
              </a:rPr>
              <a:t> matcher will return true if the argument list matches any of the recorded calls to the spy.</a:t>
            </a:r>
          </a:p>
          <a:p>
            <a:endParaRPr lang="uk-UA" dirty="0"/>
          </a:p>
        </p:txBody>
      </p:sp>
    </p:spTree>
    <p:extLst>
      <p:ext uri="{BB962C8B-B14F-4D97-AF65-F5344CB8AC3E}">
        <p14:creationId xmlns:p14="http://schemas.microsoft.com/office/powerpoint/2010/main" val="302166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a:t>
            </a:r>
            <a:r>
              <a:rPr lang="en-US" sz="1200" b="0" i="0" kern="1200" dirty="0" smtClean="0">
                <a:solidFill>
                  <a:schemeClr val="tx1"/>
                </a:solidFill>
                <a:effectLst/>
                <a:latin typeface="+mn-lt"/>
                <a:ea typeface="+mn-ea"/>
                <a:cs typeface="+mn-cs"/>
              </a:rPr>
              <a:t> blocks execute procedurally, so you don't have to worry about asynchronous code screwing everything up. This is some code that runs one after the other.</a:t>
            </a:r>
            <a:endParaRPr lang="en-US" dirty="0" smtClean="0"/>
          </a:p>
          <a:p>
            <a:r>
              <a:rPr lang="en-US" dirty="0" err="1" smtClean="0"/>
              <a:t>waitsFor</a:t>
            </a:r>
            <a:r>
              <a:rPr lang="en-US" dirty="0" smtClean="0"/>
              <a:t>()</a:t>
            </a:r>
            <a:r>
              <a:rPr lang="en-US" sz="1200" b="0" i="0" kern="1200" dirty="0" smtClean="0">
                <a:solidFill>
                  <a:schemeClr val="tx1"/>
                </a:solidFill>
                <a:effectLst/>
                <a:latin typeface="+mn-lt"/>
                <a:ea typeface="+mn-ea"/>
                <a:cs typeface="+mn-cs"/>
              </a:rPr>
              <a:t> waits for some condition to be true, and then it continues on. You can also specify an optional timeout; if it waits for longer than that, it'll fail with an optional message.</a:t>
            </a:r>
            <a:endParaRPr lang="uk-UA" dirty="0"/>
          </a:p>
        </p:txBody>
      </p:sp>
    </p:spTree>
    <p:extLst>
      <p:ext uri="{BB962C8B-B14F-4D97-AF65-F5344CB8AC3E}">
        <p14:creationId xmlns:p14="http://schemas.microsoft.com/office/powerpoint/2010/main" val="49260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rgbClr val="243C80"/>
            </a:gs>
            <a:gs pos="91000">
              <a:srgbClr val="20489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nchor="ctr"/>
          <a:lstStyle>
            <a:lvl1pPr algn="ctr">
              <a:defRPr sz="4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no lin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44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2469A"/>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10200"/>
            <a:ext cx="5486400" cy="7620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5" r:id="rId3"/>
    <p:sldLayoutId id="2147483650" r:id="rId4"/>
    <p:sldLayoutId id="2147483674" r:id="rId5"/>
    <p:sldLayoutId id="2147483661" r:id="rId6"/>
    <p:sldLayoutId id="2147483660" r:id="rId7"/>
    <p:sldLayoutId id="2147483657" r:id="rId8"/>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4000" b="1" kern="1200" dirty="0">
          <a:solidFill>
            <a:srgbClr val="32469A"/>
          </a:solidFill>
          <a:latin typeface="Segoe UI"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yahoo/istanbu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evanhahn.com/how-do-i-jasmine/" TargetMode="External"/><Relationship Id="rId2" Type="http://schemas.openxmlformats.org/officeDocument/2006/relationships/hyperlink" Target="http://pivotal.github.io/jasmine/" TargetMode="External"/><Relationship Id="rId1" Type="http://schemas.openxmlformats.org/officeDocument/2006/relationships/slideLayout" Target="../slideLayouts/slideLayout3.xml"/><Relationship Id="rId6" Type="http://schemas.openxmlformats.org/officeDocument/2006/relationships/hyperlink" Target="http://tinnedfruit.com/2011/03/03/testing-backbone-apps-with-jasmine-sinon.html" TargetMode="External"/><Relationship Id="rId5" Type="http://schemas.openxmlformats.org/officeDocument/2006/relationships/hyperlink" Target="http://gotwarlost.github.io/istanbul/" TargetMode="External"/><Relationship Id="rId4" Type="http://schemas.openxmlformats.org/officeDocument/2006/relationships/hyperlink" Target="http://www.slideshare.net/timtyrrell/testing-javascript-with-jasmine-8998985"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ource_cod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ivotal/jasmine/download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 ::: </a:t>
            </a:r>
            <a:r>
              <a:rPr lang="en-US" dirty="0" smtClean="0"/>
              <a:t>TDD</a:t>
            </a:r>
            <a:endParaRPr lang="en-US" dirty="0"/>
          </a:p>
        </p:txBody>
      </p:sp>
      <p:sp>
        <p:nvSpPr>
          <p:cNvPr id="2" name="Subtitle 1"/>
          <p:cNvSpPr>
            <a:spLocks noGrp="1"/>
          </p:cNvSpPr>
          <p:nvPr>
            <p:ph type="subTitle" idx="1"/>
          </p:nvPr>
        </p:nvSpPr>
        <p:spPr/>
        <p:txBody>
          <a:bodyPr/>
          <a:lstStyle/>
          <a:p>
            <a:r>
              <a:rPr lang="en-US" dirty="0" smtClean="0"/>
              <a:t>Ivan </a:t>
            </a:r>
            <a:r>
              <a:rPr lang="en-US" dirty="0" err="1" smtClean="0"/>
              <a:t>Chyr</a:t>
            </a:r>
            <a:endParaRPr lang="en-US" dirty="0"/>
          </a:p>
        </p:txBody>
      </p:sp>
      <p:sp>
        <p:nvSpPr>
          <p:cNvPr id="7" name="TextBox 6"/>
          <p:cNvSpPr txBox="1"/>
          <p:nvPr/>
        </p:nvSpPr>
        <p:spPr>
          <a:xfrm>
            <a:off x="6553200" y="6248400"/>
            <a:ext cx="2209800" cy="338554"/>
          </a:xfrm>
          <a:prstGeom prst="rect">
            <a:avLst/>
          </a:prstGeom>
          <a:noFill/>
        </p:spPr>
        <p:txBody>
          <a:bodyPr wrap="square" rtlCol="0">
            <a:spAutoFit/>
          </a:bodyPr>
          <a:lstStyle/>
          <a:p>
            <a:pPr algn="r"/>
            <a:r>
              <a:rPr lang="en-US" sz="1600" dirty="0" smtClean="0">
                <a:solidFill>
                  <a:schemeClr val="accent1">
                    <a:lumMod val="40000"/>
                    <a:lumOff val="60000"/>
                  </a:schemeClr>
                </a:solidFill>
                <a:latin typeface="Segoe UI" pitchFamily="34" charset="0"/>
                <a:ea typeface="Segoe UI" pitchFamily="34" charset="0"/>
                <a:cs typeface="Segoe UI" pitchFamily="34" charset="0"/>
              </a:rPr>
              <a:t>17/07/2013</a:t>
            </a:r>
            <a:endParaRPr lang="en-US" sz="1600" dirty="0">
              <a:solidFill>
                <a:schemeClr val="accent1">
                  <a:lumMod val="40000"/>
                  <a:lumOff val="6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6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uk-UA"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Suite				describe(..,..)</a:t>
            </a:r>
          </a:p>
          <a:p>
            <a:endParaRPr lang="en-US" dirty="0"/>
          </a:p>
          <a:p>
            <a:r>
              <a:rPr lang="en-US" dirty="0" smtClean="0"/>
              <a:t>Spec   [</a:t>
            </a:r>
            <a:r>
              <a:rPr lang="en-US" dirty="0" err="1" smtClean="0"/>
              <a:t>ification</a:t>
            </a:r>
            <a:r>
              <a:rPr lang="en-US" dirty="0" smtClean="0"/>
              <a:t>]		it(..,..)</a:t>
            </a:r>
          </a:p>
          <a:p>
            <a:endParaRPr lang="en-US" dirty="0"/>
          </a:p>
          <a:p>
            <a:r>
              <a:rPr lang="en-US" dirty="0" smtClean="0"/>
              <a:t>Matcher				</a:t>
            </a:r>
            <a:r>
              <a:rPr lang="en-US" dirty="0" err="1" smtClean="0"/>
              <a:t>toEquals</a:t>
            </a:r>
            <a:r>
              <a:rPr lang="en-US" dirty="0" smtClean="0"/>
              <a:t>(..,..)</a:t>
            </a:r>
          </a:p>
          <a:p>
            <a:endParaRPr lang="en-US" dirty="0"/>
          </a:p>
          <a:p>
            <a:pPr marL="0" indent="0">
              <a:buNone/>
            </a:pPr>
            <a:r>
              <a:rPr lang="en-US" dirty="0">
                <a:solidFill>
                  <a:schemeClr val="bg1">
                    <a:lumMod val="75000"/>
                  </a:schemeClr>
                </a:solidFill>
              </a:rPr>
              <a:t>Save this file as </a:t>
            </a:r>
            <a:r>
              <a:rPr lang="en-US" dirty="0">
                <a:solidFill>
                  <a:schemeClr val="bg1">
                    <a:lumMod val="75000"/>
                  </a:schemeClr>
                </a:solidFill>
              </a:rPr>
              <a:t>HelloWorldSpec.js</a:t>
            </a:r>
            <a:r>
              <a:rPr lang="en-US" dirty="0">
                <a:solidFill>
                  <a:schemeClr val="bg1">
                    <a:lumMod val="75000"/>
                  </a:schemeClr>
                </a:solidFill>
              </a:rPr>
              <a:t> in the </a:t>
            </a:r>
            <a:r>
              <a:rPr lang="en-US" dirty="0">
                <a:solidFill>
                  <a:schemeClr val="bg1">
                    <a:lumMod val="75000"/>
                  </a:schemeClr>
                </a:solidFill>
              </a:rPr>
              <a:t>/spec</a:t>
            </a:r>
            <a:r>
              <a:rPr lang="en-US" dirty="0">
                <a:solidFill>
                  <a:schemeClr val="bg1">
                    <a:lumMod val="75000"/>
                  </a:schemeClr>
                </a:solidFill>
              </a:rPr>
              <a:t> directory.</a:t>
            </a:r>
            <a:endParaRPr lang="uk-UA" dirty="0">
              <a:solidFill>
                <a:schemeClr val="bg1">
                  <a:lumMod val="75000"/>
                </a:schemeClr>
              </a:solidFill>
            </a:endParaRPr>
          </a:p>
        </p:txBody>
      </p:sp>
    </p:spTree>
    <p:extLst>
      <p:ext uri="{BB962C8B-B14F-4D97-AF65-F5344CB8AC3E}">
        <p14:creationId xmlns:p14="http://schemas.microsoft.com/office/powerpoint/2010/main" val="40142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Matchers</a:t>
            </a:r>
            <a:endParaRPr lang="uk-UA"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describe("Hello world", function() { </a:t>
            </a:r>
            <a:endParaRPr lang="en-US" sz="2800" dirty="0" smtClean="0"/>
          </a:p>
          <a:p>
            <a:pPr marL="0" indent="0">
              <a:buNone/>
            </a:pPr>
            <a:r>
              <a:rPr lang="en-US" sz="2800" dirty="0"/>
              <a:t> </a:t>
            </a:r>
            <a:r>
              <a:rPr lang="en-US" sz="2800" dirty="0" smtClean="0"/>
              <a:t> it</a:t>
            </a:r>
            <a:r>
              <a:rPr lang="en-US" sz="2800" dirty="0"/>
              <a:t>("says world", function() { </a:t>
            </a:r>
            <a:r>
              <a:rPr lang="en-US" sz="2800" dirty="0" smtClean="0"/>
              <a:t>  	expect(</a:t>
            </a:r>
            <a:r>
              <a:rPr lang="en-US" sz="2800" dirty="0" err="1" smtClean="0"/>
              <a:t>helloWorld</a:t>
            </a:r>
            <a:r>
              <a:rPr lang="en-US" sz="2800" dirty="0"/>
              <a:t>()).</a:t>
            </a:r>
            <a:r>
              <a:rPr lang="en-US" sz="2800" dirty="0" err="1"/>
              <a:t>toContain</a:t>
            </a:r>
            <a:r>
              <a:rPr lang="en-US" sz="2800" dirty="0"/>
              <a:t>("world"); </a:t>
            </a:r>
            <a:endParaRPr lang="en-US" sz="2800" dirty="0" smtClean="0"/>
          </a:p>
          <a:p>
            <a:pPr marL="0" indent="0">
              <a:buNone/>
            </a:pPr>
            <a:r>
              <a:rPr lang="en-US" sz="2800" dirty="0" smtClean="0"/>
              <a:t>  }); </a:t>
            </a:r>
          </a:p>
          <a:p>
            <a:pPr marL="0" indent="0">
              <a:buNone/>
            </a:pPr>
            <a:r>
              <a:rPr lang="en-US" sz="2800" dirty="0" smtClean="0"/>
              <a:t>});</a:t>
            </a:r>
          </a:p>
          <a:p>
            <a:pPr marL="0" indent="0">
              <a:buNone/>
            </a:pPr>
            <a:endParaRPr lang="en-US" sz="2800" dirty="0" smtClean="0"/>
          </a:p>
          <a:p>
            <a:r>
              <a:rPr lang="en-US" sz="2800" dirty="0" err="1"/>
              <a:t>toBeNull</a:t>
            </a:r>
            <a:r>
              <a:rPr lang="en-US" sz="2800" dirty="0" smtClean="0"/>
              <a:t>()</a:t>
            </a:r>
          </a:p>
          <a:p>
            <a:r>
              <a:rPr lang="en-US" sz="2800" dirty="0" err="1"/>
              <a:t>toBeTruthy</a:t>
            </a:r>
            <a:r>
              <a:rPr lang="en-US" sz="2800" dirty="0" smtClean="0"/>
              <a:t>()</a:t>
            </a:r>
          </a:p>
          <a:p>
            <a:r>
              <a:rPr lang="en-US" sz="2800" dirty="0"/>
              <a:t>expect(x).</a:t>
            </a:r>
            <a:r>
              <a:rPr lang="en-US" sz="2800" dirty="0" err="1"/>
              <a:t>not.toEqual</a:t>
            </a:r>
            <a:r>
              <a:rPr lang="en-US" sz="2800" dirty="0"/>
              <a:t>(y</a:t>
            </a:r>
            <a:r>
              <a:rPr lang="en-US" sz="2800" dirty="0" smtClean="0"/>
              <a:t>)</a:t>
            </a:r>
          </a:p>
          <a:p>
            <a:r>
              <a:rPr lang="en-US" sz="2800" dirty="0" err="1" smtClean="0"/>
              <a:t>toBe</a:t>
            </a:r>
            <a:r>
              <a:rPr lang="en-US" sz="2800" dirty="0" smtClean="0"/>
              <a:t>() – exactly the same</a:t>
            </a:r>
          </a:p>
          <a:p>
            <a:r>
              <a:rPr lang="en-US" sz="2800" dirty="0" err="1" smtClean="0"/>
              <a:t>toEqual</a:t>
            </a:r>
            <a:r>
              <a:rPr lang="en-US" sz="2800" dirty="0" smtClean="0"/>
              <a:t>() – check equivalence</a:t>
            </a:r>
            <a:endParaRPr lang="uk-UA" sz="2800" dirty="0"/>
          </a:p>
        </p:txBody>
      </p:sp>
    </p:spTree>
    <p:extLst>
      <p:ext uri="{BB962C8B-B14F-4D97-AF65-F5344CB8AC3E}">
        <p14:creationId xmlns:p14="http://schemas.microsoft.com/office/powerpoint/2010/main" val="128692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matchers</a:t>
            </a:r>
            <a:endParaRPr lang="uk-UA"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pPr marL="0" indent="0">
              <a:buNone/>
            </a:pPr>
            <a:r>
              <a:rPr lang="en-US" dirty="0"/>
              <a:t>describe('Hello world', function() { </a:t>
            </a:r>
            <a:endParaRPr lang="en-US" dirty="0" smtClean="0"/>
          </a:p>
          <a:p>
            <a:pPr marL="0" indent="0">
              <a:buNone/>
            </a:pPr>
            <a:r>
              <a:rPr lang="en-US" dirty="0" smtClean="0"/>
              <a:t>  </a:t>
            </a:r>
            <a:r>
              <a:rPr lang="en-US" dirty="0" err="1" smtClean="0"/>
              <a:t>beforeEach</a:t>
            </a:r>
            <a:r>
              <a:rPr lang="en-US" dirty="0" smtClean="0"/>
              <a:t>(function</a:t>
            </a:r>
            <a:r>
              <a:rPr lang="en-US" dirty="0"/>
              <a:t>() { </a:t>
            </a:r>
            <a:endParaRPr lang="en-US" dirty="0" smtClean="0"/>
          </a:p>
          <a:p>
            <a:pPr marL="0" indent="0">
              <a:buNone/>
            </a:pPr>
            <a:r>
              <a:rPr lang="en-US" dirty="0" smtClean="0"/>
              <a:t>    </a:t>
            </a:r>
            <a:r>
              <a:rPr lang="en-US" dirty="0" err="1" smtClean="0"/>
              <a:t>this.addMatchers</a:t>
            </a:r>
            <a:r>
              <a:rPr lang="en-US" dirty="0"/>
              <a:t>({ </a:t>
            </a:r>
            <a:endParaRPr lang="en-US" dirty="0" smtClean="0"/>
          </a:p>
          <a:p>
            <a:pPr marL="0" indent="0">
              <a:buNone/>
            </a:pPr>
            <a:r>
              <a:rPr lang="en-US" dirty="0"/>
              <a:t> </a:t>
            </a:r>
            <a:r>
              <a:rPr lang="en-US" dirty="0" smtClean="0"/>
              <a:t>     </a:t>
            </a:r>
            <a:r>
              <a:rPr lang="en-US" dirty="0" err="1" smtClean="0"/>
              <a:t>toBeDivisibleByTwo</a:t>
            </a:r>
            <a:r>
              <a:rPr lang="en-US" dirty="0"/>
              <a:t>: function() { </a:t>
            </a:r>
            <a:endParaRPr lang="en-US" dirty="0" smtClean="0"/>
          </a:p>
          <a:p>
            <a:pPr marL="0" indent="0">
              <a:buNone/>
            </a:pPr>
            <a:r>
              <a:rPr lang="en-US" dirty="0"/>
              <a:t> </a:t>
            </a:r>
            <a:r>
              <a:rPr lang="en-US" dirty="0" smtClean="0"/>
              <a:t>       return </a:t>
            </a:r>
            <a:r>
              <a:rPr lang="en-US" dirty="0"/>
              <a:t>(</a:t>
            </a:r>
            <a:r>
              <a:rPr lang="en-US" dirty="0" err="1"/>
              <a:t>this.actual</a:t>
            </a:r>
            <a:r>
              <a:rPr lang="en-US" dirty="0"/>
              <a:t> % 2) === 0; </a:t>
            </a:r>
            <a:r>
              <a:rPr lang="en-US" dirty="0" smtClean="0"/>
              <a:t>}</a:t>
            </a:r>
          </a:p>
          <a:p>
            <a:pPr marL="0" indent="0">
              <a:buNone/>
            </a:pPr>
            <a:r>
              <a:rPr lang="en-US" dirty="0"/>
              <a:t> </a:t>
            </a:r>
            <a:r>
              <a:rPr lang="en-US" dirty="0" smtClean="0"/>
              <a:t>     }); </a:t>
            </a:r>
          </a:p>
          <a:p>
            <a:pPr marL="0" indent="0">
              <a:buNone/>
            </a:pPr>
            <a:r>
              <a:rPr lang="en-US" dirty="0"/>
              <a:t> </a:t>
            </a:r>
            <a:r>
              <a:rPr lang="en-US" dirty="0" smtClean="0"/>
              <a:t>   }); </a:t>
            </a:r>
          </a:p>
          <a:p>
            <a:pPr marL="0" indent="0">
              <a:buNone/>
            </a:pPr>
            <a:endParaRPr lang="en-US" dirty="0"/>
          </a:p>
          <a:p>
            <a:pPr marL="0" indent="0">
              <a:buNone/>
            </a:pPr>
            <a:r>
              <a:rPr lang="en-US" dirty="0" smtClean="0"/>
              <a:t>  it</a:t>
            </a:r>
            <a:r>
              <a:rPr lang="en-US" dirty="0"/>
              <a:t>('is divisible by 2', function() </a:t>
            </a:r>
            <a:r>
              <a:rPr lang="en-US" dirty="0" smtClean="0"/>
              <a:t>{</a:t>
            </a:r>
          </a:p>
          <a:p>
            <a:pPr marL="0" indent="0">
              <a:buNone/>
            </a:pPr>
            <a:r>
              <a:rPr lang="en-US" dirty="0" smtClean="0"/>
              <a:t>    expect(</a:t>
            </a:r>
            <a:r>
              <a:rPr lang="en-US" dirty="0" err="1" smtClean="0"/>
              <a:t>gimmeANumber</a:t>
            </a:r>
            <a:r>
              <a:rPr lang="en-US" dirty="0"/>
              <a:t>()).</a:t>
            </a:r>
            <a:r>
              <a:rPr lang="en-US" dirty="0" err="1"/>
              <a:t>toBeDivisibleByTwo</a:t>
            </a:r>
            <a:r>
              <a:rPr lang="en-US" dirty="0"/>
              <a:t>(); </a:t>
            </a:r>
            <a:endParaRPr lang="en-US" dirty="0" smtClean="0"/>
          </a:p>
          <a:p>
            <a:pPr marL="0" indent="0">
              <a:buNone/>
            </a:pPr>
            <a:r>
              <a:rPr lang="en-US" dirty="0" smtClean="0"/>
              <a:t>  });</a:t>
            </a:r>
          </a:p>
          <a:p>
            <a:pPr marL="0" indent="0">
              <a:buNone/>
            </a:pPr>
            <a:r>
              <a:rPr lang="en-US" dirty="0" smtClean="0"/>
              <a:t>});</a:t>
            </a:r>
            <a:endParaRPr lang="uk-UA" dirty="0"/>
          </a:p>
        </p:txBody>
      </p:sp>
    </p:spTree>
    <p:extLst>
      <p:ext uri="{BB962C8B-B14F-4D97-AF65-F5344CB8AC3E}">
        <p14:creationId xmlns:p14="http://schemas.microsoft.com/office/powerpoint/2010/main" val="74900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and </a:t>
            </a:r>
            <a:r>
              <a:rPr lang="en-US" dirty="0" smtClean="0"/>
              <a:t>after</a:t>
            </a:r>
            <a:endParaRPr lang="uk-UA" dirty="0"/>
          </a:p>
        </p:txBody>
      </p:sp>
      <p:sp>
        <p:nvSpPr>
          <p:cNvPr id="3" name="Content Placeholder 2"/>
          <p:cNvSpPr>
            <a:spLocks noGrp="1"/>
          </p:cNvSpPr>
          <p:nvPr>
            <p:ph idx="1"/>
          </p:nvPr>
        </p:nvSpPr>
        <p:spPr>
          <a:xfrm>
            <a:off x="457200" y="1447800"/>
            <a:ext cx="8229600" cy="4648200"/>
          </a:xfrm>
        </p:spPr>
        <p:txBody>
          <a:bodyPr>
            <a:normAutofit fontScale="92500" lnSpcReduction="10000"/>
          </a:bodyPr>
          <a:lstStyle/>
          <a:p>
            <a:pPr marL="0" indent="0">
              <a:buNone/>
            </a:pPr>
            <a:r>
              <a:rPr lang="en-US" dirty="0"/>
              <a:t>describe("A spec (with setup and tear-down)",</a:t>
            </a:r>
            <a:r>
              <a:rPr lang="en-US" dirty="0"/>
              <a:t> </a:t>
            </a:r>
            <a:r>
              <a:rPr lang="en-US" b="1" dirty="0"/>
              <a:t>function</a:t>
            </a:r>
            <a:r>
              <a:rPr lang="en-US" dirty="0"/>
              <a:t>()</a:t>
            </a:r>
            <a:r>
              <a:rPr lang="en-US" dirty="0"/>
              <a:t> </a:t>
            </a:r>
            <a:r>
              <a:rPr lang="en-US" dirty="0"/>
              <a:t>{</a:t>
            </a:r>
            <a:r>
              <a:rPr lang="en-US" dirty="0"/>
              <a:t> </a:t>
            </a:r>
            <a:endParaRPr lang="en-US" b="1" dirty="0"/>
          </a:p>
          <a:p>
            <a:pPr marL="0" indent="0">
              <a:buNone/>
            </a:pPr>
            <a:r>
              <a:rPr lang="en-US" b="1" dirty="0" err="1" smtClean="0"/>
              <a:t>var</a:t>
            </a:r>
            <a:r>
              <a:rPr lang="en-US" dirty="0" smtClean="0"/>
              <a:t> </a:t>
            </a:r>
            <a:r>
              <a:rPr lang="en-US" dirty="0"/>
              <a:t>foo;</a:t>
            </a:r>
            <a:r>
              <a:rPr lang="en-US" dirty="0"/>
              <a:t> </a:t>
            </a:r>
            <a:endParaRPr lang="en-US" dirty="0" smtClean="0"/>
          </a:p>
          <a:p>
            <a:pPr marL="0" indent="0">
              <a:buNone/>
            </a:pPr>
            <a:r>
              <a:rPr lang="en-US" dirty="0" err="1" smtClean="0"/>
              <a:t>beforeEach</a:t>
            </a:r>
            <a:r>
              <a:rPr lang="en-US" dirty="0" smtClean="0"/>
              <a:t>(</a:t>
            </a:r>
            <a:r>
              <a:rPr lang="en-US" b="1" dirty="0" smtClean="0"/>
              <a:t>function</a:t>
            </a:r>
            <a:r>
              <a:rPr lang="en-US" dirty="0"/>
              <a:t>()</a:t>
            </a:r>
            <a:r>
              <a:rPr lang="en-US" dirty="0"/>
              <a:t> </a:t>
            </a:r>
            <a:r>
              <a:rPr lang="en-US" dirty="0"/>
              <a:t>{</a:t>
            </a:r>
            <a:r>
              <a:rPr lang="en-US" dirty="0"/>
              <a:t> </a:t>
            </a:r>
            <a:endParaRPr lang="en-US" dirty="0" smtClean="0"/>
          </a:p>
          <a:p>
            <a:pPr marL="0" indent="0">
              <a:buNone/>
            </a:pPr>
            <a:r>
              <a:rPr lang="en-US" dirty="0"/>
              <a:t> </a:t>
            </a:r>
            <a:r>
              <a:rPr lang="en-US" dirty="0" smtClean="0"/>
              <a:t> foo </a:t>
            </a:r>
            <a:r>
              <a:rPr lang="en-US" b="1" dirty="0"/>
              <a:t>=</a:t>
            </a:r>
            <a:r>
              <a:rPr lang="en-US" dirty="0"/>
              <a:t> </a:t>
            </a:r>
            <a:r>
              <a:rPr lang="en-US" dirty="0"/>
              <a:t>0;</a:t>
            </a:r>
            <a:r>
              <a:rPr lang="en-US" dirty="0"/>
              <a:t> </a:t>
            </a:r>
            <a:r>
              <a:rPr lang="en-US" dirty="0"/>
              <a:t>foo</a:t>
            </a:r>
            <a:r>
              <a:rPr lang="en-US" dirty="0"/>
              <a:t> </a:t>
            </a:r>
            <a:r>
              <a:rPr lang="en-US" b="1" dirty="0"/>
              <a:t>+=</a:t>
            </a:r>
            <a:r>
              <a:rPr lang="en-US" dirty="0"/>
              <a:t> </a:t>
            </a:r>
            <a:r>
              <a:rPr lang="en-US" dirty="0"/>
              <a:t>1;</a:t>
            </a:r>
            <a:r>
              <a:rPr lang="en-US" dirty="0"/>
              <a:t> </a:t>
            </a:r>
            <a:endParaRPr lang="en-US" dirty="0" smtClean="0"/>
          </a:p>
          <a:p>
            <a:pPr marL="0" indent="0">
              <a:buNone/>
            </a:pPr>
            <a:r>
              <a:rPr lang="en-US" dirty="0" smtClean="0"/>
              <a:t>}); </a:t>
            </a:r>
          </a:p>
          <a:p>
            <a:pPr marL="0" indent="0">
              <a:buNone/>
            </a:pPr>
            <a:r>
              <a:rPr lang="en-US" dirty="0" err="1" smtClean="0"/>
              <a:t>afterEach</a:t>
            </a:r>
            <a:r>
              <a:rPr lang="en-US" dirty="0" smtClean="0"/>
              <a:t>(</a:t>
            </a:r>
            <a:r>
              <a:rPr lang="en-US" b="1" dirty="0" smtClean="0"/>
              <a:t>function</a:t>
            </a:r>
            <a:r>
              <a:rPr lang="en-US" dirty="0"/>
              <a:t>()</a:t>
            </a:r>
            <a:r>
              <a:rPr lang="en-US" dirty="0"/>
              <a:t> </a:t>
            </a:r>
            <a:r>
              <a:rPr lang="en-US" dirty="0"/>
              <a:t>{</a:t>
            </a:r>
            <a:r>
              <a:rPr lang="en-US" dirty="0"/>
              <a:t> </a:t>
            </a:r>
            <a:endParaRPr lang="en-US" dirty="0" smtClean="0"/>
          </a:p>
          <a:p>
            <a:pPr marL="0" indent="0">
              <a:buNone/>
            </a:pPr>
            <a:r>
              <a:rPr lang="en-US" dirty="0"/>
              <a:t> </a:t>
            </a:r>
            <a:r>
              <a:rPr lang="en-US" dirty="0" smtClean="0"/>
              <a:t> foo </a:t>
            </a:r>
            <a:r>
              <a:rPr lang="en-US" b="1" dirty="0"/>
              <a:t>=</a:t>
            </a:r>
            <a:r>
              <a:rPr lang="en-US" dirty="0"/>
              <a:t> </a:t>
            </a:r>
            <a:r>
              <a:rPr lang="en-US" dirty="0"/>
              <a:t>0;</a:t>
            </a:r>
            <a:r>
              <a:rPr lang="en-US" dirty="0"/>
              <a:t> </a:t>
            </a:r>
            <a:endParaRPr lang="en-US" dirty="0" smtClean="0"/>
          </a:p>
          <a:p>
            <a:pPr marL="0" indent="0">
              <a:buNone/>
            </a:pPr>
            <a:r>
              <a:rPr lang="en-US" dirty="0" smtClean="0"/>
              <a:t>}); …</a:t>
            </a:r>
            <a:endParaRPr lang="uk-UA" dirty="0"/>
          </a:p>
        </p:txBody>
      </p:sp>
    </p:spTree>
    <p:extLst>
      <p:ext uri="{BB962C8B-B14F-4D97-AF65-F5344CB8AC3E}">
        <p14:creationId xmlns:p14="http://schemas.microsoft.com/office/powerpoint/2010/main" val="344821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Nesting describe </a:t>
            </a:r>
            <a:r>
              <a:rPr lang="en-US" dirty="0" smtClean="0"/>
              <a:t>Blocks</a:t>
            </a:r>
            <a:endParaRPr lang="uk-UA" dirty="0"/>
          </a:p>
        </p:txBody>
      </p:sp>
      <p:sp>
        <p:nvSpPr>
          <p:cNvPr id="3" name="Content Placeholder 2"/>
          <p:cNvSpPr>
            <a:spLocks noGrp="1"/>
          </p:cNvSpPr>
          <p:nvPr>
            <p:ph idx="1"/>
          </p:nvPr>
        </p:nvSpPr>
        <p:spPr/>
        <p:txBody>
          <a:bodyPr/>
          <a:lstStyle/>
          <a:p>
            <a:pPr marL="0" indent="0">
              <a:buNone/>
            </a:pPr>
            <a:r>
              <a:rPr lang="en-US" dirty="0"/>
              <a:t>Calls to </a:t>
            </a:r>
            <a:r>
              <a:rPr lang="en-US" dirty="0"/>
              <a:t>describe</a:t>
            </a:r>
            <a:r>
              <a:rPr lang="en-US" dirty="0"/>
              <a:t> can be </a:t>
            </a:r>
            <a:r>
              <a:rPr lang="en-US" b="1" dirty="0"/>
              <a:t>nested</a:t>
            </a:r>
            <a:r>
              <a:rPr lang="en-US" dirty="0"/>
              <a:t>, with specs defined at any level. This allows a suite to be composed as a tree of functions. Before a spec is executed, </a:t>
            </a:r>
            <a:r>
              <a:rPr lang="en-US" b="1" dirty="0"/>
              <a:t>Jasmine walks down the tree executing </a:t>
            </a:r>
            <a:r>
              <a:rPr lang="en-US" b="1" dirty="0" smtClean="0"/>
              <a:t>each </a:t>
            </a:r>
            <a:r>
              <a:rPr lang="en-US" b="1" dirty="0" err="1" smtClean="0"/>
              <a:t>beforeEach</a:t>
            </a:r>
            <a:r>
              <a:rPr lang="en-US" b="1" dirty="0"/>
              <a:t> function in order.</a:t>
            </a:r>
            <a:r>
              <a:rPr lang="en-US" dirty="0"/>
              <a:t> After the spec is executed, Jasmine walks through the </a:t>
            </a:r>
            <a:r>
              <a:rPr lang="en-US" dirty="0" err="1"/>
              <a:t>afterEach</a:t>
            </a:r>
            <a:r>
              <a:rPr lang="en-US" dirty="0"/>
              <a:t> functions similarly.</a:t>
            </a:r>
            <a:endParaRPr lang="uk-UA" dirty="0"/>
          </a:p>
        </p:txBody>
      </p:sp>
    </p:spTree>
    <p:extLst>
      <p:ext uri="{BB962C8B-B14F-4D97-AF65-F5344CB8AC3E}">
        <p14:creationId xmlns:p14="http://schemas.microsoft.com/office/powerpoint/2010/main" val="2707381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Disabling Specs and </a:t>
            </a:r>
            <a:r>
              <a:rPr lang="en-US" dirty="0" smtClean="0"/>
              <a:t>Suites</a:t>
            </a:r>
            <a:endParaRPr lang="uk-UA"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solidFill>
                  <a:srgbClr val="FF0000"/>
                </a:solidFill>
              </a:rPr>
              <a:t>xdescribe</a:t>
            </a:r>
            <a:r>
              <a:rPr lang="en-US" dirty="0"/>
              <a:t>("A spec",</a:t>
            </a:r>
            <a:r>
              <a:rPr lang="en-US" dirty="0"/>
              <a:t> </a:t>
            </a:r>
          </a:p>
          <a:p>
            <a:pPr marL="0" indent="0">
              <a:buNone/>
            </a:pPr>
            <a:r>
              <a:rPr lang="en-US" b="1" dirty="0" smtClean="0"/>
              <a:t>function</a:t>
            </a:r>
            <a:r>
              <a:rPr lang="en-US" dirty="0"/>
              <a:t>()</a:t>
            </a:r>
            <a:r>
              <a:rPr lang="en-US" dirty="0"/>
              <a:t> </a:t>
            </a:r>
            <a:r>
              <a:rPr lang="en-US" dirty="0"/>
              <a:t>{</a:t>
            </a:r>
            <a:r>
              <a:rPr lang="en-US" dirty="0"/>
              <a:t> </a:t>
            </a:r>
            <a:endParaRPr lang="en-US" dirty="0" smtClean="0"/>
          </a:p>
          <a:p>
            <a:pPr marL="0" indent="0">
              <a:buNone/>
            </a:pPr>
            <a:r>
              <a:rPr lang="en-US" b="1" dirty="0"/>
              <a:t> </a:t>
            </a:r>
            <a:r>
              <a:rPr lang="en-US" b="1" dirty="0" smtClean="0"/>
              <a:t> </a:t>
            </a:r>
            <a:r>
              <a:rPr lang="en-US" b="1" dirty="0" err="1" smtClean="0"/>
              <a:t>var</a:t>
            </a:r>
            <a:r>
              <a:rPr lang="en-US" dirty="0" smtClean="0"/>
              <a:t> </a:t>
            </a:r>
            <a:r>
              <a:rPr lang="en-US" dirty="0"/>
              <a:t>foo;</a:t>
            </a:r>
            <a:r>
              <a:rPr lang="en-US" dirty="0"/>
              <a:t> </a:t>
            </a:r>
            <a:endParaRPr lang="en-US" dirty="0" smtClean="0"/>
          </a:p>
          <a:p>
            <a:pPr marL="0" indent="0">
              <a:buNone/>
            </a:pPr>
            <a:r>
              <a:rPr lang="en-US" dirty="0"/>
              <a:t> </a:t>
            </a:r>
            <a:r>
              <a:rPr lang="en-US" dirty="0" smtClean="0"/>
              <a:t> </a:t>
            </a:r>
            <a:r>
              <a:rPr lang="en-US" dirty="0" err="1" smtClean="0"/>
              <a:t>beforeEach</a:t>
            </a:r>
            <a:r>
              <a:rPr lang="en-US" dirty="0" smtClean="0"/>
              <a:t>(</a:t>
            </a:r>
            <a:r>
              <a:rPr lang="en-US" b="1" dirty="0" smtClean="0"/>
              <a:t>function</a:t>
            </a:r>
            <a:r>
              <a:rPr lang="en-US" dirty="0"/>
              <a:t>()</a:t>
            </a:r>
            <a:r>
              <a:rPr lang="en-US" dirty="0"/>
              <a:t> </a:t>
            </a:r>
            <a:r>
              <a:rPr lang="en-US" dirty="0"/>
              <a:t>{</a:t>
            </a:r>
            <a:r>
              <a:rPr lang="en-US" dirty="0"/>
              <a:t> </a:t>
            </a:r>
            <a:endParaRPr lang="en-US" dirty="0" smtClean="0"/>
          </a:p>
          <a:p>
            <a:pPr marL="0" indent="0">
              <a:buNone/>
            </a:pPr>
            <a:r>
              <a:rPr lang="en-US" dirty="0"/>
              <a:t> </a:t>
            </a:r>
            <a:r>
              <a:rPr lang="en-US" dirty="0" smtClean="0"/>
              <a:t>   foo </a:t>
            </a:r>
            <a:r>
              <a:rPr lang="en-US" b="1" dirty="0"/>
              <a:t>=</a:t>
            </a:r>
            <a:r>
              <a:rPr lang="en-US" dirty="0"/>
              <a:t> </a:t>
            </a:r>
            <a:r>
              <a:rPr lang="en-US" dirty="0"/>
              <a:t>0;</a:t>
            </a:r>
            <a:r>
              <a:rPr lang="en-US" dirty="0"/>
              <a:t> </a:t>
            </a:r>
            <a:r>
              <a:rPr lang="en-US" dirty="0"/>
              <a:t>foo</a:t>
            </a:r>
            <a:r>
              <a:rPr lang="en-US" dirty="0"/>
              <a:t> </a:t>
            </a:r>
            <a:r>
              <a:rPr lang="en-US" b="1" dirty="0"/>
              <a:t>+=</a:t>
            </a:r>
            <a:r>
              <a:rPr lang="en-US" dirty="0"/>
              <a:t> </a:t>
            </a:r>
            <a:r>
              <a:rPr lang="en-US" dirty="0"/>
              <a:t>1;</a:t>
            </a:r>
            <a:r>
              <a:rPr lang="en-US" dirty="0"/>
              <a:t> </a:t>
            </a:r>
            <a:endParaRPr lang="en-US" dirty="0" smtClean="0"/>
          </a:p>
          <a:p>
            <a:pPr marL="0" indent="0">
              <a:buNone/>
            </a:pPr>
            <a:r>
              <a:rPr lang="en-US" dirty="0" smtClean="0"/>
              <a:t>}); </a:t>
            </a:r>
            <a:endParaRPr lang="en-US" dirty="0"/>
          </a:p>
          <a:p>
            <a:pPr marL="0" indent="0">
              <a:buNone/>
            </a:pPr>
            <a:r>
              <a:rPr lang="en-US" dirty="0" smtClean="0"/>
              <a:t>  </a:t>
            </a:r>
            <a:r>
              <a:rPr lang="en-US" dirty="0" err="1" smtClean="0">
                <a:solidFill>
                  <a:srgbClr val="FF0000"/>
                </a:solidFill>
              </a:rPr>
              <a:t>xit</a:t>
            </a:r>
            <a:r>
              <a:rPr lang="en-US" dirty="0"/>
              <a:t>("is just a function, so it can contain any code",</a:t>
            </a:r>
            <a:r>
              <a:rPr lang="en-US" dirty="0"/>
              <a:t> </a:t>
            </a:r>
            <a:r>
              <a:rPr lang="en-US" b="1" dirty="0" smtClean="0"/>
              <a:t>function</a:t>
            </a:r>
            <a:r>
              <a:rPr lang="en-US" dirty="0"/>
              <a:t>()</a:t>
            </a:r>
            <a:r>
              <a:rPr lang="en-US" dirty="0"/>
              <a:t> </a:t>
            </a:r>
            <a:r>
              <a:rPr lang="en-US" dirty="0"/>
              <a:t>{</a:t>
            </a:r>
            <a:r>
              <a:rPr lang="en-US" dirty="0"/>
              <a:t> </a:t>
            </a:r>
            <a:endParaRPr lang="en-US" dirty="0" smtClean="0"/>
          </a:p>
          <a:p>
            <a:pPr marL="0" indent="0">
              <a:buNone/>
            </a:pPr>
            <a:r>
              <a:rPr lang="en-US" dirty="0"/>
              <a:t> </a:t>
            </a:r>
            <a:r>
              <a:rPr lang="en-US" dirty="0" smtClean="0"/>
              <a:t>   expect(foo</a:t>
            </a:r>
            <a:r>
              <a:rPr lang="en-US" dirty="0"/>
              <a:t>).</a:t>
            </a:r>
            <a:r>
              <a:rPr lang="en-US" dirty="0" err="1"/>
              <a:t>toEqual</a:t>
            </a:r>
            <a:r>
              <a:rPr lang="en-US" dirty="0"/>
              <a:t>(1);</a:t>
            </a:r>
            <a:r>
              <a:rPr lang="en-US" dirty="0"/>
              <a:t> </a:t>
            </a:r>
            <a:endParaRPr lang="en-US" dirty="0" smtClean="0"/>
          </a:p>
          <a:p>
            <a:pPr marL="0" indent="0">
              <a:buNone/>
            </a:pPr>
            <a:r>
              <a:rPr lang="en-US" dirty="0" smtClean="0"/>
              <a:t>}); </a:t>
            </a:r>
          </a:p>
          <a:p>
            <a:pPr marL="0" indent="0">
              <a:buNone/>
            </a:pPr>
            <a:r>
              <a:rPr lang="en-US" dirty="0" smtClean="0"/>
              <a:t>});</a:t>
            </a:r>
            <a:endParaRPr lang="uk-UA" dirty="0"/>
          </a:p>
        </p:txBody>
      </p:sp>
    </p:spTree>
    <p:extLst>
      <p:ext uri="{BB962C8B-B14F-4D97-AF65-F5344CB8AC3E}">
        <p14:creationId xmlns:p14="http://schemas.microsoft.com/office/powerpoint/2010/main" val="345394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Spies</a:t>
            </a:r>
            <a:endParaRPr lang="uk-UA"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var</a:t>
            </a:r>
            <a:r>
              <a:rPr lang="en-US" dirty="0"/>
              <a:t> Person = function() </a:t>
            </a:r>
            <a:r>
              <a:rPr lang="en-US" dirty="0" smtClean="0"/>
              <a:t>{};</a:t>
            </a:r>
          </a:p>
          <a:p>
            <a:pPr marL="0" indent="0">
              <a:buNone/>
            </a:pPr>
            <a:endParaRPr lang="en-US" dirty="0" smtClean="0"/>
          </a:p>
          <a:p>
            <a:pPr marL="0" indent="0">
              <a:buNone/>
            </a:pPr>
            <a:r>
              <a:rPr lang="en-US" dirty="0" err="1" smtClean="0"/>
              <a:t>Person.prototype.helloSomeone</a:t>
            </a:r>
            <a:r>
              <a:rPr lang="en-US" dirty="0" smtClean="0"/>
              <a:t> </a:t>
            </a:r>
            <a:r>
              <a:rPr lang="en-US" dirty="0"/>
              <a:t>= function(</a:t>
            </a:r>
            <a:r>
              <a:rPr lang="en-US" dirty="0" err="1"/>
              <a:t>toGreet</a:t>
            </a:r>
            <a:r>
              <a:rPr lang="en-US" dirty="0"/>
              <a:t>) { </a:t>
            </a:r>
            <a:endParaRPr lang="en-US" dirty="0" smtClean="0"/>
          </a:p>
          <a:p>
            <a:pPr marL="0" indent="0">
              <a:buNone/>
            </a:pPr>
            <a:r>
              <a:rPr lang="en-US" dirty="0" smtClean="0"/>
              <a:t>return </a:t>
            </a:r>
            <a:r>
              <a:rPr lang="en-US" dirty="0" err="1"/>
              <a:t>this.sayHello</a:t>
            </a:r>
            <a:r>
              <a:rPr lang="en-US" dirty="0"/>
              <a:t>() + " " + </a:t>
            </a:r>
            <a:r>
              <a:rPr lang="en-US" dirty="0" err="1"/>
              <a:t>toGreet</a:t>
            </a:r>
            <a:r>
              <a:rPr lang="en-US" dirty="0"/>
              <a:t>; </a:t>
            </a:r>
            <a:endParaRPr lang="en-US" dirty="0" smtClean="0"/>
          </a:p>
          <a:p>
            <a:pPr marL="0" indent="0">
              <a:buNone/>
            </a:pPr>
            <a:r>
              <a:rPr lang="en-US" dirty="0" smtClean="0"/>
              <a:t>}; </a:t>
            </a:r>
          </a:p>
          <a:p>
            <a:pPr marL="0" indent="0">
              <a:buNone/>
            </a:pPr>
            <a:endParaRPr lang="en-US" dirty="0"/>
          </a:p>
          <a:p>
            <a:pPr marL="0" indent="0">
              <a:buNone/>
            </a:pPr>
            <a:r>
              <a:rPr lang="en-US" dirty="0" err="1" smtClean="0"/>
              <a:t>Person.prototype.sayHello</a:t>
            </a:r>
            <a:r>
              <a:rPr lang="en-US" dirty="0" smtClean="0"/>
              <a:t> </a:t>
            </a:r>
            <a:r>
              <a:rPr lang="en-US" dirty="0"/>
              <a:t>= function() { </a:t>
            </a:r>
            <a:endParaRPr lang="en-US" dirty="0" smtClean="0"/>
          </a:p>
          <a:p>
            <a:pPr marL="0" indent="0">
              <a:buNone/>
            </a:pPr>
            <a:r>
              <a:rPr lang="en-US" dirty="0" smtClean="0"/>
              <a:t>return </a:t>
            </a:r>
            <a:r>
              <a:rPr lang="en-US" dirty="0"/>
              <a:t>"Hello"; </a:t>
            </a:r>
            <a:endParaRPr lang="en-US" dirty="0" smtClean="0"/>
          </a:p>
          <a:p>
            <a:pPr marL="0" indent="0">
              <a:buNone/>
            </a:pPr>
            <a:r>
              <a:rPr lang="en-US" dirty="0" smtClean="0"/>
              <a:t>};</a:t>
            </a:r>
            <a:endParaRPr lang="uk-UA" dirty="0"/>
          </a:p>
        </p:txBody>
      </p:sp>
    </p:spTree>
    <p:extLst>
      <p:ext uri="{BB962C8B-B14F-4D97-AF65-F5344CB8AC3E}">
        <p14:creationId xmlns:p14="http://schemas.microsoft.com/office/powerpoint/2010/main" val="223438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04800" y="1066800"/>
            <a:ext cx="8686800" cy="4525963"/>
          </a:xfrm>
          <a:prstGeom prst="rect">
            <a:avLst/>
          </a:prstGeom>
        </p:spPr>
        <p:txBody>
          <a:bodyPr>
            <a:normAutofit fontScale="92500" lnSpcReduction="20000"/>
          </a:bodyPr>
          <a:lst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describe("Person", function() { </a:t>
            </a:r>
            <a:endParaRPr lang="en-US" dirty="0" smtClean="0"/>
          </a:p>
          <a:p>
            <a:pPr marL="0" indent="0">
              <a:buNone/>
            </a:pPr>
            <a:r>
              <a:rPr lang="en-US" dirty="0"/>
              <a:t> </a:t>
            </a:r>
            <a:r>
              <a:rPr lang="en-US" dirty="0" smtClean="0"/>
              <a:t> it</a:t>
            </a:r>
            <a:r>
              <a:rPr lang="en-US" dirty="0"/>
              <a:t>("calls the </a:t>
            </a:r>
            <a:r>
              <a:rPr lang="en-US" dirty="0" err="1"/>
              <a:t>sayHello</a:t>
            </a:r>
            <a:r>
              <a:rPr lang="en-US" dirty="0"/>
              <a:t>() function", function() { </a:t>
            </a:r>
            <a:endParaRPr lang="en-US" dirty="0" smtClean="0"/>
          </a:p>
          <a:p>
            <a:pPr marL="0" indent="0">
              <a:buNone/>
            </a:pPr>
            <a:r>
              <a:rPr lang="en-US" dirty="0"/>
              <a:t> </a:t>
            </a:r>
            <a:r>
              <a:rPr lang="en-US" dirty="0" smtClean="0"/>
              <a:t>   </a:t>
            </a:r>
            <a:r>
              <a:rPr lang="en-US" dirty="0" err="1" smtClean="0"/>
              <a:t>var</a:t>
            </a:r>
            <a:r>
              <a:rPr lang="en-US" dirty="0" smtClean="0"/>
              <a:t> </a:t>
            </a:r>
            <a:r>
              <a:rPr lang="en-US" dirty="0" err="1"/>
              <a:t>fakePerson</a:t>
            </a:r>
            <a:r>
              <a:rPr lang="en-US" dirty="0"/>
              <a:t> = new Person(); </a:t>
            </a:r>
            <a:r>
              <a:rPr lang="en-US" dirty="0" smtClean="0"/>
              <a:t>  </a:t>
            </a:r>
          </a:p>
          <a:p>
            <a:pPr marL="0" indent="0">
              <a:buNone/>
            </a:pPr>
            <a:r>
              <a:rPr lang="en-US" dirty="0"/>
              <a:t> </a:t>
            </a:r>
            <a:r>
              <a:rPr lang="en-US" dirty="0" smtClean="0"/>
              <a:t>   </a:t>
            </a:r>
            <a:r>
              <a:rPr lang="en-US" dirty="0" err="1" smtClean="0"/>
              <a:t>spyOn</a:t>
            </a:r>
            <a:r>
              <a:rPr lang="en-US" dirty="0" smtClean="0"/>
              <a:t>(</a:t>
            </a:r>
            <a:r>
              <a:rPr lang="en-US" dirty="0" err="1" smtClean="0"/>
              <a:t>fakePerson</a:t>
            </a:r>
            <a:r>
              <a:rPr lang="en-US" dirty="0"/>
              <a:t>, "</a:t>
            </a:r>
            <a:r>
              <a:rPr lang="en-US" dirty="0" err="1"/>
              <a:t>sayHello</a:t>
            </a:r>
            <a:r>
              <a:rPr lang="en-US" dirty="0"/>
              <a:t>"); </a:t>
            </a:r>
            <a:endParaRPr lang="en-US" dirty="0" smtClean="0"/>
          </a:p>
          <a:p>
            <a:pPr marL="0" indent="0">
              <a:buNone/>
            </a:pPr>
            <a:r>
              <a:rPr lang="en-US" dirty="0"/>
              <a:t> </a:t>
            </a:r>
            <a:r>
              <a:rPr lang="en-US" dirty="0" smtClean="0"/>
              <a:t>   </a:t>
            </a:r>
            <a:r>
              <a:rPr lang="en-US" dirty="0" err="1" smtClean="0"/>
              <a:t>fakePerson.helloSomeone</a:t>
            </a:r>
            <a:r>
              <a:rPr lang="en-US" dirty="0"/>
              <a:t>("world"); </a:t>
            </a:r>
            <a:endParaRPr lang="en-US" dirty="0"/>
          </a:p>
          <a:p>
            <a:pPr marL="0" indent="0">
              <a:buNone/>
            </a:pPr>
            <a:r>
              <a:rPr lang="en-US" dirty="0" smtClean="0"/>
              <a:t>         </a:t>
            </a:r>
          </a:p>
          <a:p>
            <a:pPr marL="0" indent="0">
              <a:buNone/>
            </a:pPr>
            <a:r>
              <a:rPr lang="en-US" dirty="0"/>
              <a:t> </a:t>
            </a:r>
            <a:r>
              <a:rPr lang="en-US" dirty="0" smtClean="0"/>
              <a:t>  expect(</a:t>
            </a:r>
            <a:r>
              <a:rPr lang="en-US" dirty="0" err="1" smtClean="0"/>
              <a:t>fakePerson.sayHello</a:t>
            </a:r>
            <a:r>
              <a:rPr lang="en-US" dirty="0"/>
              <a:t>).</a:t>
            </a:r>
            <a:r>
              <a:rPr lang="en-US" dirty="0" err="1"/>
              <a:t>toHaveBeenCalled</a:t>
            </a:r>
            <a:r>
              <a:rPr lang="en-US" dirty="0"/>
              <a:t>(); </a:t>
            </a:r>
            <a:endParaRPr lang="en-US" dirty="0" smtClean="0"/>
          </a:p>
          <a:p>
            <a:pPr marL="0" indent="0">
              <a:buNone/>
            </a:pPr>
            <a:r>
              <a:rPr lang="en-US" dirty="0" smtClean="0"/>
              <a:t>  }); </a:t>
            </a:r>
          </a:p>
          <a:p>
            <a:pPr marL="0" indent="0">
              <a:buNone/>
            </a:pPr>
            <a:r>
              <a:rPr lang="en-US" dirty="0" smtClean="0"/>
              <a:t>});</a:t>
            </a:r>
            <a:endParaRPr lang="uk-UA" dirty="0"/>
          </a:p>
        </p:txBody>
      </p:sp>
    </p:spTree>
    <p:extLst>
      <p:ext uri="{BB962C8B-B14F-4D97-AF65-F5344CB8AC3E}">
        <p14:creationId xmlns:p14="http://schemas.microsoft.com/office/powerpoint/2010/main" val="214317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synchronous world</a:t>
            </a:r>
            <a:endParaRPr lang="uk-UA"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describe("Calculator", function() { </a:t>
            </a:r>
            <a:endParaRPr lang="en-US" dirty="0" smtClean="0"/>
          </a:p>
          <a:p>
            <a:pPr marL="0" indent="0">
              <a:buNone/>
            </a:pPr>
            <a:r>
              <a:rPr lang="en-US" dirty="0"/>
              <a:t> </a:t>
            </a:r>
            <a:r>
              <a:rPr lang="en-US" dirty="0" smtClean="0"/>
              <a:t> it</a:t>
            </a:r>
            <a:r>
              <a:rPr lang="en-US" dirty="0"/>
              <a:t>("should factor two huge numbers asynchronously", </a:t>
            </a:r>
            <a:endParaRPr lang="en-US" dirty="0" smtClean="0"/>
          </a:p>
          <a:p>
            <a:pPr marL="0" indent="0">
              <a:buNone/>
            </a:pPr>
            <a:r>
              <a:rPr lang="en-US" dirty="0"/>
              <a:t> </a:t>
            </a:r>
            <a:r>
              <a:rPr lang="en-US" dirty="0" smtClean="0"/>
              <a:t>   function</a:t>
            </a:r>
            <a:r>
              <a:rPr lang="en-US" dirty="0"/>
              <a:t>() { </a:t>
            </a:r>
            <a:endParaRPr lang="en-US" dirty="0" smtClean="0"/>
          </a:p>
          <a:p>
            <a:pPr marL="0" indent="0">
              <a:buNone/>
            </a:pPr>
            <a:r>
              <a:rPr lang="en-US" dirty="0"/>
              <a:t> </a:t>
            </a:r>
            <a:r>
              <a:rPr lang="en-US" dirty="0" smtClean="0"/>
              <a:t>   </a:t>
            </a:r>
            <a:r>
              <a:rPr lang="en-US" dirty="0" err="1" smtClean="0"/>
              <a:t>var</a:t>
            </a:r>
            <a:r>
              <a:rPr lang="en-US" dirty="0" smtClean="0"/>
              <a:t> </a:t>
            </a:r>
            <a:r>
              <a:rPr lang="en-US" dirty="0" err="1"/>
              <a:t>calc</a:t>
            </a:r>
            <a:r>
              <a:rPr lang="en-US" dirty="0"/>
              <a:t> = new Calculator(); </a:t>
            </a:r>
            <a:endParaRPr lang="en-US" dirty="0" smtClean="0"/>
          </a:p>
          <a:p>
            <a:pPr marL="0" indent="0">
              <a:buNone/>
            </a:pPr>
            <a:r>
              <a:rPr lang="en-US" dirty="0"/>
              <a:t> </a:t>
            </a:r>
            <a:r>
              <a:rPr lang="en-US" dirty="0" smtClean="0"/>
              <a:t>   </a:t>
            </a:r>
            <a:r>
              <a:rPr lang="en-US" dirty="0" err="1" smtClean="0"/>
              <a:t>var</a:t>
            </a:r>
            <a:r>
              <a:rPr lang="en-US" dirty="0" smtClean="0"/>
              <a:t> </a:t>
            </a:r>
            <a:r>
              <a:rPr lang="en-US" dirty="0"/>
              <a:t>answer = </a:t>
            </a:r>
            <a:r>
              <a:rPr lang="en-US" dirty="0" err="1"/>
              <a:t>calc.factor</a:t>
            </a:r>
            <a:r>
              <a:rPr lang="en-US" dirty="0"/>
              <a:t>(18973547201226, 28460320801839); </a:t>
            </a:r>
            <a:endParaRPr lang="en-US" dirty="0" smtClean="0"/>
          </a:p>
          <a:p>
            <a:pPr marL="0" indent="0">
              <a:buNone/>
            </a:pPr>
            <a:r>
              <a:rPr lang="en-US" dirty="0"/>
              <a:t> </a:t>
            </a:r>
            <a:r>
              <a:rPr lang="en-US" dirty="0" smtClean="0"/>
              <a:t>   </a:t>
            </a:r>
            <a:r>
              <a:rPr lang="en-US" b="1" dirty="0" err="1" smtClean="0"/>
              <a:t>waitsFor</a:t>
            </a:r>
            <a:r>
              <a:rPr lang="en-US" dirty="0" smtClean="0"/>
              <a:t>(function</a:t>
            </a:r>
            <a:r>
              <a:rPr lang="en-US" dirty="0"/>
              <a:t>() { </a:t>
            </a:r>
            <a:endParaRPr lang="en-US" dirty="0" smtClean="0"/>
          </a:p>
          <a:p>
            <a:pPr marL="0" indent="0">
              <a:buNone/>
            </a:pPr>
            <a:r>
              <a:rPr lang="en-US" dirty="0"/>
              <a:t> </a:t>
            </a:r>
            <a:r>
              <a:rPr lang="en-US" dirty="0" smtClean="0"/>
              <a:t>     return </a:t>
            </a:r>
            <a:r>
              <a:rPr lang="en-US" dirty="0" err="1"/>
              <a:t>calc.answerHasBeenCalculated</a:t>
            </a:r>
            <a:r>
              <a:rPr lang="en-US" dirty="0"/>
              <a:t>(); </a:t>
            </a:r>
            <a:endParaRPr lang="en-US" dirty="0" smtClean="0"/>
          </a:p>
          <a:p>
            <a:pPr marL="0" indent="0">
              <a:buNone/>
            </a:pPr>
            <a:r>
              <a:rPr lang="en-US" dirty="0"/>
              <a:t> </a:t>
            </a:r>
            <a:r>
              <a:rPr lang="en-US" dirty="0" smtClean="0"/>
              <a:t>   }, "</a:t>
            </a:r>
            <a:r>
              <a:rPr lang="en-US" dirty="0"/>
              <a:t>It took too long to find those factors.", 10000); </a:t>
            </a:r>
            <a:endParaRPr lang="en-US" dirty="0" smtClean="0"/>
          </a:p>
          <a:p>
            <a:pPr marL="0" indent="0">
              <a:buNone/>
            </a:pPr>
            <a:r>
              <a:rPr lang="en-US" dirty="0"/>
              <a:t> </a:t>
            </a:r>
            <a:r>
              <a:rPr lang="en-US" dirty="0" smtClean="0"/>
              <a:t>   </a:t>
            </a:r>
            <a:r>
              <a:rPr lang="en-US" b="1" dirty="0" smtClean="0"/>
              <a:t>runs</a:t>
            </a:r>
            <a:r>
              <a:rPr lang="en-US" dirty="0" smtClean="0"/>
              <a:t>(function</a:t>
            </a:r>
            <a:r>
              <a:rPr lang="en-US" dirty="0"/>
              <a:t>() { </a:t>
            </a:r>
            <a:endParaRPr lang="en-US" dirty="0" smtClean="0"/>
          </a:p>
          <a:p>
            <a:pPr marL="0" indent="0">
              <a:buNone/>
            </a:pPr>
            <a:r>
              <a:rPr lang="en-US" dirty="0"/>
              <a:t> </a:t>
            </a:r>
            <a:r>
              <a:rPr lang="en-US" dirty="0" smtClean="0"/>
              <a:t>     expect(answer</a:t>
            </a:r>
            <a:r>
              <a:rPr lang="en-US" dirty="0"/>
              <a:t>).</a:t>
            </a:r>
            <a:r>
              <a:rPr lang="en-US" dirty="0" err="1"/>
              <a:t>toEqual</a:t>
            </a:r>
            <a:r>
              <a:rPr lang="en-US" dirty="0"/>
              <a:t>(9486773600613); </a:t>
            </a:r>
            <a:endParaRPr lang="en-US" dirty="0" smtClean="0"/>
          </a:p>
          <a:p>
            <a:pPr marL="0" indent="0">
              <a:buNone/>
            </a:pPr>
            <a:r>
              <a:rPr lang="en-US" dirty="0"/>
              <a:t> </a:t>
            </a:r>
            <a:r>
              <a:rPr lang="en-US" dirty="0" smtClean="0"/>
              <a:t>   }); </a:t>
            </a:r>
          </a:p>
          <a:p>
            <a:pPr marL="0" indent="0">
              <a:buNone/>
            </a:pPr>
            <a:r>
              <a:rPr lang="en-US" dirty="0"/>
              <a:t> </a:t>
            </a:r>
            <a:r>
              <a:rPr lang="en-US" dirty="0" smtClean="0"/>
              <a:t> }); </a:t>
            </a:r>
          </a:p>
          <a:p>
            <a:pPr marL="0" indent="0">
              <a:buNone/>
            </a:pPr>
            <a:r>
              <a:rPr lang="en-US" dirty="0" smtClean="0"/>
              <a:t>});</a:t>
            </a:r>
            <a:endParaRPr lang="uk-UA" dirty="0"/>
          </a:p>
        </p:txBody>
      </p:sp>
    </p:spTree>
    <p:extLst>
      <p:ext uri="{BB962C8B-B14F-4D97-AF65-F5344CB8AC3E}">
        <p14:creationId xmlns:p14="http://schemas.microsoft.com/office/powerpoint/2010/main" val="3549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endParaRPr lang="uk-UA" dirty="0"/>
          </a:p>
        </p:txBody>
      </p:sp>
      <p:sp>
        <p:nvSpPr>
          <p:cNvPr id="3" name="Content Placeholder 2"/>
          <p:cNvSpPr>
            <a:spLocks noGrp="1"/>
          </p:cNvSpPr>
          <p:nvPr>
            <p:ph idx="1"/>
          </p:nvPr>
        </p:nvSpPr>
        <p:spPr>
          <a:xfrm>
            <a:off x="457200" y="1295400"/>
            <a:ext cx="8229600" cy="4953000"/>
          </a:xfrm>
        </p:spPr>
        <p:txBody>
          <a:bodyPr>
            <a:normAutofit fontScale="40000" lnSpcReduction="20000"/>
          </a:bodyPr>
          <a:lstStyle/>
          <a:p>
            <a:pPr marL="0" indent="0">
              <a:buNone/>
            </a:pPr>
            <a:r>
              <a:rPr lang="en-US" dirty="0" smtClean="0"/>
              <a:t>Main…</a:t>
            </a:r>
          </a:p>
          <a:p>
            <a:pPr marL="0" indent="0">
              <a:buNone/>
            </a:pPr>
            <a:endParaRPr lang="en-US" dirty="0" smtClean="0"/>
          </a:p>
          <a:p>
            <a:r>
              <a:rPr lang="en-US" b="1" dirty="0" smtClean="0"/>
              <a:t>Function </a:t>
            </a:r>
            <a:r>
              <a:rPr lang="en-US" b="1" dirty="0"/>
              <a:t>coverage</a:t>
            </a:r>
            <a:r>
              <a:rPr lang="en-US" dirty="0"/>
              <a:t> - Has each function (or subroutine) in the program been called?</a:t>
            </a:r>
          </a:p>
          <a:p>
            <a:r>
              <a:rPr lang="en-US" b="1" dirty="0"/>
              <a:t>Statement coverage</a:t>
            </a:r>
            <a:r>
              <a:rPr lang="en-US" dirty="0"/>
              <a:t> - Has each node in the program been executed?</a:t>
            </a:r>
          </a:p>
          <a:p>
            <a:r>
              <a:rPr lang="en-US" b="1" dirty="0"/>
              <a:t>Decision coverage</a:t>
            </a:r>
            <a:r>
              <a:rPr lang="en-US" dirty="0"/>
              <a:t> (not the same as </a:t>
            </a:r>
            <a:r>
              <a:rPr lang="en-US" b="1" dirty="0"/>
              <a:t>branch coverage</a:t>
            </a:r>
            <a:r>
              <a:rPr lang="en-US" dirty="0" smtClean="0"/>
              <a:t>.) </a:t>
            </a:r>
            <a:r>
              <a:rPr lang="en-US" dirty="0"/>
              <a:t>- Has every edge in the program been executed? For instance, have the requirements of each branch of each control structure (such as in IF and CASE statements) been met as well as not met?</a:t>
            </a:r>
          </a:p>
          <a:p>
            <a:r>
              <a:rPr lang="en-US" b="1" dirty="0"/>
              <a:t>Condition coverage</a:t>
            </a:r>
            <a:r>
              <a:rPr lang="en-US" dirty="0"/>
              <a:t> (or predicate coverage) - Has each </a:t>
            </a:r>
            <a:r>
              <a:rPr lang="en-US" dirty="0" err="1"/>
              <a:t>boolean</a:t>
            </a:r>
            <a:r>
              <a:rPr lang="en-US" dirty="0"/>
              <a:t> sub-expression evaluated both to true and false? This does not necessarily imply decision coverage.</a:t>
            </a:r>
          </a:p>
          <a:p>
            <a:r>
              <a:rPr lang="en-US" b="1" dirty="0"/>
              <a:t>Condition/decision coverage</a:t>
            </a:r>
            <a:r>
              <a:rPr lang="en-US" dirty="0"/>
              <a:t> - Both decision and condition coverage should be satisfied.</a:t>
            </a:r>
          </a:p>
          <a:p>
            <a:r>
              <a:rPr lang="en-US" b="1" dirty="0"/>
              <a:t>State coverage</a:t>
            </a:r>
            <a:r>
              <a:rPr lang="en-US" dirty="0"/>
              <a:t> - Has each state in a finite-state machine been reached and explored?</a:t>
            </a:r>
          </a:p>
          <a:p>
            <a:r>
              <a:rPr lang="en-US" b="1" dirty="0"/>
              <a:t>Parameter Value Coverage</a:t>
            </a:r>
            <a:r>
              <a:rPr lang="en-US" dirty="0"/>
              <a:t> - In a method taking parameters, have all the common values for such parameters been considered</a:t>
            </a:r>
            <a:r>
              <a:rPr lang="en-US" dirty="0" smtClean="0"/>
              <a:t>?</a:t>
            </a:r>
          </a:p>
          <a:p>
            <a:endParaRPr lang="en-US" dirty="0" smtClean="0"/>
          </a:p>
          <a:p>
            <a:pPr marL="0" indent="0">
              <a:buNone/>
            </a:pPr>
            <a:r>
              <a:rPr lang="en-US" dirty="0" smtClean="0"/>
              <a:t>Other…</a:t>
            </a:r>
          </a:p>
          <a:p>
            <a:pPr marL="0" indent="0">
              <a:buNone/>
            </a:pPr>
            <a:endParaRPr lang="en-US" dirty="0"/>
          </a:p>
          <a:p>
            <a:r>
              <a:rPr lang="en-US" b="1" dirty="0"/>
              <a:t>Linear Code Sequence and Jump (LCSAJ) coverage</a:t>
            </a:r>
            <a:r>
              <a:rPr lang="en-US" dirty="0"/>
              <a:t> - has every LCSAJ been executed?</a:t>
            </a:r>
          </a:p>
          <a:p>
            <a:r>
              <a:rPr lang="en-US" b="1" dirty="0"/>
              <a:t>JJ-Path coverage</a:t>
            </a:r>
            <a:r>
              <a:rPr lang="en-US" dirty="0"/>
              <a:t> - have all jump to jump </a:t>
            </a:r>
            <a:r>
              <a:rPr lang="en-US" dirty="0" smtClean="0"/>
              <a:t>paths</a:t>
            </a:r>
            <a:r>
              <a:rPr lang="en-US" dirty="0"/>
              <a:t> (aka LCSAJs) been executed?</a:t>
            </a:r>
          </a:p>
          <a:p>
            <a:r>
              <a:rPr lang="en-US" b="1" dirty="0"/>
              <a:t>Path coverage</a:t>
            </a:r>
            <a:r>
              <a:rPr lang="en-US" dirty="0"/>
              <a:t> - Has every possible route through a given part of the code been executed?</a:t>
            </a:r>
          </a:p>
          <a:p>
            <a:r>
              <a:rPr lang="en-US" b="1" dirty="0"/>
              <a:t>Entry/exit coverage</a:t>
            </a:r>
            <a:r>
              <a:rPr lang="en-US" dirty="0"/>
              <a:t> - Has every possible call and return of the function been executed?</a:t>
            </a:r>
          </a:p>
          <a:p>
            <a:r>
              <a:rPr lang="en-US" b="1" dirty="0"/>
              <a:t>Loop coverage</a:t>
            </a:r>
            <a:r>
              <a:rPr lang="en-US" dirty="0"/>
              <a:t> - Has every possible loop been executed zero times, once, and more than once</a:t>
            </a:r>
            <a:r>
              <a:rPr lang="en-US" dirty="0" smtClean="0"/>
              <a:t>?</a:t>
            </a:r>
          </a:p>
          <a:p>
            <a:endParaRPr lang="en-US" dirty="0"/>
          </a:p>
          <a:p>
            <a:pPr marL="0" indent="0" algn="ctr">
              <a:buNone/>
            </a:pPr>
            <a:r>
              <a:rPr lang="en-US" sz="9000" dirty="0" smtClean="0">
                <a:hlinkClick r:id="rId2"/>
              </a:rPr>
              <a:t>Istanbul</a:t>
            </a:r>
            <a:r>
              <a:rPr lang="en-US" sz="9000" dirty="0" smtClean="0"/>
              <a:t> – it’s not the city, it’s a tool!</a:t>
            </a:r>
            <a:endParaRPr lang="uk-UA" sz="9000" dirty="0"/>
          </a:p>
        </p:txBody>
      </p:sp>
    </p:spTree>
    <p:extLst>
      <p:ext uri="{BB962C8B-B14F-4D97-AF65-F5344CB8AC3E}">
        <p14:creationId xmlns:p14="http://schemas.microsoft.com/office/powerpoint/2010/main" val="363592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uk-UA" dirty="0"/>
          </a:p>
        </p:txBody>
      </p:sp>
      <p:sp>
        <p:nvSpPr>
          <p:cNvPr id="4" name="Content Placeholder 3"/>
          <p:cNvSpPr>
            <a:spLocks noGrp="1"/>
          </p:cNvSpPr>
          <p:nvPr>
            <p:ph idx="1"/>
          </p:nvPr>
        </p:nvSpPr>
        <p:spPr/>
        <p:txBody>
          <a:bodyPr>
            <a:normAutofit lnSpcReduction="10000"/>
          </a:bodyPr>
          <a:lstStyle/>
          <a:p>
            <a:endParaRPr lang="en-US" dirty="0" smtClean="0"/>
          </a:p>
          <a:p>
            <a:r>
              <a:rPr lang="en-US" dirty="0" smtClean="0"/>
              <a:t>Unit testing and TDD</a:t>
            </a:r>
          </a:p>
          <a:p>
            <a:r>
              <a:rPr lang="en-US" dirty="0" smtClean="0"/>
              <a:t>Jasmine and BDD</a:t>
            </a:r>
          </a:p>
          <a:p>
            <a:r>
              <a:rPr lang="en-US" dirty="0" smtClean="0"/>
              <a:t>Matchers</a:t>
            </a:r>
          </a:p>
          <a:p>
            <a:r>
              <a:rPr lang="en-US" dirty="0" smtClean="0"/>
              <a:t>Before/after </a:t>
            </a:r>
          </a:p>
          <a:p>
            <a:r>
              <a:rPr lang="en-US" dirty="0" smtClean="0"/>
              <a:t>Spies</a:t>
            </a:r>
          </a:p>
          <a:p>
            <a:r>
              <a:rPr lang="en-US" dirty="0" smtClean="0"/>
              <a:t>Asynchronous</a:t>
            </a:r>
          </a:p>
          <a:p>
            <a:r>
              <a:rPr lang="en-US" dirty="0" smtClean="0"/>
              <a:t>Code coverage</a:t>
            </a:r>
          </a:p>
          <a:p>
            <a:endParaRPr lang="uk-UA" dirty="0"/>
          </a:p>
        </p:txBody>
      </p:sp>
    </p:spTree>
    <p:extLst>
      <p:ext uri="{BB962C8B-B14F-4D97-AF65-F5344CB8AC3E}">
        <p14:creationId xmlns:p14="http://schemas.microsoft.com/office/powerpoint/2010/main" val="174899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uk-UA" dirty="0"/>
          </a:p>
        </p:txBody>
      </p:sp>
      <p:sp>
        <p:nvSpPr>
          <p:cNvPr id="3" name="Content Placeholder 2"/>
          <p:cNvSpPr>
            <a:spLocks noGrp="1"/>
          </p:cNvSpPr>
          <p:nvPr>
            <p:ph idx="1"/>
          </p:nvPr>
        </p:nvSpPr>
        <p:spPr/>
        <p:txBody>
          <a:bodyPr/>
          <a:lstStyle/>
          <a:p>
            <a:endParaRPr lang="en-US" dirty="0" smtClean="0"/>
          </a:p>
          <a:p>
            <a:r>
              <a:rPr lang="en-US" dirty="0" smtClean="0"/>
              <a:t>Create tests for cover basic functionality of site in notes:</a:t>
            </a:r>
          </a:p>
          <a:p>
            <a:pPr lvl="1"/>
            <a:r>
              <a:rPr lang="en-US" dirty="0" smtClean="0"/>
              <a:t>Picking answer</a:t>
            </a:r>
          </a:p>
          <a:p>
            <a:pPr lvl="1"/>
            <a:r>
              <a:rPr lang="en-US" dirty="0" smtClean="0"/>
              <a:t>Checking answers</a:t>
            </a:r>
          </a:p>
          <a:p>
            <a:pPr lvl="1"/>
            <a:r>
              <a:rPr lang="en-US" dirty="0" smtClean="0"/>
              <a:t>Generation questions</a:t>
            </a:r>
          </a:p>
          <a:p>
            <a:pPr lvl="1"/>
            <a:r>
              <a:rPr lang="en-US" dirty="0" smtClean="0"/>
              <a:t>Generation answers</a:t>
            </a:r>
          </a:p>
          <a:p>
            <a:pPr lvl="1"/>
            <a:r>
              <a:rPr lang="en-US" dirty="0" smtClean="0"/>
              <a:t>Calculating “true” percentage</a:t>
            </a:r>
            <a:endParaRPr lang="uk-UA" dirty="0"/>
          </a:p>
        </p:txBody>
      </p:sp>
    </p:spTree>
    <p:extLst>
      <p:ext uri="{BB962C8B-B14F-4D97-AF65-F5344CB8AC3E}">
        <p14:creationId xmlns:p14="http://schemas.microsoft.com/office/powerpoint/2010/main" val="1444275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uk-U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Determine code coverage of Task #1</a:t>
            </a:r>
            <a:endParaRPr lang="uk-UA" dirty="0"/>
          </a:p>
        </p:txBody>
      </p:sp>
    </p:spTree>
    <p:extLst>
      <p:ext uri="{BB962C8B-B14F-4D97-AF65-F5344CB8AC3E}">
        <p14:creationId xmlns:p14="http://schemas.microsoft.com/office/powerpoint/2010/main" val="409005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endParaRPr lang="en-US" dirty="0" smtClean="0">
              <a:hlinkClick r:id="rId2"/>
            </a:endParaRPr>
          </a:p>
          <a:p>
            <a:r>
              <a:rPr lang="en-US" dirty="0" smtClean="0">
                <a:hlinkClick r:id="rId2"/>
              </a:rPr>
              <a:t>Official tutorial</a:t>
            </a:r>
            <a:endParaRPr lang="en-US" dirty="0" smtClean="0"/>
          </a:p>
          <a:p>
            <a:r>
              <a:rPr lang="en-US" dirty="0" smtClean="0">
                <a:hlinkClick r:id="rId3"/>
              </a:rPr>
              <a:t>Beginners tutorial</a:t>
            </a:r>
            <a:endParaRPr lang="en-US" dirty="0" smtClean="0"/>
          </a:p>
          <a:p>
            <a:r>
              <a:rPr lang="en-US" dirty="0" smtClean="0">
                <a:hlinkClick r:id="rId4"/>
              </a:rPr>
              <a:t>Some presentation</a:t>
            </a:r>
            <a:endParaRPr lang="en-US" dirty="0" smtClean="0"/>
          </a:p>
          <a:p>
            <a:r>
              <a:rPr lang="en-US" dirty="0" smtClean="0">
                <a:hlinkClick r:id="rId5"/>
              </a:rPr>
              <a:t>Code coverage</a:t>
            </a:r>
            <a:endParaRPr lang="en-US" dirty="0" smtClean="0"/>
          </a:p>
          <a:p>
            <a:r>
              <a:rPr lang="en-US" dirty="0" smtClean="0">
                <a:hlinkClick r:id="rId6"/>
              </a:rPr>
              <a:t>Testing Backbone.js with Jasmine and </a:t>
            </a:r>
            <a:r>
              <a:rPr lang="en-US" dirty="0" err="1" smtClean="0">
                <a:hlinkClick r:id="rId6"/>
              </a:rPr>
              <a:t>Sinon</a:t>
            </a:r>
            <a:endParaRPr lang="en-US" dirty="0"/>
          </a:p>
        </p:txBody>
      </p:sp>
      <p:sp>
        <p:nvSpPr>
          <p:cNvPr id="5" name="Content Placeholder 2"/>
          <p:cNvSpPr txBox="1">
            <a:spLocks/>
          </p:cNvSpPr>
          <p:nvPr/>
        </p:nvSpPr>
        <p:spPr>
          <a:xfrm>
            <a:off x="457200" y="1295400"/>
            <a:ext cx="8229600" cy="4953000"/>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uk-UA" dirty="0"/>
          </a:p>
        </p:txBody>
      </p:sp>
    </p:spTree>
    <p:extLst>
      <p:ext uri="{BB962C8B-B14F-4D97-AF65-F5344CB8AC3E}">
        <p14:creationId xmlns:p14="http://schemas.microsoft.com/office/powerpoint/2010/main" val="3311995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Unit testing</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is </a:t>
            </a:r>
            <a:r>
              <a:rPr lang="en-US" dirty="0"/>
              <a:t>a method by which individual units of </a:t>
            </a:r>
            <a:r>
              <a:rPr lang="en-US" dirty="0">
                <a:hlinkClick r:id="rId2" tooltip="Source code"/>
              </a:rPr>
              <a:t>source code</a:t>
            </a:r>
            <a:r>
              <a:rPr lang="en-US" dirty="0"/>
              <a:t>, sets of one or more computer program modules together with associated control data, usage procedures, and operating procedures, are tested to determine if they are fit for use.</a:t>
            </a:r>
            <a:endParaRPr lang="en-US" dirty="0"/>
          </a:p>
        </p:txBody>
      </p:sp>
    </p:spTree>
    <p:extLst>
      <p:ext uri="{BB962C8B-B14F-4D97-AF65-F5344CB8AC3E}">
        <p14:creationId xmlns:p14="http://schemas.microsoft.com/office/powerpoint/2010/main" val="4050109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unit test</a:t>
            </a:r>
            <a:endParaRPr lang="uk-UA" dirty="0"/>
          </a:p>
        </p:txBody>
      </p:sp>
      <p:sp>
        <p:nvSpPr>
          <p:cNvPr id="3" name="Content Placeholder 2"/>
          <p:cNvSpPr>
            <a:spLocks noGrp="1"/>
          </p:cNvSpPr>
          <p:nvPr>
            <p:ph idx="1"/>
          </p:nvPr>
        </p:nvSpPr>
        <p:spPr/>
        <p:txBody>
          <a:bodyPr>
            <a:normAutofit lnSpcReduction="10000"/>
          </a:bodyPr>
          <a:lstStyle/>
          <a:p>
            <a:pPr marL="0" indent="0">
              <a:buNone/>
            </a:pPr>
            <a:endParaRPr lang="en-US" sz="1200" dirty="0" smtClean="0"/>
          </a:p>
          <a:p>
            <a:pPr marL="0" indent="0">
              <a:buNone/>
            </a:pPr>
            <a:r>
              <a:rPr lang="en-US" dirty="0" smtClean="0"/>
              <a:t>Ideally</a:t>
            </a:r>
            <a:r>
              <a:rPr lang="en-US" dirty="0"/>
              <a:t>, each </a:t>
            </a:r>
            <a:r>
              <a:rPr lang="en-US" sz="4800" b="1" dirty="0">
                <a:solidFill>
                  <a:schemeClr val="accent3">
                    <a:lumMod val="75000"/>
                  </a:schemeClr>
                </a:solidFill>
              </a:rPr>
              <a:t>test case is independent from the others</a:t>
            </a:r>
            <a:r>
              <a:rPr lang="en-US" dirty="0"/>
              <a:t>: substitutes like method stubs, mock objects</a:t>
            </a:r>
            <a:r>
              <a:rPr lang="en-US" dirty="0" smtClean="0"/>
              <a:t>,</a:t>
            </a:r>
            <a:r>
              <a:rPr lang="en-US" dirty="0"/>
              <a:t> fakes and test </a:t>
            </a:r>
            <a:r>
              <a:rPr lang="en-US" dirty="0" smtClean="0"/>
              <a:t>harnesses (</a:t>
            </a:r>
            <a:r>
              <a:rPr lang="en-US" dirty="0"/>
              <a:t>automated test </a:t>
            </a:r>
            <a:r>
              <a:rPr lang="en-US" dirty="0" smtClean="0"/>
              <a:t>frameworks)</a:t>
            </a:r>
            <a:r>
              <a:rPr lang="en-US" dirty="0"/>
              <a:t> can be used to assist testing a module in isolation.</a:t>
            </a:r>
            <a:endParaRPr lang="uk-UA" dirty="0"/>
          </a:p>
        </p:txBody>
      </p:sp>
    </p:spTree>
    <p:extLst>
      <p:ext uri="{BB962C8B-B14F-4D97-AF65-F5344CB8AC3E}">
        <p14:creationId xmlns:p14="http://schemas.microsoft.com/office/powerpoint/2010/main" val="161484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uk-UA" dirty="0"/>
          </a:p>
        </p:txBody>
      </p:sp>
      <p:pic>
        <p:nvPicPr>
          <p:cNvPr id="1026" name="Picture 2" descr="http://upload.wikimedia.org/wikipedia/en/9/9c/Test-driven_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1524000"/>
            <a:ext cx="650557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5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new team member</a:t>
            </a:r>
            <a:br>
              <a:rPr lang="en-US" dirty="0" smtClean="0"/>
            </a:br>
            <a:r>
              <a:rPr lang="en-US" sz="8100" dirty="0" smtClean="0"/>
              <a:t>Jasmine</a:t>
            </a:r>
            <a:endParaRPr lang="uk-UA" sz="8100" dirty="0"/>
          </a:p>
        </p:txBody>
      </p:sp>
    </p:spTree>
    <p:extLst>
      <p:ext uri="{BB962C8B-B14F-4D97-AF65-F5344CB8AC3E}">
        <p14:creationId xmlns:p14="http://schemas.microsoft.com/office/powerpoint/2010/main" val="286461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 Jasmine</a:t>
            </a:r>
            <a:endParaRPr lang="uk-UA" dirty="0"/>
          </a:p>
        </p:txBody>
      </p:sp>
      <p:sp>
        <p:nvSpPr>
          <p:cNvPr id="4" name="Content Placeholder 3"/>
          <p:cNvSpPr>
            <a:spLocks noGrp="1"/>
          </p:cNvSpPr>
          <p:nvPr>
            <p:ph idx="1"/>
          </p:nvPr>
        </p:nvSpPr>
        <p:spPr/>
        <p:txBody>
          <a:bodyPr/>
          <a:lstStyle/>
          <a:p>
            <a:endParaRPr lang="en-US" dirty="0" smtClean="0"/>
          </a:p>
          <a:p>
            <a:endParaRPr lang="en-US" dirty="0"/>
          </a:p>
          <a:p>
            <a:r>
              <a:rPr lang="en-US" dirty="0">
                <a:hlinkClick r:id="rId2"/>
              </a:rPr>
              <a:t>https://github.com/pivotal/jasmine/downloads</a:t>
            </a:r>
            <a:endParaRPr lang="uk-UA" dirty="0"/>
          </a:p>
        </p:txBody>
      </p:sp>
    </p:spTree>
    <p:extLst>
      <p:ext uri="{BB962C8B-B14F-4D97-AF65-F5344CB8AC3E}">
        <p14:creationId xmlns:p14="http://schemas.microsoft.com/office/powerpoint/2010/main" val="256138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1816100"/>
            <a:ext cx="5715000" cy="2754600"/>
          </a:xfrm>
          <a:prstGeom prst="rect">
            <a:avLst/>
          </a:prstGeom>
          <a:noFill/>
        </p:spPr>
        <p:txBody>
          <a:bodyPr wrap="square" lIns="91440" tIns="45720" rIns="91440" bIns="45720">
            <a:spAutoFit/>
          </a:bodyPr>
          <a:lstStyle/>
          <a:p>
            <a:r>
              <a:rPr lang="en-US" sz="17300" b="1" dirty="0">
                <a:ln w="19050">
                  <a:solidFill>
                    <a:schemeClr val="tx2">
                      <a:tint val="1000"/>
                    </a:schemeClr>
                  </a:solidFill>
                  <a:prstDash val="solid"/>
                </a:ln>
                <a:solidFill>
                  <a:srgbClr val="FFC000"/>
                </a:solidFill>
                <a:effectLst>
                  <a:outerShdw blurRad="50000" dist="50800" dir="7500000" algn="tl">
                    <a:srgbClr val="000000">
                      <a:shade val="5000"/>
                      <a:alpha val="35000"/>
                    </a:srgbClr>
                  </a:outerShdw>
                </a:effectLst>
              </a:rPr>
              <a:t>BDD</a:t>
            </a:r>
            <a:endParaRPr lang="uk-UA" sz="17300" b="1" dirty="0">
              <a:ln w="19050">
                <a:solidFill>
                  <a:schemeClr val="tx2">
                    <a:tint val="1000"/>
                  </a:schemeClr>
                </a:solidFill>
                <a:prstDash val="solid"/>
              </a:ln>
              <a:solidFill>
                <a:srgbClr val="FFC000"/>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2074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t>
            </a:r>
            <a:r>
              <a:rPr lang="en-US" dirty="0" smtClean="0"/>
              <a:t>!</a:t>
            </a:r>
            <a:endParaRPr lang="uk-UA"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function </a:t>
            </a:r>
            <a:r>
              <a:rPr lang="en-US" dirty="0" err="1"/>
              <a:t>helloWorld</a:t>
            </a:r>
            <a:r>
              <a:rPr lang="en-US" dirty="0" smtClean="0"/>
              <a:t>()</a:t>
            </a:r>
          </a:p>
          <a:p>
            <a:pPr marL="0" indent="0">
              <a:buNone/>
            </a:pPr>
            <a:r>
              <a:rPr lang="en-US" dirty="0" smtClean="0"/>
              <a:t>{ </a:t>
            </a:r>
            <a:r>
              <a:rPr lang="en-US" dirty="0"/>
              <a:t>return "Hello world!"; </a:t>
            </a:r>
            <a:r>
              <a:rPr lang="en-US" dirty="0" smtClean="0"/>
              <a:t>}</a:t>
            </a:r>
          </a:p>
          <a:p>
            <a:pPr marL="0" indent="0">
              <a:buNone/>
            </a:pPr>
            <a:endParaRPr lang="en-US" dirty="0"/>
          </a:p>
          <a:p>
            <a:pPr marL="0" indent="0">
              <a:buNone/>
            </a:pPr>
            <a:r>
              <a:rPr lang="en-US" dirty="0" smtClean="0"/>
              <a:t>…</a:t>
            </a:r>
          </a:p>
          <a:p>
            <a:pPr marL="0" indent="0">
              <a:buNone/>
            </a:pPr>
            <a:endParaRPr lang="en-US" dirty="0"/>
          </a:p>
          <a:p>
            <a:pPr marL="0" indent="0">
              <a:buNone/>
            </a:pPr>
            <a:r>
              <a:rPr lang="en-US" dirty="0"/>
              <a:t>describe("Hello world", </a:t>
            </a:r>
            <a:r>
              <a:rPr lang="en-US" dirty="0" smtClean="0"/>
              <a:t>function</a:t>
            </a:r>
            <a:r>
              <a:rPr lang="en-US" dirty="0"/>
              <a:t>() { </a:t>
            </a:r>
            <a:endParaRPr lang="en-US" dirty="0" smtClean="0"/>
          </a:p>
          <a:p>
            <a:pPr marL="0" indent="0">
              <a:buNone/>
            </a:pPr>
            <a:r>
              <a:rPr lang="en-US" dirty="0"/>
              <a:t> </a:t>
            </a:r>
            <a:r>
              <a:rPr lang="en-US" dirty="0" smtClean="0"/>
              <a:t>  it</a:t>
            </a:r>
            <a:r>
              <a:rPr lang="en-US" dirty="0"/>
              <a:t>("says hello", function() { </a:t>
            </a:r>
            <a:r>
              <a:rPr lang="en-US" dirty="0" smtClean="0"/>
              <a:t>    	expect(</a:t>
            </a:r>
            <a:r>
              <a:rPr lang="en-US" dirty="0" err="1" smtClean="0"/>
              <a:t>helloWorld</a:t>
            </a:r>
            <a:r>
              <a:rPr lang="en-US" dirty="0"/>
              <a:t>()).</a:t>
            </a:r>
            <a:r>
              <a:rPr lang="en-US" dirty="0" err="1"/>
              <a:t>toEqual</a:t>
            </a:r>
            <a:r>
              <a:rPr lang="en-US" dirty="0"/>
              <a:t>("Hello world!"); </a:t>
            </a:r>
            <a:endParaRPr lang="en-US" dirty="0" smtClean="0"/>
          </a:p>
          <a:p>
            <a:pPr marL="0" indent="0">
              <a:buNone/>
            </a:pPr>
            <a:r>
              <a:rPr lang="en-US" dirty="0" smtClean="0"/>
              <a:t>   }); </a:t>
            </a:r>
          </a:p>
          <a:p>
            <a:pPr marL="0" indent="0">
              <a:buNone/>
            </a:pPr>
            <a:r>
              <a:rPr lang="en-US" dirty="0" smtClean="0"/>
              <a:t>});</a:t>
            </a:r>
            <a:endParaRPr lang="uk-UA" dirty="0"/>
          </a:p>
        </p:txBody>
      </p:sp>
    </p:spTree>
    <p:extLst>
      <p:ext uri="{BB962C8B-B14F-4D97-AF65-F5344CB8AC3E}">
        <p14:creationId xmlns:p14="http://schemas.microsoft.com/office/powerpoint/2010/main" val="221852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TotalTime>
  <Words>529</Words>
  <Application>Microsoft Office PowerPoint</Application>
  <PresentationFormat>On-screen Show (4:3)</PresentationFormat>
  <Paragraphs>169</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JavaScript ::: TDD</vt:lpstr>
      <vt:lpstr>Agenda</vt:lpstr>
      <vt:lpstr>Unit testing</vt:lpstr>
      <vt:lpstr>Properties of unit test</vt:lpstr>
      <vt:lpstr>Test driven development</vt:lpstr>
      <vt:lpstr>Our new team member Jasmine</vt:lpstr>
      <vt:lpstr>Get Jasmine</vt:lpstr>
      <vt:lpstr>PowerPoint Presentation</vt:lpstr>
      <vt:lpstr>HelloWorld!</vt:lpstr>
      <vt:lpstr>Basic structure</vt:lpstr>
      <vt:lpstr> Matchers</vt:lpstr>
      <vt:lpstr>Making matchers</vt:lpstr>
      <vt:lpstr>Before and after</vt:lpstr>
      <vt:lpstr>Nesting describe Blocks</vt:lpstr>
      <vt:lpstr>Disabling Specs and Suites</vt:lpstr>
      <vt:lpstr>Spies</vt:lpstr>
      <vt:lpstr>PowerPoint Presentation</vt:lpstr>
      <vt:lpstr>Asynchronous world</vt:lpstr>
      <vt:lpstr>Code coverage</vt:lpstr>
      <vt:lpstr>Task #1</vt:lpstr>
      <vt:lpstr>Home work</vt:lpstr>
      <vt:lpstr>References</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Schastja</cp:lastModifiedBy>
  <cp:revision>150</cp:revision>
  <dcterms:created xsi:type="dcterms:W3CDTF">2011-09-23T10:13:30Z</dcterms:created>
  <dcterms:modified xsi:type="dcterms:W3CDTF">2013-07-17T20:54:03Z</dcterms:modified>
</cp:coreProperties>
</file>