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21"/>
  </p:notesMasterIdLst>
  <p:sldIdLst>
    <p:sldId id="256" r:id="rId4"/>
    <p:sldId id="275" r:id="rId5"/>
    <p:sldId id="319" r:id="rId6"/>
    <p:sldId id="320" r:id="rId7"/>
    <p:sldId id="321" r:id="rId8"/>
    <p:sldId id="322" r:id="rId9"/>
    <p:sldId id="323" r:id="rId10"/>
    <p:sldId id="324" r:id="rId11"/>
    <p:sldId id="305" r:id="rId12"/>
    <p:sldId id="309" r:id="rId13"/>
    <p:sldId id="326" r:id="rId14"/>
    <p:sldId id="317" r:id="rId15"/>
    <p:sldId id="318" r:id="rId16"/>
    <p:sldId id="308" r:id="rId17"/>
    <p:sldId id="325" r:id="rId18"/>
    <p:sldId id="311" r:id="rId19"/>
    <p:sldId id="262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FFFFFF"/>
    <a:srgbClr val="467EA6"/>
    <a:srgbClr val="5F6993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642" y="72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04A88-D137-49FA-B9D0-2B0061BB863C}" type="datetimeFigureOut">
              <a:rPr lang="pl-PL" smtClean="0"/>
              <a:t>26.08.2016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340FE-AAF4-43C8-8AA7-994749925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340FE-AAF4-43C8-8AA7-99474992593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34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340FE-AAF4-43C8-8AA7-99474992593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65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340FE-AAF4-43C8-8AA7-99474992593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25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340FE-AAF4-43C8-8AA7-99474992593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4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lastic.co/products/kiban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335692" y="4736756"/>
            <a:ext cx="7631084" cy="330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August</a:t>
            </a:r>
            <a:r>
              <a:rPr lang="pl-PL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2016</a:t>
            </a:r>
            <a:endParaRPr lang="uk-UA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66517" y="1798470"/>
            <a:ext cx="8969433" cy="1521379"/>
          </a:xfrm>
        </p:spPr>
        <p:txBody>
          <a:bodyPr/>
          <a:lstStyle/>
          <a:p>
            <a:pPr algn="ctr"/>
            <a:r>
              <a:rPr lang="pl-PL" sz="5400" dirty="0"/>
              <a:t>Boomi Development Process - </a:t>
            </a:r>
            <a:r>
              <a:rPr lang="pl-PL" sz="5400" dirty="0" smtClean="0"/>
              <a:t>A</a:t>
            </a:r>
            <a:r>
              <a:rPr lang="en-US" sz="5400" dirty="0" err="1" smtClean="0"/>
              <a:t>dvanced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Boomi</a:t>
            </a:r>
            <a:r>
              <a:rPr lang="en-US" sz="3200" b="1" dirty="0" smtClean="0">
                <a:solidFill>
                  <a:srgbClr val="32469A"/>
                </a:solidFill>
              </a:rPr>
              <a:t> listeners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26" y="1673400"/>
            <a:ext cx="5715000" cy="3829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3" y="1730550"/>
            <a:ext cx="4429125" cy="37147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787716" y="1673400"/>
            <a:ext cx="0" cy="392409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6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Process execution options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2638" y="2101756"/>
            <a:ext cx="852985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Process mode</a:t>
            </a:r>
            <a:endParaRPr lang="pl-PL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/>
              <a:t>General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/>
              <a:t>Low Latency</a:t>
            </a:r>
          </a:p>
          <a:p>
            <a:pPr lvl="1"/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Configuration</a:t>
            </a:r>
            <a:endParaRPr lang="pl-PL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Allow Simultaneous </a:t>
            </a:r>
            <a:r>
              <a:rPr lang="pl-PL" sz="2000" dirty="0" smtClean="0"/>
              <a:t>Executions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 Capture Errors/Warnings To Local </a:t>
            </a:r>
            <a:r>
              <a:rPr lang="en-US" sz="2000" dirty="0" smtClean="0"/>
              <a:t>Log</a:t>
            </a:r>
            <a:endParaRPr lang="pl-PL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Capture Run </a:t>
            </a:r>
            <a:r>
              <a:rPr lang="en-US" sz="2000" dirty="0" smtClean="0"/>
              <a:t>Dates</a:t>
            </a:r>
            <a:endParaRPr lang="pl-PL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Purge Data </a:t>
            </a:r>
            <a:r>
              <a:rPr lang="pl-PL" sz="2000" dirty="0" smtClean="0"/>
              <a:t>Immediately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Generate Process Log On </a:t>
            </a:r>
            <a:r>
              <a:rPr lang="en-US" sz="2000" dirty="0" smtClean="0"/>
              <a:t>Error</a:t>
            </a:r>
            <a:r>
              <a:rPr lang="pl-PL" sz="2000" dirty="0" smtClean="0"/>
              <a:t> (Low Latency Only)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84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Boomi</a:t>
            </a:r>
            <a:r>
              <a:rPr lang="en-US" sz="3200" b="1" dirty="0" smtClean="0">
                <a:solidFill>
                  <a:srgbClr val="32469A"/>
                </a:solidFill>
              </a:rPr>
              <a:t> Shared Web Server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9" y="1716129"/>
            <a:ext cx="9177799" cy="43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666031" y="1107732"/>
            <a:ext cx="1001481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Boomi</a:t>
            </a:r>
            <a:r>
              <a:rPr lang="en-US" sz="3200" b="1" dirty="0" smtClean="0">
                <a:solidFill>
                  <a:srgbClr val="32469A"/>
                </a:solidFill>
              </a:rPr>
              <a:t> Shared Web Server User Management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2" y="1829421"/>
            <a:ext cx="1139349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SuccessFactors</a:t>
            </a:r>
            <a:r>
              <a:rPr lang="en-US" sz="3200" b="1" dirty="0" smtClean="0">
                <a:solidFill>
                  <a:srgbClr val="32469A"/>
                </a:solidFill>
              </a:rPr>
              <a:t> Event </a:t>
            </a:r>
            <a:r>
              <a:rPr lang="en-US" sz="3200" b="1" dirty="0">
                <a:solidFill>
                  <a:srgbClr val="32469A"/>
                </a:solidFill>
              </a:rPr>
              <a:t>Architecture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3" y="1807147"/>
            <a:ext cx="9696450" cy="3295650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1188722" y="5270955"/>
            <a:ext cx="9580878" cy="98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 smtClean="0"/>
              <a:t>Use </a:t>
            </a:r>
            <a:r>
              <a:rPr lang="en-US" sz="1800" dirty="0"/>
              <a:t>the Event Center to view and monitor events</a:t>
            </a:r>
            <a:br>
              <a:rPr lang="en-US" sz="1800" dirty="0"/>
            </a:br>
            <a:endParaRPr lang="en-US" sz="1800" dirty="0" smtClean="0"/>
          </a:p>
          <a:p>
            <a:pPr>
              <a:buClrTx/>
            </a:pPr>
            <a:r>
              <a:rPr lang="en-US" sz="1800" dirty="0" smtClean="0"/>
              <a:t>Use </a:t>
            </a:r>
            <a:r>
              <a:rPr lang="en-US" sz="1800" dirty="0"/>
              <a:t>the Event Notification Subscription tool to configure subscriptions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19145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SuccessFactors</a:t>
            </a:r>
            <a:r>
              <a:rPr lang="en-US" sz="3200" b="1" dirty="0" smtClean="0">
                <a:solidFill>
                  <a:srgbClr val="32469A"/>
                </a:solidFill>
              </a:rPr>
              <a:t> </a:t>
            </a:r>
            <a:r>
              <a:rPr lang="pl-PL" sz="3200" b="1" dirty="0" smtClean="0">
                <a:solidFill>
                  <a:srgbClr val="32469A"/>
                </a:solidFill>
              </a:rPr>
              <a:t>Boomi NRT integration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67" y="3184193"/>
            <a:ext cx="9363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35832" y="1722319"/>
            <a:ext cx="7802880" cy="2099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35832" y="3981643"/>
            <a:ext cx="7802880" cy="2430780"/>
          </a:xfrm>
          <a:prstGeom prst="rect">
            <a:avLst/>
          </a:prstGeom>
        </p:spPr>
      </p:pic>
      <p:sp>
        <p:nvSpPr>
          <p:cNvPr id="7" name="Подзаголовок 4"/>
          <p:cNvSpPr txBox="1">
            <a:spLocks/>
          </p:cNvSpPr>
          <p:nvPr/>
        </p:nvSpPr>
        <p:spPr>
          <a:xfrm>
            <a:off x="1452555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err="1" smtClean="0">
                <a:solidFill>
                  <a:srgbClr val="32469A"/>
                </a:solidFill>
              </a:rPr>
              <a:t>SuccessFactors</a:t>
            </a:r>
            <a:r>
              <a:rPr lang="en-US" sz="3200" b="1" dirty="0" smtClean="0">
                <a:solidFill>
                  <a:srgbClr val="32469A"/>
                </a:solidFill>
              </a:rPr>
              <a:t> Subscription example</a:t>
            </a:r>
            <a:endParaRPr lang="en-US" sz="3200" b="1" dirty="0">
              <a:solidFill>
                <a:srgbClr val="3246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9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Thank You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8723" y="1166367"/>
            <a:ext cx="8969433" cy="454573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Agenda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8723" y="1776549"/>
            <a:ext cx="10579239" cy="4415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Monitoring &amp; Health check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Manual procedure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Automatic </a:t>
            </a:r>
            <a:r>
              <a:rPr lang="en-US" dirty="0" smtClean="0"/>
              <a:t>procedure</a:t>
            </a:r>
            <a:endParaRPr lang="pl-PL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Exceptions handling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l-PL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Event </a:t>
            </a:r>
            <a:r>
              <a:rPr lang="en-US" sz="2400" dirty="0" smtClean="0">
                <a:solidFill>
                  <a:schemeClr val="tx1"/>
                </a:solidFill>
              </a:rPr>
              <a:t>based (NRT) processing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Introduction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Boomi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listeners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SuccessFactors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event based approach</a:t>
            </a:r>
            <a:endParaRPr lang="pl-PL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Manual process monitoring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319" y="1753985"/>
            <a:ext cx="770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1. Checking process status in Dell </a:t>
            </a:r>
            <a:r>
              <a:rPr lang="en-US" dirty="0" err="1" smtClean="0">
                <a:solidFill>
                  <a:srgbClr val="131515"/>
                </a:solidFill>
              </a:rPr>
              <a:t>Boomi</a:t>
            </a:r>
            <a:r>
              <a:rPr lang="en-US" dirty="0" smtClean="0">
                <a:solidFill>
                  <a:srgbClr val="131515"/>
                </a:solidFill>
              </a:rPr>
              <a:t> “Manage” -&gt; “Process Reporting”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4" y="2123317"/>
            <a:ext cx="10051568" cy="291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73" y="4015838"/>
            <a:ext cx="3651626" cy="2423238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5400000">
            <a:off x="4912390" y="3331235"/>
            <a:ext cx="1138845" cy="2268516"/>
          </a:xfrm>
          <a:prstGeom prst="bentUpArrow">
            <a:avLst>
              <a:gd name="adj1" fmla="val 12591"/>
              <a:gd name="adj2" fmla="val 13200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32469A"/>
                </a:solidFill>
              </a:rPr>
              <a:t>Manual process monitoring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319" y="1753985"/>
            <a:ext cx="575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1515"/>
                </a:solidFill>
              </a:rPr>
              <a:t>2</a:t>
            </a:r>
            <a:r>
              <a:rPr lang="en-US" dirty="0" smtClean="0">
                <a:solidFill>
                  <a:srgbClr val="131515"/>
                </a:solidFill>
              </a:rPr>
              <a:t>. Using Dell </a:t>
            </a:r>
            <a:r>
              <a:rPr lang="en-US" dirty="0" err="1" smtClean="0">
                <a:solidFill>
                  <a:srgbClr val="131515"/>
                </a:solidFill>
              </a:rPr>
              <a:t>Boomi</a:t>
            </a:r>
            <a:r>
              <a:rPr lang="en-US" dirty="0" smtClean="0">
                <a:solidFill>
                  <a:srgbClr val="131515"/>
                </a:solidFill>
              </a:rPr>
              <a:t> Dashboard for Process Monitoring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1" y="2123317"/>
            <a:ext cx="9340735" cy="45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32469A"/>
                </a:solidFill>
              </a:rPr>
              <a:t>Automated process monitoring</a:t>
            </a:r>
            <a:endParaRPr lang="uk-UA" sz="3200" b="1" dirty="0">
              <a:solidFill>
                <a:srgbClr val="32469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8" y="2673538"/>
            <a:ext cx="5852849" cy="3862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765" y="1672152"/>
            <a:ext cx="10051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131515"/>
                </a:solidFill>
              </a:rPr>
              <a:t>Implement error handling mechanism on Dell </a:t>
            </a:r>
            <a:r>
              <a:rPr lang="en-US" dirty="0" err="1" smtClean="0">
                <a:solidFill>
                  <a:srgbClr val="131515"/>
                </a:solidFill>
              </a:rPr>
              <a:t>Boomi</a:t>
            </a:r>
            <a:r>
              <a:rPr lang="en-US" dirty="0" smtClean="0">
                <a:solidFill>
                  <a:srgbClr val="131515"/>
                </a:solidFill>
              </a:rPr>
              <a:t> side:</a:t>
            </a:r>
          </a:p>
          <a:p>
            <a:r>
              <a:rPr lang="en-US" dirty="0" smtClean="0">
                <a:solidFill>
                  <a:srgbClr val="131515"/>
                </a:solidFill>
              </a:rPr>
              <a:t>  - Store error logs/invalid documents on Disk (file system)</a:t>
            </a:r>
          </a:p>
          <a:p>
            <a:r>
              <a:rPr lang="en-US" dirty="0" smtClean="0">
                <a:solidFill>
                  <a:srgbClr val="131515"/>
                </a:solidFill>
              </a:rPr>
              <a:t>  - Create error handling process (for example send error logs/notifications/documents by email)  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0" y="3302787"/>
            <a:ext cx="5671074" cy="244803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95207" y="4438605"/>
            <a:ext cx="1066363" cy="3325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32469A"/>
                </a:solidFill>
              </a:rPr>
              <a:t>Automated process monitoring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52" y="1717895"/>
            <a:ext cx="103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2. Use additional logs analysis tools (for example “</a:t>
            </a:r>
            <a:r>
              <a:rPr lang="en-US" dirty="0" err="1" smtClean="0">
                <a:solidFill>
                  <a:srgbClr val="131515"/>
                </a:solidFill>
              </a:rPr>
              <a:t>Kibana</a:t>
            </a:r>
            <a:r>
              <a:rPr lang="en-US" dirty="0">
                <a:solidFill>
                  <a:srgbClr val="131515"/>
                </a:solidFill>
              </a:rPr>
              <a:t>” </a:t>
            </a:r>
            <a:r>
              <a:rPr lang="en-US" dirty="0">
                <a:solidFill>
                  <a:srgbClr val="131515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131515"/>
                </a:solidFill>
                <a:hlinkClick r:id="rId2"/>
              </a:rPr>
              <a:t>www.elastic.co/products/kibana</a:t>
            </a:r>
            <a:r>
              <a:rPr lang="en-US" dirty="0" smtClean="0">
                <a:solidFill>
                  <a:srgbClr val="131515"/>
                </a:solidFill>
              </a:rPr>
              <a:t>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9" y="2214923"/>
            <a:ext cx="5702530" cy="4434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5" y="3050771"/>
            <a:ext cx="5514735" cy="27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  <a:buClr>
                <a:srgbClr val="00B4D5"/>
              </a:buClr>
            </a:pPr>
            <a:r>
              <a:rPr lang="en-US" sz="3200" b="1" dirty="0">
                <a:solidFill>
                  <a:srgbClr val="32469A"/>
                </a:solidFill>
              </a:rPr>
              <a:t>Exceptions </a:t>
            </a:r>
            <a:r>
              <a:rPr lang="en-US" sz="3200" b="1" dirty="0" smtClean="0">
                <a:solidFill>
                  <a:srgbClr val="32469A"/>
                </a:solidFill>
              </a:rPr>
              <a:t>handling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188723" y="1903287"/>
            <a:ext cx="3238311" cy="98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>
                <a:solidFill>
                  <a:srgbClr val="131515"/>
                </a:solidFill>
              </a:rPr>
              <a:t>Exception </a:t>
            </a:r>
            <a:r>
              <a:rPr lang="en-US" sz="1800" dirty="0" smtClean="0">
                <a:solidFill>
                  <a:srgbClr val="131515"/>
                </a:solidFill>
              </a:rPr>
              <a:t>shape</a:t>
            </a:r>
            <a:endParaRPr lang="en-US" sz="1800" dirty="0">
              <a:solidFill>
                <a:srgbClr val="131515"/>
              </a:solidFill>
            </a:endParaRPr>
          </a:p>
        </p:txBody>
      </p:sp>
      <p:pic>
        <p:nvPicPr>
          <p:cNvPr id="2050" name="Picture 2" descr="http://help.boomi.com/atomsphere/GUID-A862B530-EA5F-4D94-99AF-D0115A8590F0-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19" y="4013587"/>
            <a:ext cx="6591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19" y="1903287"/>
            <a:ext cx="5048250" cy="1790700"/>
          </a:xfrm>
          <a:prstGeom prst="rect">
            <a:avLst/>
          </a:prstGeom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1188723" y="4013587"/>
            <a:ext cx="3238311" cy="98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 smtClean="0">
                <a:solidFill>
                  <a:srgbClr val="131515"/>
                </a:solidFill>
              </a:rPr>
              <a:t>Try/Catch </a:t>
            </a:r>
            <a:r>
              <a:rPr lang="en-US" sz="1800" dirty="0">
                <a:solidFill>
                  <a:srgbClr val="131515"/>
                </a:solidFill>
              </a:rPr>
              <a:t>shape</a:t>
            </a:r>
            <a:endParaRPr lang="pl-PL" sz="1800" dirty="0">
              <a:solidFill>
                <a:srgbClr val="13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7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  <a:buClr>
                <a:srgbClr val="00B4D5"/>
              </a:buClr>
            </a:pPr>
            <a:r>
              <a:rPr lang="en-US" sz="3200" b="1" dirty="0">
                <a:solidFill>
                  <a:srgbClr val="32469A"/>
                </a:solidFill>
              </a:rPr>
              <a:t>Exceptions </a:t>
            </a:r>
            <a:r>
              <a:rPr lang="en-US" sz="3200" b="1" dirty="0" smtClean="0">
                <a:solidFill>
                  <a:srgbClr val="32469A"/>
                </a:solidFill>
              </a:rPr>
              <a:t>handling best practices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188723" y="2004886"/>
            <a:ext cx="7650477" cy="254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 smtClean="0">
                <a:solidFill>
                  <a:srgbClr val="131515"/>
                </a:solidFill>
              </a:rPr>
              <a:t>Save exceptions to cache for later processing in a </a:t>
            </a:r>
            <a:r>
              <a:rPr lang="en-US" sz="1800" dirty="0" err="1" smtClean="0">
                <a:solidFill>
                  <a:srgbClr val="131515"/>
                </a:solidFill>
              </a:rPr>
              <a:t>subprocess</a:t>
            </a:r>
            <a:endParaRPr lang="en-US" sz="1800" dirty="0" smtClean="0">
              <a:solidFill>
                <a:srgbClr val="131515"/>
              </a:solidFill>
            </a:endParaRPr>
          </a:p>
          <a:p>
            <a:pPr>
              <a:buClrTx/>
            </a:pPr>
            <a:endParaRPr lang="en-US" sz="1800" dirty="0">
              <a:solidFill>
                <a:srgbClr val="131515"/>
              </a:solidFill>
            </a:endParaRPr>
          </a:p>
          <a:p>
            <a:pPr>
              <a:buClrTx/>
            </a:pPr>
            <a:r>
              <a:rPr lang="en-US" sz="1800" dirty="0" smtClean="0">
                <a:solidFill>
                  <a:srgbClr val="131515"/>
                </a:solidFill>
              </a:rPr>
              <a:t>Auto-generate tickets for failed documents in JIRA or other </a:t>
            </a:r>
            <a:r>
              <a:rPr lang="en-US" sz="1800" dirty="0" smtClean="0">
                <a:solidFill>
                  <a:srgbClr val="131515"/>
                </a:solidFill>
              </a:rPr>
              <a:t>systems</a:t>
            </a:r>
            <a:endParaRPr lang="pl-PL" sz="1800" dirty="0" smtClean="0">
              <a:solidFill>
                <a:srgbClr val="131515"/>
              </a:solidFill>
            </a:endParaRPr>
          </a:p>
          <a:p>
            <a:pPr>
              <a:buClrTx/>
            </a:pPr>
            <a:endParaRPr lang="pl-PL" sz="1800" dirty="0">
              <a:solidFill>
                <a:srgbClr val="131515"/>
              </a:solidFill>
            </a:endParaRPr>
          </a:p>
          <a:p>
            <a:pPr>
              <a:buClrTx/>
            </a:pPr>
            <a:r>
              <a:rPr lang="pl-PL" sz="1800" dirty="0" smtClean="0">
                <a:solidFill>
                  <a:srgbClr val="131515"/>
                </a:solidFill>
              </a:rPr>
              <a:t>Processing errors of subprocess</a:t>
            </a:r>
          </a:p>
          <a:p>
            <a:pPr lvl="1">
              <a:buClrTx/>
            </a:pPr>
            <a:r>
              <a:rPr lang="pl-PL" sz="1400" dirty="0" smtClean="0">
                <a:solidFill>
                  <a:srgbClr val="131515"/>
                </a:solidFill>
              </a:rPr>
              <a:t>Configuration (Abort if process fails, Wait for process to complete)</a:t>
            </a:r>
            <a:endParaRPr lang="en-US" sz="1400" dirty="0" smtClean="0">
              <a:solidFill>
                <a:srgbClr val="131515"/>
              </a:solidFill>
            </a:endParaRPr>
          </a:p>
          <a:p>
            <a:pPr>
              <a:buClrTx/>
            </a:pPr>
            <a:endParaRPr lang="en-US" sz="1800" dirty="0">
              <a:solidFill>
                <a:srgbClr val="131515"/>
              </a:solidFill>
            </a:endParaRPr>
          </a:p>
          <a:p>
            <a:pPr>
              <a:buClrTx/>
            </a:pPr>
            <a:endParaRPr lang="en-US" sz="1800" dirty="0">
              <a:solidFill>
                <a:srgbClr val="13151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65" y="4176846"/>
            <a:ext cx="5353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>
                <a:solidFill>
                  <a:srgbClr val="32469A"/>
                </a:solidFill>
              </a:rPr>
              <a:t>Event based </a:t>
            </a:r>
            <a:r>
              <a:rPr lang="en-US" sz="3200" b="1" dirty="0" smtClean="0">
                <a:solidFill>
                  <a:srgbClr val="32469A"/>
                </a:solidFill>
              </a:rPr>
              <a:t>processing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78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04" y="1829936"/>
            <a:ext cx="4710635" cy="4288613"/>
          </a:xfrm>
          <a:prstGeom prst="rect">
            <a:avLst/>
          </a:prstGeom>
        </p:spPr>
      </p:pic>
      <p:pic>
        <p:nvPicPr>
          <p:cNvPr id="79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24" y="1917740"/>
            <a:ext cx="4694316" cy="43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255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11155</TotalTime>
  <Words>245</Words>
  <Application>Microsoft Office PowerPoint</Application>
  <PresentationFormat>Widescreen</PresentationFormat>
  <Paragraphs>58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August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Mateusz Skawinski</cp:lastModifiedBy>
  <cp:revision>211</cp:revision>
  <dcterms:created xsi:type="dcterms:W3CDTF">2015-09-10T13:48:25Z</dcterms:created>
  <dcterms:modified xsi:type="dcterms:W3CDTF">2016-08-26T11:11:08Z</dcterms:modified>
</cp:coreProperties>
</file>