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27"/>
  </p:notesMasterIdLst>
  <p:sldIdLst>
    <p:sldId id="256" r:id="rId4"/>
    <p:sldId id="275" r:id="rId5"/>
    <p:sldId id="322" r:id="rId6"/>
    <p:sldId id="303" r:id="rId7"/>
    <p:sldId id="302" r:id="rId8"/>
    <p:sldId id="301" r:id="rId9"/>
    <p:sldId id="304" r:id="rId10"/>
    <p:sldId id="306" r:id="rId11"/>
    <p:sldId id="325" r:id="rId12"/>
    <p:sldId id="323" r:id="rId13"/>
    <p:sldId id="324" r:id="rId14"/>
    <p:sldId id="326" r:id="rId15"/>
    <p:sldId id="310" r:id="rId16"/>
    <p:sldId id="314" r:id="rId17"/>
    <p:sldId id="315" r:id="rId18"/>
    <p:sldId id="316" r:id="rId19"/>
    <p:sldId id="317" r:id="rId20"/>
    <p:sldId id="318" r:id="rId21"/>
    <p:sldId id="319" r:id="rId22"/>
    <p:sldId id="321" r:id="rId23"/>
    <p:sldId id="320" r:id="rId24"/>
    <p:sldId id="313" r:id="rId25"/>
    <p:sldId id="262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9A"/>
    <a:srgbClr val="FFFFFF"/>
    <a:srgbClr val="467EA6"/>
    <a:srgbClr val="5F6993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642" y="72"/>
      </p:cViewPr>
      <p:guideLst>
        <p:guide pos="3840"/>
        <p:guide orient="horz" pos="2160"/>
        <p:guide orient="horz"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04A88-D137-49FA-B9D0-2B0061BB863C}" type="datetimeFigureOut">
              <a:rPr lang="pl-PL" smtClean="0"/>
              <a:t>25.08.2016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340FE-AAF4-43C8-8AA7-994749925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491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585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 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3525" y="1233488"/>
            <a:ext cx="11686056" cy="5380037"/>
          </a:xfr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>
                <a:solidFill>
                  <a:srgbClr val="171B65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0" r:id="rId3"/>
    <p:sldLayoutId id="2147483672" r:id="rId4"/>
    <p:sldLayoutId id="2147483651" r:id="rId5"/>
    <p:sldLayoutId id="2147483654" r:id="rId6"/>
    <p:sldLayoutId id="2147483675" r:id="rId7"/>
    <p:sldLayoutId id="2147483655" r:id="rId8"/>
    <p:sldLayoutId id="2147483656" r:id="rId9"/>
    <p:sldLayoutId id="2147483674" r:id="rId10"/>
    <p:sldLayoutId id="2147483658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</a:t>
            </a:r>
            <a:r>
              <a:rPr lang="ru-RU" dirty="0" smtClean="0"/>
              <a:t> </a:t>
            </a:r>
            <a:r>
              <a:rPr lang="en-US" dirty="0" smtClean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335692" y="4736756"/>
            <a:ext cx="7631084" cy="330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August</a:t>
            </a:r>
            <a:r>
              <a:rPr lang="pl-PL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2016</a:t>
            </a:r>
            <a:endParaRPr lang="uk-UA" sz="1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66517" y="1798470"/>
            <a:ext cx="8969433" cy="1521379"/>
          </a:xfrm>
        </p:spPr>
        <p:txBody>
          <a:bodyPr/>
          <a:lstStyle/>
          <a:p>
            <a:pPr algn="ctr"/>
            <a:r>
              <a:rPr lang="pl-PL" sz="5400" dirty="0" smtClean="0"/>
              <a:t>Boomi Development Process - B</a:t>
            </a:r>
            <a:r>
              <a:rPr lang="en-US" sz="5400" dirty="0" err="1" smtClean="0"/>
              <a:t>asics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pl-PL" sz="3200" b="1" dirty="0" smtClean="0">
                <a:solidFill>
                  <a:srgbClr val="32469A"/>
                </a:solidFill>
              </a:rPr>
              <a:t>Private atom cloud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145993" y="2309190"/>
            <a:ext cx="9937901" cy="322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 smtClean="0">
                <a:latin typeface="+mj-lt"/>
              </a:rPr>
              <a:t>Private </a:t>
            </a:r>
            <a:r>
              <a:rPr lang="en-US" sz="1800" dirty="0">
                <a:latin typeface="+mj-lt"/>
              </a:rPr>
              <a:t>clouds allow partners to provide a hosted integration runtime engine for their </a:t>
            </a:r>
            <a:r>
              <a:rPr lang="en-US" sz="1800" dirty="0" smtClean="0">
                <a:latin typeface="+mj-lt"/>
              </a:rPr>
              <a:t>customers</a:t>
            </a:r>
            <a:endParaRPr lang="pl-PL" sz="1800" dirty="0" smtClean="0">
              <a:latin typeface="+mj-lt"/>
            </a:endParaRPr>
          </a:p>
          <a:p>
            <a:pPr>
              <a:buClrTx/>
            </a:pPr>
            <a:endParaRPr lang="pl-PL" sz="1800" dirty="0" smtClean="0">
              <a:latin typeface="+mj-lt"/>
            </a:endParaRPr>
          </a:p>
          <a:p>
            <a:pPr>
              <a:buClrTx/>
            </a:pPr>
            <a:r>
              <a:rPr lang="en-US" sz="1800" dirty="0"/>
              <a:t>Single, shared engine that all customers will use</a:t>
            </a:r>
          </a:p>
          <a:p>
            <a:pPr>
              <a:buClrTx/>
            </a:pPr>
            <a:endParaRPr lang="pl-PL" sz="1800" dirty="0" smtClean="0">
              <a:latin typeface="+mj-lt"/>
            </a:endParaRPr>
          </a:p>
          <a:p>
            <a:pPr>
              <a:buClrTx/>
            </a:pPr>
            <a:r>
              <a:rPr lang="en-US" sz="1800" dirty="0"/>
              <a:t>Clustered for high availability and scalability</a:t>
            </a:r>
          </a:p>
          <a:p>
            <a:pPr>
              <a:buClrTx/>
            </a:pPr>
            <a:endParaRPr lang="pl-PL" sz="1800" dirty="0" smtClean="0">
              <a:latin typeface="+mj-lt"/>
            </a:endParaRPr>
          </a:p>
          <a:p>
            <a:pPr>
              <a:buClrTx/>
            </a:pPr>
            <a:r>
              <a:rPr lang="en-US" sz="1800" dirty="0"/>
              <a:t>Partner provides, monitors, and manages infrastructure to support runtime engine</a:t>
            </a:r>
          </a:p>
          <a:p>
            <a:pPr>
              <a:buClrTx/>
            </a:pPr>
            <a:endParaRPr lang="pl-PL" sz="1800" dirty="0" smtClean="0">
              <a:latin typeface="+mj-lt"/>
            </a:endParaRPr>
          </a:p>
          <a:p>
            <a:pPr>
              <a:buClrTx/>
            </a:pPr>
            <a:endParaRPr lang="pl-P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5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pl-PL" sz="3200" b="1" dirty="0" smtClean="0">
                <a:solidFill>
                  <a:srgbClr val="32469A"/>
                </a:solidFill>
              </a:rPr>
              <a:t>Private atom cloud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58352" y="1610310"/>
            <a:ext cx="8238506" cy="5167929"/>
          </a:xfrm>
          <a:prstGeom prst="roundRect">
            <a:avLst>
              <a:gd name="adj" fmla="val 1310"/>
            </a:avLst>
          </a:prstGeom>
          <a:solidFill>
            <a:srgbClr val="F2F2F2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21574" tIns="60788" rIns="121574" bIns="60788" rtlCol="0" anchor="ctr"/>
          <a:lstStyle/>
          <a:p>
            <a:pPr algn="ctr" defTabSz="607857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1066" dirty="0">
              <a:solidFill>
                <a:srgbClr val="FFFFFF"/>
              </a:solidFill>
              <a:latin typeface="Museo Sans For Dell 300"/>
              <a:cs typeface="Museo Sans For Dell 30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62657" y="3675443"/>
            <a:ext cx="5257800" cy="29162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Private Cloud Molecule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783583" y="3257799"/>
            <a:ext cx="313274" cy="3520441"/>
          </a:xfrm>
          <a:prstGeom prst="roundRect">
            <a:avLst/>
          </a:prstGeom>
          <a:solidFill>
            <a:srgbClr val="7AB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 defTabSz="607857"/>
            <a:r>
              <a:rPr lang="en-US" sz="1066" dirty="0" smtClean="0">
                <a:solidFill>
                  <a:srgbClr val="FFFFFF"/>
                </a:solidFill>
                <a:cs typeface="Museo Sans For Dell 300"/>
              </a:rPr>
              <a:t>Partner Infrastructure</a:t>
            </a:r>
            <a:endParaRPr lang="en-US" sz="1066" dirty="0">
              <a:solidFill>
                <a:srgbClr val="FFFFFF"/>
              </a:solidFill>
              <a:cs typeface="Museo Sans For Dell 3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2956" y="2405980"/>
            <a:ext cx="1505518" cy="430875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algn="ctr" defTabSz="607889"/>
            <a:r>
              <a:rPr lang="en-US" sz="1100" b="1" dirty="0">
                <a:solidFill>
                  <a:srgbClr val="444444"/>
                </a:solidFill>
                <a:cs typeface="Arial" pitchFamily="34" charset="0"/>
              </a:rPr>
              <a:t>128-bit encryption</a:t>
            </a:r>
          </a:p>
          <a:p>
            <a:pPr algn="ctr" defTabSz="607889"/>
            <a:r>
              <a:rPr lang="en-US" sz="1100" dirty="0">
                <a:solidFill>
                  <a:srgbClr val="444444"/>
                </a:solidFill>
                <a:cs typeface="Arial" pitchFamily="34" charset="0"/>
              </a:rPr>
              <a:t>(metadata only)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86897" y="2879072"/>
            <a:ext cx="611043" cy="307764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algn="ctr" defTabSz="607889"/>
            <a:r>
              <a:rPr lang="en-US" sz="1400" b="1" dirty="0">
                <a:solidFill>
                  <a:srgbClr val="444444"/>
                </a:solidFill>
                <a:cs typeface="Arial" pitchFamily="34" charset="0"/>
              </a:rPr>
              <a:t>Data</a:t>
            </a:r>
            <a:endParaRPr lang="en-US" sz="1400" dirty="0">
              <a:solidFill>
                <a:srgbClr val="444444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85962" y="1610310"/>
            <a:ext cx="310896" cy="158652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 defTabSz="607889"/>
            <a:r>
              <a:rPr lang="en-US" sz="1066" dirty="0" smtClean="0">
                <a:solidFill>
                  <a:srgbClr val="FFFFFF"/>
                </a:solidFill>
                <a:cs typeface="Museo Sans For Dell 300"/>
              </a:rPr>
              <a:t>Public Internet</a:t>
            </a:r>
            <a:endParaRPr lang="en-US" sz="1066" dirty="0">
              <a:solidFill>
                <a:srgbClr val="FFFFFF"/>
              </a:solidFill>
              <a:cs typeface="Museo Sans For Dell 30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43182" y="4636912"/>
            <a:ext cx="71814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867258" y="3166359"/>
            <a:ext cx="8229600" cy="18288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574" tIns="60788" rIns="121574" bIns="60788" rtlCol="0" anchor="ctr"/>
          <a:lstStyle/>
          <a:p>
            <a:pPr defTabSz="607857">
              <a:tabLst>
                <a:tab pos="7611995" algn="r"/>
              </a:tabLst>
            </a:pPr>
            <a:r>
              <a:rPr lang="en-US" sz="1066" dirty="0">
                <a:solidFill>
                  <a:srgbClr val="FFFFFF"/>
                </a:solidFill>
                <a:cs typeface="Museo Sans For Dell 300"/>
              </a:rPr>
              <a:t>	External firewall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61" y="4379418"/>
            <a:ext cx="568960" cy="5602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42" y="4108598"/>
            <a:ext cx="380999" cy="535780"/>
          </a:xfrm>
          <a:prstGeom prst="rect">
            <a:avLst/>
          </a:prstGeom>
        </p:spPr>
      </p:pic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2640611" y="1768011"/>
            <a:ext cx="1783080" cy="1069848"/>
            <a:chOff x="2495104" y="2216474"/>
            <a:chExt cx="1351813" cy="81108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4" y="2216474"/>
              <a:ext cx="1351813" cy="81108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2890884" y="2606479"/>
              <a:ext cx="797212" cy="3891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 defTabSz="607889"/>
              <a:r>
                <a:rPr lang="en-US" sz="1400" b="1" dirty="0">
                  <a:solidFill>
                    <a:srgbClr val="FFFFFF"/>
                  </a:solidFill>
                  <a:latin typeface="Museo For Dell"/>
                  <a:cs typeface="Museo Sans For Dell 500"/>
                </a:rPr>
                <a:t>Dell </a:t>
              </a:r>
              <a:r>
                <a:rPr lang="en-US" sz="1400" b="1" dirty="0" smtClean="0">
                  <a:solidFill>
                    <a:srgbClr val="FFFFFF"/>
                  </a:solidFill>
                  <a:latin typeface="Museo For Dell"/>
                  <a:cs typeface="Museo Sans For Dell 500"/>
                </a:rPr>
                <a:t>Boomi Platform</a:t>
              </a:r>
              <a:endParaRPr lang="en-US" sz="1400" b="1" dirty="0">
                <a:solidFill>
                  <a:srgbClr val="FFFFFF"/>
                </a:solidFill>
                <a:latin typeface="Museo For Dell"/>
                <a:cs typeface="Museo Sans For Dell 50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70" y="1785086"/>
            <a:ext cx="1843353" cy="11571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09944" y="4939625"/>
            <a:ext cx="1063795" cy="461653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App Server 1</a:t>
            </a:r>
          </a:p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w/ Node 1</a:t>
            </a:r>
            <a:endParaRPr lang="en-US" sz="1200" dirty="0">
              <a:solidFill>
                <a:srgbClr val="444444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65823" y="2123316"/>
            <a:ext cx="1051545" cy="5133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 anchorCtr="0">
            <a:noAutofit/>
          </a:bodyPr>
          <a:lstStyle/>
          <a:p>
            <a:pPr algn="ctr" defTabSz="607889"/>
            <a:r>
              <a:rPr lang="en-US" sz="1400" b="1" dirty="0" smtClean="0">
                <a:latin typeface="Museo For Dell"/>
                <a:cs typeface="Museo Sans For Dell 500"/>
              </a:rPr>
              <a:t>Other Cloud Apps</a:t>
            </a:r>
            <a:endParaRPr lang="en-US" sz="1400" b="1" dirty="0">
              <a:latin typeface="Museo For Dell"/>
              <a:cs typeface="Museo Sans For Dell 500"/>
            </a:endParaRPr>
          </a:p>
        </p:txBody>
      </p:sp>
      <p:sp>
        <p:nvSpPr>
          <p:cNvPr id="23" name="Arc 22"/>
          <p:cNvSpPr/>
          <p:nvPr/>
        </p:nvSpPr>
        <p:spPr>
          <a:xfrm rot="19829009">
            <a:off x="4592783" y="2523397"/>
            <a:ext cx="383854" cy="1266700"/>
          </a:xfrm>
          <a:prstGeom prst="arc">
            <a:avLst>
              <a:gd name="adj1" fmla="val 5620686"/>
              <a:gd name="adj2" fmla="val 438560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4" rIns="91429" bIns="45714" rtlCol="0" anchor="ctr"/>
          <a:lstStyle/>
          <a:p>
            <a:pPr algn="ctr" defTabSz="607889"/>
            <a:endParaRPr lang="en-US" sz="3194" dirty="0">
              <a:solidFill>
                <a:srgbClr val="444444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076997" y="2968238"/>
            <a:ext cx="728820" cy="701482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79" y="4382059"/>
            <a:ext cx="568960" cy="560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160" y="4111239"/>
            <a:ext cx="380999" cy="5357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156775" y="4942266"/>
            <a:ext cx="1063795" cy="461653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App Server 2</a:t>
            </a:r>
          </a:p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w/ Node 2</a:t>
            </a:r>
            <a:endParaRPr lang="en-US" sz="1200" dirty="0">
              <a:solidFill>
                <a:srgbClr val="444444"/>
              </a:solidFill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97" y="4369929"/>
            <a:ext cx="568960" cy="5602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78" y="4099109"/>
            <a:ext cx="380999" cy="5357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819962" y="4930136"/>
            <a:ext cx="1083031" cy="461653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App Server N</a:t>
            </a:r>
          </a:p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w/ Node N</a:t>
            </a:r>
            <a:endParaRPr lang="en-US" sz="1200" dirty="0">
              <a:solidFill>
                <a:srgbClr val="444444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86542" y="4417622"/>
            <a:ext cx="809715" cy="4308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607889"/>
            <a:r>
              <a:rPr lang="en-US" sz="1100" dirty="0" smtClean="0">
                <a:solidFill>
                  <a:srgbClr val="444444"/>
                </a:solidFill>
                <a:cs typeface="Arial" pitchFamily="34" charset="0"/>
              </a:rPr>
              <a:t>Multicast/</a:t>
            </a:r>
          </a:p>
          <a:p>
            <a:pPr algn="ctr" defTabSz="607889"/>
            <a:r>
              <a:rPr lang="en-US" sz="1100" dirty="0" smtClean="0">
                <a:solidFill>
                  <a:srgbClr val="444444"/>
                </a:solidFill>
                <a:cs typeface="Arial" pitchFamily="34" charset="0"/>
              </a:rPr>
              <a:t>Unicast</a:t>
            </a:r>
            <a:endParaRPr lang="en-US" sz="1100" dirty="0">
              <a:solidFill>
                <a:srgbClr val="444444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5880" y="4417622"/>
            <a:ext cx="794759" cy="4308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607889"/>
            <a:r>
              <a:rPr lang="en-US" sz="1100" dirty="0" smtClean="0">
                <a:solidFill>
                  <a:srgbClr val="444444"/>
                </a:solidFill>
                <a:cs typeface="Arial" pitchFamily="34" charset="0"/>
              </a:rPr>
              <a:t>Multicast/</a:t>
            </a:r>
          </a:p>
          <a:p>
            <a:pPr algn="ctr" defTabSz="607889"/>
            <a:r>
              <a:rPr lang="en-US" sz="1100" dirty="0" smtClean="0">
                <a:solidFill>
                  <a:srgbClr val="444444"/>
                </a:solidFill>
                <a:cs typeface="Arial" pitchFamily="34" charset="0"/>
              </a:rPr>
              <a:t>Unicast</a:t>
            </a:r>
            <a:endParaRPr lang="en-US" sz="1100" dirty="0">
              <a:solidFill>
                <a:srgbClr val="444444"/>
              </a:solidFill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43382" y="4636912"/>
            <a:ext cx="71814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51342" y="5351960"/>
            <a:ext cx="380999" cy="43035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076997" y="5304816"/>
            <a:ext cx="382779" cy="46274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2582" y="5505330"/>
            <a:ext cx="676875" cy="27698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NFS</a:t>
            </a:r>
            <a:endParaRPr lang="en-US" sz="1200" dirty="0">
              <a:solidFill>
                <a:srgbClr val="444444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70978" y="5490570"/>
            <a:ext cx="577253" cy="27698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NFS</a:t>
            </a:r>
            <a:endParaRPr lang="en-US" sz="1200" dirty="0">
              <a:solidFill>
                <a:srgbClr val="444444"/>
              </a:solidFill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endCxn id="41" idx="0"/>
          </p:cNvCxnSpPr>
          <p:nvPr/>
        </p:nvCxnSpPr>
        <p:spPr>
          <a:xfrm>
            <a:off x="5738966" y="5351960"/>
            <a:ext cx="114192" cy="33953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3857" y="5405072"/>
            <a:ext cx="676875" cy="27698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607889"/>
            <a:r>
              <a:rPr lang="en-US" sz="1200" dirty="0" smtClean="0">
                <a:solidFill>
                  <a:srgbClr val="444444"/>
                </a:solidFill>
                <a:cs typeface="Arial" pitchFamily="34" charset="0"/>
              </a:rPr>
              <a:t>NFS</a:t>
            </a:r>
            <a:endParaRPr lang="en-US" sz="1200" dirty="0">
              <a:solidFill>
                <a:srgbClr val="444444"/>
              </a:solidFill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657458" y="5691499"/>
            <a:ext cx="2391399" cy="858140"/>
            <a:chOff x="2913461" y="5037300"/>
            <a:chExt cx="2649139" cy="982500"/>
          </a:xfrm>
        </p:grpSpPr>
        <p:sp>
          <p:nvSpPr>
            <p:cNvPr id="41" name="Rounded Rectangle 40"/>
            <p:cNvSpPr/>
            <p:nvPr/>
          </p:nvSpPr>
          <p:spPr>
            <a:xfrm>
              <a:off x="2913461" y="5037300"/>
              <a:ext cx="2649139" cy="982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/>
                <a:t>Clustered NAS / SAN Shared Storage</a:t>
              </a:r>
              <a:endParaRPr lang="en-US" sz="1000" dirty="0"/>
            </a:p>
          </p:txBody>
        </p:sp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661" y="5409862"/>
              <a:ext cx="703547" cy="540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154" y="5416972"/>
              <a:ext cx="703547" cy="540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8646" y="5417458"/>
              <a:ext cx="703547" cy="540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Rounded Rectangle 44"/>
            <p:cNvSpPr/>
            <p:nvPr/>
          </p:nvSpPr>
          <p:spPr>
            <a:xfrm>
              <a:off x="3362375" y="5760720"/>
              <a:ext cx="1873264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7889"/>
              <a:r>
                <a:rPr lang="en-US" sz="900" dirty="0">
                  <a:solidFill>
                    <a:srgbClr val="444444"/>
                  </a:solidFill>
                  <a:cs typeface="Arial" pitchFamily="34" charset="0"/>
                </a:rPr>
                <a:t>Molecule </a:t>
              </a:r>
              <a:r>
                <a:rPr lang="en-US" sz="900" dirty="0" err="1">
                  <a:solidFill>
                    <a:srgbClr val="444444"/>
                  </a:solidFill>
                  <a:cs typeface="Arial" pitchFamily="34" charset="0"/>
                </a:rPr>
                <a:t>config</a:t>
              </a:r>
              <a:r>
                <a:rPr lang="en-US" sz="900" dirty="0">
                  <a:solidFill>
                    <a:srgbClr val="444444"/>
                  </a:solidFill>
                  <a:cs typeface="Arial" pitchFamily="34" charset="0"/>
                </a:rPr>
                <a:t>, data, history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3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pl-PL" sz="3200" b="1" dirty="0" smtClean="0">
                <a:solidFill>
                  <a:srgbClr val="32469A"/>
                </a:solidFill>
              </a:rPr>
              <a:t>Private atom cloud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872387" y="3257773"/>
            <a:ext cx="2750889" cy="159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l-PL" sz="1800" dirty="0" smtClean="0">
                <a:latin typeface="+mj-lt"/>
              </a:rPr>
              <a:t>Forked execution</a:t>
            </a:r>
          </a:p>
          <a:p>
            <a:pPr>
              <a:buClrTx/>
            </a:pPr>
            <a:r>
              <a:rPr lang="pl-PL" sz="1800" dirty="0" smtClean="0"/>
              <a:t>SOA worker</a:t>
            </a:r>
            <a:endParaRPr lang="pl-PL" sz="1800" dirty="0" smtClean="0">
              <a:latin typeface="+mj-lt"/>
            </a:endParaRPr>
          </a:p>
          <a:p>
            <a:pPr>
              <a:buClrTx/>
            </a:pPr>
            <a:r>
              <a:rPr lang="pl-PL" sz="1800" dirty="0" smtClean="0"/>
              <a:t>Load balancing</a:t>
            </a:r>
            <a:endParaRPr lang="pl-PL" sz="1800" dirty="0" smtClean="0">
              <a:latin typeface="+mj-lt"/>
            </a:endParaRPr>
          </a:p>
          <a:p>
            <a:pPr>
              <a:buClrTx/>
            </a:pPr>
            <a:r>
              <a:rPr lang="pl-PL" sz="1800" dirty="0" smtClean="0"/>
              <a:t>Clustering</a:t>
            </a:r>
            <a:endParaRPr lang="en-US" sz="1800" dirty="0"/>
          </a:p>
          <a:p>
            <a:pPr>
              <a:buClrTx/>
            </a:pPr>
            <a:endParaRPr lang="pl-PL" sz="1800" dirty="0" smtClean="0">
              <a:latin typeface="+mj-lt"/>
            </a:endParaRPr>
          </a:p>
          <a:p>
            <a:pPr>
              <a:buClrTx/>
            </a:pPr>
            <a:endParaRPr lang="pl-PL" sz="1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5516" y="2657742"/>
            <a:ext cx="2632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Process</a:t>
            </a:r>
            <a:r>
              <a:rPr lang="pl-PL" sz="2800" dirty="0" smtClean="0"/>
              <a:t> </a:t>
            </a:r>
            <a:r>
              <a:rPr lang="pl-PL" sz="2400" dirty="0" smtClean="0"/>
              <a:t>execution</a:t>
            </a:r>
            <a:endParaRPr lang="uk-UA" sz="2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588099" y="3384536"/>
            <a:ext cx="2410481" cy="129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l-PL" sz="1800" dirty="0" smtClean="0">
                <a:latin typeface="+mj-lt"/>
              </a:rPr>
              <a:t>Heap size</a:t>
            </a:r>
          </a:p>
          <a:p>
            <a:pPr>
              <a:buClrTx/>
            </a:pPr>
            <a:r>
              <a:rPr lang="pl-PL" sz="1800" dirty="0" smtClean="0"/>
              <a:t>Computer power</a:t>
            </a:r>
            <a:endParaRPr lang="pl-PL" sz="1800" dirty="0" smtClean="0">
              <a:latin typeface="+mj-lt"/>
            </a:endParaRPr>
          </a:p>
          <a:p>
            <a:pPr>
              <a:buClrTx/>
            </a:pPr>
            <a:r>
              <a:rPr lang="pl-PL" sz="1800" dirty="0" smtClean="0"/>
              <a:t>Nodes quantity</a:t>
            </a:r>
            <a:endParaRPr lang="pl-PL" sz="1800" dirty="0" smtClean="0">
              <a:latin typeface="+mj-lt"/>
            </a:endParaRPr>
          </a:p>
          <a:p>
            <a:pPr>
              <a:buClrTx/>
            </a:pPr>
            <a:endParaRPr lang="en-US" sz="1800" dirty="0"/>
          </a:p>
          <a:p>
            <a:pPr>
              <a:buClrTx/>
            </a:pPr>
            <a:endParaRPr lang="pl-PL" sz="1800" dirty="0" smtClean="0">
              <a:latin typeface="+mj-lt"/>
            </a:endParaRPr>
          </a:p>
          <a:p>
            <a:pPr>
              <a:buClrTx/>
            </a:pPr>
            <a:endParaRPr lang="pl-PL" sz="1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1228" y="2784505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Extendable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995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>
                <a:solidFill>
                  <a:srgbClr val="32469A"/>
                </a:solidFill>
              </a:rPr>
              <a:t>Deployment procedure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188723" y="1890446"/>
            <a:ext cx="5181600" cy="3226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Create </a:t>
            </a:r>
            <a:r>
              <a:rPr lang="en-US" sz="1800" dirty="0">
                <a:latin typeface="+mj-lt"/>
              </a:rPr>
              <a:t>and configure </a:t>
            </a:r>
            <a:r>
              <a:rPr lang="en-US" sz="1800" dirty="0" smtClean="0">
                <a:latin typeface="+mj-lt"/>
              </a:rPr>
              <a:t>environment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sz="1800" dirty="0" smtClean="0">
              <a:latin typeface="+mj-lt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Attach </a:t>
            </a:r>
            <a:r>
              <a:rPr lang="en-US" sz="1800" dirty="0">
                <a:latin typeface="+mj-lt"/>
              </a:rPr>
              <a:t>Atom to </a:t>
            </a:r>
            <a:r>
              <a:rPr lang="en-US" sz="1800" dirty="0" smtClean="0">
                <a:latin typeface="+mj-lt"/>
              </a:rPr>
              <a:t>environment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sz="1800" dirty="0" smtClean="0">
              <a:latin typeface="+mj-lt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Create process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sz="1800" dirty="0" smtClean="0">
              <a:latin typeface="+mj-lt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Deploy process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sz="1800" dirty="0" smtClean="0">
              <a:latin typeface="+mj-lt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Configure scheduler</a:t>
            </a:r>
            <a:endParaRPr lang="pl-P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6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2469A"/>
                </a:solidFill>
              </a:rPr>
              <a:t>Environment creation</a:t>
            </a:r>
            <a:endParaRPr lang="uk-UA" sz="3200" b="1" dirty="0">
              <a:solidFill>
                <a:srgbClr val="32469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54" y="2199300"/>
            <a:ext cx="6965649" cy="199171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70401" y="1712032"/>
            <a:ext cx="66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31515"/>
                </a:solidFill>
              </a:rPr>
              <a:t>1. Go to Manage -&gt; Atom management</a:t>
            </a:r>
            <a:endParaRPr lang="uk-UA" dirty="0">
              <a:solidFill>
                <a:srgbClr val="13151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0401" y="4308951"/>
            <a:ext cx="66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1515"/>
                </a:solidFill>
              </a:rPr>
              <a:t>2</a:t>
            </a:r>
            <a:r>
              <a:rPr lang="en-US" dirty="0" smtClean="0">
                <a:solidFill>
                  <a:srgbClr val="131515"/>
                </a:solidFill>
              </a:rPr>
              <a:t>. Click “add environment”, choose Environment Classification</a:t>
            </a:r>
            <a:endParaRPr lang="uk-UA" dirty="0">
              <a:solidFill>
                <a:srgbClr val="131515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31" y="4678283"/>
            <a:ext cx="3685372" cy="19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2469A"/>
                </a:solidFill>
              </a:rPr>
              <a:t>Environment creation</a:t>
            </a:r>
            <a:endParaRPr lang="uk-UA" sz="3200" b="1" dirty="0">
              <a:solidFill>
                <a:srgbClr val="32469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1498" y="1712032"/>
            <a:ext cx="66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1515"/>
                </a:solidFill>
              </a:rPr>
              <a:t>3</a:t>
            </a:r>
            <a:r>
              <a:rPr lang="en-US" dirty="0" smtClean="0">
                <a:solidFill>
                  <a:srgbClr val="131515"/>
                </a:solidFill>
              </a:rPr>
              <a:t>. Configure Roles and attach Atoms</a:t>
            </a:r>
            <a:endParaRPr lang="uk-UA" dirty="0">
              <a:solidFill>
                <a:srgbClr val="13151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0" y="2199300"/>
            <a:ext cx="7127172" cy="43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2469A"/>
                </a:solidFill>
              </a:rPr>
              <a:t>Atom creation and management</a:t>
            </a:r>
            <a:endParaRPr lang="uk-UA" sz="3200" b="1" dirty="0">
              <a:solidFill>
                <a:srgbClr val="32469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1498" y="1712032"/>
            <a:ext cx="66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31515"/>
                </a:solidFill>
              </a:rPr>
              <a:t>1. Go to “Manage” menu and create new atom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43" y="2148097"/>
            <a:ext cx="3290692" cy="22146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1498" y="4632570"/>
            <a:ext cx="66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31515"/>
                </a:solidFill>
              </a:rPr>
              <a:t>2. Choose Platform (Windows/Linux/Atom Cloud)</a:t>
            </a:r>
          </a:p>
        </p:txBody>
      </p:sp>
    </p:spTree>
    <p:extLst>
      <p:ext uri="{BB962C8B-B14F-4D97-AF65-F5344CB8AC3E}">
        <p14:creationId xmlns:p14="http://schemas.microsoft.com/office/powerpoint/2010/main" val="34276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2469A"/>
                </a:solidFill>
              </a:rPr>
              <a:t>Atom creation and management</a:t>
            </a:r>
            <a:endParaRPr lang="uk-UA" sz="3200" b="1" dirty="0">
              <a:solidFill>
                <a:srgbClr val="32469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1498" y="1712032"/>
            <a:ext cx="66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1515"/>
                </a:solidFill>
              </a:rPr>
              <a:t>3</a:t>
            </a:r>
            <a:r>
              <a:rPr lang="en-US" dirty="0" smtClean="0">
                <a:solidFill>
                  <a:srgbClr val="131515"/>
                </a:solidFill>
              </a:rPr>
              <a:t>. Attach Atom to Environment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21" y="2081364"/>
            <a:ext cx="6243335" cy="45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2469A"/>
                </a:solidFill>
              </a:rPr>
              <a:t>Create Process</a:t>
            </a:r>
            <a:endParaRPr lang="uk-UA" sz="3200" b="1" dirty="0">
              <a:solidFill>
                <a:srgbClr val="32469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3" y="1702279"/>
            <a:ext cx="10365971" cy="45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2469A"/>
                </a:solidFill>
              </a:rPr>
              <a:t>Deploy Process</a:t>
            </a:r>
            <a:endParaRPr lang="uk-UA" sz="3200" b="1" dirty="0">
              <a:solidFill>
                <a:srgbClr val="32469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0444" y="1710329"/>
            <a:ext cx="607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31515"/>
                </a:solidFill>
              </a:rPr>
              <a:t>Choose process, click “Deploy Latest Revision of Process” </a:t>
            </a:r>
            <a:endParaRPr lang="uk-UA" dirty="0">
              <a:solidFill>
                <a:srgbClr val="13151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894"/>
            <a:ext cx="12192000" cy="40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88723" y="1166367"/>
            <a:ext cx="8969433" cy="454573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3200" b="1" dirty="0" smtClean="0">
                <a:solidFill>
                  <a:srgbClr val="32469A"/>
                </a:solidFill>
              </a:rPr>
              <a:t>Agenda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88723" y="1776549"/>
            <a:ext cx="10579239" cy="44152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Building process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</a:rPr>
              <a:t>Components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Connectors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</a:rPr>
              <a:t>Maps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</a:rPr>
              <a:t>Logic components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Deployment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Atoms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Environments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</a:rPr>
              <a:t>Licensing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28645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32469A"/>
                </a:solidFill>
              </a:rPr>
              <a:t>Multiple Processes </a:t>
            </a:r>
            <a:r>
              <a:rPr lang="en-US" sz="3200" b="1" dirty="0" smtClean="0">
                <a:solidFill>
                  <a:srgbClr val="32469A"/>
                </a:solidFill>
              </a:rPr>
              <a:t>Deployment</a:t>
            </a:r>
            <a:endParaRPr lang="uk-UA" sz="3200" b="1" dirty="0">
              <a:solidFill>
                <a:srgbClr val="32469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0442" y="1710329"/>
            <a:ext cx="680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31515"/>
                </a:solidFill>
              </a:rPr>
              <a:t>Choose processes, choose Environment, click “Save and Deploy” </a:t>
            </a:r>
            <a:endParaRPr lang="uk-UA" dirty="0">
              <a:solidFill>
                <a:srgbClr val="13151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7" y="2195894"/>
            <a:ext cx="11533974" cy="42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947273" y="1139523"/>
            <a:ext cx="8969433" cy="45457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32469A"/>
                </a:solidFill>
              </a:rPr>
              <a:t>Configuring </a:t>
            </a:r>
            <a:r>
              <a:rPr lang="en-US" sz="3200" b="1" dirty="0" smtClean="0">
                <a:solidFill>
                  <a:srgbClr val="32469A"/>
                </a:solidFill>
              </a:rPr>
              <a:t>scheduler</a:t>
            </a:r>
            <a:endParaRPr lang="uk-UA" sz="3200" b="1" dirty="0">
              <a:solidFill>
                <a:srgbClr val="32469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23" y="2357998"/>
            <a:ext cx="8534932" cy="3185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50" y="3856152"/>
            <a:ext cx="3553503" cy="294366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22935" y="4430684"/>
            <a:ext cx="1858272" cy="2826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7273" y="1755627"/>
            <a:ext cx="1020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31515"/>
                </a:solidFill>
              </a:rPr>
              <a:t>Go to “Manage” -&gt; “Atom Management”-&gt; Choose deployed process -&gt; Click on “Edit Schedules”</a:t>
            </a:r>
            <a:endParaRPr lang="uk-UA" dirty="0">
              <a:solidFill>
                <a:srgbClr val="13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smtClean="0">
                <a:solidFill>
                  <a:srgbClr val="32469A"/>
                </a:solidFill>
              </a:rPr>
              <a:t>Licensing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976285" y="1899682"/>
            <a:ext cx="9368441" cy="419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 smtClean="0"/>
              <a:t>Connections licensing</a:t>
            </a:r>
            <a:r>
              <a:rPr lang="en-US" sz="1800" dirty="0" smtClean="0"/>
              <a:t>:</a:t>
            </a:r>
            <a:endParaRPr lang="pl-PL" sz="1800" dirty="0" smtClean="0"/>
          </a:p>
          <a:p>
            <a:pPr lvl="1">
              <a:buClrTx/>
            </a:pPr>
            <a:r>
              <a:rPr lang="en-US" sz="1600" dirty="0" smtClean="0"/>
              <a:t>Main </a:t>
            </a:r>
            <a:r>
              <a:rPr lang="en-US" sz="1600" dirty="0" smtClean="0"/>
              <a:t>restriction is how </a:t>
            </a:r>
            <a:r>
              <a:rPr lang="en-US" sz="1600" dirty="0"/>
              <a:t>many connections your account is using in processes that are deployed to </a:t>
            </a:r>
            <a:r>
              <a:rPr lang="en-US" sz="1600" dirty="0" smtClean="0"/>
              <a:t>Atoms (unused </a:t>
            </a:r>
            <a:r>
              <a:rPr lang="en-US" sz="1600" dirty="0"/>
              <a:t>processes should no longer be </a:t>
            </a:r>
            <a:r>
              <a:rPr lang="en-US" sz="1600" dirty="0" smtClean="0"/>
              <a:t>deployed)</a:t>
            </a:r>
          </a:p>
          <a:p>
            <a:pPr lvl="1">
              <a:buClrTx/>
            </a:pPr>
            <a:r>
              <a:rPr lang="en-US" sz="1600" dirty="0"/>
              <a:t>Deploying a process to multiple Atoms will double the connection count</a:t>
            </a:r>
            <a:endParaRPr lang="en-US" sz="1600" dirty="0" smtClean="0"/>
          </a:p>
          <a:p>
            <a:pPr lvl="1">
              <a:buClrTx/>
            </a:pPr>
            <a:r>
              <a:rPr lang="en-US" sz="1600" dirty="0" smtClean="0"/>
              <a:t>Only unique connections are taken into </a:t>
            </a:r>
            <a:r>
              <a:rPr lang="en-US" sz="1600" dirty="0" smtClean="0"/>
              <a:t>account</a:t>
            </a:r>
            <a:endParaRPr lang="pl-PL" sz="1600" dirty="0" smtClean="0"/>
          </a:p>
          <a:p>
            <a:pPr lvl="1">
              <a:buClrTx/>
            </a:pPr>
            <a:r>
              <a:rPr lang="pl-PL" sz="1600" dirty="0" smtClean="0"/>
              <a:t>Different type of connections (standard, test, enterprise, ...)</a:t>
            </a:r>
            <a:endParaRPr lang="en-US" sz="1600" dirty="0" smtClean="0"/>
          </a:p>
          <a:p>
            <a:pPr lvl="1">
              <a:buClrTx/>
            </a:pPr>
            <a:r>
              <a:rPr lang="en-US" sz="1600" dirty="0" smtClean="0"/>
              <a:t>Unlimited number of other components</a:t>
            </a:r>
            <a:endParaRPr lang="en-US" sz="1600" dirty="0"/>
          </a:p>
          <a:p>
            <a:pPr lvl="1">
              <a:buClrTx/>
            </a:pPr>
            <a:endParaRPr lang="en-US" sz="1400" dirty="0" smtClean="0"/>
          </a:p>
          <a:p>
            <a:pPr>
              <a:buClrTx/>
            </a:pPr>
            <a:endParaRPr lang="en-US" sz="1800" dirty="0"/>
          </a:p>
          <a:p>
            <a:pPr>
              <a:buClrTx/>
            </a:pPr>
            <a:r>
              <a:rPr lang="en-US" sz="1800" dirty="0" smtClean="0"/>
              <a:t>Features licensing</a:t>
            </a:r>
            <a:endParaRPr lang="en-US" sz="1800" dirty="0"/>
          </a:p>
          <a:p>
            <a:pPr>
              <a:buClrTx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005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Thank You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pl-PL" sz="3200" b="1" dirty="0" smtClean="0">
                <a:solidFill>
                  <a:srgbClr val="32469A"/>
                </a:solidFill>
              </a:rPr>
              <a:t>Process lifecycle</a:t>
            </a:r>
            <a:endParaRPr lang="en-US" sz="3200" b="1" dirty="0">
              <a:solidFill>
                <a:srgbClr val="32469A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 bwMode="gray">
          <a:xfrm>
            <a:off x="4319186" y="1770603"/>
            <a:ext cx="2618511" cy="4779818"/>
            <a:chOff x="3276599" y="1087582"/>
            <a:chExt cx="2618511" cy="4779818"/>
          </a:xfrm>
        </p:grpSpPr>
        <p:sp>
          <p:nvSpPr>
            <p:cNvPr id="14" name="Rounded Rectangle 13"/>
            <p:cNvSpPr/>
            <p:nvPr/>
          </p:nvSpPr>
          <p:spPr bwMode="gray">
            <a:xfrm>
              <a:off x="3276599" y="1087582"/>
              <a:ext cx="2618511" cy="4779818"/>
            </a:xfrm>
            <a:prstGeom prst="roundRect">
              <a:avLst>
                <a:gd name="adj" fmla="val 3090"/>
              </a:avLst>
            </a:prstGeom>
            <a:solidFill>
              <a:srgbClr val="7AB800"/>
            </a:solidFill>
            <a:effectLst/>
          </p:spPr>
          <p:txBody>
            <a:bodyPr wrap="square" lIns="137160" tIns="457200" rIns="137160" bIns="91440" rtlCol="0" anchor="t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b="1" kern="0" dirty="0" smtClean="0">
                  <a:solidFill>
                    <a:srgbClr val="FFFFFF"/>
                  </a:solidFill>
                </a:rPr>
                <a:t>  Deploy</a:t>
              </a:r>
              <a:endParaRPr lang="en-US" b="1" kern="0" dirty="0">
                <a:solidFill>
                  <a:srgbClr val="FFFFFF"/>
                </a:solidFill>
              </a:endParaRPr>
            </a:p>
            <a:p>
              <a:pPr eaLnBrk="0" hangingPunct="0">
                <a:lnSpc>
                  <a:spcPct val="90000"/>
                </a:lnSpc>
                <a:spcBef>
                  <a:spcPts val="600"/>
                </a:spcBef>
                <a:defRPr/>
              </a:pPr>
              <a:r>
                <a:rPr lang="en-US" sz="1600" kern="0" dirty="0" smtClean="0">
                  <a:solidFill>
                    <a:srgbClr val="FFFFFF"/>
                  </a:solidFill>
                </a:rPr>
                <a:t>Deploy your Atoms to the AtomSphere for SaaS, </a:t>
              </a:r>
              <a:r>
                <a:rPr lang="en-US" sz="1600" kern="0" dirty="0" err="1" smtClean="0">
                  <a:solidFill>
                    <a:srgbClr val="FFFFFF"/>
                  </a:solidFill>
                </a:rPr>
                <a:t>PaaS</a:t>
              </a:r>
              <a:r>
                <a:rPr lang="en-US" sz="1600" kern="0" dirty="0" smtClean="0">
                  <a:solidFill>
                    <a:srgbClr val="FFFFFF"/>
                  </a:solidFill>
                </a:rPr>
                <a:t>, or cloud integration or safely behind your firewall for </a:t>
              </a:r>
              <a:br>
                <a:rPr lang="en-US" sz="1600" kern="0" dirty="0" smtClean="0">
                  <a:solidFill>
                    <a:srgbClr val="FFFFFF"/>
                  </a:solidFill>
                </a:rPr>
              </a:br>
              <a:r>
                <a:rPr lang="en-US" sz="1600" kern="0" dirty="0" smtClean="0">
                  <a:solidFill>
                    <a:srgbClr val="FFFFFF"/>
                  </a:solidFill>
                </a:rPr>
                <a:t>on-premises applications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680478" y="4337351"/>
              <a:ext cx="804064" cy="502211"/>
            </a:xfrm>
            <a:prstGeom prst="rect">
              <a:avLst/>
            </a:prstGeom>
            <a:effectLst>
              <a:outerShdw blurRad="88900" dist="38100" dir="2700000" algn="tl" rotWithShape="0">
                <a:prstClr val="black">
                  <a:alpha val="25000"/>
                </a:prstClr>
              </a:outerShdw>
            </a:effectLst>
          </p:spPr>
        </p:pic>
        <p:sp>
          <p:nvSpPr>
            <p:cNvPr id="19" name="TextBox 18"/>
            <p:cNvSpPr txBox="1"/>
            <p:nvPr/>
          </p:nvSpPr>
          <p:spPr bwMode="gray">
            <a:xfrm>
              <a:off x="4952666" y="4538243"/>
              <a:ext cx="25968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rgbClr val="0085C3"/>
                </a:buClr>
                <a:defRPr/>
              </a:pPr>
              <a:r>
                <a:rPr lang="en-US" sz="1000" b="1" kern="0" dirty="0" smtClean="0">
                  <a:solidFill>
                    <a:srgbClr val="7AB800"/>
                  </a:solidFill>
                </a:rPr>
                <a:t>Hosted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3449786" y="4429153"/>
              <a:ext cx="1097250" cy="9386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1" name="Oval 20"/>
            <p:cNvSpPr/>
            <p:nvPr/>
          </p:nvSpPr>
          <p:spPr bwMode="gray">
            <a:xfrm>
              <a:off x="4681300" y="4718351"/>
              <a:ext cx="768606" cy="768606"/>
            </a:xfrm>
            <a:prstGeom prst="ellipse">
              <a:avLst/>
            </a:prstGeom>
            <a:solidFill>
              <a:srgbClr val="7AB800"/>
            </a:solidFill>
            <a:ln w="9525">
              <a:round/>
              <a:headEnd/>
              <a:tailEnd/>
            </a:ln>
            <a:effectLst>
              <a:outerShdw blurRad="101600" sx="102000" sy="102000" algn="ctr" rotWithShape="0">
                <a:prstClr val="black">
                  <a:alpha val="25000"/>
                </a:prstClr>
              </a:outerShdw>
            </a:effectLst>
            <a:scene3d>
              <a:camera prst="legacyPerspectiveBottom">
                <a:rot lat="17699995" lon="0" rev="0"/>
              </a:camera>
              <a:lightRig rig="legacyFlat3" dir="b"/>
            </a:scene3d>
            <a:sp3d extrusionH="241300" prstMaterial="clear">
              <a:bevelT w="0" h="0" prst="angle"/>
              <a:bevelB w="0" h="0" prst="angle"/>
              <a:extrusionClr>
                <a:srgbClr val="7AB800">
                  <a:lumMod val="75000"/>
                </a:srgbClr>
              </a:extrusionClr>
            </a:sp3d>
          </p:spPr>
          <p:txBody>
            <a:bodyPr wrap="none" lIns="0" tIns="0" rIns="0" bIns="0" anchor="b" anchorCtr="0">
              <a:flatTx/>
            </a:bodyPr>
            <a:lstStyle/>
            <a:p>
              <a:pPr algn="ctr">
                <a:defRPr/>
              </a:pPr>
              <a:r>
                <a:rPr lang="en-US" sz="1000" b="1" kern="0" dirty="0" smtClean="0">
                  <a:solidFill>
                    <a:srgbClr val="FFFFFF"/>
                  </a:solidFill>
                </a:rPr>
                <a:t>Download</a:t>
              </a:r>
              <a:endParaRPr lang="en-US" sz="10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 bwMode="gray">
            <a:xfrm rot="19800000">
              <a:off x="4379284" y="4490178"/>
              <a:ext cx="253915" cy="306433"/>
            </a:xfrm>
            <a:prstGeom prst="rightArrow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/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defRPr/>
              </a:pPr>
              <a:endParaRPr lang="en-US" sz="2000" kern="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 bwMode="gray">
            <a:xfrm rot="1800000" flipV="1">
              <a:off x="4379284" y="5054449"/>
              <a:ext cx="253915" cy="306433"/>
            </a:xfrm>
            <a:prstGeom prst="rightArrow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/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defRPr/>
              </a:pPr>
              <a:endParaRPr lang="en-US" sz="2000" kern="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gray">
            <a:xfrm>
              <a:off x="3429000" y="1295400"/>
              <a:ext cx="609600" cy="609600"/>
            </a:xfrm>
            <a:prstGeom prst="ellipse">
              <a:avLst/>
            </a:prstGeom>
            <a:solidFill>
              <a:srgbClr val="7AB800"/>
            </a:solidFill>
            <a:ln w="38100">
              <a:solidFill>
                <a:srgbClr val="FFFFFF"/>
              </a:solidFill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3600" b="1" kern="0" dirty="0" smtClean="0">
                  <a:solidFill>
                    <a:srgbClr val="FFFFFF"/>
                  </a:solidFill>
                  <a:latin typeface="Museo For Dell"/>
                </a:rPr>
                <a:t>2</a:t>
              </a:r>
              <a:endParaRPr lang="en-US" sz="3600" b="1" kern="0" dirty="0">
                <a:solidFill>
                  <a:sysClr val="windowText" lastClr="000000"/>
                </a:solidFill>
                <a:latin typeface="Museo For Dell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10876" y="1770603"/>
            <a:ext cx="2618511" cy="4779818"/>
            <a:chOff x="6068289" y="1069848"/>
            <a:chExt cx="2618511" cy="4779818"/>
          </a:xfrm>
        </p:grpSpPr>
        <p:grpSp>
          <p:nvGrpSpPr>
            <p:cNvPr id="26" name="Group 25"/>
            <p:cNvGrpSpPr/>
            <p:nvPr/>
          </p:nvGrpSpPr>
          <p:grpSpPr bwMode="gray">
            <a:xfrm>
              <a:off x="6068289" y="1069848"/>
              <a:ext cx="2618511" cy="4779818"/>
              <a:chOff x="6068289" y="1087582"/>
              <a:chExt cx="2618511" cy="4779818"/>
            </a:xfrm>
          </p:grpSpPr>
          <p:sp>
            <p:nvSpPr>
              <p:cNvPr id="30" name="Rounded Rectangle 29"/>
              <p:cNvSpPr/>
              <p:nvPr/>
            </p:nvSpPr>
            <p:spPr bwMode="gray">
              <a:xfrm>
                <a:off x="6068289" y="1087582"/>
                <a:ext cx="2618511" cy="4779818"/>
              </a:xfrm>
              <a:prstGeom prst="roundRect">
                <a:avLst>
                  <a:gd name="adj" fmla="val 3091"/>
                </a:avLst>
              </a:prstGeom>
              <a:solidFill>
                <a:srgbClr val="DC5034"/>
              </a:solidFill>
              <a:effectLst/>
            </p:spPr>
            <p:txBody>
              <a:bodyPr wrap="square" lIns="137160" tIns="457200" rIns="137160" bIns="91440" rtlCol="0" anchor="t" anchorCtr="0">
                <a:no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b="1" kern="0" dirty="0" smtClean="0">
                    <a:solidFill>
                      <a:srgbClr val="FFFFFF"/>
                    </a:solidFill>
                  </a:rPr>
                  <a:t>  Manage</a:t>
                </a:r>
                <a:endParaRPr lang="en-US" b="1" kern="0" dirty="0">
                  <a:solidFill>
                    <a:srgbClr val="FFFFFF"/>
                  </a:solidFill>
                </a:endParaRPr>
              </a:p>
              <a:p>
                <a:pPr eaLnBrk="0" hangingPunct="0">
                  <a:lnSpc>
                    <a:spcPct val="90000"/>
                  </a:lnSpc>
                  <a:spcBef>
                    <a:spcPts val="600"/>
                  </a:spcBef>
                  <a:defRPr/>
                </a:pPr>
                <a:r>
                  <a:rPr lang="en-US" sz="1600" kern="0" dirty="0" smtClean="0">
                    <a:solidFill>
                      <a:srgbClr val="FFFFFF"/>
                    </a:solidFill>
                  </a:rPr>
                  <a:t>Monitor and maintain the status of all your deployed Atoms, integration processes and trading partners, regardless of location, using a feature-rich web-based dashboard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6400800" y="4486458"/>
                <a:ext cx="1710784" cy="1046597"/>
              </a:xfrm>
              <a:prstGeom prst="rect">
                <a:avLst/>
              </a:prstGeom>
            </p:spPr>
          </p:pic>
          <p:sp>
            <p:nvSpPr>
              <p:cNvPr id="32" name="Oval 31"/>
              <p:cNvSpPr/>
              <p:nvPr/>
            </p:nvSpPr>
            <p:spPr bwMode="gray">
              <a:xfrm>
                <a:off x="6172200" y="1295400"/>
                <a:ext cx="609600" cy="609600"/>
              </a:xfrm>
              <a:prstGeom prst="ellipse">
                <a:avLst/>
              </a:prstGeom>
              <a:solidFill>
                <a:srgbClr val="DC5034"/>
              </a:solidFill>
              <a:ln w="38100">
                <a:solidFill>
                  <a:srgbClr val="FFFFFF"/>
                </a:solidFill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3600" b="1" kern="0" dirty="0" smtClean="0">
                    <a:solidFill>
                      <a:srgbClr val="FFFFFF"/>
                    </a:solidFill>
                    <a:latin typeface="Museo For Dell"/>
                  </a:rPr>
                  <a:t>3</a:t>
                </a:r>
                <a:endParaRPr lang="en-US" sz="3600" b="1" kern="0" dirty="0">
                  <a:solidFill>
                    <a:sysClr val="windowText" lastClr="000000"/>
                  </a:solidFill>
                  <a:latin typeface="Museo For Dell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567536" y="4462097"/>
              <a:ext cx="825367" cy="727833"/>
              <a:chOff x="1360758" y="3102590"/>
              <a:chExt cx="528914" cy="511086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371685" y="3123689"/>
                <a:ext cx="350366" cy="3503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7889"/>
                <a:endParaRPr lang="en-US" sz="2398">
                  <a:solidFill>
                    <a:srgbClr val="FFFFFF"/>
                  </a:solidFill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0758" y="3102590"/>
                <a:ext cx="528914" cy="511086"/>
              </a:xfrm>
              <a:prstGeom prst="rect">
                <a:avLst/>
              </a:prstGeom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1499787" y="1770603"/>
            <a:ext cx="2618511" cy="4779818"/>
            <a:chOff x="457200" y="1069848"/>
            <a:chExt cx="2618511" cy="4779818"/>
          </a:xfrm>
        </p:grpSpPr>
        <p:sp>
          <p:nvSpPr>
            <p:cNvPr id="34" name="Rounded Rectangle 33"/>
            <p:cNvSpPr/>
            <p:nvPr/>
          </p:nvSpPr>
          <p:spPr bwMode="gray">
            <a:xfrm>
              <a:off x="457200" y="1069848"/>
              <a:ext cx="2618511" cy="4779818"/>
            </a:xfrm>
            <a:prstGeom prst="roundRect">
              <a:avLst>
                <a:gd name="adj" fmla="val 3091"/>
              </a:avLst>
            </a:prstGeom>
            <a:solidFill>
              <a:srgbClr val="0085C3"/>
            </a:solidFill>
            <a:effectLst/>
          </p:spPr>
          <p:txBody>
            <a:bodyPr wrap="square" lIns="137160" tIns="457200" rIns="137160" bIns="91440" rtlCol="0" anchor="t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b="1" kern="0" dirty="0" smtClean="0">
                  <a:solidFill>
                    <a:srgbClr val="FFFFFF"/>
                  </a:solidFill>
                </a:rPr>
                <a:t>Build</a:t>
              </a:r>
              <a:endParaRPr lang="en-US" sz="2000" b="1" kern="0" dirty="0" smtClean="0">
                <a:solidFill>
                  <a:srgbClr val="FFFFFF"/>
                </a:solidFill>
              </a:endParaRPr>
            </a:p>
            <a:p>
              <a:pPr eaLnBrk="0" hangingPunct="0">
                <a:lnSpc>
                  <a:spcPct val="90000"/>
                </a:lnSpc>
                <a:spcBef>
                  <a:spcPts val="600"/>
                </a:spcBef>
                <a:defRPr/>
              </a:pPr>
              <a:r>
                <a:rPr lang="en-US" sz="1600" kern="0" dirty="0" smtClean="0">
                  <a:solidFill>
                    <a:srgbClr val="FFFFFF"/>
                  </a:solidFill>
                </a:rPr>
                <a:t>Using the </a:t>
              </a:r>
              <a:r>
                <a:rPr lang="en-US" sz="1600" kern="0" dirty="0" err="1" smtClean="0">
                  <a:solidFill>
                    <a:srgbClr val="FFFFFF"/>
                  </a:solidFill>
                </a:rPr>
                <a:t>AtomSphere</a:t>
              </a:r>
              <a:r>
                <a:rPr lang="en-US" sz="1600" kern="0" dirty="0" smtClean="0">
                  <a:solidFill>
                    <a:srgbClr val="FFFFFF"/>
                  </a:solidFill>
                </a:rPr>
                <a:t> library of connectors and maps, visually design your integration processes and load them into a lightweight, dynamic run-time engine called an “Atom” for execution </a:t>
              </a:r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609600" y="1277666"/>
              <a:ext cx="609600" cy="609600"/>
            </a:xfrm>
            <a:prstGeom prst="ellipse">
              <a:avLst/>
            </a:prstGeom>
            <a:solidFill>
              <a:srgbClr val="0085C3"/>
            </a:solidFill>
            <a:ln w="38100">
              <a:solidFill>
                <a:srgbClr val="FFFFFF"/>
              </a:solidFill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3600" b="1" kern="0" dirty="0">
                  <a:solidFill>
                    <a:srgbClr val="FFFFFF"/>
                  </a:solidFill>
                  <a:latin typeface="Museo For Dell"/>
                </a:rPr>
                <a:t>1</a:t>
              </a:r>
              <a:endParaRPr lang="en-US" sz="3600" b="1" kern="0" dirty="0">
                <a:solidFill>
                  <a:sysClr val="windowText" lastClr="000000"/>
                </a:solidFill>
                <a:latin typeface="Museo For Dell"/>
              </a:endParaRPr>
            </a:p>
          </p:txBody>
        </p:sp>
        <p:pic>
          <p:nvPicPr>
            <p:cNvPr id="36" name="Picture 2" descr="C:\Users\Ralph_Hibbs\AppData\Local\Microsoft\Windows\Temporary Internet Files\Content.Outlook\V4Y9M4VI\SLide16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012" y="4303041"/>
              <a:ext cx="1785076" cy="1235822"/>
            </a:xfrm>
            <a:prstGeom prst="rect">
              <a:avLst/>
            </a:prstGeom>
            <a:noFill/>
            <a:ln>
              <a:solidFill>
                <a:srgbClr val="444444">
                  <a:lumMod val="40000"/>
                  <a:lumOff val="60000"/>
                </a:srgbClr>
              </a:solidFill>
            </a:ln>
            <a:effectLst>
              <a:outerShdw blurRad="63500" algn="ctr" rotWithShape="0">
                <a:schemeClr val="tx1">
                  <a:alpha val="2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79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88723" y="1107732"/>
            <a:ext cx="8969433" cy="454573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3200" b="1" dirty="0" smtClean="0">
                <a:solidFill>
                  <a:srgbClr val="32469A"/>
                </a:solidFill>
              </a:rPr>
              <a:t>Components overview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88723" y="1654629"/>
            <a:ext cx="10579239" cy="483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Everything is a component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Component types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Connectors used for getting/sending data to external systems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Technology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Application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Execution allows to manipulate/change the data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ogic manages the process flow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Component usages are shortcuts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023806" y="1978614"/>
            <a:ext cx="8134350" cy="2447925"/>
            <a:chOff x="2023806" y="1978614"/>
            <a:chExt cx="8134350" cy="2447925"/>
          </a:xfrm>
        </p:grpSpPr>
        <p:grpSp>
          <p:nvGrpSpPr>
            <p:cNvPr id="30" name="Group 29"/>
            <p:cNvGrpSpPr/>
            <p:nvPr/>
          </p:nvGrpSpPr>
          <p:grpSpPr>
            <a:xfrm>
              <a:off x="2023806" y="1978614"/>
              <a:ext cx="8134350" cy="2447925"/>
              <a:chOff x="2023806" y="2030865"/>
              <a:chExt cx="8134350" cy="244792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3806" y="2030865"/>
                <a:ext cx="8134350" cy="2447925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725588" y="3041467"/>
                <a:ext cx="5895701" cy="426720"/>
                <a:chOff x="2751910" y="3178629"/>
                <a:chExt cx="5895701" cy="42672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751910" y="3178629"/>
                  <a:ext cx="3047999" cy="426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223658" y="3178629"/>
                  <a:ext cx="1576251" cy="4180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512527" y="3178629"/>
                  <a:ext cx="287382" cy="365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799909" y="3178629"/>
                  <a:ext cx="1201782" cy="4180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5799909" y="3178629"/>
                  <a:ext cx="2847702" cy="4180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3753394" y="2989216"/>
              <a:ext cx="2020193" cy="938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918857" y="2989216"/>
              <a:ext cx="1854730" cy="110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773587" y="2989216"/>
              <a:ext cx="1280356" cy="938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773587" y="2989216"/>
              <a:ext cx="1297773" cy="110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6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49088" y="1562305"/>
            <a:ext cx="10579239" cy="1874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Connector </a:t>
            </a:r>
            <a:r>
              <a:rPr lang="en-US" sz="1800" dirty="0" smtClean="0">
                <a:solidFill>
                  <a:schemeClr val="tx1"/>
                </a:solidFill>
              </a:rPr>
              <a:t>consists of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Connection component contains the URLs/paths/credentials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Operation component defines the action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One or more Profiles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49088" y="3870961"/>
            <a:ext cx="10579239" cy="2133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Profile defines the data format: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Database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Flat 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XML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JSON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88723" y="1107732"/>
            <a:ext cx="8969433" cy="454573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3200" b="1" dirty="0" smtClean="0">
                <a:solidFill>
                  <a:srgbClr val="32469A"/>
                </a:solidFill>
              </a:rPr>
              <a:t>Connector overview</a:t>
            </a:r>
            <a:endParaRPr lang="en-US" sz="3200" b="1" dirty="0">
              <a:solidFill>
                <a:srgbClr val="32469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49088" y="3436417"/>
            <a:ext cx="1057923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02" y="3566161"/>
            <a:ext cx="68675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smtClean="0">
                <a:solidFill>
                  <a:srgbClr val="32469A"/>
                </a:solidFill>
              </a:rPr>
              <a:t>What is Map?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88723" y="1654629"/>
            <a:ext cx="10579239" cy="1126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Map is a set of rules for transforming data from one Profile to another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Easy to create with simple Drag &amp; </a:t>
            </a:r>
            <a:r>
              <a:rPr lang="en-US" sz="1800" dirty="0">
                <a:solidFill>
                  <a:schemeClr val="tx1"/>
                </a:solidFill>
              </a:rPr>
              <a:t>Drop </a:t>
            </a:r>
            <a:r>
              <a:rPr lang="en-US" sz="1800" dirty="0" smtClean="0">
                <a:solidFill>
                  <a:schemeClr val="tx1"/>
                </a:solidFill>
              </a:rPr>
              <a:t>technique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Powerful functions engine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</a:rPr>
              <a:t>Boomi</a:t>
            </a:r>
            <a:r>
              <a:rPr lang="en-US" sz="1800" dirty="0" smtClean="0">
                <a:solidFill>
                  <a:schemeClr val="tx1"/>
                </a:solidFill>
              </a:rPr>
              <a:t> suggest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873624"/>
            <a:ext cx="9258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smtClean="0">
                <a:solidFill>
                  <a:srgbClr val="32469A"/>
                </a:solidFill>
              </a:rPr>
              <a:t>Managing the Process flow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49089" y="1562305"/>
            <a:ext cx="4449304" cy="1638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Branches</a:t>
            </a:r>
          </a:p>
          <a:p>
            <a:pPr marL="288000">
              <a:lnSpc>
                <a:spcPct val="10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8000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Allow to process the same document several times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024" y="1562305"/>
            <a:ext cx="5200650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49" y="3200605"/>
            <a:ext cx="519112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024" y="4829380"/>
            <a:ext cx="5162550" cy="15811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862149" y="3200605"/>
            <a:ext cx="987742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49089" y="4829380"/>
            <a:ext cx="989048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848277" y="3200603"/>
            <a:ext cx="4450116" cy="1628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Routes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8000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Allow to select one of several options with default </a:t>
            </a: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848277" y="4829380"/>
            <a:ext cx="4450116" cy="1562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Decisions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8000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Allow to choose one of two options</a:t>
            </a:r>
          </a:p>
        </p:txBody>
      </p:sp>
    </p:spTree>
    <p:extLst>
      <p:ext uri="{BB962C8B-B14F-4D97-AF65-F5344CB8AC3E}">
        <p14:creationId xmlns:p14="http://schemas.microsoft.com/office/powerpoint/2010/main" val="3172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 dirty="0" smtClean="0">
                <a:solidFill>
                  <a:srgbClr val="32469A"/>
                </a:solidFill>
              </a:rPr>
              <a:t>Process deployment</a:t>
            </a:r>
            <a:endParaRPr lang="en-US" sz="3200" b="1" dirty="0">
              <a:solidFill>
                <a:srgbClr val="32469A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49089" y="1734811"/>
            <a:ext cx="4449304" cy="1638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Atom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Molecule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Atom Cloud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49089" y="4268560"/>
            <a:ext cx="4449304" cy="2192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71B6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Cloud/on premise systems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Single/multi node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Performance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Multitenancy</a:t>
            </a:r>
          </a:p>
        </p:txBody>
      </p:sp>
      <p:pic>
        <p:nvPicPr>
          <p:cNvPr id="11" name="Picture 2" descr="http://help.boomi.com/atomsphere/GUID-DC7F5CD8-2D00-4B82-8465-8D928A5E9FD3-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67" y="2298082"/>
            <a:ext cx="66198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 txBox="1">
            <a:spLocks/>
          </p:cNvSpPr>
          <p:nvPr/>
        </p:nvSpPr>
        <p:spPr>
          <a:xfrm>
            <a:off x="1188723" y="1107732"/>
            <a:ext cx="8969433" cy="454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pl-PL" sz="3200" b="1" dirty="0" smtClean="0">
                <a:solidFill>
                  <a:srgbClr val="32469A"/>
                </a:solidFill>
              </a:rPr>
              <a:t>Atom</a:t>
            </a:r>
            <a:endParaRPr lang="en-US" sz="3200" b="1" dirty="0">
              <a:solidFill>
                <a:srgbClr val="32469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14" y="2051525"/>
            <a:ext cx="6885373" cy="38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11209</TotalTime>
  <Words>577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Courier New</vt:lpstr>
      <vt:lpstr>Museo For Dell</vt:lpstr>
      <vt:lpstr>Museo Sans For Dell 300</vt:lpstr>
      <vt:lpstr>Museo Sans For Dell 500</vt:lpstr>
      <vt:lpstr>Tahoma</vt:lpstr>
      <vt:lpstr>Wingdings</vt:lpstr>
      <vt:lpstr>Title Slides Brand Panel</vt:lpstr>
      <vt:lpstr>Blank Slides with Logo</vt:lpstr>
      <vt:lpstr>Chapter Slides</vt:lpstr>
      <vt:lpstr>August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Mateusz Skawinski</cp:lastModifiedBy>
  <cp:revision>219</cp:revision>
  <dcterms:created xsi:type="dcterms:W3CDTF">2015-09-10T13:48:25Z</dcterms:created>
  <dcterms:modified xsi:type="dcterms:W3CDTF">2016-08-25T11:29:22Z</dcterms:modified>
</cp:coreProperties>
</file>