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57" r:id="rId4"/>
    <p:sldId id="259" r:id="rId5"/>
    <p:sldId id="260" r:id="rId6"/>
    <p:sldId id="261" r:id="rId7"/>
    <p:sldId id="263" r:id="rId8"/>
    <p:sldId id="262" r:id="rId9"/>
    <p:sldId id="264" r:id="rId10"/>
    <p:sldId id="266" r:id="rId11"/>
    <p:sldId id="265" r:id="rId12"/>
    <p:sldId id="267" r:id="rId13"/>
    <p:sldId id="268" r:id="rId14"/>
    <p:sldId id="269" r:id="rId15"/>
  </p:sldIdLst>
  <p:sldSz cx="9144000" cy="6858000" type="screen4x3"/>
  <p:notesSz cx="6669088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16" autoAdjust="0"/>
    <p:restoredTop sz="98286" autoAdjust="0"/>
  </p:normalViewPr>
  <p:slideViewPr>
    <p:cSldViewPr>
      <p:cViewPr varScale="1">
        <p:scale>
          <a:sx n="111" d="100"/>
          <a:sy n="111" d="100"/>
        </p:scale>
        <p:origin x="-190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-3966" y="-84"/>
      </p:cViewPr>
      <p:guideLst>
        <p:guide orient="horz" pos="3126"/>
        <p:guide pos="21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56D99E-C6D5-4E37-998F-434449DFD517}" type="datetimeFigureOut">
              <a:rPr lang="en-US" smtClean="0"/>
              <a:pPr/>
              <a:t>12/12/2011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BA4919-15E4-4E35-BCA7-8B3F16CCD6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175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0" y="1"/>
            <a:ext cx="9144000" cy="369331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3962400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fld id="{A126ED19-93A4-45AB-9AB4-151D3539CCFC}" type="datetimeFigureOut">
              <a:rPr lang="en-US" smtClean="0"/>
              <a:pPr/>
              <a:t>12/12/2011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fld id="{3805B254-F9CB-41C5-B120-F4B38BF2206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7" name="Picture 16" descr="softserve-logo-white-for-blue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85800" y="838201"/>
            <a:ext cx="3260034" cy="914400"/>
          </a:xfrm>
          <a:prstGeom prst="rect">
            <a:avLst/>
          </a:prstGeom>
        </p:spPr>
      </p:pic>
      <p:pic>
        <p:nvPicPr>
          <p:cNvPr id="9" name="Picture 8" descr="GettyImages_98064892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3685245"/>
            <a:ext cx="2058299" cy="1447800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0" y="152400"/>
            <a:ext cx="9144000" cy="6553200"/>
            <a:chOff x="0" y="152400"/>
            <a:chExt cx="9144000" cy="6553200"/>
          </a:xfrm>
        </p:grpSpPr>
        <p:sp>
          <p:nvSpPr>
            <p:cNvPr id="11" name="Rectangle 10"/>
            <p:cNvSpPr/>
            <p:nvPr/>
          </p:nvSpPr>
          <p:spPr>
            <a:xfrm>
              <a:off x="0" y="228600"/>
              <a:ext cx="152400" cy="6324600"/>
            </a:xfrm>
            <a:prstGeom prst="rect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6200" y="152400"/>
              <a:ext cx="533400" cy="65532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 rot="5400000">
              <a:off x="4381500" y="-876301"/>
              <a:ext cx="380999" cy="91440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2800" b="0" cap="all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962400"/>
            <a:ext cx="7772400" cy="44450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Verdana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fld id="{A126ED19-93A4-45AB-9AB4-151D3539CCFC}" type="datetimeFigureOut">
              <a:rPr lang="en-US" smtClean="0"/>
              <a:pPr/>
              <a:t>12/12/2011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B254-F9CB-41C5-B120-F4B38BF2206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1"/>
            <a:ext cx="9144000" cy="369331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228600"/>
            <a:ext cx="152400" cy="6324600"/>
          </a:xfrm>
          <a:prstGeom prst="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6200" y="152400"/>
            <a:ext cx="533400" cy="6553200"/>
          </a:xfrm>
          <a:prstGeom prst="rect">
            <a:avLst/>
          </a:prstGeom>
          <a:solidFill>
            <a:schemeClr val="tx2">
              <a:lumMod val="20000"/>
              <a:lumOff val="8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 rot="5400000">
            <a:off x="4381500" y="-876301"/>
            <a:ext cx="380999" cy="9144000"/>
          </a:xfrm>
          <a:prstGeom prst="rect">
            <a:avLst/>
          </a:prstGeom>
          <a:solidFill>
            <a:schemeClr val="tx2">
              <a:lumMod val="20000"/>
              <a:lumOff val="8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softserve logo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315200" y="6324600"/>
            <a:ext cx="1428750" cy="4000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Verdan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defRPr>
            </a:lvl1pPr>
            <a:lvl2pP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defRPr>
            </a:lvl2pPr>
            <a:lvl3pP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defRPr>
            </a:lvl3pPr>
            <a:lvl4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defRPr>
            </a:lvl4pPr>
            <a:lvl5pPr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defRPr>
            </a:lvl1pPr>
            <a:lvl2pP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defRPr>
            </a:lvl2pPr>
            <a:lvl3pP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defRPr>
            </a:lvl3pPr>
            <a:lvl4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defRPr>
            </a:lvl4pPr>
            <a:lvl5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ED19-93A4-45AB-9AB4-151D3539CCFC}" type="datetimeFigureOut">
              <a:rPr lang="en-US" smtClean="0"/>
              <a:pPr/>
              <a:t>12/12/2011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B254-F9CB-41C5-B120-F4B38BF2206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softserve logo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315200" y="6324600"/>
            <a:ext cx="1428750" cy="4000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buFont typeface="Wingdings" pitchFamily="2" charset="2"/>
              <a:buChar char="§"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buFont typeface="Wingdings" pitchFamily="2" charset="2"/>
              <a:buChar char="§"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ED19-93A4-45AB-9AB4-151D3539CCFC}" type="datetimeFigureOut">
              <a:rPr lang="en-US" smtClean="0"/>
              <a:pPr/>
              <a:t>12/12/2011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B254-F9CB-41C5-B120-F4B38BF220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Verdan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ED19-93A4-45AB-9AB4-151D3539CCFC}" type="datetimeFigureOut">
              <a:rPr lang="en-US" smtClean="0"/>
              <a:pPr/>
              <a:t>12/12/2011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B254-F9CB-41C5-B120-F4B38BF220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ED19-93A4-45AB-9AB4-151D3539CCFC}" type="datetimeFigureOut">
              <a:rPr lang="en-US" smtClean="0"/>
              <a:pPr/>
              <a:t>12/12/2011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B254-F9CB-41C5-B120-F4B38BF220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1">
                <a:solidFill>
                  <a:schemeClr val="bg1"/>
                </a:solidFill>
                <a:latin typeface="Verdan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  <a:latin typeface="Verdana" pitchFamily="34" charset="0"/>
              </a:defRPr>
            </a:lvl1pPr>
            <a:lvl2pPr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defRPr>
            </a:lvl2pPr>
            <a:lvl3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defRPr>
            </a:lvl3pPr>
            <a:lvl4pP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defRPr>
            </a:lvl4pPr>
            <a:lvl5pP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ED19-93A4-45AB-9AB4-151D3539CCFC}" type="datetimeFigureOut">
              <a:rPr lang="en-US" smtClean="0"/>
              <a:pPr/>
              <a:t>12/12/2011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B254-F9CB-41C5-B120-F4B38BF220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Verdan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Verdan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ED19-93A4-45AB-9AB4-151D3539CCFC}" type="datetimeFigureOut">
              <a:rPr lang="en-US" smtClean="0"/>
              <a:pPr/>
              <a:t>12/12/2011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B254-F9CB-41C5-B120-F4B38BF220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Verdan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ED19-93A4-45AB-9AB4-151D3539CCFC}" type="datetimeFigureOut">
              <a:rPr lang="en-US" smtClean="0"/>
              <a:pPr/>
              <a:t>12/12/2011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B254-F9CB-41C5-B120-F4B38BF220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0" y="1"/>
            <a:ext cx="9144000" cy="369331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3962400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fld id="{A126ED19-93A4-45AB-9AB4-151D3539CCFC}" type="datetimeFigureOut">
              <a:rPr lang="en-US" smtClean="0"/>
              <a:pPr/>
              <a:t>12/12/2011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fld id="{3805B254-F9CB-41C5-B120-F4B38BF2206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7" name="Picture 16" descr="softserve-logo-white-for-blue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85800" y="838201"/>
            <a:ext cx="3260034" cy="914400"/>
          </a:xfrm>
          <a:prstGeom prst="rect">
            <a:avLst/>
          </a:prstGeom>
        </p:spPr>
      </p:pic>
      <p:pic>
        <p:nvPicPr>
          <p:cNvPr id="20" name="Picture 19" descr="GettyImages_95469335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3695700"/>
            <a:ext cx="2036064" cy="1597152"/>
          </a:xfrm>
          <a:prstGeom prst="rect">
            <a:avLst/>
          </a:prstGeom>
        </p:spPr>
      </p:pic>
      <p:grpSp>
        <p:nvGrpSpPr>
          <p:cNvPr id="8" name="Group 9"/>
          <p:cNvGrpSpPr/>
          <p:nvPr userDrawn="1"/>
        </p:nvGrpSpPr>
        <p:grpSpPr>
          <a:xfrm>
            <a:off x="0" y="152400"/>
            <a:ext cx="9144000" cy="6553200"/>
            <a:chOff x="0" y="152400"/>
            <a:chExt cx="9144000" cy="6553200"/>
          </a:xfrm>
        </p:grpSpPr>
        <p:sp>
          <p:nvSpPr>
            <p:cNvPr id="11" name="Rectangle 10"/>
            <p:cNvSpPr/>
            <p:nvPr/>
          </p:nvSpPr>
          <p:spPr>
            <a:xfrm>
              <a:off x="0" y="228600"/>
              <a:ext cx="152400" cy="6324600"/>
            </a:xfrm>
            <a:prstGeom prst="rect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6200" y="152400"/>
              <a:ext cx="533400" cy="65532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 rot="5400000">
              <a:off x="4381500" y="-876301"/>
              <a:ext cx="380999" cy="91440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0" y="1"/>
            <a:ext cx="9144000" cy="369331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3962400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fld id="{A126ED19-93A4-45AB-9AB4-151D3539CCFC}" type="datetimeFigureOut">
              <a:rPr lang="en-US" smtClean="0"/>
              <a:pPr/>
              <a:t>12/12/2011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fld id="{3805B254-F9CB-41C5-B120-F4B38BF2206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7" name="Picture 16" descr="softserve-logo-white-for-blue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85800" y="838201"/>
            <a:ext cx="3260034" cy="914400"/>
          </a:xfrm>
          <a:prstGeom prst="rect">
            <a:avLst/>
          </a:prstGeom>
        </p:spPr>
      </p:pic>
      <p:pic>
        <p:nvPicPr>
          <p:cNvPr id="15" name="Picture 14" descr="GettyImages_97541937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" y="3694463"/>
            <a:ext cx="1981199" cy="1320223"/>
          </a:xfrm>
          <a:prstGeom prst="rect">
            <a:avLst/>
          </a:prstGeom>
        </p:spPr>
      </p:pic>
      <p:grpSp>
        <p:nvGrpSpPr>
          <p:cNvPr id="8" name="Group 9"/>
          <p:cNvGrpSpPr/>
          <p:nvPr userDrawn="1"/>
        </p:nvGrpSpPr>
        <p:grpSpPr>
          <a:xfrm>
            <a:off x="0" y="152400"/>
            <a:ext cx="9144000" cy="6553200"/>
            <a:chOff x="0" y="152400"/>
            <a:chExt cx="9144000" cy="6553200"/>
          </a:xfrm>
        </p:grpSpPr>
        <p:sp>
          <p:nvSpPr>
            <p:cNvPr id="11" name="Rectangle 10"/>
            <p:cNvSpPr/>
            <p:nvPr/>
          </p:nvSpPr>
          <p:spPr>
            <a:xfrm>
              <a:off x="0" y="228600"/>
              <a:ext cx="152400" cy="6324600"/>
            </a:xfrm>
            <a:prstGeom prst="rect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6200" y="152400"/>
              <a:ext cx="533400" cy="65532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 rot="5400000">
              <a:off x="4381500" y="-876301"/>
              <a:ext cx="380999" cy="91440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0" y="1"/>
            <a:ext cx="9144000" cy="369331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3962400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fld id="{A126ED19-93A4-45AB-9AB4-151D3539CCFC}" type="datetimeFigureOut">
              <a:rPr lang="en-US" smtClean="0"/>
              <a:pPr/>
              <a:t>12/12/2011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fld id="{3805B254-F9CB-41C5-B120-F4B38BF2206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7" name="Picture 16" descr="softserve-logo-white-for-blue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85800" y="838201"/>
            <a:ext cx="3260034" cy="914400"/>
          </a:xfrm>
          <a:prstGeom prst="rect">
            <a:avLst/>
          </a:prstGeom>
        </p:spPr>
      </p:pic>
      <p:pic>
        <p:nvPicPr>
          <p:cNvPr id="14" name="Picture 13" descr="UP.jpg"/>
          <p:cNvPicPr>
            <a:picLocks noChangeAspect="1"/>
          </p:cNvPicPr>
          <p:nvPr userDrawn="1"/>
        </p:nvPicPr>
        <p:blipFill>
          <a:blip r:embed="rId3" cstate="print"/>
          <a:srcRect l="1220" t="2137" r="1300" b="1973"/>
          <a:stretch>
            <a:fillRect/>
          </a:stretch>
        </p:blipFill>
        <p:spPr>
          <a:xfrm>
            <a:off x="0" y="3695700"/>
            <a:ext cx="2133600" cy="1198351"/>
          </a:xfrm>
          <a:prstGeom prst="rect">
            <a:avLst/>
          </a:prstGeom>
          <a:ln>
            <a:noFill/>
          </a:ln>
          <a:effectLst/>
        </p:spPr>
      </p:pic>
      <p:grpSp>
        <p:nvGrpSpPr>
          <p:cNvPr id="8" name="Group 9"/>
          <p:cNvGrpSpPr/>
          <p:nvPr userDrawn="1"/>
        </p:nvGrpSpPr>
        <p:grpSpPr>
          <a:xfrm>
            <a:off x="0" y="152400"/>
            <a:ext cx="9144000" cy="6553200"/>
            <a:chOff x="0" y="152400"/>
            <a:chExt cx="9144000" cy="6553200"/>
          </a:xfrm>
        </p:grpSpPr>
        <p:sp>
          <p:nvSpPr>
            <p:cNvPr id="11" name="Rectangle 10"/>
            <p:cNvSpPr/>
            <p:nvPr/>
          </p:nvSpPr>
          <p:spPr>
            <a:xfrm>
              <a:off x="0" y="228600"/>
              <a:ext cx="152400" cy="6324600"/>
            </a:xfrm>
            <a:prstGeom prst="rect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6200" y="152400"/>
              <a:ext cx="533400" cy="65532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 rot="5400000">
              <a:off x="4381500" y="-876301"/>
              <a:ext cx="380999" cy="91440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0" y="1"/>
            <a:ext cx="9144000" cy="369331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3962400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fld id="{A126ED19-93A4-45AB-9AB4-151D3539CCFC}" type="datetimeFigureOut">
              <a:rPr lang="en-US" smtClean="0"/>
              <a:pPr/>
              <a:t>12/12/2011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fld id="{3805B254-F9CB-41C5-B120-F4B38BF2206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7" name="Picture 16" descr="softserve-logo-white-for-blue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85800" y="838201"/>
            <a:ext cx="3260034" cy="914400"/>
          </a:xfrm>
          <a:prstGeom prst="rect">
            <a:avLst/>
          </a:prstGeom>
        </p:spPr>
      </p:pic>
      <p:pic>
        <p:nvPicPr>
          <p:cNvPr id="3074" name="Picture 2" descr="C:\Documents and Settings\rmash\Desktop\GettyImages_stk80021cor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693885"/>
            <a:ext cx="1981200" cy="1981200"/>
          </a:xfrm>
          <a:prstGeom prst="rect">
            <a:avLst/>
          </a:prstGeom>
          <a:noFill/>
        </p:spPr>
      </p:pic>
      <p:grpSp>
        <p:nvGrpSpPr>
          <p:cNvPr id="2" name="Group 9"/>
          <p:cNvGrpSpPr/>
          <p:nvPr userDrawn="1"/>
        </p:nvGrpSpPr>
        <p:grpSpPr>
          <a:xfrm>
            <a:off x="0" y="152400"/>
            <a:ext cx="9144000" cy="6553200"/>
            <a:chOff x="0" y="152400"/>
            <a:chExt cx="9144000" cy="6553200"/>
          </a:xfrm>
        </p:grpSpPr>
        <p:sp>
          <p:nvSpPr>
            <p:cNvPr id="11" name="Rectangle 10"/>
            <p:cNvSpPr/>
            <p:nvPr/>
          </p:nvSpPr>
          <p:spPr>
            <a:xfrm>
              <a:off x="0" y="228600"/>
              <a:ext cx="152400" cy="6324600"/>
            </a:xfrm>
            <a:prstGeom prst="rect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6200" y="152400"/>
              <a:ext cx="533400" cy="65532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 rot="5400000">
              <a:off x="4381500" y="-876301"/>
              <a:ext cx="380999" cy="91440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0" y="1"/>
            <a:ext cx="9144000" cy="369331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3962400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fld id="{A126ED19-93A4-45AB-9AB4-151D3539CCFC}" type="datetimeFigureOut">
              <a:rPr lang="en-US" smtClean="0"/>
              <a:pPr/>
              <a:t>12/12/2011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fld id="{3805B254-F9CB-41C5-B120-F4B38BF2206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7" name="Picture 16" descr="softserve-logo-white-for-blue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85800" y="838201"/>
            <a:ext cx="3260034" cy="914400"/>
          </a:xfrm>
          <a:prstGeom prst="rect">
            <a:avLst/>
          </a:prstGeom>
        </p:spPr>
      </p:pic>
      <p:pic>
        <p:nvPicPr>
          <p:cNvPr id="4098" name="Picture 2" descr="C:\Documents and Settings\rmash\Desktop\GettyImages_80281950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5" y="3693884"/>
            <a:ext cx="2132835" cy="1420947"/>
          </a:xfrm>
          <a:prstGeom prst="rect">
            <a:avLst/>
          </a:prstGeom>
          <a:noFill/>
        </p:spPr>
      </p:pic>
      <p:grpSp>
        <p:nvGrpSpPr>
          <p:cNvPr id="2" name="Group 9"/>
          <p:cNvGrpSpPr/>
          <p:nvPr userDrawn="1"/>
        </p:nvGrpSpPr>
        <p:grpSpPr>
          <a:xfrm>
            <a:off x="0" y="152400"/>
            <a:ext cx="9144000" cy="6553200"/>
            <a:chOff x="0" y="152400"/>
            <a:chExt cx="9144000" cy="6553200"/>
          </a:xfrm>
        </p:grpSpPr>
        <p:sp>
          <p:nvSpPr>
            <p:cNvPr id="11" name="Rectangle 10"/>
            <p:cNvSpPr/>
            <p:nvPr/>
          </p:nvSpPr>
          <p:spPr>
            <a:xfrm>
              <a:off x="0" y="228600"/>
              <a:ext cx="152400" cy="6324600"/>
            </a:xfrm>
            <a:prstGeom prst="rect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6200" y="152400"/>
              <a:ext cx="533400" cy="65532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 rot="5400000">
              <a:off x="4381500" y="-876301"/>
              <a:ext cx="380999" cy="91440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0" y="1"/>
            <a:ext cx="9144000" cy="369331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3962400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fld id="{A126ED19-93A4-45AB-9AB4-151D3539CCFC}" type="datetimeFigureOut">
              <a:rPr lang="en-US" smtClean="0"/>
              <a:pPr/>
              <a:t>12/12/2011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fld id="{3805B254-F9CB-41C5-B120-F4B38BF2206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7" name="Picture 16" descr="softserve-logo-white-for-blue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85800" y="838201"/>
            <a:ext cx="3260034" cy="914400"/>
          </a:xfrm>
          <a:prstGeom prst="rect">
            <a:avLst/>
          </a:prstGeom>
        </p:spPr>
      </p:pic>
      <p:pic>
        <p:nvPicPr>
          <p:cNvPr id="5122" name="Picture 2" descr="C:\Documents and Settings\rmash\Desktop\GettyImages_102756315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777" y="3693885"/>
            <a:ext cx="2160778" cy="1439863"/>
          </a:xfrm>
          <a:prstGeom prst="rect">
            <a:avLst/>
          </a:prstGeom>
          <a:noFill/>
        </p:spPr>
      </p:pic>
      <p:grpSp>
        <p:nvGrpSpPr>
          <p:cNvPr id="2" name="Group 9"/>
          <p:cNvGrpSpPr/>
          <p:nvPr userDrawn="1"/>
        </p:nvGrpSpPr>
        <p:grpSpPr>
          <a:xfrm>
            <a:off x="0" y="152400"/>
            <a:ext cx="9144000" cy="6553200"/>
            <a:chOff x="0" y="152400"/>
            <a:chExt cx="9144000" cy="6553200"/>
          </a:xfrm>
        </p:grpSpPr>
        <p:sp>
          <p:nvSpPr>
            <p:cNvPr id="11" name="Rectangle 10"/>
            <p:cNvSpPr/>
            <p:nvPr/>
          </p:nvSpPr>
          <p:spPr>
            <a:xfrm>
              <a:off x="0" y="228600"/>
              <a:ext cx="152400" cy="6324600"/>
            </a:xfrm>
            <a:prstGeom prst="rect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6200" y="152400"/>
              <a:ext cx="533400" cy="65532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 rot="5400000">
              <a:off x="4381500" y="-876301"/>
              <a:ext cx="380999" cy="91440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0" y="1"/>
            <a:ext cx="9144000" cy="369331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3962400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17" name="Picture 16" descr="softserve-logo-white-for-blue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85800" y="838201"/>
            <a:ext cx="3260034" cy="914400"/>
          </a:xfrm>
          <a:prstGeom prst="rect">
            <a:avLst/>
          </a:prstGeom>
        </p:spPr>
      </p:pic>
      <p:pic>
        <p:nvPicPr>
          <p:cNvPr id="6146" name="Picture 2" descr="C:\Documents and Settings\rmash\Desktop\GettyImages_96502260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701144"/>
            <a:ext cx="2133600" cy="1599814"/>
          </a:xfrm>
          <a:prstGeom prst="rect">
            <a:avLst/>
          </a:prstGeom>
          <a:noFill/>
        </p:spPr>
      </p:pic>
      <p:grpSp>
        <p:nvGrpSpPr>
          <p:cNvPr id="2" name="Group 9"/>
          <p:cNvGrpSpPr/>
          <p:nvPr userDrawn="1"/>
        </p:nvGrpSpPr>
        <p:grpSpPr>
          <a:xfrm>
            <a:off x="0" y="152400"/>
            <a:ext cx="9144000" cy="6553200"/>
            <a:chOff x="0" y="152400"/>
            <a:chExt cx="9144000" cy="6553200"/>
          </a:xfrm>
        </p:grpSpPr>
        <p:sp>
          <p:nvSpPr>
            <p:cNvPr id="11" name="Rectangle 10"/>
            <p:cNvSpPr/>
            <p:nvPr/>
          </p:nvSpPr>
          <p:spPr>
            <a:xfrm>
              <a:off x="0" y="228600"/>
              <a:ext cx="152400" cy="6324600"/>
            </a:xfrm>
            <a:prstGeom prst="rect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6200" y="152400"/>
              <a:ext cx="533400" cy="65532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 rot="5400000">
              <a:off x="4381500" y="-876301"/>
              <a:ext cx="380999" cy="91440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7650"/>
            <a:ext cx="8229600" cy="1143000"/>
          </a:xfrm>
          <a:effectLst/>
        </p:spPr>
        <p:txBody>
          <a:bodyPr lIns="0" tIns="0" rIns="0" bIns="0" anchor="b" anchorCtr="0">
            <a:normAutofit/>
          </a:bodyPr>
          <a:lstStyle>
            <a:lvl1pPr algn="l">
              <a:defRPr sz="3600" cap="small" baseline="0">
                <a:solidFill>
                  <a:schemeClr val="bg1"/>
                </a:solidFill>
                <a:latin typeface="Verdan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0" tIns="0" rIns="0" bIns="0"/>
          <a:lstStyle>
            <a:lvl1pPr marL="0" indent="0">
              <a:buFont typeface="Wingdings" pitchFamily="2" charset="2"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</a:defRPr>
            </a:lvl1pPr>
            <a:lvl2pPr marL="717550" indent="-355600"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</a:defRPr>
            </a:lvl4pPr>
            <a:lvl5pP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lIns="0" tIns="0" rIns="0" bIns="0"/>
          <a:lstStyle/>
          <a:p>
            <a:fld id="{A126ED19-93A4-45AB-9AB4-151D3539CCFC}" type="datetimeFigureOut">
              <a:rPr lang="en-US" smtClean="0"/>
              <a:pPr/>
              <a:t>12/12/2011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lIns="0" tIns="0" rIns="0" bIns="0"/>
          <a:lstStyle/>
          <a:p>
            <a:r>
              <a:rPr lang="en-US" dirty="0" smtClean="0"/>
              <a:t>HTML / CSS best practices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609600" cy="365125"/>
          </a:xfrm>
        </p:spPr>
        <p:txBody>
          <a:bodyPr lIns="0" tIns="0" rIns="0" bIns="0"/>
          <a:lstStyle/>
          <a:p>
            <a:fld id="{3805B254-F9CB-41C5-B120-F4B38BF2206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softserve logo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315200" y="6324600"/>
            <a:ext cx="1428750" cy="4000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6ED19-93A4-45AB-9AB4-151D3539CCFC}" type="datetimeFigureOut">
              <a:rPr lang="en-US" smtClean="0"/>
              <a:pPr/>
              <a:t>12/12/2011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5B254-F9CB-41C5-B120-F4B38BF2206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1295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 rot="16200000">
            <a:off x="-2781300" y="3771900"/>
            <a:ext cx="5867400" cy="304800"/>
          </a:xfrm>
          <a:prstGeom prst="rect">
            <a:avLst/>
          </a:prstGeom>
          <a:solidFill>
            <a:schemeClr val="accent6">
              <a:lumMod val="75000"/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52400" y="1600200"/>
            <a:ext cx="228600" cy="4953000"/>
          </a:xfrm>
          <a:prstGeom prst="rect">
            <a:avLst/>
          </a:prstGeom>
          <a:solidFill>
            <a:schemeClr val="accent1">
              <a:lumMod val="20000"/>
              <a:lumOff val="80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1" r:id="rId3"/>
    <p:sldLayoutId id="2147483660" r:id="rId4"/>
    <p:sldLayoutId id="2147483662" r:id="rId5"/>
    <p:sldLayoutId id="2147483663" r:id="rId6"/>
    <p:sldLayoutId id="2147483664" r:id="rId7"/>
    <p:sldLayoutId id="2147483665" r:id="rId8"/>
    <p:sldLayoutId id="2147483650" r:id="rId9"/>
    <p:sldLayoutId id="2147483651" r:id="rId10"/>
    <p:sldLayoutId id="2147483652" r:id="rId11"/>
    <p:sldLayoutId id="2147483653" r:id="rId12"/>
    <p:sldLayoutId id="2147483654" r:id="rId13"/>
    <p:sldLayoutId id="2147483655" r:id="rId14"/>
    <p:sldLayoutId id="2147483656" r:id="rId15"/>
    <p:sldLayoutId id="2147483657" r:id="rId16"/>
    <p:sldLayoutId id="2147483658" r:id="rId17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§"/>
        <a:defRPr sz="2400" kern="120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Verdan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google.com/" TargetMode="External"/><Relationship Id="rId2" Type="http://schemas.openxmlformats.org/officeDocument/2006/relationships/hyperlink" Target="http://www.w3schools.com/" TargetMode="Externa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html/html_elements.asp" TargetMode="External"/><Relationship Id="rId2" Type="http://schemas.openxmlformats.org/officeDocument/2006/relationships/hyperlink" Target="http://www.w3schools.com/" TargetMode="External"/><Relationship Id="rId1" Type="http://schemas.openxmlformats.org/officeDocument/2006/relationships/slideLayout" Target="../slideLayouts/slideLayout9.xml"/><Relationship Id="rId4" Type="http://schemas.openxmlformats.org/officeDocument/2006/relationships/hyperlink" Target="http://www.w3schools.com/html/html_attributes.asp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css/css_id_class.asp" TargetMode="External"/><Relationship Id="rId2" Type="http://schemas.openxmlformats.org/officeDocument/2006/relationships/hyperlink" Target="http://www.w3schools.com/" TargetMode="Externa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css/css_grouping_nesting.asp" TargetMode="External"/><Relationship Id="rId2" Type="http://schemas.openxmlformats.org/officeDocument/2006/relationships/hyperlink" Target="http://www.w3schools.com/" TargetMode="Externa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HTML and CSS.</a:t>
            </a:r>
            <a:br>
              <a:rPr lang="en-US" dirty="0" smtClean="0"/>
            </a:br>
            <a:r>
              <a:rPr lang="en-US" dirty="0" smtClean="0"/>
              <a:t>Site layout.</a:t>
            </a:r>
            <a:br>
              <a:rPr lang="en-US" dirty="0" smtClean="0"/>
            </a:br>
            <a:r>
              <a:rPr lang="en-US" dirty="0" smtClean="0"/>
              <a:t>Best practices.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09800" y="5912644"/>
            <a:ext cx="2819400" cy="335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Roman </a:t>
            </a:r>
            <a:r>
              <a:rPr lang="en-US" dirty="0" err="1" smtClean="0"/>
              <a:t>Melnyk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259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tabLst>
                <a:tab pos="1885950" algn="l"/>
              </a:tabLst>
            </a:pPr>
            <a:r>
              <a:rPr lang="en-US" dirty="0" smtClean="0"/>
              <a:t>Use clean and clear HTML with CSS:</a:t>
            </a:r>
          </a:p>
          <a:p>
            <a:pPr lvl="1">
              <a:tabLst>
                <a:tab pos="1885950" algn="l"/>
              </a:tabLst>
            </a:pPr>
            <a:r>
              <a:rPr lang="en-US" dirty="0" smtClean="0"/>
              <a:t>avoid inline styling;</a:t>
            </a:r>
          </a:p>
          <a:p>
            <a:pPr lvl="1">
              <a:tabLst>
                <a:tab pos="1885950" algn="l"/>
              </a:tabLst>
            </a:pPr>
            <a:r>
              <a:rPr lang="en-US" dirty="0" smtClean="0"/>
              <a:t>try to avoid &lt;table&gt; tag;</a:t>
            </a:r>
          </a:p>
          <a:p>
            <a:pPr lvl="1">
              <a:tabLst>
                <a:tab pos="1885950" algn="l"/>
              </a:tabLst>
            </a:pPr>
            <a:r>
              <a:rPr lang="en-US" dirty="0" smtClean="0"/>
              <a:t>use clear names for id’s and classes;</a:t>
            </a:r>
          </a:p>
          <a:p>
            <a:pPr>
              <a:tabLst>
                <a:tab pos="1885950" algn="l"/>
              </a:tabLst>
            </a:pPr>
            <a:r>
              <a:rPr lang="en-US" dirty="0" smtClean="0"/>
              <a:t>Wrap elements and functional parts in &lt;div&gt;</a:t>
            </a:r>
            <a:br>
              <a:rPr lang="en-US" dirty="0" smtClean="0"/>
            </a:br>
            <a:r>
              <a:rPr lang="en-US" dirty="0" smtClean="0"/>
              <a:t>for simple and clear styling:</a:t>
            </a:r>
          </a:p>
          <a:p>
            <a:pPr lvl="1">
              <a:tabLst>
                <a:tab pos="1885950" algn="l"/>
              </a:tabLst>
            </a:pPr>
            <a:r>
              <a:rPr lang="en-US" dirty="0" smtClean="0"/>
              <a:t>Divide </a:t>
            </a:r>
            <a:r>
              <a:rPr lang="en-US" dirty="0"/>
              <a:t>et </a:t>
            </a:r>
            <a:r>
              <a:rPr lang="en-US" dirty="0" err="1"/>
              <a:t>impera</a:t>
            </a:r>
            <a:r>
              <a:rPr lang="en-US" dirty="0" smtClean="0"/>
              <a:t>!</a:t>
            </a:r>
          </a:p>
          <a:p>
            <a:pPr lvl="1">
              <a:tabLst>
                <a:tab pos="1885950" algn="l"/>
              </a:tabLst>
            </a:pPr>
            <a:r>
              <a:rPr lang="en-US" dirty="0" smtClean="0"/>
              <a:t>Progressive </a:t>
            </a:r>
            <a:r>
              <a:rPr lang="en-US" dirty="0"/>
              <a:t>JPEG </a:t>
            </a:r>
            <a:r>
              <a:rPr lang="en-US" dirty="0" smtClean="0"/>
              <a:t>method</a:t>
            </a:r>
          </a:p>
        </p:txBody>
      </p:sp>
    </p:spTree>
    <p:extLst>
      <p:ext uri="{BB962C8B-B14F-4D97-AF65-F5344CB8AC3E}">
        <p14:creationId xmlns:p14="http://schemas.microsoft.com/office/powerpoint/2010/main" val="3561338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Set classes, nevertheless it looks unnecessary</a:t>
            </a:r>
          </a:p>
          <a:p>
            <a:pPr lvl="1" fontAlgn="base"/>
            <a:r>
              <a:rPr lang="en-US" dirty="0"/>
              <a:t>Browser specific </a:t>
            </a:r>
            <a:r>
              <a:rPr lang="en-US" dirty="0" smtClean="0"/>
              <a:t>content; using </a:t>
            </a:r>
            <a:r>
              <a:rPr lang="en-US" dirty="0"/>
              <a:t>classes instead of hacks</a:t>
            </a:r>
          </a:p>
          <a:p>
            <a:pPr lvl="2" fontAlgn="base"/>
            <a:r>
              <a:rPr lang="en-US" dirty="0"/>
              <a:t>Use JS for Browser determination</a:t>
            </a:r>
          </a:p>
          <a:p>
            <a:pPr lvl="2" fontAlgn="base"/>
            <a:r>
              <a:rPr lang="en-US" dirty="0" smtClean="0"/>
              <a:t>&lt;!--IF </a:t>
            </a:r>
            <a:r>
              <a:rPr lang="en-US" dirty="0"/>
              <a:t>IE--&gt; for ie.css</a:t>
            </a:r>
          </a:p>
          <a:p>
            <a:pPr lvl="1" fontAlgn="base"/>
            <a:r>
              <a:rPr lang="en-US" dirty="0"/>
              <a:t>Easy restyling/rebranding</a:t>
            </a:r>
          </a:p>
          <a:p>
            <a:pPr lvl="1" fontAlgn="base"/>
            <a:r>
              <a:rPr lang="en-US" dirty="0"/>
              <a:t>Easy access to </a:t>
            </a:r>
            <a:r>
              <a:rPr lang="en-US" dirty="0" smtClean="0"/>
              <a:t>abstractions and enhance styling possibilities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903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Use multiple classes for one elements:</a:t>
            </a:r>
          </a:p>
          <a:p>
            <a:pPr lvl="1" fontAlgn="base"/>
            <a:r>
              <a:rPr lang="en-US" dirty="0"/>
              <a:t>Abstract </a:t>
            </a:r>
            <a:r>
              <a:rPr lang="en-US" dirty="0" smtClean="0"/>
              <a:t>classes</a:t>
            </a:r>
            <a:br>
              <a:rPr lang="en-US" dirty="0" smtClean="0"/>
            </a:br>
            <a:r>
              <a:rPr lang="en-US" dirty="0" smtClean="0"/>
              <a:t>{float: left;}, {position</a:t>
            </a:r>
            <a:r>
              <a:rPr lang="en-US" dirty="0"/>
              <a:t>: relative</a:t>
            </a:r>
            <a:r>
              <a:rPr lang="en-US" dirty="0" smtClean="0"/>
              <a:t>;}, {display: none;}</a:t>
            </a:r>
            <a:endParaRPr lang="en-US" dirty="0"/>
          </a:p>
          <a:p>
            <a:pPr lvl="2" fontAlgn="base"/>
            <a:r>
              <a:rPr lang="en-US" dirty="0"/>
              <a:t>Similar elements styling</a:t>
            </a:r>
          </a:p>
          <a:p>
            <a:pPr lvl="2" fontAlgn="base"/>
            <a:r>
              <a:rPr lang="en-US" dirty="0" err="1"/>
              <a:t>Text</a:t>
            </a:r>
            <a:r>
              <a:rPr lang="en-US" b="1" dirty="0" err="1"/>
              <a:t>TextText</a:t>
            </a:r>
            <a:r>
              <a:rPr lang="en-US" b="1" i="1" dirty="0" err="1"/>
              <a:t>Text</a:t>
            </a:r>
            <a:r>
              <a:rPr lang="en-US" b="1" i="1" dirty="0" err="1">
                <a:solidFill>
                  <a:schemeClr val="accent2"/>
                </a:solidFill>
              </a:rPr>
              <a:t>Text</a:t>
            </a:r>
            <a:r>
              <a:rPr lang="en-US" i="1" dirty="0" err="1">
                <a:solidFill>
                  <a:schemeClr val="accent2"/>
                </a:solidFill>
              </a:rPr>
              <a:t>Text</a:t>
            </a:r>
            <a:r>
              <a:rPr lang="en-US" i="1" dirty="0" err="1"/>
              <a:t>Text</a:t>
            </a:r>
            <a:r>
              <a:rPr lang="en-US" dirty="0" err="1"/>
              <a:t>Text</a:t>
            </a:r>
            <a:r>
              <a:rPr lang="en-US" dirty="0"/>
              <a:t> example</a:t>
            </a:r>
          </a:p>
          <a:p>
            <a:pPr lvl="2" fontAlgn="base"/>
            <a:r>
              <a:rPr lang="en-US" dirty="0"/>
              <a:t>form elements event-depended styling</a:t>
            </a:r>
          </a:p>
          <a:p>
            <a:pPr lvl="1" fontAlgn="base"/>
            <a:r>
              <a:rPr lang="en-US" dirty="0"/>
              <a:t>Hover </a:t>
            </a:r>
            <a:r>
              <a:rPr lang="en-US" dirty="0" smtClean="0"/>
              <a:t>styling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a 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smtClean="0"/>
              <a:t>{behavoir_1} / </a:t>
            </a:r>
            <a:r>
              <a:rPr lang="en-US" dirty="0"/>
              <a:t>a:hover </a:t>
            </a:r>
            <a:r>
              <a:rPr lang="en-US" dirty="0" err="1" smtClean="0"/>
              <a:t>img</a:t>
            </a:r>
            <a:r>
              <a:rPr lang="en-US" dirty="0" smtClean="0"/>
              <a:t> {behavoir_2})</a:t>
            </a:r>
            <a:endParaRPr lang="en-US" dirty="0"/>
          </a:p>
          <a:p>
            <a:pPr lvl="1" fontAlgn="base"/>
            <a:r>
              <a:rPr lang="en-US" dirty="0" smtClean="0"/>
              <a:t>Menus</a:t>
            </a:r>
            <a:r>
              <a:rPr lang="en-US" dirty="0"/>
              <a:t>, events, </a:t>
            </a:r>
            <a:r>
              <a:rPr lang="en-US" dirty="0" smtClean="0"/>
              <a:t>notifications, etc. – it’s web 2.0, man!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74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www.w3schools.com</a:t>
            </a:r>
            <a:endParaRPr lang="en-US" dirty="0"/>
          </a:p>
          <a:p>
            <a:pPr fontAlgn="base"/>
            <a:r>
              <a:rPr lang="en-US" dirty="0" smtClean="0">
                <a:hlinkClick r:id="rId3"/>
              </a:rPr>
              <a:t>http://google.com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51549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 smtClean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281222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Knowledge base</a:t>
            </a:r>
          </a:p>
          <a:p>
            <a:r>
              <a:rPr lang="en-US" dirty="0" smtClean="0"/>
              <a:t>HTML / CSS basics</a:t>
            </a:r>
          </a:p>
          <a:p>
            <a:pPr lvl="1"/>
            <a:r>
              <a:rPr lang="en-US" dirty="0" smtClean="0"/>
              <a:t>HTML tags, their attributes</a:t>
            </a:r>
          </a:p>
          <a:p>
            <a:pPr lvl="1"/>
            <a:r>
              <a:rPr lang="en-US" dirty="0" smtClean="0"/>
              <a:t>CSS specification and possibilities</a:t>
            </a:r>
          </a:p>
          <a:p>
            <a:pPr lvl="2"/>
            <a:r>
              <a:rPr lang="en-US" dirty="0" smtClean="0"/>
              <a:t>rules for tags, classes, </a:t>
            </a:r>
            <a:r>
              <a:rPr lang="en-US" dirty="0" err="1" smtClean="0"/>
              <a:t>pseudoclasses</a:t>
            </a:r>
            <a:endParaRPr lang="en-US" dirty="0" smtClean="0"/>
          </a:p>
          <a:p>
            <a:pPr lvl="2"/>
            <a:r>
              <a:rPr lang="en-US" dirty="0" smtClean="0"/>
              <a:t>rule dependencies</a:t>
            </a:r>
          </a:p>
          <a:p>
            <a:pPr lvl="2"/>
            <a:r>
              <a:rPr lang="en-US" dirty="0" smtClean="0"/>
              <a:t>‘elephant vs. whale’</a:t>
            </a:r>
          </a:p>
          <a:p>
            <a:r>
              <a:rPr lang="en-US" dirty="0" smtClean="0"/>
              <a:t>Best practices</a:t>
            </a:r>
          </a:p>
          <a:p>
            <a:pPr lvl="1"/>
            <a:r>
              <a:rPr lang="en-US" dirty="0" smtClean="0"/>
              <a:t>Wrapping elements</a:t>
            </a:r>
          </a:p>
          <a:p>
            <a:pPr lvl="1"/>
            <a:r>
              <a:rPr lang="en-US" dirty="0" smtClean="0"/>
              <a:t>Setting classes</a:t>
            </a:r>
          </a:p>
          <a:p>
            <a:pPr lvl="1"/>
            <a:r>
              <a:rPr lang="en-US" dirty="0" smtClean="0"/>
              <a:t>Using names</a:t>
            </a:r>
          </a:p>
          <a:p>
            <a:pPr lvl="1"/>
            <a:r>
              <a:rPr lang="en-US" dirty="0" smtClean="0"/>
              <a:t>Classes tricks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424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base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7199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err="1" smtClean="0"/>
              <a:t>TextText</a:t>
            </a:r>
            <a:r>
              <a:rPr lang="en-US" b="1" dirty="0" err="1" smtClean="0"/>
              <a:t>TextText</a:t>
            </a:r>
            <a:r>
              <a:rPr lang="en-US" b="1" i="1" dirty="0" err="1" smtClean="0"/>
              <a:t>Text</a:t>
            </a:r>
            <a:r>
              <a:rPr lang="en-US" b="1" i="1" dirty="0" err="1" smtClean="0">
                <a:solidFill>
                  <a:schemeClr val="accent2"/>
                </a:solidFill>
              </a:rPr>
              <a:t>Text</a:t>
            </a:r>
            <a:r>
              <a:rPr lang="en-US" i="1" dirty="0" err="1" smtClean="0">
                <a:solidFill>
                  <a:schemeClr val="accent2"/>
                </a:solidFill>
              </a:rPr>
              <a:t>Text</a:t>
            </a:r>
            <a:r>
              <a:rPr lang="en-US" i="1" dirty="0" err="1" smtClean="0"/>
              <a:t>TextText</a:t>
            </a:r>
            <a:r>
              <a:rPr lang="en-US" dirty="0" err="1" smtClean="0"/>
              <a:t>TextText</a:t>
            </a:r>
            <a:endParaRPr 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57200" y="2209800"/>
            <a:ext cx="8229600" cy="4038600"/>
          </a:xfrm>
          <a:prstGeom prst="rect">
            <a:avLst/>
          </a:prstGeom>
        </p:spPr>
        <p:txBody>
          <a:bodyPr vert="horz" lIns="0" tIns="0" rIns="0" bIns="0" rtlCol="0">
            <a:normAutofit fontScale="92500"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Wingdings" pitchFamily="2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+mn-ea"/>
                <a:cs typeface="+mn-cs"/>
              </a:defRPr>
            </a:lvl1pPr>
            <a:lvl2pPr marL="717550" indent="-355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540000"/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span&gt;</a:t>
            </a:r>
            <a:r>
              <a:rPr lang="en-US" dirty="0" err="1"/>
              <a:t>TextText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&lt;span/&gt;</a:t>
            </a:r>
          </a:p>
          <a:p>
            <a:pPr defTabSz="540000"/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span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“b</a:t>
            </a:r>
            <a:r>
              <a:rPr lang="en-US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”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b="1" dirty="0" err="1"/>
              <a:t>TextText</a:t>
            </a:r>
            <a:endParaRPr lang="en-US" b="1" dirty="0"/>
          </a:p>
          <a:p>
            <a:pPr defTabSz="540000"/>
            <a:r>
              <a:rPr lang="en-US" dirty="0"/>
              <a:t>	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&lt;span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“</a:t>
            </a:r>
            <a:r>
              <a:rPr lang="en-US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”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b="1" i="1" dirty="0" smtClean="0"/>
              <a:t>Text</a:t>
            </a:r>
          </a:p>
          <a:p>
            <a:pPr defTabSz="540000"/>
            <a:r>
              <a:rPr lang="en-US" dirty="0" smtClean="0"/>
              <a:t>	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&lt;span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class=</a:t>
            </a:r>
            <a:r>
              <a:rPr lang="en-US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“r”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b="1" i="1" dirty="0" smtClean="0">
                <a:solidFill>
                  <a:schemeClr val="accent2"/>
                </a:solidFill>
              </a:rPr>
              <a:t>Text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&lt;/span&gt;</a:t>
            </a:r>
          </a:p>
          <a:p>
            <a:pPr defTabSz="540000"/>
            <a:r>
              <a:rPr lang="en-US" dirty="0" smtClean="0"/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&lt;/span&gt;</a:t>
            </a:r>
          </a:p>
          <a:p>
            <a:pPr defTabSz="540000"/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&lt;/span&gt;</a:t>
            </a:r>
          </a:p>
          <a:p>
            <a:pPr defTabSz="540000"/>
            <a:r>
              <a:rPr lang="en-US" dirty="0" smtClean="0"/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&lt;span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class=</a:t>
            </a:r>
            <a:r>
              <a:rPr lang="en-US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“</a:t>
            </a:r>
            <a:r>
              <a:rPr lang="en-US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”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defTabSz="540000"/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&lt;span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class=</a:t>
            </a:r>
            <a:r>
              <a:rPr lang="en-US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“r”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i="1" dirty="0">
                <a:solidFill>
                  <a:schemeClr val="accent2"/>
                </a:solidFill>
              </a:rPr>
              <a:t>Text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&lt;/span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defTabSz="540000"/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i="1" dirty="0" err="1" smtClean="0"/>
              <a:t>TextText</a:t>
            </a:r>
            <a:endParaRPr lang="en-US" i="1" dirty="0" smtClean="0"/>
          </a:p>
          <a:p>
            <a:pPr defTabSz="540000"/>
            <a:r>
              <a:rPr lang="en-US" dirty="0"/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span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/&gt;</a:t>
            </a:r>
          </a:p>
          <a:p>
            <a:pPr defTabSz="540000"/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span&gt;</a:t>
            </a:r>
            <a:r>
              <a:rPr lang="en-US" dirty="0" err="1"/>
              <a:t>TextText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&lt;span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032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base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Difference </a:t>
            </a:r>
            <a:r>
              <a:rPr lang="en-US" dirty="0" smtClean="0"/>
              <a:t>between:</a:t>
            </a:r>
          </a:p>
          <a:p>
            <a:pPr lvl="1"/>
            <a:r>
              <a:rPr lang="en-US" dirty="0" smtClean="0"/>
              <a:t>.style1 </a:t>
            </a:r>
            <a:r>
              <a:rPr lang="en-US" dirty="0"/>
              <a:t>.</a:t>
            </a:r>
            <a:r>
              <a:rPr lang="en-US" dirty="0" smtClean="0"/>
              <a:t>style2 {color: red;}</a:t>
            </a:r>
          </a:p>
          <a:p>
            <a:pPr lvl="1"/>
            <a:r>
              <a:rPr lang="en-US" dirty="0" smtClean="0"/>
              <a:t>.s</a:t>
            </a:r>
            <a:r>
              <a:rPr lang="en-US" dirty="0"/>
              <a:t>tyle</a:t>
            </a:r>
            <a:r>
              <a:rPr lang="en-US" dirty="0" smtClean="0"/>
              <a:t>1</a:t>
            </a:r>
            <a:r>
              <a:rPr lang="en-US" dirty="0"/>
              <a:t>, .</a:t>
            </a:r>
            <a:r>
              <a:rPr lang="en-US" dirty="0" smtClean="0"/>
              <a:t>s</a:t>
            </a:r>
            <a:r>
              <a:rPr lang="en-US" dirty="0"/>
              <a:t>tyle</a:t>
            </a:r>
            <a:r>
              <a:rPr lang="en-US" dirty="0" smtClean="0"/>
              <a:t>2 {color: green;}</a:t>
            </a:r>
          </a:p>
          <a:p>
            <a:pPr lvl="1"/>
            <a:r>
              <a:rPr lang="en-US" dirty="0" smtClean="0"/>
              <a:t>.style1.s</a:t>
            </a:r>
            <a:r>
              <a:rPr lang="en-US" dirty="0"/>
              <a:t>tyle</a:t>
            </a:r>
            <a:r>
              <a:rPr lang="en-US" dirty="0" smtClean="0"/>
              <a:t>2 {color: blue;}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320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base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does it mean:</a:t>
            </a:r>
          </a:p>
          <a:p>
            <a:pPr lvl="1"/>
            <a:r>
              <a:rPr lang="en-US" dirty="0" smtClean="0"/>
              <a:t>.style1 {background: </a:t>
            </a:r>
            <a:r>
              <a:rPr lang="en-US" dirty="0" err="1" smtClean="0"/>
              <a:t>url</a:t>
            </a:r>
            <a:r>
              <a:rPr lang="en-US" dirty="0" smtClean="0"/>
              <a:t>(</a:t>
            </a:r>
            <a:r>
              <a:rPr lang="en-US" dirty="0" err="1" smtClean="0"/>
              <a:t>gfx</a:t>
            </a:r>
            <a:r>
              <a:rPr lang="en-US" dirty="0" smtClean="0"/>
              <a:t>/logo.png) </a:t>
            </a:r>
            <a:r>
              <a:rPr lang="en-US" dirty="0"/>
              <a:t>-20px 0px</a:t>
            </a:r>
            <a:r>
              <a:rPr lang="en-US" dirty="0" smtClean="0"/>
              <a:t>;}</a:t>
            </a:r>
          </a:p>
        </p:txBody>
      </p:sp>
    </p:spTree>
    <p:extLst>
      <p:ext uri="{BB962C8B-B14F-4D97-AF65-F5344CB8AC3E}">
        <p14:creationId xmlns:p14="http://schemas.microsoft.com/office/powerpoint/2010/main" val="47090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/ CSS </a:t>
            </a:r>
            <a:r>
              <a:rPr lang="en-US" dirty="0" smtClean="0"/>
              <a:t>basics –</a:t>
            </a:r>
            <a:br>
              <a:rPr lang="en-US" dirty="0" smtClean="0"/>
            </a:br>
            <a:r>
              <a:rPr lang="en-US" dirty="0" smtClean="0"/>
              <a:t>HTML tags, </a:t>
            </a:r>
            <a:r>
              <a:rPr lang="en-US" dirty="0"/>
              <a:t>their attributes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&lt;span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id=</a:t>
            </a:r>
            <a:r>
              <a:rPr lang="en-US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“name”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class=</a:t>
            </a:r>
            <a:r>
              <a:rPr lang="en-US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“</a:t>
            </a:r>
            <a:r>
              <a:rPr lang="en-US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classname</a:t>
            </a:r>
            <a:r>
              <a:rPr lang="en-US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”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Content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&lt;/span&gt;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&lt;div&gt;, &lt;p&gt;, &lt;a&gt;,…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&gt;,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&gt;, &lt;li&gt;,…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img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/&gt;,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/&gt;</a:t>
            </a:r>
          </a:p>
          <a:p>
            <a:r>
              <a:rPr lang="en-US" strike="sngStrike" dirty="0" smtClean="0">
                <a:latin typeface="Courier New" pitchFamily="49" charset="0"/>
                <a:cs typeface="Courier New" pitchFamily="49" charset="0"/>
              </a:rPr>
              <a:t>&lt;table&gt;</a:t>
            </a:r>
          </a:p>
          <a:p>
            <a:r>
              <a:rPr lang="en-US" dirty="0" smtClean="0"/>
              <a:t>Block elements </a:t>
            </a:r>
            <a:r>
              <a:rPr lang="en-US" dirty="0"/>
              <a:t>and inline elements</a:t>
            </a:r>
          </a:p>
          <a:p>
            <a:endParaRPr lang="en-US" dirty="0" smtClean="0">
              <a:hlinkClick r:id="rId2"/>
            </a:endParaRPr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www.w3schools.com/html/html_elements.asp</a:t>
            </a:r>
            <a:endParaRPr lang="en-US" dirty="0" smtClean="0"/>
          </a:p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www.w3schools.com/html/html_attributes.asp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43076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/ CSS </a:t>
            </a:r>
            <a:r>
              <a:rPr lang="en-US" dirty="0" smtClean="0"/>
              <a:t>basics –</a:t>
            </a:r>
            <a:br>
              <a:rPr lang="en-US" dirty="0" smtClean="0"/>
            </a:br>
            <a:r>
              <a:rPr lang="en-US" dirty="0" smtClean="0"/>
              <a:t>CSS specification </a:t>
            </a:r>
            <a:r>
              <a:rPr lang="en-US" dirty="0"/>
              <a:t>and possibilities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span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{color: </a:t>
            </a:r>
            <a:r>
              <a:rPr lang="en-US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red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;}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classname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{color: </a:t>
            </a:r>
            <a:r>
              <a:rPr lang="en-US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blue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;}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a:hover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{color: </a:t>
            </a:r>
            <a:r>
              <a:rPr lang="en-US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orange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;}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#id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{color: </a:t>
            </a:r>
            <a:r>
              <a:rPr lang="en-US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yellow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;}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hlinkClick r:id="rId2"/>
            </a:endParaRPr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www.w3schools.com/css/css_id_class.asp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29554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/ CSS </a:t>
            </a:r>
            <a:r>
              <a:rPr lang="en-US" dirty="0" smtClean="0"/>
              <a:t>basics –</a:t>
            </a:r>
            <a:br>
              <a:rPr lang="en-US" dirty="0" smtClean="0"/>
            </a:br>
            <a:r>
              <a:rPr lang="en-US" dirty="0" smtClean="0"/>
              <a:t>CSS rule dependencies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div span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{color: </a:t>
            </a:r>
            <a:r>
              <a:rPr lang="en-US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red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;}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div .c1 #c2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{color: </a:t>
            </a:r>
            <a:r>
              <a:rPr lang="en-US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blue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;}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div&gt;span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{color: </a:t>
            </a:r>
            <a:r>
              <a:rPr lang="en-US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yellow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;}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#id1, #id2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{color: </a:t>
            </a:r>
            <a:r>
              <a:rPr lang="en-US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yellow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;}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.c1.c2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{color: </a:t>
            </a:r>
            <a:r>
              <a:rPr lang="en-US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yellow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;}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.c1.c2 a:hover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{color: </a:t>
            </a:r>
            <a:r>
              <a:rPr lang="en-US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yellow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;}</a:t>
            </a:r>
          </a:p>
          <a:p>
            <a:endParaRPr lang="en-US" dirty="0" smtClean="0">
              <a:hlinkClick r:id="rId2"/>
            </a:endParaRPr>
          </a:p>
          <a:p>
            <a:r>
              <a:rPr lang="en-US" sz="2200" dirty="0">
                <a:hlinkClick r:id="rId3"/>
              </a:rPr>
              <a:t>http://</a:t>
            </a:r>
            <a:r>
              <a:rPr lang="en-US" sz="2200" dirty="0" smtClean="0">
                <a:hlinkClick r:id="rId3"/>
              </a:rPr>
              <a:t>www.w3schools.com/css/css_grouping_nesting.asp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4168591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/ CSS </a:t>
            </a:r>
            <a:r>
              <a:rPr lang="en-US" dirty="0" smtClean="0"/>
              <a:t>basics –</a:t>
            </a:r>
            <a:br>
              <a:rPr lang="en-US" dirty="0" smtClean="0"/>
            </a:br>
            <a:r>
              <a:rPr lang="en-US" dirty="0" smtClean="0"/>
              <a:t>CSS rules weight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  <a:tabLst>
                <a:tab pos="1885950" algn="l"/>
              </a:tabLst>
            </a:pPr>
            <a:r>
              <a:rPr lang="en-US" dirty="0" smtClean="0"/>
              <a:t>!important;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.class {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color: </a:t>
            </a:r>
            <a:r>
              <a:rPr lang="en-US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#454545 </a:t>
            </a:r>
            <a:r>
              <a:rPr lang="en-US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!important</a:t>
            </a:r>
            <a:r>
              <a:rPr lang="en-US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dirty="0" smtClean="0"/>
          </a:p>
          <a:p>
            <a:pPr marL="457200" indent="-457200">
              <a:buFont typeface="+mj-lt"/>
              <a:buAutoNum type="arabicPeriod"/>
              <a:tabLst>
                <a:tab pos="1885950" algn="l"/>
              </a:tabLst>
            </a:pPr>
            <a:r>
              <a:rPr lang="en-US" dirty="0" smtClean="0"/>
              <a:t>Inline style; script set style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&lt;span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style=</a:t>
            </a:r>
            <a:r>
              <a:rPr lang="en-US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“font-size: 18px;”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 smtClean="0"/>
          </a:p>
          <a:p>
            <a:pPr marL="457200" indent="-457200">
              <a:buFont typeface="+mj-lt"/>
              <a:buAutoNum type="arabicPeriod"/>
              <a:tabLst>
                <a:tab pos="1885950" algn="l"/>
              </a:tabLst>
            </a:pPr>
            <a:r>
              <a:rPr lang="en-US" dirty="0" smtClean="0"/>
              <a:t>CSS definitions </a:t>
            </a:r>
            <a:r>
              <a:rPr lang="en-US" dirty="0" err="1" smtClean="0"/>
              <a:t>comlination</a:t>
            </a:r>
            <a:r>
              <a:rPr lang="en-US" dirty="0" smtClean="0"/>
              <a:t>:</a:t>
            </a:r>
          </a:p>
          <a:p>
            <a:pPr marL="1174750" lvl="1" indent="-457200">
              <a:buFont typeface="+mj-lt"/>
              <a:buAutoNum type="arabicPeriod"/>
              <a:tabLst>
                <a:tab pos="2781300" algn="l"/>
              </a:tabLst>
            </a:pPr>
            <a:r>
              <a:rPr lang="en-US" dirty="0" err="1" smtClean="0"/>
              <a:t>tagname</a:t>
            </a:r>
            <a:r>
              <a:rPr lang="en-US" dirty="0" smtClean="0"/>
              <a:t>	= 1</a:t>
            </a:r>
          </a:p>
          <a:p>
            <a:pPr marL="1174750" lvl="1" indent="-457200">
              <a:buFont typeface="+mj-lt"/>
              <a:buAutoNum type="arabicPeriod"/>
              <a:tabLst>
                <a:tab pos="2781300" algn="l"/>
              </a:tabLst>
            </a:pPr>
            <a:r>
              <a:rPr lang="en-US" dirty="0" err="1" smtClean="0"/>
              <a:t>classname</a:t>
            </a:r>
            <a:r>
              <a:rPr lang="en-US" dirty="0" smtClean="0"/>
              <a:t>	= 10</a:t>
            </a:r>
          </a:p>
          <a:p>
            <a:pPr marL="1174750" lvl="1" indent="-457200">
              <a:buFont typeface="+mj-lt"/>
              <a:buAutoNum type="arabicPeriod"/>
              <a:tabLst>
                <a:tab pos="2781300" algn="l"/>
              </a:tabLst>
            </a:pPr>
            <a:r>
              <a:rPr lang="en-US" dirty="0" smtClean="0"/>
              <a:t>id	= 100</a:t>
            </a:r>
          </a:p>
          <a:p>
            <a:pPr>
              <a:tabLst>
                <a:tab pos="447675" algn="l"/>
              </a:tabLst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id.class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span.i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{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font-style: </a:t>
            </a:r>
            <a:r>
              <a:rPr lang="en-US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italic;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dirty="0" smtClean="0"/>
          </a:p>
          <a:p>
            <a:pPr marL="457200" indent="-457200">
              <a:buFont typeface="+mj-lt"/>
              <a:buAutoNum type="arabicPeriod"/>
              <a:tabLst>
                <a:tab pos="1885950" algn="l"/>
              </a:tabLst>
            </a:pPr>
            <a:r>
              <a:rPr lang="en-US" dirty="0" smtClean="0"/>
              <a:t>Browser/OS defaults</a:t>
            </a:r>
          </a:p>
        </p:txBody>
      </p:sp>
    </p:spTree>
    <p:extLst>
      <p:ext uri="{BB962C8B-B14F-4D97-AF65-F5344CB8AC3E}">
        <p14:creationId xmlns:p14="http://schemas.microsoft.com/office/powerpoint/2010/main" val="4190082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10440</TotalTime>
  <Words>274</Words>
  <Application>Microsoft Office PowerPoint</Application>
  <PresentationFormat>On-screen Show (4:3)</PresentationFormat>
  <Paragraphs>100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Agenda</vt:lpstr>
      <vt:lpstr>Knowledge base</vt:lpstr>
      <vt:lpstr>Knowledge base</vt:lpstr>
      <vt:lpstr>Knowledge base</vt:lpstr>
      <vt:lpstr>HTML / CSS basics – HTML tags, their attributes</vt:lpstr>
      <vt:lpstr>HTML / CSS basics – CSS specification and possibilities</vt:lpstr>
      <vt:lpstr>HTML / CSS basics – CSS rule dependencies</vt:lpstr>
      <vt:lpstr>HTML / CSS basics – CSS rules weight</vt:lpstr>
      <vt:lpstr>Best practices</vt:lpstr>
      <vt:lpstr>Best practices</vt:lpstr>
      <vt:lpstr>Best practices</vt:lpstr>
      <vt:lpstr>References</vt:lpstr>
      <vt:lpstr>PowerPoint Presentation</vt:lpstr>
    </vt:vector>
  </TitlesOfParts>
  <Company>ss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mbrandon</dc:creator>
  <cp:lastModifiedBy>Roman Melnyk</cp:lastModifiedBy>
  <cp:revision>179</cp:revision>
  <dcterms:created xsi:type="dcterms:W3CDTF">2010-08-18T17:56:28Z</dcterms:created>
  <dcterms:modified xsi:type="dcterms:W3CDTF">2011-12-12T14:44:19Z</dcterms:modified>
</cp:coreProperties>
</file>