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handoutMasterIdLst>
    <p:handoutMasterId r:id="rId42"/>
  </p:handoutMasterIdLst>
  <p:sldIdLst>
    <p:sldId id="287" r:id="rId4"/>
    <p:sldId id="268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267" r:id="rId40"/>
    <p:sldId id="322" r:id="rId4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6433" autoAdjust="0"/>
  </p:normalViewPr>
  <p:slideViewPr>
    <p:cSldViewPr snapToGrid="0" showGuides="1">
      <p:cViewPr varScale="1">
        <p:scale>
          <a:sx n="70" d="100"/>
          <a:sy n="70" d="100"/>
        </p:scale>
        <p:origin x="660" y="72"/>
      </p:cViewPr>
      <p:guideLst>
        <p:guide pos="2880"/>
        <p:guide orient="horz" pos="2160"/>
        <p:guide orient="horz" pos="2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19.01.2016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898" y="2486043"/>
            <a:ext cx="5723313" cy="846779"/>
          </a:xfrm>
        </p:spPr>
        <p:txBody>
          <a:bodyPr/>
          <a:lstStyle/>
          <a:p>
            <a:r>
              <a:rPr lang="en-US" dirty="0" smtClean="0"/>
              <a:t>jQuery</a:t>
            </a:r>
            <a:endParaRPr lang="uk-UA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7010400" y="5383213"/>
            <a:ext cx="18288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rgbClr val="B9CDE5"/>
              </a:solidFill>
            </a:endParaRP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rgbClr val="B9CDE5"/>
              </a:solidFill>
            </a:endParaRPr>
          </a:p>
          <a:p>
            <a:pPr algn="r">
              <a:buNone/>
            </a:pPr>
            <a:r>
              <a:rPr lang="en-US" altLang="en-US" sz="1800" dirty="0" err="1">
                <a:solidFill>
                  <a:srgbClr val="B9CDE5"/>
                </a:solidFill>
              </a:rPr>
              <a:t>Dmytro</a:t>
            </a:r>
            <a:r>
              <a:rPr lang="en-US" altLang="en-US" sz="1800" dirty="0">
                <a:solidFill>
                  <a:srgbClr val="B9CDE5"/>
                </a:solidFill>
              </a:rPr>
              <a:t> </a:t>
            </a:r>
            <a:r>
              <a:rPr lang="en-US" altLang="en-US" sz="1800" dirty="0" err="1">
                <a:solidFill>
                  <a:srgbClr val="B9CDE5"/>
                </a:solidFill>
              </a:rPr>
              <a:t>Petin</a:t>
            </a:r>
            <a:endParaRPr lang="en-US" altLang="en-US" sz="1600" dirty="0">
              <a:solidFill>
                <a:srgbClr val="B9CDE5"/>
              </a:solidFill>
            </a:endParaRP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 smtClean="0">
                <a:solidFill>
                  <a:srgbClr val="B9CDE5"/>
                </a:solidFill>
              </a:rPr>
              <a:t>0</a:t>
            </a:r>
            <a:r>
              <a:rPr lang="ru-RU" altLang="en-US" sz="1600" dirty="0" smtClean="0">
                <a:solidFill>
                  <a:srgbClr val="B9CDE5"/>
                </a:solidFill>
              </a:rPr>
              <a:t>1</a:t>
            </a:r>
            <a:r>
              <a:rPr lang="en-US" altLang="en-US" sz="1600" dirty="0" smtClean="0">
                <a:solidFill>
                  <a:srgbClr val="B9CDE5"/>
                </a:solidFill>
              </a:rPr>
              <a:t>/201</a:t>
            </a:r>
            <a:r>
              <a:rPr lang="ru-RU" altLang="en-US" sz="1600" dirty="0" smtClean="0">
                <a:solidFill>
                  <a:srgbClr val="B9CDE5"/>
                </a:solidFill>
              </a:rPr>
              <a:t>6</a:t>
            </a:r>
            <a:endParaRPr lang="en-US" altLang="en-US" sz="1600" dirty="0">
              <a:solidFill>
                <a:srgbClr val="B9CD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/>
              <a:t>jQuery supported selectors in CSS style: </a:t>
            </a:r>
          </a:p>
          <a:p>
            <a:endParaRPr lang="en-US" altLang="en-US" sz="1100" dirty="0"/>
          </a:p>
          <a:p>
            <a:r>
              <a:rPr lang="en-US" altLang="en-US" sz="2600" b="1" dirty="0"/>
              <a:t>$(el)</a:t>
            </a:r>
            <a:r>
              <a:rPr lang="en-US" altLang="en-US" sz="2600" dirty="0"/>
              <a:t> </a:t>
            </a:r>
            <a:r>
              <a:rPr lang="en-US" altLang="en-US" sz="2600" dirty="0" smtClean="0"/>
              <a:t>	</a:t>
            </a:r>
            <a:r>
              <a:rPr lang="en-US" altLang="en-US" sz="2600" dirty="0"/>
              <a:t>	</a:t>
            </a:r>
            <a:r>
              <a:rPr lang="en-US" altLang="en-US" sz="2600" dirty="0" smtClean="0"/>
              <a:t>– </a:t>
            </a:r>
            <a:r>
              <a:rPr lang="en-US" altLang="en-US" sz="2600" dirty="0"/>
              <a:t>s</a:t>
            </a:r>
            <a:r>
              <a:rPr lang="ru-RU" altLang="en-US" sz="2600" dirty="0" err="1"/>
              <a:t>elect</a:t>
            </a:r>
            <a:r>
              <a:rPr lang="en-US" altLang="en-US" sz="2600" dirty="0"/>
              <a:t>s</a:t>
            </a:r>
            <a:r>
              <a:rPr lang="ru-RU" altLang="en-US" sz="2600" dirty="0"/>
              <a:t> </a:t>
            </a:r>
            <a:r>
              <a:rPr lang="en-US" altLang="en-US" sz="2600" dirty="0"/>
              <a:t>existing element</a:t>
            </a:r>
          </a:p>
          <a:p>
            <a:endParaRPr lang="en-US" altLang="en-US" sz="1100" dirty="0"/>
          </a:p>
          <a:p>
            <a:r>
              <a:rPr lang="en-US" altLang="en-US" sz="2600" b="1" dirty="0" smtClean="0"/>
              <a:t>$(“*”)	</a:t>
            </a:r>
            <a:r>
              <a:rPr lang="en-US" altLang="en-US" sz="2600" dirty="0" smtClean="0"/>
              <a:t>– </a:t>
            </a:r>
            <a:r>
              <a:rPr lang="en-US" altLang="en-US" sz="2600" dirty="0"/>
              <a:t>s</a:t>
            </a:r>
            <a:r>
              <a:rPr lang="ru-RU" altLang="en-US" sz="2600" dirty="0" err="1"/>
              <a:t>elect</a:t>
            </a:r>
            <a:r>
              <a:rPr lang="en-US" altLang="en-US" sz="2600" dirty="0"/>
              <a:t>s</a:t>
            </a:r>
            <a:r>
              <a:rPr lang="ru-RU" altLang="en-US" sz="2600" dirty="0"/>
              <a:t> </a:t>
            </a:r>
            <a:r>
              <a:rPr lang="ru-RU" altLang="en-US" sz="2600" dirty="0" err="1"/>
              <a:t>all</a:t>
            </a:r>
            <a:r>
              <a:rPr lang="ru-RU" altLang="en-US" sz="2600" dirty="0"/>
              <a:t> </a:t>
            </a:r>
            <a:r>
              <a:rPr lang="en-US" altLang="en-US" sz="2600" dirty="0"/>
              <a:t>elements </a:t>
            </a:r>
            <a:r>
              <a:rPr lang="en-US" altLang="en-US" sz="2600" i="1" dirty="0"/>
              <a:t>(rarely used)</a:t>
            </a:r>
            <a:endParaRPr lang="en-US" altLang="en-US" sz="2600" dirty="0"/>
          </a:p>
          <a:p>
            <a:endParaRPr lang="en-US" altLang="en-US" sz="1100" dirty="0"/>
          </a:p>
          <a:p>
            <a:r>
              <a:rPr lang="en-US" altLang="en-US" sz="2600" b="1" dirty="0"/>
              <a:t>$(“div</a:t>
            </a:r>
            <a:r>
              <a:rPr lang="en-US" altLang="en-US" sz="2600" b="1" dirty="0" smtClean="0"/>
              <a:t>”)</a:t>
            </a:r>
            <a:r>
              <a:rPr lang="en-US" altLang="en-US" sz="2600" dirty="0" smtClean="0"/>
              <a:t>	– </a:t>
            </a:r>
            <a:r>
              <a:rPr lang="en-US" altLang="en-US" sz="2600" dirty="0"/>
              <a:t>s</a:t>
            </a:r>
            <a:r>
              <a:rPr lang="ru-RU" altLang="en-US" sz="2600" dirty="0" err="1"/>
              <a:t>elect</a:t>
            </a:r>
            <a:r>
              <a:rPr lang="en-US" altLang="en-US" sz="2600" dirty="0"/>
              <a:t>s</a:t>
            </a:r>
            <a:r>
              <a:rPr lang="ru-RU" altLang="en-US" sz="2600" dirty="0"/>
              <a:t> </a:t>
            </a:r>
            <a:r>
              <a:rPr lang="en-US" altLang="en-US" sz="2600" dirty="0"/>
              <a:t>by tag name</a:t>
            </a:r>
          </a:p>
          <a:p>
            <a:r>
              <a:rPr lang="en-US" altLang="en-US" sz="2600" b="1" dirty="0"/>
              <a:t>$(“#test</a:t>
            </a:r>
            <a:r>
              <a:rPr lang="en-US" altLang="en-US" sz="2600" b="1" dirty="0" smtClean="0"/>
              <a:t>”)</a:t>
            </a:r>
            <a:r>
              <a:rPr lang="en-US" altLang="en-US" sz="2600" dirty="0" smtClean="0"/>
              <a:t>	– </a:t>
            </a:r>
            <a:r>
              <a:rPr lang="en-US" altLang="en-US" sz="2600" dirty="0"/>
              <a:t>selects by id</a:t>
            </a:r>
          </a:p>
          <a:p>
            <a:r>
              <a:rPr lang="en-US" altLang="en-US" sz="2600" b="1" dirty="0"/>
              <a:t>$(“.test</a:t>
            </a:r>
            <a:r>
              <a:rPr lang="en-US" altLang="en-US" sz="2600" b="1" dirty="0" smtClean="0"/>
              <a:t>”)	</a:t>
            </a:r>
            <a:r>
              <a:rPr lang="en-US" altLang="en-US" sz="2600" dirty="0" smtClean="0"/>
              <a:t>– </a:t>
            </a:r>
            <a:r>
              <a:rPr lang="en-US" altLang="en-US" sz="2600" dirty="0"/>
              <a:t>selects by class-name</a:t>
            </a:r>
          </a:p>
          <a:p>
            <a:endParaRPr lang="en-US" altLang="en-US" sz="1000" dirty="0"/>
          </a:p>
          <a:p>
            <a:r>
              <a:rPr lang="en-US" altLang="en-US" sz="2600" b="1" dirty="0"/>
              <a:t>$(“</a:t>
            </a:r>
            <a:r>
              <a:rPr lang="en-US" altLang="en-US" sz="2600" b="1" dirty="0" err="1"/>
              <a:t>div#test</a:t>
            </a:r>
            <a:r>
              <a:rPr lang="en-US" altLang="en-US" sz="2600" b="1" dirty="0" smtClean="0"/>
              <a:t>”)</a:t>
            </a:r>
            <a:r>
              <a:rPr lang="en-US" altLang="en-US" sz="2600" dirty="0" smtClean="0"/>
              <a:t>	– </a:t>
            </a:r>
            <a:r>
              <a:rPr lang="en-US" altLang="en-US" sz="2600" dirty="0"/>
              <a:t>complex s</a:t>
            </a:r>
            <a:r>
              <a:rPr lang="ru-RU" altLang="en-US" sz="2600" dirty="0" err="1"/>
              <a:t>elect</a:t>
            </a:r>
            <a:r>
              <a:rPr lang="en-US" altLang="en-US" sz="2600" dirty="0"/>
              <a:t>s</a:t>
            </a:r>
            <a:r>
              <a:rPr lang="ru-RU" altLang="en-US" sz="2600" dirty="0"/>
              <a:t> </a:t>
            </a:r>
            <a:r>
              <a:rPr lang="en-US" altLang="en-US" sz="2600" dirty="0"/>
              <a:t>by tag </a:t>
            </a:r>
            <a:r>
              <a:rPr lang="en-US" altLang="en-US" sz="2600" dirty="0" smtClean="0"/>
              <a:t>and </a:t>
            </a:r>
            <a:r>
              <a:rPr lang="en-US" altLang="en-US" sz="2600" dirty="0"/>
              <a:t>id</a:t>
            </a:r>
          </a:p>
          <a:p>
            <a:r>
              <a:rPr lang="en-US" altLang="en-US" sz="2600" b="1" dirty="0"/>
              <a:t>$(“</a:t>
            </a:r>
            <a:r>
              <a:rPr lang="en-US" altLang="en-US" sz="2600" b="1" dirty="0" err="1"/>
              <a:t>div.test</a:t>
            </a:r>
            <a:r>
              <a:rPr lang="en-US" altLang="en-US" sz="2600" b="1" dirty="0"/>
              <a:t>”) </a:t>
            </a:r>
            <a:r>
              <a:rPr lang="en-US" altLang="en-US" sz="2600" b="1" dirty="0" smtClean="0"/>
              <a:t>	</a:t>
            </a:r>
            <a:r>
              <a:rPr lang="en-US" altLang="en-US" sz="2600" dirty="0" smtClean="0"/>
              <a:t>– </a:t>
            </a:r>
            <a:r>
              <a:rPr lang="en-US" altLang="en-US" sz="2600" dirty="0"/>
              <a:t>complex s</a:t>
            </a:r>
            <a:r>
              <a:rPr lang="ru-RU" altLang="en-US" sz="2600" dirty="0" err="1"/>
              <a:t>elect</a:t>
            </a:r>
            <a:r>
              <a:rPr lang="en-US" altLang="en-US" sz="2600" dirty="0"/>
              <a:t>s</a:t>
            </a:r>
            <a:r>
              <a:rPr lang="ru-RU" altLang="en-US" sz="2600" dirty="0"/>
              <a:t> </a:t>
            </a:r>
            <a:r>
              <a:rPr lang="en-US" altLang="en-US" sz="2600" dirty="0"/>
              <a:t>by tag </a:t>
            </a:r>
            <a:r>
              <a:rPr lang="en-US" altLang="en-US" sz="2600" dirty="0" smtClean="0"/>
              <a:t>and </a:t>
            </a:r>
            <a:r>
              <a:rPr lang="en-US" altLang="en-US" sz="2600" dirty="0"/>
              <a:t>class</a:t>
            </a:r>
            <a:endParaRPr lang="uk-UA" altLang="en-US" sz="2600" dirty="0"/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36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800" dirty="0"/>
              <a:t>jQuery supported selectors in CSS style: </a:t>
            </a:r>
            <a:endParaRPr lang="en-US" altLang="en-US" sz="2800" dirty="0" smtClean="0"/>
          </a:p>
          <a:p>
            <a:endParaRPr lang="en-US" altLang="en-US" sz="1000" dirty="0"/>
          </a:p>
          <a:p>
            <a:r>
              <a:rPr lang="en-US" altLang="en-US" sz="2600" b="1" dirty="0"/>
              <a:t>$(“div </a:t>
            </a:r>
            <a:r>
              <a:rPr lang="en-US" altLang="en-US" sz="2600" b="1" dirty="0" smtClean="0"/>
              <a:t>*”)		</a:t>
            </a:r>
            <a:r>
              <a:rPr lang="en-US" altLang="en-US" sz="2600" dirty="0" smtClean="0"/>
              <a:t>– </a:t>
            </a:r>
            <a:r>
              <a:rPr lang="en-US" altLang="en-US" sz="2600" dirty="0"/>
              <a:t>s</a:t>
            </a:r>
            <a:r>
              <a:rPr lang="ru-RU" altLang="en-US" sz="2600" dirty="0" err="1"/>
              <a:t>elect</a:t>
            </a:r>
            <a:r>
              <a:rPr lang="en-US" altLang="en-US" sz="2600" dirty="0"/>
              <a:t>s</a:t>
            </a:r>
            <a:r>
              <a:rPr lang="ru-RU" altLang="en-US" sz="2600" dirty="0"/>
              <a:t> </a:t>
            </a:r>
            <a:r>
              <a:rPr lang="en-US" altLang="en-US" sz="2600" dirty="0"/>
              <a:t>all </a:t>
            </a:r>
            <a:r>
              <a:rPr lang="ru-RU" altLang="en-US" sz="2600" dirty="0" err="1"/>
              <a:t>descendant</a:t>
            </a:r>
            <a:r>
              <a:rPr lang="en-US" altLang="en-US" sz="2600" dirty="0"/>
              <a:t>s</a:t>
            </a:r>
          </a:p>
          <a:p>
            <a:r>
              <a:rPr lang="en-US" altLang="en-US" sz="2600" b="1" dirty="0"/>
              <a:t>$(“div span”) </a:t>
            </a:r>
            <a:r>
              <a:rPr lang="en-US" altLang="en-US" sz="2600" b="1" dirty="0" smtClean="0"/>
              <a:t>	</a:t>
            </a:r>
            <a:r>
              <a:rPr lang="en-US" altLang="en-US" sz="2600" dirty="0" smtClean="0"/>
              <a:t>– </a:t>
            </a:r>
            <a:r>
              <a:rPr lang="en-US" altLang="en-US" sz="2600" dirty="0"/>
              <a:t>s</a:t>
            </a:r>
            <a:r>
              <a:rPr lang="ru-RU" altLang="en-US" sz="2600" dirty="0" err="1"/>
              <a:t>elect</a:t>
            </a:r>
            <a:r>
              <a:rPr lang="en-US" altLang="en-US" sz="2600" dirty="0"/>
              <a:t>s</a:t>
            </a:r>
            <a:r>
              <a:rPr lang="ru-RU" altLang="en-US" sz="2600" dirty="0"/>
              <a:t> </a:t>
            </a:r>
            <a:r>
              <a:rPr lang="ru-RU" altLang="en-US" sz="2600" dirty="0" err="1"/>
              <a:t>descendant</a:t>
            </a:r>
            <a:r>
              <a:rPr lang="en-US" altLang="en-US" sz="2600" dirty="0"/>
              <a:t>s</a:t>
            </a:r>
            <a:r>
              <a:rPr lang="ru-RU" altLang="en-US" sz="2600" dirty="0"/>
              <a:t> </a:t>
            </a:r>
            <a:r>
              <a:rPr lang="en-US" altLang="en-US" sz="2600" dirty="0"/>
              <a:t>by tag name</a:t>
            </a:r>
          </a:p>
          <a:p>
            <a:r>
              <a:rPr lang="en-US" altLang="en-US" sz="2600" b="1" dirty="0"/>
              <a:t>$(“div&gt;span</a:t>
            </a:r>
            <a:r>
              <a:rPr lang="en-US" altLang="en-US" sz="2600" b="1" dirty="0" smtClean="0"/>
              <a:t>”)	</a:t>
            </a:r>
            <a:r>
              <a:rPr lang="en-US" altLang="en-US" sz="2600" dirty="0" smtClean="0"/>
              <a:t>– </a:t>
            </a:r>
            <a:r>
              <a:rPr lang="en-US" altLang="en-US" sz="2600" dirty="0"/>
              <a:t>s</a:t>
            </a:r>
            <a:r>
              <a:rPr lang="ru-RU" altLang="en-US" sz="2600" dirty="0" err="1"/>
              <a:t>elect</a:t>
            </a:r>
            <a:r>
              <a:rPr lang="en-US" altLang="en-US" sz="2600" dirty="0"/>
              <a:t>s</a:t>
            </a:r>
            <a:r>
              <a:rPr lang="ru-RU" altLang="en-US" sz="2600" dirty="0"/>
              <a:t> </a:t>
            </a:r>
            <a:r>
              <a:rPr lang="en-US" altLang="en-US" sz="2600" dirty="0"/>
              <a:t>children</a:t>
            </a:r>
            <a:r>
              <a:rPr lang="ru-RU" altLang="en-US" sz="2600" dirty="0"/>
              <a:t> </a:t>
            </a:r>
            <a:r>
              <a:rPr lang="en-US" altLang="en-US" sz="2600" dirty="0"/>
              <a:t>by tag name</a:t>
            </a:r>
            <a:endParaRPr lang="uk-UA" altLang="en-US" sz="2600" dirty="0"/>
          </a:p>
          <a:p>
            <a:endParaRPr lang="en-US" altLang="en-US" sz="1000" dirty="0"/>
          </a:p>
          <a:p>
            <a:r>
              <a:rPr lang="en-US" altLang="en-US" sz="2600" b="1" dirty="0"/>
              <a:t>$(“</a:t>
            </a:r>
            <a:r>
              <a:rPr lang="en-US" altLang="en-US" sz="2600" b="1" dirty="0" err="1"/>
              <a:t>div+img</a:t>
            </a:r>
            <a:r>
              <a:rPr lang="en-US" altLang="en-US" sz="2600" b="1" dirty="0" smtClean="0"/>
              <a:t>”)</a:t>
            </a:r>
            <a:r>
              <a:rPr lang="en-US" altLang="en-US" sz="2600" dirty="0" smtClean="0"/>
              <a:t>	– </a:t>
            </a:r>
            <a:r>
              <a:rPr lang="en-US" altLang="en-US" sz="2600" dirty="0"/>
              <a:t>s</a:t>
            </a:r>
            <a:r>
              <a:rPr lang="ru-RU" altLang="en-US" sz="2600" dirty="0" err="1"/>
              <a:t>elect</a:t>
            </a:r>
            <a:r>
              <a:rPr lang="en-US" altLang="en-US" sz="2600" dirty="0"/>
              <a:t>s</a:t>
            </a:r>
            <a:r>
              <a:rPr lang="ru-RU" altLang="en-US" sz="2600" dirty="0"/>
              <a:t> </a:t>
            </a:r>
            <a:r>
              <a:rPr lang="en-US" altLang="en-US" sz="2600" dirty="0"/>
              <a:t>next siblings</a:t>
            </a:r>
          </a:p>
          <a:p>
            <a:endParaRPr lang="en-US" altLang="en-US" sz="1000" dirty="0"/>
          </a:p>
          <a:p>
            <a:r>
              <a:rPr lang="en-US" altLang="en-US" sz="2600" b="1" dirty="0"/>
              <a:t>$(“[checked</a:t>
            </a:r>
            <a:r>
              <a:rPr lang="en-US" altLang="en-US" sz="2600" b="1" dirty="0" smtClean="0"/>
              <a:t>]”)</a:t>
            </a:r>
            <a:r>
              <a:rPr lang="en-US" altLang="en-US" sz="2600" dirty="0" smtClean="0"/>
              <a:t>		– </a:t>
            </a:r>
            <a:r>
              <a:rPr lang="en-US" altLang="en-US" sz="2600" dirty="0"/>
              <a:t>s</a:t>
            </a:r>
            <a:r>
              <a:rPr lang="ru-RU" altLang="en-US" sz="2600" dirty="0" err="1"/>
              <a:t>elect</a:t>
            </a:r>
            <a:r>
              <a:rPr lang="en-US" altLang="en-US" sz="2600" dirty="0"/>
              <a:t>s by attribute name</a:t>
            </a:r>
          </a:p>
          <a:p>
            <a:r>
              <a:rPr lang="en-US" altLang="en-US" sz="2600" b="1" dirty="0"/>
              <a:t>$(“[type=‘button</a:t>
            </a:r>
            <a:r>
              <a:rPr lang="en-US" altLang="en-US" sz="2600" b="1" dirty="0" smtClean="0"/>
              <a:t>’]”)</a:t>
            </a:r>
            <a:r>
              <a:rPr lang="en-US" altLang="en-US" sz="2600" dirty="0" smtClean="0"/>
              <a:t>	– </a:t>
            </a:r>
            <a:r>
              <a:rPr lang="en-US" altLang="en-US" sz="2600" dirty="0"/>
              <a:t>s</a:t>
            </a:r>
            <a:r>
              <a:rPr lang="ru-RU" altLang="en-US" sz="2600" dirty="0" err="1"/>
              <a:t>elect</a:t>
            </a:r>
            <a:r>
              <a:rPr lang="en-US" altLang="en-US" sz="2600" dirty="0"/>
              <a:t>s by attribute value</a:t>
            </a:r>
            <a:endParaRPr lang="uk-UA" altLang="en-US" sz="2600" dirty="0"/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0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800" dirty="0"/>
              <a:t>jQuery also supported filters and methods: </a:t>
            </a:r>
          </a:p>
          <a:p>
            <a:endParaRPr lang="en-US" altLang="en-US" sz="2400" dirty="0"/>
          </a:p>
          <a:p>
            <a:r>
              <a:rPr lang="en-US" altLang="en-US" sz="2600" b="1" dirty="0"/>
              <a:t>$(“</a:t>
            </a:r>
            <a:r>
              <a:rPr lang="en-US" altLang="en-US" sz="2600" b="1" dirty="0" err="1"/>
              <a:t>selector:filter</a:t>
            </a:r>
            <a:r>
              <a:rPr lang="en-US" altLang="en-US" sz="2600" b="1" dirty="0"/>
              <a:t>”) </a:t>
            </a:r>
            <a:r>
              <a:rPr lang="en-US" altLang="en-US" sz="2600" dirty="0"/>
              <a:t>– applying of filter</a:t>
            </a:r>
          </a:p>
          <a:p>
            <a:r>
              <a:rPr lang="en-US" altLang="en-US" sz="2600" b="1" dirty="0"/>
              <a:t>	:first, :last, :even, :odd </a:t>
            </a:r>
            <a:r>
              <a:rPr lang="en-US" altLang="en-US" sz="2600" dirty="0"/>
              <a:t>– filter by position</a:t>
            </a:r>
          </a:p>
          <a:p>
            <a:r>
              <a:rPr lang="en-US" altLang="en-US" sz="2600" b="1" dirty="0"/>
              <a:t>	:empty, :</a:t>
            </a:r>
            <a:r>
              <a:rPr lang="en-US" altLang="en-US" sz="2600" b="1" dirty="0" err="1"/>
              <a:t>contins</a:t>
            </a:r>
            <a:r>
              <a:rPr lang="en-US" altLang="en-US" sz="2600" b="1" dirty="0"/>
              <a:t>(), :has() </a:t>
            </a:r>
            <a:r>
              <a:rPr lang="en-US" altLang="en-US" sz="2600" dirty="0"/>
              <a:t>– filter by content</a:t>
            </a:r>
          </a:p>
          <a:p>
            <a:r>
              <a:rPr lang="en-US" altLang="en-US" sz="2600" dirty="0"/>
              <a:t>	</a:t>
            </a:r>
            <a:r>
              <a:rPr lang="en-US" altLang="en-US" sz="2600" b="1" dirty="0"/>
              <a:t>:</a:t>
            </a:r>
            <a:r>
              <a:rPr lang="en-US" altLang="en-US" sz="2600" b="1" dirty="0" err="1"/>
              <a:t>eq</a:t>
            </a:r>
            <a:r>
              <a:rPr lang="en-US" altLang="en-US" sz="2600" b="1" dirty="0"/>
              <a:t>(</a:t>
            </a:r>
            <a:r>
              <a:rPr lang="en-US" altLang="en-US" sz="2600" dirty="0" err="1"/>
              <a:t>i</a:t>
            </a:r>
            <a:r>
              <a:rPr lang="en-US" altLang="en-US" sz="2600" b="1" dirty="0"/>
              <a:t>)</a:t>
            </a:r>
            <a:r>
              <a:rPr lang="en-US" altLang="en-US" sz="2600" dirty="0"/>
              <a:t>,</a:t>
            </a:r>
            <a:r>
              <a:rPr lang="en-US" altLang="en-US" sz="2600" b="1" dirty="0"/>
              <a:t> :</a:t>
            </a:r>
            <a:r>
              <a:rPr lang="en-US" altLang="en-US" sz="2600" b="1" dirty="0" err="1"/>
              <a:t>lt</a:t>
            </a:r>
            <a:r>
              <a:rPr lang="en-US" altLang="en-US" sz="2600" b="1" dirty="0"/>
              <a:t>(</a:t>
            </a:r>
            <a:r>
              <a:rPr lang="en-US" altLang="en-US" sz="2600" dirty="0" err="1"/>
              <a:t>i</a:t>
            </a:r>
            <a:r>
              <a:rPr lang="en-US" altLang="en-US" sz="2600" b="1" dirty="0"/>
              <a:t>), :</a:t>
            </a:r>
            <a:r>
              <a:rPr lang="en-US" altLang="en-US" sz="2600" b="1" dirty="0" err="1"/>
              <a:t>gt</a:t>
            </a:r>
            <a:r>
              <a:rPr lang="en-US" altLang="en-US" sz="2600" b="1" dirty="0"/>
              <a:t>(</a:t>
            </a:r>
            <a:r>
              <a:rPr lang="en-US" altLang="en-US" sz="2600" dirty="0" err="1"/>
              <a:t>i</a:t>
            </a:r>
            <a:r>
              <a:rPr lang="en-US" altLang="en-US" sz="2600" b="1" dirty="0"/>
              <a:t>) </a:t>
            </a:r>
            <a:r>
              <a:rPr lang="en-US" altLang="en-US" sz="2600" dirty="0"/>
              <a:t>– filter by index</a:t>
            </a:r>
          </a:p>
          <a:p>
            <a:r>
              <a:rPr lang="en-US" altLang="en-US" sz="2600" dirty="0"/>
              <a:t>	</a:t>
            </a:r>
            <a:r>
              <a:rPr lang="en-US" altLang="en-US" sz="2600" b="1" dirty="0"/>
              <a:t>:hidden, :visible </a:t>
            </a:r>
            <a:r>
              <a:rPr lang="en-US" altLang="en-US" sz="2600" dirty="0"/>
              <a:t>– filter by displaying</a:t>
            </a:r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800" dirty="0"/>
              <a:t>jQuery also supported filters and methods: </a:t>
            </a:r>
          </a:p>
          <a:p>
            <a:endParaRPr lang="en-US" altLang="en-US" sz="2400" dirty="0"/>
          </a:p>
          <a:p>
            <a:r>
              <a:rPr lang="en-US" altLang="en-US" sz="2600" b="1" dirty="0"/>
              <a:t>$(“selector”).method(“selector”) </a:t>
            </a:r>
            <a:r>
              <a:rPr lang="en-US" altLang="en-US" sz="2600" dirty="0"/>
              <a:t>– applying of filter</a:t>
            </a:r>
          </a:p>
          <a:p>
            <a:r>
              <a:rPr lang="en-US" altLang="en-US" sz="2600" b="1" dirty="0"/>
              <a:t>	.find() </a:t>
            </a:r>
            <a:r>
              <a:rPr lang="en-US" altLang="en-US" sz="2600" dirty="0"/>
              <a:t>– s</a:t>
            </a:r>
            <a:r>
              <a:rPr lang="ru-RU" altLang="en-US" sz="2600" dirty="0" err="1"/>
              <a:t>elect</a:t>
            </a:r>
            <a:r>
              <a:rPr lang="en-US" altLang="en-US" sz="2600" dirty="0"/>
              <a:t>s</a:t>
            </a:r>
            <a:r>
              <a:rPr lang="ru-RU" altLang="en-US" sz="2600" dirty="0"/>
              <a:t> </a:t>
            </a:r>
            <a:r>
              <a:rPr lang="ru-RU" altLang="en-US" sz="2600" dirty="0" err="1"/>
              <a:t>descendant</a:t>
            </a:r>
            <a:r>
              <a:rPr lang="en-US" altLang="en-US" sz="2600" dirty="0"/>
              <a:t>s</a:t>
            </a:r>
            <a:r>
              <a:rPr lang="ru-RU" altLang="en-US" sz="2600" dirty="0"/>
              <a:t> </a:t>
            </a:r>
            <a:endParaRPr lang="en-US" altLang="en-US" sz="2600" dirty="0"/>
          </a:p>
          <a:p>
            <a:r>
              <a:rPr lang="en-US" altLang="en-US" sz="2600" b="1" dirty="0"/>
              <a:t>	.</a:t>
            </a:r>
            <a:r>
              <a:rPr lang="en-US" altLang="en-US" sz="2600" b="1" dirty="0" err="1"/>
              <a:t>prev</a:t>
            </a:r>
            <a:r>
              <a:rPr lang="en-US" altLang="en-US" sz="2600" b="1" dirty="0"/>
              <a:t>(), .next() </a:t>
            </a:r>
            <a:r>
              <a:rPr lang="en-US" altLang="en-US" sz="2600" dirty="0"/>
              <a:t>– selects siblings</a:t>
            </a:r>
          </a:p>
          <a:p>
            <a:r>
              <a:rPr lang="en-US" altLang="en-US" sz="2600" dirty="0"/>
              <a:t>	</a:t>
            </a:r>
            <a:r>
              <a:rPr lang="en-US" altLang="en-US" sz="2600" b="1" dirty="0"/>
              <a:t>.children() </a:t>
            </a:r>
            <a:r>
              <a:rPr lang="en-US" altLang="en-US" sz="2600" dirty="0"/>
              <a:t>– selects all </a:t>
            </a:r>
            <a:r>
              <a:rPr lang="ru-RU" altLang="en-US" sz="2600" dirty="0" err="1"/>
              <a:t>descendant</a:t>
            </a:r>
            <a:r>
              <a:rPr lang="en-US" altLang="en-US" sz="2600" dirty="0"/>
              <a:t>s</a:t>
            </a:r>
          </a:p>
          <a:p>
            <a:r>
              <a:rPr lang="en-US" altLang="en-US" sz="2600" b="1" dirty="0"/>
              <a:t>	.parent() </a:t>
            </a:r>
            <a:r>
              <a:rPr lang="en-US" altLang="en-US" sz="2600" dirty="0"/>
              <a:t>– selects direct parent</a:t>
            </a:r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72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4648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6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Base syntax of event’s assigning in </a:t>
            </a:r>
            <a:r>
              <a:rPr lang="en-US" altLang="en-US" sz="2800" dirty="0" smtClean="0"/>
              <a:t>jQuery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800" b="1" dirty="0" smtClean="0"/>
              <a:t>			$</a:t>
            </a:r>
            <a:r>
              <a:rPr lang="en-US" altLang="en-US" sz="2800" dirty="0" smtClean="0"/>
              <a:t>(</a:t>
            </a:r>
            <a:r>
              <a:rPr lang="en-US" altLang="en-US" sz="2800" dirty="0"/>
              <a:t>selector).method(event, handler</a:t>
            </a:r>
            <a:r>
              <a:rPr lang="en-US" altLang="en-US" sz="2800" dirty="0" smtClean="0"/>
              <a:t>);</a:t>
            </a:r>
          </a:p>
          <a:p>
            <a:pPr>
              <a:lnSpc>
                <a:spcPct val="80000"/>
              </a:lnSpc>
              <a:defRPr/>
            </a:pPr>
            <a:endParaRPr lang="en-US" altLang="en-US" sz="2800" dirty="0"/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None/>
              <a:defRPr/>
            </a:pPr>
            <a:r>
              <a:rPr lang="en-US" altLang="en-US" sz="2800" dirty="0"/>
              <a:t>Methods</a:t>
            </a:r>
            <a:r>
              <a:rPr lang="en-US" altLang="en-US" sz="2800" dirty="0" smtClean="0"/>
              <a:t>:</a:t>
            </a:r>
            <a:r>
              <a:rPr lang="en-US" altLang="en-US" sz="2800" b="1" dirty="0"/>
              <a:t>	</a:t>
            </a:r>
            <a:endParaRPr lang="en-US" altLang="en-US" sz="2800" b="1" dirty="0" smtClean="0"/>
          </a:p>
          <a:p>
            <a:pPr marL="457156" lvl="1" indent="0" algn="just">
              <a:buNone/>
              <a:defRPr/>
            </a:pPr>
            <a:r>
              <a:rPr lang="en-US" altLang="en-US" sz="2800" b="1" dirty="0"/>
              <a:t>on()</a:t>
            </a:r>
            <a:r>
              <a:rPr lang="en-US" altLang="en-US" sz="2800" dirty="0"/>
              <a:t> – add event handler</a:t>
            </a:r>
          </a:p>
          <a:p>
            <a:pPr marL="457156" lvl="1" indent="0" algn="just">
              <a:buNone/>
              <a:defRPr/>
            </a:pPr>
            <a:r>
              <a:rPr lang="en-US" altLang="en-US" sz="2800" b="1" dirty="0"/>
              <a:t>off()</a:t>
            </a:r>
            <a:r>
              <a:rPr lang="en-US" altLang="en-US" sz="2800" dirty="0"/>
              <a:t> – remove event handler</a:t>
            </a:r>
          </a:p>
          <a:p>
            <a:pPr marL="457156" lvl="1" indent="0" algn="just">
              <a:buNone/>
              <a:defRPr/>
            </a:pPr>
            <a:r>
              <a:rPr lang="en-US" altLang="en-US" sz="2800" b="1" dirty="0"/>
              <a:t>one()</a:t>
            </a:r>
            <a:r>
              <a:rPr lang="en-US" altLang="en-US" sz="2800" dirty="0"/>
              <a:t> – add event handler and remove it after first using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None/>
              <a:defRPr/>
            </a:pPr>
            <a:endParaRPr lang="en-US" altLang="en-US" sz="2800" b="1" dirty="0"/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None/>
              <a:defRPr/>
            </a:pPr>
            <a:r>
              <a:rPr lang="en-US" altLang="en-US" sz="2800" dirty="0"/>
              <a:t>Old </a:t>
            </a:r>
            <a:r>
              <a:rPr lang="en-US" altLang="en-US" sz="2800" dirty="0" smtClean="0"/>
              <a:t>Methods </a:t>
            </a:r>
            <a:r>
              <a:rPr lang="en-US" altLang="en-US" sz="2600" dirty="0"/>
              <a:t>[deprecated</a:t>
            </a:r>
            <a:r>
              <a:rPr lang="en-US" altLang="en-US" sz="2600" dirty="0" smtClean="0"/>
              <a:t>!]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marL="457156" lvl="1" indent="0" algn="just">
              <a:buNone/>
              <a:defRPr/>
            </a:pPr>
            <a:r>
              <a:rPr lang="en-US" altLang="en-US" sz="2800" b="1" dirty="0" smtClean="0"/>
              <a:t>bind</a:t>
            </a:r>
            <a:r>
              <a:rPr lang="en-US" altLang="en-US" sz="2800" b="1" dirty="0"/>
              <a:t>()</a:t>
            </a:r>
            <a:r>
              <a:rPr lang="en-US" altLang="en-US" sz="2800" dirty="0"/>
              <a:t> – add event handler if element </a:t>
            </a:r>
            <a:r>
              <a:rPr lang="en-US" altLang="en-US" sz="2800" dirty="0" smtClean="0"/>
              <a:t>exist</a:t>
            </a:r>
            <a:endParaRPr lang="en-US" altLang="en-US" sz="2800" dirty="0"/>
          </a:p>
          <a:p>
            <a:pPr marL="457156" lvl="1" indent="0" algn="just">
              <a:buNone/>
              <a:defRPr/>
            </a:pPr>
            <a:r>
              <a:rPr lang="en-US" altLang="en-US" sz="2800" b="1" dirty="0"/>
              <a:t>live()</a:t>
            </a:r>
            <a:r>
              <a:rPr lang="en-US" altLang="en-US" sz="2800" dirty="0"/>
              <a:t> – add event handler if element not </a:t>
            </a:r>
            <a:r>
              <a:rPr lang="en-US" altLang="en-US" sz="2800" dirty="0" smtClean="0"/>
              <a:t>exist</a:t>
            </a:r>
            <a:endParaRPr lang="uk-UA" altLang="en-US" sz="2800" dirty="0"/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516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Base syntax of event’s assigning in jQuery</a:t>
            </a:r>
          </a:p>
          <a:p>
            <a:r>
              <a:rPr lang="en-US" altLang="en-US" sz="2800" b="1" dirty="0"/>
              <a:t>			$</a:t>
            </a:r>
            <a:r>
              <a:rPr lang="en-US" altLang="en-US" sz="2800" dirty="0"/>
              <a:t>(selector).method(event, handler);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Events:</a:t>
            </a:r>
          </a:p>
          <a:p>
            <a:r>
              <a:rPr lang="en-US" altLang="en-US" sz="2800" b="1" dirty="0"/>
              <a:t>	</a:t>
            </a:r>
            <a:r>
              <a:rPr lang="en-US" altLang="en-US" sz="2400" b="1" dirty="0" smtClean="0"/>
              <a:t>“</a:t>
            </a:r>
            <a:r>
              <a:rPr lang="en-US" altLang="en-US" sz="2400" b="1" dirty="0"/>
              <a:t>click”, “”</a:t>
            </a:r>
            <a:r>
              <a:rPr lang="en-US" altLang="en-US" sz="2400" b="1" dirty="0" err="1"/>
              <a:t>dbclick</a:t>
            </a:r>
            <a:r>
              <a:rPr lang="en-US" altLang="en-US" sz="2400" b="1" dirty="0"/>
              <a:t>”, “</a:t>
            </a:r>
            <a:r>
              <a:rPr lang="en-US" altLang="en-US" sz="2400" b="1" dirty="0" err="1"/>
              <a:t>contextmenu</a:t>
            </a:r>
            <a:r>
              <a:rPr lang="en-US" altLang="en-US" sz="2400" b="1" dirty="0"/>
              <a:t>”, “</a:t>
            </a:r>
            <a:r>
              <a:rPr lang="en-US" altLang="en-US" sz="2400" b="1" dirty="0" err="1"/>
              <a:t>chamge</a:t>
            </a:r>
            <a:r>
              <a:rPr lang="en-US" altLang="en-US" sz="2400" b="1" dirty="0"/>
              <a:t>”,</a:t>
            </a:r>
          </a:p>
          <a:p>
            <a:r>
              <a:rPr lang="en-US" altLang="en-US" sz="2400" b="1" dirty="0"/>
              <a:t>	</a:t>
            </a:r>
            <a:r>
              <a:rPr lang="en-US" altLang="en-US" sz="2400" b="1" dirty="0" smtClean="0"/>
              <a:t>“</a:t>
            </a:r>
            <a:r>
              <a:rPr lang="en-US" altLang="en-US" sz="2400" b="1" dirty="0"/>
              <a:t>blur”, “submit”, “</a:t>
            </a:r>
            <a:r>
              <a:rPr lang="en-US" altLang="en-US" sz="2400" b="1" dirty="0" err="1"/>
              <a:t>mouseup</a:t>
            </a:r>
            <a:r>
              <a:rPr lang="en-US" altLang="en-US" sz="2400" b="1" dirty="0"/>
              <a:t>” </a:t>
            </a:r>
            <a:r>
              <a:rPr lang="en-US" altLang="en-US" sz="2400" dirty="0"/>
              <a:t>and etc.</a:t>
            </a:r>
          </a:p>
          <a:p>
            <a:endParaRPr lang="en-US" altLang="en-US" sz="2800" dirty="0"/>
          </a:p>
          <a:p>
            <a:r>
              <a:rPr lang="en-US" altLang="en-US" sz="2800" dirty="0"/>
              <a:t>Handler:</a:t>
            </a:r>
          </a:p>
          <a:p>
            <a:r>
              <a:rPr lang="en-US" altLang="en-US" sz="2800" b="1" dirty="0"/>
              <a:t>	</a:t>
            </a:r>
            <a:r>
              <a:rPr lang="en-US" altLang="en-US" sz="2400" dirty="0" smtClean="0"/>
              <a:t>Any </a:t>
            </a:r>
            <a:r>
              <a:rPr lang="en-US" altLang="en-US" sz="2400" dirty="0"/>
              <a:t>function that should be called if event occurred</a:t>
            </a:r>
            <a:endParaRPr lang="uk-UA" altLang="en-US" sz="2400" dirty="0"/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544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Base syntax of event’s assigning in jQuery</a:t>
            </a:r>
          </a:p>
          <a:p>
            <a:r>
              <a:rPr lang="en-US" altLang="en-US" sz="2800" b="1" dirty="0"/>
              <a:t>			$</a:t>
            </a:r>
            <a:r>
              <a:rPr lang="en-US" altLang="en-US" sz="2800" dirty="0"/>
              <a:t>(selector).method(event, handler);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For example:</a:t>
            </a:r>
          </a:p>
          <a:p>
            <a:r>
              <a:rPr lang="en-US" altLang="en-US" sz="2800" b="1" dirty="0"/>
              <a:t>	</a:t>
            </a:r>
            <a:r>
              <a:rPr lang="en-US" altLang="en-US" sz="2600" b="1" dirty="0" smtClean="0"/>
              <a:t>$(</a:t>
            </a:r>
            <a:r>
              <a:rPr lang="en-US" altLang="en-US" sz="2600" dirty="0" smtClean="0"/>
              <a:t>“#</a:t>
            </a:r>
            <a:r>
              <a:rPr lang="en-US" altLang="en-US" sz="2600" dirty="0" err="1"/>
              <a:t>btn</a:t>
            </a:r>
            <a:r>
              <a:rPr lang="en-US" altLang="en-US" sz="2600" dirty="0"/>
              <a:t>”</a:t>
            </a:r>
            <a:r>
              <a:rPr lang="en-US" altLang="en-US" sz="2600" b="1" dirty="0"/>
              <a:t>).on(</a:t>
            </a:r>
            <a:r>
              <a:rPr lang="en-US" altLang="en-US" sz="2600" dirty="0"/>
              <a:t>“click”</a:t>
            </a:r>
            <a:r>
              <a:rPr lang="en-US" altLang="en-US" sz="2600" b="1" dirty="0"/>
              <a:t>, function() </a:t>
            </a:r>
            <a:r>
              <a:rPr lang="en-US" altLang="en-US" sz="2600" dirty="0"/>
              <a:t>{ </a:t>
            </a:r>
          </a:p>
          <a:p>
            <a:r>
              <a:rPr lang="en-US" altLang="en-US" sz="2600" dirty="0"/>
              <a:t>			</a:t>
            </a:r>
            <a:r>
              <a:rPr lang="en-US" altLang="en-US" sz="2600" dirty="0" smtClean="0"/>
              <a:t>    console.log</a:t>
            </a:r>
            <a:r>
              <a:rPr lang="en-US" altLang="en-US" sz="2600" dirty="0"/>
              <a:t>(“button click detected”);</a:t>
            </a:r>
          </a:p>
          <a:p>
            <a:r>
              <a:rPr lang="en-US" altLang="en-US" sz="2600" dirty="0"/>
              <a:t>			</a:t>
            </a:r>
            <a:r>
              <a:rPr lang="en-US" altLang="en-US" sz="2600" dirty="0" smtClean="0"/>
              <a:t>  }</a:t>
            </a:r>
            <a:r>
              <a:rPr lang="en-US" altLang="en-US" sz="2600" b="1" dirty="0" smtClean="0"/>
              <a:t>);</a:t>
            </a:r>
            <a:endParaRPr lang="en-US" altLang="en-US" sz="2600" b="1" dirty="0"/>
          </a:p>
          <a:p>
            <a:r>
              <a:rPr lang="en-US" altLang="en-US" sz="2400" b="1" dirty="0"/>
              <a:t>	</a:t>
            </a:r>
            <a:r>
              <a:rPr lang="en-US" altLang="en-US" sz="2400" dirty="0" smtClean="0"/>
              <a:t>//</a:t>
            </a:r>
            <a:r>
              <a:rPr lang="en-US" altLang="en-US" sz="2400" dirty="0"/>
              <a:t>message in console will be provided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 smtClean="0"/>
              <a:t>//</a:t>
            </a:r>
            <a:r>
              <a:rPr lang="en-US" altLang="en-US" sz="2400" dirty="0"/>
              <a:t>after clicking on button with id “</a:t>
            </a:r>
            <a:r>
              <a:rPr lang="en-US" altLang="en-US" sz="2400" dirty="0" err="1"/>
              <a:t>btn</a:t>
            </a:r>
            <a:r>
              <a:rPr lang="en-US" altLang="en-US" sz="2400" dirty="0"/>
              <a:t>”</a:t>
            </a:r>
          </a:p>
          <a:p>
            <a:endParaRPr lang="uk-UA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299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800" dirty="0" smtClean="0"/>
              <a:t>For </a:t>
            </a:r>
            <a:r>
              <a:rPr lang="en-US" altLang="en-US" sz="2800" dirty="0"/>
              <a:t>stopping bubbling and prevention of default actions can be use </a:t>
            </a:r>
            <a:r>
              <a:rPr lang="en-US" altLang="en-US" sz="2800" b="1" dirty="0"/>
              <a:t>return false;</a:t>
            </a:r>
            <a:r>
              <a:rPr lang="en-US" altLang="en-US" sz="2800" dirty="0"/>
              <a:t> instead of native </a:t>
            </a:r>
            <a:r>
              <a:rPr lang="en-US" altLang="en-US" sz="2800" b="1" dirty="0" err="1"/>
              <a:t>e.preventDefault</a:t>
            </a:r>
            <a:r>
              <a:rPr lang="en-US" altLang="en-US" sz="2800" b="1" dirty="0"/>
              <a:t>()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e.stopPropagation</a:t>
            </a:r>
            <a:r>
              <a:rPr lang="en-US" altLang="en-US" sz="2800" b="1" dirty="0"/>
              <a:t>()</a:t>
            </a:r>
            <a:r>
              <a:rPr lang="en-US" altLang="en-US" sz="2800" dirty="0"/>
              <a:t> from JavaScript. </a:t>
            </a:r>
            <a:endParaRPr lang="en-US" altLang="en-US" sz="2800" dirty="0" smtClean="0"/>
          </a:p>
          <a:p>
            <a:pPr algn="just">
              <a:lnSpc>
                <a:spcPct val="80000"/>
              </a:lnSpc>
            </a:pP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But object </a:t>
            </a:r>
            <a:r>
              <a:rPr lang="en-US" altLang="en-US" sz="2800" b="1" dirty="0"/>
              <a:t>e</a:t>
            </a:r>
            <a:r>
              <a:rPr lang="en-US" altLang="en-US" sz="2800" dirty="0"/>
              <a:t> still a first parameter of event- handler and can be processed if it needed.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r>
              <a:rPr lang="en-US" altLang="en-US" sz="2800" b="1" dirty="0"/>
              <a:t>		</a:t>
            </a:r>
            <a:endParaRPr lang="uk-UA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Bubbling and default action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33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800" dirty="0" smtClean="0"/>
              <a:t>jQuery </a:t>
            </a:r>
            <a:r>
              <a:rPr lang="en-US" altLang="en-US" sz="2800" dirty="0"/>
              <a:t>can processed synthetic event "ready". This event will execute handler when the DOM is fully loaded: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		</a:t>
            </a:r>
            <a:r>
              <a:rPr lang="en-US" altLang="en-US" sz="2800" b="1" dirty="0" smtClean="0"/>
              <a:t>$</a:t>
            </a:r>
            <a:r>
              <a:rPr lang="en-US" altLang="en-US" sz="2800" dirty="0" smtClean="0"/>
              <a:t>(</a:t>
            </a:r>
            <a:r>
              <a:rPr lang="en-US" altLang="en-US" sz="2800" dirty="0"/>
              <a:t>document).ready(function() { … });</a:t>
            </a:r>
          </a:p>
          <a:p>
            <a:endParaRPr lang="en-US" altLang="en-US" sz="2800" dirty="0"/>
          </a:p>
          <a:p>
            <a:r>
              <a:rPr lang="en-US" altLang="en-US" sz="2800" dirty="0"/>
              <a:t> Or more shortly:</a:t>
            </a:r>
          </a:p>
          <a:p>
            <a:r>
              <a:rPr lang="en-US" altLang="en-US" sz="2800" b="1" dirty="0"/>
              <a:t>		$</a:t>
            </a:r>
            <a:r>
              <a:rPr lang="en-US" altLang="en-US" sz="2800" dirty="0"/>
              <a:t>(function() { … });  </a:t>
            </a:r>
            <a:r>
              <a:rPr lang="en-US" altLang="en-US" sz="2400" dirty="0"/>
              <a:t>// recommended</a:t>
            </a:r>
          </a:p>
          <a:p>
            <a:endParaRPr lang="uk-UA" altLang="en-US" sz="2800" dirty="0"/>
          </a:p>
          <a:p>
            <a:endParaRPr lang="uk-UA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ready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9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altLang="en-US" sz="2600" dirty="0" smtClean="0"/>
              <a:t>Introduction</a:t>
            </a:r>
            <a:endParaRPr lang="en-US" altLang="en-US" sz="2600" dirty="0"/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altLang="en-US" sz="2600" dirty="0" smtClean="0"/>
              <a:t>Selectors</a:t>
            </a:r>
            <a:endParaRPr lang="en-US" altLang="en-US" sz="2600" dirty="0"/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altLang="en-US" sz="2600" dirty="0" smtClean="0"/>
              <a:t>Events </a:t>
            </a:r>
            <a:endParaRPr lang="en-US" altLang="en-US" sz="2600" dirty="0"/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altLang="en-US" sz="2600" dirty="0" smtClean="0"/>
              <a:t>Methods</a:t>
            </a:r>
            <a:endParaRPr lang="en-US" altLang="en-US" sz="2600" dirty="0"/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altLang="en-US" sz="2600" dirty="0" smtClean="0"/>
              <a:t>.</a:t>
            </a:r>
            <a:r>
              <a:rPr lang="en-US" altLang="en-US" sz="2600" dirty="0"/>
              <a:t>each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altLang="en-US" sz="2600" dirty="0" smtClean="0"/>
              <a:t>Ajax</a:t>
            </a:r>
            <a:endParaRPr lang="en-US" altLang="en-US" sz="2600" dirty="0"/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76538"/>
            <a:ext cx="5360988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5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Some of big collection jQuery methods</a:t>
            </a:r>
          </a:p>
          <a:p>
            <a:pPr>
              <a:defRPr/>
            </a:pPr>
            <a:endParaRPr lang="en-US" altLang="en-US" sz="1200" dirty="0"/>
          </a:p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For work with content:</a:t>
            </a:r>
            <a:endParaRPr lang="en-US" altLang="en-US" sz="1100" dirty="0"/>
          </a:p>
          <a:p>
            <a:pPr>
              <a:defRPr/>
            </a:pPr>
            <a:r>
              <a:rPr lang="en-US" altLang="en-US" sz="2000" b="1" dirty="0"/>
              <a:t>.text()</a:t>
            </a:r>
            <a:r>
              <a:rPr lang="en-US" altLang="en-US" sz="2000" dirty="0"/>
              <a:t> – Sets or returns the text-content of element</a:t>
            </a:r>
          </a:p>
          <a:p>
            <a:pPr>
              <a:defRPr/>
            </a:pPr>
            <a:r>
              <a:rPr lang="en-US" altLang="en-US" sz="2000" b="1" dirty="0"/>
              <a:t>.html()</a:t>
            </a:r>
            <a:r>
              <a:rPr lang="en-US" altLang="en-US" sz="2000" dirty="0"/>
              <a:t> – Sets or returns the html-content of elements</a:t>
            </a:r>
          </a:p>
          <a:p>
            <a:pPr>
              <a:defRPr/>
            </a:pPr>
            <a:r>
              <a:rPr lang="en-US" altLang="en-US" sz="2000" b="1" dirty="0"/>
              <a:t>.</a:t>
            </a:r>
            <a:r>
              <a:rPr lang="en-US" altLang="en-US" sz="2000" b="1" dirty="0" err="1"/>
              <a:t>var</a:t>
            </a:r>
            <a:r>
              <a:rPr lang="en-US" altLang="en-US" sz="2000" b="1" dirty="0"/>
              <a:t>()</a:t>
            </a:r>
            <a:r>
              <a:rPr lang="en-US" altLang="en-US" sz="2000" dirty="0"/>
              <a:t> – Sets or returns the value of form fields</a:t>
            </a:r>
          </a:p>
          <a:p>
            <a:pPr>
              <a:defRPr/>
            </a:pPr>
            <a:r>
              <a:rPr lang="en-US" altLang="en-US" sz="2000" b="1" dirty="0"/>
              <a:t>.</a:t>
            </a:r>
            <a:r>
              <a:rPr lang="en-US" altLang="en-US" sz="2000" b="1" dirty="0" err="1"/>
              <a:t>attr</a:t>
            </a:r>
            <a:r>
              <a:rPr lang="en-US" altLang="en-US" sz="2000" b="1" dirty="0"/>
              <a:t>()</a:t>
            </a:r>
            <a:r>
              <a:rPr lang="en-US" altLang="en-US" sz="2000" dirty="0"/>
              <a:t> – Sets or gets attribute values </a:t>
            </a:r>
          </a:p>
          <a:p>
            <a:pPr>
              <a:lnSpc>
                <a:spcPct val="80000"/>
              </a:lnSpc>
              <a:defRPr/>
            </a:pPr>
            <a:endParaRPr lang="en-US" altLang="en-US" sz="2400" dirty="0"/>
          </a:p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For work with CSS:</a:t>
            </a:r>
          </a:p>
          <a:p>
            <a:pPr>
              <a:defRPr/>
            </a:pPr>
            <a:r>
              <a:rPr lang="en-US" altLang="en-US" sz="2400" b="1" dirty="0"/>
              <a:t>.</a:t>
            </a:r>
            <a:r>
              <a:rPr lang="en-US" altLang="en-US" sz="2400" b="1" dirty="0" err="1"/>
              <a:t>css</a:t>
            </a:r>
            <a:r>
              <a:rPr lang="en-US" altLang="en-US" sz="2400" b="1" dirty="0"/>
              <a:t>()</a:t>
            </a:r>
            <a:r>
              <a:rPr lang="en-US" altLang="en-US" sz="2400" dirty="0"/>
              <a:t> – Sets or returns the style attributes </a:t>
            </a:r>
            <a:r>
              <a:rPr lang="en-US" altLang="en-US" sz="2000" dirty="0"/>
              <a:t>[not recommended]</a:t>
            </a:r>
          </a:p>
          <a:p>
            <a:pPr>
              <a:defRPr/>
            </a:pPr>
            <a:r>
              <a:rPr lang="en-US" altLang="en-US" sz="2400" b="1" dirty="0"/>
              <a:t>.</a:t>
            </a:r>
            <a:r>
              <a:rPr lang="en-US" altLang="en-US" sz="2400" b="1" dirty="0" err="1"/>
              <a:t>addClass</a:t>
            </a:r>
            <a:r>
              <a:rPr lang="en-US" altLang="en-US" sz="2400" b="1" dirty="0"/>
              <a:t>()</a:t>
            </a:r>
            <a:r>
              <a:rPr lang="en-US" altLang="en-US" sz="2400" dirty="0"/>
              <a:t> – Add one of more style classes</a:t>
            </a:r>
          </a:p>
          <a:p>
            <a:pPr>
              <a:defRPr/>
            </a:pPr>
            <a:r>
              <a:rPr lang="en-US" altLang="en-US" sz="2400" b="1" dirty="0"/>
              <a:t>.</a:t>
            </a:r>
            <a:r>
              <a:rPr lang="en-US" altLang="en-US" sz="2400" b="1" dirty="0" err="1"/>
              <a:t>removeClass</a:t>
            </a:r>
            <a:r>
              <a:rPr lang="en-US" altLang="en-US" sz="2400" b="1" dirty="0"/>
              <a:t>()</a:t>
            </a:r>
            <a:r>
              <a:rPr lang="en-US" altLang="en-US" sz="2400" dirty="0"/>
              <a:t> – Remove or more selected classes</a:t>
            </a:r>
          </a:p>
          <a:p>
            <a:pPr>
              <a:defRPr/>
            </a:pPr>
            <a:r>
              <a:rPr lang="en-US" altLang="en-US" sz="2400" b="1" dirty="0"/>
              <a:t>.</a:t>
            </a:r>
            <a:r>
              <a:rPr lang="en-US" altLang="en-US" sz="2400" b="1" dirty="0" err="1"/>
              <a:t>toggleClass</a:t>
            </a:r>
            <a:r>
              <a:rPr lang="en-US" altLang="en-US" sz="2400" b="1" dirty="0"/>
              <a:t>()</a:t>
            </a:r>
            <a:r>
              <a:rPr lang="en-US" altLang="en-US" sz="2400" dirty="0"/>
              <a:t> – Toggles between adding/removing classes </a:t>
            </a:r>
          </a:p>
          <a:p>
            <a:pPr>
              <a:defRPr/>
            </a:pPr>
            <a:endParaRPr lang="en-US" altLang="en-US" sz="1100" dirty="0"/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jQuery methods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516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Some of big collection jQuery methods</a:t>
            </a:r>
          </a:p>
          <a:p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For DOM manipulation:</a:t>
            </a:r>
            <a:endParaRPr lang="en-US" altLang="en-US" sz="1100" dirty="0"/>
          </a:p>
          <a:p>
            <a:r>
              <a:rPr lang="en-US" altLang="en-US" sz="2000" b="1" dirty="0"/>
              <a:t>.append()</a:t>
            </a:r>
            <a:r>
              <a:rPr lang="en-US" altLang="en-US" sz="2000" dirty="0"/>
              <a:t> – Inserts content at the end of the elements</a:t>
            </a:r>
          </a:p>
          <a:p>
            <a:r>
              <a:rPr lang="en-US" altLang="en-US" sz="2000" b="1" dirty="0"/>
              <a:t>.prepend()</a:t>
            </a:r>
            <a:r>
              <a:rPr lang="en-US" altLang="en-US" sz="2000" dirty="0"/>
              <a:t> – Inserts content at the beginning of the elements </a:t>
            </a:r>
          </a:p>
          <a:p>
            <a:r>
              <a:rPr lang="en-US" altLang="en-US" sz="2000" b="1" dirty="0"/>
              <a:t>.after()</a:t>
            </a:r>
            <a:r>
              <a:rPr lang="en-US" altLang="en-US" sz="2000" dirty="0"/>
              <a:t> – Inserts content after the elements</a:t>
            </a:r>
          </a:p>
          <a:p>
            <a:r>
              <a:rPr lang="en-US" altLang="en-US" sz="2000" b="1" dirty="0"/>
              <a:t>.before()</a:t>
            </a:r>
            <a:r>
              <a:rPr lang="en-US" altLang="en-US" sz="2000" dirty="0"/>
              <a:t> – Inserts content before the elements </a:t>
            </a:r>
          </a:p>
          <a:p>
            <a:r>
              <a:rPr lang="en-US" altLang="en-US" sz="2000" b="1" dirty="0"/>
              <a:t>.remove()</a:t>
            </a:r>
            <a:r>
              <a:rPr lang="en-US" altLang="en-US" sz="2000" dirty="0"/>
              <a:t> – Removes the element (and all its children) </a:t>
            </a:r>
          </a:p>
          <a:p>
            <a:r>
              <a:rPr lang="en-US" altLang="en-US" sz="2000" b="1" dirty="0"/>
              <a:t>.empty()</a:t>
            </a:r>
            <a:r>
              <a:rPr lang="en-US" altLang="en-US" sz="2000" dirty="0"/>
              <a:t> – Removes all children elements</a:t>
            </a:r>
          </a:p>
          <a:p>
            <a:pPr>
              <a:lnSpc>
                <a:spcPct val="80000"/>
              </a:lnSpc>
            </a:pPr>
            <a:endParaRPr lang="en-US" altLang="en-US" sz="11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And many-many other: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.</a:t>
            </a:r>
            <a:r>
              <a:rPr lang="en-US" altLang="en-US" sz="2000" b="1" dirty="0"/>
              <a:t>trigger(), .show(), .hide(), .animate(), .</a:t>
            </a:r>
            <a:r>
              <a:rPr lang="en-US" altLang="en-US" sz="2000" b="1" dirty="0" err="1"/>
              <a:t>fadeIn</a:t>
            </a:r>
            <a:r>
              <a:rPr lang="en-US" altLang="en-US" sz="2000" b="1" dirty="0"/>
              <a:t>(), etc.</a:t>
            </a:r>
          </a:p>
          <a:p>
            <a:endParaRPr lang="en-US" altLang="en-US" sz="1100" dirty="0"/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jQuery methods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405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dirty="0" smtClean="0"/>
              <a:t>If </a:t>
            </a:r>
            <a:r>
              <a:rPr lang="en-US" altLang="en-US" sz="2800" dirty="0"/>
              <a:t>you need to use some DOM-element in different times will be better to find it once and cashed.</a:t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For example:</a:t>
            </a:r>
          </a:p>
          <a:p>
            <a:r>
              <a:rPr lang="en-US" altLang="en-US" sz="1800" b="1" dirty="0"/>
              <a:t>				</a:t>
            </a:r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uk-U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3124199"/>
            <a:ext cx="5701352" cy="166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200" b="1" dirty="0" smtClean="0"/>
              <a:t>$(</a:t>
            </a:r>
            <a:r>
              <a:rPr lang="en-US" altLang="en-US" sz="2200" dirty="0" smtClean="0"/>
              <a:t>“#input”</a:t>
            </a:r>
            <a:r>
              <a:rPr lang="en-US" altLang="en-US" sz="2200" b="1" dirty="0" smtClean="0"/>
              <a:t>).text(</a:t>
            </a:r>
            <a:r>
              <a:rPr lang="en-US" altLang="en-US" sz="2200" dirty="0" smtClean="0"/>
              <a:t>“some text”</a:t>
            </a:r>
            <a:r>
              <a:rPr lang="en-US" altLang="en-US" sz="2200" b="1" dirty="0" smtClean="0"/>
              <a:t>);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200" b="1" dirty="0" smtClean="0"/>
              <a:t>. . .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200" b="1" dirty="0" smtClean="0"/>
              <a:t>$(</a:t>
            </a:r>
            <a:r>
              <a:rPr lang="en-US" altLang="en-US" sz="2200" dirty="0" smtClean="0"/>
              <a:t>“#input”</a:t>
            </a:r>
            <a:r>
              <a:rPr lang="en-US" altLang="en-US" sz="2200" b="1" dirty="0" smtClean="0"/>
              <a:t>).text(</a:t>
            </a:r>
            <a:r>
              <a:rPr lang="en-US" altLang="en-US" sz="2200" dirty="0" smtClean="0"/>
              <a:t>“any text”</a:t>
            </a:r>
            <a:r>
              <a:rPr lang="en-US" altLang="en-US" sz="2200" b="1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2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uk-UA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144" y="1592494"/>
            <a:ext cx="8675404" cy="5005161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dirty="0" smtClean="0"/>
              <a:t>If </a:t>
            </a:r>
            <a:r>
              <a:rPr lang="en-US" altLang="en-US" sz="2800" dirty="0"/>
              <a:t>you need to use some DOM-element in different times will be better to find it once and cashed.</a:t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For example:</a:t>
            </a:r>
          </a:p>
          <a:p>
            <a:r>
              <a:rPr lang="en-US" altLang="en-US" sz="1800" b="1" dirty="0"/>
              <a:t>				</a:t>
            </a:r>
            <a:endParaRPr lang="uk-U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124199"/>
            <a:ext cx="5701352" cy="166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200" b="1" dirty="0" smtClean="0"/>
              <a:t>$(</a:t>
            </a:r>
            <a:r>
              <a:rPr lang="en-US" altLang="en-US" sz="2200" dirty="0" smtClean="0"/>
              <a:t>“#input”</a:t>
            </a:r>
            <a:r>
              <a:rPr lang="en-US" altLang="en-US" sz="2200" b="1" dirty="0" smtClean="0"/>
              <a:t>).text(</a:t>
            </a:r>
            <a:r>
              <a:rPr lang="en-US" altLang="en-US" sz="2200" dirty="0" smtClean="0"/>
              <a:t>“some text”</a:t>
            </a:r>
            <a:r>
              <a:rPr lang="en-US" altLang="en-US" sz="2200" b="1" dirty="0" smtClean="0"/>
              <a:t>);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200" b="1" dirty="0" smtClean="0"/>
              <a:t>. . .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200" b="1" dirty="0" smtClean="0"/>
              <a:t>$(</a:t>
            </a:r>
            <a:r>
              <a:rPr lang="en-US" altLang="en-US" sz="2200" dirty="0" smtClean="0"/>
              <a:t>“#input”</a:t>
            </a:r>
            <a:r>
              <a:rPr lang="en-US" altLang="en-US" sz="2200" b="1" dirty="0" smtClean="0"/>
              <a:t>).text(</a:t>
            </a:r>
            <a:r>
              <a:rPr lang="en-US" altLang="en-US" sz="2200" dirty="0" smtClean="0"/>
              <a:t>“any text”</a:t>
            </a:r>
            <a:r>
              <a:rPr lang="en-US" altLang="en-US" sz="2200" b="1" dirty="0" smtClean="0"/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13400" y="3048000"/>
            <a:ext cx="3276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altLang="en-US" sz="2400" dirty="0" err="1" smtClean="0"/>
              <a:t>var</a:t>
            </a:r>
            <a:r>
              <a:rPr lang="en-US" altLang="en-US" sz="2400" dirty="0" smtClean="0"/>
              <a:t> $el = </a:t>
            </a:r>
            <a:r>
              <a:rPr lang="en-US" altLang="en-US" sz="2400" b="1" dirty="0" smtClean="0"/>
              <a:t>$(</a:t>
            </a:r>
            <a:r>
              <a:rPr lang="en-US" altLang="en-US" sz="2400" dirty="0" smtClean="0"/>
              <a:t>“#input”</a:t>
            </a:r>
            <a:r>
              <a:rPr lang="en-US" altLang="en-US" sz="2400" b="1" dirty="0" smtClean="0"/>
              <a:t>);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dirty="0" smtClean="0"/>
              <a:t>. . .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dirty="0" smtClean="0"/>
              <a:t>$el. text(</a:t>
            </a:r>
            <a:r>
              <a:rPr lang="en-US" altLang="en-US" sz="2400" dirty="0" smtClean="0"/>
              <a:t>“some text”</a:t>
            </a:r>
            <a:r>
              <a:rPr lang="en-US" altLang="en-US" sz="2400" b="1" dirty="0" smtClean="0"/>
              <a:t>);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dirty="0" smtClean="0"/>
              <a:t>. . .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dirty="0" smtClean="0"/>
              <a:t>$el. text(</a:t>
            </a:r>
            <a:r>
              <a:rPr lang="en-US" altLang="en-US" sz="2400" dirty="0" smtClean="0"/>
              <a:t>“any text”</a:t>
            </a:r>
            <a:r>
              <a:rPr lang="en-US" altLang="en-US" sz="2400" b="1" dirty="0" smtClean="0"/>
              <a:t>);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25" y="38862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3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4196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5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en-US" sz="2800" b="1" dirty="0" smtClean="0"/>
              <a:t>.</a:t>
            </a:r>
            <a:r>
              <a:rPr lang="en-US" altLang="en-US" sz="2800" b="1" dirty="0"/>
              <a:t>each()</a:t>
            </a:r>
            <a:r>
              <a:rPr lang="en-US" altLang="en-US" sz="2800" dirty="0"/>
              <a:t> - iterates over any collection, executing function-handler for every matched element. 	</a:t>
            </a:r>
          </a:p>
          <a:p>
            <a:pPr>
              <a:lnSpc>
                <a:spcPct val="80000"/>
              </a:lnSpc>
              <a:defRPr/>
            </a:pPr>
            <a:endParaRPr lang="en-US" altLang="en-US" sz="2800" dirty="0"/>
          </a:p>
          <a:p>
            <a:pPr>
              <a:lnSpc>
                <a:spcPct val="80000"/>
              </a:lnSpc>
              <a:defRPr/>
            </a:pPr>
            <a:r>
              <a:rPr lang="en-US" altLang="en-US" sz="2800" dirty="0" smtClean="0"/>
              <a:t>Base </a:t>
            </a:r>
            <a:r>
              <a:rPr lang="en-US" altLang="en-US" sz="2800" dirty="0"/>
              <a:t>syntax: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800" b="1" dirty="0"/>
              <a:t>	$</a:t>
            </a:r>
            <a:r>
              <a:rPr lang="en-US" altLang="en-US" sz="2800" dirty="0"/>
              <a:t>(selector).each(handler);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800" dirty="0" smtClean="0"/>
              <a:t>or</a:t>
            </a:r>
            <a:endParaRPr lang="en-US" altLang="en-US" sz="2800" dirty="0"/>
          </a:p>
          <a:p>
            <a:pPr>
              <a:lnSpc>
                <a:spcPct val="80000"/>
              </a:lnSpc>
              <a:defRPr/>
            </a:pPr>
            <a:r>
              <a:rPr lang="en-US" altLang="en-US" sz="2800" b="1" dirty="0"/>
              <a:t>	$.</a:t>
            </a:r>
            <a:r>
              <a:rPr lang="en-US" altLang="en-US" sz="2800" dirty="0"/>
              <a:t>each(collection, handler);</a:t>
            </a:r>
          </a:p>
          <a:p>
            <a:pPr>
              <a:lnSpc>
                <a:spcPct val="80000"/>
              </a:lnSpc>
              <a:defRPr/>
            </a:pPr>
            <a:endParaRPr lang="en-US" altLang="en-US" sz="2800" dirty="0"/>
          </a:p>
          <a:p>
            <a:pPr>
              <a:lnSpc>
                <a:spcPct val="80000"/>
              </a:lnSpc>
              <a:defRPr/>
            </a:pPr>
            <a:r>
              <a:rPr lang="en-US" altLang="en-US" sz="2800" dirty="0" smtClean="0"/>
              <a:t>Format </a:t>
            </a:r>
            <a:r>
              <a:rPr lang="en-US" altLang="en-US" sz="2800" dirty="0"/>
              <a:t>of handler: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	</a:t>
            </a:r>
            <a:r>
              <a:rPr lang="en-US" altLang="en-US" sz="2800" b="1" dirty="0"/>
              <a:t>function</a:t>
            </a:r>
            <a:r>
              <a:rPr lang="en-US" altLang="en-US" sz="2800" dirty="0"/>
              <a:t>(index, element) { . . . };</a:t>
            </a:r>
          </a:p>
          <a:p>
            <a:endParaRPr lang="uk-UA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.each</a:t>
            </a:r>
            <a:r>
              <a:rPr lang="en-US" dirty="0" smtClean="0"/>
              <a:t>()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419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400" dirty="0"/>
              <a:t>For example:</a:t>
            </a:r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.each()</a:t>
            </a:r>
            <a:endParaRPr lang="uk-UA" dirty="0"/>
          </a:p>
          <a:p>
            <a:endParaRPr lang="uk-U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2209800"/>
            <a:ext cx="4648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// Take this code . . </a:t>
            </a:r>
            <a:endParaRPr lang="en-US" altLang="en-US" sz="2400" b="1" smtClean="0"/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b="1" smtClean="0"/>
              <a:t>$</a:t>
            </a:r>
            <a:r>
              <a:rPr lang="en-US" altLang="en-US" sz="2400" smtClean="0"/>
              <a:t>(“li”).each(function(i, el) {	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		  console.log($(el).text());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	      }); 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60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400" dirty="0"/>
              <a:t>For example:</a:t>
            </a:r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.each()</a:t>
            </a:r>
            <a:endParaRPr lang="uk-UA" dirty="0"/>
          </a:p>
          <a:p>
            <a:endParaRPr lang="uk-U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2209800"/>
            <a:ext cx="4648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// . . . and apply it for this html</a:t>
            </a:r>
            <a:endParaRPr lang="en-US" altLang="en-US" sz="2400" b="1" smtClean="0"/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b="1" smtClean="0"/>
              <a:t>$</a:t>
            </a:r>
            <a:r>
              <a:rPr lang="en-US" altLang="en-US" sz="2400" smtClean="0"/>
              <a:t>(“li”).each(function(i, el) {	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		  console.log($(el).text());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	      }); </a:t>
            </a:r>
            <a:endParaRPr lang="en-US" altLang="en-US" sz="2400" dirty="0" smtClean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29718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15000" y="1676400"/>
            <a:ext cx="2667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&lt;ul&gt;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  &lt;li&gt;</a:t>
            </a:r>
            <a:r>
              <a:rPr lang="en-US" altLang="en-US" sz="2400" smtClean="0"/>
              <a:t>item 1</a:t>
            </a:r>
            <a:r>
              <a:rPr lang="en-US" altLang="en-US" sz="2400" b="1" smtClean="0"/>
              <a:t>&lt;/li&gt;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  &lt;li&gt;</a:t>
            </a:r>
            <a:r>
              <a:rPr lang="en-US" altLang="en-US" sz="2400" smtClean="0"/>
              <a:t>item 2</a:t>
            </a:r>
            <a:r>
              <a:rPr lang="en-US" altLang="en-US" sz="2400" b="1" smtClean="0"/>
              <a:t>&lt;/li&gt;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  &lt;li&gt;</a:t>
            </a:r>
            <a:r>
              <a:rPr lang="en-US" altLang="en-US" sz="2400" smtClean="0"/>
              <a:t>item 3</a:t>
            </a:r>
            <a:r>
              <a:rPr lang="en-US" altLang="en-US" sz="2400" b="1" smtClean="0"/>
              <a:t>&lt;/li&gt;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33696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400" dirty="0"/>
              <a:t>For example:</a:t>
            </a:r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.each()</a:t>
            </a:r>
            <a:endParaRPr lang="uk-UA" dirty="0"/>
          </a:p>
          <a:p>
            <a:endParaRPr lang="uk-UA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83167">
            <a:off x="1695450" y="4119563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4648200"/>
            <a:ext cx="1143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item 1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item 2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item 3</a:t>
            </a:r>
          </a:p>
          <a:p>
            <a:pPr>
              <a:buFont typeface="Calibri" panose="020F0502020204030204" pitchFamily="34" charset="0"/>
              <a:buNone/>
              <a:defRPr/>
            </a:pPr>
            <a:endParaRPr lang="en-US" altLang="en-US" sz="2400" dirty="0" smtClean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29718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715000" y="1676400"/>
            <a:ext cx="2667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&lt;ul&gt;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  &lt;li&gt;</a:t>
            </a:r>
            <a:r>
              <a:rPr lang="en-US" altLang="en-US" sz="2400" smtClean="0"/>
              <a:t>item 1</a:t>
            </a:r>
            <a:r>
              <a:rPr lang="en-US" altLang="en-US" sz="2400" b="1" smtClean="0"/>
              <a:t>&lt;/li&gt;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  &lt;li&gt;</a:t>
            </a:r>
            <a:r>
              <a:rPr lang="en-US" altLang="en-US" sz="2400" smtClean="0"/>
              <a:t>item 2</a:t>
            </a:r>
            <a:r>
              <a:rPr lang="en-US" altLang="en-US" sz="2400" b="1" smtClean="0"/>
              <a:t>&lt;/li&gt;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  &lt;li&gt;</a:t>
            </a:r>
            <a:r>
              <a:rPr lang="en-US" altLang="en-US" sz="2400" smtClean="0"/>
              <a:t>item 3</a:t>
            </a:r>
            <a:r>
              <a:rPr lang="en-US" altLang="en-US" sz="2400" b="1" smtClean="0"/>
              <a:t>&lt;/li&gt;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&lt;/ul&gt;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2209800"/>
            <a:ext cx="4648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// each in action! :)</a:t>
            </a:r>
            <a:endParaRPr lang="en-US" altLang="en-US" sz="2400" b="1" smtClean="0"/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b="1" smtClean="0"/>
              <a:t>$</a:t>
            </a:r>
            <a:r>
              <a:rPr lang="en-US" altLang="en-US" sz="2400" smtClean="0"/>
              <a:t>(“li”).each(function(i, el) {	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		  console.log($(el).text());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	      }); 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826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4958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2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400" dirty="0"/>
              <a:t>For example:</a:t>
            </a:r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.each()</a:t>
            </a:r>
            <a:endParaRPr lang="uk-UA" dirty="0"/>
          </a:p>
          <a:p>
            <a:endParaRPr lang="uk-U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2590800"/>
            <a:ext cx="4648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b="1" smtClean="0"/>
              <a:t>$</a:t>
            </a:r>
            <a:r>
              <a:rPr lang="en-US" altLang="en-US" sz="2400" smtClean="0"/>
              <a:t>(“li”).each(function(i, </a:t>
            </a:r>
            <a:r>
              <a:rPr lang="en-US" altLang="en-US" sz="2400" b="1" smtClean="0"/>
              <a:t>el</a:t>
            </a:r>
            <a:r>
              <a:rPr lang="en-US" altLang="en-US" sz="2400" smtClean="0"/>
              <a:t>) {	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		  console.log(</a:t>
            </a:r>
            <a:r>
              <a:rPr lang="en-US" altLang="en-US" sz="2400" b="1" smtClean="0"/>
              <a:t>$</a:t>
            </a:r>
            <a:r>
              <a:rPr lang="en-US" altLang="en-US" sz="2400" smtClean="0"/>
              <a:t>(</a:t>
            </a:r>
            <a:r>
              <a:rPr lang="en-US" altLang="en-US" sz="2400" b="1" smtClean="0"/>
              <a:t>el</a:t>
            </a:r>
            <a:r>
              <a:rPr lang="en-US" altLang="en-US" sz="2400" smtClean="0"/>
              <a:t>).text());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	      }); </a:t>
            </a:r>
            <a:endParaRPr lang="en-US" altLang="en-US" sz="2400" dirty="0" smtClean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83167">
            <a:off x="1695450" y="4119563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4648200"/>
            <a:ext cx="1143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item 1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item 2</a:t>
            </a:r>
          </a:p>
          <a:p>
            <a:pPr>
              <a:buFont typeface="Calibri" panose="020F0502020204030204" pitchFamily="34" charset="0"/>
              <a:buNone/>
              <a:defRPr/>
            </a:pPr>
            <a:r>
              <a:rPr lang="en-US" altLang="en-US" sz="2400" smtClean="0"/>
              <a:t>item 3</a:t>
            </a:r>
          </a:p>
          <a:p>
            <a:pPr>
              <a:buFont typeface="Calibri" panose="020F0502020204030204" pitchFamily="34" charset="0"/>
              <a:buNone/>
              <a:defRPr/>
            </a:pPr>
            <a:endParaRPr lang="en-US" alt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42672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altLang="en-US" sz="2400" smtClean="0"/>
              <a:t>// </a:t>
            </a:r>
            <a:r>
              <a:rPr lang="en-US" altLang="en-US" sz="2400" b="1" smtClean="0"/>
              <a:t>Note</a:t>
            </a:r>
            <a:r>
              <a:rPr lang="en-US" altLang="en-US" sz="2400" smtClean="0"/>
              <a:t>: second parameter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smtClean="0"/>
              <a:t>// of handler is not  </a:t>
            </a:r>
            <a:r>
              <a:rPr lang="en-US" altLang="en-US" sz="2300" smtClean="0"/>
              <a:t>jQuery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300" smtClean="0"/>
              <a:t>//</a:t>
            </a:r>
            <a:r>
              <a:rPr lang="en-US" altLang="en-US" sz="2400" smtClean="0"/>
              <a:t> </a:t>
            </a:r>
            <a:r>
              <a:rPr lang="en-US" altLang="en-US" sz="2300" smtClean="0"/>
              <a:t>Wrapper $(el) is required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300" smtClean="0"/>
              <a:t>// </a:t>
            </a:r>
            <a:r>
              <a:rPr lang="en-US" altLang="en-US" sz="2200" smtClean="0"/>
              <a:t>for </a:t>
            </a:r>
            <a:r>
              <a:rPr lang="en-US" altLang="en-US" sz="2300" smtClean="0"/>
              <a:t>using jQuery methods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29718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15000" y="1676400"/>
            <a:ext cx="2667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&lt;ul&gt;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  &lt;li&gt;</a:t>
            </a:r>
            <a:r>
              <a:rPr lang="en-US" altLang="en-US" sz="2400" smtClean="0"/>
              <a:t>item 1</a:t>
            </a:r>
            <a:r>
              <a:rPr lang="en-US" altLang="en-US" sz="2400" b="1" smtClean="0"/>
              <a:t>&lt;/li&gt;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  &lt;li&gt;</a:t>
            </a:r>
            <a:r>
              <a:rPr lang="en-US" altLang="en-US" sz="2400" smtClean="0"/>
              <a:t>item 2</a:t>
            </a:r>
            <a:r>
              <a:rPr lang="en-US" altLang="en-US" sz="2400" b="1" smtClean="0"/>
              <a:t>&lt;/li&gt;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  &lt;li&gt;</a:t>
            </a:r>
            <a:r>
              <a:rPr lang="en-US" altLang="en-US" sz="2400" smtClean="0"/>
              <a:t>item 3</a:t>
            </a:r>
            <a:r>
              <a:rPr lang="en-US" altLang="en-US" sz="2400" b="1" smtClean="0"/>
              <a:t>&lt;/li&gt;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sz="2400" b="1" smtClean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3797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63813"/>
            <a:ext cx="4038600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0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144" y="1592494"/>
            <a:ext cx="8612549" cy="5005161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/>
              <a:t>.ajax()</a:t>
            </a:r>
            <a:r>
              <a:rPr lang="en-US" altLang="en-US" sz="2800" dirty="0"/>
              <a:t> – universal method for providing </a:t>
            </a:r>
            <a:br>
              <a:rPr lang="en-US" altLang="en-US" sz="2800" dirty="0"/>
            </a:br>
            <a:r>
              <a:rPr lang="en-US" altLang="en-US" sz="2800" dirty="0"/>
              <a:t>ajax-technology: </a:t>
            </a:r>
          </a:p>
          <a:p>
            <a:endParaRPr lang="en-US" altLang="en-US" sz="2800" dirty="0"/>
          </a:p>
          <a:p>
            <a:r>
              <a:rPr lang="en-US" altLang="en-US" sz="2800" dirty="0"/>
              <a:t>Base syntax:</a:t>
            </a:r>
          </a:p>
          <a:p>
            <a:r>
              <a:rPr lang="en-US" altLang="en-US" sz="2800" b="1" dirty="0"/>
              <a:t>	$.ajax(</a:t>
            </a:r>
            <a:r>
              <a:rPr lang="en-US" altLang="en-US" sz="2800" dirty="0"/>
              <a:t>options</a:t>
            </a:r>
            <a:r>
              <a:rPr lang="en-US" altLang="en-US" sz="2800" b="1" dirty="0"/>
              <a:t>);</a:t>
            </a:r>
          </a:p>
          <a:p>
            <a:endParaRPr lang="en-US" altLang="en-US" sz="2800" b="1" dirty="0"/>
          </a:p>
          <a:p>
            <a:r>
              <a:rPr lang="en-US" altLang="en-US" sz="2800" dirty="0"/>
              <a:t>Options:</a:t>
            </a:r>
          </a:p>
          <a:p>
            <a:r>
              <a:rPr lang="en-US" altLang="en-US" sz="2800" dirty="0" smtClean="0"/>
              <a:t> 	</a:t>
            </a:r>
            <a:r>
              <a:rPr lang="en-US" altLang="en-US" dirty="0" smtClean="0"/>
              <a:t>hash with parameters for setting ajax-dialog:</a:t>
            </a:r>
          </a:p>
          <a:p>
            <a:r>
              <a:rPr lang="en-US" altLang="en-US" dirty="0"/>
              <a:t>	</a:t>
            </a:r>
            <a:r>
              <a:rPr lang="en-US" altLang="en-US" i="1" dirty="0" smtClean="0"/>
              <a:t>data, </a:t>
            </a:r>
            <a:r>
              <a:rPr lang="en-US" altLang="en-US" i="1" dirty="0" err="1" smtClean="0"/>
              <a:t>dataType</a:t>
            </a:r>
            <a:r>
              <a:rPr lang="en-US" altLang="en-US" i="1" dirty="0" smtClean="0"/>
              <a:t>, type, </a:t>
            </a:r>
            <a:r>
              <a:rPr lang="en-US" altLang="en-US" i="1" dirty="0" err="1" smtClean="0"/>
              <a:t>url</a:t>
            </a:r>
            <a:r>
              <a:rPr lang="en-US" altLang="en-US" i="1" dirty="0" smtClean="0"/>
              <a:t>, success and error callbacks, etc.</a:t>
            </a:r>
          </a:p>
          <a:p>
            <a:endParaRPr lang="uk-UA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Ajax in jQuery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25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800" dirty="0"/>
              <a:t>For example:</a:t>
            </a:r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Ajax in jQuery</a:t>
            </a:r>
            <a:endParaRPr lang="uk-U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en-US" sz="2400" b="1" smtClean="0"/>
              <a:t>$</a:t>
            </a:r>
            <a:r>
              <a:rPr lang="en-US" altLang="en-US" sz="2400" smtClean="0"/>
              <a:t>.</a:t>
            </a:r>
            <a:r>
              <a:rPr lang="en-US" altLang="en-US" smtClean="0"/>
              <a:t>ajax({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en-US" sz="2400" smtClean="0"/>
              <a:t>    url: '/server/give-me-list-of-cats',             </a:t>
            </a:r>
            <a:endParaRPr lang="uk-UA" altLang="en-US" sz="240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uk-UA" altLang="en-US" sz="2400" smtClean="0"/>
              <a:t>    </a:t>
            </a:r>
            <a:r>
              <a:rPr lang="en-US" altLang="en-US" sz="2400" smtClean="0"/>
              <a:t>dataType : ‘json’,                    </a:t>
            </a:r>
            <a:endParaRPr lang="uk-UA" altLang="en-US" sz="240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uk-UA" altLang="en-US" sz="2400" smtClean="0"/>
              <a:t>    </a:t>
            </a:r>
            <a:r>
              <a:rPr lang="en-US" altLang="en-US" sz="2400" smtClean="0"/>
              <a:t>success: function (list_of_cats) {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en-US" sz="2400" smtClean="0"/>
              <a:t>        $.each(list_of_cats, function(I, cat) {   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uk-UA" altLang="en-US" sz="2400" smtClean="0"/>
              <a:t>            </a:t>
            </a:r>
            <a:r>
              <a:rPr lang="en-US" altLang="en-US" sz="2400" smtClean="0"/>
              <a:t> console.log(cat.name);</a:t>
            </a:r>
            <a:endParaRPr lang="uk-UA" altLang="en-US" sz="240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uk-UA" altLang="en-US" sz="2400" smtClean="0"/>
              <a:t>        });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uk-UA" altLang="en-US" sz="2400" smtClean="0"/>
              <a:t>    }              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uk-UA" altLang="en-US" sz="2400" smtClean="0"/>
              <a:t>});</a:t>
            </a:r>
            <a:endParaRPr lang="uk-UA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Also jQuery can propose some usable wrappers:</a:t>
            </a:r>
          </a:p>
          <a:p>
            <a:endParaRPr lang="en-US" altLang="en-US" sz="1000" b="1" dirty="0"/>
          </a:p>
          <a:p>
            <a:r>
              <a:rPr lang="en-US" altLang="en-US" sz="2600" b="1" dirty="0"/>
              <a:t>get()</a:t>
            </a:r>
            <a:r>
              <a:rPr lang="en-US" altLang="en-US" sz="2600" dirty="0"/>
              <a:t> – sends GET request</a:t>
            </a:r>
          </a:p>
          <a:p>
            <a:r>
              <a:rPr lang="en-US" altLang="en-US" sz="2600" b="1" dirty="0"/>
              <a:t>post()</a:t>
            </a:r>
            <a:r>
              <a:rPr lang="en-US" altLang="en-US" sz="2600" dirty="0"/>
              <a:t> – sends POST request</a:t>
            </a:r>
          </a:p>
          <a:p>
            <a:endParaRPr lang="en-US" altLang="en-US" sz="1000" dirty="0"/>
          </a:p>
          <a:p>
            <a:r>
              <a:rPr lang="en-US" altLang="en-US" sz="2800" dirty="0"/>
              <a:t>Parameters:</a:t>
            </a:r>
          </a:p>
          <a:p>
            <a:pPr algn="just"/>
            <a:r>
              <a:rPr lang="en-US" altLang="en-US" sz="2600" b="1" dirty="0" err="1"/>
              <a:t>url</a:t>
            </a:r>
            <a:r>
              <a:rPr lang="en-US" altLang="en-US" sz="2600" dirty="0"/>
              <a:t> – string </a:t>
            </a:r>
            <a:r>
              <a:rPr lang="en-US" altLang="en-US" sz="2600" dirty="0" smtClean="0"/>
              <a:t>with URL </a:t>
            </a:r>
            <a:r>
              <a:rPr lang="en-US" altLang="en-US" sz="2600" dirty="0"/>
              <a:t>to which the request is sent.</a:t>
            </a:r>
          </a:p>
          <a:p>
            <a:pPr algn="just"/>
            <a:r>
              <a:rPr lang="en-US" altLang="en-US" sz="2600" b="1" dirty="0"/>
              <a:t>data</a:t>
            </a:r>
            <a:r>
              <a:rPr lang="en-US" altLang="en-US" sz="2600" dirty="0"/>
              <a:t> – optional object or string that is sent to the server</a:t>
            </a:r>
          </a:p>
          <a:p>
            <a:pPr algn="just"/>
            <a:r>
              <a:rPr lang="en-US" altLang="en-US" sz="2600" b="1" dirty="0" err="1"/>
              <a:t>successCallback</a:t>
            </a:r>
            <a:r>
              <a:rPr lang="en-US" altLang="en-US" sz="2600" dirty="0"/>
              <a:t> – executed if the request succeeds.</a:t>
            </a:r>
          </a:p>
          <a:p>
            <a:pPr algn="just"/>
            <a:r>
              <a:rPr lang="en-US" altLang="en-US" sz="2600" b="1" dirty="0" err="1"/>
              <a:t>dataType</a:t>
            </a:r>
            <a:r>
              <a:rPr lang="en-US" altLang="en-US" sz="2600" dirty="0"/>
              <a:t> – the type of data expected from the server</a:t>
            </a:r>
            <a:endParaRPr lang="uk-UA" altLang="en-US" sz="2600" b="1" dirty="0"/>
          </a:p>
          <a:p>
            <a:endParaRPr lang="uk-UA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Wrappers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666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Ajax events</a:t>
            </a:r>
            <a:endParaRPr lang="uk-U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478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dirty="0" smtClean="0"/>
              <a:t>jQuery supported next event model for ajax-dialog:</a:t>
            </a:r>
          </a:p>
          <a:p>
            <a:pPr>
              <a:buFont typeface="Calibri" panose="020F0502020204030204" pitchFamily="34" charset="0"/>
              <a:buNone/>
            </a:pPr>
            <a:endParaRPr lang="en-US" altLang="en-US" sz="2500" b="1" dirty="0" smtClean="0"/>
          </a:p>
        </p:txBody>
      </p:sp>
      <p:pic>
        <p:nvPicPr>
          <p:cNvPr id="5" name="Picture 2" descr="http://anton.shevchuk.name/wp-content/uploads/2008/10/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84400"/>
            <a:ext cx="8839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4495800"/>
            <a:ext cx="8534400" cy="100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 dirty="0" smtClean="0">
                <a:latin typeface="+mn-lt"/>
              </a:rPr>
              <a:t>Global events: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 smtClean="0">
                <a:latin typeface="+mn-lt"/>
              </a:rPr>
              <a:t>		</a:t>
            </a:r>
            <a:r>
              <a:rPr lang="en-US" altLang="en-US" sz="2400" i="1" dirty="0" err="1" smtClean="0">
                <a:latin typeface="+mn-lt"/>
              </a:rPr>
              <a:t>ajaxStart</a:t>
            </a:r>
            <a:r>
              <a:rPr lang="en-US" altLang="en-US" sz="2400" i="1" dirty="0" smtClean="0">
                <a:latin typeface="+mn-lt"/>
              </a:rPr>
              <a:t>, </a:t>
            </a:r>
            <a:r>
              <a:rPr lang="en-US" altLang="en-US" sz="2400" i="1" dirty="0" err="1" smtClean="0">
                <a:latin typeface="+mn-lt"/>
              </a:rPr>
              <a:t>ajaxSend</a:t>
            </a:r>
            <a:r>
              <a:rPr lang="en-US" altLang="en-US" sz="2400" i="1" dirty="0" smtClean="0">
                <a:latin typeface="+mn-lt"/>
              </a:rPr>
              <a:t>, </a:t>
            </a:r>
            <a:r>
              <a:rPr lang="en-US" altLang="en-US" sz="2400" i="1" dirty="0" err="1" smtClean="0">
                <a:latin typeface="+mn-lt"/>
              </a:rPr>
              <a:t>ajaxSuccess</a:t>
            </a:r>
            <a:r>
              <a:rPr lang="en-US" altLang="en-US" sz="2400" i="1" dirty="0" smtClean="0">
                <a:latin typeface="+mn-lt"/>
              </a:rPr>
              <a:t>,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 smtClean="0">
                <a:latin typeface="+mn-lt"/>
              </a:rPr>
              <a:t>		</a:t>
            </a:r>
            <a:r>
              <a:rPr lang="en-US" altLang="en-US" sz="2400" i="1" dirty="0" err="1" smtClean="0">
                <a:latin typeface="+mn-lt"/>
              </a:rPr>
              <a:t>ajaxError</a:t>
            </a:r>
            <a:r>
              <a:rPr lang="en-US" altLang="en-US" sz="2400" i="1" dirty="0" smtClean="0">
                <a:latin typeface="+mn-lt"/>
              </a:rPr>
              <a:t>, </a:t>
            </a:r>
            <a:r>
              <a:rPr lang="en-US" altLang="en-US" sz="2400" i="1" dirty="0" err="1" smtClean="0">
                <a:latin typeface="+mn-lt"/>
              </a:rPr>
              <a:t>ajaxComplete</a:t>
            </a:r>
            <a:r>
              <a:rPr lang="en-US" altLang="en-US" sz="2400" i="1" dirty="0" smtClean="0">
                <a:latin typeface="+mn-lt"/>
              </a:rPr>
              <a:t>, </a:t>
            </a:r>
            <a:r>
              <a:rPr lang="en-US" altLang="en-US" sz="2400" i="1" dirty="0" err="1" smtClean="0">
                <a:latin typeface="+mn-lt"/>
              </a:rPr>
              <a:t>ajaxStop</a:t>
            </a:r>
            <a:endParaRPr lang="en-US" altLang="en-US" sz="2400" i="1" dirty="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571500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lang="en-US" altLang="en-US" sz="2600" dirty="0">
                <a:latin typeface="+mn-lt"/>
              </a:rPr>
              <a:t>Internal events: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lang="en-US" altLang="en-US" sz="2400" i="1" dirty="0" smtClean="0">
                <a:latin typeface="+mn-lt"/>
              </a:rPr>
              <a:t>		</a:t>
            </a:r>
            <a:r>
              <a:rPr lang="en-US" altLang="en-US" sz="2400" i="1" dirty="0" err="1" smtClean="0">
                <a:latin typeface="+mn-lt"/>
              </a:rPr>
              <a:t>beforeSend</a:t>
            </a:r>
            <a:r>
              <a:rPr lang="en-US" altLang="en-US" sz="2400" i="1" dirty="0">
                <a:latin typeface="+mn-lt"/>
              </a:rPr>
              <a:t>, </a:t>
            </a:r>
            <a:r>
              <a:rPr lang="en-US" altLang="en-US" sz="2400" i="1" dirty="0" err="1">
                <a:latin typeface="+mn-lt"/>
              </a:rPr>
              <a:t>succes</a:t>
            </a:r>
            <a:r>
              <a:rPr lang="en-US" altLang="en-US" sz="2400" i="1" dirty="0">
                <a:latin typeface="+mn-lt"/>
              </a:rPr>
              <a:t>, error, complete</a:t>
            </a:r>
          </a:p>
        </p:txBody>
      </p:sp>
    </p:spTree>
    <p:extLst>
      <p:ext uri="{BB962C8B-B14F-4D97-AF65-F5344CB8AC3E}">
        <p14:creationId xmlns:p14="http://schemas.microsoft.com/office/powerpoint/2010/main" val="581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400" dirty="0"/>
              <a:t> </a:t>
            </a:r>
            <a:r>
              <a:rPr lang="en-US" altLang="en-US" sz="2800" dirty="0"/>
              <a:t>Global event can be used in method </a:t>
            </a:r>
            <a:r>
              <a:rPr lang="en-US" altLang="en-US" sz="2800" b="1" dirty="0"/>
              <a:t>on()</a:t>
            </a:r>
            <a:r>
              <a:rPr lang="en-US" altLang="en-US" sz="2800" dirty="0"/>
              <a:t>:</a:t>
            </a:r>
          </a:p>
          <a:p>
            <a:pPr>
              <a:lnSpc>
                <a:spcPct val="80000"/>
              </a:lnSpc>
            </a:pPr>
            <a:r>
              <a:rPr lang="en-US" altLang="en-US" sz="2600" b="1" dirty="0"/>
              <a:t>		   $</a:t>
            </a:r>
            <a:r>
              <a:rPr lang="en-US" altLang="en-US" sz="2600" dirty="0"/>
              <a:t>(el).on(“</a:t>
            </a:r>
            <a:r>
              <a:rPr lang="en-US" altLang="en-US" sz="2600" dirty="0" err="1"/>
              <a:t>ajaxSuccess</a:t>
            </a:r>
            <a:r>
              <a:rPr lang="en-US" altLang="en-US" sz="2600" dirty="0"/>
              <a:t>”, function() { … });</a:t>
            </a:r>
          </a:p>
          <a:p>
            <a:endParaRPr lang="en-US" altLang="en-US" dirty="0"/>
          </a:p>
          <a:p>
            <a:r>
              <a:rPr lang="en-US" altLang="en-US" sz="2800" dirty="0"/>
              <a:t> Internal events used by method </a:t>
            </a:r>
            <a:r>
              <a:rPr lang="en-US" altLang="en-US" sz="2800" b="1" dirty="0"/>
              <a:t>ajax</a:t>
            </a:r>
            <a:r>
              <a:rPr lang="en-US" altLang="en-US" sz="2800" dirty="0"/>
              <a:t>:</a:t>
            </a:r>
          </a:p>
          <a:p>
            <a:r>
              <a:rPr lang="en-US" altLang="en-US" sz="2600" b="1" dirty="0"/>
              <a:t>	   $.ajax</a:t>
            </a:r>
            <a:r>
              <a:rPr lang="en-US" altLang="en-US" sz="2600" dirty="0"/>
              <a:t>({</a:t>
            </a:r>
          </a:p>
          <a:p>
            <a:r>
              <a:rPr lang="en-US" altLang="en-US" sz="2600" dirty="0"/>
              <a:t>                  . . .</a:t>
            </a:r>
          </a:p>
          <a:p>
            <a:r>
              <a:rPr lang="en-US" altLang="en-US" sz="2600" dirty="0"/>
              <a:t>                  error: function() { … }),</a:t>
            </a:r>
          </a:p>
          <a:p>
            <a:r>
              <a:rPr lang="en-US" altLang="en-US" sz="2600" dirty="0"/>
              <a:t>                  . . .</a:t>
            </a:r>
          </a:p>
          <a:p>
            <a:r>
              <a:rPr lang="en-US" altLang="en-US" sz="2600" dirty="0"/>
              <a:t>              });</a:t>
            </a:r>
          </a:p>
          <a:p>
            <a:endParaRPr lang="uk-UA" altLang="en-US" dirty="0"/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Ajax events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99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7148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212850"/>
            <a:ext cx="28575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8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algn="just"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 jQuery </a:t>
            </a:r>
            <a:r>
              <a:rPr lang="en-US" altLang="en-US" sz="2800" dirty="0"/>
              <a:t>is a fast and concise JavaScript Library that simplifies HTML document traversing, event handling, animating and Ajax interactions for rapid web development. </a:t>
            </a:r>
          </a:p>
          <a:p>
            <a:pPr marL="342900" indent="-342900" algn="just">
              <a:buClrTx/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342900" indent="-342900" algn="just"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 jQuery </a:t>
            </a:r>
            <a:r>
              <a:rPr lang="en-US" altLang="en-US" sz="2800" dirty="0"/>
              <a:t>- set of typical JavaScript helpers encapsulated in one object.</a:t>
            </a:r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jQuery?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99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jQuery </a:t>
            </a:r>
            <a:r>
              <a:rPr lang="en-US" altLang="en-US" sz="2800" dirty="0"/>
              <a:t>library developed by </a:t>
            </a:r>
            <a:r>
              <a:rPr lang="en-US" altLang="en-US" sz="2800" b="1" dirty="0"/>
              <a:t>John </a:t>
            </a:r>
            <a:r>
              <a:rPr lang="en-US" altLang="en-US" sz="2800" b="1" dirty="0" err="1"/>
              <a:t>Resig</a:t>
            </a:r>
            <a:r>
              <a:rPr lang="en-US" altLang="en-US" sz="2800" dirty="0"/>
              <a:t>. 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v </a:t>
            </a:r>
            <a:r>
              <a:rPr lang="en-US" altLang="en-US" sz="2800" dirty="0"/>
              <a:t>1.0 of library released on November 26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 smtClean="0"/>
              <a:t>2006</a:t>
            </a:r>
            <a:r>
              <a:rPr lang="en-US" altLang="en-US" sz="2800" dirty="0"/>
              <a:t>.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Now </a:t>
            </a:r>
            <a:r>
              <a:rPr lang="en-US" altLang="en-US" sz="2800" dirty="0"/>
              <a:t>jQuery maintained as an </a:t>
            </a:r>
            <a:r>
              <a:rPr lang="en-US" altLang="en-US" sz="2800" b="1" dirty="0"/>
              <a:t>Open Source </a:t>
            </a:r>
            <a:br>
              <a:rPr lang="en-US" altLang="en-US" sz="2800" b="1" dirty="0"/>
            </a:br>
            <a:r>
              <a:rPr lang="en-US" altLang="en-US" sz="2800" dirty="0" smtClean="0"/>
              <a:t>software</a:t>
            </a:r>
            <a:r>
              <a:rPr lang="en-US" altLang="en-US" sz="2800" dirty="0"/>
              <a:t>.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endParaRPr lang="uk-UA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Short info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345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en-US" altLang="en-US" sz="2800" dirty="0"/>
              <a:t>Cross-browser engine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DOM</a:t>
            </a:r>
            <a:r>
              <a:rPr lang="en-US" altLang="en-US" sz="2800" dirty="0"/>
              <a:t> element selections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DOM </a:t>
            </a:r>
            <a:r>
              <a:rPr lang="en-US" altLang="en-US" sz="2800" dirty="0"/>
              <a:t>traversal and modification.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Events </a:t>
            </a:r>
            <a:r>
              <a:rPr lang="en-US" altLang="en-US" sz="2800" dirty="0"/>
              <a:t>handling.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CSS</a:t>
            </a:r>
            <a:r>
              <a:rPr lang="en-US" altLang="en-US" sz="2800" dirty="0"/>
              <a:t> manipulation.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Effects </a:t>
            </a:r>
            <a:r>
              <a:rPr lang="en-US" altLang="en-US" sz="2800" dirty="0"/>
              <a:t>and animations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AJAX </a:t>
            </a:r>
            <a:r>
              <a:rPr lang="en-US" altLang="en-US" sz="2800" dirty="0"/>
              <a:t>technology</a:t>
            </a:r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 of jQuery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9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 </a:t>
            </a:r>
            <a:r>
              <a:rPr lang="en-US" altLang="en-US" sz="2800" b="1" dirty="0"/>
              <a:t>Find </a:t>
            </a:r>
            <a:r>
              <a:rPr lang="en-US" altLang="en-US" sz="2800" dirty="0"/>
              <a:t>elements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b="1" dirty="0" smtClean="0"/>
              <a:t> </a:t>
            </a:r>
            <a:r>
              <a:rPr lang="en-US" altLang="en-US" sz="2800" b="1" dirty="0"/>
              <a:t>Do </a:t>
            </a:r>
            <a:r>
              <a:rPr lang="en-US" altLang="en-US" sz="2800" dirty="0"/>
              <a:t>something with it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b="1" dirty="0" smtClean="0"/>
              <a:t> </a:t>
            </a:r>
            <a:r>
              <a:rPr lang="en-US" altLang="en-US" sz="2800" b="1" dirty="0"/>
              <a:t>Be </a:t>
            </a:r>
            <a:r>
              <a:rPr lang="en-US" altLang="en-US" sz="2800" dirty="0"/>
              <a:t>happy :)</a:t>
            </a:r>
            <a:endParaRPr lang="uk-UA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use jQuery?</a:t>
            </a:r>
            <a:endParaRPr lang="uk-U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06800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6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800" dirty="0"/>
              <a:t>In general base syntax looks like: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			</a:t>
            </a:r>
            <a:r>
              <a:rPr lang="en-US" altLang="en-US" sz="2600" b="1" dirty="0"/>
              <a:t>Find </a:t>
            </a:r>
            <a:r>
              <a:rPr lang="en-US" altLang="en-US" sz="2600" dirty="0" err="1"/>
              <a:t>elements.</a:t>
            </a:r>
            <a:r>
              <a:rPr lang="en-US" altLang="en-US" sz="2600" b="1" dirty="0" err="1"/>
              <a:t>Do</a:t>
            </a:r>
            <a:r>
              <a:rPr lang="en-US" altLang="en-US" sz="2600" b="1" dirty="0"/>
              <a:t> </a:t>
            </a:r>
            <a:r>
              <a:rPr lang="en-US" altLang="en-US" sz="2600" dirty="0"/>
              <a:t>something</a:t>
            </a:r>
          </a:p>
          <a:p>
            <a:endParaRPr lang="en-US" altLang="en-US" sz="2800" dirty="0"/>
          </a:p>
          <a:p>
            <a:r>
              <a:rPr lang="en-US" altLang="en-US" sz="2800" dirty="0" smtClean="0"/>
              <a:t>Or </a:t>
            </a:r>
            <a:r>
              <a:rPr lang="en-US" altLang="en-US" sz="2800" dirty="0"/>
              <a:t>more concretely:</a:t>
            </a:r>
          </a:p>
          <a:p>
            <a:r>
              <a:rPr lang="en-US" altLang="en-US" sz="2800" b="1" dirty="0"/>
              <a:t>			</a:t>
            </a:r>
            <a:r>
              <a:rPr lang="en-US" altLang="en-US" sz="2600" b="1" dirty="0"/>
              <a:t>$</a:t>
            </a:r>
            <a:r>
              <a:rPr lang="en-US" altLang="en-US" sz="2600" dirty="0"/>
              <a:t>(selector).method();</a:t>
            </a:r>
          </a:p>
          <a:p>
            <a:endParaRPr lang="uk-UA" altLang="en-US" dirty="0"/>
          </a:p>
          <a:p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use jQuery?</a:t>
            </a:r>
            <a:endParaRPr lang="uk-UA" dirty="0"/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899391" y="3518872"/>
            <a:ext cx="6553200" cy="1871662"/>
            <a:chOff x="1961571" y="1993878"/>
            <a:chExt cx="10872092" cy="2469875"/>
          </a:xfrm>
        </p:grpSpPr>
        <p:sp>
          <p:nvSpPr>
            <p:cNvPr id="9" name="Freeform 4"/>
            <p:cNvSpPr/>
            <p:nvPr/>
          </p:nvSpPr>
          <p:spPr>
            <a:xfrm>
              <a:off x="1961571" y="1993878"/>
              <a:ext cx="1029794" cy="779299"/>
            </a:xfrm>
            <a:custGeom>
              <a:avLst/>
              <a:gdLst>
                <a:gd name="connsiteX0" fmla="*/ 337129 w 1030525"/>
                <a:gd name="connsiteY0" fmla="*/ 114561 h 778963"/>
                <a:gd name="connsiteX1" fmla="*/ 70429 w 1030525"/>
                <a:gd name="connsiteY1" fmla="*/ 38361 h 778963"/>
                <a:gd name="connsiteX2" fmla="*/ 70429 w 1030525"/>
                <a:gd name="connsiteY2" fmla="*/ 647961 h 778963"/>
                <a:gd name="connsiteX3" fmla="*/ 870529 w 1030525"/>
                <a:gd name="connsiteY3" fmla="*/ 749561 h 778963"/>
                <a:gd name="connsiteX4" fmla="*/ 1022929 w 1030525"/>
                <a:gd name="connsiteY4" fmla="*/ 254261 h 778963"/>
                <a:gd name="connsiteX5" fmla="*/ 743529 w 1030525"/>
                <a:gd name="connsiteY5" fmla="*/ 76461 h 778963"/>
                <a:gd name="connsiteX6" fmla="*/ 273629 w 1030525"/>
                <a:gd name="connsiteY6" fmla="*/ 76461 h 77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525" h="778963">
                  <a:moveTo>
                    <a:pt x="337129" y="114561"/>
                  </a:moveTo>
                  <a:cubicBezTo>
                    <a:pt x="226004" y="32011"/>
                    <a:pt x="114879" y="-50539"/>
                    <a:pt x="70429" y="38361"/>
                  </a:cubicBezTo>
                  <a:cubicBezTo>
                    <a:pt x="25979" y="127261"/>
                    <a:pt x="-62921" y="529428"/>
                    <a:pt x="70429" y="647961"/>
                  </a:cubicBezTo>
                  <a:cubicBezTo>
                    <a:pt x="203779" y="766494"/>
                    <a:pt x="711779" y="815178"/>
                    <a:pt x="870529" y="749561"/>
                  </a:cubicBezTo>
                  <a:cubicBezTo>
                    <a:pt x="1029279" y="683944"/>
                    <a:pt x="1044096" y="366444"/>
                    <a:pt x="1022929" y="254261"/>
                  </a:cubicBezTo>
                  <a:cubicBezTo>
                    <a:pt x="1001762" y="142078"/>
                    <a:pt x="868412" y="106094"/>
                    <a:pt x="743529" y="76461"/>
                  </a:cubicBezTo>
                  <a:cubicBezTo>
                    <a:pt x="618646" y="46828"/>
                    <a:pt x="446137" y="61644"/>
                    <a:pt x="273629" y="764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/>
            </a:p>
          </p:txBody>
        </p:sp>
        <p:cxnSp>
          <p:nvCxnSpPr>
            <p:cNvPr id="10" name="Straight Connector 5"/>
            <p:cNvCxnSpPr/>
            <p:nvPr/>
          </p:nvCxnSpPr>
          <p:spPr>
            <a:xfrm>
              <a:off x="2672682" y="2773177"/>
              <a:ext cx="1524938" cy="858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0"/>
            <p:cNvSpPr txBox="1">
              <a:spLocks noChangeArrowheads="1"/>
            </p:cNvSpPr>
            <p:nvPr/>
          </p:nvSpPr>
          <p:spPr bwMode="auto">
            <a:xfrm>
              <a:off x="4045120" y="3448238"/>
              <a:ext cx="8788543" cy="10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32469A"/>
                </a:buClr>
                <a:buFont typeface="Calibri" panose="020F0502020204030204" pitchFamily="34" charset="0"/>
                <a:buChar char="▪"/>
                <a:defRPr sz="32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Calibri" panose="020F0502020204030204" pitchFamily="34" charset="0"/>
                <a:buChar char="▪"/>
                <a:defRPr sz="24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200">
                  <a:latin typeface="Calibri" panose="020F0502020204030204" pitchFamily="34" charset="0"/>
                  <a:cs typeface="Arial" panose="020B0604020202020204" pitchFamily="34" charset="0"/>
                </a:rPr>
                <a:t>Shortcut </a:t>
              </a:r>
              <a:r>
                <a:rPr lang="en-US" altLang="en-US" sz="2200" b="1">
                  <a:latin typeface="Calibri" panose="020F0502020204030204" pitchFamily="34" charset="0"/>
                  <a:cs typeface="Arial" panose="020B0604020202020204" pitchFamily="34" charset="0"/>
                </a:rPr>
                <a:t>$</a:t>
              </a:r>
              <a:r>
                <a:rPr lang="en-US" altLang="en-US" sz="2200">
                  <a:latin typeface="Calibri" panose="020F0502020204030204" pitchFamily="34" charset="0"/>
                  <a:cs typeface="Arial" panose="020B0604020202020204" pitchFamily="34" charset="0"/>
                </a:rPr>
                <a:t> usually used </a:t>
              </a:r>
              <a:br>
                <a:rPr lang="en-US" altLang="en-US" sz="2200">
                  <a:latin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US" altLang="en-US" sz="2200">
                  <a:latin typeface="Calibri" panose="020F0502020204030204" pitchFamily="34" charset="0"/>
                  <a:cs typeface="Arial" panose="020B0604020202020204" pitchFamily="34" charset="0"/>
                </a:rPr>
                <a:t> for calling jQuery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2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59436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1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</TotalTime>
  <Words>871</Words>
  <Application>Microsoft Office PowerPoint</Application>
  <PresentationFormat>Экран (4:3)</PresentationFormat>
  <Paragraphs>274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Segoe UI</vt:lpstr>
      <vt:lpstr>Tahoma</vt:lpstr>
      <vt:lpstr>Title Slides Brand Panel</vt:lpstr>
      <vt:lpstr>Blank Slides with Logo</vt:lpstr>
      <vt:lpstr>Chapter Slides</vt:lpstr>
      <vt:lpstr>jQuery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Семья Петины</cp:lastModifiedBy>
  <cp:revision>119</cp:revision>
  <dcterms:created xsi:type="dcterms:W3CDTF">2015-09-10T13:48:25Z</dcterms:created>
  <dcterms:modified xsi:type="dcterms:W3CDTF">2016-01-19T18:25:32Z</dcterms:modified>
</cp:coreProperties>
</file>