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79" r:id="rId2"/>
    <p:sldId id="256"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80"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Windows" initials="UW" lastIdx="2" clrIdx="0">
    <p:extLst>
      <p:ext uri="{19B8F6BF-5375-455C-9EA6-DF929625EA0E}">
        <p15:presenceInfo xmlns:p15="http://schemas.microsoft.com/office/powerpoint/2012/main" userId="Utilisateur Window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41" autoAdjust="0"/>
    <p:restoredTop sz="55273" autoAdjust="0"/>
  </p:normalViewPr>
  <p:slideViewPr>
    <p:cSldViewPr snapToGrid="0">
      <p:cViewPr varScale="1">
        <p:scale>
          <a:sx n="40" d="100"/>
          <a:sy n="40" d="100"/>
        </p:scale>
        <p:origin x="218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M2_S4_RSD\Tx_PFE_T\777.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fr-FR" dirty="0"/>
              <a:t>histogramme  de décès entre zones rurales et urbaines</a:t>
            </a:r>
            <a:r>
              <a:rPr lang="ar-DZ" dirty="0"/>
              <a:t> ( 2005-2010</a:t>
            </a:r>
            <a:r>
              <a:rPr lang="ar-DZ" dirty="0" smtClean="0"/>
              <a:t>)</a:t>
            </a:r>
            <a:r>
              <a:rPr lang="fr-FR" baseline="0" dirty="0" smtClean="0"/>
              <a:t> </a:t>
            </a:r>
            <a:endParaRPr lang="fr-FR"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Feuil1!$C$3</c:f>
              <c:strCache>
                <c:ptCount val="1"/>
                <c:pt idx="0">
                  <c:v>Zones rurales</c:v>
                </c:pt>
              </c:strCache>
            </c:strRef>
          </c:tx>
          <c:spPr>
            <a:solidFill>
              <a:schemeClr val="accent1"/>
            </a:solidFill>
            <a:ln>
              <a:noFill/>
            </a:ln>
            <a:effectLst/>
          </c:spPr>
          <c:invertIfNegative val="0"/>
          <c:cat>
            <c:numRef>
              <c:f>Feuil1!$B$4:$B$9</c:f>
              <c:numCache>
                <c:formatCode>General</c:formatCode>
                <c:ptCount val="6"/>
                <c:pt idx="0">
                  <c:v>2005</c:v>
                </c:pt>
                <c:pt idx="1">
                  <c:v>2006</c:v>
                </c:pt>
                <c:pt idx="2">
                  <c:v>2007</c:v>
                </c:pt>
                <c:pt idx="3">
                  <c:v>2008</c:v>
                </c:pt>
                <c:pt idx="4">
                  <c:v>2009</c:v>
                </c:pt>
                <c:pt idx="5">
                  <c:v>2010</c:v>
                </c:pt>
              </c:numCache>
            </c:numRef>
          </c:cat>
          <c:val>
            <c:numRef>
              <c:f>Feuil1!$C$4:$C$9</c:f>
              <c:numCache>
                <c:formatCode>General</c:formatCode>
                <c:ptCount val="6"/>
                <c:pt idx="0">
                  <c:v>2932</c:v>
                </c:pt>
                <c:pt idx="1">
                  <c:v>3379</c:v>
                </c:pt>
                <c:pt idx="2">
                  <c:v>3468</c:v>
                </c:pt>
                <c:pt idx="3">
                  <c:v>3662</c:v>
                </c:pt>
                <c:pt idx="4">
                  <c:v>3829</c:v>
                </c:pt>
                <c:pt idx="5">
                  <c:v>2994</c:v>
                </c:pt>
              </c:numCache>
            </c:numRef>
          </c:val>
          <c:extLst>
            <c:ext xmlns:c16="http://schemas.microsoft.com/office/drawing/2014/chart" uri="{C3380CC4-5D6E-409C-BE32-E72D297353CC}">
              <c16:uniqueId val="{00000000-4E90-4C8E-84DC-431DD624E4C0}"/>
            </c:ext>
          </c:extLst>
        </c:ser>
        <c:ser>
          <c:idx val="1"/>
          <c:order val="1"/>
          <c:tx>
            <c:strRef>
              <c:f>Feuil1!$D$3</c:f>
              <c:strCache>
                <c:ptCount val="1"/>
                <c:pt idx="0">
                  <c:v>Zones urbaines</c:v>
                </c:pt>
              </c:strCache>
            </c:strRef>
          </c:tx>
          <c:spPr>
            <a:solidFill>
              <a:schemeClr val="accent2"/>
            </a:solidFill>
            <a:ln>
              <a:noFill/>
            </a:ln>
            <a:effectLst/>
          </c:spPr>
          <c:invertIfNegative val="0"/>
          <c:cat>
            <c:numRef>
              <c:f>Feuil1!$B$4:$B$9</c:f>
              <c:numCache>
                <c:formatCode>General</c:formatCode>
                <c:ptCount val="6"/>
                <c:pt idx="0">
                  <c:v>2005</c:v>
                </c:pt>
                <c:pt idx="1">
                  <c:v>2006</c:v>
                </c:pt>
                <c:pt idx="2">
                  <c:v>2007</c:v>
                </c:pt>
                <c:pt idx="3">
                  <c:v>2008</c:v>
                </c:pt>
                <c:pt idx="4">
                  <c:v>2009</c:v>
                </c:pt>
                <c:pt idx="5">
                  <c:v>2010</c:v>
                </c:pt>
              </c:numCache>
            </c:numRef>
          </c:cat>
          <c:val>
            <c:numRef>
              <c:f>Feuil1!$D$4:$D$9</c:f>
              <c:numCache>
                <c:formatCode>General</c:formatCode>
                <c:ptCount val="6"/>
                <c:pt idx="0">
                  <c:v>779</c:v>
                </c:pt>
                <c:pt idx="1">
                  <c:v>741</c:v>
                </c:pt>
                <c:pt idx="2">
                  <c:v>709</c:v>
                </c:pt>
                <c:pt idx="3">
                  <c:v>760</c:v>
                </c:pt>
                <c:pt idx="4">
                  <c:v>778</c:v>
                </c:pt>
                <c:pt idx="5">
                  <c:v>666</c:v>
                </c:pt>
              </c:numCache>
            </c:numRef>
          </c:val>
          <c:extLst>
            <c:ext xmlns:c16="http://schemas.microsoft.com/office/drawing/2014/chart" uri="{C3380CC4-5D6E-409C-BE32-E72D297353CC}">
              <c16:uniqueId val="{00000001-4E90-4C8E-84DC-431DD624E4C0}"/>
            </c:ext>
          </c:extLst>
        </c:ser>
        <c:dLbls>
          <c:showLegendKey val="0"/>
          <c:showVal val="0"/>
          <c:showCatName val="0"/>
          <c:showSerName val="0"/>
          <c:showPercent val="0"/>
          <c:showBubbleSize val="0"/>
        </c:dLbls>
        <c:gapWidth val="219"/>
        <c:overlap val="-27"/>
        <c:axId val="121097583"/>
        <c:axId val="121099663"/>
      </c:barChart>
      <c:catAx>
        <c:axId val="12109758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1099663"/>
        <c:crosses val="autoZero"/>
        <c:auto val="1"/>
        <c:lblAlgn val="ctr"/>
        <c:lblOffset val="100"/>
        <c:noMultiLvlLbl val="0"/>
      </c:catAx>
      <c:valAx>
        <c:axId val="1210996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crossAx val="1210975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fr-FR"/>
        </a:p>
      </c:txPr>
    </c:legend>
    <c:plotVisOnly val="1"/>
    <c:dispBlanksAs val="gap"/>
    <c:showDLblsOverMax val="0"/>
  </c:chart>
  <c:spPr>
    <a:noFill/>
    <a:ln>
      <a:noFill/>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D174B4-94EE-4F78-8C07-227F5D8A30B4}"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fr-FR"/>
        </a:p>
      </dgm:t>
    </dgm:pt>
    <dgm:pt modelId="{C103F8E0-6AC9-4782-9AD1-5643E0F9A742}">
      <dgm:prSet phldrT="[Texte]"/>
      <dgm:spPr/>
      <dgm:t>
        <a:bodyPr/>
        <a:lstStyle/>
        <a:p>
          <a:pPr algn="l"/>
          <a:r>
            <a:rPr lang="fr-FR" dirty="0" smtClean="0"/>
            <a:t>1. Introduction</a:t>
          </a:r>
          <a:endParaRPr lang="fr-FR" dirty="0"/>
        </a:p>
      </dgm:t>
    </dgm:pt>
    <dgm:pt modelId="{CF7FD8B3-9A51-46DD-9F0A-9C6A0362D574}" type="parTrans" cxnId="{1238BD63-6249-4E7A-A833-2E5584C51521}">
      <dgm:prSet/>
      <dgm:spPr/>
      <dgm:t>
        <a:bodyPr/>
        <a:lstStyle/>
        <a:p>
          <a:endParaRPr lang="fr-FR"/>
        </a:p>
      </dgm:t>
    </dgm:pt>
    <dgm:pt modelId="{0A16AA73-0157-4059-9294-FCDD7D33165D}" type="sibTrans" cxnId="{1238BD63-6249-4E7A-A833-2E5584C51521}">
      <dgm:prSet/>
      <dgm:spPr/>
      <dgm:t>
        <a:bodyPr/>
        <a:lstStyle/>
        <a:p>
          <a:endParaRPr lang="fr-FR"/>
        </a:p>
      </dgm:t>
    </dgm:pt>
    <dgm:pt modelId="{BFB79840-61B0-4BBD-849E-A7B87FB5C570}">
      <dgm:prSet phldrT="[Texte]"/>
      <dgm:spPr/>
      <dgm:t>
        <a:bodyPr/>
        <a:lstStyle/>
        <a:p>
          <a:pPr algn="l"/>
          <a:r>
            <a:rPr lang="fr-FR" dirty="0" smtClean="0"/>
            <a:t>2. Problématique</a:t>
          </a:r>
          <a:endParaRPr lang="fr-FR" dirty="0"/>
        </a:p>
      </dgm:t>
    </dgm:pt>
    <dgm:pt modelId="{24B439E4-260E-41ED-94A0-0B55991377D0}" type="parTrans" cxnId="{044944D1-BFD9-417B-9C1E-AE1016DD49BB}">
      <dgm:prSet/>
      <dgm:spPr/>
      <dgm:t>
        <a:bodyPr/>
        <a:lstStyle/>
        <a:p>
          <a:endParaRPr lang="fr-FR"/>
        </a:p>
      </dgm:t>
    </dgm:pt>
    <dgm:pt modelId="{DD4396DC-387C-465C-87AD-E41FD7787BC1}" type="sibTrans" cxnId="{044944D1-BFD9-417B-9C1E-AE1016DD49BB}">
      <dgm:prSet/>
      <dgm:spPr/>
      <dgm:t>
        <a:bodyPr/>
        <a:lstStyle/>
        <a:p>
          <a:endParaRPr lang="fr-FR"/>
        </a:p>
      </dgm:t>
    </dgm:pt>
    <dgm:pt modelId="{19461D9D-DC76-4A25-9630-E1489FCF2D96}">
      <dgm:prSet phldrT="[Texte]"/>
      <dgm:spPr/>
      <dgm:t>
        <a:bodyPr/>
        <a:lstStyle/>
        <a:p>
          <a:pPr algn="l"/>
          <a:r>
            <a:rPr lang="fr-FR" dirty="0" smtClean="0"/>
            <a:t>3. Objectif</a:t>
          </a:r>
          <a:endParaRPr lang="fr-FR" dirty="0"/>
        </a:p>
      </dgm:t>
    </dgm:pt>
    <dgm:pt modelId="{3E583D95-DD1B-414F-9B16-D6A798217EE2}" type="parTrans" cxnId="{1047613B-2507-4C99-B7E2-00B8597C7E0E}">
      <dgm:prSet/>
      <dgm:spPr/>
      <dgm:t>
        <a:bodyPr/>
        <a:lstStyle/>
        <a:p>
          <a:endParaRPr lang="fr-FR"/>
        </a:p>
      </dgm:t>
    </dgm:pt>
    <dgm:pt modelId="{0EF5FD97-F5B7-4759-9745-ECD770347883}" type="sibTrans" cxnId="{1047613B-2507-4C99-B7E2-00B8597C7E0E}">
      <dgm:prSet/>
      <dgm:spPr/>
      <dgm:t>
        <a:bodyPr/>
        <a:lstStyle/>
        <a:p>
          <a:endParaRPr lang="fr-FR"/>
        </a:p>
      </dgm:t>
    </dgm:pt>
    <dgm:pt modelId="{4BA52F77-5F22-46E1-AD0D-D14E7C1810F6}">
      <dgm:prSet phldrT="[Texte]"/>
      <dgm:spPr/>
      <dgm:t>
        <a:bodyPr/>
        <a:lstStyle/>
        <a:p>
          <a:pPr algn="l"/>
          <a:r>
            <a:rPr lang="fr-FR" dirty="0" smtClean="0"/>
            <a:t>5. Système Proposé</a:t>
          </a:r>
          <a:endParaRPr lang="fr-FR" dirty="0"/>
        </a:p>
      </dgm:t>
    </dgm:pt>
    <dgm:pt modelId="{4D419F89-075F-4BE5-93DB-A1DBEC302B7C}" type="parTrans" cxnId="{CDD1C639-C372-4DD1-A4BE-9C51C78BB571}">
      <dgm:prSet/>
      <dgm:spPr/>
      <dgm:t>
        <a:bodyPr/>
        <a:lstStyle/>
        <a:p>
          <a:endParaRPr lang="fr-FR"/>
        </a:p>
      </dgm:t>
    </dgm:pt>
    <dgm:pt modelId="{BB2434C6-5087-4B83-A9DA-8076321F9B53}" type="sibTrans" cxnId="{CDD1C639-C372-4DD1-A4BE-9C51C78BB571}">
      <dgm:prSet/>
      <dgm:spPr/>
      <dgm:t>
        <a:bodyPr/>
        <a:lstStyle/>
        <a:p>
          <a:endParaRPr lang="fr-FR"/>
        </a:p>
      </dgm:t>
    </dgm:pt>
    <dgm:pt modelId="{9B2513AC-1A14-42C5-B9F5-BFCCB9534C79}">
      <dgm:prSet phldrT="[Texte]"/>
      <dgm:spPr/>
      <dgm:t>
        <a:bodyPr/>
        <a:lstStyle/>
        <a:p>
          <a:pPr algn="l"/>
          <a:r>
            <a:rPr lang="fr-FR" dirty="0" smtClean="0"/>
            <a:t>   5.1 Implémentation</a:t>
          </a:r>
          <a:endParaRPr lang="fr-FR" dirty="0"/>
        </a:p>
      </dgm:t>
    </dgm:pt>
    <dgm:pt modelId="{26E6A265-F604-4FC2-A465-54C64547E785}" type="parTrans" cxnId="{F469CFE0-13EE-474E-924A-B83EA48B3449}">
      <dgm:prSet/>
      <dgm:spPr/>
      <dgm:t>
        <a:bodyPr/>
        <a:lstStyle/>
        <a:p>
          <a:endParaRPr lang="fr-FR"/>
        </a:p>
      </dgm:t>
    </dgm:pt>
    <dgm:pt modelId="{539D7FB2-8B88-4B3A-B210-3C264F03D87E}" type="sibTrans" cxnId="{F469CFE0-13EE-474E-924A-B83EA48B3449}">
      <dgm:prSet/>
      <dgm:spPr/>
      <dgm:t>
        <a:bodyPr/>
        <a:lstStyle/>
        <a:p>
          <a:endParaRPr lang="fr-FR"/>
        </a:p>
      </dgm:t>
    </dgm:pt>
    <dgm:pt modelId="{4CCD6A28-00BF-4016-8AC9-B3A934FC60AE}">
      <dgm:prSet phldrT="[Texte]"/>
      <dgm:spPr/>
      <dgm:t>
        <a:bodyPr/>
        <a:lstStyle/>
        <a:p>
          <a:pPr algn="l"/>
          <a:r>
            <a:rPr lang="fr-FR" dirty="0" smtClean="0"/>
            <a:t>   5.2 Expérimentation</a:t>
          </a:r>
          <a:endParaRPr lang="fr-FR" dirty="0"/>
        </a:p>
      </dgm:t>
    </dgm:pt>
    <dgm:pt modelId="{F13DBF19-64E7-4073-ABEF-B835B3F64846}" type="parTrans" cxnId="{97455BCB-D022-4590-A04A-1A48F88FF883}">
      <dgm:prSet/>
      <dgm:spPr/>
      <dgm:t>
        <a:bodyPr/>
        <a:lstStyle/>
        <a:p>
          <a:endParaRPr lang="fr-FR"/>
        </a:p>
      </dgm:t>
    </dgm:pt>
    <dgm:pt modelId="{879DEFEF-3218-49DC-81EC-7CE15F41D18B}" type="sibTrans" cxnId="{97455BCB-D022-4590-A04A-1A48F88FF883}">
      <dgm:prSet/>
      <dgm:spPr/>
      <dgm:t>
        <a:bodyPr/>
        <a:lstStyle/>
        <a:p>
          <a:endParaRPr lang="fr-FR"/>
        </a:p>
      </dgm:t>
    </dgm:pt>
    <dgm:pt modelId="{39A1E0E4-28A4-4077-9ECD-4417DD53BF83}">
      <dgm:prSet phldrT="[Texte]"/>
      <dgm:spPr/>
      <dgm:t>
        <a:bodyPr/>
        <a:lstStyle/>
        <a:p>
          <a:pPr algn="l"/>
          <a:r>
            <a:rPr lang="fr-FR" dirty="0" smtClean="0"/>
            <a:t>6. Conclusion et Perspectives</a:t>
          </a:r>
          <a:endParaRPr lang="fr-FR" dirty="0"/>
        </a:p>
      </dgm:t>
    </dgm:pt>
    <dgm:pt modelId="{B77F9F65-0336-4778-ABDD-13E6C2CD2D48}" type="parTrans" cxnId="{2E867269-0533-4646-841C-B58F24461B93}">
      <dgm:prSet/>
      <dgm:spPr/>
      <dgm:t>
        <a:bodyPr/>
        <a:lstStyle/>
        <a:p>
          <a:endParaRPr lang="fr-FR"/>
        </a:p>
      </dgm:t>
    </dgm:pt>
    <dgm:pt modelId="{16F104C3-860C-48A2-8007-62F55F28FE83}" type="sibTrans" cxnId="{2E867269-0533-4646-841C-B58F24461B93}">
      <dgm:prSet/>
      <dgm:spPr/>
      <dgm:t>
        <a:bodyPr/>
        <a:lstStyle/>
        <a:p>
          <a:endParaRPr lang="fr-FR"/>
        </a:p>
      </dgm:t>
    </dgm:pt>
    <dgm:pt modelId="{21C365FD-9BF8-4F95-8FFC-79AB461CC9C9}">
      <dgm:prSet phldrT="[Texte]"/>
      <dgm:spPr/>
      <dgm:t>
        <a:bodyPr/>
        <a:lstStyle/>
        <a:p>
          <a:pPr algn="l"/>
          <a:r>
            <a:rPr lang="fr-FR" dirty="0" smtClean="0"/>
            <a:t>4. Etat d’art</a:t>
          </a:r>
          <a:endParaRPr lang="fr-FR" dirty="0"/>
        </a:p>
      </dgm:t>
    </dgm:pt>
    <dgm:pt modelId="{53C573D2-337A-44E6-91CF-9BA3B4FCA7B8}" type="parTrans" cxnId="{55CCD408-07A6-405E-A835-D8B4315C8131}">
      <dgm:prSet/>
      <dgm:spPr/>
      <dgm:t>
        <a:bodyPr/>
        <a:lstStyle/>
        <a:p>
          <a:endParaRPr lang="fr-FR"/>
        </a:p>
      </dgm:t>
    </dgm:pt>
    <dgm:pt modelId="{AB6A3025-A724-46B4-A4CD-D7958613F972}" type="sibTrans" cxnId="{55CCD408-07A6-405E-A835-D8B4315C8131}">
      <dgm:prSet/>
      <dgm:spPr/>
      <dgm:t>
        <a:bodyPr/>
        <a:lstStyle/>
        <a:p>
          <a:endParaRPr lang="fr-FR"/>
        </a:p>
      </dgm:t>
    </dgm:pt>
    <dgm:pt modelId="{5430EEBA-8DC3-4AB0-AEB0-6AAE49BCABA8}" type="pres">
      <dgm:prSet presAssocID="{A7D174B4-94EE-4F78-8C07-227F5D8A30B4}" presName="compositeShape" presStyleCnt="0">
        <dgm:presLayoutVars>
          <dgm:dir/>
          <dgm:resizeHandles/>
        </dgm:presLayoutVars>
      </dgm:prSet>
      <dgm:spPr/>
      <dgm:t>
        <a:bodyPr/>
        <a:lstStyle/>
        <a:p>
          <a:endParaRPr lang="fr-FR"/>
        </a:p>
      </dgm:t>
    </dgm:pt>
    <dgm:pt modelId="{2572CFB2-DBA3-4CB3-83C4-07E39C2568B0}" type="pres">
      <dgm:prSet presAssocID="{A7D174B4-94EE-4F78-8C07-227F5D8A30B4}" presName="pyramid" presStyleLbl="node1" presStyleIdx="0" presStyleCnt="1" custLinFactNeighborX="-2673"/>
      <dgm:spPr>
        <a:prstGeom prst="ellipse">
          <a:avLst/>
        </a:prstGeom>
      </dgm:spPr>
    </dgm:pt>
    <dgm:pt modelId="{E96AB2EB-7D5F-4370-9384-5F602548BD0F}" type="pres">
      <dgm:prSet presAssocID="{A7D174B4-94EE-4F78-8C07-227F5D8A30B4}" presName="theList" presStyleCnt="0"/>
      <dgm:spPr/>
    </dgm:pt>
    <dgm:pt modelId="{EBF7C7C2-8A67-42AD-A3E5-F341FB2854B6}" type="pres">
      <dgm:prSet presAssocID="{C103F8E0-6AC9-4782-9AD1-5643E0F9A742}" presName="aNode" presStyleLbl="fgAcc1" presStyleIdx="0" presStyleCnt="8">
        <dgm:presLayoutVars>
          <dgm:bulletEnabled val="1"/>
        </dgm:presLayoutVars>
      </dgm:prSet>
      <dgm:spPr/>
      <dgm:t>
        <a:bodyPr/>
        <a:lstStyle/>
        <a:p>
          <a:endParaRPr lang="fr-FR"/>
        </a:p>
      </dgm:t>
    </dgm:pt>
    <dgm:pt modelId="{D3E80BE2-F5B4-4F7B-BA12-C5CE3BDB09FA}" type="pres">
      <dgm:prSet presAssocID="{C103F8E0-6AC9-4782-9AD1-5643E0F9A742}" presName="aSpace" presStyleCnt="0"/>
      <dgm:spPr/>
    </dgm:pt>
    <dgm:pt modelId="{2E519F47-AF78-4175-A741-630126C09E9A}" type="pres">
      <dgm:prSet presAssocID="{BFB79840-61B0-4BBD-849E-A7B87FB5C570}" presName="aNode" presStyleLbl="fgAcc1" presStyleIdx="1" presStyleCnt="8">
        <dgm:presLayoutVars>
          <dgm:bulletEnabled val="1"/>
        </dgm:presLayoutVars>
      </dgm:prSet>
      <dgm:spPr/>
      <dgm:t>
        <a:bodyPr/>
        <a:lstStyle/>
        <a:p>
          <a:endParaRPr lang="fr-FR"/>
        </a:p>
      </dgm:t>
    </dgm:pt>
    <dgm:pt modelId="{3148169B-4B63-4634-8337-B0CAC406DC28}" type="pres">
      <dgm:prSet presAssocID="{BFB79840-61B0-4BBD-849E-A7B87FB5C570}" presName="aSpace" presStyleCnt="0"/>
      <dgm:spPr/>
    </dgm:pt>
    <dgm:pt modelId="{CE45BE46-AC81-45F2-A96D-3EFF25836936}" type="pres">
      <dgm:prSet presAssocID="{19461D9D-DC76-4A25-9630-E1489FCF2D96}" presName="aNode" presStyleLbl="fgAcc1" presStyleIdx="2" presStyleCnt="8">
        <dgm:presLayoutVars>
          <dgm:bulletEnabled val="1"/>
        </dgm:presLayoutVars>
      </dgm:prSet>
      <dgm:spPr/>
      <dgm:t>
        <a:bodyPr/>
        <a:lstStyle/>
        <a:p>
          <a:endParaRPr lang="fr-FR"/>
        </a:p>
      </dgm:t>
    </dgm:pt>
    <dgm:pt modelId="{AA8316DB-B61F-4D20-B173-9BD7EA31C218}" type="pres">
      <dgm:prSet presAssocID="{19461D9D-DC76-4A25-9630-E1489FCF2D96}" presName="aSpace" presStyleCnt="0"/>
      <dgm:spPr/>
    </dgm:pt>
    <dgm:pt modelId="{9400C973-12EC-4D1D-8A74-2BDA0D9DF800}" type="pres">
      <dgm:prSet presAssocID="{21C365FD-9BF8-4F95-8FFC-79AB461CC9C9}" presName="aNode" presStyleLbl="fgAcc1" presStyleIdx="3" presStyleCnt="8">
        <dgm:presLayoutVars>
          <dgm:bulletEnabled val="1"/>
        </dgm:presLayoutVars>
      </dgm:prSet>
      <dgm:spPr/>
      <dgm:t>
        <a:bodyPr/>
        <a:lstStyle/>
        <a:p>
          <a:endParaRPr lang="fr-FR"/>
        </a:p>
      </dgm:t>
    </dgm:pt>
    <dgm:pt modelId="{1B74157B-E6FB-4920-9668-4B0194A0695A}" type="pres">
      <dgm:prSet presAssocID="{21C365FD-9BF8-4F95-8FFC-79AB461CC9C9}" presName="aSpace" presStyleCnt="0"/>
      <dgm:spPr/>
    </dgm:pt>
    <dgm:pt modelId="{F90CD351-FD05-4876-A9E1-041ADD84A133}" type="pres">
      <dgm:prSet presAssocID="{4BA52F77-5F22-46E1-AD0D-D14E7C1810F6}" presName="aNode" presStyleLbl="fgAcc1" presStyleIdx="4" presStyleCnt="8">
        <dgm:presLayoutVars>
          <dgm:bulletEnabled val="1"/>
        </dgm:presLayoutVars>
      </dgm:prSet>
      <dgm:spPr/>
      <dgm:t>
        <a:bodyPr/>
        <a:lstStyle/>
        <a:p>
          <a:endParaRPr lang="fr-FR"/>
        </a:p>
      </dgm:t>
    </dgm:pt>
    <dgm:pt modelId="{E5DAA037-82D7-467F-80DA-5337C957A455}" type="pres">
      <dgm:prSet presAssocID="{4BA52F77-5F22-46E1-AD0D-D14E7C1810F6}" presName="aSpace" presStyleCnt="0"/>
      <dgm:spPr/>
    </dgm:pt>
    <dgm:pt modelId="{7785B591-EB24-48A6-83F4-E09251C6EFC6}" type="pres">
      <dgm:prSet presAssocID="{9B2513AC-1A14-42C5-B9F5-BFCCB9534C79}" presName="aNode" presStyleLbl="fgAcc1" presStyleIdx="5" presStyleCnt="8" custLinFactNeighborX="-6" custLinFactNeighborY="20796">
        <dgm:presLayoutVars>
          <dgm:bulletEnabled val="1"/>
        </dgm:presLayoutVars>
      </dgm:prSet>
      <dgm:spPr/>
      <dgm:t>
        <a:bodyPr/>
        <a:lstStyle/>
        <a:p>
          <a:endParaRPr lang="fr-FR"/>
        </a:p>
      </dgm:t>
    </dgm:pt>
    <dgm:pt modelId="{35E6F226-A60E-4210-A911-D0700D9446CB}" type="pres">
      <dgm:prSet presAssocID="{9B2513AC-1A14-42C5-B9F5-BFCCB9534C79}" presName="aSpace" presStyleCnt="0"/>
      <dgm:spPr/>
    </dgm:pt>
    <dgm:pt modelId="{234C2B01-6991-40C5-B059-27FC48991A66}" type="pres">
      <dgm:prSet presAssocID="{4CCD6A28-00BF-4016-8AC9-B3A934FC60AE}" presName="aNode" presStyleLbl="fgAcc1" presStyleIdx="6" presStyleCnt="8">
        <dgm:presLayoutVars>
          <dgm:bulletEnabled val="1"/>
        </dgm:presLayoutVars>
      </dgm:prSet>
      <dgm:spPr/>
      <dgm:t>
        <a:bodyPr/>
        <a:lstStyle/>
        <a:p>
          <a:endParaRPr lang="fr-FR"/>
        </a:p>
      </dgm:t>
    </dgm:pt>
    <dgm:pt modelId="{AAE4DF6F-AC61-494E-AC9C-18F42F5A1302}" type="pres">
      <dgm:prSet presAssocID="{4CCD6A28-00BF-4016-8AC9-B3A934FC60AE}" presName="aSpace" presStyleCnt="0"/>
      <dgm:spPr/>
    </dgm:pt>
    <dgm:pt modelId="{98E4BE14-17AC-41AB-AD51-8281C53072E0}" type="pres">
      <dgm:prSet presAssocID="{39A1E0E4-28A4-4077-9ECD-4417DD53BF83}" presName="aNode" presStyleLbl="fgAcc1" presStyleIdx="7" presStyleCnt="8">
        <dgm:presLayoutVars>
          <dgm:bulletEnabled val="1"/>
        </dgm:presLayoutVars>
      </dgm:prSet>
      <dgm:spPr/>
      <dgm:t>
        <a:bodyPr/>
        <a:lstStyle/>
        <a:p>
          <a:endParaRPr lang="fr-FR"/>
        </a:p>
      </dgm:t>
    </dgm:pt>
    <dgm:pt modelId="{2634D370-3F4E-4A6D-A906-276D1E4B335B}" type="pres">
      <dgm:prSet presAssocID="{39A1E0E4-28A4-4077-9ECD-4417DD53BF83}" presName="aSpace" presStyleCnt="0"/>
      <dgm:spPr/>
    </dgm:pt>
  </dgm:ptLst>
  <dgm:cxnLst>
    <dgm:cxn modelId="{2E867269-0533-4646-841C-B58F24461B93}" srcId="{A7D174B4-94EE-4F78-8C07-227F5D8A30B4}" destId="{39A1E0E4-28A4-4077-9ECD-4417DD53BF83}" srcOrd="7" destOrd="0" parTransId="{B77F9F65-0336-4778-ABDD-13E6C2CD2D48}" sibTransId="{16F104C3-860C-48A2-8007-62F55F28FE83}"/>
    <dgm:cxn modelId="{B3358578-0B98-40F2-A1E0-32518BE8EC42}" type="presOf" srcId="{9B2513AC-1A14-42C5-B9F5-BFCCB9534C79}" destId="{7785B591-EB24-48A6-83F4-E09251C6EFC6}" srcOrd="0" destOrd="0" presId="urn:microsoft.com/office/officeart/2005/8/layout/pyramid2"/>
    <dgm:cxn modelId="{316E761E-48C2-49D8-951A-2EE1CFDDAD44}" type="presOf" srcId="{BFB79840-61B0-4BBD-849E-A7B87FB5C570}" destId="{2E519F47-AF78-4175-A741-630126C09E9A}" srcOrd="0" destOrd="0" presId="urn:microsoft.com/office/officeart/2005/8/layout/pyramid2"/>
    <dgm:cxn modelId="{1238BD63-6249-4E7A-A833-2E5584C51521}" srcId="{A7D174B4-94EE-4F78-8C07-227F5D8A30B4}" destId="{C103F8E0-6AC9-4782-9AD1-5643E0F9A742}" srcOrd="0" destOrd="0" parTransId="{CF7FD8B3-9A51-46DD-9F0A-9C6A0362D574}" sibTransId="{0A16AA73-0157-4059-9294-FCDD7D33165D}"/>
    <dgm:cxn modelId="{494DF8E6-ABDF-451A-984A-A6DEE4C5C570}" type="presOf" srcId="{19461D9D-DC76-4A25-9630-E1489FCF2D96}" destId="{CE45BE46-AC81-45F2-A96D-3EFF25836936}" srcOrd="0" destOrd="0" presId="urn:microsoft.com/office/officeart/2005/8/layout/pyramid2"/>
    <dgm:cxn modelId="{1F89A5B1-108E-401F-B2D5-0758C12F144F}" type="presOf" srcId="{21C365FD-9BF8-4F95-8FFC-79AB461CC9C9}" destId="{9400C973-12EC-4D1D-8A74-2BDA0D9DF800}" srcOrd="0" destOrd="0" presId="urn:microsoft.com/office/officeart/2005/8/layout/pyramid2"/>
    <dgm:cxn modelId="{172015CA-FA73-4E18-B172-55149EE6B549}" type="presOf" srcId="{A7D174B4-94EE-4F78-8C07-227F5D8A30B4}" destId="{5430EEBA-8DC3-4AB0-AEB0-6AAE49BCABA8}" srcOrd="0" destOrd="0" presId="urn:microsoft.com/office/officeart/2005/8/layout/pyramid2"/>
    <dgm:cxn modelId="{CDD1C639-C372-4DD1-A4BE-9C51C78BB571}" srcId="{A7D174B4-94EE-4F78-8C07-227F5D8A30B4}" destId="{4BA52F77-5F22-46E1-AD0D-D14E7C1810F6}" srcOrd="4" destOrd="0" parTransId="{4D419F89-075F-4BE5-93DB-A1DBEC302B7C}" sibTransId="{BB2434C6-5087-4B83-A9DA-8076321F9B53}"/>
    <dgm:cxn modelId="{4A8F5BB3-F2ED-400F-925F-D55748F11C93}" type="presOf" srcId="{4CCD6A28-00BF-4016-8AC9-B3A934FC60AE}" destId="{234C2B01-6991-40C5-B059-27FC48991A66}" srcOrd="0" destOrd="0" presId="urn:microsoft.com/office/officeart/2005/8/layout/pyramid2"/>
    <dgm:cxn modelId="{55CCD408-07A6-405E-A835-D8B4315C8131}" srcId="{A7D174B4-94EE-4F78-8C07-227F5D8A30B4}" destId="{21C365FD-9BF8-4F95-8FFC-79AB461CC9C9}" srcOrd="3" destOrd="0" parTransId="{53C573D2-337A-44E6-91CF-9BA3B4FCA7B8}" sibTransId="{AB6A3025-A724-46B4-A4CD-D7958613F972}"/>
    <dgm:cxn modelId="{1047613B-2507-4C99-B7E2-00B8597C7E0E}" srcId="{A7D174B4-94EE-4F78-8C07-227F5D8A30B4}" destId="{19461D9D-DC76-4A25-9630-E1489FCF2D96}" srcOrd="2" destOrd="0" parTransId="{3E583D95-DD1B-414F-9B16-D6A798217EE2}" sibTransId="{0EF5FD97-F5B7-4759-9745-ECD770347883}"/>
    <dgm:cxn modelId="{F9B1F8D6-AC7C-475A-9443-BEC1A0C9D1E5}" type="presOf" srcId="{4BA52F77-5F22-46E1-AD0D-D14E7C1810F6}" destId="{F90CD351-FD05-4876-A9E1-041ADD84A133}" srcOrd="0" destOrd="0" presId="urn:microsoft.com/office/officeart/2005/8/layout/pyramid2"/>
    <dgm:cxn modelId="{044944D1-BFD9-417B-9C1E-AE1016DD49BB}" srcId="{A7D174B4-94EE-4F78-8C07-227F5D8A30B4}" destId="{BFB79840-61B0-4BBD-849E-A7B87FB5C570}" srcOrd="1" destOrd="0" parTransId="{24B439E4-260E-41ED-94A0-0B55991377D0}" sibTransId="{DD4396DC-387C-465C-87AD-E41FD7787BC1}"/>
    <dgm:cxn modelId="{03254E42-5BE6-40DD-8666-729EBC9C2D72}" type="presOf" srcId="{39A1E0E4-28A4-4077-9ECD-4417DD53BF83}" destId="{98E4BE14-17AC-41AB-AD51-8281C53072E0}" srcOrd="0" destOrd="0" presId="urn:microsoft.com/office/officeart/2005/8/layout/pyramid2"/>
    <dgm:cxn modelId="{97455BCB-D022-4590-A04A-1A48F88FF883}" srcId="{A7D174B4-94EE-4F78-8C07-227F5D8A30B4}" destId="{4CCD6A28-00BF-4016-8AC9-B3A934FC60AE}" srcOrd="6" destOrd="0" parTransId="{F13DBF19-64E7-4073-ABEF-B835B3F64846}" sibTransId="{879DEFEF-3218-49DC-81EC-7CE15F41D18B}"/>
    <dgm:cxn modelId="{F469CFE0-13EE-474E-924A-B83EA48B3449}" srcId="{A7D174B4-94EE-4F78-8C07-227F5D8A30B4}" destId="{9B2513AC-1A14-42C5-B9F5-BFCCB9534C79}" srcOrd="5" destOrd="0" parTransId="{26E6A265-F604-4FC2-A465-54C64547E785}" sibTransId="{539D7FB2-8B88-4B3A-B210-3C264F03D87E}"/>
    <dgm:cxn modelId="{821E57E9-8B17-4E03-99F7-1FAC612735C0}" type="presOf" srcId="{C103F8E0-6AC9-4782-9AD1-5643E0F9A742}" destId="{EBF7C7C2-8A67-42AD-A3E5-F341FB2854B6}" srcOrd="0" destOrd="0" presId="urn:microsoft.com/office/officeart/2005/8/layout/pyramid2"/>
    <dgm:cxn modelId="{B85180EC-7173-4848-BE47-5F62BD4F7EE4}" type="presParOf" srcId="{5430EEBA-8DC3-4AB0-AEB0-6AAE49BCABA8}" destId="{2572CFB2-DBA3-4CB3-83C4-07E39C2568B0}" srcOrd="0" destOrd="0" presId="urn:microsoft.com/office/officeart/2005/8/layout/pyramid2"/>
    <dgm:cxn modelId="{DE284036-E812-4737-A943-F2B09E74EC05}" type="presParOf" srcId="{5430EEBA-8DC3-4AB0-AEB0-6AAE49BCABA8}" destId="{E96AB2EB-7D5F-4370-9384-5F602548BD0F}" srcOrd="1" destOrd="0" presId="urn:microsoft.com/office/officeart/2005/8/layout/pyramid2"/>
    <dgm:cxn modelId="{48338E47-639F-4067-955F-98F15E8779DA}" type="presParOf" srcId="{E96AB2EB-7D5F-4370-9384-5F602548BD0F}" destId="{EBF7C7C2-8A67-42AD-A3E5-F341FB2854B6}" srcOrd="0" destOrd="0" presId="urn:microsoft.com/office/officeart/2005/8/layout/pyramid2"/>
    <dgm:cxn modelId="{66CA10C8-C24D-4FB7-BCB8-7B2F9EA161B7}" type="presParOf" srcId="{E96AB2EB-7D5F-4370-9384-5F602548BD0F}" destId="{D3E80BE2-F5B4-4F7B-BA12-C5CE3BDB09FA}" srcOrd="1" destOrd="0" presId="urn:microsoft.com/office/officeart/2005/8/layout/pyramid2"/>
    <dgm:cxn modelId="{05B42197-F574-49FD-825B-0E183C7728DA}" type="presParOf" srcId="{E96AB2EB-7D5F-4370-9384-5F602548BD0F}" destId="{2E519F47-AF78-4175-A741-630126C09E9A}" srcOrd="2" destOrd="0" presId="urn:microsoft.com/office/officeart/2005/8/layout/pyramid2"/>
    <dgm:cxn modelId="{EBCE8FC5-342A-4E39-8CB8-76AD862B8CD5}" type="presParOf" srcId="{E96AB2EB-7D5F-4370-9384-5F602548BD0F}" destId="{3148169B-4B63-4634-8337-B0CAC406DC28}" srcOrd="3" destOrd="0" presId="urn:microsoft.com/office/officeart/2005/8/layout/pyramid2"/>
    <dgm:cxn modelId="{D7DE5C39-046B-4A5C-8E5C-E497256836CC}" type="presParOf" srcId="{E96AB2EB-7D5F-4370-9384-5F602548BD0F}" destId="{CE45BE46-AC81-45F2-A96D-3EFF25836936}" srcOrd="4" destOrd="0" presId="urn:microsoft.com/office/officeart/2005/8/layout/pyramid2"/>
    <dgm:cxn modelId="{BD320456-3EF4-4AD3-A4E5-F2A5A28CCF23}" type="presParOf" srcId="{E96AB2EB-7D5F-4370-9384-5F602548BD0F}" destId="{AA8316DB-B61F-4D20-B173-9BD7EA31C218}" srcOrd="5" destOrd="0" presId="urn:microsoft.com/office/officeart/2005/8/layout/pyramid2"/>
    <dgm:cxn modelId="{0AA3CB50-8CCB-4959-9861-D1CCBF1D194A}" type="presParOf" srcId="{E96AB2EB-7D5F-4370-9384-5F602548BD0F}" destId="{9400C973-12EC-4D1D-8A74-2BDA0D9DF800}" srcOrd="6" destOrd="0" presId="urn:microsoft.com/office/officeart/2005/8/layout/pyramid2"/>
    <dgm:cxn modelId="{AF00709D-AD79-4BBE-A24E-C36FAB483150}" type="presParOf" srcId="{E96AB2EB-7D5F-4370-9384-5F602548BD0F}" destId="{1B74157B-E6FB-4920-9668-4B0194A0695A}" srcOrd="7" destOrd="0" presId="urn:microsoft.com/office/officeart/2005/8/layout/pyramid2"/>
    <dgm:cxn modelId="{63F2F894-0CB9-40F2-9D99-B62FE048645A}" type="presParOf" srcId="{E96AB2EB-7D5F-4370-9384-5F602548BD0F}" destId="{F90CD351-FD05-4876-A9E1-041ADD84A133}" srcOrd="8" destOrd="0" presId="urn:microsoft.com/office/officeart/2005/8/layout/pyramid2"/>
    <dgm:cxn modelId="{F478C117-A9F0-45C5-AF5E-A53C1578E0A3}" type="presParOf" srcId="{E96AB2EB-7D5F-4370-9384-5F602548BD0F}" destId="{E5DAA037-82D7-467F-80DA-5337C957A455}" srcOrd="9" destOrd="0" presId="urn:microsoft.com/office/officeart/2005/8/layout/pyramid2"/>
    <dgm:cxn modelId="{9921213A-7256-4CF8-9146-1738860D4C03}" type="presParOf" srcId="{E96AB2EB-7D5F-4370-9384-5F602548BD0F}" destId="{7785B591-EB24-48A6-83F4-E09251C6EFC6}" srcOrd="10" destOrd="0" presId="urn:microsoft.com/office/officeart/2005/8/layout/pyramid2"/>
    <dgm:cxn modelId="{D161250E-7D83-4867-98C7-4A750AEDEE6B}" type="presParOf" srcId="{E96AB2EB-7D5F-4370-9384-5F602548BD0F}" destId="{35E6F226-A60E-4210-A911-D0700D9446CB}" srcOrd="11" destOrd="0" presId="urn:microsoft.com/office/officeart/2005/8/layout/pyramid2"/>
    <dgm:cxn modelId="{85655663-141F-4E81-8229-C8B159DC2B63}" type="presParOf" srcId="{E96AB2EB-7D5F-4370-9384-5F602548BD0F}" destId="{234C2B01-6991-40C5-B059-27FC48991A66}" srcOrd="12" destOrd="0" presId="urn:microsoft.com/office/officeart/2005/8/layout/pyramid2"/>
    <dgm:cxn modelId="{C0750A3C-FDC1-4CBB-9123-EEAA58E0325A}" type="presParOf" srcId="{E96AB2EB-7D5F-4370-9384-5F602548BD0F}" destId="{AAE4DF6F-AC61-494E-AC9C-18F42F5A1302}" srcOrd="13" destOrd="0" presId="urn:microsoft.com/office/officeart/2005/8/layout/pyramid2"/>
    <dgm:cxn modelId="{2D7DD0FE-6E0D-4AF4-8672-01BBA9BA7157}" type="presParOf" srcId="{E96AB2EB-7D5F-4370-9384-5F602548BD0F}" destId="{98E4BE14-17AC-41AB-AD51-8281C53072E0}" srcOrd="14" destOrd="0" presId="urn:microsoft.com/office/officeart/2005/8/layout/pyramid2"/>
    <dgm:cxn modelId="{118205C6-61E6-4620-882F-4A26E435707F}" type="presParOf" srcId="{E96AB2EB-7D5F-4370-9384-5F602548BD0F}" destId="{2634D370-3F4E-4A6D-A906-276D1E4B335B}" srcOrd="1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C76DEB-007B-4588-A4E1-71BDB4037C51}" type="doc">
      <dgm:prSet loTypeId="urn:microsoft.com/office/officeart/2005/8/layout/chevron1" loCatId="process" qsTypeId="urn:microsoft.com/office/officeart/2005/8/quickstyle/simple1" qsCatId="simple" csTypeId="urn:microsoft.com/office/officeart/2005/8/colors/accent1_2" csCatId="accent1" phldr="1"/>
      <dgm:spPr/>
    </dgm:pt>
    <dgm:pt modelId="{545296B1-8485-41D6-AA94-34E407F3ECB7}">
      <dgm:prSet phldrT="[Texte]" custT="1"/>
      <dgm:spPr/>
      <dgm:t>
        <a:bodyPr/>
        <a:lstStyle/>
        <a:p>
          <a:r>
            <a:rPr lang="fr-FR" sz="4000" dirty="0" smtClean="0">
              <a:cs typeface="Times New Roman" panose="02020603050405020304" pitchFamily="18" charset="0"/>
            </a:rPr>
            <a:t>Solution proposée</a:t>
          </a:r>
          <a:endParaRPr lang="fr-FR" sz="4000" dirty="0"/>
        </a:p>
      </dgm:t>
    </dgm:pt>
    <dgm:pt modelId="{92BB071A-3F6C-4A7D-8C81-2961C15BEF48}" type="parTrans" cxnId="{FE8B6C62-1481-4363-8D8E-B1315101002A}">
      <dgm:prSet/>
      <dgm:spPr/>
      <dgm:t>
        <a:bodyPr/>
        <a:lstStyle/>
        <a:p>
          <a:endParaRPr lang="fr-FR"/>
        </a:p>
      </dgm:t>
    </dgm:pt>
    <dgm:pt modelId="{7474ED03-BE1D-47A3-AED8-F0AE558473E7}" type="sibTrans" cxnId="{FE8B6C62-1481-4363-8D8E-B1315101002A}">
      <dgm:prSet/>
      <dgm:spPr/>
      <dgm:t>
        <a:bodyPr/>
        <a:lstStyle/>
        <a:p>
          <a:endParaRPr lang="fr-FR"/>
        </a:p>
      </dgm:t>
    </dgm:pt>
    <dgm:pt modelId="{F042BC82-C1E0-415C-B978-AE13E189A300}">
      <dgm:prSet phldrT="[Texte]" custT="1"/>
      <dgm:spPr>
        <a:noFill/>
        <a:ln>
          <a:noFill/>
        </a:ln>
      </dgm:spPr>
      <dgm:t>
        <a:bodyPr/>
        <a:lstStyle/>
        <a:p>
          <a:pPr algn="l"/>
          <a:r>
            <a:rPr lang="fr-FR" sz="2000" dirty="0" smtClean="0">
              <a:solidFill>
                <a:sysClr val="windowText" lastClr="000000"/>
              </a:solidFill>
              <a:cs typeface="Times New Roman" panose="02020603050405020304" pitchFamily="18" charset="0"/>
            </a:rPr>
            <a:t>Conception et réalisation d’un Système automatisé de signalisation capable de signaler en temps réel la localisation de ces accidents au  service concerné</a:t>
          </a:r>
          <a:endParaRPr lang="fr-FR" sz="2000" dirty="0">
            <a:solidFill>
              <a:sysClr val="windowText" lastClr="000000"/>
            </a:solidFill>
          </a:endParaRPr>
        </a:p>
      </dgm:t>
    </dgm:pt>
    <dgm:pt modelId="{F46A9493-6684-4DE5-AD45-FEAC240778F6}" type="parTrans" cxnId="{F01536CF-138C-4EF6-BC76-F7F91D57315D}">
      <dgm:prSet/>
      <dgm:spPr/>
      <dgm:t>
        <a:bodyPr/>
        <a:lstStyle/>
        <a:p>
          <a:endParaRPr lang="fr-FR"/>
        </a:p>
      </dgm:t>
    </dgm:pt>
    <dgm:pt modelId="{190B660A-F277-442C-BF8F-6F970473E35C}" type="sibTrans" cxnId="{F01536CF-138C-4EF6-BC76-F7F91D57315D}">
      <dgm:prSet/>
      <dgm:spPr/>
      <dgm:t>
        <a:bodyPr/>
        <a:lstStyle/>
        <a:p>
          <a:endParaRPr lang="fr-FR"/>
        </a:p>
      </dgm:t>
    </dgm:pt>
    <dgm:pt modelId="{2F34FF0B-D734-4349-945D-9BE5E234B86A}" type="pres">
      <dgm:prSet presAssocID="{17C76DEB-007B-4588-A4E1-71BDB4037C51}" presName="Name0" presStyleCnt="0">
        <dgm:presLayoutVars>
          <dgm:dir/>
          <dgm:animLvl val="lvl"/>
          <dgm:resizeHandles val="exact"/>
        </dgm:presLayoutVars>
      </dgm:prSet>
      <dgm:spPr/>
    </dgm:pt>
    <dgm:pt modelId="{D55F4BFC-BEE2-49BE-AAFF-EE276EB2784B}" type="pres">
      <dgm:prSet presAssocID="{545296B1-8485-41D6-AA94-34E407F3ECB7}" presName="parTxOnly" presStyleLbl="node1" presStyleIdx="0" presStyleCnt="2" custScaleX="57236" custScaleY="57495">
        <dgm:presLayoutVars>
          <dgm:chMax val="0"/>
          <dgm:chPref val="0"/>
          <dgm:bulletEnabled val="1"/>
        </dgm:presLayoutVars>
      </dgm:prSet>
      <dgm:spPr/>
      <dgm:t>
        <a:bodyPr/>
        <a:lstStyle/>
        <a:p>
          <a:endParaRPr lang="fr-FR"/>
        </a:p>
      </dgm:t>
    </dgm:pt>
    <dgm:pt modelId="{DF48CAA9-54DE-421E-AEDD-627F6823D793}" type="pres">
      <dgm:prSet presAssocID="{7474ED03-BE1D-47A3-AED8-F0AE558473E7}" presName="parTxOnlySpace" presStyleCnt="0"/>
      <dgm:spPr/>
    </dgm:pt>
    <dgm:pt modelId="{EE159666-F3B6-4FED-ACA7-A5366F3762F3}" type="pres">
      <dgm:prSet presAssocID="{F042BC82-C1E0-415C-B978-AE13E189A300}" presName="parTxOnly" presStyleLbl="node1" presStyleIdx="1" presStyleCnt="2">
        <dgm:presLayoutVars>
          <dgm:chMax val="0"/>
          <dgm:chPref val="0"/>
          <dgm:bulletEnabled val="1"/>
        </dgm:presLayoutVars>
      </dgm:prSet>
      <dgm:spPr/>
      <dgm:t>
        <a:bodyPr/>
        <a:lstStyle/>
        <a:p>
          <a:endParaRPr lang="fr-FR"/>
        </a:p>
      </dgm:t>
    </dgm:pt>
  </dgm:ptLst>
  <dgm:cxnLst>
    <dgm:cxn modelId="{49E8B045-5D2B-4B1F-AAE3-327CF60F087A}" type="presOf" srcId="{17C76DEB-007B-4588-A4E1-71BDB4037C51}" destId="{2F34FF0B-D734-4349-945D-9BE5E234B86A}" srcOrd="0" destOrd="0" presId="urn:microsoft.com/office/officeart/2005/8/layout/chevron1"/>
    <dgm:cxn modelId="{2745558F-D9EC-49D1-9DE3-60C428B4A06B}" type="presOf" srcId="{F042BC82-C1E0-415C-B978-AE13E189A300}" destId="{EE159666-F3B6-4FED-ACA7-A5366F3762F3}" srcOrd="0" destOrd="0" presId="urn:microsoft.com/office/officeart/2005/8/layout/chevron1"/>
    <dgm:cxn modelId="{5EC1D9BE-5D4F-4CDC-B472-7C48E14C3DE4}" type="presOf" srcId="{545296B1-8485-41D6-AA94-34E407F3ECB7}" destId="{D55F4BFC-BEE2-49BE-AAFF-EE276EB2784B}" srcOrd="0" destOrd="0" presId="urn:microsoft.com/office/officeart/2005/8/layout/chevron1"/>
    <dgm:cxn modelId="{FE8B6C62-1481-4363-8D8E-B1315101002A}" srcId="{17C76DEB-007B-4588-A4E1-71BDB4037C51}" destId="{545296B1-8485-41D6-AA94-34E407F3ECB7}" srcOrd="0" destOrd="0" parTransId="{92BB071A-3F6C-4A7D-8C81-2961C15BEF48}" sibTransId="{7474ED03-BE1D-47A3-AED8-F0AE558473E7}"/>
    <dgm:cxn modelId="{F01536CF-138C-4EF6-BC76-F7F91D57315D}" srcId="{17C76DEB-007B-4588-A4E1-71BDB4037C51}" destId="{F042BC82-C1E0-415C-B978-AE13E189A300}" srcOrd="1" destOrd="0" parTransId="{F46A9493-6684-4DE5-AD45-FEAC240778F6}" sibTransId="{190B660A-F277-442C-BF8F-6F970473E35C}"/>
    <dgm:cxn modelId="{CE0EBDFC-FF5B-4791-9B17-D5C5553AB473}" type="presParOf" srcId="{2F34FF0B-D734-4349-945D-9BE5E234B86A}" destId="{D55F4BFC-BEE2-49BE-AAFF-EE276EB2784B}" srcOrd="0" destOrd="0" presId="urn:microsoft.com/office/officeart/2005/8/layout/chevron1"/>
    <dgm:cxn modelId="{325E67CD-4AC8-4580-AC32-EE3710D19397}" type="presParOf" srcId="{2F34FF0B-D734-4349-945D-9BE5E234B86A}" destId="{DF48CAA9-54DE-421E-AEDD-627F6823D793}" srcOrd="1" destOrd="0" presId="urn:microsoft.com/office/officeart/2005/8/layout/chevron1"/>
    <dgm:cxn modelId="{06006C45-132E-4011-86D1-A4B96AAE6C10}" type="presParOf" srcId="{2F34FF0B-D734-4349-945D-9BE5E234B86A}" destId="{EE159666-F3B6-4FED-ACA7-A5366F3762F3}" srcOrd="2"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8A7455-AE37-45FA-9F05-8630AE572CA3}" type="doc">
      <dgm:prSet loTypeId="urn:microsoft.com/office/officeart/2005/8/layout/hierarchy2" loCatId="hierarchy" qsTypeId="urn:microsoft.com/office/officeart/2005/8/quickstyle/simple1" qsCatId="simple" csTypeId="urn:microsoft.com/office/officeart/2005/8/colors/colorful2" csCatId="colorful" phldr="1"/>
      <dgm:spPr/>
      <dgm:t>
        <a:bodyPr/>
        <a:lstStyle/>
        <a:p>
          <a:endParaRPr lang="fr-FR"/>
        </a:p>
      </dgm:t>
    </dgm:pt>
    <dgm:pt modelId="{86B6D19A-BF64-4FF8-BA4D-273E9F0FFF7D}">
      <dgm:prSet phldrT="[Texte]"/>
      <dgm:spPr/>
      <dgm:t>
        <a:bodyPr/>
        <a:lstStyle/>
        <a:p>
          <a:r>
            <a:rPr lang="fr-FR" dirty="0" smtClean="0"/>
            <a:t>Détection</a:t>
          </a:r>
          <a:endParaRPr lang="fr-FR" dirty="0"/>
        </a:p>
      </dgm:t>
    </dgm:pt>
    <dgm:pt modelId="{2704D983-648F-4A4C-908C-58E045E49737}" type="parTrans" cxnId="{FAAF9DD3-4D20-45EF-BB13-5FF5AF89DC49}">
      <dgm:prSet/>
      <dgm:spPr/>
      <dgm:t>
        <a:bodyPr/>
        <a:lstStyle/>
        <a:p>
          <a:endParaRPr lang="fr-FR"/>
        </a:p>
      </dgm:t>
    </dgm:pt>
    <dgm:pt modelId="{C83AA36F-5947-41FB-B8EC-578D6ED84B3E}" type="sibTrans" cxnId="{FAAF9DD3-4D20-45EF-BB13-5FF5AF89DC49}">
      <dgm:prSet/>
      <dgm:spPr/>
      <dgm:t>
        <a:bodyPr/>
        <a:lstStyle/>
        <a:p>
          <a:endParaRPr lang="fr-FR"/>
        </a:p>
      </dgm:t>
    </dgm:pt>
    <dgm:pt modelId="{9FD44B04-64E6-4F8A-9252-D6725E6D2539}">
      <dgm:prSet phldrT="[Texte]"/>
      <dgm:spPr/>
      <dgm:t>
        <a:bodyPr/>
        <a:lstStyle/>
        <a:p>
          <a:r>
            <a:rPr lang="fr-FR" dirty="0" smtClean="0"/>
            <a:t>Collision</a:t>
          </a:r>
          <a:endParaRPr lang="fr-FR" dirty="0"/>
        </a:p>
      </dgm:t>
    </dgm:pt>
    <dgm:pt modelId="{A7E4E214-E988-424E-B392-20B1DB7F7851}" type="parTrans" cxnId="{96F6947A-7455-495D-AB03-E072DAC80C50}">
      <dgm:prSet/>
      <dgm:spPr/>
      <dgm:t>
        <a:bodyPr/>
        <a:lstStyle/>
        <a:p>
          <a:endParaRPr lang="fr-FR"/>
        </a:p>
      </dgm:t>
    </dgm:pt>
    <dgm:pt modelId="{6825BE0C-A6F2-44E2-BDE3-3B47928AF02A}" type="sibTrans" cxnId="{96F6947A-7455-495D-AB03-E072DAC80C50}">
      <dgm:prSet/>
      <dgm:spPr/>
      <dgm:t>
        <a:bodyPr/>
        <a:lstStyle/>
        <a:p>
          <a:endParaRPr lang="fr-FR"/>
        </a:p>
      </dgm:t>
    </dgm:pt>
    <dgm:pt modelId="{6C4E9CDB-F7AD-406D-A490-4EB0B943A411}">
      <dgm:prSet phldrT="[Texte]"/>
      <dgm:spPr/>
      <dgm:t>
        <a:bodyPr/>
        <a:lstStyle/>
        <a:p>
          <a:r>
            <a:rPr lang="fr-FR" dirty="0" smtClean="0"/>
            <a:t>Renversement</a:t>
          </a:r>
          <a:endParaRPr lang="fr-FR" dirty="0"/>
        </a:p>
      </dgm:t>
    </dgm:pt>
    <dgm:pt modelId="{1A4E41DE-CA0D-4266-A987-568DC0161912}" type="parTrans" cxnId="{95D03791-8220-44E9-A949-4D8EBF107CBB}">
      <dgm:prSet/>
      <dgm:spPr/>
      <dgm:t>
        <a:bodyPr/>
        <a:lstStyle/>
        <a:p>
          <a:endParaRPr lang="fr-FR"/>
        </a:p>
      </dgm:t>
    </dgm:pt>
    <dgm:pt modelId="{DF671878-7B58-49AE-B2EE-DDFCEC835FB5}" type="sibTrans" cxnId="{95D03791-8220-44E9-A949-4D8EBF107CBB}">
      <dgm:prSet/>
      <dgm:spPr/>
      <dgm:t>
        <a:bodyPr/>
        <a:lstStyle/>
        <a:p>
          <a:endParaRPr lang="fr-FR"/>
        </a:p>
      </dgm:t>
    </dgm:pt>
    <dgm:pt modelId="{A0229E16-F337-43E6-86CE-BCD2CB1E02E5}" type="pres">
      <dgm:prSet presAssocID="{018A7455-AE37-45FA-9F05-8630AE572CA3}" presName="diagram" presStyleCnt="0">
        <dgm:presLayoutVars>
          <dgm:chPref val="1"/>
          <dgm:dir/>
          <dgm:animOne val="branch"/>
          <dgm:animLvl val="lvl"/>
          <dgm:resizeHandles val="exact"/>
        </dgm:presLayoutVars>
      </dgm:prSet>
      <dgm:spPr/>
      <dgm:t>
        <a:bodyPr/>
        <a:lstStyle/>
        <a:p>
          <a:endParaRPr lang="fr-FR"/>
        </a:p>
      </dgm:t>
    </dgm:pt>
    <dgm:pt modelId="{56DAD6A8-32DD-4192-A400-83B0021ABC2A}" type="pres">
      <dgm:prSet presAssocID="{86B6D19A-BF64-4FF8-BA4D-273E9F0FFF7D}" presName="root1" presStyleCnt="0"/>
      <dgm:spPr/>
    </dgm:pt>
    <dgm:pt modelId="{11504A0B-74DF-4BAA-9FD5-2296C3071E11}" type="pres">
      <dgm:prSet presAssocID="{86B6D19A-BF64-4FF8-BA4D-273E9F0FFF7D}" presName="LevelOneTextNode" presStyleLbl="node0" presStyleIdx="0" presStyleCnt="1">
        <dgm:presLayoutVars>
          <dgm:chPref val="3"/>
        </dgm:presLayoutVars>
      </dgm:prSet>
      <dgm:spPr/>
      <dgm:t>
        <a:bodyPr/>
        <a:lstStyle/>
        <a:p>
          <a:endParaRPr lang="fr-FR"/>
        </a:p>
      </dgm:t>
    </dgm:pt>
    <dgm:pt modelId="{21BB8E4D-E8D3-4561-9491-2B1A51B892BD}" type="pres">
      <dgm:prSet presAssocID="{86B6D19A-BF64-4FF8-BA4D-273E9F0FFF7D}" presName="level2hierChild" presStyleCnt="0"/>
      <dgm:spPr/>
    </dgm:pt>
    <dgm:pt modelId="{887D74A0-0621-4B90-8CBD-D4F9040A4E37}" type="pres">
      <dgm:prSet presAssocID="{A7E4E214-E988-424E-B392-20B1DB7F7851}" presName="conn2-1" presStyleLbl="parChTrans1D2" presStyleIdx="0" presStyleCnt="2"/>
      <dgm:spPr/>
      <dgm:t>
        <a:bodyPr/>
        <a:lstStyle/>
        <a:p>
          <a:endParaRPr lang="fr-FR"/>
        </a:p>
      </dgm:t>
    </dgm:pt>
    <dgm:pt modelId="{DC285700-63A3-40E8-B433-45A7B2AD664B}" type="pres">
      <dgm:prSet presAssocID="{A7E4E214-E988-424E-B392-20B1DB7F7851}" presName="connTx" presStyleLbl="parChTrans1D2" presStyleIdx="0" presStyleCnt="2"/>
      <dgm:spPr/>
      <dgm:t>
        <a:bodyPr/>
        <a:lstStyle/>
        <a:p>
          <a:endParaRPr lang="fr-FR"/>
        </a:p>
      </dgm:t>
    </dgm:pt>
    <dgm:pt modelId="{E072D7BA-D775-40E8-BE1A-5F3AE9EFFF01}" type="pres">
      <dgm:prSet presAssocID="{9FD44B04-64E6-4F8A-9252-D6725E6D2539}" presName="root2" presStyleCnt="0"/>
      <dgm:spPr/>
    </dgm:pt>
    <dgm:pt modelId="{1CAC3B01-05EA-4C45-AD52-A5B12900F391}" type="pres">
      <dgm:prSet presAssocID="{9FD44B04-64E6-4F8A-9252-D6725E6D2539}" presName="LevelTwoTextNode" presStyleLbl="node2" presStyleIdx="0" presStyleCnt="2">
        <dgm:presLayoutVars>
          <dgm:chPref val="3"/>
        </dgm:presLayoutVars>
      </dgm:prSet>
      <dgm:spPr/>
      <dgm:t>
        <a:bodyPr/>
        <a:lstStyle/>
        <a:p>
          <a:endParaRPr lang="fr-FR"/>
        </a:p>
      </dgm:t>
    </dgm:pt>
    <dgm:pt modelId="{FAB565C8-2FF6-4280-87B2-37600475CE5C}" type="pres">
      <dgm:prSet presAssocID="{9FD44B04-64E6-4F8A-9252-D6725E6D2539}" presName="level3hierChild" presStyleCnt="0"/>
      <dgm:spPr/>
    </dgm:pt>
    <dgm:pt modelId="{96FC70D1-3D09-42D3-ABB4-9750D486D275}" type="pres">
      <dgm:prSet presAssocID="{1A4E41DE-CA0D-4266-A987-568DC0161912}" presName="conn2-1" presStyleLbl="parChTrans1D2" presStyleIdx="1" presStyleCnt="2"/>
      <dgm:spPr/>
      <dgm:t>
        <a:bodyPr/>
        <a:lstStyle/>
        <a:p>
          <a:endParaRPr lang="fr-FR"/>
        </a:p>
      </dgm:t>
    </dgm:pt>
    <dgm:pt modelId="{93399FB2-26E1-40C5-8805-75F12015030A}" type="pres">
      <dgm:prSet presAssocID="{1A4E41DE-CA0D-4266-A987-568DC0161912}" presName="connTx" presStyleLbl="parChTrans1D2" presStyleIdx="1" presStyleCnt="2"/>
      <dgm:spPr/>
      <dgm:t>
        <a:bodyPr/>
        <a:lstStyle/>
        <a:p>
          <a:endParaRPr lang="fr-FR"/>
        </a:p>
      </dgm:t>
    </dgm:pt>
    <dgm:pt modelId="{3FEAEDB8-82DB-43D1-90EB-CACA37CC1AAC}" type="pres">
      <dgm:prSet presAssocID="{6C4E9CDB-F7AD-406D-A490-4EB0B943A411}" presName="root2" presStyleCnt="0"/>
      <dgm:spPr/>
    </dgm:pt>
    <dgm:pt modelId="{56C88CB6-8D52-4383-8BC6-CAD04FFBA5D8}" type="pres">
      <dgm:prSet presAssocID="{6C4E9CDB-F7AD-406D-A490-4EB0B943A411}" presName="LevelTwoTextNode" presStyleLbl="node2" presStyleIdx="1" presStyleCnt="2">
        <dgm:presLayoutVars>
          <dgm:chPref val="3"/>
        </dgm:presLayoutVars>
      </dgm:prSet>
      <dgm:spPr/>
      <dgm:t>
        <a:bodyPr/>
        <a:lstStyle/>
        <a:p>
          <a:endParaRPr lang="fr-FR"/>
        </a:p>
      </dgm:t>
    </dgm:pt>
    <dgm:pt modelId="{A811BE16-73E4-4783-B707-22B2B347796A}" type="pres">
      <dgm:prSet presAssocID="{6C4E9CDB-F7AD-406D-A490-4EB0B943A411}" presName="level3hierChild" presStyleCnt="0"/>
      <dgm:spPr/>
    </dgm:pt>
  </dgm:ptLst>
  <dgm:cxnLst>
    <dgm:cxn modelId="{CBB0D134-7564-4C6B-B950-0CA531773C81}" type="presOf" srcId="{1A4E41DE-CA0D-4266-A987-568DC0161912}" destId="{93399FB2-26E1-40C5-8805-75F12015030A}" srcOrd="1" destOrd="0" presId="urn:microsoft.com/office/officeart/2005/8/layout/hierarchy2"/>
    <dgm:cxn modelId="{A83E14C5-2141-4F38-A75A-362434B757DA}" type="presOf" srcId="{6C4E9CDB-F7AD-406D-A490-4EB0B943A411}" destId="{56C88CB6-8D52-4383-8BC6-CAD04FFBA5D8}" srcOrd="0" destOrd="0" presId="urn:microsoft.com/office/officeart/2005/8/layout/hierarchy2"/>
    <dgm:cxn modelId="{C15AD03F-6CAD-4DF6-9DEB-8DF6EFAB4E9A}" type="presOf" srcId="{A7E4E214-E988-424E-B392-20B1DB7F7851}" destId="{DC285700-63A3-40E8-B433-45A7B2AD664B}" srcOrd="1" destOrd="0" presId="urn:microsoft.com/office/officeart/2005/8/layout/hierarchy2"/>
    <dgm:cxn modelId="{FAAF9DD3-4D20-45EF-BB13-5FF5AF89DC49}" srcId="{018A7455-AE37-45FA-9F05-8630AE572CA3}" destId="{86B6D19A-BF64-4FF8-BA4D-273E9F0FFF7D}" srcOrd="0" destOrd="0" parTransId="{2704D983-648F-4A4C-908C-58E045E49737}" sibTransId="{C83AA36F-5947-41FB-B8EC-578D6ED84B3E}"/>
    <dgm:cxn modelId="{8A8F0E94-9081-4069-AAAC-C88C54D00E3F}" type="presOf" srcId="{9FD44B04-64E6-4F8A-9252-D6725E6D2539}" destId="{1CAC3B01-05EA-4C45-AD52-A5B12900F391}" srcOrd="0" destOrd="0" presId="urn:microsoft.com/office/officeart/2005/8/layout/hierarchy2"/>
    <dgm:cxn modelId="{3FD3E737-469A-4661-8182-3BE84729D577}" type="presOf" srcId="{018A7455-AE37-45FA-9F05-8630AE572CA3}" destId="{A0229E16-F337-43E6-86CE-BCD2CB1E02E5}" srcOrd="0" destOrd="0" presId="urn:microsoft.com/office/officeart/2005/8/layout/hierarchy2"/>
    <dgm:cxn modelId="{95D03791-8220-44E9-A949-4D8EBF107CBB}" srcId="{86B6D19A-BF64-4FF8-BA4D-273E9F0FFF7D}" destId="{6C4E9CDB-F7AD-406D-A490-4EB0B943A411}" srcOrd="1" destOrd="0" parTransId="{1A4E41DE-CA0D-4266-A987-568DC0161912}" sibTransId="{DF671878-7B58-49AE-B2EE-DDFCEC835FB5}"/>
    <dgm:cxn modelId="{DA1BFA0D-8475-45A0-8CE1-E391E643015C}" type="presOf" srcId="{A7E4E214-E988-424E-B392-20B1DB7F7851}" destId="{887D74A0-0621-4B90-8CBD-D4F9040A4E37}" srcOrd="0" destOrd="0" presId="urn:microsoft.com/office/officeart/2005/8/layout/hierarchy2"/>
    <dgm:cxn modelId="{67DCA42A-E0D8-414C-B1C3-983F67A59807}" type="presOf" srcId="{86B6D19A-BF64-4FF8-BA4D-273E9F0FFF7D}" destId="{11504A0B-74DF-4BAA-9FD5-2296C3071E11}" srcOrd="0" destOrd="0" presId="urn:microsoft.com/office/officeart/2005/8/layout/hierarchy2"/>
    <dgm:cxn modelId="{A6458134-A69B-48C1-BA09-7B6ADAC7F3A6}" type="presOf" srcId="{1A4E41DE-CA0D-4266-A987-568DC0161912}" destId="{96FC70D1-3D09-42D3-ABB4-9750D486D275}" srcOrd="0" destOrd="0" presId="urn:microsoft.com/office/officeart/2005/8/layout/hierarchy2"/>
    <dgm:cxn modelId="{96F6947A-7455-495D-AB03-E072DAC80C50}" srcId="{86B6D19A-BF64-4FF8-BA4D-273E9F0FFF7D}" destId="{9FD44B04-64E6-4F8A-9252-D6725E6D2539}" srcOrd="0" destOrd="0" parTransId="{A7E4E214-E988-424E-B392-20B1DB7F7851}" sibTransId="{6825BE0C-A6F2-44E2-BDE3-3B47928AF02A}"/>
    <dgm:cxn modelId="{90BD9A68-4E0F-4606-9FD7-43B22ECD23DE}" type="presParOf" srcId="{A0229E16-F337-43E6-86CE-BCD2CB1E02E5}" destId="{56DAD6A8-32DD-4192-A400-83B0021ABC2A}" srcOrd="0" destOrd="0" presId="urn:microsoft.com/office/officeart/2005/8/layout/hierarchy2"/>
    <dgm:cxn modelId="{B615BDEA-4891-478C-AFC5-BEC2C1CC345F}" type="presParOf" srcId="{56DAD6A8-32DD-4192-A400-83B0021ABC2A}" destId="{11504A0B-74DF-4BAA-9FD5-2296C3071E11}" srcOrd="0" destOrd="0" presId="urn:microsoft.com/office/officeart/2005/8/layout/hierarchy2"/>
    <dgm:cxn modelId="{CFF0F461-7CF2-431C-BDF1-34747CF90464}" type="presParOf" srcId="{56DAD6A8-32DD-4192-A400-83B0021ABC2A}" destId="{21BB8E4D-E8D3-4561-9491-2B1A51B892BD}" srcOrd="1" destOrd="0" presId="urn:microsoft.com/office/officeart/2005/8/layout/hierarchy2"/>
    <dgm:cxn modelId="{4024BA58-B74C-4D19-BB5D-AA99FC2719D0}" type="presParOf" srcId="{21BB8E4D-E8D3-4561-9491-2B1A51B892BD}" destId="{887D74A0-0621-4B90-8CBD-D4F9040A4E37}" srcOrd="0" destOrd="0" presId="urn:microsoft.com/office/officeart/2005/8/layout/hierarchy2"/>
    <dgm:cxn modelId="{F1C8CC09-B93D-4D38-AE13-753AB752C7EC}" type="presParOf" srcId="{887D74A0-0621-4B90-8CBD-D4F9040A4E37}" destId="{DC285700-63A3-40E8-B433-45A7B2AD664B}" srcOrd="0" destOrd="0" presId="urn:microsoft.com/office/officeart/2005/8/layout/hierarchy2"/>
    <dgm:cxn modelId="{B4DA93E4-3663-440B-86AB-78E7C409D3D9}" type="presParOf" srcId="{21BB8E4D-E8D3-4561-9491-2B1A51B892BD}" destId="{E072D7BA-D775-40E8-BE1A-5F3AE9EFFF01}" srcOrd="1" destOrd="0" presId="urn:microsoft.com/office/officeart/2005/8/layout/hierarchy2"/>
    <dgm:cxn modelId="{AD3DB60D-37B0-498B-92FE-56FD7A3E57A7}" type="presParOf" srcId="{E072D7BA-D775-40E8-BE1A-5F3AE9EFFF01}" destId="{1CAC3B01-05EA-4C45-AD52-A5B12900F391}" srcOrd="0" destOrd="0" presId="urn:microsoft.com/office/officeart/2005/8/layout/hierarchy2"/>
    <dgm:cxn modelId="{DC54FB60-63B7-4188-A045-EE02BA33E683}" type="presParOf" srcId="{E072D7BA-D775-40E8-BE1A-5F3AE9EFFF01}" destId="{FAB565C8-2FF6-4280-87B2-37600475CE5C}" srcOrd="1" destOrd="0" presId="urn:microsoft.com/office/officeart/2005/8/layout/hierarchy2"/>
    <dgm:cxn modelId="{CD3DB134-A549-4584-A2CB-667AF57B8E5F}" type="presParOf" srcId="{21BB8E4D-E8D3-4561-9491-2B1A51B892BD}" destId="{96FC70D1-3D09-42D3-ABB4-9750D486D275}" srcOrd="2" destOrd="0" presId="urn:microsoft.com/office/officeart/2005/8/layout/hierarchy2"/>
    <dgm:cxn modelId="{5E38974A-1BD5-4032-9F5F-48DC592E5494}" type="presParOf" srcId="{96FC70D1-3D09-42D3-ABB4-9750D486D275}" destId="{93399FB2-26E1-40C5-8805-75F12015030A}" srcOrd="0" destOrd="0" presId="urn:microsoft.com/office/officeart/2005/8/layout/hierarchy2"/>
    <dgm:cxn modelId="{F42D5728-6086-45A9-BABB-39B2ED7773C9}" type="presParOf" srcId="{21BB8E4D-E8D3-4561-9491-2B1A51B892BD}" destId="{3FEAEDB8-82DB-43D1-90EB-CACA37CC1AAC}" srcOrd="3" destOrd="0" presId="urn:microsoft.com/office/officeart/2005/8/layout/hierarchy2"/>
    <dgm:cxn modelId="{55494A71-C5FA-41AB-9E53-F716E82ED22C}" type="presParOf" srcId="{3FEAEDB8-82DB-43D1-90EB-CACA37CC1AAC}" destId="{56C88CB6-8D52-4383-8BC6-CAD04FFBA5D8}" srcOrd="0" destOrd="0" presId="urn:microsoft.com/office/officeart/2005/8/layout/hierarchy2"/>
    <dgm:cxn modelId="{412A39B1-7D59-434D-A34F-31FB5A50D407}" type="presParOf" srcId="{3FEAEDB8-82DB-43D1-90EB-CACA37CC1AAC}" destId="{A811BE16-73E4-4783-B707-22B2B347796A}"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72CFB2-DBA3-4CB3-83C4-07E39C2568B0}">
      <dsp:nvSpPr>
        <dsp:cNvPr id="0" name=""/>
        <dsp:cNvSpPr/>
      </dsp:nvSpPr>
      <dsp:spPr>
        <a:xfrm>
          <a:off x="655436" y="0"/>
          <a:ext cx="6413863" cy="641386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F7C7C2-8A67-42AD-A3E5-F341FB2854B6}">
      <dsp:nvSpPr>
        <dsp:cNvPr id="0" name=""/>
        <dsp:cNvSpPr/>
      </dsp:nvSpPr>
      <dsp:spPr>
        <a:xfrm>
          <a:off x="4033810" y="642012"/>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1. Introduction</a:t>
          </a:r>
          <a:endParaRPr lang="fr-FR" sz="2500" kern="1200" dirty="0"/>
        </a:p>
      </dsp:txBody>
      <dsp:txXfrm>
        <a:off x="4061634" y="669836"/>
        <a:ext cx="4113362" cy="514333"/>
      </dsp:txXfrm>
    </dsp:sp>
    <dsp:sp modelId="{2E519F47-AF78-4175-A741-630126C09E9A}">
      <dsp:nvSpPr>
        <dsp:cNvPr id="0" name=""/>
        <dsp:cNvSpPr/>
      </dsp:nvSpPr>
      <dsp:spPr>
        <a:xfrm>
          <a:off x="4033810" y="1283242"/>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2. Problématique</a:t>
          </a:r>
          <a:endParaRPr lang="fr-FR" sz="2500" kern="1200" dirty="0"/>
        </a:p>
      </dsp:txBody>
      <dsp:txXfrm>
        <a:off x="4061634" y="1311066"/>
        <a:ext cx="4113362" cy="514333"/>
      </dsp:txXfrm>
    </dsp:sp>
    <dsp:sp modelId="{CE45BE46-AC81-45F2-A96D-3EFF25836936}">
      <dsp:nvSpPr>
        <dsp:cNvPr id="0" name=""/>
        <dsp:cNvSpPr/>
      </dsp:nvSpPr>
      <dsp:spPr>
        <a:xfrm>
          <a:off x="4033810" y="1924472"/>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3. Objectif</a:t>
          </a:r>
          <a:endParaRPr lang="fr-FR" sz="2500" kern="1200" dirty="0"/>
        </a:p>
      </dsp:txBody>
      <dsp:txXfrm>
        <a:off x="4061634" y="1952296"/>
        <a:ext cx="4113362" cy="514333"/>
      </dsp:txXfrm>
    </dsp:sp>
    <dsp:sp modelId="{9400C973-12EC-4D1D-8A74-2BDA0D9DF800}">
      <dsp:nvSpPr>
        <dsp:cNvPr id="0" name=""/>
        <dsp:cNvSpPr/>
      </dsp:nvSpPr>
      <dsp:spPr>
        <a:xfrm>
          <a:off x="4033810" y="2565701"/>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4. Etat d’art</a:t>
          </a:r>
          <a:endParaRPr lang="fr-FR" sz="2500" kern="1200" dirty="0"/>
        </a:p>
      </dsp:txBody>
      <dsp:txXfrm>
        <a:off x="4061634" y="2593525"/>
        <a:ext cx="4113362" cy="514333"/>
      </dsp:txXfrm>
    </dsp:sp>
    <dsp:sp modelId="{F90CD351-FD05-4876-A9E1-041ADD84A133}">
      <dsp:nvSpPr>
        <dsp:cNvPr id="0" name=""/>
        <dsp:cNvSpPr/>
      </dsp:nvSpPr>
      <dsp:spPr>
        <a:xfrm>
          <a:off x="4033810" y="3206931"/>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5. Système Proposé</a:t>
          </a:r>
          <a:endParaRPr lang="fr-FR" sz="2500" kern="1200" dirty="0"/>
        </a:p>
      </dsp:txBody>
      <dsp:txXfrm>
        <a:off x="4061634" y="3234755"/>
        <a:ext cx="4113362" cy="514333"/>
      </dsp:txXfrm>
    </dsp:sp>
    <dsp:sp modelId="{7785B591-EB24-48A6-83F4-E09251C6EFC6}">
      <dsp:nvSpPr>
        <dsp:cNvPr id="0" name=""/>
        <dsp:cNvSpPr/>
      </dsp:nvSpPr>
      <dsp:spPr>
        <a:xfrm>
          <a:off x="4033560" y="3862977"/>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   5.1 Implémentation</a:t>
          </a:r>
          <a:endParaRPr lang="fr-FR" sz="2500" kern="1200" dirty="0"/>
        </a:p>
      </dsp:txBody>
      <dsp:txXfrm>
        <a:off x="4061384" y="3890801"/>
        <a:ext cx="4113362" cy="514333"/>
      </dsp:txXfrm>
    </dsp:sp>
    <dsp:sp modelId="{234C2B01-6991-40C5-B059-27FC48991A66}">
      <dsp:nvSpPr>
        <dsp:cNvPr id="0" name=""/>
        <dsp:cNvSpPr/>
      </dsp:nvSpPr>
      <dsp:spPr>
        <a:xfrm>
          <a:off x="4033810" y="4489390"/>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   5.2 Expérimentation</a:t>
          </a:r>
          <a:endParaRPr lang="fr-FR" sz="2500" kern="1200" dirty="0"/>
        </a:p>
      </dsp:txBody>
      <dsp:txXfrm>
        <a:off x="4061634" y="4517214"/>
        <a:ext cx="4113362" cy="514333"/>
      </dsp:txXfrm>
    </dsp:sp>
    <dsp:sp modelId="{98E4BE14-17AC-41AB-AD51-8281C53072E0}">
      <dsp:nvSpPr>
        <dsp:cNvPr id="0" name=""/>
        <dsp:cNvSpPr/>
      </dsp:nvSpPr>
      <dsp:spPr>
        <a:xfrm>
          <a:off x="4033810" y="5130620"/>
          <a:ext cx="4169010" cy="569981"/>
        </a:xfrm>
        <a:prstGeom prst="round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fr-FR" sz="2500" kern="1200" dirty="0" smtClean="0"/>
            <a:t>6. Conclusion et Perspectives</a:t>
          </a:r>
          <a:endParaRPr lang="fr-FR" sz="2500" kern="1200" dirty="0"/>
        </a:p>
      </dsp:txBody>
      <dsp:txXfrm>
        <a:off x="4061634" y="5158444"/>
        <a:ext cx="4113362" cy="5143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5F4BFC-BEE2-49BE-AAFF-EE276EB2784B}">
      <dsp:nvSpPr>
        <dsp:cNvPr id="0" name=""/>
        <dsp:cNvSpPr/>
      </dsp:nvSpPr>
      <dsp:spPr>
        <a:xfrm>
          <a:off x="3399" y="766677"/>
          <a:ext cx="3810841" cy="1531234"/>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53340" rIns="53340" bIns="53340" numCol="1" spcCol="1270" anchor="ctr" anchorCtr="0">
          <a:noAutofit/>
        </a:bodyPr>
        <a:lstStyle/>
        <a:p>
          <a:pPr lvl="0" algn="ctr" defTabSz="1778000">
            <a:lnSpc>
              <a:spcPct val="90000"/>
            </a:lnSpc>
            <a:spcBef>
              <a:spcPct val="0"/>
            </a:spcBef>
            <a:spcAft>
              <a:spcPct val="35000"/>
            </a:spcAft>
          </a:pPr>
          <a:r>
            <a:rPr lang="fr-FR" sz="4000" kern="1200" dirty="0" smtClean="0">
              <a:cs typeface="Times New Roman" panose="02020603050405020304" pitchFamily="18" charset="0"/>
            </a:rPr>
            <a:t>Solution proposée</a:t>
          </a:r>
          <a:endParaRPr lang="fr-FR" sz="4000" kern="1200" dirty="0"/>
        </a:p>
      </dsp:txBody>
      <dsp:txXfrm>
        <a:off x="769016" y="766677"/>
        <a:ext cx="2279607" cy="1531234"/>
      </dsp:txXfrm>
    </dsp:sp>
    <dsp:sp modelId="{EE159666-F3B6-4FED-ACA7-A5366F3762F3}">
      <dsp:nvSpPr>
        <dsp:cNvPr id="0" name=""/>
        <dsp:cNvSpPr/>
      </dsp:nvSpPr>
      <dsp:spPr>
        <a:xfrm>
          <a:off x="3148429" y="200671"/>
          <a:ext cx="6658119" cy="2663247"/>
        </a:xfrm>
        <a:prstGeom prst="chevron">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26670" rIns="26670" bIns="26670" numCol="1" spcCol="1270" anchor="ctr" anchorCtr="0">
          <a:noAutofit/>
        </a:bodyPr>
        <a:lstStyle/>
        <a:p>
          <a:pPr lvl="0" algn="l" defTabSz="889000">
            <a:lnSpc>
              <a:spcPct val="90000"/>
            </a:lnSpc>
            <a:spcBef>
              <a:spcPct val="0"/>
            </a:spcBef>
            <a:spcAft>
              <a:spcPct val="35000"/>
            </a:spcAft>
          </a:pPr>
          <a:r>
            <a:rPr lang="fr-FR" sz="2000" kern="1200" dirty="0" smtClean="0">
              <a:solidFill>
                <a:sysClr val="windowText" lastClr="000000"/>
              </a:solidFill>
              <a:cs typeface="Times New Roman" panose="02020603050405020304" pitchFamily="18" charset="0"/>
            </a:rPr>
            <a:t>Conception et réalisation d’un Système automatisé de signalisation capable de signaler en temps réel la localisation de ces accidents au  service concerné</a:t>
          </a:r>
          <a:endParaRPr lang="fr-FR" sz="2000" kern="1200" dirty="0">
            <a:solidFill>
              <a:sysClr val="windowText" lastClr="000000"/>
            </a:solidFill>
          </a:endParaRPr>
        </a:p>
      </dsp:txBody>
      <dsp:txXfrm>
        <a:off x="4480053" y="200671"/>
        <a:ext cx="3994872" cy="26632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504A0B-74DF-4BAA-9FD5-2296C3071E11}">
      <dsp:nvSpPr>
        <dsp:cNvPr id="0" name=""/>
        <dsp:cNvSpPr/>
      </dsp:nvSpPr>
      <dsp:spPr>
        <a:xfrm>
          <a:off x="6349" y="1863989"/>
          <a:ext cx="3381375" cy="169068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fr-FR" sz="4700" kern="1200" dirty="0" smtClean="0"/>
            <a:t>Détection</a:t>
          </a:r>
          <a:endParaRPr lang="fr-FR" sz="4700" kern="1200" dirty="0"/>
        </a:p>
      </dsp:txBody>
      <dsp:txXfrm>
        <a:off x="55868" y="1913508"/>
        <a:ext cx="3282337" cy="1591649"/>
      </dsp:txXfrm>
    </dsp:sp>
    <dsp:sp modelId="{887D74A0-0621-4B90-8CBD-D4F9040A4E37}">
      <dsp:nvSpPr>
        <dsp:cNvPr id="0" name=""/>
        <dsp:cNvSpPr/>
      </dsp:nvSpPr>
      <dsp:spPr>
        <a:xfrm rot="19457599">
          <a:off x="3231164" y="2195179"/>
          <a:ext cx="1665670" cy="56162"/>
        </a:xfrm>
        <a:custGeom>
          <a:avLst/>
          <a:gdLst/>
          <a:ahLst/>
          <a:cxnLst/>
          <a:rect l="0" t="0" r="0" b="0"/>
          <a:pathLst>
            <a:path>
              <a:moveTo>
                <a:pt x="0" y="28081"/>
              </a:moveTo>
              <a:lnTo>
                <a:pt x="1665670" y="2808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4022358" y="2181619"/>
        <a:ext cx="83283" cy="83283"/>
      </dsp:txXfrm>
    </dsp:sp>
    <dsp:sp modelId="{1CAC3B01-05EA-4C45-AD52-A5B12900F391}">
      <dsp:nvSpPr>
        <dsp:cNvPr id="0" name=""/>
        <dsp:cNvSpPr/>
      </dsp:nvSpPr>
      <dsp:spPr>
        <a:xfrm>
          <a:off x="4740275" y="891844"/>
          <a:ext cx="3381375" cy="1690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fr-FR" sz="4700" kern="1200" dirty="0" smtClean="0"/>
            <a:t>Collision</a:t>
          </a:r>
          <a:endParaRPr lang="fr-FR" sz="4700" kern="1200" dirty="0"/>
        </a:p>
      </dsp:txBody>
      <dsp:txXfrm>
        <a:off x="4789794" y="941363"/>
        <a:ext cx="3282337" cy="1591649"/>
      </dsp:txXfrm>
    </dsp:sp>
    <dsp:sp modelId="{96FC70D1-3D09-42D3-ABB4-9750D486D275}">
      <dsp:nvSpPr>
        <dsp:cNvPr id="0" name=""/>
        <dsp:cNvSpPr/>
      </dsp:nvSpPr>
      <dsp:spPr>
        <a:xfrm rot="2142401">
          <a:off x="3231164" y="3167325"/>
          <a:ext cx="1665670" cy="56162"/>
        </a:xfrm>
        <a:custGeom>
          <a:avLst/>
          <a:gdLst/>
          <a:ahLst/>
          <a:cxnLst/>
          <a:rect l="0" t="0" r="0" b="0"/>
          <a:pathLst>
            <a:path>
              <a:moveTo>
                <a:pt x="0" y="28081"/>
              </a:moveTo>
              <a:lnTo>
                <a:pt x="1665670" y="28081"/>
              </a:lnTo>
            </a:path>
          </a:pathLst>
        </a:custGeom>
        <a:noFill/>
        <a:ln w="1587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fr-FR" sz="600" kern="1200"/>
        </a:p>
      </dsp:txBody>
      <dsp:txXfrm>
        <a:off x="4022358" y="3153764"/>
        <a:ext cx="83283" cy="83283"/>
      </dsp:txXfrm>
    </dsp:sp>
    <dsp:sp modelId="{56C88CB6-8D52-4383-8BC6-CAD04FFBA5D8}">
      <dsp:nvSpPr>
        <dsp:cNvPr id="0" name=""/>
        <dsp:cNvSpPr/>
      </dsp:nvSpPr>
      <dsp:spPr>
        <a:xfrm>
          <a:off x="4740275" y="2836135"/>
          <a:ext cx="3381375" cy="1690687"/>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845" tIns="29845" rIns="29845" bIns="29845" numCol="1" spcCol="1270" anchor="ctr" anchorCtr="0">
          <a:noAutofit/>
        </a:bodyPr>
        <a:lstStyle/>
        <a:p>
          <a:pPr lvl="0" algn="ctr" defTabSz="2089150">
            <a:lnSpc>
              <a:spcPct val="90000"/>
            </a:lnSpc>
            <a:spcBef>
              <a:spcPct val="0"/>
            </a:spcBef>
            <a:spcAft>
              <a:spcPct val="35000"/>
            </a:spcAft>
          </a:pPr>
          <a:r>
            <a:rPr lang="fr-FR" sz="4700" kern="1200" dirty="0" smtClean="0"/>
            <a:t>Renversement</a:t>
          </a:r>
          <a:endParaRPr lang="fr-FR" sz="4700" kern="1200" dirty="0"/>
        </a:p>
      </dsp:txBody>
      <dsp:txXfrm>
        <a:off x="4789794" y="2885654"/>
        <a:ext cx="3282337" cy="1591649"/>
      </dsp:txXfrm>
    </dsp:sp>
  </dsp:spTree>
</dsp:drawing>
</file>

<file path=ppt/diagrams/layout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981F22-D706-49DE-B0DC-EF76E8EB1BF7}" type="datetimeFigureOut">
              <a:rPr lang="fr-FR" smtClean="0"/>
              <a:t>28/06/2019</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5E1CAC-54E1-4ECC-98C3-C1D85047271F}" type="slidenum">
              <a:rPr lang="fr-FR" smtClean="0"/>
              <a:t>‹N°›</a:t>
            </a:fld>
            <a:endParaRPr lang="fr-FR"/>
          </a:p>
        </p:txBody>
      </p:sp>
    </p:spTree>
    <p:extLst>
      <p:ext uri="{BB962C8B-B14F-4D97-AF65-F5344CB8AC3E}">
        <p14:creationId xmlns:p14="http://schemas.microsoft.com/office/powerpoint/2010/main" val="385767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Mon travaille tout au</a:t>
            </a:r>
            <a:r>
              <a:rPr lang="fr-FR" baseline="0" dirty="0" smtClean="0"/>
              <a:t> long du semestre avec Mr </a:t>
            </a:r>
            <a:r>
              <a:rPr lang="fr-FR" baseline="0" dirty="0" err="1" smtClean="0"/>
              <a:t>Khachar</a:t>
            </a:r>
            <a:r>
              <a:rPr lang="fr-FR" baseline="0" dirty="0" smtClean="0"/>
              <a:t> et Mr </a:t>
            </a:r>
            <a:r>
              <a:rPr lang="fr-FR" baseline="0" dirty="0" err="1" smtClean="0"/>
              <a:t>Dahane</a:t>
            </a:r>
            <a:r>
              <a:rPr lang="fr-FR" baseline="0" dirty="0" smtClean="0"/>
              <a:t> </a:t>
            </a:r>
          </a:p>
          <a:p>
            <a:r>
              <a:rPr lang="fr-FR" baseline="0" dirty="0" smtClean="0"/>
              <a:t>À porter sur ( titre ) </a:t>
            </a:r>
            <a:endParaRPr lang="fr-FR" dirty="0" smtClean="0"/>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a:t>
            </a:fld>
            <a:endParaRPr lang="fr-FR"/>
          </a:p>
        </p:txBody>
      </p:sp>
    </p:spTree>
    <p:extLst>
      <p:ext uri="{BB962C8B-B14F-4D97-AF65-F5344CB8AC3E}">
        <p14:creationId xmlns:p14="http://schemas.microsoft.com/office/powerpoint/2010/main" val="20544871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Dans ce</a:t>
            </a:r>
            <a:r>
              <a:rPr lang="fr-FR" baseline="0" dirty="0" smtClean="0"/>
              <a:t> </a:t>
            </a:r>
            <a:r>
              <a:rPr lang="fr-FR" baseline="0" dirty="0" err="1" smtClean="0"/>
              <a:t>diapot</a:t>
            </a:r>
            <a:r>
              <a:rPr lang="fr-FR" baseline="0" dirty="0" smtClean="0"/>
              <a:t> je </a:t>
            </a:r>
            <a:r>
              <a:rPr lang="fr-FR" baseline="0" dirty="0" err="1" smtClean="0"/>
              <a:t>prsente</a:t>
            </a:r>
            <a:r>
              <a:rPr lang="fr-FR" baseline="0" dirty="0" smtClean="0"/>
              <a:t> l’organigramme de </a:t>
            </a:r>
            <a:r>
              <a:rPr lang="fr-FR" baseline="0" dirty="0" err="1" smtClean="0"/>
              <a:t>fonctionement</a:t>
            </a:r>
            <a:r>
              <a:rPr lang="fr-FR" baseline="0" dirty="0" smtClean="0"/>
              <a:t> du SDNA </a:t>
            </a:r>
            <a:endParaRPr lang="fr-FR" dirty="0" smtClean="0"/>
          </a:p>
          <a:p>
            <a:endParaRPr lang="fr-FR" dirty="0" smtClean="0"/>
          </a:p>
          <a:p>
            <a:endParaRPr lang="fr-FR" dirty="0" smtClean="0"/>
          </a:p>
          <a:p>
            <a:r>
              <a:rPr lang="fr-FR" dirty="0" smtClean="0"/>
              <a:t>On suppose que la vitesse maximale du véhicule en route 180Km/h (120 km/h Vitesse maximale autorisée), et la longueur de la voiture 2m (en dessous de la moyenne)</a:t>
            </a:r>
          </a:p>
          <a:p>
            <a:r>
              <a:rPr lang="fr-FR" dirty="0" smtClean="0"/>
              <a:t>, donc on lire les mesures chaque 2m dans la vitesse du 180km/h alors :</a:t>
            </a:r>
          </a:p>
          <a:p>
            <a:endParaRPr lang="fr-FR" dirty="0" smtClean="0"/>
          </a:p>
          <a:p>
            <a:r>
              <a:rPr lang="fr-FR" dirty="0" smtClean="0"/>
              <a:t>On a : 180 Km/h ≈ 50 m/s </a:t>
            </a:r>
          </a:p>
          <a:p>
            <a:r>
              <a:rPr lang="fr-FR" dirty="0" smtClean="0"/>
              <a:t>Donc : 2m par 0.04 s </a:t>
            </a:r>
          </a:p>
          <a:p>
            <a:r>
              <a:rPr lang="fr-FR" dirty="0" smtClean="0"/>
              <a:t>Alors : Une mesure chaque 40 ms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10</a:t>
            </a:fld>
            <a:endParaRPr lang="fr-FR"/>
          </a:p>
        </p:txBody>
      </p:sp>
    </p:spTree>
    <p:extLst>
      <p:ext uri="{BB962C8B-B14F-4D97-AF65-F5344CB8AC3E}">
        <p14:creationId xmlns:p14="http://schemas.microsoft.com/office/powerpoint/2010/main" val="38730555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just" defTabSz="914400" rtl="0" eaLnBrk="1" fontAlgn="auto" latinLnBrk="0" hangingPunct="1">
              <a:lnSpc>
                <a:spcPct val="150000"/>
              </a:lnSpc>
              <a:spcBef>
                <a:spcPts val="0"/>
              </a:spcBef>
              <a:spcAft>
                <a:spcPts val="800"/>
              </a:spcAft>
              <a:buClrTx/>
              <a:buSzTx/>
              <a:buFontTx/>
              <a:buNone/>
              <a:tabLst/>
              <a:defRPr/>
            </a:pPr>
            <a:endParaRPr lang="fr-FR" b="1" dirty="0" smtClean="0">
              <a:latin typeface="Times New Roman" panose="02020603050405020304" pitchFamily="18" charset="0"/>
              <a:ea typeface="Calibri" panose="020F0502020204030204" pitchFamily="34" charset="0"/>
            </a:endParaRPr>
          </a:p>
          <a:p>
            <a:pPr marL="0" marR="0" indent="0" algn="just" defTabSz="914400" rtl="0" eaLnBrk="1" fontAlgn="auto" latinLnBrk="0" hangingPunct="1">
              <a:lnSpc>
                <a:spcPct val="150000"/>
              </a:lnSpc>
              <a:spcBef>
                <a:spcPts val="0"/>
              </a:spcBef>
              <a:spcAft>
                <a:spcPts val="800"/>
              </a:spcAft>
              <a:buClrTx/>
              <a:buSzTx/>
              <a:buFontTx/>
              <a:buNone/>
              <a:tabLst/>
              <a:defRPr/>
            </a:pPr>
            <a:r>
              <a:rPr lang="fr-FR" sz="1200" dirty="0" smtClean="0">
                <a:ea typeface="Calibri" panose="020F0502020204030204" pitchFamily="34" charset="0"/>
                <a:cs typeface="Arial" panose="020B0604020202020204" pitchFamily="34" charset="0"/>
              </a:rPr>
              <a:t>Pour cette étape, on  distingue</a:t>
            </a:r>
            <a:r>
              <a:rPr lang="fr-FR" sz="1200" baseline="0" dirty="0" smtClean="0">
                <a:ea typeface="Calibri" panose="020F0502020204030204" pitchFamily="34" charset="0"/>
                <a:cs typeface="Arial" panose="020B0604020202020204" pitchFamily="34" charset="0"/>
              </a:rPr>
              <a:t> </a:t>
            </a:r>
            <a:r>
              <a:rPr lang="fr-FR" sz="1200" dirty="0" smtClean="0">
                <a:ea typeface="Calibri" panose="020F0502020204030204" pitchFamily="34" charset="0"/>
                <a:cs typeface="Arial" panose="020B0604020202020204" pitchFamily="34" charset="0"/>
              </a:rPr>
              <a:t>deux types de détection :</a:t>
            </a:r>
          </a:p>
          <a:p>
            <a:pPr marL="0" marR="0" indent="0" algn="just" defTabSz="914400" rtl="0" eaLnBrk="1" fontAlgn="auto" latinLnBrk="0" hangingPunct="1">
              <a:lnSpc>
                <a:spcPct val="150000"/>
              </a:lnSpc>
              <a:spcBef>
                <a:spcPts val="0"/>
              </a:spcBef>
              <a:spcAft>
                <a:spcPts val="800"/>
              </a:spcAft>
              <a:buClrTx/>
              <a:buSzTx/>
              <a:buFontTx/>
              <a:buNone/>
              <a:tabLst/>
              <a:defRPr/>
            </a:pPr>
            <a:r>
              <a:rPr lang="fr-FR" sz="1200" dirty="0" smtClean="0">
                <a:solidFill>
                  <a:srgbClr val="333333"/>
                </a:solidFill>
                <a:latin typeface="Times New Roman" panose="02020603050405020304" pitchFamily="18" charset="0"/>
                <a:cs typeface="Times New Roman" panose="02020603050405020304" pitchFamily="18" charset="0"/>
              </a:rPr>
              <a:t>Pour ce faire on  utilise le gyroscope - accéléromètre qui comporte 6 axes (Gyroscope à 3 axes, accéléromètre à 3 axes  ) </a:t>
            </a:r>
            <a:endParaRPr lang="fr-FR" sz="1200" dirty="0" smtClean="0">
              <a:ea typeface="Calibri" panose="020F0502020204030204" pitchFamily="34" charset="0"/>
              <a:cs typeface="Arial" panose="020B0604020202020204" pitchFamily="34" charset="0"/>
            </a:endParaRPr>
          </a:p>
          <a:p>
            <a:pPr marL="0" marR="0" indent="0" algn="just" defTabSz="914400" rtl="0" eaLnBrk="1" fontAlgn="auto" latinLnBrk="0" hangingPunct="1">
              <a:lnSpc>
                <a:spcPct val="150000"/>
              </a:lnSpc>
              <a:spcBef>
                <a:spcPts val="0"/>
              </a:spcBef>
              <a:spcAft>
                <a:spcPts val="800"/>
              </a:spcAft>
              <a:buClrTx/>
              <a:buSzTx/>
              <a:buFontTx/>
              <a:buNone/>
              <a:tabLst/>
              <a:defRPr/>
            </a:pPr>
            <a:r>
              <a:rPr lang="fr-FR" dirty="0" smtClean="0"/>
              <a:t>Le gyroscope : retourne une vitesse angulaire de rotation selon trois axes, 0 si pas de rotation (degrés/seconde).</a:t>
            </a:r>
          </a:p>
          <a:p>
            <a:pPr marL="0" marR="0" indent="0" algn="just" defTabSz="914400" rtl="0" eaLnBrk="1" fontAlgn="auto" latinLnBrk="0" hangingPunct="1">
              <a:lnSpc>
                <a:spcPct val="150000"/>
              </a:lnSpc>
              <a:spcBef>
                <a:spcPts val="0"/>
              </a:spcBef>
              <a:spcAft>
                <a:spcPts val="800"/>
              </a:spcAft>
              <a:buClrTx/>
              <a:buSzTx/>
              <a:buFontTx/>
              <a:buNone/>
              <a:tabLst/>
              <a:defRPr/>
            </a:pPr>
            <a:r>
              <a:rPr lang="fr-FR" dirty="0" smtClean="0"/>
              <a:t>L'accéléromètre : retourne une force ou une accélération (m²/s). </a:t>
            </a:r>
            <a:endParaRPr lang="fr-FR" b="1" dirty="0" smtClean="0">
              <a:latin typeface="Times New Roman" panose="02020603050405020304" pitchFamily="18" charset="0"/>
              <a:ea typeface="Calibri" panose="020F0502020204030204" pitchFamily="34" charset="0"/>
            </a:endParaRPr>
          </a:p>
          <a:p>
            <a:pPr marL="0" marR="0" indent="0" algn="just" defTabSz="914400" rtl="0" eaLnBrk="1" fontAlgn="auto" latinLnBrk="0" hangingPunct="1">
              <a:lnSpc>
                <a:spcPct val="150000"/>
              </a:lnSpc>
              <a:spcBef>
                <a:spcPts val="0"/>
              </a:spcBef>
              <a:spcAft>
                <a:spcPts val="800"/>
              </a:spcAft>
              <a:buClrTx/>
              <a:buSzTx/>
              <a:buFontTx/>
              <a:buNone/>
              <a:tabLst/>
              <a:defRPr/>
            </a:pPr>
            <a:endParaRPr lang="fr-FR" b="1" dirty="0" smtClean="0">
              <a:latin typeface="Times New Roman" panose="02020603050405020304" pitchFamily="18" charset="0"/>
              <a:ea typeface="Calibri" panose="020F0502020204030204" pitchFamily="34" charset="0"/>
            </a:endParaRPr>
          </a:p>
          <a:p>
            <a:pPr marL="0" marR="0" indent="0" algn="just" defTabSz="914400" rtl="0" eaLnBrk="1" fontAlgn="auto" latinLnBrk="0" hangingPunct="1">
              <a:lnSpc>
                <a:spcPct val="150000"/>
              </a:lnSpc>
              <a:spcBef>
                <a:spcPts val="0"/>
              </a:spcBef>
              <a:spcAft>
                <a:spcPts val="800"/>
              </a:spcAft>
              <a:buClrTx/>
              <a:buSzTx/>
              <a:buFontTx/>
              <a:buNone/>
              <a:tabLst/>
              <a:defRPr/>
            </a:pPr>
            <a:r>
              <a:rPr lang="fr-FR" b="1" dirty="0" smtClean="0">
                <a:latin typeface="Times New Roman" panose="02020603050405020304" pitchFamily="18" charset="0"/>
                <a:ea typeface="Calibri" panose="020F0502020204030204" pitchFamily="34" charset="0"/>
              </a:rPr>
              <a:t>Détection de collision :  </a:t>
            </a:r>
            <a:endParaRPr lang="fr-FR" sz="1200" dirty="0" smtClean="0">
              <a:ea typeface="Calibri" panose="020F0502020204030204" pitchFamily="34" charset="0"/>
              <a:cs typeface="Arial" panose="020B0604020202020204" pitchFamily="34" charset="0"/>
            </a:endParaRPr>
          </a:p>
          <a:p>
            <a:pPr algn="just">
              <a:lnSpc>
                <a:spcPct val="150000"/>
              </a:lnSpc>
              <a:spcAft>
                <a:spcPts val="800"/>
              </a:spcAft>
            </a:pPr>
            <a:r>
              <a:rPr lang="fr-FR" sz="1200" dirty="0" smtClean="0">
                <a:ea typeface="Calibri" panose="020F0502020204030204" pitchFamily="34" charset="0"/>
                <a:cs typeface="Arial" panose="020B0604020202020204" pitchFamily="34" charset="0"/>
              </a:rPr>
              <a:t>On calcule la différence entre deux lectures consécutives (par exemple la lecture du AX) par rapport à une valeur de seuil spécifique. </a:t>
            </a:r>
            <a:endParaRPr lang="fr-FR" dirty="0" smtClean="0">
              <a:ea typeface="Calibri" panose="020F0502020204030204" pitchFamily="34" charset="0"/>
              <a:cs typeface="Arial" panose="020B0604020202020204" pitchFamily="34" charset="0"/>
            </a:endParaRPr>
          </a:p>
          <a:p>
            <a:pPr algn="just">
              <a:lnSpc>
                <a:spcPct val="150000"/>
              </a:lnSpc>
              <a:spcAft>
                <a:spcPts val="800"/>
              </a:spcAft>
            </a:pPr>
            <a:r>
              <a:rPr lang="fr-FR" sz="1200" dirty="0" smtClean="0">
                <a:ea typeface="Calibri" panose="020F0502020204030204" pitchFamily="34" charset="0"/>
                <a:cs typeface="Arial" panose="020B0604020202020204" pitchFamily="34" charset="0"/>
              </a:rPr>
              <a:t>Pour déterminer ce seuil, on a choisi le système d’airbag comme modèle, </a:t>
            </a:r>
            <a:r>
              <a:rPr lang="fr-FR" sz="1200" baseline="0" dirty="0" smtClean="0">
                <a:ea typeface="Calibri" panose="020F0502020204030204" pitchFamily="34" charset="0"/>
                <a:cs typeface="Arial" panose="020B0604020202020204" pitchFamily="34" charset="0"/>
              </a:rPr>
              <a:t> </a:t>
            </a:r>
            <a:r>
              <a:rPr lang="fr-FR" sz="1200" dirty="0" smtClean="0">
                <a:ea typeface="Calibri" panose="020F0502020204030204" pitchFamily="34" charset="0"/>
                <a:cs typeface="Arial" panose="020B0604020202020204" pitchFamily="34" charset="0"/>
              </a:rPr>
              <a:t>équivalent de 7g  (g force ), 1g = 9.8 m/s² ).  soit 68,8</a:t>
            </a:r>
            <a:r>
              <a:rPr lang="fr-FR" sz="1200" baseline="0" dirty="0" smtClean="0">
                <a:ea typeface="Calibri" panose="020F0502020204030204" pitchFamily="34" charset="0"/>
                <a:cs typeface="Arial" panose="020B0604020202020204" pitchFamily="34" charset="0"/>
              </a:rPr>
              <a:t> m/s²</a:t>
            </a:r>
            <a:endParaRPr lang="fr-FR" dirty="0">
              <a:effectLst/>
              <a:ea typeface="Calibri" panose="020F0502020204030204" pitchFamily="34" charset="0"/>
              <a:cs typeface="Arial" panose="020B0604020202020204" pitchFamily="34" charset="0"/>
            </a:endParaRPr>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11</a:t>
            </a:fld>
            <a:endParaRPr lang="fr-FR"/>
          </a:p>
        </p:txBody>
      </p:sp>
    </p:spTree>
    <p:extLst>
      <p:ext uri="{BB962C8B-B14F-4D97-AF65-F5344CB8AC3E}">
        <p14:creationId xmlns:p14="http://schemas.microsoft.com/office/powerpoint/2010/main" val="228152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(le véhicule commence généralement le renversement à 46° ou plus ) :</a:t>
            </a:r>
          </a:p>
          <a:p>
            <a:endParaRPr lang="fr-FR" sz="1200" baseline="0" dirty="0" smtClean="0"/>
          </a:p>
          <a:p>
            <a:r>
              <a:rPr lang="fr-FR" sz="1200" baseline="0" dirty="0" smtClean="0"/>
              <a:t>Ces des données des chercheurs du domaine</a:t>
            </a: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12</a:t>
            </a:fld>
            <a:endParaRPr lang="fr-FR"/>
          </a:p>
        </p:txBody>
      </p:sp>
    </p:spTree>
    <p:extLst>
      <p:ext uri="{BB962C8B-B14F-4D97-AF65-F5344CB8AC3E}">
        <p14:creationId xmlns:p14="http://schemas.microsoft.com/office/powerpoint/2010/main" val="876505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a:t>
            </a:r>
            <a:r>
              <a:rPr lang="fr-FR" baseline="0" dirty="0" smtClean="0"/>
              <a:t> avoir une précision de la  valeur de l’angle de </a:t>
            </a:r>
            <a:r>
              <a:rPr lang="fr-FR" sz="1200" dirty="0" smtClean="0"/>
              <a:t>renversement On utilise les données de l'accéléromètre et du gyroscope</a:t>
            </a:r>
          </a:p>
          <a:p>
            <a:r>
              <a:rPr lang="fr-FR" dirty="0" smtClean="0"/>
              <a:t>Pour ce faire on a recours au théorème filtre complémentaire </a:t>
            </a:r>
          </a:p>
          <a:p>
            <a:r>
              <a:rPr lang="fr-FR" dirty="0" smtClean="0"/>
              <a:t>////</a:t>
            </a:r>
            <a:r>
              <a:rPr lang="fr-FR" baseline="0" dirty="0" smtClean="0"/>
              <a:t> équation prouver /// </a:t>
            </a:r>
          </a:p>
          <a:p>
            <a:endParaRPr lang="fr-FR" baseline="0" dirty="0" smtClean="0"/>
          </a:p>
          <a:p>
            <a:r>
              <a:rPr lang="fr-FR" dirty="0" smtClean="0"/>
              <a:t>𝜏 </a:t>
            </a:r>
            <a:r>
              <a:rPr lang="fr-FR" baseline="0" dirty="0" smtClean="0"/>
              <a:t>Taux  </a:t>
            </a:r>
            <a:r>
              <a:rPr lang="fr-FR" dirty="0" smtClean="0"/>
              <a:t>constante de temps </a:t>
            </a:r>
            <a:endParaRPr lang="fr-FR" baseline="0" dirty="0" smtClean="0"/>
          </a:p>
          <a:p>
            <a:endParaRPr lang="fr-FR" baseline="0" dirty="0" smtClean="0"/>
          </a:p>
          <a:p>
            <a:r>
              <a:rPr lang="fr-FR" baseline="0" dirty="0" smtClean="0"/>
              <a:t>C’est des données de référence </a:t>
            </a:r>
          </a:p>
          <a:p>
            <a:endParaRPr lang="fr-FR" dirty="0" smtClean="0"/>
          </a:p>
          <a:p>
            <a:endParaRPr lang="fr-FR" dirty="0" smtClean="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14</a:t>
            </a:fld>
            <a:endParaRPr lang="fr-FR"/>
          </a:p>
        </p:txBody>
      </p:sp>
    </p:spTree>
    <p:extLst>
      <p:ext uri="{BB962C8B-B14F-4D97-AF65-F5344CB8AC3E}">
        <p14:creationId xmlns:p14="http://schemas.microsoft.com/office/powerpoint/2010/main" val="14551042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a utilisé les </a:t>
            </a:r>
            <a:r>
              <a:rPr lang="fr-FR" dirty="0" err="1" smtClean="0"/>
              <a:t>logicile</a:t>
            </a:r>
            <a:r>
              <a:rPr lang="fr-FR" baseline="0" dirty="0" smtClean="0"/>
              <a:t> : </a:t>
            </a:r>
            <a:r>
              <a:rPr lang="fr-FR" dirty="0" smtClean="0"/>
              <a:t>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16</a:t>
            </a:fld>
            <a:endParaRPr lang="fr-FR"/>
          </a:p>
        </p:txBody>
      </p:sp>
    </p:spTree>
    <p:extLst>
      <p:ext uri="{BB962C8B-B14F-4D97-AF65-F5344CB8AC3E}">
        <p14:creationId xmlns:p14="http://schemas.microsoft.com/office/powerpoint/2010/main" val="24625187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Pour</a:t>
            </a:r>
            <a:r>
              <a:rPr lang="fr-FR" baseline="0" dirty="0" smtClean="0"/>
              <a:t> arriver à réaliser ce système on a utilisé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17</a:t>
            </a:fld>
            <a:endParaRPr lang="fr-FR"/>
          </a:p>
        </p:txBody>
      </p:sp>
    </p:spTree>
    <p:extLst>
      <p:ext uri="{BB962C8B-B14F-4D97-AF65-F5344CB8AC3E}">
        <p14:creationId xmlns:p14="http://schemas.microsoft.com/office/powerpoint/2010/main" val="20010859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18</a:t>
            </a:fld>
            <a:endParaRPr lang="fr-FR"/>
          </a:p>
        </p:txBody>
      </p:sp>
    </p:spTree>
    <p:extLst>
      <p:ext uri="{BB962C8B-B14F-4D97-AF65-F5344CB8AC3E}">
        <p14:creationId xmlns:p14="http://schemas.microsoft.com/office/powerpoint/2010/main" val="24639867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a testé ce système dans diffèrent scenario</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19</a:t>
            </a:fld>
            <a:endParaRPr lang="fr-FR"/>
          </a:p>
        </p:txBody>
      </p:sp>
    </p:spTree>
    <p:extLst>
      <p:ext uri="{BB962C8B-B14F-4D97-AF65-F5344CB8AC3E}">
        <p14:creationId xmlns:p14="http://schemas.microsoft.com/office/powerpoint/2010/main" val="8660060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sz="1200" dirty="0" smtClean="0"/>
              <a:t>Les tests</a:t>
            </a:r>
            <a:r>
              <a:rPr lang="fr-FR" sz="1200" baseline="0" dirty="0" smtClean="0"/>
              <a:t> on été déroules à l’</a:t>
            </a:r>
            <a:r>
              <a:rPr lang="fr-FR" sz="1200" baseline="0" dirty="0" err="1" smtClean="0"/>
              <a:t>interieur</a:t>
            </a:r>
            <a:r>
              <a:rPr lang="fr-FR" sz="1200" baseline="0" dirty="0" smtClean="0"/>
              <a:t> de l’université </a:t>
            </a:r>
            <a:r>
              <a:rPr lang="fr-FR" sz="1200" baseline="0" dirty="0" err="1" smtClean="0"/>
              <a:t>d’oran</a:t>
            </a:r>
            <a:r>
              <a:rPr lang="fr-FR" sz="1200" baseline="0" dirty="0" smtClean="0"/>
              <a:t> 1 ( IGMO – </a:t>
            </a:r>
            <a:r>
              <a:rPr lang="fr-FR" sz="1200" baseline="0" dirty="0" err="1" smtClean="0"/>
              <a:t>departemet</a:t>
            </a:r>
            <a:r>
              <a:rPr lang="fr-FR" sz="1200" baseline="0" dirty="0" smtClean="0"/>
              <a:t> informatique ) </a:t>
            </a:r>
            <a:endParaRPr lang="fr-FR" sz="1200" dirty="0" smtClean="0"/>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20</a:t>
            </a:fld>
            <a:endParaRPr lang="fr-FR"/>
          </a:p>
        </p:txBody>
      </p:sp>
    </p:spTree>
    <p:extLst>
      <p:ext uri="{BB962C8B-B14F-4D97-AF65-F5344CB8AC3E}">
        <p14:creationId xmlns:p14="http://schemas.microsoft.com/office/powerpoint/2010/main" val="1941726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Ce projet nous a été très utile en relation avec la spécialité de notre formation surtout au niveau pratique, où nous avons appris de connaissances nouvelles et actualisées dans ce domaine et aussi dans les domaines de l’électronique, manipulation des microcontrôleurs, configuration et programmation des capteurs en réalisant des prototypes de test opérationnels. </a:t>
            </a:r>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21</a:t>
            </a:fld>
            <a:endParaRPr lang="fr-FR"/>
          </a:p>
        </p:txBody>
      </p:sp>
    </p:spTree>
    <p:extLst>
      <p:ext uri="{BB962C8B-B14F-4D97-AF65-F5344CB8AC3E}">
        <p14:creationId xmlns:p14="http://schemas.microsoft.com/office/powerpoint/2010/main" val="265641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La présentation se déroule comme suite</a:t>
            </a:r>
            <a:r>
              <a:rPr lang="fr-FR" baseline="0" dirty="0" smtClean="0"/>
              <a:t> :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2</a:t>
            </a:fld>
            <a:endParaRPr lang="fr-FR"/>
          </a:p>
        </p:txBody>
      </p:sp>
    </p:spTree>
    <p:extLst>
      <p:ext uri="{BB962C8B-B14F-4D97-AF65-F5344CB8AC3E}">
        <p14:creationId xmlns:p14="http://schemas.microsoft.com/office/powerpoint/2010/main" val="3629456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lnSpc>
                <a:spcPct val="107000"/>
              </a:lnSpc>
              <a:spcAft>
                <a:spcPts val="800"/>
              </a:spcAft>
            </a:pPr>
            <a:r>
              <a:rPr lang="fr-FR" sz="1200" dirty="0" smtClean="0">
                <a:ea typeface="Calibri" panose="020F0502020204030204" pitchFamily="34" charset="0"/>
                <a:cs typeface="Arial" panose="020B0604020202020204" pitchFamily="34" charset="0"/>
              </a:rPr>
              <a:t>Le monde a connu une forte augmentation des véhicules, qui a engendré  un nombre d’accidents très élevé , ceci a poussé divers pays a prendre  des mesures de prévention de ces accidents, Mais il y a un problème qui se pose avec la victime sauvée après l’accident, c’est le facteur temps qui peut faire la différence entre vie et mort, des solutions efficaces en</a:t>
            </a:r>
            <a:r>
              <a:rPr lang="fr-FR" sz="1200" baseline="0" dirty="0" smtClean="0">
                <a:ea typeface="Calibri" panose="020F0502020204030204" pitchFamily="34" charset="0"/>
                <a:cs typeface="Arial" panose="020B0604020202020204" pitchFamily="34" charset="0"/>
              </a:rPr>
              <a:t> temps réel ont été trouvées à l’aide du développement  de la technologie lot et RCSF</a:t>
            </a:r>
          </a:p>
          <a:p>
            <a:pPr algn="just">
              <a:lnSpc>
                <a:spcPct val="107000"/>
              </a:lnSpc>
              <a:spcAft>
                <a:spcPts val="800"/>
              </a:spcAft>
            </a:pPr>
            <a:endParaRPr lang="fr-FR" sz="1200" baseline="0" dirty="0" smtClean="0">
              <a:ea typeface="Calibri" panose="020F0502020204030204" pitchFamily="34" charset="0"/>
              <a:cs typeface="Arial" panose="020B0604020202020204" pitchFamily="34" charset="0"/>
            </a:endParaRPr>
          </a:p>
          <a:p>
            <a:pPr algn="just">
              <a:lnSpc>
                <a:spcPct val="107000"/>
              </a:lnSpc>
              <a:spcAft>
                <a:spcPts val="800"/>
              </a:spcAft>
            </a:pPr>
            <a:r>
              <a:rPr lang="fr-FR" sz="1200" dirty="0" smtClean="0">
                <a:ea typeface="Calibri" panose="020F0502020204030204" pitchFamily="34" charset="0"/>
                <a:cs typeface="Arial" panose="020B0604020202020204" pitchFamily="34" charset="0"/>
              </a:rPr>
              <a:t>Afin</a:t>
            </a:r>
            <a:r>
              <a:rPr lang="fr-FR" sz="1200" baseline="0" dirty="0" smtClean="0">
                <a:ea typeface="Calibri" panose="020F0502020204030204" pitchFamily="34" charset="0"/>
                <a:cs typeface="Arial" panose="020B0604020202020204" pitchFamily="34" charset="0"/>
              </a:rPr>
              <a:t> </a:t>
            </a:r>
            <a:r>
              <a:rPr lang="fr-FR" sz="1200" dirty="0" smtClean="0">
                <a:ea typeface="Calibri" panose="020F0502020204030204" pitchFamily="34" charset="0"/>
                <a:cs typeface="Arial" panose="020B0604020202020204" pitchFamily="34" charset="0"/>
              </a:rPr>
              <a:t>de résoudre les différents problèmes de détection des accidents routiers et sur la base de cette technologie on a conçu un </a:t>
            </a:r>
            <a:r>
              <a:rPr lang="fr-FR" sz="1200" dirty="0" smtClean="0"/>
              <a:t>système de détection et de notification des accidents de véhicules, appelé SDNA.</a:t>
            </a:r>
          </a:p>
          <a:p>
            <a:pPr algn="just">
              <a:lnSpc>
                <a:spcPct val="107000"/>
              </a:lnSpc>
              <a:spcAft>
                <a:spcPts val="800"/>
              </a:spcAft>
            </a:pPr>
            <a:endParaRPr lang="fr-FR" sz="1200" dirty="0" smtClean="0">
              <a:ea typeface="Calibri" panose="020F0502020204030204" pitchFamily="34" charset="0"/>
              <a:cs typeface="Arial" panose="020B0604020202020204" pitchFamily="34" charset="0"/>
            </a:endParaRPr>
          </a:p>
          <a:p>
            <a:pPr algn="just">
              <a:lnSpc>
                <a:spcPct val="107000"/>
              </a:lnSpc>
              <a:spcAft>
                <a:spcPts val="800"/>
              </a:spcAft>
            </a:pPr>
            <a:endParaRPr lang="fr-FR" sz="1200" dirty="0" smtClean="0">
              <a:ea typeface="Calibri" panose="020F0502020204030204" pitchFamily="34" charset="0"/>
              <a:cs typeface="Arial" panose="020B0604020202020204" pitchFamily="34" charset="0"/>
            </a:endParaRPr>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3</a:t>
            </a:fld>
            <a:endParaRPr lang="fr-FR"/>
          </a:p>
        </p:txBody>
      </p:sp>
    </p:spTree>
    <p:extLst>
      <p:ext uri="{BB962C8B-B14F-4D97-AF65-F5344CB8AC3E}">
        <p14:creationId xmlns:p14="http://schemas.microsoft.com/office/powerpoint/2010/main" val="1459178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200" dirty="0" smtClean="0"/>
              <a:t>on a remarquer dans l'</a:t>
            </a:r>
            <a:r>
              <a:rPr lang="fr-FR" sz="1200" dirty="0" err="1" smtClean="0"/>
              <a:t>historgamme</a:t>
            </a:r>
            <a:r>
              <a:rPr lang="fr-FR" sz="1200" dirty="0" smtClean="0"/>
              <a:t> qui représente les décès entre zones rurales et urbaines   </a:t>
            </a:r>
          </a:p>
          <a:p>
            <a:r>
              <a:rPr lang="fr-FR" sz="1200" dirty="0" smtClean="0"/>
              <a:t>entre la période 2005 et 2010 que le nombre de décès dans les zone rural plus élever que dans les </a:t>
            </a:r>
            <a:r>
              <a:rPr lang="fr-FR" sz="1200" dirty="0" err="1" smtClean="0"/>
              <a:t>zonne</a:t>
            </a:r>
            <a:r>
              <a:rPr lang="fr-FR" sz="1200" dirty="0" smtClean="0"/>
              <a:t> </a:t>
            </a:r>
            <a:r>
              <a:rPr lang="fr-FR" sz="1200" dirty="0" err="1" smtClean="0"/>
              <a:t>urbanne</a:t>
            </a:r>
            <a:endParaRPr lang="fr-FR" sz="1200" dirty="0" smtClean="0"/>
          </a:p>
          <a:p>
            <a:r>
              <a:rPr lang="fr-FR" sz="1200" dirty="0" smtClean="0">
                <a:solidFill>
                  <a:srgbClr val="FF0000"/>
                </a:solidFill>
              </a:rPr>
              <a:t>cela signifie que notamment en zones isolées on trouve des difficultés à signaler</a:t>
            </a:r>
            <a:r>
              <a:rPr lang="fr-FR" sz="1200" baseline="0" dirty="0" smtClean="0">
                <a:solidFill>
                  <a:srgbClr val="FF0000"/>
                </a:solidFill>
              </a:rPr>
              <a:t> </a:t>
            </a:r>
            <a:r>
              <a:rPr lang="fr-FR" sz="1200" dirty="0" smtClean="0">
                <a:solidFill>
                  <a:srgbClr val="FF0000"/>
                </a:solidFill>
              </a:rPr>
              <a:t> le lieu de l'accident </a:t>
            </a:r>
          </a:p>
          <a:p>
            <a:endParaRPr lang="ar-DZ" sz="1200" dirty="0" smtClean="0"/>
          </a:p>
          <a:p>
            <a:r>
              <a:rPr lang="fr-FR" sz="1200" dirty="0" smtClean="0"/>
              <a:t>en générale il existe d'autre ressent : </a:t>
            </a:r>
          </a:p>
          <a:p>
            <a:endParaRPr lang="fr-FR" sz="1200" dirty="0" smtClean="0"/>
          </a:p>
          <a:p>
            <a:r>
              <a:rPr lang="fr-FR" sz="1200" dirty="0" smtClean="0"/>
              <a:t>pour y remédier on a conçu un système ...</a:t>
            </a:r>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4</a:t>
            </a:fld>
            <a:endParaRPr lang="fr-FR"/>
          </a:p>
        </p:txBody>
      </p:sp>
    </p:spTree>
    <p:extLst>
      <p:ext uri="{BB962C8B-B14F-4D97-AF65-F5344CB8AC3E}">
        <p14:creationId xmlns:p14="http://schemas.microsoft.com/office/powerpoint/2010/main" val="1711345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Les</a:t>
            </a:r>
            <a:r>
              <a:rPr lang="fr-FR" baseline="0" dirty="0" smtClean="0"/>
              <a:t> </a:t>
            </a:r>
            <a:r>
              <a:rPr lang="fr-FR" dirty="0" smtClean="0"/>
              <a:t>objectifs principaux de notre système</a:t>
            </a:r>
            <a:r>
              <a:rPr lang="fr-FR" baseline="0" dirty="0" smtClean="0"/>
              <a:t> conçu ce </a:t>
            </a:r>
            <a:r>
              <a:rPr lang="fr-FR" baseline="0" dirty="0" err="1" smtClean="0"/>
              <a:t>resume</a:t>
            </a:r>
            <a:r>
              <a:rPr lang="fr-FR" baseline="0" dirty="0" smtClean="0"/>
              <a:t> comme suit :</a:t>
            </a:r>
          </a:p>
          <a:p>
            <a:endParaRPr lang="fr-FR" baseline="0" dirty="0" smtClean="0"/>
          </a:p>
          <a:p>
            <a:r>
              <a:rPr lang="fr-FR" baseline="0" dirty="0" smtClean="0"/>
              <a:t>2 ) </a:t>
            </a:r>
            <a:r>
              <a:rPr lang="fr-FR" dirty="0" smtClean="0"/>
              <a:t>(</a:t>
            </a:r>
            <a:r>
              <a:rPr lang="fr-FR" dirty="0" err="1" smtClean="0"/>
              <a:t>cad</a:t>
            </a:r>
            <a:r>
              <a:rPr lang="fr-FR" dirty="0" smtClean="0"/>
              <a:t> fausses notifications)</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5</a:t>
            </a:fld>
            <a:endParaRPr lang="fr-FR"/>
          </a:p>
        </p:txBody>
      </p:sp>
    </p:spTree>
    <p:extLst>
      <p:ext uri="{BB962C8B-B14F-4D97-AF65-F5344CB8AC3E}">
        <p14:creationId xmlns:p14="http://schemas.microsoft.com/office/powerpoint/2010/main" val="2703287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aseline="0" dirty="0" smtClean="0"/>
              <a:t>Après nos recherches, nous l’avons résumé dans ce </a:t>
            </a:r>
            <a:r>
              <a:rPr lang="fr-FR" baseline="0" dirty="0" err="1" smtClean="0"/>
              <a:t>shema</a:t>
            </a:r>
            <a:r>
              <a:rPr lang="fr-FR" baseline="0" dirty="0" smtClean="0"/>
              <a:t> </a:t>
            </a:r>
            <a:endParaRPr lang="ar-DZ" baseline="0" dirty="0" smtClean="0"/>
          </a:p>
          <a:p>
            <a:endParaRPr lang="ar-DZ" baseline="0" dirty="0" smtClean="0"/>
          </a:p>
          <a:p>
            <a:r>
              <a:rPr lang="fr-FR" baseline="0" dirty="0" smtClean="0"/>
              <a:t>On distingue deux types  de véhicules à 2 roues et 4 roues , cette dernière est l’objet de notre recherche </a:t>
            </a:r>
          </a:p>
          <a:p>
            <a:endParaRPr lang="fr-FR" baseline="0" dirty="0" smtClean="0"/>
          </a:p>
          <a:p>
            <a:r>
              <a:rPr lang="fr-FR" baseline="0" dirty="0" smtClean="0"/>
              <a:t>comprend deux types de gestion d’accident à savoir ( </a:t>
            </a:r>
            <a:r>
              <a:rPr lang="fr-FR" baseline="0" dirty="0" err="1" smtClean="0"/>
              <a:t>prevoo</a:t>
            </a:r>
            <a:r>
              <a:rPr lang="fr-FR" baseline="0" dirty="0" smtClean="0"/>
              <a:t> ) et ( D/N)</a:t>
            </a:r>
          </a:p>
          <a:p>
            <a:endParaRPr lang="fr-FR" baseline="0" dirty="0" smtClean="0"/>
          </a:p>
          <a:p>
            <a:r>
              <a:rPr lang="fr-FR" baseline="0" dirty="0" smtClean="0"/>
              <a:t>Dans cette section , il utilise </a:t>
            </a:r>
          </a:p>
          <a:p>
            <a:endParaRPr lang="fr-FR" baseline="0" dirty="0" smtClean="0"/>
          </a:p>
          <a:p>
            <a:r>
              <a:rPr lang="fr-FR" baseline="0" dirty="0" smtClean="0"/>
              <a:t>Notre </a:t>
            </a:r>
            <a:r>
              <a:rPr lang="fr-FR" baseline="0" dirty="0" err="1" smtClean="0"/>
              <a:t>porojet</a:t>
            </a:r>
            <a:r>
              <a:rPr lang="fr-FR" baseline="0" dirty="0" smtClean="0"/>
              <a:t> à porter sur </a:t>
            </a:r>
            <a:r>
              <a:rPr lang="fr-FR" baseline="0" dirty="0" err="1" smtClean="0"/>
              <a:t>arduino</a:t>
            </a:r>
            <a:r>
              <a:rPr lang="fr-FR" baseline="0" dirty="0" smtClean="0"/>
              <a:t> </a:t>
            </a:r>
          </a:p>
          <a:p>
            <a:endParaRPr lang="fr-FR" baseline="0" dirty="0" smtClean="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6</a:t>
            </a:fld>
            <a:endParaRPr lang="fr-FR"/>
          </a:p>
        </p:txBody>
      </p:sp>
    </p:spTree>
    <p:extLst>
      <p:ext uri="{BB962C8B-B14F-4D97-AF65-F5344CB8AC3E}">
        <p14:creationId xmlns:p14="http://schemas.microsoft.com/office/powerpoint/2010/main" val="3312109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600" dirty="0" smtClean="0">
                <a:solidFill>
                  <a:schemeClr val="bg1"/>
                </a:solidFill>
                <a:latin typeface="Algerian" panose="04020705040A02060702" pitchFamily="82" charset="0"/>
              </a:rPr>
              <a:t>Notre principe de  système est définit en 4 étapes à savoir: détection – localisation – notification et intervention</a:t>
            </a:r>
          </a:p>
          <a:p>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7</a:t>
            </a:fld>
            <a:endParaRPr lang="fr-FR"/>
          </a:p>
        </p:txBody>
      </p:sp>
    </p:spTree>
    <p:extLst>
      <p:ext uri="{BB962C8B-B14F-4D97-AF65-F5344CB8AC3E}">
        <p14:creationId xmlns:p14="http://schemas.microsoft.com/office/powerpoint/2010/main" val="406312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Le</a:t>
            </a:r>
            <a:r>
              <a:rPr lang="fr-FR" baseline="0" dirty="0" smtClean="0"/>
              <a:t> système ce compose de : </a:t>
            </a:r>
            <a:endParaRPr lang="fr-FR" dirty="0"/>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8</a:t>
            </a:fld>
            <a:endParaRPr lang="fr-FR"/>
          </a:p>
        </p:txBody>
      </p:sp>
    </p:spTree>
    <p:extLst>
      <p:ext uri="{BB962C8B-B14F-4D97-AF65-F5344CB8AC3E}">
        <p14:creationId xmlns:p14="http://schemas.microsoft.com/office/powerpoint/2010/main" val="30717022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smtClean="0"/>
              <a:t>on utilise</a:t>
            </a:r>
            <a:r>
              <a:rPr lang="fr-FR" baseline="0" dirty="0" smtClean="0"/>
              <a:t> le</a:t>
            </a:r>
            <a:r>
              <a:rPr lang="fr-FR" dirty="0" smtClean="0"/>
              <a:t> diagramme de </a:t>
            </a:r>
            <a:r>
              <a:rPr lang="fr-FR" dirty="0" err="1" smtClean="0"/>
              <a:t>sequence</a:t>
            </a:r>
            <a:r>
              <a:rPr lang="fr-FR" dirty="0" smtClean="0"/>
              <a:t>  pour expliciter le fonctionnement de base du système SDNA </a:t>
            </a:r>
          </a:p>
          <a:p>
            <a:r>
              <a:rPr lang="fr-FR" baseline="0" dirty="0" smtClean="0"/>
              <a:t>Les acteur sont : </a:t>
            </a:r>
          </a:p>
          <a:p>
            <a:r>
              <a:rPr lang="fr-FR" baseline="0" dirty="0" smtClean="0"/>
              <a:t>La premier </a:t>
            </a:r>
            <a:r>
              <a:rPr lang="fr-FR" baseline="0" dirty="0" err="1" smtClean="0"/>
              <a:t>etape</a:t>
            </a:r>
            <a:r>
              <a:rPr lang="fr-FR" baseline="0" dirty="0" smtClean="0"/>
              <a:t> : </a:t>
            </a:r>
          </a:p>
        </p:txBody>
      </p:sp>
      <p:sp>
        <p:nvSpPr>
          <p:cNvPr id="4" name="Espace réservé du numéro de diapositive 3"/>
          <p:cNvSpPr>
            <a:spLocks noGrp="1"/>
          </p:cNvSpPr>
          <p:nvPr>
            <p:ph type="sldNum" sz="quarter" idx="10"/>
          </p:nvPr>
        </p:nvSpPr>
        <p:spPr/>
        <p:txBody>
          <a:bodyPr/>
          <a:lstStyle/>
          <a:p>
            <a:fld id="{E05E1CAC-54E1-4ECC-98C3-C1D85047271F}" type="slidenum">
              <a:rPr lang="fr-FR" smtClean="0"/>
              <a:t>9</a:t>
            </a:fld>
            <a:endParaRPr lang="fr-FR"/>
          </a:p>
        </p:txBody>
      </p:sp>
    </p:spTree>
    <p:extLst>
      <p:ext uri="{BB962C8B-B14F-4D97-AF65-F5344CB8AC3E}">
        <p14:creationId xmlns:p14="http://schemas.microsoft.com/office/powerpoint/2010/main" val="2209918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lvl1pPr algn="l">
              <a:defRPr/>
            </a:lvl1pPr>
          </a:lstStyle>
          <a:p>
            <a:fld id="{B2E6D0F9-65BA-4147-81A3-94553E251823}" type="datetime1">
              <a:rPr lang="fr-FR" smtClean="0"/>
              <a:t>28/06/2019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14ADAC-8DAF-44CB-9063-FFFE892BB3FF}"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91707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74FB05E5-426F-49EE-99D4-A94BAE7ED7DE}" type="datetime1">
              <a:rPr lang="fr-FR" smtClean="0"/>
              <a:t>28/06/2019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16739146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fr-FR" smtClean="0"/>
              <a:t>Modifiez le style du titre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F25C04F-83D1-4AD3-8B2F-8417EBE1F90A}" type="datetime1">
              <a:rPr lang="fr-FR" smtClean="0"/>
              <a:t>28/06/2019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14ADAC-8DAF-44CB-9063-FFFE892BB3FF}" type="slidenum">
              <a:rPr lang="fr-FR" smtClean="0"/>
              <a:t>‹N°›</a:t>
            </a:fld>
            <a:endParaRPr lang="fr-FR"/>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5092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0806217D-5FA0-47E6-BDF6-48C0C01079D8}" type="datetime1">
              <a:rPr lang="fr-FR" smtClean="0"/>
              <a:t>28/06/2019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3997505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fr-FR" smtClean="0"/>
              <a:t>Modifiez le style du titre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3285A570-7BC3-428D-A094-53ECC9BB4B14}" type="datetime1">
              <a:rPr lang="fr-FR" smtClean="0"/>
              <a:t>28/06/2019</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BA14ADAC-8DAF-44CB-9063-FFFE892BB3FF}"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605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fr-FR" smtClean="0"/>
              <a:t>Modifiez le style du titre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2B9BB026-C601-4DD2-AFA4-548CEA7D80D5}" type="datetime1">
              <a:rPr lang="fr-FR" smtClean="0"/>
              <a:t>28/06/2019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2886742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102412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fr-FR" smtClean="0"/>
              <a:t>Modifier les styles du texte du masque</a:t>
            </a:r>
          </a:p>
        </p:txBody>
      </p:sp>
      <p:sp>
        <p:nvSpPr>
          <p:cNvPr id="6" name="Content Placeholder 5"/>
          <p:cNvSpPr>
            <a:spLocks noGrp="1"/>
          </p:cNvSpPr>
          <p:nvPr>
            <p:ph sz="quarter" idx="4"/>
          </p:nvPr>
        </p:nvSpPr>
        <p:spPr>
          <a:xfrm>
            <a:off x="5990888" y="2967788"/>
            <a:ext cx="4754880" cy="334157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919D5A1B-2419-4211-8A84-E1118D89CE9B}" type="datetime1">
              <a:rPr lang="fr-FR" smtClean="0"/>
              <a:t>28/06/2019</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3679220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45789B1D-88A3-462E-8023-711609F0D0EF}" type="datetime1">
              <a:rPr lang="fr-FR" smtClean="0"/>
              <a:t>28/06/2019</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3964970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3FFCA-FA16-480C-92B9-C1CF41E61768}" type="datetime1">
              <a:rPr lang="fr-FR" smtClean="0"/>
              <a:t>28/06/2019</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1552132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fr-FR" smtClean="0"/>
              <a:t>Modifiez le style du titre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5B211762-DDC3-4B43-9381-D1774751B13D}" type="datetime1">
              <a:rPr lang="fr-FR" smtClean="0"/>
              <a:t>28/06/2019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14ADAC-8DAF-44CB-9063-FFFE892BB3FF}" type="slidenum">
              <a:rPr lang="fr-FR" smtClean="0"/>
              <a:t>‹N°›</a:t>
            </a:fld>
            <a:endParaRPr lang="fr-FR"/>
          </a:p>
        </p:txBody>
      </p:sp>
    </p:spTree>
    <p:extLst>
      <p:ext uri="{BB962C8B-B14F-4D97-AF65-F5344CB8AC3E}">
        <p14:creationId xmlns:p14="http://schemas.microsoft.com/office/powerpoint/2010/main" val="277652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A574C93F-5520-4B19-982A-F0AAA6184AE9}" type="datetime1">
              <a:rPr lang="fr-FR" smtClean="0"/>
              <a:t>28/06/2019</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BA14ADAC-8DAF-44CB-9063-FFFE892BB3FF}" type="slidenum">
              <a:rPr lang="fr-FR" smtClean="0"/>
              <a:t>‹N°›</a:t>
            </a:fld>
            <a:endParaRPr lang="fr-FR"/>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7681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1FFD73A-7816-48E9-892D-AEFA44E65418}" type="datetime1">
              <a:rPr lang="fr-FR" smtClean="0"/>
              <a:t>28/06/2019</a:t>
            </a:fld>
            <a:endParaRPr lang="fr-FR"/>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fr-F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A14ADAC-8DAF-44CB-9063-FFFE892BB3FF}" type="slidenum">
              <a:rPr lang="fr-FR" smtClean="0"/>
              <a:t>‹N°›</a:t>
            </a:fld>
            <a:endParaRPr lang="fr-FR"/>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31550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1.jpg"/><Relationship Id="rId7" Type="http://schemas.openxmlformats.org/officeDocument/2006/relationships/image" Target="../media/image25.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4.jpg"/><Relationship Id="rId5" Type="http://schemas.openxmlformats.org/officeDocument/2006/relationships/image" Target="../media/image23.jpg"/><Relationship Id="rId4" Type="http://schemas.openxmlformats.org/officeDocument/2006/relationships/image" Target="../media/image22.jp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28.jpeg"/><Relationship Id="rId7" Type="http://schemas.openxmlformats.org/officeDocument/2006/relationships/image" Target="../media/image32.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jpeg"/><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51066" y="0"/>
            <a:ext cx="9640939" cy="1371600"/>
          </a:xfrm>
          <a:prstGeom prst="rect">
            <a:avLst/>
          </a:prstGeom>
          <a:solidFill>
            <a:schemeClr val="accent1">
              <a:lumMod val="75000"/>
            </a:scheme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pic>
        <p:nvPicPr>
          <p:cNvPr id="5" name="Image 5">
            <a:extLst>
              <a:ext uri="{FF2B5EF4-FFF2-40B4-BE49-F238E27FC236}">
                <a16:creationId xmlns:a16="http://schemas.microsoft.com/office/drawing/2014/main" id="{00000000-0000-0000-0000-000000000000}"/>
              </a:ext>
            </a:extLst>
          </p:cNvPr>
          <p:cNvPicPr>
            <a:picLocks noChangeAspect="1"/>
          </p:cNvPicPr>
          <p:nvPr/>
        </p:nvPicPr>
        <p:blipFill>
          <a:blip r:embed="rId3"/>
          <a:stretch>
            <a:fillRect/>
          </a:stretch>
        </p:blipFill>
        <p:spPr>
          <a:xfrm>
            <a:off x="78382" y="45720"/>
            <a:ext cx="2381253" cy="1257300"/>
          </a:xfrm>
          <a:prstGeom prst="rect">
            <a:avLst/>
          </a:prstGeom>
          <a:noFill/>
          <a:ln cap="flat">
            <a:noFill/>
          </a:ln>
        </p:spPr>
      </p:pic>
      <p:sp>
        <p:nvSpPr>
          <p:cNvPr id="6" name="Rectangle 6"/>
          <p:cNvSpPr/>
          <p:nvPr/>
        </p:nvSpPr>
        <p:spPr>
          <a:xfrm>
            <a:off x="2544789" y="104857"/>
            <a:ext cx="7772427" cy="1116972"/>
          </a:xfrm>
          <a:prstGeom prst="rect">
            <a:avLst/>
          </a:prstGeom>
          <a:noFill/>
          <a:ln cap="flat">
            <a:noFill/>
            <a:prstDash val="solid"/>
          </a:ln>
        </p:spPr>
        <p:txBody>
          <a:bodyPr vert="horz" wrap="square" lIns="91440" tIns="45720" rIns="91440" bIns="45720" anchor="t" anchorCtr="1" compatLnSpc="1">
            <a:spAutoFit/>
          </a:bodyPr>
          <a:lstStyle/>
          <a:p>
            <a:pPr marL="0" marR="0" lvl="0" indent="0"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fr-FR" sz="2800" b="1" i="0" u="none" strike="noStrike" kern="1200" cap="none" spc="0" baseline="0" dirty="0">
                <a:solidFill>
                  <a:srgbClr val="FFFFFF"/>
                </a:solidFill>
                <a:uFillTx/>
                <a:ea typeface="Calibri" pitchFamily="34"/>
                <a:cs typeface="Arial" pitchFamily="34"/>
              </a:rPr>
              <a:t>Faculté des Sciences Exactes et Appliquées</a:t>
            </a:r>
            <a:endParaRPr lang="fr-FR" sz="2000" b="1" i="0" u="none" strike="noStrike" kern="1200" cap="none" spc="0" baseline="0" dirty="0">
              <a:solidFill>
                <a:srgbClr val="FFFFFF"/>
              </a:solidFill>
              <a:uFillTx/>
              <a:ea typeface="Calibri" pitchFamily="34"/>
              <a:cs typeface="Arial" pitchFamily="34"/>
            </a:endParaRPr>
          </a:p>
          <a:p>
            <a:pPr marL="0" marR="0" lvl="0" indent="0" defTabSz="914400" rtl="0" fontAlgn="auto" hangingPunct="1">
              <a:lnSpc>
                <a:spcPct val="107000"/>
              </a:lnSpc>
              <a:spcBef>
                <a:spcPts val="0"/>
              </a:spcBef>
              <a:spcAft>
                <a:spcPts val="800"/>
              </a:spcAft>
              <a:buNone/>
              <a:tabLst/>
              <a:defRPr sz="1800" b="0" i="0" u="none" strike="noStrike" kern="0" cap="none" spc="0" baseline="0">
                <a:solidFill>
                  <a:srgbClr val="000000"/>
                </a:solidFill>
                <a:uFillTx/>
              </a:defRPr>
            </a:pPr>
            <a:r>
              <a:rPr lang="fr-FR" sz="2800" b="1" i="0" u="none" strike="noStrike" kern="1200" cap="none" spc="0" baseline="0" dirty="0">
                <a:solidFill>
                  <a:srgbClr val="FFFFFF"/>
                </a:solidFill>
                <a:uFillTx/>
                <a:ea typeface="Calibri" pitchFamily="34"/>
                <a:cs typeface="Arial" pitchFamily="34"/>
              </a:rPr>
              <a:t>Département Informatique</a:t>
            </a:r>
            <a:endParaRPr lang="fr-FR" sz="2000" b="1" i="0" u="none" strike="noStrike" kern="1200" cap="none" spc="0" baseline="0" dirty="0">
              <a:solidFill>
                <a:srgbClr val="FFFFFF"/>
              </a:solidFill>
              <a:uFillTx/>
              <a:ea typeface="Calibri" pitchFamily="34"/>
              <a:cs typeface="Arial" pitchFamily="34"/>
            </a:endParaRPr>
          </a:p>
        </p:txBody>
      </p:sp>
      <p:sp>
        <p:nvSpPr>
          <p:cNvPr id="7" name="Rectangle 6"/>
          <p:cNvSpPr/>
          <p:nvPr/>
        </p:nvSpPr>
        <p:spPr>
          <a:xfrm>
            <a:off x="1161614" y="2661155"/>
            <a:ext cx="9903010" cy="1366528"/>
          </a:xfrm>
          <a:prstGeom prst="rect">
            <a:avLst/>
          </a:prstGeom>
        </p:spPr>
        <p:txBody>
          <a:bodyPr wrap="square">
            <a:spAutoFit/>
          </a:bodyPr>
          <a:lstStyle/>
          <a:p>
            <a:pPr algn="ctr">
              <a:lnSpc>
                <a:spcPct val="115000"/>
              </a:lnSpc>
            </a:pPr>
            <a:r>
              <a:rPr lang="fr-FR" sz="3600" b="1" dirty="0">
                <a:ea typeface="Calibri" panose="020F0502020204030204" pitchFamily="34" charset="0"/>
                <a:cs typeface="Times New Roman" panose="02020603050405020304" pitchFamily="18" charset="0"/>
              </a:rPr>
              <a:t>Réalisation d’un système de signalisation en ligne des accidents routiers  dans le contexte de l’</a:t>
            </a:r>
            <a:r>
              <a:rPr lang="fr-FR" sz="3600" b="1" dirty="0" err="1">
                <a:ea typeface="Calibri" panose="020F0502020204030204" pitchFamily="34" charset="0"/>
                <a:cs typeface="Times New Roman" panose="02020603050405020304" pitchFamily="18" charset="0"/>
              </a:rPr>
              <a:t>IoT</a:t>
            </a:r>
            <a:r>
              <a:rPr lang="fr-FR" sz="3600" b="1" dirty="0">
                <a:ea typeface="Calibri" panose="020F0502020204030204" pitchFamily="34" charset="0"/>
                <a:cs typeface="Times New Roman" panose="02020603050405020304" pitchFamily="18" charset="0"/>
              </a:rPr>
              <a:t>.</a:t>
            </a:r>
          </a:p>
        </p:txBody>
      </p:sp>
      <p:sp>
        <p:nvSpPr>
          <p:cNvPr id="10" name="Rectangle 9"/>
          <p:cNvSpPr/>
          <p:nvPr/>
        </p:nvSpPr>
        <p:spPr>
          <a:xfrm>
            <a:off x="4518676" y="2291823"/>
            <a:ext cx="3480633" cy="369332"/>
          </a:xfrm>
          <a:prstGeom prst="rect">
            <a:avLst/>
          </a:prstGeom>
        </p:spPr>
        <p:txBody>
          <a:bodyPr wrap="none">
            <a:spAutoFit/>
          </a:bodyPr>
          <a:lstStyle/>
          <a:p>
            <a:r>
              <a:rPr lang="fr-FR" dirty="0" smtClean="0"/>
              <a:t>Soutenance de projet du fin d'étude</a:t>
            </a:r>
            <a:endParaRPr lang="fr-FR" dirty="0"/>
          </a:p>
        </p:txBody>
      </p:sp>
      <p:sp>
        <p:nvSpPr>
          <p:cNvPr id="11" name="Rectangle 10"/>
          <p:cNvSpPr/>
          <p:nvPr/>
        </p:nvSpPr>
        <p:spPr>
          <a:xfrm>
            <a:off x="4775637" y="5609415"/>
            <a:ext cx="2674964" cy="677108"/>
          </a:xfrm>
          <a:prstGeom prst="rect">
            <a:avLst/>
          </a:prstGeom>
        </p:spPr>
        <p:txBody>
          <a:bodyPr wrap="square">
            <a:spAutoFit/>
          </a:bodyPr>
          <a:lstStyle/>
          <a:p>
            <a:pPr algn="ctr"/>
            <a:r>
              <a:rPr lang="fr-FR" b="1" dirty="0" smtClean="0">
                <a:cs typeface="Times New Roman" panose="02020603050405020304" pitchFamily="18" charset="0"/>
              </a:rPr>
              <a:t>Présenté par </a:t>
            </a:r>
            <a:endParaRPr lang="fr-FR" b="1" dirty="0">
              <a:cs typeface="Times New Roman" panose="02020603050405020304" pitchFamily="18" charset="0"/>
            </a:endParaRPr>
          </a:p>
          <a:p>
            <a:pPr algn="ctr"/>
            <a:r>
              <a:rPr lang="fr-FR" sz="2000" b="1" dirty="0" smtClean="0">
                <a:cs typeface="Times New Roman" panose="02020603050405020304" pitchFamily="18" charset="0"/>
              </a:rPr>
              <a:t>BENMOHRA Walid</a:t>
            </a:r>
          </a:p>
        </p:txBody>
      </p:sp>
      <p:grpSp>
        <p:nvGrpSpPr>
          <p:cNvPr id="19" name="Groupe 18"/>
          <p:cNvGrpSpPr/>
          <p:nvPr/>
        </p:nvGrpSpPr>
        <p:grpSpPr>
          <a:xfrm>
            <a:off x="9178574" y="5234364"/>
            <a:ext cx="4343436" cy="1612313"/>
            <a:chOff x="2828073" y="4896160"/>
            <a:chExt cx="6096000" cy="1612313"/>
          </a:xfrm>
        </p:grpSpPr>
        <p:sp>
          <p:nvSpPr>
            <p:cNvPr id="12" name="Rectangle 11"/>
            <p:cNvSpPr/>
            <p:nvPr/>
          </p:nvSpPr>
          <p:spPr>
            <a:xfrm>
              <a:off x="2828073" y="5609765"/>
              <a:ext cx="3006689" cy="898708"/>
            </a:xfrm>
            <a:prstGeom prst="rect">
              <a:avLst/>
            </a:prstGeom>
          </p:spPr>
          <p:txBody>
            <a:bodyPr wrap="square">
              <a:spAutoFit/>
            </a:bodyPr>
            <a:lstStyle/>
            <a:p>
              <a:pPr algn="just">
                <a:lnSpc>
                  <a:spcPct val="115000"/>
                </a:lnSpc>
              </a:pPr>
              <a:r>
                <a:rPr lang="fr-FR" sz="1600" b="1" dirty="0">
                  <a:ea typeface="Times New Roman" panose="02020603050405020304" pitchFamily="18" charset="0"/>
                  <a:cs typeface="Times New Roman" panose="02020603050405020304" pitchFamily="18" charset="0"/>
                </a:rPr>
                <a:t>Co-Encadreur :</a:t>
              </a:r>
              <a:endParaRPr lang="fr-FR" sz="1600" dirty="0">
                <a:ea typeface="Calibri" panose="020F0502020204030204" pitchFamily="34" charset="0"/>
              </a:endParaRPr>
            </a:p>
            <a:p>
              <a:pPr marL="342905" indent="-342905">
                <a:buFontTx/>
                <a:buChar char="-"/>
              </a:pPr>
              <a:r>
                <a:rPr lang="fr-FR" sz="1600" dirty="0" smtClean="0">
                  <a:ea typeface="Times New Roman" panose="02020603050405020304" pitchFamily="18" charset="0"/>
                </a:rPr>
                <a:t>Dr </a:t>
              </a:r>
              <a:r>
                <a:rPr lang="fr-FR" sz="1600" dirty="0">
                  <a:ea typeface="Times New Roman" panose="02020603050405020304" pitchFamily="18" charset="0"/>
                </a:rPr>
                <a:t>. </a:t>
              </a:r>
              <a:r>
                <a:rPr lang="fr-FR" sz="1600" dirty="0" err="1">
                  <a:ea typeface="Times New Roman" panose="02020603050405020304" pitchFamily="18" charset="0"/>
                </a:rPr>
                <a:t>Dahane</a:t>
              </a:r>
              <a:r>
                <a:rPr lang="fr-FR" sz="1600" dirty="0">
                  <a:ea typeface="Times New Roman" panose="02020603050405020304" pitchFamily="18" charset="0"/>
                </a:rPr>
                <a:t> Amine</a:t>
              </a:r>
            </a:p>
            <a:p>
              <a:endParaRPr lang="fr-FR" sz="1600" dirty="0"/>
            </a:p>
          </p:txBody>
        </p:sp>
        <p:sp>
          <p:nvSpPr>
            <p:cNvPr id="13" name="Rectangle 12"/>
            <p:cNvSpPr/>
            <p:nvPr/>
          </p:nvSpPr>
          <p:spPr>
            <a:xfrm>
              <a:off x="2828073" y="4896160"/>
              <a:ext cx="6096000" cy="954107"/>
            </a:xfrm>
            <a:prstGeom prst="rect">
              <a:avLst/>
            </a:prstGeom>
          </p:spPr>
          <p:txBody>
            <a:bodyPr>
              <a:spAutoFit/>
            </a:bodyPr>
            <a:lstStyle/>
            <a:p>
              <a:pPr algn="just">
                <a:lnSpc>
                  <a:spcPct val="150000"/>
                </a:lnSpc>
              </a:pPr>
              <a:r>
                <a:rPr lang="fr-FR" sz="1600" b="1" dirty="0">
                  <a:ea typeface="Times New Roman" panose="02020603050405020304" pitchFamily="18" charset="0"/>
                  <a:cs typeface="Times New Roman" panose="02020603050405020304" pitchFamily="18" charset="0"/>
                </a:rPr>
                <a:t>l’Encadreur Principal :</a:t>
              </a:r>
              <a:endParaRPr lang="fr-FR" sz="1600" dirty="0">
                <a:ea typeface="Calibri" panose="020F0502020204030204" pitchFamily="34" charset="0"/>
              </a:endParaRPr>
            </a:p>
            <a:p>
              <a:pPr marL="342905" indent="-342905">
                <a:buFontTx/>
                <a:buChar char="-"/>
              </a:pPr>
              <a:r>
                <a:rPr lang="fr-FR" sz="1600" dirty="0">
                  <a:ea typeface="Times New Roman" panose="02020603050405020304" pitchFamily="18" charset="0"/>
                </a:rPr>
                <a:t>Pr . KECHAR </a:t>
              </a:r>
              <a:r>
                <a:rPr lang="fr-FR" sz="1600" dirty="0" err="1">
                  <a:ea typeface="Times New Roman" panose="02020603050405020304" pitchFamily="18" charset="0"/>
                </a:rPr>
                <a:t>Bouabdellah</a:t>
              </a:r>
              <a:endParaRPr lang="fr-FR" sz="1600" dirty="0">
                <a:ea typeface="Times New Roman" panose="02020603050405020304" pitchFamily="18" charset="0"/>
              </a:endParaRPr>
            </a:p>
            <a:p>
              <a:pPr marL="342905" indent="-342905">
                <a:buFontTx/>
                <a:buChar char="-"/>
              </a:pPr>
              <a:endParaRPr lang="fr-FR" sz="1600" dirty="0"/>
            </a:p>
          </p:txBody>
        </p:sp>
      </p:grpSp>
      <p:grpSp>
        <p:nvGrpSpPr>
          <p:cNvPr id="18" name="Groupe 17"/>
          <p:cNvGrpSpPr/>
          <p:nvPr/>
        </p:nvGrpSpPr>
        <p:grpSpPr>
          <a:xfrm>
            <a:off x="956411" y="5253946"/>
            <a:ext cx="2715518" cy="1592731"/>
            <a:chOff x="1007396" y="4877973"/>
            <a:chExt cx="6112733" cy="1592731"/>
          </a:xfrm>
        </p:grpSpPr>
        <p:sp>
          <p:nvSpPr>
            <p:cNvPr id="15" name="Rectangle 14"/>
            <p:cNvSpPr/>
            <p:nvPr/>
          </p:nvSpPr>
          <p:spPr>
            <a:xfrm>
              <a:off x="1007396" y="5516597"/>
              <a:ext cx="6096000" cy="954107"/>
            </a:xfrm>
            <a:prstGeom prst="rect">
              <a:avLst/>
            </a:prstGeom>
          </p:spPr>
          <p:txBody>
            <a:bodyPr>
              <a:spAutoFit/>
            </a:bodyPr>
            <a:lstStyle/>
            <a:p>
              <a:pPr algn="just">
                <a:lnSpc>
                  <a:spcPct val="150000"/>
                </a:lnSpc>
              </a:pPr>
              <a:r>
                <a:rPr lang="fr-FR" sz="1600" b="1" dirty="0" smtClean="0"/>
                <a:t>Examinateur </a:t>
              </a:r>
              <a:r>
                <a:rPr lang="fr-FR" sz="1600" b="1" dirty="0" smtClean="0">
                  <a:ea typeface="Times New Roman" panose="02020603050405020304" pitchFamily="18" charset="0"/>
                  <a:cs typeface="Times New Roman" panose="02020603050405020304" pitchFamily="18" charset="0"/>
                </a:rPr>
                <a:t>:</a:t>
              </a:r>
              <a:endParaRPr lang="fr-FR" sz="1600" b="1" dirty="0">
                <a:ea typeface="Calibri" panose="020F0502020204030204" pitchFamily="34" charset="0"/>
              </a:endParaRPr>
            </a:p>
            <a:p>
              <a:pPr marL="342905" indent="-342905">
                <a:buFontTx/>
                <a:buChar char="-"/>
              </a:pPr>
              <a:r>
                <a:rPr lang="fr-FR" sz="1600" dirty="0">
                  <a:ea typeface="Times New Roman" panose="02020603050405020304" pitchFamily="18" charset="0"/>
                </a:rPr>
                <a:t>Pr . </a:t>
              </a:r>
              <a:r>
                <a:rPr lang="fr-FR" sz="1600" dirty="0" smtClean="0">
                  <a:ea typeface="Times New Roman" panose="02020603050405020304" pitchFamily="18" charset="0"/>
                </a:rPr>
                <a:t>KHADOUR</a:t>
              </a:r>
              <a:endParaRPr lang="fr-FR" sz="1600" dirty="0">
                <a:ea typeface="Times New Roman" panose="02020603050405020304" pitchFamily="18" charset="0"/>
              </a:endParaRPr>
            </a:p>
            <a:p>
              <a:pPr marL="342905" indent="-342905">
                <a:buFontTx/>
                <a:buChar char="-"/>
              </a:pPr>
              <a:endParaRPr lang="fr-FR" sz="1600" dirty="0"/>
            </a:p>
          </p:txBody>
        </p:sp>
        <p:sp>
          <p:nvSpPr>
            <p:cNvPr id="17" name="Rectangle 16"/>
            <p:cNvSpPr/>
            <p:nvPr/>
          </p:nvSpPr>
          <p:spPr>
            <a:xfrm>
              <a:off x="1024129" y="4877973"/>
              <a:ext cx="6096000" cy="954107"/>
            </a:xfrm>
            <a:prstGeom prst="rect">
              <a:avLst/>
            </a:prstGeom>
          </p:spPr>
          <p:txBody>
            <a:bodyPr>
              <a:spAutoFit/>
            </a:bodyPr>
            <a:lstStyle/>
            <a:p>
              <a:pPr algn="just">
                <a:lnSpc>
                  <a:spcPct val="150000"/>
                </a:lnSpc>
              </a:pPr>
              <a:r>
                <a:rPr lang="fr-FR" sz="1600" b="1" dirty="0"/>
                <a:t>Président du </a:t>
              </a:r>
              <a:r>
                <a:rPr lang="fr-FR" sz="1600" b="1" dirty="0" smtClean="0"/>
                <a:t>jury </a:t>
              </a:r>
              <a:r>
                <a:rPr lang="fr-FR" sz="1600" b="1" dirty="0" smtClean="0">
                  <a:ea typeface="Times New Roman" panose="02020603050405020304" pitchFamily="18" charset="0"/>
                  <a:cs typeface="Times New Roman" panose="02020603050405020304" pitchFamily="18" charset="0"/>
                </a:rPr>
                <a:t>:</a:t>
              </a:r>
              <a:endParaRPr lang="fr-FR" sz="1600" b="1" dirty="0">
                <a:ea typeface="Calibri" panose="020F0502020204030204" pitchFamily="34" charset="0"/>
              </a:endParaRPr>
            </a:p>
            <a:p>
              <a:pPr marL="342905" indent="-342905">
                <a:buFontTx/>
                <a:buChar char="-"/>
              </a:pPr>
              <a:r>
                <a:rPr lang="fr-FR" sz="1600" dirty="0">
                  <a:ea typeface="Times New Roman" panose="02020603050405020304" pitchFamily="18" charset="0"/>
                </a:rPr>
                <a:t>Pr . </a:t>
              </a:r>
              <a:r>
                <a:rPr lang="fr-FR" sz="1600" dirty="0" smtClean="0">
                  <a:ea typeface="Times New Roman" panose="02020603050405020304" pitchFamily="18" charset="0"/>
                </a:rPr>
                <a:t>BELALEM</a:t>
              </a:r>
              <a:endParaRPr lang="fr-FR" sz="1600" dirty="0">
                <a:ea typeface="Times New Roman" panose="02020603050405020304" pitchFamily="18" charset="0"/>
              </a:endParaRPr>
            </a:p>
            <a:p>
              <a:pPr marL="342905" indent="-342905">
                <a:buFontTx/>
                <a:buChar char="-"/>
              </a:pPr>
              <a:endParaRPr lang="fr-FR" sz="1600" dirty="0"/>
            </a:p>
          </p:txBody>
        </p:sp>
      </p:grpSp>
    </p:spTree>
    <p:extLst>
      <p:ext uri="{BB962C8B-B14F-4D97-AF65-F5344CB8AC3E}">
        <p14:creationId xmlns:p14="http://schemas.microsoft.com/office/powerpoint/2010/main" val="13532050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10</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 </a:t>
            </a:r>
            <a:r>
              <a:rPr lang="fr-FR" sz="4000" b="1" dirty="0">
                <a:solidFill>
                  <a:schemeClr val="bg1"/>
                </a:solidFill>
              </a:rPr>
              <a:t>Système Proposé </a:t>
            </a:r>
            <a:r>
              <a:rPr lang="fr-FR" sz="4000" b="1" dirty="0" smtClean="0">
                <a:solidFill>
                  <a:schemeClr val="bg1"/>
                </a:solidFill>
              </a:rPr>
              <a:t> </a:t>
            </a:r>
            <a:r>
              <a:rPr lang="fr-FR" sz="4000" dirty="0" smtClean="0">
                <a:solidFill>
                  <a:schemeClr val="bg1"/>
                </a:solidFill>
              </a:rPr>
              <a:t>- Algorithme SDNA - </a:t>
            </a:r>
            <a:endParaRPr lang="fr-FR" sz="3600" dirty="0">
              <a:solidFill>
                <a:schemeClr val="bg1"/>
              </a:solidFill>
            </a:endParaRPr>
          </a:p>
        </p:txBody>
      </p:sp>
      <p:pic>
        <p:nvPicPr>
          <p:cNvPr id="9" name="Image 8"/>
          <p:cNvPicPr/>
          <p:nvPr/>
        </p:nvPicPr>
        <p:blipFill>
          <a:blip r:embed="rId3">
            <a:extLst>
              <a:ext uri="{28A0092B-C50C-407E-A947-70E740481C1C}">
                <a14:useLocalDpi xmlns:a14="http://schemas.microsoft.com/office/drawing/2010/main" val="0"/>
              </a:ext>
            </a:extLst>
          </a:blip>
          <a:stretch>
            <a:fillRect/>
          </a:stretch>
        </p:blipFill>
        <p:spPr>
          <a:xfrm>
            <a:off x="4389420" y="871306"/>
            <a:ext cx="5922645" cy="5887773"/>
          </a:xfrm>
          <a:prstGeom prst="rect">
            <a:avLst/>
          </a:prstGeom>
        </p:spPr>
      </p:pic>
      <p:sp>
        <p:nvSpPr>
          <p:cNvPr id="10" name="Parenthèse ouvrante 9"/>
          <p:cNvSpPr/>
          <p:nvPr/>
        </p:nvSpPr>
        <p:spPr>
          <a:xfrm>
            <a:off x="4163523" y="4119150"/>
            <a:ext cx="223156" cy="2488714"/>
          </a:xfrm>
          <a:prstGeom prst="leftBracket">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1" name="Parenthèse ouvrante 10"/>
          <p:cNvSpPr/>
          <p:nvPr/>
        </p:nvSpPr>
        <p:spPr>
          <a:xfrm>
            <a:off x="4163523" y="3331029"/>
            <a:ext cx="223158" cy="636814"/>
          </a:xfrm>
          <a:prstGeom prst="leftBracket">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2" name="Parenthèse ouvrante 11"/>
          <p:cNvSpPr/>
          <p:nvPr/>
        </p:nvSpPr>
        <p:spPr>
          <a:xfrm>
            <a:off x="4163523" y="1420586"/>
            <a:ext cx="223158" cy="1759136"/>
          </a:xfrm>
          <a:prstGeom prst="leftBracket">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3" name="Rectangle 12"/>
          <p:cNvSpPr/>
          <p:nvPr/>
        </p:nvSpPr>
        <p:spPr>
          <a:xfrm>
            <a:off x="1972318" y="3464770"/>
            <a:ext cx="2009268" cy="369332"/>
          </a:xfrm>
          <a:prstGeom prst="rect">
            <a:avLst/>
          </a:prstGeom>
        </p:spPr>
        <p:txBody>
          <a:bodyPr wrap="none">
            <a:spAutoFit/>
          </a:bodyPr>
          <a:lstStyle/>
          <a:p>
            <a:r>
              <a:rPr lang="fr-FR" dirty="0">
                <a:ea typeface="Calibri" panose="020F0502020204030204" pitchFamily="34" charset="0"/>
                <a:cs typeface="Arial" panose="020B0604020202020204" pitchFamily="34" charset="0"/>
              </a:rPr>
              <a:t>Etape de détection </a:t>
            </a:r>
            <a:endParaRPr lang="fr-FR" dirty="0"/>
          </a:p>
        </p:txBody>
      </p:sp>
      <p:sp>
        <p:nvSpPr>
          <p:cNvPr id="14" name="Rectangle 13"/>
          <p:cNvSpPr/>
          <p:nvPr/>
        </p:nvSpPr>
        <p:spPr>
          <a:xfrm>
            <a:off x="1714555" y="5178841"/>
            <a:ext cx="2267031" cy="369332"/>
          </a:xfrm>
          <a:prstGeom prst="rect">
            <a:avLst/>
          </a:prstGeom>
        </p:spPr>
        <p:txBody>
          <a:bodyPr wrap="none">
            <a:spAutoFit/>
          </a:bodyPr>
          <a:lstStyle/>
          <a:p>
            <a:r>
              <a:rPr lang="fr-FR" dirty="0">
                <a:ea typeface="Calibri" panose="020F0502020204030204" pitchFamily="34" charset="0"/>
                <a:cs typeface="Arial" panose="020B0604020202020204" pitchFamily="34" charset="0"/>
              </a:rPr>
              <a:t>Etape </a:t>
            </a:r>
            <a:r>
              <a:rPr lang="fr-FR" dirty="0" smtClean="0">
                <a:ea typeface="Calibri" panose="020F0502020204030204" pitchFamily="34" charset="0"/>
                <a:cs typeface="Arial" panose="020B0604020202020204" pitchFamily="34" charset="0"/>
              </a:rPr>
              <a:t>de Notification</a:t>
            </a:r>
            <a:r>
              <a:rPr lang="fr-FR" dirty="0">
                <a:ea typeface="Calibri" panose="020F0502020204030204" pitchFamily="34" charset="0"/>
                <a:cs typeface="Arial" panose="020B0604020202020204" pitchFamily="34" charset="0"/>
              </a:rPr>
              <a:t> </a:t>
            </a:r>
            <a:endParaRPr lang="fr-FR" dirty="0"/>
          </a:p>
        </p:txBody>
      </p:sp>
      <p:sp>
        <p:nvSpPr>
          <p:cNvPr id="15" name="Rectangle 14"/>
          <p:cNvSpPr/>
          <p:nvPr/>
        </p:nvSpPr>
        <p:spPr>
          <a:xfrm>
            <a:off x="879455" y="2062054"/>
            <a:ext cx="3102131" cy="923330"/>
          </a:xfrm>
          <a:prstGeom prst="rect">
            <a:avLst/>
          </a:prstGeom>
        </p:spPr>
        <p:txBody>
          <a:bodyPr wrap="none">
            <a:spAutoFit/>
          </a:bodyPr>
          <a:lstStyle/>
          <a:p>
            <a:r>
              <a:rPr lang="fr-FR" dirty="0"/>
              <a:t>Etape d'acquisition des </a:t>
            </a:r>
            <a:r>
              <a:rPr lang="fr-FR" dirty="0" smtClean="0"/>
              <a:t>données</a:t>
            </a:r>
          </a:p>
          <a:p>
            <a:pPr algn="ctr"/>
            <a:r>
              <a:rPr lang="fr-FR" dirty="0">
                <a:solidFill>
                  <a:srgbClr val="FF0000"/>
                </a:solidFill>
                <a:latin typeface="Times New Roman" panose="02020603050405020304" pitchFamily="18" charset="0"/>
                <a:ea typeface="Times New Roman" panose="02020603050405020304" pitchFamily="18" charset="0"/>
                <a:cs typeface="Arial" panose="020B0604020202020204" pitchFamily="34" charset="0"/>
              </a:rPr>
              <a:t>Une mesure chaque 40 ms </a:t>
            </a:r>
            <a:endParaRPr lang="fr-FR" sz="1600" dirty="0">
              <a:solidFill>
                <a:srgbClr val="FF0000"/>
              </a:solidFill>
              <a:latin typeface="Calibri" panose="020F0502020204030204" pitchFamily="34" charset="0"/>
              <a:ea typeface="Calibri" panose="020F0502020204030204" pitchFamily="34" charset="0"/>
              <a:cs typeface="Arial" panose="020B0604020202020204" pitchFamily="34" charset="0"/>
            </a:endParaRPr>
          </a:p>
          <a:p>
            <a:endParaRPr lang="fr-FR" dirty="0"/>
          </a:p>
        </p:txBody>
      </p:sp>
    </p:spTree>
    <p:extLst>
      <p:ext uri="{BB962C8B-B14F-4D97-AF65-F5344CB8AC3E}">
        <p14:creationId xmlns:p14="http://schemas.microsoft.com/office/powerpoint/2010/main" val="37113497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11</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178501" y="-5159"/>
            <a:ext cx="15382628" cy="1261884"/>
          </a:xfrm>
          <a:prstGeom prst="rect">
            <a:avLst/>
          </a:prstGeom>
        </p:spPr>
        <p:txBody>
          <a:bodyPr wrap="square">
            <a:spAutoFit/>
          </a:bodyPr>
          <a:lstStyle/>
          <a:p>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a:solidFill>
                  <a:schemeClr val="bg1"/>
                </a:solidFill>
                <a:ea typeface="Calibri" panose="020F0502020204030204" pitchFamily="34" charset="0"/>
                <a:cs typeface="Arial" panose="020B0604020202020204" pitchFamily="34" charset="0"/>
              </a:rPr>
              <a:t>Etape de </a:t>
            </a:r>
            <a:r>
              <a:rPr lang="fr-FR" sz="3600" dirty="0" smtClean="0">
                <a:solidFill>
                  <a:schemeClr val="bg1"/>
                </a:solidFill>
                <a:ea typeface="Calibri" panose="020F0502020204030204" pitchFamily="34" charset="0"/>
                <a:cs typeface="Arial" panose="020B0604020202020204" pitchFamily="34" charset="0"/>
              </a:rPr>
              <a:t>détection -</a:t>
            </a:r>
            <a:r>
              <a:rPr lang="fr-FR" sz="3600" dirty="0" smtClean="0">
                <a:ea typeface="Calibri" panose="020F0502020204030204" pitchFamily="34" charset="0"/>
                <a:cs typeface="Arial" panose="020B0604020202020204" pitchFamily="34" charset="0"/>
              </a:rPr>
              <a:t> </a:t>
            </a:r>
            <a:endParaRPr lang="fr-FR" sz="3600" dirty="0"/>
          </a:p>
          <a:p>
            <a:pPr lvl="0"/>
            <a:r>
              <a:rPr lang="fr-FR" sz="3600" dirty="0" smtClean="0">
                <a:solidFill>
                  <a:schemeClr val="bg1"/>
                </a:solidFill>
              </a:rPr>
              <a:t>-</a:t>
            </a:r>
            <a:endParaRPr lang="fr-FR" sz="3600" b="1" dirty="0">
              <a:solidFill>
                <a:schemeClr val="bg1"/>
              </a:solidFill>
            </a:endParaRPr>
          </a:p>
        </p:txBody>
      </p:sp>
      <p:graphicFrame>
        <p:nvGraphicFramePr>
          <p:cNvPr id="10" name="Diagramme 9"/>
          <p:cNvGraphicFramePr/>
          <p:nvPr>
            <p:extLst>
              <p:ext uri="{D42A27DB-BD31-4B8C-83A1-F6EECF244321}">
                <p14:modId xmlns:p14="http://schemas.microsoft.com/office/powerpoint/2010/main" val="2102719264"/>
              </p:ext>
            </p:extLst>
          </p:nvPr>
        </p:nvGraphicFramePr>
        <p:xfrm>
          <a:off x="1843314" y="1154381"/>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4617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12</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a:solidFill>
                  <a:schemeClr val="bg1"/>
                </a:solidFill>
                <a:ea typeface="Calibri" panose="020F0502020204030204" pitchFamily="34" charset="0"/>
                <a:cs typeface="Arial" panose="020B0604020202020204" pitchFamily="34" charset="0"/>
              </a:rPr>
              <a:t>Etape de détection -</a:t>
            </a:r>
            <a:r>
              <a:rPr lang="fr-FR" sz="3600" dirty="0">
                <a:ea typeface="Calibri" panose="020F0502020204030204" pitchFamily="34" charset="0"/>
                <a:cs typeface="Arial" panose="020B0604020202020204" pitchFamily="34" charset="0"/>
              </a:rPr>
              <a:t> </a:t>
            </a:r>
            <a:endParaRPr lang="fr-FR" sz="3600" b="1" dirty="0">
              <a:solidFill>
                <a:schemeClr val="bg1"/>
              </a:solidFill>
            </a:endParaRPr>
          </a:p>
        </p:txBody>
      </p:sp>
      <p:sp>
        <p:nvSpPr>
          <p:cNvPr id="6" name="Rectangle 5"/>
          <p:cNvSpPr/>
          <p:nvPr/>
        </p:nvSpPr>
        <p:spPr>
          <a:xfrm>
            <a:off x="1568593" y="972271"/>
            <a:ext cx="9054814" cy="1569660"/>
          </a:xfrm>
          <a:prstGeom prst="rect">
            <a:avLst/>
          </a:prstGeom>
        </p:spPr>
        <p:txBody>
          <a:bodyPr wrap="square">
            <a:spAutoFit/>
          </a:bodyPr>
          <a:lstStyle/>
          <a:p>
            <a:pPr algn="just"/>
            <a:r>
              <a:rPr lang="fr-FR" sz="2400" dirty="0"/>
              <a:t>Détection de renversement : À travers des mesures </a:t>
            </a:r>
            <a:r>
              <a:rPr lang="fr-FR" sz="2400" dirty="0" smtClean="0"/>
              <a:t>brutes </a:t>
            </a:r>
            <a:r>
              <a:rPr lang="fr-FR" sz="2400" dirty="0"/>
              <a:t>du gyroscope et </a:t>
            </a:r>
            <a:r>
              <a:rPr lang="fr-FR" sz="2400" dirty="0" smtClean="0"/>
              <a:t>accéléromètres </a:t>
            </a:r>
            <a:r>
              <a:rPr lang="fr-FR" sz="2400" dirty="0"/>
              <a:t>on </a:t>
            </a:r>
            <a:r>
              <a:rPr lang="fr-FR" sz="2400" dirty="0" smtClean="0"/>
              <a:t>a calculé </a:t>
            </a:r>
            <a:r>
              <a:rPr lang="fr-FR" sz="2400" dirty="0"/>
              <a:t>l'angle de renversement et comparer avec le </a:t>
            </a:r>
            <a:r>
              <a:rPr lang="fr-FR" sz="2400" dirty="0" smtClean="0"/>
              <a:t>seuil de référence 46° </a:t>
            </a:r>
            <a:r>
              <a:rPr lang="fr-FR" sz="1400" dirty="0" smtClean="0"/>
              <a:t>[1]</a:t>
            </a:r>
            <a:r>
              <a:rPr lang="fr-FR" sz="2400" dirty="0" smtClean="0"/>
              <a:t>.</a:t>
            </a:r>
          </a:p>
          <a:p>
            <a:pPr algn="just"/>
            <a:r>
              <a:rPr lang="fr-FR" sz="2400" dirty="0"/>
              <a:t>O</a:t>
            </a:r>
            <a:r>
              <a:rPr lang="fr-FR" sz="2400" dirty="0" smtClean="0"/>
              <a:t>n </a:t>
            </a:r>
            <a:r>
              <a:rPr lang="fr-FR" sz="2400" dirty="0"/>
              <a:t>a choisi l'axe Y pour les </a:t>
            </a:r>
            <a:r>
              <a:rPr lang="fr-FR" sz="2400" dirty="0" smtClean="0"/>
              <a:t>calcules. </a:t>
            </a:r>
            <a:endParaRPr lang="fr-FR" sz="2400" dirty="0"/>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6725" y="2876092"/>
            <a:ext cx="7309973" cy="2844000"/>
          </a:xfrm>
          <a:prstGeom prst="rect">
            <a:avLst/>
          </a:prstGeom>
        </p:spPr>
      </p:pic>
      <p:sp>
        <p:nvSpPr>
          <p:cNvPr id="8" name="Rectangle 7"/>
          <p:cNvSpPr/>
          <p:nvPr/>
        </p:nvSpPr>
        <p:spPr>
          <a:xfrm>
            <a:off x="1757345" y="6211669"/>
            <a:ext cx="6607722" cy="646331"/>
          </a:xfrm>
          <a:prstGeom prst="rect">
            <a:avLst/>
          </a:prstGeom>
        </p:spPr>
        <p:txBody>
          <a:bodyPr wrap="square">
            <a:spAutoFit/>
          </a:bodyPr>
          <a:lstStyle/>
          <a:p>
            <a:r>
              <a:rPr lang="fr-FR" sz="1200" dirty="0" smtClean="0"/>
              <a:t>[1] </a:t>
            </a:r>
            <a:r>
              <a:rPr lang="fr-FR" sz="1200" dirty="0" err="1" smtClean="0"/>
              <a:t>HamdyA.Ibrahim</a:t>
            </a:r>
            <a:r>
              <a:rPr lang="fr-FR" sz="1200" dirty="0"/>
              <a:t>, Ahmed </a:t>
            </a:r>
            <a:r>
              <a:rPr lang="fr-FR" sz="1200" dirty="0" err="1"/>
              <a:t>K.Aly</a:t>
            </a:r>
            <a:r>
              <a:rPr lang="fr-FR" sz="1200" dirty="0"/>
              <a:t>, </a:t>
            </a:r>
            <a:r>
              <a:rPr lang="fr-FR" sz="1200" dirty="0" err="1"/>
              <a:t>BehrouzH.Far</a:t>
            </a:r>
            <a:r>
              <a:rPr lang="fr-FR" sz="1200" dirty="0"/>
              <a:t>, « A system for </a:t>
            </a:r>
            <a:r>
              <a:rPr lang="fr-FR" sz="1200" dirty="0" err="1"/>
              <a:t>vehicle</a:t>
            </a:r>
            <a:r>
              <a:rPr lang="fr-FR" sz="1200" dirty="0"/>
              <a:t> collision and </a:t>
            </a:r>
            <a:r>
              <a:rPr lang="fr-FR" sz="1200" dirty="0" err="1"/>
              <a:t>rollover</a:t>
            </a:r>
            <a:r>
              <a:rPr lang="fr-FR" sz="1200" dirty="0"/>
              <a:t> </a:t>
            </a:r>
            <a:r>
              <a:rPr lang="fr-FR" sz="1200" dirty="0" err="1"/>
              <a:t>detection</a:t>
            </a:r>
            <a:r>
              <a:rPr lang="fr-FR" sz="1200" dirty="0"/>
              <a:t> », 2016 IEEE Canadian </a:t>
            </a:r>
            <a:r>
              <a:rPr lang="fr-FR" sz="1200" dirty="0" err="1"/>
              <a:t>Conference</a:t>
            </a:r>
            <a:r>
              <a:rPr lang="fr-FR" sz="1200" dirty="0"/>
              <a:t> on </a:t>
            </a:r>
            <a:r>
              <a:rPr lang="fr-FR" sz="1200" dirty="0" err="1"/>
              <a:t>Electrical</a:t>
            </a:r>
            <a:r>
              <a:rPr lang="fr-FR" sz="1200" dirty="0"/>
              <a:t> and Computer Engineering (CCECE), Vancouver, Canada, </a:t>
            </a:r>
            <a:r>
              <a:rPr lang="fr-FR" sz="1200" dirty="0" smtClean="0"/>
              <a:t>2016.</a:t>
            </a:r>
            <a:endParaRPr lang="fr-FR" sz="1200" dirty="0"/>
          </a:p>
        </p:txBody>
      </p:sp>
    </p:spTree>
    <p:extLst>
      <p:ext uri="{BB962C8B-B14F-4D97-AF65-F5344CB8AC3E}">
        <p14:creationId xmlns:p14="http://schemas.microsoft.com/office/powerpoint/2010/main" val="15717341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13</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a:solidFill>
                  <a:schemeClr val="bg1"/>
                </a:solidFill>
                <a:ea typeface="Calibri" panose="020F0502020204030204" pitchFamily="34" charset="0"/>
                <a:cs typeface="Arial" panose="020B0604020202020204" pitchFamily="34" charset="0"/>
              </a:rPr>
              <a:t>Etape de détection -</a:t>
            </a:r>
            <a:r>
              <a:rPr lang="fr-FR" sz="3600" dirty="0">
                <a:ea typeface="Calibri" panose="020F0502020204030204" pitchFamily="34" charset="0"/>
                <a:cs typeface="Arial" panose="020B0604020202020204" pitchFamily="34" charset="0"/>
              </a:rPr>
              <a:t> </a:t>
            </a:r>
            <a:endParaRPr lang="fr-FR" sz="3600" b="1" dirty="0">
              <a:solidFill>
                <a:schemeClr val="bg1"/>
              </a:solidFill>
            </a:endParaRPr>
          </a:p>
        </p:txBody>
      </p:sp>
      <p:sp>
        <p:nvSpPr>
          <p:cNvPr id="6" name="Rectangle 5"/>
          <p:cNvSpPr/>
          <p:nvPr/>
        </p:nvSpPr>
        <p:spPr>
          <a:xfrm>
            <a:off x="494601" y="1205410"/>
            <a:ext cx="8272027" cy="400110"/>
          </a:xfrm>
          <a:prstGeom prst="rect">
            <a:avLst/>
          </a:prstGeom>
        </p:spPr>
        <p:txBody>
          <a:bodyPr wrap="square">
            <a:spAutoFit/>
          </a:bodyPr>
          <a:lstStyle/>
          <a:p>
            <a:r>
              <a:rPr lang="fr-FR" sz="2000" dirty="0" smtClean="0"/>
              <a:t>1) On </a:t>
            </a:r>
            <a:r>
              <a:rPr lang="fr-FR" sz="2000" dirty="0"/>
              <a:t>détermine l'angle d'inclinaison autour de l'axe Y de l'accélération </a:t>
            </a:r>
            <a:r>
              <a:rPr lang="fr-FR" sz="2000" dirty="0" smtClean="0"/>
              <a:t>:</a:t>
            </a:r>
            <a:endParaRPr lang="fr-FR" sz="2000" dirty="0"/>
          </a:p>
        </p:txBody>
      </p:sp>
      <mc:AlternateContent xmlns:mc="http://schemas.openxmlformats.org/markup-compatibility/2006" xmlns:a14="http://schemas.microsoft.com/office/drawing/2010/main">
        <mc:Choice Requires="a14">
          <p:sp>
            <p:nvSpPr>
              <p:cNvPr id="8" name="Rectangle 7"/>
              <p:cNvSpPr/>
              <p:nvPr/>
            </p:nvSpPr>
            <p:spPr>
              <a:xfrm>
                <a:off x="3202387" y="4199859"/>
                <a:ext cx="3786293" cy="6896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2000" i="1">
                          <a:latin typeface="Cambria Math" panose="02040503050406030204" pitchFamily="18" charset="0"/>
                        </a:rPr>
                        <m:t>𝐺𝑦</m:t>
                      </m:r>
                      <m:r>
                        <a:rPr lang="fr-FR" sz="2000" i="0">
                          <a:latin typeface="Cambria Math" panose="02040503050406030204" pitchFamily="18" charset="0"/>
                        </a:rPr>
                        <m:t>= </m:t>
                      </m:r>
                      <m:f>
                        <m:fPr>
                          <m:ctrlPr>
                            <a:rPr lang="fr-FR" sz="2000" i="1">
                              <a:latin typeface="Cambria Math" panose="02040503050406030204" pitchFamily="18" charset="0"/>
                            </a:rPr>
                          </m:ctrlPr>
                        </m:fPr>
                        <m:num>
                          <m:r>
                            <a:rPr lang="fr-FR" sz="2000" i="1">
                              <a:latin typeface="Cambria Math" panose="02040503050406030204" pitchFamily="18" charset="0"/>
                            </a:rPr>
                            <m:t>𝑑</m:t>
                          </m:r>
                          <m:d>
                            <m:dPr>
                              <m:ctrlPr>
                                <a:rPr lang="fr-FR" sz="2000" i="1">
                                  <a:latin typeface="Cambria Math" panose="02040503050406030204" pitchFamily="18" charset="0"/>
                                </a:rPr>
                              </m:ctrlPr>
                            </m:dPr>
                            <m:e>
                              <m:r>
                                <a:rPr lang="fr-FR" sz="2000" i="1">
                                  <a:latin typeface="Cambria Math" panose="02040503050406030204" pitchFamily="18" charset="0"/>
                                </a:rPr>
                                <m:t>𝜃</m:t>
                              </m:r>
                            </m:e>
                          </m:d>
                        </m:num>
                        <m:den>
                          <m:r>
                            <a:rPr lang="fr-FR" sz="2000" i="1">
                              <a:latin typeface="Cambria Math" panose="02040503050406030204" pitchFamily="18" charset="0"/>
                            </a:rPr>
                            <m:t>𝑑𝑡</m:t>
                          </m:r>
                        </m:den>
                      </m:f>
                      <m:r>
                        <a:rPr lang="fr-FR" sz="2000" i="0">
                          <a:latin typeface="Cambria Math" panose="02040503050406030204" pitchFamily="18" charset="0"/>
                        </a:rPr>
                        <m:t>  =≫  </m:t>
                      </m:r>
                      <m:r>
                        <a:rPr lang="fr-FR" sz="2000" i="1">
                          <a:latin typeface="Cambria Math" panose="02040503050406030204" pitchFamily="18" charset="0"/>
                        </a:rPr>
                        <m:t>𝑑</m:t>
                      </m:r>
                      <m:d>
                        <m:dPr>
                          <m:ctrlPr>
                            <a:rPr lang="fr-FR" sz="2000" i="1">
                              <a:latin typeface="Cambria Math" panose="02040503050406030204" pitchFamily="18" charset="0"/>
                            </a:rPr>
                          </m:ctrlPr>
                        </m:dPr>
                        <m:e>
                          <m:r>
                            <a:rPr lang="fr-FR" sz="2000" i="1">
                              <a:latin typeface="Cambria Math" panose="02040503050406030204" pitchFamily="18" charset="0"/>
                            </a:rPr>
                            <m:t>𝜃</m:t>
                          </m:r>
                        </m:e>
                      </m:d>
                      <m:r>
                        <a:rPr lang="fr-FR" sz="2000" i="0">
                          <a:latin typeface="Cambria Math" panose="02040503050406030204" pitchFamily="18" charset="0"/>
                        </a:rPr>
                        <m:t>=</m:t>
                      </m:r>
                      <m:r>
                        <a:rPr lang="fr-FR" sz="2000" i="1">
                          <a:latin typeface="Cambria Math" panose="02040503050406030204" pitchFamily="18" charset="0"/>
                        </a:rPr>
                        <m:t>𝐺𝑦</m:t>
                      </m:r>
                      <m:r>
                        <a:rPr lang="fr-FR" sz="2000" i="0">
                          <a:latin typeface="Cambria Math" panose="02040503050406030204" pitchFamily="18" charset="0"/>
                        </a:rPr>
                        <m:t>.</m:t>
                      </m:r>
                      <m:r>
                        <a:rPr lang="fr-FR" sz="2000" i="1">
                          <a:latin typeface="Cambria Math" panose="02040503050406030204" pitchFamily="18" charset="0"/>
                        </a:rPr>
                        <m:t>𝑑𝑡</m:t>
                      </m:r>
                    </m:oMath>
                  </m:oMathPara>
                </a14:m>
                <a:endParaRPr lang="fr-FR" sz="2000" dirty="0"/>
              </a:p>
            </p:txBody>
          </p:sp>
        </mc:Choice>
        <mc:Fallback xmlns="">
          <p:sp>
            <p:nvSpPr>
              <p:cNvPr id="8" name="Rectangle 7"/>
              <p:cNvSpPr>
                <a:spLocks noRot="1" noChangeAspect="1" noMove="1" noResize="1" noEditPoints="1" noAdjustHandles="1" noChangeArrowheads="1" noChangeShapeType="1" noTextEdit="1"/>
              </p:cNvSpPr>
              <p:nvPr/>
            </p:nvSpPr>
            <p:spPr>
              <a:xfrm>
                <a:off x="3202387" y="4199859"/>
                <a:ext cx="3786293" cy="689612"/>
              </a:xfrm>
              <a:prstGeom prst="rect">
                <a:avLst/>
              </a:prstGeom>
              <a:blipFill>
                <a:blip r:embed="rId3"/>
                <a:stretch>
                  <a:fillRect/>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3202387" y="5260165"/>
                <a:ext cx="2367443"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fr-FR" sz="2000" i="1" smtClean="0">
                              <a:latin typeface="Cambria Math" panose="02040503050406030204" pitchFamily="18" charset="0"/>
                            </a:rPr>
                          </m:ctrlPr>
                        </m:sSubPr>
                        <m:e>
                          <m:r>
                            <a:rPr lang="fr-FR" sz="2000" i="1">
                              <a:latin typeface="Cambria Math" panose="02040503050406030204" pitchFamily="18" charset="0"/>
                            </a:rPr>
                            <m:t>𝜃</m:t>
                          </m:r>
                        </m:e>
                        <m:sub>
                          <m:r>
                            <a:rPr lang="fr-FR" sz="2000" b="0" i="1" smtClean="0">
                              <a:latin typeface="Cambria Math" panose="02040503050406030204" pitchFamily="18" charset="0"/>
                            </a:rPr>
                            <m:t>𝑡</m:t>
                          </m:r>
                          <m:r>
                            <a:rPr lang="fr-FR" sz="2000" i="0">
                              <a:latin typeface="Cambria Math" panose="02040503050406030204" pitchFamily="18" charset="0"/>
                            </a:rPr>
                            <m:t>+</m:t>
                          </m:r>
                          <m:r>
                            <a:rPr lang="fr-FR" sz="2000" b="0" i="1" smtClean="0">
                              <a:latin typeface="Cambria Math" panose="02040503050406030204" pitchFamily="18" charset="0"/>
                            </a:rPr>
                            <m:t>𝑑𝑡</m:t>
                          </m:r>
                        </m:sub>
                      </m:sSub>
                      <m:r>
                        <a:rPr lang="fr-FR" sz="2000" i="0">
                          <a:latin typeface="Cambria Math" panose="02040503050406030204" pitchFamily="18" charset="0"/>
                        </a:rPr>
                        <m:t>=</m:t>
                      </m:r>
                      <m:sSub>
                        <m:sSubPr>
                          <m:ctrlPr>
                            <a:rPr lang="fr-FR" sz="2000" i="1">
                              <a:latin typeface="Cambria Math" panose="02040503050406030204" pitchFamily="18" charset="0"/>
                            </a:rPr>
                          </m:ctrlPr>
                        </m:sSubPr>
                        <m:e>
                          <m:r>
                            <a:rPr lang="fr-FR" sz="2000" i="1">
                              <a:latin typeface="Cambria Math" panose="02040503050406030204" pitchFamily="18" charset="0"/>
                            </a:rPr>
                            <m:t>𝜃</m:t>
                          </m:r>
                        </m:e>
                        <m:sub>
                          <m:r>
                            <a:rPr lang="fr-FR" sz="2000" b="0" i="1" smtClean="0">
                              <a:latin typeface="Cambria Math" panose="02040503050406030204" pitchFamily="18" charset="0"/>
                            </a:rPr>
                            <m:t>𝑡</m:t>
                          </m:r>
                        </m:sub>
                      </m:sSub>
                      <m:r>
                        <a:rPr lang="fr-FR" sz="2000" i="0">
                          <a:latin typeface="Cambria Math" panose="02040503050406030204" pitchFamily="18" charset="0"/>
                        </a:rPr>
                        <m:t>+</m:t>
                      </m:r>
                      <m:r>
                        <a:rPr lang="fr-FR" sz="2000" i="1">
                          <a:latin typeface="Cambria Math" panose="02040503050406030204" pitchFamily="18" charset="0"/>
                        </a:rPr>
                        <m:t>𝐺𝑦</m:t>
                      </m:r>
                      <m:r>
                        <a:rPr lang="fr-FR" sz="2000" i="0">
                          <a:latin typeface="Cambria Math" panose="02040503050406030204" pitchFamily="18" charset="0"/>
                        </a:rPr>
                        <m:t>.</m:t>
                      </m:r>
                      <m:r>
                        <a:rPr lang="fr-FR" sz="2000" i="1">
                          <a:latin typeface="Cambria Math" panose="02040503050406030204" pitchFamily="18" charset="0"/>
                        </a:rPr>
                        <m:t>𝑑𝑡</m:t>
                      </m:r>
                    </m:oMath>
                  </m:oMathPara>
                </a14:m>
                <a:endParaRPr lang="fr-FR" sz="2000" dirty="0"/>
              </a:p>
            </p:txBody>
          </p:sp>
        </mc:Choice>
        <mc:Fallback xmlns="">
          <p:sp>
            <p:nvSpPr>
              <p:cNvPr id="9" name="Rectangle 8"/>
              <p:cNvSpPr>
                <a:spLocks noRot="1" noChangeAspect="1" noMove="1" noResize="1" noEditPoints="1" noAdjustHandles="1" noChangeArrowheads="1" noChangeShapeType="1" noTextEdit="1"/>
              </p:cNvSpPr>
              <p:nvPr/>
            </p:nvSpPr>
            <p:spPr>
              <a:xfrm>
                <a:off x="3202387" y="5260165"/>
                <a:ext cx="2367443" cy="400110"/>
              </a:xfrm>
              <a:prstGeom prst="rect">
                <a:avLst/>
              </a:prstGeom>
              <a:blipFill>
                <a:blip r:embed="rId4"/>
                <a:stretch>
                  <a:fillRect b="-12121"/>
                </a:stretch>
              </a:blipFill>
            </p:spPr>
            <p:txBody>
              <a:bodyPr/>
              <a:lstStyle/>
              <a:p>
                <a:r>
                  <a:rPr lang="fr-FR">
                    <a:noFill/>
                  </a:rPr>
                  <a:t> </a:t>
                </a:r>
              </a:p>
            </p:txBody>
          </p:sp>
        </mc:Fallback>
      </mc:AlternateContent>
      <p:sp>
        <p:nvSpPr>
          <p:cNvPr id="10" name="Rectangle 9"/>
          <p:cNvSpPr/>
          <p:nvPr/>
        </p:nvSpPr>
        <p:spPr>
          <a:xfrm>
            <a:off x="494601" y="3335174"/>
            <a:ext cx="8780027" cy="400110"/>
          </a:xfrm>
          <a:prstGeom prst="rect">
            <a:avLst/>
          </a:prstGeom>
        </p:spPr>
        <p:txBody>
          <a:bodyPr wrap="square">
            <a:spAutoFit/>
          </a:bodyPr>
          <a:lstStyle/>
          <a:p>
            <a:r>
              <a:rPr lang="fr-FR" sz="2000" dirty="0" smtClean="0"/>
              <a:t>2) On </a:t>
            </a:r>
            <a:r>
              <a:rPr lang="fr-FR" sz="2000" dirty="0"/>
              <a:t>détermine l’angle d’inclinaison autour de l’axe Y à partir du </a:t>
            </a:r>
            <a:r>
              <a:rPr lang="fr-FR" sz="2000" dirty="0" smtClean="0"/>
              <a:t>Gyroscope :</a:t>
            </a:r>
            <a:endParaRPr lang="fr-FR" sz="2000" dirty="0"/>
          </a:p>
        </p:txBody>
      </p:sp>
      <mc:AlternateContent xmlns:mc="http://schemas.openxmlformats.org/markup-compatibility/2006" xmlns:a14="http://schemas.microsoft.com/office/drawing/2010/main">
        <mc:Choice Requires="a14">
          <p:sp>
            <p:nvSpPr>
              <p:cNvPr id="11" name="Rectangle 10"/>
              <p:cNvSpPr/>
              <p:nvPr/>
            </p:nvSpPr>
            <p:spPr>
              <a:xfrm>
                <a:off x="3178272" y="2212399"/>
                <a:ext cx="5749138" cy="7290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unc>
                        <m:funcPr>
                          <m:ctrlPr>
                            <a:rPr lang="fr-FR" i="1">
                              <a:latin typeface="Cambria Math" panose="02040503050406030204" pitchFamily="18" charset="0"/>
                            </a:rPr>
                          </m:ctrlPr>
                        </m:funcPr>
                        <m:fName>
                          <m:r>
                            <m:rPr>
                              <m:sty m:val="p"/>
                            </m:rPr>
                            <a:rPr lang="fr-FR">
                              <a:latin typeface="Cambria Math" panose="02040503050406030204" pitchFamily="18" charset="0"/>
                            </a:rPr>
                            <m:t>tan</m:t>
                          </m:r>
                        </m:fName>
                        <m:e>
                          <m:r>
                            <a:rPr lang="fr-FR" i="1">
                              <a:latin typeface="Cambria Math" panose="02040503050406030204" pitchFamily="18" charset="0"/>
                            </a:rPr>
                            <m:t>𝜃</m:t>
                          </m:r>
                        </m:e>
                      </m:func>
                      <m:r>
                        <a:rPr lang="fr-FR">
                          <a:latin typeface="Cambria Math" panose="02040503050406030204" pitchFamily="18" charset="0"/>
                        </a:rPr>
                        <m:t>=</m:t>
                      </m:r>
                      <m:f>
                        <m:fPr>
                          <m:ctrlPr>
                            <a:rPr lang="fr-FR" i="1">
                              <a:latin typeface="Cambria Math" panose="02040503050406030204" pitchFamily="18" charset="0"/>
                            </a:rPr>
                          </m:ctrlPr>
                        </m:fPr>
                        <m:num>
                          <m:r>
                            <a:rPr lang="fr-FR" i="1">
                              <a:latin typeface="Cambria Math" panose="02040503050406030204" pitchFamily="18" charset="0"/>
                            </a:rPr>
                            <m:t>𝐴𝑦</m:t>
                          </m:r>
                        </m:num>
                        <m:den>
                          <m:rad>
                            <m:radPr>
                              <m:degHide m:val="on"/>
                              <m:ctrlPr>
                                <a:rPr lang="fr-FR" i="1">
                                  <a:latin typeface="Cambria Math" panose="02040503050406030204" pitchFamily="18" charset="0"/>
                                </a:rPr>
                              </m:ctrlPr>
                            </m:radPr>
                            <m:deg/>
                            <m:e>
                              <m:r>
                                <a:rPr lang="fr-FR" i="1">
                                  <a:latin typeface="Cambria Math" panose="02040503050406030204" pitchFamily="18" charset="0"/>
                                </a:rPr>
                                <m:t>𝐴</m:t>
                              </m:r>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a:latin typeface="Cambria Math" panose="02040503050406030204" pitchFamily="18" charset="0"/>
                                    </a:rPr>
                                    <m:t>2</m:t>
                                  </m:r>
                                </m:sup>
                              </m:sSup>
                              <m:r>
                                <a:rPr lang="fr-FR">
                                  <a:latin typeface="Cambria Math" panose="02040503050406030204" pitchFamily="18" charset="0"/>
                                </a:rPr>
                                <m:t>+</m:t>
                              </m:r>
                              <m:r>
                                <a:rPr lang="fr-FR" i="1">
                                  <a:latin typeface="Cambria Math" panose="02040503050406030204" pitchFamily="18" charset="0"/>
                                </a:rPr>
                                <m:t>𝐴𝑧</m:t>
                              </m:r>
                              <m:r>
                                <a:rPr lang="fr-FR">
                                  <a:latin typeface="Cambria Math" panose="02040503050406030204" pitchFamily="18" charset="0"/>
                                </a:rPr>
                                <m:t>²</m:t>
                              </m:r>
                            </m:e>
                          </m:rad>
                        </m:den>
                      </m:f>
                      <m:r>
                        <a:rPr lang="fr-FR">
                          <a:latin typeface="Cambria Math" panose="02040503050406030204" pitchFamily="18" charset="0"/>
                        </a:rPr>
                        <m:t>    =≫  </m:t>
                      </m:r>
                      <m:r>
                        <a:rPr lang="fr-FR" i="1">
                          <a:latin typeface="Cambria Math" panose="02040503050406030204" pitchFamily="18" charset="0"/>
                        </a:rPr>
                        <m:t>𝜃</m:t>
                      </m:r>
                      <m:r>
                        <a:rPr lang="fr-FR">
                          <a:latin typeface="Cambria Math" panose="02040503050406030204" pitchFamily="18" charset="0"/>
                        </a:rPr>
                        <m:t>=</m:t>
                      </m:r>
                      <m:r>
                        <a:rPr lang="fr-FR" i="1">
                          <a:latin typeface="Cambria Math" panose="02040503050406030204" pitchFamily="18" charset="0"/>
                        </a:rPr>
                        <m:t>𝐴𝑟𝑐𝑡𝑎𝑛</m:t>
                      </m:r>
                      <m:r>
                        <a:rPr lang="fr-FR">
                          <a:latin typeface="Cambria Math" panose="02040503050406030204" pitchFamily="18" charset="0"/>
                        </a:rPr>
                        <m:t> ( </m:t>
                      </m:r>
                      <m:f>
                        <m:fPr>
                          <m:ctrlPr>
                            <a:rPr lang="fr-FR" i="1">
                              <a:latin typeface="Cambria Math" panose="02040503050406030204" pitchFamily="18" charset="0"/>
                            </a:rPr>
                          </m:ctrlPr>
                        </m:fPr>
                        <m:num>
                          <m:r>
                            <a:rPr lang="fr-FR" i="1">
                              <a:latin typeface="Cambria Math" panose="02040503050406030204" pitchFamily="18" charset="0"/>
                            </a:rPr>
                            <m:t>𝐴𝑦</m:t>
                          </m:r>
                        </m:num>
                        <m:den>
                          <m:rad>
                            <m:radPr>
                              <m:degHide m:val="on"/>
                              <m:ctrlPr>
                                <a:rPr lang="fr-FR" i="1">
                                  <a:latin typeface="Cambria Math" panose="02040503050406030204" pitchFamily="18" charset="0"/>
                                </a:rPr>
                              </m:ctrlPr>
                            </m:radPr>
                            <m:deg/>
                            <m:e>
                              <m:r>
                                <a:rPr lang="fr-FR" i="1">
                                  <a:latin typeface="Cambria Math" panose="02040503050406030204" pitchFamily="18" charset="0"/>
                                </a:rPr>
                                <m:t>𝐴</m:t>
                              </m:r>
                              <m:sSup>
                                <m:sSupPr>
                                  <m:ctrlPr>
                                    <a:rPr lang="fr-FR" i="1">
                                      <a:latin typeface="Cambria Math" panose="02040503050406030204" pitchFamily="18" charset="0"/>
                                    </a:rPr>
                                  </m:ctrlPr>
                                </m:sSupPr>
                                <m:e>
                                  <m:r>
                                    <a:rPr lang="fr-FR" i="1">
                                      <a:latin typeface="Cambria Math" panose="02040503050406030204" pitchFamily="18" charset="0"/>
                                    </a:rPr>
                                    <m:t>𝑥</m:t>
                                  </m:r>
                                </m:e>
                                <m:sup>
                                  <m:r>
                                    <a:rPr lang="fr-FR">
                                      <a:latin typeface="Cambria Math" panose="02040503050406030204" pitchFamily="18" charset="0"/>
                                    </a:rPr>
                                    <m:t>2</m:t>
                                  </m:r>
                                </m:sup>
                              </m:sSup>
                              <m:r>
                                <a:rPr lang="fr-FR">
                                  <a:latin typeface="Cambria Math" panose="02040503050406030204" pitchFamily="18" charset="0"/>
                                </a:rPr>
                                <m:t>+</m:t>
                              </m:r>
                              <m:r>
                                <a:rPr lang="fr-FR" i="1">
                                  <a:latin typeface="Cambria Math" panose="02040503050406030204" pitchFamily="18" charset="0"/>
                                </a:rPr>
                                <m:t>𝐴</m:t>
                              </m:r>
                              <m:sSup>
                                <m:sSupPr>
                                  <m:ctrlPr>
                                    <a:rPr lang="fr-FR" i="1">
                                      <a:latin typeface="Cambria Math" panose="02040503050406030204" pitchFamily="18" charset="0"/>
                                    </a:rPr>
                                  </m:ctrlPr>
                                </m:sSupPr>
                                <m:e>
                                  <m:r>
                                    <a:rPr lang="fr-FR" i="1">
                                      <a:latin typeface="Cambria Math" panose="02040503050406030204" pitchFamily="18" charset="0"/>
                                    </a:rPr>
                                    <m:t>𝑧</m:t>
                                  </m:r>
                                </m:e>
                                <m:sup>
                                  <m:r>
                                    <a:rPr lang="fr-FR">
                                      <a:latin typeface="Cambria Math" panose="02040503050406030204" pitchFamily="18" charset="0"/>
                                    </a:rPr>
                                    <m:t>2</m:t>
                                  </m:r>
                                </m:sup>
                              </m:sSup>
                            </m:e>
                          </m:rad>
                        </m:den>
                      </m:f>
                      <m:r>
                        <a:rPr lang="fr-FR" i="1">
                          <a:latin typeface="Cambria Math" panose="02040503050406030204" pitchFamily="18" charset="0"/>
                        </a:rPr>
                        <m:t>)</m:t>
                      </m:r>
                      <m:r>
                        <a:rPr lang="fr-FR">
                          <a:latin typeface="Cambria Math" panose="02040503050406030204" pitchFamily="18" charset="0"/>
                        </a:rPr>
                        <m:t> </m:t>
                      </m:r>
                    </m:oMath>
                  </m:oMathPara>
                </a14:m>
                <a:endParaRPr lang="fr-FR" dirty="0"/>
              </a:p>
            </p:txBody>
          </p:sp>
        </mc:Choice>
        <mc:Fallback xmlns="">
          <p:sp>
            <p:nvSpPr>
              <p:cNvPr id="11" name="Rectangle 10"/>
              <p:cNvSpPr>
                <a:spLocks noRot="1" noChangeAspect="1" noMove="1" noResize="1" noEditPoints="1" noAdjustHandles="1" noChangeArrowheads="1" noChangeShapeType="1" noTextEdit="1"/>
              </p:cNvSpPr>
              <p:nvPr/>
            </p:nvSpPr>
            <p:spPr>
              <a:xfrm>
                <a:off x="3178272" y="2212399"/>
                <a:ext cx="5749138" cy="729046"/>
              </a:xfrm>
              <a:prstGeom prst="rect">
                <a:avLst/>
              </a:prstGeom>
              <a:blipFill>
                <a:blip r:embed="rId5"/>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50773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14</a:t>
            </a:fld>
            <a:endParaRPr lang="fr-FR"/>
          </a:p>
        </p:txBody>
      </p:sp>
      <p:sp>
        <p:nvSpPr>
          <p:cNvPr id="5" name="Rectangle 4"/>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4202" y="-5159"/>
            <a:ext cx="14223298"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a:solidFill>
                  <a:schemeClr val="bg1"/>
                </a:solidFill>
                <a:ea typeface="Calibri" panose="020F0502020204030204" pitchFamily="34" charset="0"/>
                <a:cs typeface="Arial" panose="020B0604020202020204" pitchFamily="34" charset="0"/>
              </a:rPr>
              <a:t>Etape de détection -</a:t>
            </a:r>
            <a:r>
              <a:rPr lang="fr-FR" sz="3600" dirty="0">
                <a:ea typeface="Calibri" panose="020F0502020204030204" pitchFamily="34" charset="0"/>
                <a:cs typeface="Arial" panose="020B0604020202020204" pitchFamily="34" charset="0"/>
              </a:rPr>
              <a:t> </a:t>
            </a:r>
            <a:endParaRPr lang="fr-FR" sz="3600" b="1" dirty="0">
              <a:solidFill>
                <a:schemeClr val="bg1"/>
              </a:solidFill>
            </a:endParaRPr>
          </a:p>
        </p:txBody>
      </p:sp>
      <mc:AlternateContent xmlns:mc="http://schemas.openxmlformats.org/markup-compatibility/2006" xmlns:a14="http://schemas.microsoft.com/office/drawing/2010/main">
        <mc:Choice Requires="a14">
          <p:sp>
            <p:nvSpPr>
              <p:cNvPr id="8" name="Rectangle 7"/>
              <p:cNvSpPr/>
              <p:nvPr/>
            </p:nvSpPr>
            <p:spPr>
              <a:xfrm>
                <a:off x="964563" y="2836720"/>
                <a:ext cx="10262874"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fr-FR" sz="3200" i="1">
                          <a:latin typeface="Cambria Math" panose="02040503050406030204" pitchFamily="18" charset="0"/>
                        </a:rPr>
                        <m:t>𝑎𝑛𝑔𝑙𝑒</m:t>
                      </m:r>
                      <m:r>
                        <a:rPr lang="fr-FR" sz="3200" i="0">
                          <a:latin typeface="Cambria Math" panose="02040503050406030204" pitchFamily="18" charset="0"/>
                        </a:rPr>
                        <m:t>=</m:t>
                      </m:r>
                      <m:r>
                        <a:rPr lang="fr-FR" sz="3200" i="1">
                          <a:latin typeface="Cambria Math" panose="02040503050406030204" pitchFamily="18" charset="0"/>
                        </a:rPr>
                        <m:t>𝛼</m:t>
                      </m:r>
                      <m:r>
                        <a:rPr lang="fr-FR" sz="3200" i="0">
                          <a:latin typeface="Cambria Math" panose="02040503050406030204" pitchFamily="18" charset="0"/>
                        </a:rPr>
                        <m:t>∗</m:t>
                      </m:r>
                      <m:d>
                        <m:dPr>
                          <m:ctrlPr>
                            <a:rPr lang="fr-FR" sz="3200" i="1">
                              <a:latin typeface="Cambria Math" panose="02040503050406030204" pitchFamily="18" charset="0"/>
                            </a:rPr>
                          </m:ctrlPr>
                        </m:dPr>
                        <m:e>
                          <m:r>
                            <a:rPr lang="fr-FR" sz="3200" i="0">
                              <a:latin typeface="Cambria Math" panose="02040503050406030204" pitchFamily="18" charset="0"/>
                            </a:rPr>
                            <m:t> </m:t>
                          </m:r>
                          <m:r>
                            <a:rPr lang="fr-FR" sz="3200" i="1">
                              <a:latin typeface="Cambria Math" panose="02040503050406030204" pitchFamily="18" charset="0"/>
                            </a:rPr>
                            <m:t>𝑎𝑛𝑔𝑙𝑒</m:t>
                          </m:r>
                          <m:r>
                            <a:rPr lang="fr-FR" sz="3200" i="0">
                              <a:latin typeface="Cambria Math" panose="02040503050406030204" pitchFamily="18" charset="0"/>
                            </a:rPr>
                            <m:t>+</m:t>
                          </m:r>
                          <m:r>
                            <a:rPr lang="fr-FR" sz="3200" i="1">
                              <a:latin typeface="Cambria Math" panose="02040503050406030204" pitchFamily="18" charset="0"/>
                            </a:rPr>
                            <m:t>𝐺𝑦𝑟𝑜</m:t>
                          </m:r>
                          <m:r>
                            <a:rPr lang="fr-FR" sz="3200" i="0">
                              <a:latin typeface="Cambria Math" panose="02040503050406030204" pitchFamily="18" charset="0"/>
                            </a:rPr>
                            <m:t>∗</m:t>
                          </m:r>
                          <m:r>
                            <a:rPr lang="fr-FR" sz="3200" i="1">
                              <a:latin typeface="Cambria Math" panose="02040503050406030204" pitchFamily="18" charset="0"/>
                            </a:rPr>
                            <m:t>𝑑𝑡</m:t>
                          </m:r>
                          <m:r>
                            <a:rPr lang="fr-FR" sz="3200" i="0">
                              <a:latin typeface="Cambria Math" panose="02040503050406030204" pitchFamily="18" charset="0"/>
                            </a:rPr>
                            <m:t> </m:t>
                          </m:r>
                        </m:e>
                      </m:d>
                      <m:r>
                        <a:rPr lang="fr-FR" sz="3200" i="0">
                          <a:latin typeface="Cambria Math" panose="02040503050406030204" pitchFamily="18" charset="0"/>
                        </a:rPr>
                        <m:t>+</m:t>
                      </m:r>
                      <m:d>
                        <m:dPr>
                          <m:ctrlPr>
                            <a:rPr lang="fr-FR" sz="3200" i="1">
                              <a:latin typeface="Cambria Math" panose="02040503050406030204" pitchFamily="18" charset="0"/>
                            </a:rPr>
                          </m:ctrlPr>
                        </m:dPr>
                        <m:e>
                          <m:r>
                            <a:rPr lang="fr-FR" sz="3200" i="0">
                              <a:latin typeface="Cambria Math" panose="02040503050406030204" pitchFamily="18" charset="0"/>
                            </a:rPr>
                            <m:t> </m:t>
                          </m:r>
                          <m:r>
                            <a:rPr lang="fr-FR" sz="3200" i="0">
                              <a:latin typeface="Cambria Math" panose="02040503050406030204" pitchFamily="18" charset="0"/>
                            </a:rPr>
                            <m:t>1</m:t>
                          </m:r>
                          <m:r>
                            <a:rPr lang="fr-FR" sz="3200" i="0">
                              <a:latin typeface="Cambria Math" panose="02040503050406030204" pitchFamily="18" charset="0"/>
                            </a:rPr>
                            <m:t>−</m:t>
                          </m:r>
                          <m:r>
                            <a:rPr lang="fr-FR" sz="3200" i="1">
                              <a:latin typeface="Cambria Math" panose="02040503050406030204" pitchFamily="18" charset="0"/>
                            </a:rPr>
                            <m:t>𝛼</m:t>
                          </m:r>
                          <m:r>
                            <a:rPr lang="fr-FR" sz="3200" i="0">
                              <a:latin typeface="Cambria Math" panose="02040503050406030204" pitchFamily="18" charset="0"/>
                            </a:rPr>
                            <m:t> </m:t>
                          </m:r>
                        </m:e>
                      </m:d>
                      <m:r>
                        <a:rPr lang="fr-FR" sz="3200" i="0">
                          <a:latin typeface="Cambria Math" panose="02040503050406030204" pitchFamily="18" charset="0"/>
                        </a:rPr>
                        <m:t>∗</m:t>
                      </m:r>
                      <m:r>
                        <a:rPr lang="fr-FR" sz="3200" i="1">
                          <a:latin typeface="Cambria Math" panose="02040503050406030204" pitchFamily="18" charset="0"/>
                        </a:rPr>
                        <m:t>𝐴𝑐𝑐𝑒𝑙𝑒𝑟𝑜</m:t>
                      </m:r>
                    </m:oMath>
                  </m:oMathPara>
                </a14:m>
                <a:endParaRPr lang="fr-FR" sz="3200" dirty="0"/>
              </a:p>
            </p:txBody>
          </p:sp>
        </mc:Choice>
        <mc:Fallback xmlns="">
          <p:sp>
            <p:nvSpPr>
              <p:cNvPr id="8" name="Rectangle 7"/>
              <p:cNvSpPr>
                <a:spLocks noRot="1" noChangeAspect="1" noMove="1" noResize="1" noEditPoints="1" noAdjustHandles="1" noChangeArrowheads="1" noChangeShapeType="1" noTextEdit="1"/>
              </p:cNvSpPr>
              <p:nvPr/>
            </p:nvSpPr>
            <p:spPr>
              <a:xfrm>
                <a:off x="964563" y="2836720"/>
                <a:ext cx="10262874" cy="584775"/>
              </a:xfrm>
              <a:prstGeom prst="rect">
                <a:avLst/>
              </a:prstGeom>
              <a:blipFill>
                <a:blip r:embed="rId3"/>
                <a:stretch>
                  <a:fillRect/>
                </a:stretch>
              </a:blipFill>
            </p:spPr>
            <p:txBody>
              <a:bodyPr/>
              <a:lstStyle/>
              <a:p>
                <a:r>
                  <a:rPr lang="fr-FR">
                    <a:noFill/>
                  </a:rPr>
                  <a:t> </a:t>
                </a:r>
              </a:p>
            </p:txBody>
          </p:sp>
        </mc:Fallback>
      </mc:AlternateContent>
      <p:sp>
        <p:nvSpPr>
          <p:cNvPr id="4" name="Rectangle 3"/>
          <p:cNvSpPr/>
          <p:nvPr/>
        </p:nvSpPr>
        <p:spPr>
          <a:xfrm>
            <a:off x="1024129" y="4275331"/>
            <a:ext cx="2711191" cy="369332"/>
          </a:xfrm>
          <a:prstGeom prst="rect">
            <a:avLst/>
          </a:prstGeom>
        </p:spPr>
        <p:txBody>
          <a:bodyPr wrap="none">
            <a:spAutoFit/>
          </a:bodyPr>
          <a:lstStyle/>
          <a:p>
            <a:r>
              <a:rPr lang="fr-FR" dirty="0"/>
              <a:t>𝛼 = 𝜏 </a:t>
            </a:r>
            <a:r>
              <a:rPr lang="fr-FR" dirty="0" smtClean="0"/>
              <a:t>/𝜏</a:t>
            </a:r>
            <a:r>
              <a:rPr lang="fr-FR" dirty="0"/>
              <a:t>+</a:t>
            </a:r>
            <a:r>
              <a:rPr lang="fr-FR" dirty="0" smtClean="0"/>
              <a:t>𝑑t  avec 𝜏=1   </a:t>
            </a:r>
            <a:r>
              <a:rPr lang="fr-FR" sz="1200" dirty="0" smtClean="0"/>
              <a:t>[2]</a:t>
            </a:r>
            <a:endParaRPr lang="fr-FR" dirty="0"/>
          </a:p>
        </p:txBody>
      </p:sp>
      <p:sp>
        <p:nvSpPr>
          <p:cNvPr id="7" name="Rectangle 6"/>
          <p:cNvSpPr/>
          <p:nvPr/>
        </p:nvSpPr>
        <p:spPr>
          <a:xfrm>
            <a:off x="1024129" y="4548272"/>
            <a:ext cx="1228221" cy="646331"/>
          </a:xfrm>
          <a:prstGeom prst="rect">
            <a:avLst/>
          </a:prstGeom>
        </p:spPr>
        <p:txBody>
          <a:bodyPr wrap="none">
            <a:spAutoFit/>
          </a:bodyPr>
          <a:lstStyle/>
          <a:p>
            <a:r>
              <a:rPr lang="fr-FR" dirty="0" err="1"/>
              <a:t>dt</a:t>
            </a:r>
            <a:r>
              <a:rPr lang="fr-FR" dirty="0"/>
              <a:t> = </a:t>
            </a:r>
            <a:r>
              <a:rPr lang="fr-FR" dirty="0" smtClean="0"/>
              <a:t>0.04s </a:t>
            </a:r>
          </a:p>
          <a:p>
            <a:r>
              <a:rPr lang="fr-FR" dirty="0" smtClean="0"/>
              <a:t>𝛼 </a:t>
            </a:r>
            <a:r>
              <a:rPr lang="fr-FR" dirty="0"/>
              <a:t>= 0.96</a:t>
            </a:r>
          </a:p>
        </p:txBody>
      </p:sp>
      <p:sp>
        <p:nvSpPr>
          <p:cNvPr id="10" name="Rectangle 9"/>
          <p:cNvSpPr/>
          <p:nvPr/>
        </p:nvSpPr>
        <p:spPr>
          <a:xfrm>
            <a:off x="1837282" y="6296847"/>
            <a:ext cx="5378780" cy="461665"/>
          </a:xfrm>
          <a:prstGeom prst="rect">
            <a:avLst/>
          </a:prstGeom>
        </p:spPr>
        <p:txBody>
          <a:bodyPr wrap="none">
            <a:spAutoFit/>
          </a:bodyPr>
          <a:lstStyle/>
          <a:p>
            <a:r>
              <a:rPr lang="en-US" sz="1200" dirty="0" smtClean="0"/>
              <a:t>[2] Shane </a:t>
            </a:r>
            <a:r>
              <a:rPr lang="en-US" sz="1200" dirty="0"/>
              <a:t>Colton</a:t>
            </a:r>
            <a:r>
              <a:rPr lang="en-US" sz="1200" dirty="0" smtClean="0"/>
              <a:t>,« </a:t>
            </a:r>
            <a:r>
              <a:rPr lang="en-US" sz="1200" dirty="0"/>
              <a:t>The Balance Filter A Simple Solution for Integrating </a:t>
            </a:r>
            <a:r>
              <a:rPr lang="en-US" sz="1200" dirty="0" smtClean="0"/>
              <a:t>Accelerometer</a:t>
            </a:r>
          </a:p>
          <a:p>
            <a:r>
              <a:rPr lang="en-US" sz="1200" dirty="0" smtClean="0"/>
              <a:t> and </a:t>
            </a:r>
            <a:r>
              <a:rPr lang="en-US" sz="1200" dirty="0"/>
              <a:t>Gyroscope Measurements </a:t>
            </a:r>
            <a:r>
              <a:rPr lang="en-US" sz="1200" dirty="0" smtClean="0"/>
              <a:t>for </a:t>
            </a:r>
            <a:r>
              <a:rPr lang="en-US" sz="1200" dirty="0"/>
              <a:t>a Balancing Platform »,June 25, 2007.</a:t>
            </a:r>
            <a:endParaRPr lang="fr-FR" sz="1200" dirty="0"/>
          </a:p>
        </p:txBody>
      </p:sp>
      <p:sp>
        <p:nvSpPr>
          <p:cNvPr id="11" name="Rectangle 10"/>
          <p:cNvSpPr/>
          <p:nvPr/>
        </p:nvSpPr>
        <p:spPr>
          <a:xfrm>
            <a:off x="1024129" y="2028910"/>
            <a:ext cx="4772460" cy="461665"/>
          </a:xfrm>
          <a:prstGeom prst="rect">
            <a:avLst/>
          </a:prstGeom>
        </p:spPr>
        <p:txBody>
          <a:bodyPr wrap="none">
            <a:spAutoFit/>
          </a:bodyPr>
          <a:lstStyle/>
          <a:p>
            <a:r>
              <a:rPr lang="fr-FR" sz="2400" dirty="0" smtClean="0"/>
              <a:t>Equation du filtre complémentaire </a:t>
            </a:r>
            <a:r>
              <a:rPr lang="fr-FR" sz="1600" dirty="0" smtClean="0"/>
              <a:t>[2]</a:t>
            </a:r>
            <a:r>
              <a:rPr lang="fr-FR" sz="2400" dirty="0" smtClean="0"/>
              <a:t> :</a:t>
            </a:r>
            <a:endParaRPr lang="fr-FR" sz="2400" dirty="0"/>
          </a:p>
        </p:txBody>
      </p:sp>
    </p:spTree>
    <p:extLst>
      <p:ext uri="{BB962C8B-B14F-4D97-AF65-F5344CB8AC3E}">
        <p14:creationId xmlns:p14="http://schemas.microsoft.com/office/powerpoint/2010/main" val="39325152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15</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smtClean="0">
                <a:solidFill>
                  <a:schemeClr val="bg1"/>
                </a:solidFill>
              </a:rPr>
              <a:t>Notification -</a:t>
            </a:r>
            <a:endParaRPr lang="fr-FR" sz="3600" b="1" dirty="0">
              <a:solidFill>
                <a:schemeClr val="bg1"/>
              </a:solidFill>
            </a:endParaRPr>
          </a:p>
        </p:txBody>
      </p:sp>
      <p:sp>
        <p:nvSpPr>
          <p:cNvPr id="6" name="Rectangle 5"/>
          <p:cNvSpPr/>
          <p:nvPr/>
        </p:nvSpPr>
        <p:spPr>
          <a:xfrm>
            <a:off x="467175" y="1294210"/>
            <a:ext cx="6251787" cy="4154984"/>
          </a:xfrm>
          <a:prstGeom prst="rect">
            <a:avLst/>
          </a:prstGeom>
        </p:spPr>
        <p:txBody>
          <a:bodyPr wrap="square">
            <a:spAutoFit/>
          </a:bodyPr>
          <a:lstStyle/>
          <a:p>
            <a:pPr algn="just"/>
            <a:r>
              <a:rPr lang="fr-FR" sz="2400" dirty="0" smtClean="0"/>
              <a:t>- Le lieu de l’accident est identifié à l'aide du GPS </a:t>
            </a:r>
          </a:p>
          <a:p>
            <a:pPr algn="just"/>
            <a:endParaRPr lang="fr-FR" sz="2400" dirty="0" smtClean="0"/>
          </a:p>
          <a:p>
            <a:pPr algn="just"/>
            <a:r>
              <a:rPr lang="fr-FR" sz="2400" dirty="0"/>
              <a:t>- P</a:t>
            </a:r>
            <a:r>
              <a:rPr lang="fr-FR" sz="2400" dirty="0" smtClean="0"/>
              <a:t>our </a:t>
            </a:r>
            <a:r>
              <a:rPr lang="fr-FR" sz="2400" dirty="0"/>
              <a:t>déterminer le type </a:t>
            </a:r>
            <a:r>
              <a:rPr lang="fr-FR" sz="2400" dirty="0" smtClean="0"/>
              <a:t>d'accident, le système </a:t>
            </a:r>
            <a:r>
              <a:rPr lang="fr-FR" sz="2400" dirty="0"/>
              <a:t>SDNA procède à la vérification de la présence de la flamme ou </a:t>
            </a:r>
            <a:r>
              <a:rPr lang="fr-FR" sz="2400" dirty="0" smtClean="0"/>
              <a:t>non.</a:t>
            </a:r>
          </a:p>
          <a:p>
            <a:pPr algn="just"/>
            <a:endParaRPr lang="fr-FR" sz="2400" dirty="0"/>
          </a:p>
          <a:p>
            <a:pPr algn="just"/>
            <a:r>
              <a:rPr lang="fr-FR" sz="2400" dirty="0" smtClean="0"/>
              <a:t>- L'unité </a:t>
            </a:r>
            <a:r>
              <a:rPr lang="fr-FR" sz="2400" dirty="0"/>
              <a:t>de communication GSM envoie un message </a:t>
            </a:r>
            <a:r>
              <a:rPr lang="fr-FR" sz="2400" dirty="0" smtClean="0"/>
              <a:t>comprenant les </a:t>
            </a:r>
            <a:r>
              <a:rPr lang="fr-FR" sz="2400" dirty="0"/>
              <a:t>coordonnées </a:t>
            </a:r>
            <a:r>
              <a:rPr lang="fr-FR" sz="2400" dirty="0" smtClean="0"/>
              <a:t>du lieu et le type d'accident.</a:t>
            </a:r>
          </a:p>
          <a:p>
            <a:pPr algn="just"/>
            <a:endParaRPr lang="fr-FR" sz="2400" dirty="0" smtClean="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0432" y="864352"/>
            <a:ext cx="3953734" cy="5163848"/>
          </a:xfrm>
          <a:prstGeom prst="rect">
            <a:avLst/>
          </a:prstGeom>
        </p:spPr>
      </p:pic>
    </p:spTree>
    <p:extLst>
      <p:ext uri="{BB962C8B-B14F-4D97-AF65-F5344CB8AC3E}">
        <p14:creationId xmlns:p14="http://schemas.microsoft.com/office/powerpoint/2010/main" val="2793771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16</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Implémentation </a:t>
            </a:r>
            <a:r>
              <a:rPr lang="fr-FR" sz="3600" dirty="0" smtClean="0">
                <a:solidFill>
                  <a:schemeClr val="bg1"/>
                </a:solidFill>
              </a:rPr>
              <a:t>-</a:t>
            </a:r>
            <a:r>
              <a:rPr lang="fr-FR" sz="3600" b="1" dirty="0" smtClean="0">
                <a:solidFill>
                  <a:schemeClr val="bg1"/>
                </a:solidFill>
              </a:rPr>
              <a:t> </a:t>
            </a:r>
            <a:r>
              <a:rPr lang="fr-FR" sz="3600" dirty="0" smtClean="0">
                <a:solidFill>
                  <a:schemeClr val="bg1"/>
                </a:solidFill>
              </a:rPr>
              <a:t>Logiciels -</a:t>
            </a:r>
            <a:endParaRPr lang="fr-FR" sz="3600" b="1"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3306" y="3317255"/>
            <a:ext cx="2363395" cy="309925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0601" y="1027849"/>
            <a:ext cx="5744298" cy="2439626"/>
          </a:xfrm>
          <a:prstGeom prst="rect">
            <a:avLst/>
          </a:prstGeom>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253248" y="3772463"/>
            <a:ext cx="3996130" cy="2188835"/>
          </a:xfrm>
          <a:prstGeom prst="rect">
            <a:avLst/>
          </a:prstGeom>
        </p:spPr>
      </p:pic>
      <p:pic>
        <p:nvPicPr>
          <p:cNvPr id="9" name="Imag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2218" y="1487114"/>
            <a:ext cx="3325569" cy="1200635"/>
          </a:xfrm>
          <a:prstGeom prst="rect">
            <a:avLst/>
          </a:prstGeom>
        </p:spPr>
      </p:pic>
    </p:spTree>
    <p:extLst>
      <p:ext uri="{BB962C8B-B14F-4D97-AF65-F5344CB8AC3E}">
        <p14:creationId xmlns:p14="http://schemas.microsoft.com/office/powerpoint/2010/main" val="31388829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17</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Implémentation </a:t>
            </a:r>
            <a:r>
              <a:rPr lang="fr-FR" sz="3600" dirty="0" smtClean="0">
                <a:solidFill>
                  <a:schemeClr val="bg1"/>
                </a:solidFill>
              </a:rPr>
              <a:t>-</a:t>
            </a:r>
            <a:r>
              <a:rPr lang="fr-FR" sz="3600" b="1" dirty="0" smtClean="0">
                <a:solidFill>
                  <a:schemeClr val="bg1"/>
                </a:solidFill>
              </a:rPr>
              <a:t> </a:t>
            </a:r>
            <a:r>
              <a:rPr lang="fr-FR" sz="3600" dirty="0" smtClean="0">
                <a:solidFill>
                  <a:schemeClr val="bg1"/>
                </a:solidFill>
                <a:ea typeface="Calibri" panose="020F0502020204030204" pitchFamily="34" charset="0"/>
                <a:cs typeface="Arial" panose="020B0604020202020204" pitchFamily="34" charset="0"/>
              </a:rPr>
              <a:t>Matériels</a:t>
            </a:r>
            <a:r>
              <a:rPr lang="fr-FR" sz="3600" dirty="0" smtClean="0">
                <a:solidFill>
                  <a:schemeClr val="bg1"/>
                </a:solidFill>
              </a:rPr>
              <a:t> -</a:t>
            </a:r>
            <a:endParaRPr lang="fr-FR" sz="3600" b="1" dirty="0">
              <a:solidFill>
                <a:schemeClr val="bg1"/>
              </a:solidFill>
            </a:endParaRPr>
          </a:p>
        </p:txBody>
      </p:sp>
      <p:grpSp>
        <p:nvGrpSpPr>
          <p:cNvPr id="26" name="Groupe 25"/>
          <p:cNvGrpSpPr/>
          <p:nvPr/>
        </p:nvGrpSpPr>
        <p:grpSpPr>
          <a:xfrm>
            <a:off x="5036517" y="797982"/>
            <a:ext cx="2757677" cy="3100467"/>
            <a:chOff x="5036517" y="797982"/>
            <a:chExt cx="2757677" cy="3100467"/>
          </a:xfrm>
        </p:grpSpPr>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921" y="797982"/>
              <a:ext cx="2603273" cy="2603273"/>
            </a:xfrm>
            <a:prstGeom prst="rect">
              <a:avLst/>
            </a:prstGeom>
          </p:spPr>
        </p:pic>
        <p:sp>
          <p:nvSpPr>
            <p:cNvPr id="12" name="Rectangle 11"/>
            <p:cNvSpPr/>
            <p:nvPr/>
          </p:nvSpPr>
          <p:spPr>
            <a:xfrm>
              <a:off x="5036517" y="3252118"/>
              <a:ext cx="2703074" cy="646331"/>
            </a:xfrm>
            <a:prstGeom prst="rect">
              <a:avLst/>
            </a:prstGeom>
          </p:spPr>
          <p:txBody>
            <a:bodyPr wrap="square">
              <a:spAutoFit/>
            </a:bodyPr>
            <a:lstStyle/>
            <a:p>
              <a:pPr algn="ctr"/>
              <a:r>
                <a:rPr lang="fr-FR" dirty="0">
                  <a:latin typeface="Times New Roman" panose="02020603050405020304" pitchFamily="18" charset="0"/>
                  <a:cs typeface="Times New Roman" panose="02020603050405020304" pitchFamily="18" charset="0"/>
                </a:rPr>
                <a:t>MPU 6050 </a:t>
              </a:r>
              <a:r>
                <a:rPr lang="fr-FR" dirty="0" smtClean="0">
                  <a:latin typeface="Times New Roman" panose="02020603050405020304" pitchFamily="18" charset="0"/>
                  <a:cs typeface="Times New Roman" panose="02020603050405020304" pitchFamily="18" charset="0"/>
                </a:rPr>
                <a:t>accéléromètre et gyroscope </a:t>
              </a:r>
              <a:endParaRPr lang="fr-FR" dirty="0">
                <a:latin typeface="Times New Roman" panose="02020603050405020304" pitchFamily="18" charset="0"/>
                <a:cs typeface="Times New Roman" panose="02020603050405020304" pitchFamily="18" charset="0"/>
              </a:endParaRPr>
            </a:p>
          </p:txBody>
        </p:sp>
      </p:grpSp>
      <p:grpSp>
        <p:nvGrpSpPr>
          <p:cNvPr id="27" name="Groupe 26"/>
          <p:cNvGrpSpPr/>
          <p:nvPr/>
        </p:nvGrpSpPr>
        <p:grpSpPr>
          <a:xfrm>
            <a:off x="8570081" y="1228080"/>
            <a:ext cx="3125599" cy="2208704"/>
            <a:chOff x="8570081" y="1228080"/>
            <a:chExt cx="3125599" cy="2208704"/>
          </a:xfrm>
        </p:grpSpPr>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228080"/>
              <a:ext cx="2857500" cy="1743075"/>
            </a:xfrm>
            <a:prstGeom prst="rect">
              <a:avLst/>
            </a:prstGeom>
          </p:spPr>
        </p:pic>
        <p:sp>
          <p:nvSpPr>
            <p:cNvPr id="13" name="Rectangle 12"/>
            <p:cNvSpPr/>
            <p:nvPr/>
          </p:nvSpPr>
          <p:spPr>
            <a:xfrm>
              <a:off x="8570081" y="3067452"/>
              <a:ext cx="3125599"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Capteur </a:t>
              </a:r>
              <a:r>
                <a:rPr lang="fr-FR" dirty="0">
                  <a:latin typeface="Times New Roman" panose="02020603050405020304" pitchFamily="18" charset="0"/>
                  <a:cs typeface="Times New Roman" panose="02020603050405020304" pitchFamily="18" charset="0"/>
                </a:rPr>
                <a:t>de flamme (CAP 168 ) </a:t>
              </a:r>
              <a:endParaRPr lang="fr-FR" dirty="0"/>
            </a:p>
          </p:txBody>
        </p:sp>
      </p:grpSp>
      <p:grpSp>
        <p:nvGrpSpPr>
          <p:cNvPr id="28" name="Groupe 27"/>
          <p:cNvGrpSpPr/>
          <p:nvPr/>
        </p:nvGrpSpPr>
        <p:grpSpPr>
          <a:xfrm>
            <a:off x="7218119" y="4051493"/>
            <a:ext cx="4477561" cy="2301092"/>
            <a:chOff x="7218119" y="4051493"/>
            <a:chExt cx="4477561" cy="2301092"/>
          </a:xfrm>
        </p:grpSpPr>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18119" y="4051493"/>
              <a:ext cx="4477561" cy="2301092"/>
            </a:xfrm>
            <a:prstGeom prst="rect">
              <a:avLst/>
            </a:prstGeom>
          </p:spPr>
        </p:pic>
        <p:sp>
          <p:nvSpPr>
            <p:cNvPr id="17" name="Rectangle 16"/>
            <p:cNvSpPr/>
            <p:nvPr/>
          </p:nvSpPr>
          <p:spPr>
            <a:xfrm>
              <a:off x="8789678" y="5983253"/>
              <a:ext cx="1402948"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GPS </a:t>
              </a:r>
              <a:r>
                <a:rPr lang="fr-FR" dirty="0" err="1" smtClean="0">
                  <a:latin typeface="Times New Roman" panose="02020603050405020304" pitchFamily="18" charset="0"/>
                  <a:cs typeface="Times New Roman" panose="02020603050405020304" pitchFamily="18" charset="0"/>
                </a:rPr>
                <a:t>neo</a:t>
              </a:r>
              <a:r>
                <a:rPr lang="fr-FR" dirty="0" smtClean="0">
                  <a:latin typeface="Times New Roman" panose="02020603050405020304" pitchFamily="18" charset="0"/>
                  <a:cs typeface="Times New Roman" panose="02020603050405020304" pitchFamily="18" charset="0"/>
                </a:rPr>
                <a:t> 6m</a:t>
              </a:r>
              <a:endParaRPr lang="fr-FR" dirty="0"/>
            </a:p>
          </p:txBody>
        </p:sp>
      </p:grpSp>
      <p:grpSp>
        <p:nvGrpSpPr>
          <p:cNvPr id="25" name="Groupe 24"/>
          <p:cNvGrpSpPr/>
          <p:nvPr/>
        </p:nvGrpSpPr>
        <p:grpSpPr>
          <a:xfrm>
            <a:off x="471240" y="873213"/>
            <a:ext cx="3644621" cy="2748237"/>
            <a:chOff x="471240" y="873213"/>
            <a:chExt cx="3644621" cy="2748237"/>
          </a:xfrm>
        </p:grpSpPr>
        <p:pic>
          <p:nvPicPr>
            <p:cNvPr id="21" name="Imag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1240" y="873213"/>
              <a:ext cx="3644621" cy="2616651"/>
            </a:xfrm>
            <a:prstGeom prst="rect">
              <a:avLst/>
            </a:prstGeom>
          </p:spPr>
        </p:pic>
        <p:sp>
          <p:nvSpPr>
            <p:cNvPr id="22" name="Rectangle 21"/>
            <p:cNvSpPr/>
            <p:nvPr/>
          </p:nvSpPr>
          <p:spPr>
            <a:xfrm>
              <a:off x="1679725" y="3252118"/>
              <a:ext cx="1409360" cy="369332"/>
            </a:xfrm>
            <a:prstGeom prst="rect">
              <a:avLst/>
            </a:prstGeom>
          </p:spPr>
          <p:txBody>
            <a:bodyPr wrap="none">
              <a:spAutoFit/>
            </a:bodyPr>
            <a:lstStyle/>
            <a:p>
              <a:r>
                <a:rPr lang="fr-FR" dirty="0" err="1">
                  <a:latin typeface="Times New Roman" panose="02020603050405020304" pitchFamily="18" charset="0"/>
                  <a:cs typeface="Times New Roman" panose="02020603050405020304" pitchFamily="18" charset="0"/>
                </a:rPr>
                <a:t>Arduino</a:t>
              </a:r>
              <a:r>
                <a:rPr lang="fr-FR" dirty="0">
                  <a:latin typeface="Times New Roman" panose="02020603050405020304" pitchFamily="18" charset="0"/>
                  <a:cs typeface="Times New Roman" panose="02020603050405020304" pitchFamily="18" charset="0"/>
                </a:rPr>
                <a:t> </a:t>
              </a:r>
              <a:r>
                <a:rPr lang="fr-FR" dirty="0" err="1" smtClean="0">
                  <a:latin typeface="Times New Roman" panose="02020603050405020304" pitchFamily="18" charset="0"/>
                  <a:cs typeface="Times New Roman" panose="02020603050405020304" pitchFamily="18" charset="0"/>
                </a:rPr>
                <a:t>Uno</a:t>
              </a:r>
              <a:endParaRPr lang="fr-FR" dirty="0"/>
            </a:p>
          </p:txBody>
        </p:sp>
      </p:grpSp>
      <p:grpSp>
        <p:nvGrpSpPr>
          <p:cNvPr id="24" name="Groupe 23"/>
          <p:cNvGrpSpPr/>
          <p:nvPr/>
        </p:nvGrpSpPr>
        <p:grpSpPr>
          <a:xfrm>
            <a:off x="2293550" y="3813914"/>
            <a:ext cx="3164053" cy="2789850"/>
            <a:chOff x="2293550" y="3813914"/>
            <a:chExt cx="3164053" cy="2789850"/>
          </a:xfrm>
        </p:grpSpPr>
        <p:pic>
          <p:nvPicPr>
            <p:cNvPr id="20" name="Image 1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293550" y="3813914"/>
              <a:ext cx="3164053" cy="2656790"/>
            </a:xfrm>
            <a:prstGeom prst="rect">
              <a:avLst/>
            </a:prstGeom>
          </p:spPr>
        </p:pic>
        <p:sp>
          <p:nvSpPr>
            <p:cNvPr id="23" name="Rectangle 22"/>
            <p:cNvSpPr/>
            <p:nvPr/>
          </p:nvSpPr>
          <p:spPr>
            <a:xfrm>
              <a:off x="4255045" y="6234432"/>
              <a:ext cx="1178528" cy="369332"/>
            </a:xfrm>
            <a:prstGeom prst="rect">
              <a:avLst/>
            </a:prstGeom>
          </p:spPr>
          <p:txBody>
            <a:bodyPr wrap="none">
              <a:spAutoFit/>
            </a:bodyPr>
            <a:lstStyle/>
            <a:p>
              <a:r>
                <a:rPr lang="fr-FR" dirty="0" smtClean="0">
                  <a:latin typeface="Times New Roman" panose="02020603050405020304" pitchFamily="18" charset="0"/>
                  <a:cs typeface="Times New Roman" panose="02020603050405020304" pitchFamily="18" charset="0"/>
                </a:rPr>
                <a:t>GSM M10</a:t>
              </a:r>
              <a:endParaRPr lang="fr-FR" dirty="0"/>
            </a:p>
          </p:txBody>
        </p:sp>
      </p:grpSp>
    </p:spTree>
    <p:extLst>
      <p:ext uri="{BB962C8B-B14F-4D97-AF65-F5344CB8AC3E}">
        <p14:creationId xmlns:p14="http://schemas.microsoft.com/office/powerpoint/2010/main" val="8960528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2"/>
          </p:nvPr>
        </p:nvSpPr>
        <p:spPr/>
        <p:txBody>
          <a:bodyPr/>
          <a:lstStyle/>
          <a:p>
            <a:fld id="{BA14ADAC-8DAF-44CB-9063-FFFE892BB3FF}" type="slidenum">
              <a:rPr lang="fr-FR" smtClean="0"/>
              <a:t>18</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Implémentation </a:t>
            </a:r>
            <a:r>
              <a:rPr lang="fr-FR" sz="3600" dirty="0" smtClean="0">
                <a:solidFill>
                  <a:schemeClr val="bg1"/>
                </a:solidFill>
              </a:rPr>
              <a:t>-</a:t>
            </a:r>
            <a:r>
              <a:rPr lang="fr-FR" sz="3600" b="1" dirty="0" smtClean="0">
                <a:solidFill>
                  <a:schemeClr val="bg1"/>
                </a:solidFill>
              </a:rPr>
              <a:t> </a:t>
            </a:r>
            <a:r>
              <a:rPr lang="fr-FR" sz="3600" dirty="0" smtClean="0">
                <a:solidFill>
                  <a:schemeClr val="bg1"/>
                </a:solidFill>
              </a:rPr>
              <a:t>Description </a:t>
            </a:r>
            <a:r>
              <a:rPr lang="fr-FR" sz="3600" dirty="0">
                <a:solidFill>
                  <a:schemeClr val="bg1"/>
                </a:solidFill>
              </a:rPr>
              <a:t>pratique du système SDNA </a:t>
            </a:r>
            <a:r>
              <a:rPr lang="fr-FR" sz="3600" dirty="0" smtClean="0">
                <a:solidFill>
                  <a:schemeClr val="bg1"/>
                </a:solidFill>
              </a:rPr>
              <a:t>-</a:t>
            </a:r>
            <a:endParaRPr lang="fr-FR" sz="3600" b="1" dirty="0">
              <a:solidFill>
                <a:schemeClr val="bg1"/>
              </a:solidFill>
            </a:endParaRPr>
          </a:p>
        </p:txBody>
      </p:sp>
      <p:pic>
        <p:nvPicPr>
          <p:cNvPr id="6" name="Imag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7509" y="1407643"/>
            <a:ext cx="4824069" cy="4775200"/>
          </a:xfrm>
          <a:prstGeom prst="rect">
            <a:avLst/>
          </a:prstGeom>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7045" y="2301404"/>
            <a:ext cx="6243752" cy="2987677"/>
          </a:xfrm>
          <a:prstGeom prst="rect">
            <a:avLst/>
          </a:prstGeom>
        </p:spPr>
      </p:pic>
      <p:sp>
        <p:nvSpPr>
          <p:cNvPr id="8" name="Espace réservé de la date 1"/>
          <p:cNvSpPr>
            <a:spLocks noGrp="1"/>
          </p:cNvSpPr>
          <p:nvPr>
            <p:ph type="dt" sz="half" idx="10"/>
          </p:nvPr>
        </p:nvSpPr>
        <p:spPr>
          <a:xfrm>
            <a:off x="1024129" y="6470704"/>
            <a:ext cx="2154143" cy="274320"/>
          </a:xfrm>
        </p:spPr>
        <p:txBody>
          <a:bodyPr/>
          <a:lstStyle/>
          <a:p>
            <a:fld id="{E9B3FFCA-FA16-480C-92B9-C1CF41E61768}" type="datetime1">
              <a:rPr lang="fr-FR" smtClean="0"/>
              <a:t>28/06/2019</a:t>
            </a:fld>
            <a:endParaRPr lang="fr-FR" dirty="0"/>
          </a:p>
        </p:txBody>
      </p:sp>
    </p:spTree>
    <p:extLst>
      <p:ext uri="{BB962C8B-B14F-4D97-AF65-F5344CB8AC3E}">
        <p14:creationId xmlns:p14="http://schemas.microsoft.com/office/powerpoint/2010/main" val="171771531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19</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81135" y="-5159"/>
            <a:ext cx="14223298" cy="707886"/>
          </a:xfrm>
          <a:prstGeom prst="rect">
            <a:avLst/>
          </a:prstGeom>
        </p:spPr>
        <p:txBody>
          <a:bodyPr wrap="square">
            <a:spAutoFit/>
          </a:bodyPr>
          <a:lstStyle/>
          <a:p>
            <a:r>
              <a:rPr lang="fr-FR" sz="4000" b="1" dirty="0" smtClean="0">
                <a:solidFill>
                  <a:schemeClr val="bg1"/>
                </a:solidFill>
              </a:rPr>
              <a:t>Expérimentation</a:t>
            </a:r>
          </a:p>
        </p:txBody>
      </p:sp>
      <p:sp>
        <p:nvSpPr>
          <p:cNvPr id="16" name="Rectangle 15"/>
          <p:cNvSpPr/>
          <p:nvPr/>
        </p:nvSpPr>
        <p:spPr>
          <a:xfrm>
            <a:off x="11447574" y="4267200"/>
            <a:ext cx="575093"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9" name="Groupe 8"/>
          <p:cNvGrpSpPr/>
          <p:nvPr/>
        </p:nvGrpSpPr>
        <p:grpSpPr>
          <a:xfrm>
            <a:off x="8281316" y="1272827"/>
            <a:ext cx="3533120" cy="5229726"/>
            <a:chOff x="8281316" y="1272827"/>
            <a:chExt cx="3533120" cy="5229726"/>
          </a:xfrm>
        </p:grpSpPr>
        <p:grpSp>
          <p:nvGrpSpPr>
            <p:cNvPr id="17" name="Groupe 16"/>
            <p:cNvGrpSpPr/>
            <p:nvPr/>
          </p:nvGrpSpPr>
          <p:grpSpPr>
            <a:xfrm>
              <a:off x="8411052" y="1780667"/>
              <a:ext cx="3403384" cy="4721886"/>
              <a:chOff x="8411052" y="1506344"/>
              <a:chExt cx="3403384" cy="4721886"/>
            </a:xfrm>
          </p:grpSpPr>
          <p:pic>
            <p:nvPicPr>
              <p:cNvPr id="7" name="Imag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052" y="1506344"/>
                <a:ext cx="3036522" cy="2880000"/>
              </a:xfrm>
              <a:prstGeom prst="rect">
                <a:avLst/>
              </a:prstGeom>
            </p:spPr>
          </p:pic>
          <p:pic>
            <p:nvPicPr>
              <p:cNvPr id="12" name="Imag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1052" y="4600524"/>
                <a:ext cx="3403384" cy="1627706"/>
              </a:xfrm>
              <a:prstGeom prst="rect">
                <a:avLst/>
              </a:prstGeom>
            </p:spPr>
          </p:pic>
        </p:grpSp>
        <p:sp>
          <p:nvSpPr>
            <p:cNvPr id="8" name="Rectangle 7"/>
            <p:cNvSpPr/>
            <p:nvPr/>
          </p:nvSpPr>
          <p:spPr>
            <a:xfrm>
              <a:off x="8281316" y="1272827"/>
              <a:ext cx="3529684" cy="369332"/>
            </a:xfrm>
            <a:prstGeom prst="rect">
              <a:avLst/>
            </a:prstGeom>
          </p:spPr>
          <p:txBody>
            <a:bodyPr wrap="none">
              <a:spAutoFit/>
            </a:bodyPr>
            <a:lstStyle/>
            <a:p>
              <a:r>
                <a:rPr lang="fr-FR" dirty="0"/>
                <a:t>Renversement à gauche sans flamme</a:t>
              </a:r>
            </a:p>
          </p:txBody>
        </p:sp>
      </p:grpSp>
      <p:grpSp>
        <p:nvGrpSpPr>
          <p:cNvPr id="11" name="Groupe 10"/>
          <p:cNvGrpSpPr/>
          <p:nvPr/>
        </p:nvGrpSpPr>
        <p:grpSpPr>
          <a:xfrm>
            <a:off x="4125938" y="1272827"/>
            <a:ext cx="3940123" cy="5229726"/>
            <a:chOff x="4125938" y="1272827"/>
            <a:chExt cx="3940123" cy="5229726"/>
          </a:xfrm>
        </p:grpSpPr>
        <p:grpSp>
          <p:nvGrpSpPr>
            <p:cNvPr id="18" name="Groupe 17"/>
            <p:cNvGrpSpPr/>
            <p:nvPr/>
          </p:nvGrpSpPr>
          <p:grpSpPr>
            <a:xfrm>
              <a:off x="4125938" y="1780667"/>
              <a:ext cx="3940123" cy="4721886"/>
              <a:chOff x="4125938" y="1506344"/>
              <a:chExt cx="3940123" cy="4721886"/>
            </a:xfrm>
          </p:grpSpPr>
          <p:pic>
            <p:nvPicPr>
              <p:cNvPr id="14" name="Imag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5938" y="1506344"/>
                <a:ext cx="3940123" cy="2880000"/>
              </a:xfrm>
              <a:prstGeom prst="rect">
                <a:avLst/>
              </a:prstGeom>
            </p:spPr>
          </p:pic>
          <p:pic>
            <p:nvPicPr>
              <p:cNvPr id="15" name="Imag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125938" y="4572230"/>
                <a:ext cx="3311999" cy="1656000"/>
              </a:xfrm>
              <a:prstGeom prst="rect">
                <a:avLst/>
              </a:prstGeom>
            </p:spPr>
          </p:pic>
        </p:grpSp>
        <p:sp>
          <p:nvSpPr>
            <p:cNvPr id="20" name="Rectangle 19"/>
            <p:cNvSpPr/>
            <p:nvPr/>
          </p:nvSpPr>
          <p:spPr>
            <a:xfrm>
              <a:off x="4245589" y="1272827"/>
              <a:ext cx="3574761" cy="369332"/>
            </a:xfrm>
            <a:prstGeom prst="rect">
              <a:avLst/>
            </a:prstGeom>
          </p:spPr>
          <p:txBody>
            <a:bodyPr wrap="none">
              <a:spAutoFit/>
            </a:bodyPr>
            <a:lstStyle/>
            <a:p>
              <a:r>
                <a:rPr lang="fr-FR" dirty="0"/>
                <a:t>Renversement à gauche </a:t>
              </a:r>
              <a:r>
                <a:rPr lang="fr-FR" dirty="0" smtClean="0"/>
                <a:t>avec </a:t>
              </a:r>
              <a:r>
                <a:rPr lang="fr-FR" dirty="0"/>
                <a:t>flamme</a:t>
              </a:r>
            </a:p>
          </p:txBody>
        </p:sp>
      </p:grpSp>
      <p:grpSp>
        <p:nvGrpSpPr>
          <p:cNvPr id="22" name="Groupe 21"/>
          <p:cNvGrpSpPr/>
          <p:nvPr/>
        </p:nvGrpSpPr>
        <p:grpSpPr>
          <a:xfrm>
            <a:off x="380998" y="1272827"/>
            <a:ext cx="3403624" cy="5229726"/>
            <a:chOff x="380998" y="1272827"/>
            <a:chExt cx="3403624" cy="5229726"/>
          </a:xfrm>
        </p:grpSpPr>
        <p:grpSp>
          <p:nvGrpSpPr>
            <p:cNvPr id="19" name="Groupe 18"/>
            <p:cNvGrpSpPr/>
            <p:nvPr/>
          </p:nvGrpSpPr>
          <p:grpSpPr>
            <a:xfrm>
              <a:off x="421453" y="1780667"/>
              <a:ext cx="3359494" cy="4721886"/>
              <a:chOff x="421453" y="1506344"/>
              <a:chExt cx="3359494" cy="4721886"/>
            </a:xfrm>
          </p:grpSpPr>
          <p:pic>
            <p:nvPicPr>
              <p:cNvPr id="10" name="Image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1453" y="1506344"/>
                <a:ext cx="3359494" cy="2880000"/>
              </a:xfrm>
              <a:prstGeom prst="rect">
                <a:avLst/>
              </a:prstGeom>
            </p:spPr>
          </p:pic>
          <p:pic>
            <p:nvPicPr>
              <p:cNvPr id="13" name="Imag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1453" y="4572230"/>
                <a:ext cx="3311999" cy="1656000"/>
              </a:xfrm>
              <a:prstGeom prst="rect">
                <a:avLst/>
              </a:prstGeom>
            </p:spPr>
          </p:pic>
        </p:grpSp>
        <p:sp>
          <p:nvSpPr>
            <p:cNvPr id="21" name="Rectangle 20"/>
            <p:cNvSpPr/>
            <p:nvPr/>
          </p:nvSpPr>
          <p:spPr>
            <a:xfrm>
              <a:off x="380998" y="1272827"/>
              <a:ext cx="3403624" cy="369332"/>
            </a:xfrm>
            <a:prstGeom prst="rect">
              <a:avLst/>
            </a:prstGeom>
          </p:spPr>
          <p:txBody>
            <a:bodyPr wrap="none">
              <a:spAutoFit/>
            </a:bodyPr>
            <a:lstStyle/>
            <a:p>
              <a:r>
                <a:rPr lang="fr-FR" dirty="0"/>
                <a:t>Renversement à d</a:t>
              </a:r>
              <a:r>
                <a:rPr lang="fr-FR" dirty="0" smtClean="0"/>
                <a:t>roit </a:t>
              </a:r>
              <a:r>
                <a:rPr lang="ar-DZ" dirty="0" smtClean="0"/>
                <a:t> </a:t>
              </a:r>
              <a:r>
                <a:rPr lang="fr-FR" dirty="0" smtClean="0"/>
                <a:t>avec </a:t>
              </a:r>
              <a:r>
                <a:rPr lang="fr-FR" dirty="0"/>
                <a:t>flamme</a:t>
              </a:r>
            </a:p>
          </p:txBody>
        </p:sp>
      </p:grpSp>
    </p:spTree>
    <p:extLst>
      <p:ext uri="{BB962C8B-B14F-4D97-AF65-F5344CB8AC3E}">
        <p14:creationId xmlns:p14="http://schemas.microsoft.com/office/powerpoint/2010/main" val="6059225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e 6"/>
          <p:cNvGrpSpPr/>
          <p:nvPr/>
        </p:nvGrpSpPr>
        <p:grpSpPr>
          <a:xfrm>
            <a:off x="-3843046" y="194001"/>
            <a:ext cx="9334501" cy="6413863"/>
            <a:chOff x="381000" y="190500"/>
            <a:chExt cx="9334501" cy="6413863"/>
          </a:xfrm>
        </p:grpSpPr>
        <p:graphicFrame>
          <p:nvGraphicFramePr>
            <p:cNvPr id="5" name="Diagramme 4"/>
            <p:cNvGraphicFramePr/>
            <p:nvPr>
              <p:extLst>
                <p:ext uri="{D42A27DB-BD31-4B8C-83A1-F6EECF244321}">
                  <p14:modId xmlns:p14="http://schemas.microsoft.com/office/powerpoint/2010/main" val="3570048267"/>
                </p:ext>
              </p:extLst>
            </p:nvPr>
          </p:nvGraphicFramePr>
          <p:xfrm>
            <a:off x="685801" y="190500"/>
            <a:ext cx="9029700" cy="6413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p:cNvSpPr/>
            <p:nvPr/>
          </p:nvSpPr>
          <p:spPr>
            <a:xfrm>
              <a:off x="381000" y="190500"/>
              <a:ext cx="4076700" cy="64138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8" name="Rectangle 7"/>
          <p:cNvSpPr/>
          <p:nvPr/>
        </p:nvSpPr>
        <p:spPr>
          <a:xfrm>
            <a:off x="400051" y="348734"/>
            <a:ext cx="848309" cy="523220"/>
          </a:xfrm>
          <a:prstGeom prst="rect">
            <a:avLst/>
          </a:prstGeom>
        </p:spPr>
        <p:txBody>
          <a:bodyPr wrap="none">
            <a:spAutoFit/>
          </a:bodyPr>
          <a:lstStyle/>
          <a:p>
            <a:pPr lvl="0"/>
            <a:r>
              <a:rPr lang="fr-FR" sz="2800" b="1" dirty="0" smtClean="0">
                <a:solidFill>
                  <a:schemeClr val="bg1"/>
                </a:solidFill>
              </a:rPr>
              <a:t>Plan</a:t>
            </a:r>
            <a:endParaRPr lang="fr-FR" sz="2800" b="1" dirty="0">
              <a:solidFill>
                <a:schemeClr val="bg1"/>
              </a:solidFill>
            </a:endParaRPr>
          </a:p>
        </p:txBody>
      </p:sp>
      <p:sp>
        <p:nvSpPr>
          <p:cNvPr id="9" name="Espace réservé de la date 8"/>
          <p:cNvSpPr>
            <a:spLocks noGrp="1"/>
          </p:cNvSpPr>
          <p:nvPr>
            <p:ph type="dt" sz="half" idx="10"/>
          </p:nvPr>
        </p:nvSpPr>
        <p:spPr>
          <a:xfrm>
            <a:off x="495301" y="6196384"/>
            <a:ext cx="2154143" cy="274320"/>
          </a:xfrm>
        </p:spPr>
        <p:txBody>
          <a:bodyPr/>
          <a:lstStyle/>
          <a:p>
            <a:fld id="{406C205E-BF03-47B1-B096-E19711D5C7D6}" type="datetime1">
              <a:rPr lang="fr-FR" smtClean="0">
                <a:solidFill>
                  <a:schemeClr val="bg1"/>
                </a:solidFill>
              </a:rPr>
              <a:t>28/06/2019</a:t>
            </a:fld>
            <a:endParaRPr lang="fr-FR" dirty="0">
              <a:solidFill>
                <a:schemeClr val="bg1"/>
              </a:solidFill>
            </a:endParaRPr>
          </a:p>
        </p:txBody>
      </p:sp>
      <p:sp>
        <p:nvSpPr>
          <p:cNvPr id="10" name="Espace réservé du numéro de diapositive 9"/>
          <p:cNvSpPr>
            <a:spLocks noGrp="1"/>
          </p:cNvSpPr>
          <p:nvPr>
            <p:ph type="sldNum" sz="quarter" idx="12"/>
          </p:nvPr>
        </p:nvSpPr>
        <p:spPr/>
        <p:txBody>
          <a:bodyPr/>
          <a:lstStyle/>
          <a:p>
            <a:fld id="{BA14ADAC-8DAF-44CB-9063-FFFE892BB3FF}" type="slidenum">
              <a:rPr lang="fr-FR" sz="1200" smtClean="0">
                <a:solidFill>
                  <a:schemeClr val="tx2"/>
                </a:solidFill>
              </a:rPr>
              <a:t>2</a:t>
            </a:fld>
            <a:endParaRPr lang="fr-FR" sz="1200">
              <a:solidFill>
                <a:schemeClr val="tx2"/>
              </a:solidFill>
            </a:endParaRPr>
          </a:p>
        </p:txBody>
      </p:sp>
    </p:spTree>
    <p:extLst>
      <p:ext uri="{BB962C8B-B14F-4D97-AF65-F5344CB8AC3E}">
        <p14:creationId xmlns:p14="http://schemas.microsoft.com/office/powerpoint/2010/main" val="330078171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20</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81135" y="-5159"/>
            <a:ext cx="14223298" cy="707886"/>
          </a:xfrm>
          <a:prstGeom prst="rect">
            <a:avLst/>
          </a:prstGeom>
        </p:spPr>
        <p:txBody>
          <a:bodyPr wrap="square">
            <a:spAutoFit/>
          </a:bodyPr>
          <a:lstStyle/>
          <a:p>
            <a:r>
              <a:rPr lang="fr-FR" sz="4000" b="1" dirty="0" smtClean="0">
                <a:solidFill>
                  <a:schemeClr val="bg1"/>
                </a:solidFill>
              </a:rPr>
              <a:t>Expérimentation </a:t>
            </a:r>
            <a:endParaRPr lang="fr-FR" sz="3600" b="1" dirty="0">
              <a:solidFill>
                <a:schemeClr val="bg1"/>
              </a:solidFill>
            </a:endParaRPr>
          </a:p>
        </p:txBody>
      </p:sp>
      <p:sp>
        <p:nvSpPr>
          <p:cNvPr id="16" name="Rectangle 15"/>
          <p:cNvSpPr/>
          <p:nvPr/>
        </p:nvSpPr>
        <p:spPr>
          <a:xfrm>
            <a:off x="11447574" y="4267200"/>
            <a:ext cx="575093" cy="2082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Imag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4094" y="1156776"/>
            <a:ext cx="7203812" cy="5193224"/>
          </a:xfrm>
          <a:prstGeom prst="rect">
            <a:avLst/>
          </a:prstGeom>
        </p:spPr>
      </p:pic>
    </p:spTree>
    <p:extLst>
      <p:ext uri="{BB962C8B-B14F-4D97-AF65-F5344CB8AC3E}">
        <p14:creationId xmlns:p14="http://schemas.microsoft.com/office/powerpoint/2010/main" val="260765834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21</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Conclusion </a:t>
            </a:r>
            <a:endParaRPr lang="fr-FR" sz="3600" b="1" dirty="0">
              <a:solidFill>
                <a:schemeClr val="bg1"/>
              </a:solidFill>
            </a:endParaRPr>
          </a:p>
        </p:txBody>
      </p:sp>
      <p:sp>
        <p:nvSpPr>
          <p:cNvPr id="6" name="Rectangle 5"/>
          <p:cNvSpPr/>
          <p:nvPr/>
        </p:nvSpPr>
        <p:spPr>
          <a:xfrm>
            <a:off x="365761" y="1869919"/>
            <a:ext cx="11445240" cy="1938992"/>
          </a:xfrm>
          <a:prstGeom prst="rect">
            <a:avLst/>
          </a:prstGeom>
        </p:spPr>
        <p:txBody>
          <a:bodyPr wrap="square">
            <a:spAutoFit/>
          </a:bodyPr>
          <a:lstStyle/>
          <a:p>
            <a:pPr algn="just"/>
            <a:r>
              <a:rPr lang="fr-FR" sz="2400" dirty="0"/>
              <a:t>Ce projet nous a été très utile en relation avec la spécialité de notre formation surtout au </a:t>
            </a:r>
            <a:r>
              <a:rPr lang="fr-FR" sz="2400" dirty="0" smtClean="0"/>
              <a:t>niveau pratique</a:t>
            </a:r>
            <a:r>
              <a:rPr lang="fr-FR" sz="2400" dirty="0"/>
              <a:t>, où nous avons appris de connaissances nouvelles et actualisées dans ce </a:t>
            </a:r>
            <a:r>
              <a:rPr lang="fr-FR" sz="2400" dirty="0" smtClean="0"/>
              <a:t>domaine et aussi dans </a:t>
            </a:r>
            <a:r>
              <a:rPr lang="fr-FR" sz="2400" dirty="0"/>
              <a:t>les domaines de l’électronique, manipulation des microcontrôleurs, configuration </a:t>
            </a:r>
            <a:r>
              <a:rPr lang="fr-FR" sz="2400" dirty="0" smtClean="0"/>
              <a:t>et programmation </a:t>
            </a:r>
            <a:r>
              <a:rPr lang="fr-FR" sz="2400" dirty="0"/>
              <a:t>des capteurs en réalisant des prototypes de test opérationnels. </a:t>
            </a:r>
          </a:p>
        </p:txBody>
      </p:sp>
    </p:spTree>
    <p:extLst>
      <p:ext uri="{BB962C8B-B14F-4D97-AF65-F5344CB8AC3E}">
        <p14:creationId xmlns:p14="http://schemas.microsoft.com/office/powerpoint/2010/main" val="27661150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22</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64202" y="-5159"/>
            <a:ext cx="14223298" cy="707886"/>
          </a:xfrm>
          <a:prstGeom prst="rect">
            <a:avLst/>
          </a:prstGeom>
        </p:spPr>
        <p:txBody>
          <a:bodyPr wrap="square">
            <a:spAutoFit/>
          </a:bodyPr>
          <a:lstStyle/>
          <a:p>
            <a:pPr lvl="0"/>
            <a:r>
              <a:rPr lang="fr-FR" sz="4000" b="1" dirty="0" smtClean="0">
                <a:solidFill>
                  <a:schemeClr val="bg1"/>
                </a:solidFill>
              </a:rPr>
              <a:t> Perspectives </a:t>
            </a:r>
            <a:endParaRPr lang="fr-FR" sz="3600" b="1" dirty="0">
              <a:solidFill>
                <a:schemeClr val="bg1"/>
              </a:solidFill>
            </a:endParaRPr>
          </a:p>
        </p:txBody>
      </p:sp>
      <p:sp>
        <p:nvSpPr>
          <p:cNvPr id="7" name="Rectangle 6"/>
          <p:cNvSpPr/>
          <p:nvPr/>
        </p:nvSpPr>
        <p:spPr>
          <a:xfrm>
            <a:off x="337625" y="1327246"/>
            <a:ext cx="11591777" cy="3477875"/>
          </a:xfrm>
          <a:prstGeom prst="rect">
            <a:avLst/>
          </a:prstGeom>
        </p:spPr>
        <p:txBody>
          <a:bodyPr wrap="square">
            <a:spAutoFit/>
          </a:bodyPr>
          <a:lstStyle/>
          <a:p>
            <a:pPr marL="342900" indent="-342900" algn="just">
              <a:buFont typeface="Wingdings" panose="05000000000000000000" pitchFamily="2" charset="2"/>
              <a:buChar char="v"/>
            </a:pPr>
            <a:r>
              <a:rPr lang="fr-FR" sz="2000" dirty="0" smtClean="0"/>
              <a:t>Amélioration </a:t>
            </a:r>
            <a:r>
              <a:rPr lang="fr-FR" sz="2000" dirty="0"/>
              <a:t>de l’étude actuelle, notamment au niveau de </a:t>
            </a:r>
            <a:r>
              <a:rPr lang="fr-FR" sz="2000" dirty="0" smtClean="0"/>
              <a:t>l’étape d’acquisition des données et l’étape de détection en considérant d’autres types de capteurs scalaires et multimédia pour éliminer les fausses alarmes.</a:t>
            </a:r>
          </a:p>
          <a:p>
            <a:pPr algn="just"/>
            <a:endParaRPr lang="fr-FR" sz="2000" dirty="0" smtClean="0"/>
          </a:p>
          <a:p>
            <a:pPr marL="342900" indent="-342900" algn="just">
              <a:buFont typeface="Wingdings" panose="05000000000000000000" pitchFamily="2" charset="2"/>
              <a:buChar char="v"/>
            </a:pPr>
            <a:r>
              <a:rPr lang="fr-FR" sz="2000" dirty="0" smtClean="0"/>
              <a:t> Implémentation </a:t>
            </a:r>
            <a:r>
              <a:rPr lang="fr-FR" sz="2000" dirty="0"/>
              <a:t>du même travail avec d’autres gammes de capteurs et réalisation d’études comparatives pour dégager celles qui enregistrent de meilleures performances en termes de temps de réponse et d’économie d’énergie. </a:t>
            </a:r>
          </a:p>
          <a:p>
            <a:pPr marL="342900" indent="-342900" algn="just">
              <a:buFont typeface="Wingdings" panose="05000000000000000000" pitchFamily="2" charset="2"/>
              <a:buChar char="v"/>
            </a:pPr>
            <a:endParaRPr lang="fr-FR" sz="2000" dirty="0" smtClean="0"/>
          </a:p>
          <a:p>
            <a:pPr marL="342900" indent="-342900" algn="just">
              <a:buFont typeface="Wingdings" panose="05000000000000000000" pitchFamily="2" charset="2"/>
              <a:buChar char="v"/>
            </a:pPr>
            <a:r>
              <a:rPr lang="fr-FR" sz="2000" dirty="0" smtClean="0"/>
              <a:t>En </a:t>
            </a:r>
            <a:r>
              <a:rPr lang="fr-FR" sz="2000" dirty="0"/>
              <a:t>cas de panne du réseau de communication de type GSM/GPRS pour remonter les notifications aux services d’intervention d’urgence, une alternative consiste à utiliser le réseau véhiculaire (VANET) en exploitant les communications offertes de type V2V (véhicule à véhicule) ou V2I (véhicule à Infrastructure). C’est un axe de recherche prometteur à </a:t>
            </a:r>
            <a:r>
              <a:rPr lang="fr-FR" sz="2000" dirty="0" smtClean="0"/>
              <a:t>explorer.</a:t>
            </a:r>
            <a:endParaRPr lang="fr-FR" sz="2000" dirty="0"/>
          </a:p>
        </p:txBody>
      </p:sp>
    </p:spTree>
    <p:extLst>
      <p:ext uri="{BB962C8B-B14F-4D97-AF65-F5344CB8AC3E}">
        <p14:creationId xmlns:p14="http://schemas.microsoft.com/office/powerpoint/2010/main" val="4732853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1200" y="684327"/>
            <a:ext cx="4155425" cy="3677485"/>
          </a:xfrm>
          <a:prstGeom prst="rect">
            <a:avLst/>
          </a:prstGeom>
        </p:spPr>
      </p:pic>
      <p:sp>
        <p:nvSpPr>
          <p:cNvPr id="5" name="Rectangle 4"/>
          <p:cNvSpPr/>
          <p:nvPr/>
        </p:nvSpPr>
        <p:spPr>
          <a:xfrm>
            <a:off x="3186566" y="4592486"/>
            <a:ext cx="5284694" cy="646331"/>
          </a:xfrm>
          <a:prstGeom prst="rect">
            <a:avLst/>
          </a:prstGeom>
          <a:ln w="3175">
            <a:solidFill>
              <a:schemeClr val="accent1"/>
            </a:solidFill>
          </a:ln>
        </p:spPr>
        <p:txBody>
          <a:bodyPr wrap="square">
            <a:spAutoFit/>
          </a:bodyPr>
          <a:lstStyle/>
          <a:p>
            <a:r>
              <a:rPr lang="fr-FR" sz="3600" b="1" dirty="0" smtClean="0">
                <a:solidFill>
                  <a:schemeClr val="accent1"/>
                </a:solidFill>
              </a:rPr>
              <a:t>Merci </a:t>
            </a:r>
            <a:r>
              <a:rPr lang="fr-FR" sz="3600" b="1" dirty="0">
                <a:solidFill>
                  <a:schemeClr val="accent1"/>
                </a:solidFill>
              </a:rPr>
              <a:t>pour votre attention</a:t>
            </a:r>
          </a:p>
        </p:txBody>
      </p:sp>
    </p:spTree>
    <p:extLst>
      <p:ext uri="{BB962C8B-B14F-4D97-AF65-F5344CB8AC3E}">
        <p14:creationId xmlns:p14="http://schemas.microsoft.com/office/powerpoint/2010/main" val="13265765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p:cNvSpPr/>
          <p:nvPr/>
        </p:nvSpPr>
        <p:spPr>
          <a:xfrm>
            <a:off x="7053" y="-5159"/>
            <a:ext cx="2855269" cy="707886"/>
          </a:xfrm>
          <a:prstGeom prst="rect">
            <a:avLst/>
          </a:prstGeom>
        </p:spPr>
        <p:txBody>
          <a:bodyPr wrap="none">
            <a:spAutoFit/>
          </a:bodyPr>
          <a:lstStyle/>
          <a:p>
            <a:pPr lvl="0"/>
            <a:r>
              <a:rPr lang="fr-FR" sz="4000" b="1" dirty="0">
                <a:solidFill>
                  <a:schemeClr val="bg1"/>
                </a:solidFill>
              </a:rPr>
              <a:t> </a:t>
            </a:r>
            <a:r>
              <a:rPr lang="fr-FR" sz="4000" b="1" dirty="0" smtClean="0">
                <a:solidFill>
                  <a:schemeClr val="bg1"/>
                </a:solidFill>
              </a:rPr>
              <a:t>Introduction</a:t>
            </a:r>
            <a:endParaRPr lang="fr-FR" sz="4000" b="1" dirty="0">
              <a:solidFill>
                <a:schemeClr val="bg1"/>
              </a:solidFill>
            </a:endParaRPr>
          </a:p>
        </p:txBody>
      </p:sp>
      <p:sp>
        <p:nvSpPr>
          <p:cNvPr id="8" name="Espace réservé de la date 7"/>
          <p:cNvSpPr>
            <a:spLocks noGrp="1"/>
          </p:cNvSpPr>
          <p:nvPr>
            <p:ph type="dt" sz="half" idx="10"/>
          </p:nvPr>
        </p:nvSpPr>
        <p:spPr/>
        <p:txBody>
          <a:bodyPr/>
          <a:lstStyle/>
          <a:p>
            <a:fld id="{365E9A31-95E0-4F29-8548-E3A320E047AB}" type="datetime1">
              <a:rPr lang="fr-FR" sz="1200" smtClean="0">
                <a:solidFill>
                  <a:schemeClr val="tx2"/>
                </a:solidFill>
              </a:rPr>
              <a:t>28/06/2019</a:t>
            </a:fld>
            <a:endParaRPr lang="fr-FR" sz="1200" dirty="0">
              <a:solidFill>
                <a:schemeClr val="tx2"/>
              </a:solidFill>
            </a:endParaRPr>
          </a:p>
        </p:txBody>
      </p:sp>
      <p:sp>
        <p:nvSpPr>
          <p:cNvPr id="9" name="Espace réservé du numéro de diapositive 8"/>
          <p:cNvSpPr>
            <a:spLocks noGrp="1"/>
          </p:cNvSpPr>
          <p:nvPr>
            <p:ph type="sldNum" sz="quarter" idx="12"/>
          </p:nvPr>
        </p:nvSpPr>
        <p:spPr/>
        <p:txBody>
          <a:bodyPr/>
          <a:lstStyle/>
          <a:p>
            <a:fld id="{BA14ADAC-8DAF-44CB-9063-FFFE892BB3FF}" type="slidenum">
              <a:rPr lang="fr-FR" sz="1200" smtClean="0">
                <a:solidFill>
                  <a:schemeClr val="tx2"/>
                </a:solidFill>
              </a:rPr>
              <a:t>3</a:t>
            </a:fld>
            <a:endParaRPr lang="fr-FR" sz="1200">
              <a:solidFill>
                <a:schemeClr val="tx2"/>
              </a:solidFill>
            </a:endParaRPr>
          </a:p>
        </p:txBody>
      </p:sp>
      <p:pic>
        <p:nvPicPr>
          <p:cNvPr id="11" name="Image 10" descr="SDNA.tif"/>
          <p:cNvPicPr/>
          <p:nvPr/>
        </p:nvPicPr>
        <p:blipFill>
          <a:blip r:embed="rId3"/>
          <a:stretch>
            <a:fillRect/>
          </a:stretch>
        </p:blipFill>
        <p:spPr>
          <a:xfrm>
            <a:off x="2141951" y="1480723"/>
            <a:ext cx="7109982" cy="4393983"/>
          </a:xfrm>
          <a:prstGeom prst="rect">
            <a:avLst/>
          </a:prstGeom>
        </p:spPr>
      </p:pic>
    </p:spTree>
    <p:extLst>
      <p:ext uri="{BB962C8B-B14F-4D97-AF65-F5344CB8AC3E}">
        <p14:creationId xmlns:p14="http://schemas.microsoft.com/office/powerpoint/2010/main" val="13331862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7011" y="0"/>
            <a:ext cx="6478153" cy="1323439"/>
          </a:xfrm>
          <a:prstGeom prst="rect">
            <a:avLst/>
          </a:prstGeom>
        </p:spPr>
        <p:txBody>
          <a:bodyPr wrap="square">
            <a:spAutoFit/>
          </a:bodyPr>
          <a:lstStyle/>
          <a:p>
            <a:r>
              <a:rPr lang="fr-FR" sz="4000" b="1" dirty="0" smtClean="0">
                <a:solidFill>
                  <a:schemeClr val="bg1"/>
                </a:solidFill>
              </a:rPr>
              <a:t> </a:t>
            </a:r>
            <a:r>
              <a:rPr lang="fr-FR" sz="4000" b="1" dirty="0">
                <a:solidFill>
                  <a:schemeClr val="bg1"/>
                </a:solidFill>
              </a:rPr>
              <a:t>Problématique</a:t>
            </a:r>
          </a:p>
          <a:p>
            <a:pPr lvl="0"/>
            <a:endParaRPr lang="fr-FR" sz="4000" b="1" dirty="0">
              <a:solidFill>
                <a:schemeClr val="bg1"/>
              </a:solidFill>
            </a:endParaRPr>
          </a:p>
        </p:txBody>
      </p:sp>
      <p:sp>
        <p:nvSpPr>
          <p:cNvPr id="4" name="Espace réservé de la date 3"/>
          <p:cNvSpPr>
            <a:spLocks noGrp="1"/>
          </p:cNvSpPr>
          <p:nvPr>
            <p:ph type="dt" sz="half" idx="10"/>
          </p:nvPr>
        </p:nvSpPr>
        <p:spPr/>
        <p:txBody>
          <a:bodyPr/>
          <a:lstStyle/>
          <a:p>
            <a:fld id="{E58710E5-D099-4855-9902-813650108430}" type="datetime1">
              <a:rPr lang="fr-FR" sz="1200" smtClean="0">
                <a:solidFill>
                  <a:schemeClr val="tx2"/>
                </a:solidFill>
              </a:rPr>
              <a:t>28/06/2019</a:t>
            </a:fld>
            <a:endParaRPr lang="fr-FR" sz="1200" dirty="0">
              <a:solidFill>
                <a:schemeClr val="tx2"/>
              </a:solidFill>
            </a:endParaRPr>
          </a:p>
        </p:txBody>
      </p:sp>
      <p:sp>
        <p:nvSpPr>
          <p:cNvPr id="5" name="Espace réservé du numéro de diapositive 4"/>
          <p:cNvSpPr>
            <a:spLocks noGrp="1"/>
          </p:cNvSpPr>
          <p:nvPr>
            <p:ph type="sldNum" sz="quarter" idx="12"/>
          </p:nvPr>
        </p:nvSpPr>
        <p:spPr/>
        <p:txBody>
          <a:bodyPr/>
          <a:lstStyle/>
          <a:p>
            <a:fld id="{BA14ADAC-8DAF-44CB-9063-FFFE892BB3FF}" type="slidenum">
              <a:rPr lang="fr-FR" sz="1200" smtClean="0">
                <a:solidFill>
                  <a:schemeClr val="tx2"/>
                </a:solidFill>
              </a:rPr>
              <a:t>4</a:t>
            </a:fld>
            <a:endParaRPr lang="fr-FR" sz="1200">
              <a:solidFill>
                <a:schemeClr val="tx2"/>
              </a:solidFill>
            </a:endParaRPr>
          </a:p>
        </p:txBody>
      </p:sp>
      <p:graphicFrame>
        <p:nvGraphicFramePr>
          <p:cNvPr id="17" name="Diagramme 16"/>
          <p:cNvGraphicFramePr/>
          <p:nvPr>
            <p:extLst>
              <p:ext uri="{D42A27DB-BD31-4B8C-83A1-F6EECF244321}">
                <p14:modId xmlns:p14="http://schemas.microsoft.com/office/powerpoint/2010/main" val="960577060"/>
              </p:ext>
            </p:extLst>
          </p:nvPr>
        </p:nvGraphicFramePr>
        <p:xfrm>
          <a:off x="1414994" y="7208708"/>
          <a:ext cx="9809949" cy="30645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Graphique 9"/>
          <p:cNvGraphicFramePr>
            <a:graphicFrameLocks/>
          </p:cNvGraphicFramePr>
          <p:nvPr>
            <p:extLst>
              <p:ext uri="{D42A27DB-BD31-4B8C-83A1-F6EECF244321}">
                <p14:modId xmlns:p14="http://schemas.microsoft.com/office/powerpoint/2010/main" val="1932784308"/>
              </p:ext>
            </p:extLst>
          </p:nvPr>
        </p:nvGraphicFramePr>
        <p:xfrm>
          <a:off x="1457049" y="1474805"/>
          <a:ext cx="4862920" cy="3601340"/>
        </p:xfrm>
        <a:graphic>
          <a:graphicData uri="http://schemas.openxmlformats.org/drawingml/2006/chart">
            <c:chart xmlns:c="http://schemas.openxmlformats.org/drawingml/2006/chart" xmlns:r="http://schemas.openxmlformats.org/officeDocument/2006/relationships" r:id="rId8"/>
          </a:graphicData>
        </a:graphic>
      </p:graphicFrame>
      <p:sp>
        <p:nvSpPr>
          <p:cNvPr id="6" name="Rectangle 5"/>
          <p:cNvSpPr/>
          <p:nvPr/>
        </p:nvSpPr>
        <p:spPr>
          <a:xfrm>
            <a:off x="12657333" y="1295539"/>
            <a:ext cx="8384754" cy="1754326"/>
          </a:xfrm>
          <a:prstGeom prst="rect">
            <a:avLst/>
          </a:prstGeom>
        </p:spPr>
        <p:txBody>
          <a:bodyPr wrap="square">
            <a:spAutoFit/>
          </a:bodyPr>
          <a:lstStyle/>
          <a:p>
            <a:pPr>
              <a:lnSpc>
                <a:spcPct val="150000"/>
              </a:lnSpc>
            </a:pPr>
            <a:r>
              <a:rPr lang="fr-FR" sz="2400" dirty="0" smtClean="0"/>
              <a:t>- Faute </a:t>
            </a:r>
            <a:r>
              <a:rPr lang="fr-FR" sz="2400" dirty="0"/>
              <a:t>de signaler ces accidents par les gents présents sur site </a:t>
            </a:r>
            <a:r>
              <a:rPr lang="fr-FR" sz="2400" dirty="0" smtClean="0"/>
              <a:t>.</a:t>
            </a:r>
            <a:endParaRPr lang="fr-FR" sz="2400" dirty="0"/>
          </a:p>
          <a:p>
            <a:pPr>
              <a:lnSpc>
                <a:spcPct val="150000"/>
              </a:lnSpc>
            </a:pPr>
            <a:r>
              <a:rPr lang="fr-FR" sz="2400" dirty="0"/>
              <a:t>- Non-présence d'aucune personne sur le lieu d'accident .</a:t>
            </a:r>
          </a:p>
          <a:p>
            <a:pPr>
              <a:lnSpc>
                <a:spcPct val="150000"/>
              </a:lnSpc>
            </a:pPr>
            <a:r>
              <a:rPr lang="fr-FR" sz="2400" dirty="0"/>
              <a:t>- </a:t>
            </a:r>
            <a:r>
              <a:rPr lang="fr-FR" sz="2400" dirty="0" smtClean="0"/>
              <a:t>Le </a:t>
            </a:r>
            <a:r>
              <a:rPr lang="fr-FR" sz="2400" dirty="0"/>
              <a:t>retard de signaler les accidents.</a:t>
            </a:r>
          </a:p>
        </p:txBody>
      </p:sp>
      <p:sp>
        <p:nvSpPr>
          <p:cNvPr id="11" name="Rectangle 10"/>
          <p:cNvSpPr/>
          <p:nvPr/>
        </p:nvSpPr>
        <p:spPr>
          <a:xfrm>
            <a:off x="12192000" y="4285226"/>
            <a:ext cx="6096000" cy="646331"/>
          </a:xfrm>
          <a:prstGeom prst="rect">
            <a:avLst/>
          </a:prstGeom>
        </p:spPr>
        <p:txBody>
          <a:bodyPr>
            <a:spAutoFit/>
          </a:bodyPr>
          <a:lstStyle/>
          <a:p>
            <a:r>
              <a:rPr lang="fr-FR" dirty="0">
                <a:latin typeface="Montserrat"/>
              </a:rPr>
              <a:t>cela signifie que notamment en zones isolées on trouve des difficultés à </a:t>
            </a:r>
            <a:r>
              <a:rPr lang="fr-FR" dirty="0" smtClean="0">
                <a:latin typeface="Montserrat"/>
              </a:rPr>
              <a:t>signaler </a:t>
            </a:r>
            <a:r>
              <a:rPr lang="fr-FR" dirty="0">
                <a:latin typeface="Montserrat"/>
              </a:rPr>
              <a:t>le lieu de l'accident </a:t>
            </a:r>
            <a:endParaRPr lang="fr-FR" dirty="0"/>
          </a:p>
        </p:txBody>
      </p:sp>
    </p:spTree>
    <p:extLst>
      <p:ext uri="{BB962C8B-B14F-4D97-AF65-F5344CB8AC3E}">
        <p14:creationId xmlns:p14="http://schemas.microsoft.com/office/powerpoint/2010/main" val="426410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0.02982 -0.12477 L -0.54297 0.13796 " pathEditMode="relative" rAng="0" ptsTypes="AA">
                                      <p:cBhvr>
                                        <p:cTn id="6" dur="2000" fill="hold"/>
                                        <p:tgtEl>
                                          <p:spTgt spid="11"/>
                                        </p:tgtEl>
                                        <p:attrNameLst>
                                          <p:attrName>ppt_x</p:attrName>
                                          <p:attrName>ppt_y</p:attrName>
                                        </p:attrNameLst>
                                      </p:cBhvr>
                                      <p:rCtr x="-28646" y="13125"/>
                                    </p:animMotion>
                                  </p:childTnLst>
                                </p:cTn>
                              </p:par>
                            </p:childTnLst>
                          </p:cTn>
                        </p:par>
                      </p:childTnLst>
                    </p:cTn>
                  </p:par>
                  <p:par>
                    <p:cTn id="7" fill="hold">
                      <p:stCondLst>
                        <p:cond delay="indefinite"/>
                      </p:stCondLst>
                      <p:childTnLst>
                        <p:par>
                          <p:cTn id="8" fill="hold">
                            <p:stCondLst>
                              <p:cond delay="0"/>
                            </p:stCondLst>
                            <p:childTnLst>
                              <p:par>
                                <p:cTn id="9" presetID="49" presetClass="path" presetSubtype="0" accel="50000" decel="50000" fill="hold" grpId="0" nodeType="clickEffect">
                                  <p:stCondLst>
                                    <p:cond delay="0"/>
                                  </p:stCondLst>
                                  <p:childTnLst>
                                    <p:animMotion origin="layout" path="M -2.08333E-7 3.7037E-6 L -0.65469 0.23518 " pathEditMode="relative" rAng="0" ptsTypes="AA">
                                      <p:cBhvr>
                                        <p:cTn id="10" dur="2000" fill="hold"/>
                                        <p:tgtEl>
                                          <p:spTgt spid="10"/>
                                        </p:tgtEl>
                                        <p:attrNameLst>
                                          <p:attrName>ppt_x</p:attrName>
                                          <p:attrName>ppt_y</p:attrName>
                                        </p:attrNameLst>
                                      </p:cBhvr>
                                      <p:rCtr x="-32734" y="11759"/>
                                    </p:animMotion>
                                  </p:childTnLst>
                                </p:cTn>
                              </p:par>
                              <p:par>
                                <p:cTn id="11" presetID="42" presetClass="path" presetSubtype="0" accel="50000" decel="50000" fill="hold" grpId="1" nodeType="withEffect">
                                  <p:stCondLst>
                                    <p:cond delay="0"/>
                                  </p:stCondLst>
                                  <p:childTnLst>
                                    <p:animMotion origin="layout" path="M -0.54297 0.13796 L -1.2224 0.40278 " pathEditMode="relative" rAng="0" ptsTypes="AA">
                                      <p:cBhvr>
                                        <p:cTn id="12" dur="2000" fill="hold"/>
                                        <p:tgtEl>
                                          <p:spTgt spid="11"/>
                                        </p:tgtEl>
                                        <p:attrNameLst>
                                          <p:attrName>ppt_x</p:attrName>
                                          <p:attrName>ppt_y</p:attrName>
                                        </p:attrNameLst>
                                      </p:cBhvr>
                                      <p:rCtr x="-33971" y="13241"/>
                                    </p:animMotion>
                                  </p:childTnLst>
                                </p:cTn>
                              </p:par>
                              <p:par>
                                <p:cTn id="13" presetID="42" presetClass="path" presetSubtype="0" accel="50000" decel="50000" fill="hold" grpId="0" nodeType="withEffect">
                                  <p:stCondLst>
                                    <p:cond delay="0"/>
                                  </p:stCondLst>
                                  <p:childTnLst>
                                    <p:animMotion origin="layout" path="M -1.25E-6 3.33333E-6 L -0.86367 0.16504 " pathEditMode="relative" rAng="0" ptsTypes="AA">
                                      <p:cBhvr>
                                        <p:cTn id="14" dur="2000" fill="hold"/>
                                        <p:tgtEl>
                                          <p:spTgt spid="6"/>
                                        </p:tgtEl>
                                        <p:attrNameLst>
                                          <p:attrName>ppt_x</p:attrName>
                                          <p:attrName>ppt_y</p:attrName>
                                        </p:attrNameLst>
                                      </p:cBhvr>
                                      <p:rCtr x="-43190" y="8241"/>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grpId="1" nodeType="clickEffect">
                                  <p:stCondLst>
                                    <p:cond delay="0"/>
                                  </p:stCondLst>
                                  <p:childTnLst>
                                    <p:animMotion origin="layout" path="M -0.86367 0.16504 L -1.78229 0.50162 " pathEditMode="relative" rAng="0" ptsTypes="AA">
                                      <p:cBhvr>
                                        <p:cTn id="18" dur="2000" fill="hold"/>
                                        <p:tgtEl>
                                          <p:spTgt spid="6"/>
                                        </p:tgtEl>
                                        <p:attrNameLst>
                                          <p:attrName>ppt_x</p:attrName>
                                          <p:attrName>ppt_y</p:attrName>
                                        </p:attrNameLst>
                                      </p:cBhvr>
                                      <p:rCtr x="-46549" y="17130"/>
                                    </p:animMotion>
                                  </p:childTnLst>
                                </p:cTn>
                              </p:par>
                              <p:par>
                                <p:cTn id="19" presetID="42" presetClass="path" presetSubtype="0" accel="50000" decel="50000" fill="hold" grpId="0" nodeType="withEffect">
                                  <p:stCondLst>
                                    <p:cond delay="0"/>
                                  </p:stCondLst>
                                  <p:childTnLst>
                                    <p:animMotion origin="layout" path="M -0.02057 -0.0169 L -0.01563 -0.7706 " pathEditMode="relative" rAng="0" ptsTypes="AA">
                                      <p:cBhvr>
                                        <p:cTn id="20" dur="2000" fill="hold"/>
                                        <p:tgtEl>
                                          <p:spTgt spid="17"/>
                                        </p:tgtEl>
                                        <p:attrNameLst>
                                          <p:attrName>ppt_x</p:attrName>
                                          <p:attrName>ppt_y</p:attrName>
                                        </p:attrNameLst>
                                      </p:cBhvr>
                                      <p:rCtr x="247" y="-376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Graphic spid="10" grpId="0">
        <p:bldAsOne/>
      </p:bldGraphic>
      <p:bldP spid="6" grpId="0"/>
      <p:bldP spid="6" grpId="1"/>
      <p:bldP spid="11" grpId="0"/>
      <p:bldP spid="1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7053" y="8909"/>
            <a:ext cx="2204450" cy="707886"/>
          </a:xfrm>
          <a:prstGeom prst="rect">
            <a:avLst/>
          </a:prstGeom>
        </p:spPr>
        <p:txBody>
          <a:bodyPr wrap="none">
            <a:spAutoFit/>
          </a:bodyPr>
          <a:lstStyle/>
          <a:p>
            <a:pPr lvl="0"/>
            <a:r>
              <a:rPr lang="fr-FR" sz="4000" b="1" dirty="0" smtClean="0">
                <a:solidFill>
                  <a:schemeClr val="bg1"/>
                </a:solidFill>
              </a:rPr>
              <a:t> Objectifs</a:t>
            </a:r>
            <a:endParaRPr lang="fr-FR" sz="4000" b="1" dirty="0">
              <a:solidFill>
                <a:schemeClr val="bg1"/>
              </a:solidFill>
            </a:endParaRPr>
          </a:p>
        </p:txBody>
      </p:sp>
      <p:sp>
        <p:nvSpPr>
          <p:cNvPr id="4" name="Espace réservé de la date 3"/>
          <p:cNvSpPr>
            <a:spLocks noGrp="1"/>
          </p:cNvSpPr>
          <p:nvPr>
            <p:ph type="dt" sz="half" idx="10"/>
          </p:nvPr>
        </p:nvSpPr>
        <p:spPr/>
        <p:txBody>
          <a:bodyPr/>
          <a:lstStyle/>
          <a:p>
            <a:fld id="{796FFBEE-6331-486C-90A9-8F8F375BFA62}" type="datetime1">
              <a:rPr lang="fr-FR" sz="1200" smtClean="0">
                <a:solidFill>
                  <a:schemeClr val="tx2"/>
                </a:solidFill>
              </a:rPr>
              <a:t>28/06/2019</a:t>
            </a:fld>
            <a:endParaRPr lang="fr-FR" sz="1200" dirty="0">
              <a:solidFill>
                <a:schemeClr val="tx2"/>
              </a:solidFill>
            </a:endParaRPr>
          </a:p>
        </p:txBody>
      </p:sp>
      <p:sp>
        <p:nvSpPr>
          <p:cNvPr id="5" name="Espace réservé du numéro de diapositive 4"/>
          <p:cNvSpPr>
            <a:spLocks noGrp="1"/>
          </p:cNvSpPr>
          <p:nvPr>
            <p:ph type="sldNum" sz="quarter" idx="12"/>
          </p:nvPr>
        </p:nvSpPr>
        <p:spPr/>
        <p:txBody>
          <a:bodyPr/>
          <a:lstStyle/>
          <a:p>
            <a:fld id="{BA14ADAC-8DAF-44CB-9063-FFFE892BB3FF}" type="slidenum">
              <a:rPr lang="fr-FR" sz="1200" smtClean="0">
                <a:solidFill>
                  <a:schemeClr val="tx2"/>
                </a:solidFill>
              </a:rPr>
              <a:t>5</a:t>
            </a:fld>
            <a:endParaRPr lang="fr-FR" sz="1200" dirty="0">
              <a:solidFill>
                <a:schemeClr val="tx2"/>
              </a:solidFill>
            </a:endParaRPr>
          </a:p>
        </p:txBody>
      </p:sp>
      <p:sp>
        <p:nvSpPr>
          <p:cNvPr id="7" name="Rectangle 6"/>
          <p:cNvSpPr/>
          <p:nvPr/>
        </p:nvSpPr>
        <p:spPr>
          <a:xfrm>
            <a:off x="1658941" y="1851377"/>
            <a:ext cx="9178392" cy="4893647"/>
          </a:xfrm>
          <a:prstGeom prst="rect">
            <a:avLst/>
          </a:prstGeom>
        </p:spPr>
        <p:txBody>
          <a:bodyPr wrap="square">
            <a:spAutoFit/>
          </a:bodyPr>
          <a:lstStyle/>
          <a:p>
            <a:pPr marL="457200" indent="-457200" algn="just">
              <a:buFontTx/>
              <a:buAutoNum type="arabicParenR"/>
            </a:pPr>
            <a:r>
              <a:rPr lang="fr-FR" sz="2400" dirty="0" smtClean="0"/>
              <a:t>La performance </a:t>
            </a:r>
            <a:r>
              <a:rPr lang="fr-FR" sz="2400" dirty="0"/>
              <a:t>: le temps entre l’instant d’occurrence de l’évènement d’accident et l’instant de notifications des services d’interventions concernés doit être le moins possible. </a:t>
            </a:r>
            <a:endParaRPr lang="fr-FR" sz="2400" dirty="0" smtClean="0"/>
          </a:p>
          <a:p>
            <a:pPr marL="457200" indent="-457200" algn="just">
              <a:buFontTx/>
              <a:buAutoNum type="arabicParenR"/>
            </a:pPr>
            <a:r>
              <a:rPr lang="fr-FR" sz="2400" dirty="0" smtClean="0"/>
              <a:t>La fiabilité : au </a:t>
            </a:r>
            <a:r>
              <a:rPr lang="fr-FR" sz="2400" dirty="0"/>
              <a:t>sens où il faut diminuer au maximum la probabilité des fausses </a:t>
            </a:r>
            <a:r>
              <a:rPr lang="fr-FR" sz="2400" dirty="0" smtClean="0"/>
              <a:t>notifications.</a:t>
            </a:r>
          </a:p>
          <a:p>
            <a:pPr marL="457200" indent="-457200" algn="just">
              <a:buFontTx/>
              <a:buAutoNum type="arabicParenR"/>
            </a:pPr>
            <a:r>
              <a:rPr lang="fr-FR" sz="2400" dirty="0" smtClean="0">
                <a:cs typeface="Times New Roman" panose="02020603050405020304" pitchFamily="18" charset="0"/>
              </a:rPr>
              <a:t>L’aide </a:t>
            </a:r>
            <a:r>
              <a:rPr lang="fr-FR" sz="2400" dirty="0">
                <a:cs typeface="Times New Roman" panose="02020603050405020304" pitchFamily="18" charset="0"/>
              </a:rPr>
              <a:t>au développement du  transport intelligent dans notre </a:t>
            </a:r>
            <a:r>
              <a:rPr lang="fr-FR" sz="2400" dirty="0" smtClean="0">
                <a:cs typeface="Times New Roman" panose="02020603050405020304" pitchFamily="18" charset="0"/>
              </a:rPr>
              <a:t>pays.</a:t>
            </a:r>
          </a:p>
          <a:p>
            <a:pPr marL="457200" indent="-457200" algn="just">
              <a:buFontTx/>
              <a:buAutoNum type="arabicParenR"/>
            </a:pPr>
            <a:r>
              <a:rPr lang="fr-FR" sz="2400" dirty="0">
                <a:cs typeface="Times New Roman" panose="02020603050405020304" pitchFamily="18" charset="0"/>
              </a:rPr>
              <a:t>Diminution des pertes </a:t>
            </a:r>
            <a:r>
              <a:rPr lang="fr-FR" sz="2400" dirty="0" smtClean="0">
                <a:cs typeface="Times New Roman" panose="02020603050405020304" pitchFamily="18" charset="0"/>
              </a:rPr>
              <a:t>humaines.</a:t>
            </a:r>
          </a:p>
          <a:p>
            <a:pPr marL="457200" lvl="0" indent="-457200" algn="just">
              <a:buFontTx/>
              <a:buAutoNum type="arabicParenR"/>
            </a:pPr>
            <a:r>
              <a:rPr lang="fr-FR" sz="2400" dirty="0" smtClean="0">
                <a:cs typeface="Times New Roman" panose="02020603050405020304" pitchFamily="18" charset="0"/>
              </a:rPr>
              <a:t>Amélioration de la </a:t>
            </a:r>
            <a:r>
              <a:rPr lang="fr-FR" sz="2400" dirty="0">
                <a:cs typeface="Times New Roman" panose="02020603050405020304" pitchFamily="18" charset="0"/>
              </a:rPr>
              <a:t>Vitesse d'intervention des </a:t>
            </a:r>
            <a:r>
              <a:rPr lang="fr-FR" sz="2400" dirty="0" smtClean="0">
                <a:solidFill>
                  <a:sysClr val="windowText" lastClr="000000"/>
                </a:solidFill>
                <a:cs typeface="Times New Roman" panose="02020603050405020304" pitchFamily="18" charset="0"/>
              </a:rPr>
              <a:t>services concernés</a:t>
            </a:r>
            <a:endParaRPr lang="fr-FR" sz="2400" dirty="0">
              <a:solidFill>
                <a:sysClr val="windowText" lastClr="000000"/>
              </a:solidFill>
            </a:endParaRPr>
          </a:p>
          <a:p>
            <a:pPr algn="just"/>
            <a:endParaRPr lang="fr-FR" sz="2400" dirty="0">
              <a:cs typeface="Times New Roman" panose="02020603050405020304" pitchFamily="18" charset="0"/>
            </a:endParaRPr>
          </a:p>
          <a:p>
            <a:pPr marL="457200" indent="-457200" algn="just">
              <a:buFontTx/>
              <a:buAutoNum type="arabicParenR"/>
            </a:pPr>
            <a:endParaRPr lang="fr-FR" sz="2400" dirty="0">
              <a:cs typeface="Times New Roman" panose="02020603050405020304" pitchFamily="18" charset="0"/>
            </a:endParaRPr>
          </a:p>
          <a:p>
            <a:pPr marL="457200" indent="-457200" algn="just">
              <a:buFontTx/>
              <a:buAutoNum type="arabicParenR"/>
            </a:pPr>
            <a:endParaRPr lang="fr-FR" sz="2400" dirty="0"/>
          </a:p>
          <a:p>
            <a:pPr marL="457200" indent="-457200" algn="just">
              <a:buAutoNum type="arabicParenR"/>
            </a:pPr>
            <a:endParaRPr lang="fr-FR" sz="2400" dirty="0" smtClean="0"/>
          </a:p>
          <a:p>
            <a:pPr algn="just"/>
            <a:r>
              <a:rPr lang="fr-FR" sz="2400" dirty="0" smtClean="0"/>
              <a:t> </a:t>
            </a:r>
            <a:endParaRPr lang="fr-FR" sz="2400" dirty="0"/>
          </a:p>
        </p:txBody>
      </p:sp>
    </p:spTree>
    <p:extLst>
      <p:ext uri="{BB962C8B-B14F-4D97-AF65-F5344CB8AC3E}">
        <p14:creationId xmlns:p14="http://schemas.microsoft.com/office/powerpoint/2010/main" val="638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fade">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fade">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5513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p:cNvSpPr/>
          <p:nvPr/>
        </p:nvSpPr>
        <p:spPr>
          <a:xfrm>
            <a:off x="7052" y="-85841"/>
            <a:ext cx="3538005" cy="707886"/>
          </a:xfrm>
          <a:prstGeom prst="rect">
            <a:avLst/>
          </a:prstGeom>
        </p:spPr>
        <p:txBody>
          <a:bodyPr wrap="square">
            <a:spAutoFit/>
          </a:bodyPr>
          <a:lstStyle/>
          <a:p>
            <a:r>
              <a:rPr lang="fr-FR" sz="4000" b="1" dirty="0">
                <a:solidFill>
                  <a:schemeClr val="bg1"/>
                </a:solidFill>
              </a:rPr>
              <a:t> Etat de </a:t>
            </a:r>
            <a:r>
              <a:rPr lang="fr-FR" sz="4000" b="1" dirty="0" smtClean="0">
                <a:solidFill>
                  <a:schemeClr val="bg1"/>
                </a:solidFill>
              </a:rPr>
              <a:t>l’art </a:t>
            </a:r>
            <a:endParaRPr lang="fr-FR" sz="4000" b="1" dirty="0">
              <a:solidFill>
                <a:schemeClr val="bg1"/>
              </a:solidFill>
            </a:endParaRPr>
          </a:p>
        </p:txBody>
      </p:sp>
      <p:sp>
        <p:nvSpPr>
          <p:cNvPr id="4" name="Espace réservé de la date 3"/>
          <p:cNvSpPr>
            <a:spLocks noGrp="1"/>
          </p:cNvSpPr>
          <p:nvPr>
            <p:ph type="dt" sz="half" idx="10"/>
          </p:nvPr>
        </p:nvSpPr>
        <p:spPr/>
        <p:txBody>
          <a:bodyPr/>
          <a:lstStyle/>
          <a:p>
            <a:fld id="{6D1496AB-F24F-46D9-B55F-2692E5A22AEE}" type="datetime1">
              <a:rPr lang="fr-FR" sz="1200" smtClean="0">
                <a:solidFill>
                  <a:schemeClr val="tx2"/>
                </a:solidFill>
              </a:rPr>
              <a:t>28/06/2019</a:t>
            </a:fld>
            <a:endParaRPr lang="fr-FR" sz="1200">
              <a:solidFill>
                <a:schemeClr val="tx2"/>
              </a:solidFill>
            </a:endParaRPr>
          </a:p>
        </p:txBody>
      </p:sp>
      <p:sp>
        <p:nvSpPr>
          <p:cNvPr id="5" name="Espace réservé du numéro de diapositive 4"/>
          <p:cNvSpPr>
            <a:spLocks noGrp="1"/>
          </p:cNvSpPr>
          <p:nvPr>
            <p:ph type="sldNum" sz="quarter" idx="12"/>
          </p:nvPr>
        </p:nvSpPr>
        <p:spPr/>
        <p:txBody>
          <a:bodyPr/>
          <a:lstStyle/>
          <a:p>
            <a:fld id="{BA14ADAC-8DAF-44CB-9063-FFFE892BB3FF}" type="slidenum">
              <a:rPr lang="fr-FR" sz="1200" smtClean="0">
                <a:solidFill>
                  <a:schemeClr val="tx2"/>
                </a:solidFill>
              </a:rPr>
              <a:t>6</a:t>
            </a:fld>
            <a:endParaRPr lang="fr-FR" sz="1200">
              <a:solidFill>
                <a:schemeClr val="tx2"/>
              </a:solidFill>
            </a:endParaRPr>
          </a:p>
        </p:txBody>
      </p:sp>
      <p:pic>
        <p:nvPicPr>
          <p:cNvPr id="6" name="Image 5"/>
          <p:cNvPicPr/>
          <p:nvPr/>
        </p:nvPicPr>
        <p:blipFill>
          <a:blip r:embed="rId3">
            <a:extLst>
              <a:ext uri="{28A0092B-C50C-407E-A947-70E740481C1C}">
                <a14:useLocalDpi xmlns:a14="http://schemas.microsoft.com/office/drawing/2010/main" val="0"/>
              </a:ext>
            </a:extLst>
          </a:blip>
          <a:stretch>
            <a:fillRect/>
          </a:stretch>
        </p:blipFill>
        <p:spPr>
          <a:xfrm>
            <a:off x="2487706" y="637170"/>
            <a:ext cx="6397849" cy="6169077"/>
          </a:xfrm>
          <a:prstGeom prst="rect">
            <a:avLst/>
          </a:prstGeom>
        </p:spPr>
      </p:pic>
    </p:spTree>
    <p:extLst>
      <p:ext uri="{BB962C8B-B14F-4D97-AF65-F5344CB8AC3E}">
        <p14:creationId xmlns:p14="http://schemas.microsoft.com/office/powerpoint/2010/main" val="24807299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p:cNvSpPr/>
          <p:nvPr/>
        </p:nvSpPr>
        <p:spPr>
          <a:xfrm>
            <a:off x="64202" y="-5159"/>
            <a:ext cx="5345998"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endParaRPr lang="fr-FR" sz="4000" b="1" dirty="0">
              <a:solidFill>
                <a:schemeClr val="bg1"/>
              </a:solidFill>
            </a:endParaRPr>
          </a:p>
        </p:txBody>
      </p:sp>
      <p:sp>
        <p:nvSpPr>
          <p:cNvPr id="5" name="Espace réservé de la date 4"/>
          <p:cNvSpPr>
            <a:spLocks noGrp="1"/>
          </p:cNvSpPr>
          <p:nvPr>
            <p:ph type="dt" sz="half" idx="10"/>
          </p:nvPr>
        </p:nvSpPr>
        <p:spPr/>
        <p:txBody>
          <a:bodyPr/>
          <a:lstStyle/>
          <a:p>
            <a:fld id="{F3E52A7D-12B9-46DE-8FC5-0C98208342CD}" type="datetime1">
              <a:rPr lang="fr-FR" sz="1200" smtClean="0">
                <a:solidFill>
                  <a:schemeClr val="tx2"/>
                </a:solidFill>
              </a:rPr>
              <a:t>28/06/2019</a:t>
            </a:fld>
            <a:endParaRPr lang="fr-FR" sz="1200" dirty="0">
              <a:solidFill>
                <a:schemeClr val="tx2"/>
              </a:solidFill>
            </a:endParaRPr>
          </a:p>
        </p:txBody>
      </p:sp>
      <p:sp>
        <p:nvSpPr>
          <p:cNvPr id="6" name="Espace réservé du numéro de diapositive 5"/>
          <p:cNvSpPr>
            <a:spLocks noGrp="1"/>
          </p:cNvSpPr>
          <p:nvPr>
            <p:ph type="sldNum" sz="quarter" idx="12"/>
          </p:nvPr>
        </p:nvSpPr>
        <p:spPr/>
        <p:txBody>
          <a:bodyPr/>
          <a:lstStyle/>
          <a:p>
            <a:fld id="{BA14ADAC-8DAF-44CB-9063-FFFE892BB3FF}" type="slidenum">
              <a:rPr lang="fr-FR" sz="1200" smtClean="0">
                <a:solidFill>
                  <a:schemeClr val="tx2"/>
                </a:solidFill>
              </a:rPr>
              <a:t>7</a:t>
            </a:fld>
            <a:endParaRPr lang="fr-FR" sz="1200">
              <a:solidFill>
                <a:schemeClr val="tx2"/>
              </a:solidFill>
            </a:endParaRPr>
          </a:p>
        </p:txBody>
      </p:sp>
      <p:pic>
        <p:nvPicPr>
          <p:cNvPr id="8" name="Imag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01200" y="4622465"/>
            <a:ext cx="3168673" cy="1255849"/>
          </a:xfrm>
          <a:prstGeom prst="rect">
            <a:avLst/>
          </a:prstGeom>
        </p:spPr>
      </p:pic>
      <p:sp>
        <p:nvSpPr>
          <p:cNvPr id="9" name="Rectangle 8"/>
          <p:cNvSpPr/>
          <p:nvPr/>
        </p:nvSpPr>
        <p:spPr>
          <a:xfrm>
            <a:off x="3093300" y="5824373"/>
            <a:ext cx="1184471" cy="646331"/>
          </a:xfrm>
          <a:prstGeom prst="rect">
            <a:avLst/>
          </a:prstGeom>
          <a:noFill/>
        </p:spPr>
        <p:txBody>
          <a:bodyPr wrap="square" lIns="91440" tIns="45720" rIns="91440" bIns="45720">
            <a:spAutoFit/>
          </a:bodyPr>
          <a:lstStyle/>
          <a:p>
            <a:pPr algn="ctr"/>
            <a:r>
              <a:rPr lang="fr-FR" dirty="0" smtClean="0">
                <a:latin typeface="+mj-lt"/>
              </a:rPr>
              <a:t>(1)</a:t>
            </a:r>
          </a:p>
          <a:p>
            <a:pPr algn="ctr"/>
            <a:r>
              <a:rPr lang="fr-FR" dirty="0" smtClean="0">
                <a:latin typeface="+mj-lt"/>
              </a:rPr>
              <a:t>Détection</a:t>
            </a:r>
          </a:p>
        </p:txBody>
      </p:sp>
      <p:sp>
        <p:nvSpPr>
          <p:cNvPr id="10" name="Rectangle 9"/>
          <p:cNvSpPr/>
          <p:nvPr/>
        </p:nvSpPr>
        <p:spPr>
          <a:xfrm>
            <a:off x="7849280" y="4711459"/>
            <a:ext cx="1353720" cy="646331"/>
          </a:xfrm>
          <a:prstGeom prst="rect">
            <a:avLst/>
          </a:prstGeom>
          <a:noFill/>
        </p:spPr>
        <p:txBody>
          <a:bodyPr wrap="square" lIns="91440" tIns="45720" rIns="91440" bIns="45720">
            <a:spAutoFit/>
          </a:bodyPr>
          <a:lstStyle/>
          <a:p>
            <a:pPr algn="ctr"/>
            <a:r>
              <a:rPr lang="fr-FR" dirty="0" smtClean="0">
                <a:latin typeface="+mj-lt"/>
              </a:rPr>
              <a:t>(3)</a:t>
            </a:r>
          </a:p>
          <a:p>
            <a:pPr algn="ctr"/>
            <a:r>
              <a:rPr lang="fr-FR" dirty="0" smtClean="0">
                <a:latin typeface="+mj-lt"/>
              </a:rPr>
              <a:t>Notification </a:t>
            </a:r>
          </a:p>
        </p:txBody>
      </p:sp>
      <p:pic>
        <p:nvPicPr>
          <p:cNvPr id="11" name="Imag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112980">
            <a:off x="3855106" y="2046002"/>
            <a:ext cx="1274621" cy="1089221"/>
          </a:xfrm>
          <a:prstGeom prst="rect">
            <a:avLst/>
          </a:prstGeom>
        </p:spPr>
      </p:pic>
      <p:pic>
        <p:nvPicPr>
          <p:cNvPr id="12" name="Imag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06068" y="4417752"/>
            <a:ext cx="943469" cy="1171203"/>
          </a:xfrm>
          <a:prstGeom prst="rect">
            <a:avLst/>
          </a:prstGeom>
        </p:spPr>
      </p:pic>
      <p:cxnSp>
        <p:nvCxnSpPr>
          <p:cNvPr id="13" name="Connecteur droit avec flèche 12"/>
          <p:cNvCxnSpPr/>
          <p:nvPr/>
        </p:nvCxnSpPr>
        <p:spPr>
          <a:xfrm flipV="1">
            <a:off x="3939455" y="3303116"/>
            <a:ext cx="373341" cy="14128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573695" y="3297041"/>
            <a:ext cx="365760" cy="1325424"/>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a:off x="5478393" y="5367047"/>
            <a:ext cx="102138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p:cNvCxnSpPr/>
          <p:nvPr/>
        </p:nvCxnSpPr>
        <p:spPr>
          <a:xfrm flipV="1">
            <a:off x="7911128" y="3255025"/>
            <a:ext cx="911139" cy="116272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149749" y="979824"/>
            <a:ext cx="1938140" cy="1639343"/>
          </a:xfrm>
          <a:prstGeom prst="rect">
            <a:avLst/>
          </a:prstGeom>
        </p:spPr>
      </p:pic>
      <p:cxnSp>
        <p:nvCxnSpPr>
          <p:cNvPr id="18" name="Connecteur droit avec flèche 17"/>
          <p:cNvCxnSpPr/>
          <p:nvPr/>
        </p:nvCxnSpPr>
        <p:spPr>
          <a:xfrm flipH="1">
            <a:off x="4974727" y="2590612"/>
            <a:ext cx="3048614" cy="224086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306713" y="1417963"/>
            <a:ext cx="1942116" cy="646331"/>
          </a:xfrm>
          <a:prstGeom prst="rect">
            <a:avLst/>
          </a:prstGeom>
          <a:noFill/>
        </p:spPr>
        <p:txBody>
          <a:bodyPr wrap="square" lIns="91440" tIns="45720" rIns="91440" bIns="45720">
            <a:spAutoFit/>
          </a:bodyPr>
          <a:lstStyle/>
          <a:p>
            <a:pPr algn="ctr"/>
            <a:r>
              <a:rPr lang="fr-FR" dirty="0" smtClean="0">
                <a:latin typeface="+mj-lt"/>
              </a:rPr>
              <a:t>(2)</a:t>
            </a:r>
          </a:p>
          <a:p>
            <a:pPr algn="ctr"/>
            <a:r>
              <a:rPr lang="fr-FR" dirty="0" smtClean="0">
                <a:latin typeface="+mj-lt"/>
              </a:rPr>
              <a:t>Localisation</a:t>
            </a:r>
          </a:p>
        </p:txBody>
      </p:sp>
      <p:sp>
        <p:nvSpPr>
          <p:cNvPr id="20" name="Rectangle 19"/>
          <p:cNvSpPr/>
          <p:nvPr/>
        </p:nvSpPr>
        <p:spPr>
          <a:xfrm>
            <a:off x="6806068" y="1476329"/>
            <a:ext cx="1525768" cy="646331"/>
          </a:xfrm>
          <a:prstGeom prst="rect">
            <a:avLst/>
          </a:prstGeom>
          <a:noFill/>
        </p:spPr>
        <p:txBody>
          <a:bodyPr wrap="square" lIns="91440" tIns="45720" rIns="91440" bIns="45720">
            <a:spAutoFit/>
          </a:bodyPr>
          <a:lstStyle/>
          <a:p>
            <a:pPr algn="ctr"/>
            <a:r>
              <a:rPr lang="fr-FR" dirty="0" smtClean="0">
                <a:latin typeface="+mj-lt"/>
              </a:rPr>
              <a:t>(4)</a:t>
            </a:r>
          </a:p>
          <a:p>
            <a:pPr algn="ctr"/>
            <a:r>
              <a:rPr lang="fr-FR" dirty="0" smtClean="0">
                <a:latin typeface="+mj-lt"/>
              </a:rPr>
              <a:t>Intervention</a:t>
            </a:r>
          </a:p>
        </p:txBody>
      </p:sp>
      <p:sp>
        <p:nvSpPr>
          <p:cNvPr id="21" name="Rectangle 20"/>
          <p:cNvSpPr/>
          <p:nvPr/>
        </p:nvSpPr>
        <p:spPr>
          <a:xfrm>
            <a:off x="8248123" y="2812292"/>
            <a:ext cx="1793504" cy="369332"/>
          </a:xfrm>
          <a:prstGeom prst="rect">
            <a:avLst/>
          </a:prstGeom>
        </p:spPr>
        <p:txBody>
          <a:bodyPr wrap="none">
            <a:spAutoFit/>
          </a:bodyPr>
          <a:lstStyle/>
          <a:p>
            <a:r>
              <a:rPr lang="fr-FR" dirty="0"/>
              <a:t>Service concerné</a:t>
            </a:r>
          </a:p>
        </p:txBody>
      </p:sp>
    </p:spTree>
    <p:extLst>
      <p:ext uri="{BB962C8B-B14F-4D97-AF65-F5344CB8AC3E}">
        <p14:creationId xmlns:p14="http://schemas.microsoft.com/office/powerpoint/2010/main" val="1596719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par>
                                <p:cTn id="36" presetID="10" presetClass="entr" presetSubtype="0" fill="hold"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fade">
                                      <p:cBhvr>
                                        <p:cTn id="41" dur="500"/>
                                        <p:tgtEl>
                                          <p:spTgt spid="21"/>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fade">
                                      <p:cBhvr>
                                        <p:cTn id="49" dur="500"/>
                                        <p:tgtEl>
                                          <p:spTgt spid="20"/>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9" grpId="0"/>
      <p:bldP spid="20"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FCDCC0A3-14FD-4B75-ADD5-E6B5015CC87B}" type="datetime1">
              <a:rPr lang="fr-FR" sz="1200" smtClean="0">
                <a:solidFill>
                  <a:schemeClr val="tx2"/>
                </a:solidFill>
              </a:rPr>
              <a:t>28/06/2019</a:t>
            </a:fld>
            <a:endParaRPr lang="fr-FR" sz="1200">
              <a:solidFill>
                <a:schemeClr val="tx2"/>
              </a:solidFill>
            </a:endParaRPr>
          </a:p>
        </p:txBody>
      </p:sp>
      <p:sp>
        <p:nvSpPr>
          <p:cNvPr id="3" name="Espace réservé du numéro de diapositive 2"/>
          <p:cNvSpPr>
            <a:spLocks noGrp="1"/>
          </p:cNvSpPr>
          <p:nvPr>
            <p:ph type="sldNum" sz="quarter" idx="12"/>
          </p:nvPr>
        </p:nvSpPr>
        <p:spPr/>
        <p:txBody>
          <a:bodyPr/>
          <a:lstStyle/>
          <a:p>
            <a:fld id="{BA14ADAC-8DAF-44CB-9063-FFFE892BB3FF}" type="slidenum">
              <a:rPr lang="fr-FR" sz="1200" smtClean="0">
                <a:solidFill>
                  <a:schemeClr val="tx2"/>
                </a:solidFill>
              </a:rPr>
              <a:t>8</a:t>
            </a:fld>
            <a:endParaRPr lang="fr-FR" sz="1200">
              <a:solidFill>
                <a:schemeClr val="tx2"/>
              </a:solidFill>
            </a:endParaRP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64201" y="-5159"/>
            <a:ext cx="10773131" cy="707886"/>
          </a:xfrm>
          <a:prstGeom prst="rect">
            <a:avLst/>
          </a:prstGeom>
        </p:spPr>
        <p:txBody>
          <a:bodyPr wrap="square">
            <a:spAutoFit/>
          </a:bodyPr>
          <a:lstStyle/>
          <a:p>
            <a:pPr lvl="0"/>
            <a:r>
              <a:rPr lang="fr-FR" sz="4000" b="1" dirty="0">
                <a:solidFill>
                  <a:schemeClr val="bg1"/>
                </a:solidFill>
              </a:rPr>
              <a:t>Système </a:t>
            </a:r>
            <a:r>
              <a:rPr lang="fr-FR" sz="4000" b="1" dirty="0" smtClean="0">
                <a:solidFill>
                  <a:schemeClr val="bg1"/>
                </a:solidFill>
              </a:rPr>
              <a:t>Proposé  </a:t>
            </a:r>
            <a:r>
              <a:rPr lang="fr-FR" sz="3600" dirty="0" smtClean="0">
                <a:solidFill>
                  <a:schemeClr val="bg1"/>
                </a:solidFill>
              </a:rPr>
              <a:t>-</a:t>
            </a:r>
            <a:r>
              <a:rPr lang="fr-FR" sz="3600" b="1" dirty="0" smtClean="0">
                <a:solidFill>
                  <a:schemeClr val="bg1"/>
                </a:solidFill>
              </a:rPr>
              <a:t> </a:t>
            </a:r>
            <a:r>
              <a:rPr lang="fr-FR" sz="3600" dirty="0">
                <a:solidFill>
                  <a:schemeClr val="bg1"/>
                </a:solidFill>
              </a:rPr>
              <a:t>Description du Système </a:t>
            </a:r>
            <a:r>
              <a:rPr lang="fr-FR" sz="3600" dirty="0" smtClean="0">
                <a:solidFill>
                  <a:schemeClr val="bg1"/>
                </a:solidFill>
              </a:rPr>
              <a:t> - </a:t>
            </a:r>
            <a:endParaRPr lang="fr-FR" sz="4000" b="1"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6937" y="1357312"/>
            <a:ext cx="7278988" cy="4471988"/>
          </a:xfrm>
          <a:prstGeom prst="rect">
            <a:avLst/>
          </a:prstGeom>
        </p:spPr>
      </p:pic>
    </p:spTree>
    <p:extLst>
      <p:ext uri="{BB962C8B-B14F-4D97-AF65-F5344CB8AC3E}">
        <p14:creationId xmlns:p14="http://schemas.microsoft.com/office/powerpoint/2010/main" val="6739486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E9B3FFCA-FA16-480C-92B9-C1CF41E61768}" type="datetime1">
              <a:rPr lang="fr-FR" smtClean="0"/>
              <a:t>28/06/2019</a:t>
            </a:fld>
            <a:endParaRPr lang="fr-FR"/>
          </a:p>
        </p:txBody>
      </p:sp>
      <p:sp>
        <p:nvSpPr>
          <p:cNvPr id="3" name="Espace réservé du numéro de diapositive 2"/>
          <p:cNvSpPr>
            <a:spLocks noGrp="1"/>
          </p:cNvSpPr>
          <p:nvPr>
            <p:ph type="sldNum" sz="quarter" idx="12"/>
          </p:nvPr>
        </p:nvSpPr>
        <p:spPr/>
        <p:txBody>
          <a:bodyPr/>
          <a:lstStyle/>
          <a:p>
            <a:fld id="{BA14ADAC-8DAF-44CB-9063-FFFE892BB3FF}" type="slidenum">
              <a:rPr lang="fr-FR" smtClean="0"/>
              <a:t>9</a:t>
            </a:fld>
            <a:endParaRPr lang="fr-FR"/>
          </a:p>
        </p:txBody>
      </p:sp>
      <p:sp>
        <p:nvSpPr>
          <p:cNvPr id="4" name="Rectangle 3"/>
          <p:cNvSpPr/>
          <p:nvPr/>
        </p:nvSpPr>
        <p:spPr>
          <a:xfrm>
            <a:off x="0" y="0"/>
            <a:ext cx="12192000" cy="72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ectangle 4"/>
          <p:cNvSpPr/>
          <p:nvPr/>
        </p:nvSpPr>
        <p:spPr>
          <a:xfrm>
            <a:off x="50799" y="-12597"/>
            <a:ext cx="12923665" cy="707886"/>
          </a:xfrm>
          <a:prstGeom prst="rect">
            <a:avLst/>
          </a:prstGeom>
        </p:spPr>
        <p:txBody>
          <a:bodyPr wrap="square">
            <a:spAutoFit/>
          </a:bodyPr>
          <a:lstStyle/>
          <a:p>
            <a:r>
              <a:rPr lang="fr-FR" sz="4000" b="1" dirty="0">
                <a:solidFill>
                  <a:schemeClr val="bg1"/>
                </a:solidFill>
              </a:rPr>
              <a:t>Système Proposé </a:t>
            </a:r>
            <a:r>
              <a:rPr lang="fr-FR" sz="4000" b="1" dirty="0" smtClean="0">
                <a:solidFill>
                  <a:schemeClr val="bg1"/>
                </a:solidFill>
              </a:rPr>
              <a:t> </a:t>
            </a:r>
            <a:r>
              <a:rPr lang="fr-FR" sz="3600" dirty="0" smtClean="0">
                <a:solidFill>
                  <a:schemeClr val="bg1"/>
                </a:solidFill>
              </a:rPr>
              <a:t>- Modélisation UML -</a:t>
            </a:r>
            <a:endParaRPr lang="fr-FR" sz="3200" dirty="0">
              <a:solidFill>
                <a:schemeClr val="bg1"/>
              </a:solidFill>
            </a:endParaRPr>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1200" y="919956"/>
            <a:ext cx="7662862" cy="5938044"/>
          </a:xfrm>
          <a:prstGeom prst="rect">
            <a:avLst/>
          </a:prstGeom>
        </p:spPr>
      </p:pic>
    </p:spTree>
    <p:extLst>
      <p:ext uri="{BB962C8B-B14F-4D97-AF65-F5344CB8AC3E}">
        <p14:creationId xmlns:p14="http://schemas.microsoft.com/office/powerpoint/2010/main" val="14615131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égral">
  <a:themeElements>
    <a:clrScheme name="Inté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é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é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906</TotalTime>
  <Words>1550</Words>
  <Application>Microsoft Office PowerPoint</Application>
  <PresentationFormat>Grand écran</PresentationFormat>
  <Paragraphs>237</Paragraphs>
  <Slides>23</Slides>
  <Notes>19</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23</vt:i4>
      </vt:variant>
    </vt:vector>
  </HeadingPairs>
  <TitlesOfParts>
    <vt:vector size="34" baseType="lpstr">
      <vt:lpstr>Algerian</vt:lpstr>
      <vt:lpstr>Arial</vt:lpstr>
      <vt:lpstr>Calibri</vt:lpstr>
      <vt:lpstr>Cambria Math</vt:lpstr>
      <vt:lpstr>Montserrat</vt:lpstr>
      <vt:lpstr>Times New Roman</vt:lpstr>
      <vt:lpstr>Tw Cen MT</vt:lpstr>
      <vt:lpstr>Tw Cen MT Condensed</vt:lpstr>
      <vt:lpstr>Wingdings</vt:lpstr>
      <vt:lpstr>Wingdings 3</vt:lpstr>
      <vt:lpstr>Intégral</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Utilisateur Windows</dc:creator>
  <cp:lastModifiedBy>Utilisateur Windows</cp:lastModifiedBy>
  <cp:revision>85</cp:revision>
  <dcterms:created xsi:type="dcterms:W3CDTF">2019-06-22T14:57:25Z</dcterms:created>
  <dcterms:modified xsi:type="dcterms:W3CDTF">2019-06-28T19:02:15Z</dcterms:modified>
</cp:coreProperties>
</file>