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70" r:id="rId15"/>
    <p:sldId id="268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4695" y="237743"/>
            <a:ext cx="11722735" cy="6383020"/>
          </a:xfrm>
          <a:custGeom>
            <a:avLst/>
            <a:gdLst/>
            <a:ahLst/>
            <a:cxnLst/>
            <a:rect l="l" t="t" r="r" b="b"/>
            <a:pathLst>
              <a:path w="11722735" h="6383020">
                <a:moveTo>
                  <a:pt x="11722608" y="0"/>
                </a:moveTo>
                <a:lnTo>
                  <a:pt x="0" y="0"/>
                </a:lnTo>
                <a:lnTo>
                  <a:pt x="0" y="6382511"/>
                </a:lnTo>
                <a:lnTo>
                  <a:pt x="11722608" y="6382511"/>
                </a:lnTo>
                <a:lnTo>
                  <a:pt x="11722608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104" y="2068525"/>
            <a:ext cx="6720840" cy="920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9848" y="2879851"/>
            <a:ext cx="8529320" cy="2221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347998252_NETWORK_DESIGN_FOR_COLLE" TargetMode="External"/><Relationship Id="rId2" Type="http://schemas.openxmlformats.org/officeDocument/2006/relationships/hyperlink" Target="http://www.networkcomputing.com/data-centers/campus-network-design-mod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scopress.com/articles/article.asp?p=2525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28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54252" y="1214627"/>
            <a:ext cx="9679305" cy="4410710"/>
            <a:chOff x="1254252" y="1214627"/>
            <a:chExt cx="9679305" cy="44107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252" y="1214627"/>
              <a:ext cx="9678924" cy="44104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7592" y="1267967"/>
              <a:ext cx="9577070" cy="4308475"/>
            </a:xfrm>
            <a:custGeom>
              <a:avLst/>
              <a:gdLst/>
              <a:ahLst/>
              <a:cxnLst/>
              <a:rect l="l" t="t" r="r" b="b"/>
              <a:pathLst>
                <a:path w="9577070" h="4308475">
                  <a:moveTo>
                    <a:pt x="9576816" y="0"/>
                  </a:moveTo>
                  <a:lnTo>
                    <a:pt x="0" y="0"/>
                  </a:lnTo>
                  <a:lnTo>
                    <a:pt x="0" y="4308348"/>
                  </a:lnTo>
                  <a:lnTo>
                    <a:pt x="9576816" y="4308348"/>
                  </a:lnTo>
                  <a:lnTo>
                    <a:pt x="9576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223"/>
              <a:ext cx="9296400" cy="4036060"/>
            </a:xfrm>
            <a:custGeom>
              <a:avLst/>
              <a:gdLst/>
              <a:ahLst/>
              <a:cxnLst/>
              <a:rect l="l" t="t" r="r" b="b"/>
              <a:pathLst>
                <a:path w="9296400" h="4036060">
                  <a:moveTo>
                    <a:pt x="0" y="4035552"/>
                  </a:moveTo>
                  <a:lnTo>
                    <a:pt x="9296400" y="4035552"/>
                  </a:lnTo>
                  <a:lnTo>
                    <a:pt x="9296400" y="0"/>
                  </a:lnTo>
                  <a:lnTo>
                    <a:pt x="0" y="0"/>
                  </a:lnTo>
                  <a:lnTo>
                    <a:pt x="0" y="4035552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80" y="1267967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1920239" y="73152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2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80" y="1267967"/>
              <a:ext cx="1691639" cy="645160"/>
            </a:xfrm>
            <a:custGeom>
              <a:avLst/>
              <a:gdLst/>
              <a:ahLst/>
              <a:cxnLst/>
              <a:rect l="l" t="t" r="r" b="b"/>
              <a:pathLst>
                <a:path w="1691640" h="645160">
                  <a:moveTo>
                    <a:pt x="0" y="0"/>
                  </a:moveTo>
                  <a:lnTo>
                    <a:pt x="0" y="640080"/>
                  </a:lnTo>
                </a:path>
                <a:path w="1691640" h="645160">
                  <a:moveTo>
                    <a:pt x="1691640" y="0"/>
                  </a:moveTo>
                  <a:lnTo>
                    <a:pt x="1691640" y="640080"/>
                  </a:lnTo>
                </a:path>
                <a:path w="1691640" h="645160">
                  <a:moveTo>
                    <a:pt x="0" y="644652"/>
                  </a:moveTo>
                  <a:lnTo>
                    <a:pt x="1691640" y="64465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88538" y="2088128"/>
            <a:ext cx="5627370" cy="197784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065" marR="5080" indent="635" algn="ctr">
              <a:lnSpc>
                <a:spcPct val="83000"/>
              </a:lnSpc>
              <a:spcBef>
                <a:spcPts val="1080"/>
              </a:spcBef>
            </a:pPr>
            <a:r>
              <a:rPr sz="4800" spc="-200" dirty="0"/>
              <a:t>COMPUTER </a:t>
            </a:r>
            <a:r>
              <a:rPr sz="4800" spc="-195" dirty="0"/>
              <a:t> </a:t>
            </a:r>
            <a:r>
              <a:rPr sz="4800" spc="-135" dirty="0"/>
              <a:t>N</a:t>
            </a:r>
            <a:r>
              <a:rPr lang="en-IN" sz="4800" spc="-605" dirty="0"/>
              <a:t>ETWORKS</a:t>
            </a:r>
            <a:r>
              <a:rPr sz="4800" spc="-605" dirty="0"/>
              <a:t>  </a:t>
            </a:r>
            <a:r>
              <a:rPr sz="4800" spc="-425" dirty="0"/>
              <a:t>18CS</a:t>
            </a:r>
            <a:r>
              <a:rPr lang="en-IN" sz="4800" spc="-425" dirty="0"/>
              <a:t>C302</a:t>
            </a:r>
            <a:r>
              <a:rPr sz="4800" spc="-425" dirty="0"/>
              <a:t>J</a:t>
            </a:r>
            <a:endParaRPr sz="4800" dirty="0"/>
          </a:p>
        </p:txBody>
      </p:sp>
      <p:sp>
        <p:nvSpPr>
          <p:cNvPr id="10" name="object 10"/>
          <p:cNvSpPr txBox="1"/>
          <p:nvPr/>
        </p:nvSpPr>
        <p:spPr>
          <a:xfrm>
            <a:off x="3288538" y="4053948"/>
            <a:ext cx="5855461" cy="1318951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645"/>
              </a:spcBef>
            </a:pPr>
            <a:r>
              <a:rPr sz="1600" spc="-70" dirty="0">
                <a:latin typeface="Verdana"/>
                <a:cs typeface="Verdana"/>
              </a:rPr>
              <a:t>MINI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PROJECT </a:t>
            </a:r>
            <a:r>
              <a:rPr sz="1600" spc="-5" dirty="0">
                <a:latin typeface="Verdana"/>
                <a:cs typeface="Verdana"/>
              </a:rPr>
              <a:t>FOR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14" dirty="0">
                <a:latin typeface="Verdana"/>
                <a:cs typeface="Verdana"/>
              </a:rPr>
              <a:t>SEMESTER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lang="en-IN" sz="1600" spc="-135" dirty="0">
                <a:latin typeface="Verdana"/>
                <a:cs typeface="Verdana"/>
              </a:rPr>
              <a:t>5</a:t>
            </a:r>
            <a:endParaRPr sz="16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sz="2800" spc="-204" dirty="0">
                <a:latin typeface="Verdana"/>
                <a:cs typeface="Verdana"/>
              </a:rPr>
              <a:t>NET</a:t>
            </a:r>
            <a:r>
              <a:rPr sz="2800" spc="-355" dirty="0">
                <a:latin typeface="Verdana"/>
                <a:cs typeface="Verdana"/>
              </a:rPr>
              <a:t>W</a:t>
            </a:r>
            <a:r>
              <a:rPr sz="2800" spc="240" dirty="0">
                <a:latin typeface="Verdana"/>
                <a:cs typeface="Verdana"/>
              </a:rPr>
              <a:t>O</a:t>
            </a:r>
            <a:r>
              <a:rPr sz="2800" spc="-270" dirty="0">
                <a:latin typeface="Verdana"/>
                <a:cs typeface="Verdana"/>
              </a:rPr>
              <a:t>RK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204" dirty="0">
                <a:latin typeface="Verdana"/>
                <a:cs typeface="Verdana"/>
              </a:rPr>
              <a:t>DESIGN</a:t>
            </a:r>
            <a:r>
              <a:rPr lang="en-IN" sz="2800" spc="-204" dirty="0">
                <a:latin typeface="Verdana"/>
                <a:cs typeface="Verdana"/>
              </a:rPr>
              <a:t> PROPOSAL FOR SMALL BUSINESS ORGANIZATION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75506D-E465-0677-CA86-0CA0375D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754148"/>
            <a:ext cx="8893311" cy="53497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FE5188-E16C-5EC9-FB9B-C12F6317B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33" y="548390"/>
            <a:ext cx="8458933" cy="57612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EEB36E-2CE8-6E19-9078-23105165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82" y="479804"/>
            <a:ext cx="8939035" cy="58983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2800" y="2057400"/>
            <a:ext cx="5303520" cy="4570730"/>
            <a:chOff x="3491484" y="1164399"/>
            <a:chExt cx="5303520" cy="4570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1484" y="1164399"/>
              <a:ext cx="5303520" cy="45703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6556" y="1359407"/>
              <a:ext cx="4733544" cy="40005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AE3596-A7CD-D0AF-774D-63B728582BFF}"/>
              </a:ext>
            </a:extLst>
          </p:cNvPr>
          <p:cNvSpPr txBox="1"/>
          <p:nvPr/>
        </p:nvSpPr>
        <p:spPr>
          <a:xfrm>
            <a:off x="914400" y="430906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u="sng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RESULTS:-</a:t>
            </a:r>
            <a:r>
              <a:rPr lang="en-IN" sz="1800" i="0" u="sng" strike="noStrike" baseline="0" dirty="0">
                <a:latin typeface="Times New Roman" panose="02020603050405020304" pitchFamily="18" charset="0"/>
              </a:rPr>
              <a:t> </a:t>
            </a:r>
            <a:endParaRPr lang="en-IN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AFDD6-3382-9C46-6885-58519F3E69F7}"/>
              </a:ext>
            </a:extLst>
          </p:cNvPr>
          <p:cNvSpPr txBox="1"/>
          <p:nvPr/>
        </p:nvSpPr>
        <p:spPr>
          <a:xfrm>
            <a:off x="990600" y="1429339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1. Main Building:</a:t>
            </a:r>
          </a:p>
        </p:txBody>
      </p:sp>
    </p:spTree>
    <p:extLst>
      <p:ext uri="{BB962C8B-B14F-4D97-AF65-F5344CB8AC3E}">
        <p14:creationId xmlns:p14="http://schemas.microsoft.com/office/powerpoint/2010/main" val="169711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0202" y="936114"/>
            <a:ext cx="6411595" cy="5777865"/>
            <a:chOff x="2891027" y="595833"/>
            <a:chExt cx="6411595" cy="5777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1027" y="595833"/>
              <a:ext cx="6411468" cy="57774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6099" y="790956"/>
              <a:ext cx="5841492" cy="520750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BCC781-BA2B-3294-2849-8E1250CE0AB5}"/>
              </a:ext>
            </a:extLst>
          </p:cNvPr>
          <p:cNvSpPr txBox="1"/>
          <p:nvPr/>
        </p:nvSpPr>
        <p:spPr>
          <a:xfrm>
            <a:off x="1219200" y="474449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2. IT Park: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5952" y="1245071"/>
            <a:ext cx="5840095" cy="5476240"/>
            <a:chOff x="3226307" y="736066"/>
            <a:chExt cx="5840095" cy="5476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6307" y="736066"/>
              <a:ext cx="5839968" cy="54757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1379" y="931164"/>
              <a:ext cx="5269991" cy="490575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2287D38-FAA7-8CC3-DB2D-5A56E2ABA747}"/>
              </a:ext>
            </a:extLst>
          </p:cNvPr>
          <p:cNvSpPr txBox="1"/>
          <p:nvPr/>
        </p:nvSpPr>
        <p:spPr>
          <a:xfrm>
            <a:off x="1194752" y="757482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3. Business Park: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8" y="899616"/>
            <a:ext cx="46456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u="heavy" spc="-305" dirty="0">
                <a:uFill>
                  <a:solidFill>
                    <a:srgbClr val="252525"/>
                  </a:solidFill>
                </a:uFill>
              </a:rPr>
              <a:t>CONCLUSION</a:t>
            </a:r>
            <a:r>
              <a:rPr sz="4800" u="heavy" spc="-855" dirty="0">
                <a:uFill>
                  <a:solidFill>
                    <a:srgbClr val="252525"/>
                  </a:solidFill>
                </a:uFill>
              </a:rPr>
              <a:t>:</a:t>
            </a:r>
            <a:r>
              <a:rPr sz="4800" u="heavy" spc="-375" dirty="0">
                <a:uFill>
                  <a:solidFill>
                    <a:srgbClr val="252525"/>
                  </a:solidFill>
                </a:uFill>
              </a:rPr>
              <a:t> </a:t>
            </a:r>
            <a:r>
              <a:rPr sz="4800" u="heavy" spc="-590" dirty="0">
                <a:uFill>
                  <a:solidFill>
                    <a:srgbClr val="252525"/>
                  </a:solidFill>
                </a:uFill>
              </a:rPr>
              <a:t>-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145539" y="2132203"/>
            <a:ext cx="98101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195" dirty="0">
                <a:latin typeface="Verdana"/>
                <a:cs typeface="Verdana"/>
              </a:rPr>
              <a:t>This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project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has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proven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that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standard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network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system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can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be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designed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with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less </a:t>
            </a:r>
            <a:r>
              <a:rPr sz="1800" spc="-45" dirty="0">
                <a:latin typeface="Verdana"/>
                <a:cs typeface="Verdana"/>
              </a:rPr>
              <a:t>cost.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Although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we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used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cheaper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devices,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in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designing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network,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security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was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considered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paramount,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20" dirty="0">
                <a:latin typeface="Verdana"/>
                <a:cs typeface="Verdana"/>
              </a:rPr>
              <a:t>hence,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70" dirty="0">
                <a:latin typeface="Verdana"/>
                <a:cs typeface="Verdana"/>
              </a:rPr>
              <a:t>security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55" dirty="0">
                <a:latin typeface="Verdana"/>
                <a:cs typeface="Verdana"/>
              </a:rPr>
              <a:t>network has </a:t>
            </a:r>
            <a:r>
              <a:rPr sz="1800" spc="-45" dirty="0">
                <a:latin typeface="Verdana"/>
                <a:cs typeface="Verdana"/>
              </a:rPr>
              <a:t>turned </a:t>
            </a:r>
            <a:r>
              <a:rPr sz="1800" spc="-25" dirty="0">
                <a:latin typeface="Verdana"/>
                <a:cs typeface="Verdana"/>
              </a:rPr>
              <a:t>out </a:t>
            </a:r>
            <a:r>
              <a:rPr sz="1800" spc="-15" dirty="0">
                <a:latin typeface="Verdana"/>
                <a:cs typeface="Verdana"/>
              </a:rPr>
              <a:t>to </a:t>
            </a:r>
            <a:r>
              <a:rPr sz="1800" spc="95" dirty="0">
                <a:latin typeface="Verdana"/>
                <a:cs typeface="Verdana"/>
              </a:rPr>
              <a:t>be </a:t>
            </a:r>
            <a:r>
              <a:rPr sz="1800" spc="-75" dirty="0">
                <a:latin typeface="Verdana"/>
                <a:cs typeface="Verdana"/>
              </a:rPr>
              <a:t>very </a:t>
            </a:r>
            <a:r>
              <a:rPr sz="1800" spc="-90" dirty="0">
                <a:latin typeface="Verdana"/>
                <a:cs typeface="Verdana"/>
              </a:rPr>
              <a:t>strong. 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The </a:t>
            </a:r>
            <a:r>
              <a:rPr sz="1800" spc="-70" dirty="0">
                <a:latin typeface="Verdana"/>
                <a:cs typeface="Verdana"/>
              </a:rPr>
              <a:t>utilization </a:t>
            </a:r>
            <a:r>
              <a:rPr sz="1800" spc="10" dirty="0">
                <a:latin typeface="Verdana"/>
                <a:cs typeface="Verdana"/>
              </a:rPr>
              <a:t>of </a:t>
            </a:r>
            <a:r>
              <a:rPr sz="1800" dirty="0">
                <a:latin typeface="Verdana"/>
                <a:cs typeface="Verdana"/>
              </a:rPr>
              <a:t>DHCP </a:t>
            </a:r>
            <a:r>
              <a:rPr sz="1800" spc="-45" dirty="0">
                <a:latin typeface="Verdana"/>
                <a:cs typeface="Verdana"/>
              </a:rPr>
              <a:t>helps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80" dirty="0">
                <a:latin typeface="Verdana"/>
                <a:cs typeface="Verdana"/>
              </a:rPr>
              <a:t>networks </a:t>
            </a:r>
            <a:r>
              <a:rPr sz="1800" spc="-70" dirty="0">
                <a:latin typeface="Verdana"/>
                <a:cs typeface="Verdana"/>
              </a:rPr>
              <a:t>smoothly </a:t>
            </a:r>
            <a:r>
              <a:rPr sz="1800" spc="-45" dirty="0">
                <a:latin typeface="Verdana"/>
                <a:cs typeface="Verdana"/>
              </a:rPr>
              <a:t>perform </a:t>
            </a:r>
            <a:r>
              <a:rPr sz="1800" spc="-85" dirty="0">
                <a:latin typeface="Verdana"/>
                <a:cs typeface="Verdana"/>
              </a:rPr>
              <a:t>their </a:t>
            </a:r>
            <a:r>
              <a:rPr sz="1800" spc="-55" dirty="0">
                <a:latin typeface="Verdana"/>
                <a:cs typeface="Verdana"/>
              </a:rPr>
              <a:t>functions. </a:t>
            </a:r>
            <a:r>
              <a:rPr sz="1800" spc="-105" dirty="0">
                <a:latin typeface="Verdana"/>
                <a:cs typeface="Verdana"/>
              </a:rPr>
              <a:t>The 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advantage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networking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can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be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seen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clearly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terms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efficiency,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manageability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&amp; 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cost-effectiveness </a:t>
            </a:r>
            <a:r>
              <a:rPr sz="1800" spc="-55" dirty="0">
                <a:latin typeface="Verdana"/>
                <a:cs typeface="Verdana"/>
              </a:rPr>
              <a:t>as </a:t>
            </a:r>
            <a:r>
              <a:rPr sz="1800" spc="-110" dirty="0">
                <a:latin typeface="Verdana"/>
                <a:cs typeface="Verdana"/>
              </a:rPr>
              <a:t>it </a:t>
            </a:r>
            <a:r>
              <a:rPr sz="1800" spc="-50" dirty="0">
                <a:latin typeface="Verdana"/>
                <a:cs typeface="Verdana"/>
              </a:rPr>
              <a:t>allows </a:t>
            </a:r>
            <a:r>
              <a:rPr sz="1800" spc="5" dirty="0">
                <a:latin typeface="Verdana"/>
                <a:cs typeface="Verdana"/>
              </a:rPr>
              <a:t>collaboration </a:t>
            </a:r>
            <a:r>
              <a:rPr sz="1800" spc="30" dirty="0">
                <a:latin typeface="Verdana"/>
                <a:cs typeface="Verdana"/>
              </a:rPr>
              <a:t>between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135" dirty="0">
                <a:latin typeface="Verdana"/>
                <a:cs typeface="Verdana"/>
              </a:rPr>
              <a:t>users </a:t>
            </a:r>
            <a:r>
              <a:rPr sz="1800" spc="-80" dirty="0">
                <a:latin typeface="Verdana"/>
                <a:cs typeface="Verdana"/>
              </a:rPr>
              <a:t>in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20" dirty="0">
                <a:latin typeface="Verdana"/>
                <a:cs typeface="Verdana"/>
              </a:rPr>
              <a:t>wide </a:t>
            </a:r>
            <a:r>
              <a:rPr sz="1800" spc="-20" dirty="0">
                <a:latin typeface="Verdana"/>
                <a:cs typeface="Verdana"/>
              </a:rPr>
              <a:t>range. </a:t>
            </a:r>
            <a:r>
              <a:rPr sz="1800" spc="-5" dirty="0">
                <a:latin typeface="Verdana"/>
                <a:cs typeface="Verdana"/>
              </a:rPr>
              <a:t>We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utilized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switches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routers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ease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transfer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899616"/>
            <a:ext cx="41579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heavy" spc="-350" dirty="0">
                <a:uFill>
                  <a:solidFill>
                    <a:srgbClr val="252525"/>
                  </a:solidFill>
                </a:uFill>
              </a:rPr>
              <a:t>REFERENCES</a:t>
            </a:r>
            <a:r>
              <a:rPr sz="4800" u="heavy" spc="-855" dirty="0">
                <a:uFill>
                  <a:solidFill>
                    <a:srgbClr val="252525"/>
                  </a:solidFill>
                </a:uFill>
              </a:rPr>
              <a:t>:</a:t>
            </a:r>
            <a:r>
              <a:rPr sz="4800" u="heavy" spc="-390" dirty="0">
                <a:uFill>
                  <a:solidFill>
                    <a:srgbClr val="252525"/>
                  </a:solidFill>
                </a:uFill>
              </a:rPr>
              <a:t> </a:t>
            </a:r>
            <a:r>
              <a:rPr sz="4800" u="heavy" spc="-590" dirty="0">
                <a:uFill>
                  <a:solidFill>
                    <a:srgbClr val="252525"/>
                  </a:solidFill>
                </a:uFill>
              </a:rPr>
              <a:t>-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539" y="2017903"/>
            <a:ext cx="9707245" cy="14662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35" dirty="0">
                <a:latin typeface="Verdana"/>
                <a:cs typeface="Verdana"/>
              </a:rPr>
              <a:t>https://</a:t>
            </a:r>
            <a:r>
              <a:rPr sz="1800" spc="-35" dirty="0">
                <a:latin typeface="Verdana"/>
                <a:cs typeface="Verdana"/>
                <a:hlinkClick r:id="rId2"/>
              </a:rPr>
              <a:t>www.networkcomputing.com/data-centers/campus-network-design-models</a:t>
            </a:r>
            <a:endParaRPr sz="1800">
              <a:latin typeface="Verdana"/>
              <a:cs typeface="Verdana"/>
            </a:endParaRPr>
          </a:p>
          <a:p>
            <a:pPr marL="195580" marR="50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75" dirty="0">
                <a:latin typeface="Verdana"/>
                <a:cs typeface="Verdana"/>
              </a:rPr>
              <a:t>https://</a:t>
            </a:r>
            <a:r>
              <a:rPr sz="1800" spc="-75" dirty="0">
                <a:latin typeface="Verdana"/>
                <a:cs typeface="Verdana"/>
                <a:hlinkClick r:id="rId3"/>
              </a:rPr>
              <a:t>www.researchgate.net/publication/347998252_NETWORK_DESIGN_FOR_COLLE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GE_CAMPUS</a:t>
            </a:r>
            <a:endParaRPr sz="1800">
              <a:latin typeface="Verdana"/>
              <a:cs typeface="Verdana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55" dirty="0">
                <a:latin typeface="Verdana"/>
                <a:cs typeface="Verdana"/>
              </a:rPr>
              <a:t>https://</a:t>
            </a:r>
            <a:r>
              <a:rPr sz="1800" spc="-55" dirty="0">
                <a:latin typeface="Verdana"/>
                <a:cs typeface="Verdana"/>
                <a:hlinkClick r:id="rId4"/>
              </a:rPr>
              <a:t>www.ciscopress.com/articles/article.asp?p=25259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252" y="1214627"/>
              <a:ext cx="9678924" cy="44104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7591" y="1267967"/>
              <a:ext cx="9577070" cy="4308475"/>
            </a:xfrm>
            <a:custGeom>
              <a:avLst/>
              <a:gdLst/>
              <a:ahLst/>
              <a:cxnLst/>
              <a:rect l="l" t="t" r="r" b="b"/>
              <a:pathLst>
                <a:path w="9577070" h="4308475">
                  <a:moveTo>
                    <a:pt x="9576816" y="0"/>
                  </a:moveTo>
                  <a:lnTo>
                    <a:pt x="0" y="0"/>
                  </a:lnTo>
                  <a:lnTo>
                    <a:pt x="0" y="4308348"/>
                  </a:lnTo>
                  <a:lnTo>
                    <a:pt x="9576816" y="4308348"/>
                  </a:lnTo>
                  <a:lnTo>
                    <a:pt x="9576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224"/>
              <a:ext cx="9296400" cy="4036060"/>
            </a:xfrm>
            <a:custGeom>
              <a:avLst/>
              <a:gdLst/>
              <a:ahLst/>
              <a:cxnLst/>
              <a:rect l="l" t="t" r="r" b="b"/>
              <a:pathLst>
                <a:path w="9296400" h="4036060">
                  <a:moveTo>
                    <a:pt x="0" y="4035552"/>
                  </a:moveTo>
                  <a:lnTo>
                    <a:pt x="9296400" y="4035552"/>
                  </a:lnTo>
                  <a:lnTo>
                    <a:pt x="9296400" y="0"/>
                  </a:lnTo>
                  <a:lnTo>
                    <a:pt x="0" y="0"/>
                  </a:lnTo>
                  <a:lnTo>
                    <a:pt x="0" y="4035552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967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1920239" y="73152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2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967"/>
              <a:ext cx="1691639" cy="645160"/>
            </a:xfrm>
            <a:custGeom>
              <a:avLst/>
              <a:gdLst/>
              <a:ahLst/>
              <a:cxnLst/>
              <a:rect l="l" t="t" r="r" b="b"/>
              <a:pathLst>
                <a:path w="1691640" h="645160">
                  <a:moveTo>
                    <a:pt x="0" y="0"/>
                  </a:moveTo>
                  <a:lnTo>
                    <a:pt x="0" y="640080"/>
                  </a:lnTo>
                </a:path>
                <a:path w="1691640" h="645160">
                  <a:moveTo>
                    <a:pt x="1691640" y="0"/>
                  </a:moveTo>
                  <a:lnTo>
                    <a:pt x="1691640" y="640080"/>
                  </a:lnTo>
                </a:path>
                <a:path w="1691640" h="645160">
                  <a:moveTo>
                    <a:pt x="0" y="644652"/>
                  </a:moveTo>
                  <a:lnTo>
                    <a:pt x="1691640" y="64465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515"/>
              </a:lnSpc>
              <a:spcBef>
                <a:spcPts val="105"/>
              </a:spcBef>
            </a:pPr>
            <a:r>
              <a:rPr spc="-705" dirty="0"/>
              <a:t>T</a:t>
            </a:r>
            <a:r>
              <a:rPr spc="-405" dirty="0"/>
              <a:t>E</a:t>
            </a:r>
            <a:r>
              <a:rPr spc="85" dirty="0"/>
              <a:t>A</a:t>
            </a:r>
            <a:r>
              <a:rPr spc="245" dirty="0"/>
              <a:t>M</a:t>
            </a:r>
            <a:r>
              <a:rPr spc="-484" dirty="0"/>
              <a:t> </a:t>
            </a:r>
            <a:r>
              <a:rPr spc="140" dirty="0"/>
              <a:t>M</a:t>
            </a:r>
            <a:r>
              <a:rPr spc="-405" dirty="0"/>
              <a:t>E</a:t>
            </a:r>
            <a:r>
              <a:rPr spc="140" dirty="0"/>
              <a:t>M</a:t>
            </a:r>
            <a:r>
              <a:rPr spc="-459" dirty="0"/>
              <a:t>B</a:t>
            </a:r>
            <a:r>
              <a:rPr spc="-405" dirty="0"/>
              <a:t>E</a:t>
            </a:r>
            <a:r>
              <a:rPr spc="-380" dirty="0"/>
              <a:t>R</a:t>
            </a:r>
            <a:r>
              <a:rPr spc="-695" dirty="0"/>
              <a:t>S</a:t>
            </a:r>
            <a:r>
              <a:rPr spc="-570" dirty="0"/>
              <a:t>:</a:t>
            </a:r>
            <a:r>
              <a:rPr spc="-475" dirty="0"/>
              <a:t> </a:t>
            </a:r>
            <a:r>
              <a:rPr spc="-390" dirty="0"/>
              <a:t>-</a:t>
            </a:r>
          </a:p>
          <a:p>
            <a:pPr algn="ctr">
              <a:lnSpc>
                <a:spcPts val="3515"/>
              </a:lnSpc>
            </a:pPr>
            <a:r>
              <a:rPr spc="-320" dirty="0"/>
              <a:t>1.</a:t>
            </a:r>
            <a:r>
              <a:rPr spc="-445" dirty="0"/>
              <a:t> </a:t>
            </a:r>
            <a:r>
              <a:rPr spc="-300" dirty="0"/>
              <a:t>PRATUL</a:t>
            </a:r>
            <a:r>
              <a:rPr spc="-465" dirty="0"/>
              <a:t> </a:t>
            </a:r>
            <a:r>
              <a:rPr spc="-310" dirty="0"/>
              <a:t>SINGH</a:t>
            </a:r>
            <a:r>
              <a:rPr spc="-465" dirty="0"/>
              <a:t> </a:t>
            </a:r>
            <a:r>
              <a:rPr spc="-335" dirty="0"/>
              <a:t>(RA2011003010193)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839848" y="2879851"/>
            <a:ext cx="8529320" cy="17806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5819" indent="-413384">
              <a:lnSpc>
                <a:spcPts val="3510"/>
              </a:lnSpc>
              <a:spcBef>
                <a:spcPts val="105"/>
              </a:spcBef>
              <a:buAutoNum type="arabicPeriod" startAt="2"/>
              <a:tabLst>
                <a:tab pos="846455" algn="l"/>
              </a:tabLst>
            </a:pPr>
            <a:r>
              <a:rPr spc="-695" dirty="0"/>
              <a:t>S</a:t>
            </a:r>
            <a:r>
              <a:rPr spc="-190" dirty="0"/>
              <a:t>W</a:t>
            </a:r>
            <a:r>
              <a:rPr spc="90" dirty="0"/>
              <a:t>A</a:t>
            </a:r>
            <a:r>
              <a:rPr spc="-135" dirty="0"/>
              <a:t>P</a:t>
            </a:r>
            <a:r>
              <a:rPr spc="-114" dirty="0"/>
              <a:t>N</a:t>
            </a:r>
            <a:r>
              <a:rPr lang="en-IN" spc="-725" dirty="0"/>
              <a:t>IL</a:t>
            </a:r>
            <a:r>
              <a:rPr spc="-484" dirty="0"/>
              <a:t> </a:t>
            </a:r>
            <a:r>
              <a:rPr spc="-385" dirty="0"/>
              <a:t>R</a:t>
            </a:r>
            <a:r>
              <a:rPr spc="165" dirty="0"/>
              <a:t>OO</a:t>
            </a:r>
            <a:r>
              <a:rPr spc="-35" dirty="0"/>
              <a:t>P</a:t>
            </a:r>
            <a:r>
              <a:rPr spc="-445" dirty="0"/>
              <a:t> </a:t>
            </a:r>
            <a:r>
              <a:rPr spc="-385" dirty="0"/>
              <a:t>R</a:t>
            </a:r>
            <a:r>
              <a:rPr spc="90" dirty="0"/>
              <a:t>A</a:t>
            </a:r>
            <a:r>
              <a:rPr spc="-625" dirty="0"/>
              <a:t>I</a:t>
            </a:r>
            <a:r>
              <a:rPr spc="-470" dirty="0"/>
              <a:t> </a:t>
            </a:r>
            <a:r>
              <a:rPr spc="-370" dirty="0"/>
              <a:t>(</a:t>
            </a:r>
            <a:r>
              <a:rPr spc="-385" dirty="0"/>
              <a:t>R</a:t>
            </a:r>
            <a:r>
              <a:rPr spc="90" dirty="0"/>
              <a:t>A</a:t>
            </a:r>
            <a:r>
              <a:rPr spc="-360" dirty="0"/>
              <a:t>20</a:t>
            </a:r>
            <a:r>
              <a:rPr spc="-370" dirty="0"/>
              <a:t>1</a:t>
            </a:r>
            <a:r>
              <a:rPr spc="-360" dirty="0"/>
              <a:t>1</a:t>
            </a:r>
            <a:r>
              <a:rPr spc="-370" dirty="0"/>
              <a:t>0</a:t>
            </a:r>
            <a:r>
              <a:rPr spc="-360" dirty="0"/>
              <a:t>03</a:t>
            </a:r>
            <a:r>
              <a:rPr spc="-370" dirty="0"/>
              <a:t>0</a:t>
            </a:r>
            <a:r>
              <a:rPr spc="-360" dirty="0"/>
              <a:t>1</a:t>
            </a:r>
            <a:r>
              <a:rPr spc="-370" dirty="0"/>
              <a:t>0</a:t>
            </a:r>
            <a:r>
              <a:rPr spc="-360" dirty="0"/>
              <a:t>1</a:t>
            </a:r>
            <a:r>
              <a:rPr spc="-370" dirty="0"/>
              <a:t>5</a:t>
            </a:r>
            <a:r>
              <a:rPr spc="-360" dirty="0"/>
              <a:t>5</a:t>
            </a:r>
            <a:r>
              <a:rPr spc="-275" dirty="0"/>
              <a:t>)</a:t>
            </a:r>
          </a:p>
          <a:p>
            <a:pPr marL="760095" indent="-412750">
              <a:lnSpc>
                <a:spcPts val="3185"/>
              </a:lnSpc>
              <a:buAutoNum type="arabicPeriod" startAt="2"/>
              <a:tabLst>
                <a:tab pos="760730" algn="l"/>
              </a:tabLst>
            </a:pPr>
            <a:r>
              <a:rPr spc="-45" dirty="0"/>
              <a:t>V</a:t>
            </a:r>
            <a:r>
              <a:rPr spc="90" dirty="0"/>
              <a:t>A</a:t>
            </a:r>
            <a:r>
              <a:rPr spc="-725" dirty="0"/>
              <a:t>I</a:t>
            </a:r>
            <a:r>
              <a:rPr spc="-455" dirty="0"/>
              <a:t>B</a:t>
            </a:r>
            <a:r>
              <a:rPr spc="-320" dirty="0"/>
              <a:t>H</a:t>
            </a:r>
            <a:r>
              <a:rPr spc="90" dirty="0"/>
              <a:t>A</a:t>
            </a:r>
            <a:r>
              <a:rPr spc="60" dirty="0"/>
              <a:t>V</a:t>
            </a:r>
            <a:r>
              <a:rPr spc="-475" dirty="0"/>
              <a:t> </a:t>
            </a:r>
            <a:r>
              <a:rPr spc="145" dirty="0"/>
              <a:t>M</a:t>
            </a:r>
            <a:r>
              <a:rPr spc="90" dirty="0"/>
              <a:t>A</a:t>
            </a:r>
            <a:r>
              <a:rPr spc="-320" dirty="0"/>
              <a:t>H</a:t>
            </a:r>
            <a:r>
              <a:rPr spc="75" dirty="0"/>
              <a:t>A</a:t>
            </a:r>
            <a:r>
              <a:rPr spc="-25" dirty="0"/>
              <a:t>J</a:t>
            </a:r>
            <a:r>
              <a:rPr spc="75" dirty="0"/>
              <a:t>A</a:t>
            </a:r>
            <a:r>
              <a:rPr spc="-25" dirty="0"/>
              <a:t>N</a:t>
            </a:r>
            <a:r>
              <a:rPr spc="-484" dirty="0"/>
              <a:t> </a:t>
            </a:r>
            <a:r>
              <a:rPr spc="-370" dirty="0"/>
              <a:t>(</a:t>
            </a:r>
            <a:r>
              <a:rPr spc="-385" dirty="0"/>
              <a:t>R</a:t>
            </a:r>
            <a:r>
              <a:rPr spc="90" dirty="0"/>
              <a:t>A</a:t>
            </a:r>
            <a:r>
              <a:rPr spc="-360" dirty="0"/>
              <a:t>2</a:t>
            </a:r>
            <a:r>
              <a:rPr spc="-370" dirty="0"/>
              <a:t>0</a:t>
            </a:r>
            <a:r>
              <a:rPr spc="-360" dirty="0"/>
              <a:t>1</a:t>
            </a:r>
            <a:r>
              <a:rPr spc="-370" dirty="0"/>
              <a:t>1</a:t>
            </a:r>
            <a:r>
              <a:rPr spc="-360" dirty="0"/>
              <a:t>00</a:t>
            </a:r>
            <a:r>
              <a:rPr spc="-370" dirty="0"/>
              <a:t>3</a:t>
            </a:r>
            <a:r>
              <a:rPr spc="-360" dirty="0"/>
              <a:t>0</a:t>
            </a:r>
            <a:r>
              <a:rPr spc="-370" dirty="0"/>
              <a:t>1</a:t>
            </a:r>
            <a:r>
              <a:rPr spc="-360" dirty="0"/>
              <a:t>0</a:t>
            </a:r>
            <a:r>
              <a:rPr spc="-370" dirty="0"/>
              <a:t>1</a:t>
            </a:r>
            <a:r>
              <a:rPr spc="-360" dirty="0"/>
              <a:t>6</a:t>
            </a:r>
            <a:r>
              <a:rPr spc="-355" dirty="0"/>
              <a:t>1</a:t>
            </a:r>
            <a:r>
              <a:rPr spc="-275" dirty="0"/>
              <a:t>)</a:t>
            </a:r>
          </a:p>
          <a:p>
            <a:pPr marL="425450" indent="-413384">
              <a:lnSpc>
                <a:spcPts val="3185"/>
              </a:lnSpc>
              <a:buAutoNum type="arabicPeriod" startAt="2"/>
              <a:tabLst>
                <a:tab pos="426084" algn="l"/>
              </a:tabLst>
            </a:pPr>
            <a:r>
              <a:rPr spc="-95" dirty="0"/>
              <a:t>ROHAN</a:t>
            </a:r>
            <a:r>
              <a:rPr spc="-475" dirty="0"/>
              <a:t> </a:t>
            </a:r>
            <a:r>
              <a:rPr spc="-45" dirty="0"/>
              <a:t>JOHN</a:t>
            </a:r>
            <a:r>
              <a:rPr spc="-475" dirty="0"/>
              <a:t> </a:t>
            </a:r>
            <a:r>
              <a:rPr spc="-310" dirty="0"/>
              <a:t>SANTOSH</a:t>
            </a:r>
            <a:r>
              <a:rPr spc="-484" dirty="0"/>
              <a:t> </a:t>
            </a:r>
            <a:r>
              <a:rPr spc="-335" dirty="0"/>
              <a:t>(RA2011003010158)</a:t>
            </a:r>
            <a:endParaRPr spc="-275" dirty="0"/>
          </a:p>
          <a:p>
            <a:pPr marR="3810" algn="ctr">
              <a:lnSpc>
                <a:spcPct val="100000"/>
              </a:lnSpc>
              <a:spcBef>
                <a:spcPts val="1010"/>
              </a:spcBef>
            </a:pPr>
            <a:r>
              <a:rPr sz="2400" b="1" spc="-80" dirty="0">
                <a:solidFill>
                  <a:srgbClr val="000000"/>
                </a:solidFill>
                <a:latin typeface="Tahoma"/>
                <a:cs typeface="Tahoma"/>
              </a:rPr>
              <a:t>CSE</a:t>
            </a:r>
            <a:r>
              <a:rPr sz="2400" b="1" spc="-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40" dirty="0">
                <a:solidFill>
                  <a:srgbClr val="000000"/>
                </a:solidFill>
                <a:latin typeface="Tahoma"/>
                <a:cs typeface="Tahoma"/>
              </a:rPr>
              <a:t>C1</a:t>
            </a:r>
            <a:r>
              <a:rPr sz="24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65" dirty="0">
                <a:solidFill>
                  <a:srgbClr val="000000"/>
                </a:solidFill>
                <a:latin typeface="Tahoma"/>
                <a:cs typeface="Tahoma"/>
              </a:rPr>
              <a:t>SECTION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899616"/>
            <a:ext cx="35071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heavy" spc="-330" dirty="0">
                <a:uFill>
                  <a:solidFill>
                    <a:srgbClr val="252525"/>
                  </a:solidFill>
                </a:uFill>
              </a:rPr>
              <a:t>ABSTRAC</a:t>
            </a:r>
            <a:r>
              <a:rPr sz="4800" u="heavy" spc="-320" dirty="0">
                <a:uFill>
                  <a:solidFill>
                    <a:srgbClr val="252525"/>
                  </a:solidFill>
                </a:uFill>
              </a:rPr>
              <a:t>T</a:t>
            </a:r>
            <a:r>
              <a:rPr sz="4800" spc="-855" dirty="0"/>
              <a:t>:</a:t>
            </a:r>
            <a:r>
              <a:rPr sz="4800" spc="-355" dirty="0"/>
              <a:t> </a:t>
            </a:r>
            <a:r>
              <a:rPr sz="4800" spc="-590" dirty="0"/>
              <a:t>-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539" y="1976120"/>
            <a:ext cx="9757410" cy="3935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483234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195" dirty="0">
                <a:latin typeface="Verdana"/>
                <a:cs typeface="Verdana"/>
              </a:rPr>
              <a:t>This </a:t>
            </a:r>
            <a:r>
              <a:rPr sz="1800" spc="-15" dirty="0">
                <a:latin typeface="Verdana"/>
                <a:cs typeface="Verdana"/>
              </a:rPr>
              <a:t>project </a:t>
            </a:r>
            <a:r>
              <a:rPr sz="1800" spc="-70" dirty="0">
                <a:latin typeface="Verdana"/>
                <a:cs typeface="Verdana"/>
              </a:rPr>
              <a:t>aims </a:t>
            </a:r>
            <a:r>
              <a:rPr sz="1800" spc="-15" dirty="0">
                <a:latin typeface="Verdana"/>
                <a:cs typeface="Verdana"/>
              </a:rPr>
              <a:t>to </a:t>
            </a:r>
            <a:r>
              <a:rPr sz="1800" spc="-20" dirty="0">
                <a:latin typeface="Verdana"/>
                <a:cs typeface="Verdana"/>
              </a:rPr>
              <a:t>design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-40" dirty="0">
                <a:latin typeface="Verdana"/>
                <a:cs typeface="Verdana"/>
              </a:rPr>
              <a:t>suitable </a:t>
            </a:r>
            <a:r>
              <a:rPr sz="1800" spc="-55" dirty="0">
                <a:latin typeface="Verdana"/>
                <a:cs typeface="Verdana"/>
              </a:rPr>
              <a:t>network </a:t>
            </a:r>
            <a:r>
              <a:rPr sz="1800" spc="-114" dirty="0">
                <a:latin typeface="Verdana"/>
                <a:cs typeface="Verdana"/>
              </a:rPr>
              <a:t>system </a:t>
            </a:r>
            <a:r>
              <a:rPr sz="1800" spc="-7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colleges/campuses </a:t>
            </a:r>
            <a:r>
              <a:rPr sz="1800" spc="-80" dirty="0">
                <a:latin typeface="Verdana"/>
                <a:cs typeface="Verdana"/>
              </a:rPr>
              <a:t>in 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developing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countries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design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network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with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high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security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low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cost.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This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project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will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help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enhance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education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developing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countries.</a:t>
            </a:r>
            <a:endParaRPr sz="1800">
              <a:latin typeface="Verdana"/>
              <a:cs typeface="Verdana"/>
            </a:endParaRPr>
          </a:p>
          <a:p>
            <a:pPr marL="195580" marR="7239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105" dirty="0">
                <a:latin typeface="Verdana"/>
                <a:cs typeface="Verdana"/>
              </a:rPr>
              <a:t>The </a:t>
            </a:r>
            <a:r>
              <a:rPr sz="1800" spc="20" dirty="0">
                <a:latin typeface="Verdana"/>
                <a:cs typeface="Verdana"/>
              </a:rPr>
              <a:t>advantages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spc="-50" dirty="0">
                <a:latin typeface="Verdana"/>
                <a:cs typeface="Verdana"/>
              </a:rPr>
              <a:t>networking </a:t>
            </a:r>
            <a:r>
              <a:rPr sz="1800" spc="105" dirty="0">
                <a:latin typeface="Verdana"/>
                <a:cs typeface="Verdana"/>
              </a:rPr>
              <a:t>can </a:t>
            </a:r>
            <a:r>
              <a:rPr sz="1800" spc="95" dirty="0">
                <a:latin typeface="Verdana"/>
                <a:cs typeface="Verdana"/>
              </a:rPr>
              <a:t>be </a:t>
            </a:r>
            <a:r>
              <a:rPr sz="1800" spc="-30" dirty="0">
                <a:latin typeface="Verdana"/>
                <a:cs typeface="Verdana"/>
              </a:rPr>
              <a:t>seen </a:t>
            </a:r>
            <a:r>
              <a:rPr sz="1800" spc="-20" dirty="0">
                <a:latin typeface="Verdana"/>
                <a:cs typeface="Verdana"/>
              </a:rPr>
              <a:t>clearly </a:t>
            </a:r>
            <a:r>
              <a:rPr sz="1800" spc="-80" dirty="0">
                <a:latin typeface="Verdana"/>
                <a:cs typeface="Verdana"/>
              </a:rPr>
              <a:t>in </a:t>
            </a:r>
            <a:r>
              <a:rPr sz="1800" spc="-114" dirty="0">
                <a:latin typeface="Verdana"/>
                <a:cs typeface="Verdana"/>
              </a:rPr>
              <a:t>terms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spc="-10" dirty="0">
                <a:latin typeface="Verdana"/>
                <a:cs typeface="Verdana"/>
              </a:rPr>
              <a:t>efficiency, </a:t>
            </a:r>
            <a:r>
              <a:rPr sz="1800" spc="-80" dirty="0">
                <a:latin typeface="Verdana"/>
                <a:cs typeface="Verdana"/>
              </a:rPr>
              <a:t>security, 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manageability,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10" dirty="0">
                <a:latin typeface="Verdana"/>
                <a:cs typeface="Verdana"/>
              </a:rPr>
              <a:t>cost </a:t>
            </a:r>
            <a:r>
              <a:rPr sz="1800" spc="-55" dirty="0">
                <a:latin typeface="Verdana"/>
                <a:cs typeface="Verdana"/>
              </a:rPr>
              <a:t>as </a:t>
            </a:r>
            <a:r>
              <a:rPr sz="1800" spc="-110" dirty="0">
                <a:latin typeface="Verdana"/>
                <a:cs typeface="Verdana"/>
              </a:rPr>
              <a:t>it </a:t>
            </a:r>
            <a:r>
              <a:rPr sz="1800" spc="-50" dirty="0">
                <a:latin typeface="Verdana"/>
                <a:cs typeface="Verdana"/>
              </a:rPr>
              <a:t>allows </a:t>
            </a:r>
            <a:r>
              <a:rPr sz="1800" spc="5" dirty="0">
                <a:latin typeface="Verdana"/>
                <a:cs typeface="Verdana"/>
              </a:rPr>
              <a:t>collaboration </a:t>
            </a:r>
            <a:r>
              <a:rPr sz="1800" spc="30" dirty="0">
                <a:latin typeface="Verdana"/>
                <a:cs typeface="Verdana"/>
              </a:rPr>
              <a:t>between </a:t>
            </a:r>
            <a:r>
              <a:rPr sz="1800" spc="-135" dirty="0">
                <a:latin typeface="Verdana"/>
                <a:cs typeface="Verdana"/>
              </a:rPr>
              <a:t>users </a:t>
            </a:r>
            <a:r>
              <a:rPr sz="1800" spc="-80" dirty="0">
                <a:latin typeface="Verdana"/>
                <a:cs typeface="Verdana"/>
              </a:rPr>
              <a:t>in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15" dirty="0">
                <a:latin typeface="Verdana"/>
                <a:cs typeface="Verdana"/>
              </a:rPr>
              <a:t>wide </a:t>
            </a:r>
            <a:r>
              <a:rPr sz="1800" spc="-5" dirty="0">
                <a:latin typeface="Verdana"/>
                <a:cs typeface="Verdana"/>
              </a:rPr>
              <a:t>area. </a:t>
            </a:r>
            <a:r>
              <a:rPr sz="1800" spc="-140" dirty="0">
                <a:latin typeface="Verdana"/>
                <a:cs typeface="Verdana"/>
              </a:rPr>
              <a:t>To 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improve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college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campus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network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design,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technology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used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was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creating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LAN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WLAN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using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cheap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device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reduce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network.</a:t>
            </a:r>
            <a:endParaRPr sz="1800">
              <a:latin typeface="Verdana"/>
              <a:cs typeface="Verdana"/>
            </a:endParaRPr>
          </a:p>
          <a:p>
            <a:pPr marL="195580" marR="29083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120" dirty="0">
                <a:latin typeface="Verdana"/>
                <a:cs typeface="Verdana"/>
              </a:rPr>
              <a:t>But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55" dirty="0">
                <a:latin typeface="Verdana"/>
                <a:cs typeface="Verdana"/>
              </a:rPr>
              <a:t>network </a:t>
            </a:r>
            <a:r>
              <a:rPr sz="1800" spc="105" dirty="0">
                <a:latin typeface="Verdana"/>
                <a:cs typeface="Verdana"/>
              </a:rPr>
              <a:t>can </a:t>
            </a:r>
            <a:r>
              <a:rPr sz="1800" spc="-35" dirty="0">
                <a:latin typeface="Verdana"/>
                <a:cs typeface="Verdana"/>
              </a:rPr>
              <a:t>also </a:t>
            </a:r>
            <a:r>
              <a:rPr sz="1800" spc="85" dirty="0">
                <a:latin typeface="Verdana"/>
                <a:cs typeface="Verdana"/>
              </a:rPr>
              <a:t>become </a:t>
            </a:r>
            <a:r>
              <a:rPr sz="1800" spc="-30" dirty="0">
                <a:latin typeface="Verdana"/>
                <a:cs typeface="Verdana"/>
              </a:rPr>
              <a:t>better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75" dirty="0">
                <a:latin typeface="Verdana"/>
                <a:cs typeface="Verdana"/>
              </a:rPr>
              <a:t>using </a:t>
            </a:r>
            <a:r>
              <a:rPr sz="1800" spc="-55" dirty="0">
                <a:latin typeface="Verdana"/>
                <a:cs typeface="Verdana"/>
              </a:rPr>
              <a:t>routing </a:t>
            </a:r>
            <a:r>
              <a:rPr sz="1800" spc="-20" dirty="0">
                <a:latin typeface="Verdana"/>
                <a:cs typeface="Verdana"/>
              </a:rPr>
              <a:t>protocols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45" dirty="0">
                <a:latin typeface="Verdana"/>
                <a:cs typeface="Verdana"/>
              </a:rPr>
              <a:t>other 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protocols.</a:t>
            </a:r>
            <a:r>
              <a:rPr sz="1800" spc="-140" dirty="0">
                <a:latin typeface="Verdana"/>
                <a:cs typeface="Verdana"/>
              </a:rPr>
              <a:t> So,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we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going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use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such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protocols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using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smaller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number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of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devices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will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also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maintain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low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cost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network.</a:t>
            </a:r>
            <a:endParaRPr sz="1800">
              <a:latin typeface="Verdana"/>
              <a:cs typeface="Verdana"/>
            </a:endParaRPr>
          </a:p>
          <a:p>
            <a:pPr marL="195580" marR="5080" indent="-183515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10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network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was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constructed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implemented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college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campus.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Students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can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successfully </a:t>
            </a:r>
            <a:r>
              <a:rPr sz="1800" spc="60" dirty="0">
                <a:latin typeface="Verdana"/>
                <a:cs typeface="Verdana"/>
              </a:rPr>
              <a:t>connect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85" dirty="0">
                <a:latin typeface="Verdana"/>
                <a:cs typeface="Verdana"/>
              </a:rPr>
              <a:t>utilize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75" dirty="0">
                <a:latin typeface="Verdana"/>
                <a:cs typeface="Verdana"/>
              </a:rPr>
              <a:t>internet, </a:t>
            </a:r>
            <a:r>
              <a:rPr sz="1800" spc="10" dirty="0">
                <a:latin typeface="Verdana"/>
                <a:cs typeface="Verdana"/>
              </a:rPr>
              <a:t>provided </a:t>
            </a:r>
            <a:r>
              <a:rPr sz="1800" spc="-45" dirty="0">
                <a:latin typeface="Verdana"/>
                <a:cs typeface="Verdana"/>
              </a:rPr>
              <a:t>they enter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5" dirty="0">
                <a:latin typeface="Verdana"/>
                <a:cs typeface="Verdana"/>
              </a:rPr>
              <a:t>correct admin 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details.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Teachers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can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also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connect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network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that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has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been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set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up.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899616"/>
            <a:ext cx="5041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heavy" spc="-285" dirty="0">
                <a:uFill>
                  <a:solidFill>
                    <a:srgbClr val="252525"/>
                  </a:solidFill>
                </a:uFill>
              </a:rPr>
              <a:t>INTRODUCTIO</a:t>
            </a:r>
            <a:r>
              <a:rPr sz="4800" u="heavy" spc="-330" dirty="0">
                <a:uFill>
                  <a:solidFill>
                    <a:srgbClr val="252525"/>
                  </a:solidFill>
                </a:uFill>
              </a:rPr>
              <a:t>N</a:t>
            </a:r>
            <a:r>
              <a:rPr sz="4800" spc="-855" dirty="0"/>
              <a:t>:</a:t>
            </a:r>
            <a:r>
              <a:rPr sz="4800" spc="-355" dirty="0"/>
              <a:t> </a:t>
            </a:r>
            <a:r>
              <a:rPr sz="4800" spc="-590" dirty="0"/>
              <a:t>-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539" y="2132203"/>
            <a:ext cx="9803130" cy="315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16510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10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network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referred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connecting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computers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electronically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share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information.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Resources </a:t>
            </a:r>
            <a:r>
              <a:rPr sz="1800" spc="-30" dirty="0">
                <a:latin typeface="Verdana"/>
                <a:cs typeface="Verdana"/>
              </a:rPr>
              <a:t>such </a:t>
            </a:r>
            <a:r>
              <a:rPr sz="1800" spc="-55" dirty="0">
                <a:latin typeface="Verdana"/>
                <a:cs typeface="Verdana"/>
              </a:rPr>
              <a:t>as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-75" dirty="0">
                <a:latin typeface="Verdana"/>
                <a:cs typeface="Verdana"/>
              </a:rPr>
              <a:t>file, </a:t>
            </a:r>
            <a:r>
              <a:rPr sz="1800" spc="-15" dirty="0">
                <a:latin typeface="Verdana"/>
                <a:cs typeface="Verdana"/>
              </a:rPr>
              <a:t>applications, </a:t>
            </a:r>
            <a:r>
              <a:rPr sz="1800" spc="-100" dirty="0">
                <a:latin typeface="Verdana"/>
                <a:cs typeface="Verdana"/>
              </a:rPr>
              <a:t>printers </a:t>
            </a:r>
            <a:r>
              <a:rPr sz="1800" spc="50" dirty="0">
                <a:latin typeface="Verdana"/>
                <a:cs typeface="Verdana"/>
              </a:rPr>
              <a:t>&amp; </a:t>
            </a:r>
            <a:r>
              <a:rPr sz="1800" spc="-45" dirty="0">
                <a:latin typeface="Verdana"/>
                <a:cs typeface="Verdana"/>
              </a:rPr>
              <a:t>software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35" dirty="0">
                <a:latin typeface="Verdana"/>
                <a:cs typeface="Verdana"/>
              </a:rPr>
              <a:t>some </a:t>
            </a:r>
            <a:r>
              <a:rPr sz="1800" spc="35" dirty="0">
                <a:latin typeface="Verdana"/>
                <a:cs typeface="Verdana"/>
              </a:rPr>
              <a:t>common 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information </a:t>
            </a:r>
            <a:r>
              <a:rPr sz="1800" spc="-35" dirty="0">
                <a:latin typeface="Verdana"/>
                <a:cs typeface="Verdana"/>
              </a:rPr>
              <a:t>shared </a:t>
            </a:r>
            <a:r>
              <a:rPr sz="1800" spc="-80" dirty="0">
                <a:latin typeface="Verdana"/>
                <a:cs typeface="Verdana"/>
              </a:rPr>
              <a:t>in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60" dirty="0">
                <a:latin typeface="Verdana"/>
                <a:cs typeface="Verdana"/>
              </a:rPr>
              <a:t>networking. </a:t>
            </a:r>
            <a:r>
              <a:rPr sz="1800" spc="-105" dirty="0">
                <a:latin typeface="Verdana"/>
                <a:cs typeface="Verdana"/>
              </a:rPr>
              <a:t>The </a:t>
            </a:r>
            <a:r>
              <a:rPr sz="1800" spc="55" dirty="0">
                <a:latin typeface="Verdana"/>
                <a:cs typeface="Verdana"/>
              </a:rPr>
              <a:t>advantage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spc="-50" dirty="0">
                <a:latin typeface="Verdana"/>
                <a:cs typeface="Verdana"/>
              </a:rPr>
              <a:t>networking </a:t>
            </a:r>
            <a:r>
              <a:rPr sz="1800" spc="105" dirty="0">
                <a:latin typeface="Verdana"/>
                <a:cs typeface="Verdana"/>
              </a:rPr>
              <a:t>can </a:t>
            </a:r>
            <a:r>
              <a:rPr sz="1800" spc="95" dirty="0">
                <a:latin typeface="Verdana"/>
                <a:cs typeface="Verdana"/>
              </a:rPr>
              <a:t>be </a:t>
            </a:r>
            <a:r>
              <a:rPr sz="1800" spc="-30" dirty="0">
                <a:latin typeface="Verdana"/>
                <a:cs typeface="Verdana"/>
              </a:rPr>
              <a:t>seen 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clearly </a:t>
            </a:r>
            <a:r>
              <a:rPr sz="1800" spc="-80" dirty="0">
                <a:latin typeface="Verdana"/>
                <a:cs typeface="Verdana"/>
              </a:rPr>
              <a:t>in </a:t>
            </a:r>
            <a:r>
              <a:rPr sz="1800" spc="-110" dirty="0">
                <a:latin typeface="Verdana"/>
                <a:cs typeface="Verdana"/>
              </a:rPr>
              <a:t>terms </a:t>
            </a:r>
            <a:r>
              <a:rPr sz="1800" spc="10" dirty="0">
                <a:latin typeface="Verdana"/>
                <a:cs typeface="Verdana"/>
              </a:rPr>
              <a:t>of </a:t>
            </a:r>
            <a:r>
              <a:rPr sz="1800" spc="-80" dirty="0">
                <a:latin typeface="Verdana"/>
                <a:cs typeface="Verdana"/>
              </a:rPr>
              <a:t>security, </a:t>
            </a:r>
            <a:r>
              <a:rPr sz="1800" spc="-5" dirty="0">
                <a:latin typeface="Verdana"/>
                <a:cs typeface="Verdana"/>
              </a:rPr>
              <a:t>efficiency, </a:t>
            </a:r>
            <a:r>
              <a:rPr sz="1800" dirty="0">
                <a:latin typeface="Verdana"/>
                <a:cs typeface="Verdana"/>
              </a:rPr>
              <a:t>manageability </a:t>
            </a:r>
            <a:r>
              <a:rPr sz="1800" spc="55" dirty="0">
                <a:latin typeface="Verdana"/>
                <a:cs typeface="Verdana"/>
              </a:rPr>
              <a:t>&amp; </a:t>
            </a:r>
            <a:r>
              <a:rPr sz="1800" spc="-35" dirty="0">
                <a:latin typeface="Verdana"/>
                <a:cs typeface="Verdana"/>
              </a:rPr>
              <a:t>cost-effectiveness </a:t>
            </a:r>
            <a:r>
              <a:rPr sz="1800" spc="-50" dirty="0">
                <a:latin typeface="Verdana"/>
                <a:cs typeface="Verdana"/>
              </a:rPr>
              <a:t>as </a:t>
            </a:r>
            <a:r>
              <a:rPr sz="1800" spc="-110" dirty="0">
                <a:latin typeface="Verdana"/>
                <a:cs typeface="Verdana"/>
              </a:rPr>
              <a:t>it </a:t>
            </a:r>
            <a:r>
              <a:rPr sz="1800" spc="-50" dirty="0">
                <a:latin typeface="Verdana"/>
                <a:cs typeface="Verdana"/>
              </a:rPr>
              <a:t>allows 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collaboration </a:t>
            </a:r>
            <a:r>
              <a:rPr sz="1800" spc="30" dirty="0">
                <a:latin typeface="Verdana"/>
                <a:cs typeface="Verdana"/>
              </a:rPr>
              <a:t>between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135" dirty="0">
                <a:latin typeface="Verdana"/>
                <a:cs typeface="Verdana"/>
              </a:rPr>
              <a:t>users </a:t>
            </a:r>
            <a:r>
              <a:rPr sz="1800" spc="-80" dirty="0">
                <a:latin typeface="Verdana"/>
                <a:cs typeface="Verdana"/>
              </a:rPr>
              <a:t>in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20" dirty="0">
                <a:latin typeface="Verdana"/>
                <a:cs typeface="Verdana"/>
              </a:rPr>
              <a:t>wide </a:t>
            </a:r>
            <a:r>
              <a:rPr sz="1800" spc="-20" dirty="0">
                <a:latin typeface="Verdana"/>
                <a:cs typeface="Verdana"/>
              </a:rPr>
              <a:t>range. </a:t>
            </a:r>
            <a:r>
              <a:rPr sz="1800" spc="-105" dirty="0">
                <a:latin typeface="Verdana"/>
                <a:cs typeface="Verdana"/>
              </a:rPr>
              <a:t>The </a:t>
            </a:r>
            <a:r>
              <a:rPr sz="1800" spc="-70" dirty="0">
                <a:latin typeface="Verdana"/>
                <a:cs typeface="Verdana"/>
              </a:rPr>
              <a:t>Switches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90" dirty="0">
                <a:latin typeface="Verdana"/>
                <a:cs typeface="Verdana"/>
              </a:rPr>
              <a:t>Routers </a:t>
            </a:r>
            <a:r>
              <a:rPr sz="1800" dirty="0">
                <a:latin typeface="Verdana"/>
                <a:cs typeface="Verdana"/>
              </a:rPr>
              <a:t>play </a:t>
            </a:r>
            <a:r>
              <a:rPr sz="1800" spc="45" dirty="0">
                <a:latin typeface="Verdana"/>
                <a:cs typeface="Verdana"/>
              </a:rPr>
              <a:t>an 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important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role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in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70" dirty="0">
                <a:latin typeface="Verdana"/>
                <a:cs typeface="Verdana"/>
              </a:rPr>
              <a:t>data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transfer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one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place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another.</a:t>
            </a:r>
            <a:endParaRPr sz="1800">
              <a:latin typeface="Verdana"/>
              <a:cs typeface="Verdana"/>
            </a:endParaRPr>
          </a:p>
          <a:p>
            <a:pPr marL="195580" marR="50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5" dirty="0">
                <a:latin typeface="Verdana"/>
                <a:cs typeface="Verdana"/>
              </a:rPr>
              <a:t>We </a:t>
            </a:r>
            <a:r>
              <a:rPr sz="1800" spc="5" dirty="0">
                <a:latin typeface="Verdana"/>
                <a:cs typeface="Verdana"/>
              </a:rPr>
              <a:t>designed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5" dirty="0">
                <a:latin typeface="Verdana"/>
                <a:cs typeface="Verdana"/>
              </a:rPr>
              <a:t>computer </a:t>
            </a:r>
            <a:r>
              <a:rPr sz="1800" spc="-60" dirty="0">
                <a:latin typeface="Verdana"/>
                <a:cs typeface="Verdana"/>
              </a:rPr>
              <a:t>network </a:t>
            </a:r>
            <a:r>
              <a:rPr sz="1800" spc="-70" dirty="0">
                <a:latin typeface="Verdana"/>
                <a:cs typeface="Verdana"/>
              </a:rPr>
              <a:t>for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15" dirty="0">
                <a:latin typeface="Verdana"/>
                <a:cs typeface="Verdana"/>
              </a:rPr>
              <a:t>college/campus. </a:t>
            </a:r>
            <a:r>
              <a:rPr sz="1800" spc="-9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150" dirty="0">
                <a:latin typeface="Verdana"/>
                <a:cs typeface="Verdana"/>
              </a:rPr>
              <a:t>50 </a:t>
            </a:r>
            <a:r>
              <a:rPr sz="1800" spc="-135" dirty="0">
                <a:latin typeface="Verdana"/>
                <a:cs typeface="Verdana"/>
              </a:rPr>
              <a:t>users </a:t>
            </a:r>
            <a:r>
              <a:rPr sz="1800" spc="-80" dirty="0">
                <a:latin typeface="Verdana"/>
                <a:cs typeface="Verdana"/>
              </a:rPr>
              <a:t>in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college.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20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users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building,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20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users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annex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campus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tech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park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building,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150" dirty="0">
                <a:latin typeface="Verdana"/>
                <a:cs typeface="Verdana"/>
              </a:rPr>
              <a:t>10 </a:t>
            </a:r>
            <a:r>
              <a:rPr sz="1800" spc="-135" dirty="0">
                <a:latin typeface="Verdana"/>
                <a:cs typeface="Verdana"/>
              </a:rPr>
              <a:t>users </a:t>
            </a:r>
            <a:r>
              <a:rPr sz="1800" spc="-80" dirty="0">
                <a:latin typeface="Verdana"/>
                <a:cs typeface="Verdana"/>
              </a:rPr>
              <a:t>in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20" dirty="0">
                <a:latin typeface="Verdana"/>
                <a:cs typeface="Verdana"/>
              </a:rPr>
              <a:t>annex </a:t>
            </a:r>
            <a:r>
              <a:rPr sz="1800" spc="20" dirty="0">
                <a:latin typeface="Verdana"/>
                <a:cs typeface="Verdana"/>
              </a:rPr>
              <a:t>campus </a:t>
            </a:r>
            <a:r>
              <a:rPr sz="1800" spc="-45" dirty="0">
                <a:latin typeface="Verdana"/>
                <a:cs typeface="Verdana"/>
              </a:rPr>
              <a:t>hospital </a:t>
            </a:r>
            <a:r>
              <a:rPr sz="1800" spc="-10" dirty="0">
                <a:latin typeface="Verdana"/>
                <a:cs typeface="Verdana"/>
              </a:rPr>
              <a:t>block. </a:t>
            </a:r>
            <a:r>
              <a:rPr sz="1800" spc="-95" dirty="0">
                <a:latin typeface="Verdana"/>
                <a:cs typeface="Verdana"/>
              </a:rPr>
              <a:t>Every </a:t>
            </a:r>
            <a:r>
              <a:rPr sz="1800" spc="-20" dirty="0">
                <a:latin typeface="Verdana"/>
                <a:cs typeface="Verdana"/>
              </a:rPr>
              <a:t>building </a:t>
            </a:r>
            <a:r>
              <a:rPr sz="1800" spc="-55" dirty="0">
                <a:latin typeface="Verdana"/>
                <a:cs typeface="Verdana"/>
              </a:rPr>
              <a:t>has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10" dirty="0">
                <a:latin typeface="Verdana"/>
                <a:cs typeface="Verdana"/>
              </a:rPr>
              <a:t>lobby </a:t>
            </a:r>
            <a:r>
              <a:rPr sz="1800" dirty="0">
                <a:latin typeface="Verdana"/>
                <a:cs typeface="Verdana"/>
              </a:rPr>
              <a:t>which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200 </a:t>
            </a:r>
            <a:r>
              <a:rPr sz="1800" spc="-35" dirty="0">
                <a:latin typeface="Verdana"/>
                <a:cs typeface="Verdana"/>
              </a:rPr>
              <a:t>square </a:t>
            </a:r>
            <a:r>
              <a:rPr sz="1800" dirty="0">
                <a:latin typeface="Verdana"/>
                <a:cs typeface="Verdana"/>
              </a:rPr>
              <a:t>feet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spc="55" dirty="0">
                <a:latin typeface="Verdana"/>
                <a:cs typeface="Verdana"/>
              </a:rPr>
              <a:t>open </a:t>
            </a:r>
            <a:r>
              <a:rPr sz="1800" spc="20" dirty="0">
                <a:latin typeface="Verdana"/>
                <a:cs typeface="Verdana"/>
              </a:rPr>
              <a:t>space, </a:t>
            </a:r>
            <a:r>
              <a:rPr sz="1800" spc="-25" dirty="0">
                <a:latin typeface="Verdana"/>
                <a:cs typeface="Verdana"/>
              </a:rPr>
              <a:t>where </a:t>
            </a:r>
            <a:r>
              <a:rPr sz="1800" spc="-100" dirty="0">
                <a:latin typeface="Verdana"/>
                <a:cs typeface="Verdana"/>
              </a:rPr>
              <a:t>wireless </a:t>
            </a:r>
            <a:r>
              <a:rPr sz="1800" spc="30" dirty="0">
                <a:latin typeface="Verdana"/>
                <a:cs typeface="Verdana"/>
              </a:rPr>
              <a:t>access </a:t>
            </a:r>
            <a:r>
              <a:rPr sz="1800" spc="-15" dirty="0">
                <a:latin typeface="Verdana"/>
                <a:cs typeface="Verdana"/>
              </a:rPr>
              <a:t>to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55" dirty="0">
                <a:latin typeface="Verdana"/>
                <a:cs typeface="Verdana"/>
              </a:rPr>
              <a:t>network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45" dirty="0">
                <a:latin typeface="Verdana"/>
                <a:cs typeface="Verdana"/>
              </a:rPr>
              <a:t>required. </a:t>
            </a:r>
            <a:r>
              <a:rPr sz="1800" spc="-35" dirty="0">
                <a:latin typeface="Verdana"/>
                <a:cs typeface="Verdana"/>
              </a:rPr>
              <a:t>Only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authorized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personnel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should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have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access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wireless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network.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899616"/>
            <a:ext cx="74498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heavy" spc="-229" dirty="0">
                <a:uFill>
                  <a:solidFill>
                    <a:srgbClr val="252525"/>
                  </a:solidFill>
                </a:uFill>
              </a:rPr>
              <a:t>INTRODUCTION(contd.)</a:t>
            </a:r>
            <a:r>
              <a:rPr sz="4800" spc="-229" dirty="0"/>
              <a:t>:</a:t>
            </a:r>
            <a:r>
              <a:rPr sz="4800" spc="-380" dirty="0"/>
              <a:t> </a:t>
            </a:r>
            <a:r>
              <a:rPr sz="4800" spc="-590" dirty="0"/>
              <a:t>-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539" y="2132203"/>
            <a:ext cx="98818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105" dirty="0">
                <a:latin typeface="Verdana"/>
                <a:cs typeface="Verdana"/>
              </a:rPr>
              <a:t>The </a:t>
            </a:r>
            <a:r>
              <a:rPr sz="1800" spc="5" dirty="0">
                <a:latin typeface="Verdana"/>
                <a:cs typeface="Verdana"/>
              </a:rPr>
              <a:t>distance </a:t>
            </a:r>
            <a:r>
              <a:rPr sz="1800" spc="30" dirty="0">
                <a:latin typeface="Verdana"/>
                <a:cs typeface="Verdana"/>
              </a:rPr>
              <a:t>between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20" dirty="0">
                <a:latin typeface="Verdana"/>
                <a:cs typeface="Verdana"/>
              </a:rPr>
              <a:t>annex </a:t>
            </a:r>
            <a:r>
              <a:rPr sz="1800" spc="20" dirty="0">
                <a:latin typeface="Verdana"/>
                <a:cs typeface="Verdana"/>
              </a:rPr>
              <a:t>campus </a:t>
            </a:r>
            <a:r>
              <a:rPr sz="1800" spc="-45" dirty="0">
                <a:latin typeface="Verdana"/>
                <a:cs typeface="Verdana"/>
              </a:rPr>
              <a:t>hospital </a:t>
            </a:r>
            <a:r>
              <a:rPr sz="1800" spc="25" dirty="0">
                <a:latin typeface="Verdana"/>
                <a:cs typeface="Verdana"/>
              </a:rPr>
              <a:t>block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20" dirty="0">
                <a:latin typeface="Verdana"/>
                <a:cs typeface="Verdana"/>
              </a:rPr>
              <a:t>main building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155" dirty="0">
                <a:latin typeface="Verdana"/>
                <a:cs typeface="Verdana"/>
              </a:rPr>
              <a:t>300 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meters.</a:t>
            </a:r>
            <a:r>
              <a:rPr sz="1800" spc="-105" dirty="0">
                <a:latin typeface="Verdana"/>
                <a:cs typeface="Verdana"/>
              </a:rPr>
              <a:t> 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distance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between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annex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campus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tech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park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main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building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90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meters. </a:t>
            </a:r>
            <a:r>
              <a:rPr sz="1800" spc="-105" dirty="0">
                <a:latin typeface="Verdana"/>
                <a:cs typeface="Verdana"/>
              </a:rPr>
              <a:t>The </a:t>
            </a:r>
            <a:r>
              <a:rPr sz="1800" spc="5" dirty="0">
                <a:latin typeface="Verdana"/>
                <a:cs typeface="Verdana"/>
              </a:rPr>
              <a:t>distance </a:t>
            </a:r>
            <a:r>
              <a:rPr sz="1800" spc="30" dirty="0">
                <a:latin typeface="Verdana"/>
                <a:cs typeface="Verdana"/>
              </a:rPr>
              <a:t>between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20" dirty="0">
                <a:latin typeface="Verdana"/>
                <a:cs typeface="Verdana"/>
              </a:rPr>
              <a:t>annex </a:t>
            </a:r>
            <a:r>
              <a:rPr sz="1800" spc="20" dirty="0">
                <a:latin typeface="Verdana"/>
                <a:cs typeface="Verdana"/>
              </a:rPr>
              <a:t>campus </a:t>
            </a:r>
            <a:r>
              <a:rPr sz="1800" spc="-45" dirty="0">
                <a:latin typeface="Verdana"/>
                <a:cs typeface="Verdana"/>
              </a:rPr>
              <a:t>hospital </a:t>
            </a:r>
            <a:r>
              <a:rPr sz="1800" spc="25" dirty="0">
                <a:latin typeface="Verdana"/>
                <a:cs typeface="Verdana"/>
              </a:rPr>
              <a:t>block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35" dirty="0">
                <a:latin typeface="Verdana"/>
                <a:cs typeface="Verdana"/>
              </a:rPr>
              <a:t>tech </a:t>
            </a:r>
            <a:r>
              <a:rPr sz="1800" spc="-40" dirty="0">
                <a:latin typeface="Verdana"/>
                <a:cs typeface="Verdana"/>
              </a:rPr>
              <a:t>park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155" dirty="0">
                <a:latin typeface="Verdana"/>
                <a:cs typeface="Verdana"/>
              </a:rPr>
              <a:t>70 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meters.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high-speed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cable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internet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connection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available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main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building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which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shared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among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users.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8" y="899616"/>
            <a:ext cx="86080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u="heavy" spc="215" dirty="0">
                <a:uFill>
                  <a:solidFill>
                    <a:srgbClr val="252525"/>
                  </a:solidFill>
                </a:uFill>
              </a:rPr>
              <a:t>IMPLEMENTATION</a:t>
            </a:r>
            <a:r>
              <a:rPr sz="4800" spc="-855" dirty="0"/>
              <a:t>:</a:t>
            </a:r>
            <a:r>
              <a:rPr sz="4800" spc="-405" dirty="0"/>
              <a:t> </a:t>
            </a:r>
            <a:r>
              <a:rPr sz="4800" spc="-590" dirty="0"/>
              <a:t>-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145539" y="2132203"/>
            <a:ext cx="9646285" cy="315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b="1" spc="-120" dirty="0">
                <a:latin typeface="Tahoma"/>
                <a:cs typeface="Tahoma"/>
              </a:rPr>
              <a:t>For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Main </a:t>
            </a:r>
            <a:r>
              <a:rPr sz="1800" b="1" spc="-85" dirty="0">
                <a:latin typeface="Tahoma"/>
                <a:cs typeface="Tahoma"/>
              </a:rPr>
              <a:t>Building: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spc="-190" dirty="0">
                <a:latin typeface="Verdana"/>
                <a:cs typeface="Verdana"/>
              </a:rPr>
              <a:t>In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main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building,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there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20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users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which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provided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with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high-speed </a:t>
            </a:r>
            <a:r>
              <a:rPr sz="1800" spc="-65" dirty="0">
                <a:latin typeface="Verdana"/>
                <a:cs typeface="Verdana"/>
              </a:rPr>
              <a:t>internet </a:t>
            </a:r>
            <a:r>
              <a:rPr sz="1800" spc="-110" dirty="0">
                <a:latin typeface="Verdana"/>
                <a:cs typeface="Verdana"/>
              </a:rPr>
              <a:t>wirelessly,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50" dirty="0">
                <a:latin typeface="Verdana"/>
                <a:cs typeface="Verdana"/>
              </a:rPr>
              <a:t>only </a:t>
            </a:r>
            <a:r>
              <a:rPr sz="1800" spc="-35" dirty="0">
                <a:latin typeface="Verdana"/>
                <a:cs typeface="Verdana"/>
              </a:rPr>
              <a:t>authorized </a:t>
            </a:r>
            <a:r>
              <a:rPr sz="1800" spc="-75" dirty="0">
                <a:latin typeface="Verdana"/>
                <a:cs typeface="Verdana"/>
              </a:rPr>
              <a:t>persons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10" dirty="0">
                <a:latin typeface="Verdana"/>
                <a:cs typeface="Verdana"/>
              </a:rPr>
              <a:t>given </a:t>
            </a:r>
            <a:r>
              <a:rPr sz="1800" spc="30" dirty="0">
                <a:latin typeface="Verdana"/>
                <a:cs typeface="Verdana"/>
              </a:rPr>
              <a:t>access </a:t>
            </a:r>
            <a:r>
              <a:rPr sz="1800" spc="-15" dirty="0">
                <a:latin typeface="Verdana"/>
                <a:cs typeface="Verdana"/>
              </a:rPr>
              <a:t>to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network </a:t>
            </a:r>
            <a:r>
              <a:rPr sz="1800" spc="-70" dirty="0">
                <a:latin typeface="Verdana"/>
                <a:cs typeface="Verdana"/>
              </a:rPr>
              <a:t>for </a:t>
            </a:r>
            <a:r>
              <a:rPr sz="1800" spc="-130" dirty="0">
                <a:latin typeface="Verdana"/>
                <a:cs typeface="Verdana"/>
              </a:rPr>
              <a:t>this </a:t>
            </a:r>
            <a:r>
              <a:rPr sz="1800" spc="-25" dirty="0">
                <a:latin typeface="Verdana"/>
                <a:cs typeface="Verdana"/>
              </a:rPr>
              <a:t>purpose </a:t>
            </a:r>
            <a:r>
              <a:rPr sz="1800" spc="40" dirty="0">
                <a:latin typeface="Verdana"/>
                <a:cs typeface="Verdana"/>
              </a:rPr>
              <a:t>we </a:t>
            </a:r>
            <a:r>
              <a:rPr sz="1800" spc="30" dirty="0">
                <a:latin typeface="Verdana"/>
                <a:cs typeface="Verdana"/>
              </a:rPr>
              <a:t>have </a:t>
            </a:r>
            <a:r>
              <a:rPr sz="1800" spc="-25" dirty="0">
                <a:latin typeface="Verdana"/>
                <a:cs typeface="Verdana"/>
              </a:rPr>
              <a:t>used the </a:t>
            </a:r>
            <a:r>
              <a:rPr sz="1800" spc="-160" dirty="0">
                <a:latin typeface="Verdana"/>
                <a:cs typeface="Verdana"/>
              </a:rPr>
              <a:t>WRT300N </a:t>
            </a:r>
            <a:r>
              <a:rPr sz="1800" spc="-75" dirty="0">
                <a:latin typeface="Verdana"/>
                <a:cs typeface="Verdana"/>
              </a:rPr>
              <a:t>router </a:t>
            </a:r>
            <a:r>
              <a:rPr sz="1800" dirty="0">
                <a:latin typeface="Verdana"/>
                <a:cs typeface="Verdana"/>
              </a:rPr>
              <a:t>which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-100" dirty="0">
                <a:latin typeface="Verdana"/>
                <a:cs typeface="Verdana"/>
              </a:rPr>
              <a:t>wireless </a:t>
            </a:r>
            <a:r>
              <a:rPr sz="1800" spc="-75" dirty="0">
                <a:latin typeface="Verdana"/>
                <a:cs typeface="Verdana"/>
              </a:rPr>
              <a:t>router 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95" dirty="0">
                <a:latin typeface="Verdana"/>
                <a:cs typeface="Verdana"/>
              </a:rPr>
              <a:t>capable </a:t>
            </a:r>
            <a:r>
              <a:rPr sz="1800" spc="10" dirty="0">
                <a:latin typeface="Verdana"/>
                <a:cs typeface="Verdana"/>
              </a:rPr>
              <a:t>of </a:t>
            </a:r>
            <a:r>
              <a:rPr sz="1800" spc="-25" dirty="0">
                <a:latin typeface="Verdana"/>
                <a:cs typeface="Verdana"/>
              </a:rPr>
              <a:t>providing </a:t>
            </a:r>
            <a:r>
              <a:rPr sz="1800" dirty="0">
                <a:latin typeface="Verdana"/>
                <a:cs typeface="Verdana"/>
              </a:rPr>
              <a:t>highspeed </a:t>
            </a:r>
            <a:r>
              <a:rPr sz="1800" spc="-60" dirty="0">
                <a:latin typeface="Verdana"/>
                <a:cs typeface="Verdana"/>
              </a:rPr>
              <a:t>internet </a:t>
            </a:r>
            <a:r>
              <a:rPr sz="1800" spc="-15" dirty="0">
                <a:latin typeface="Verdana"/>
                <a:cs typeface="Verdana"/>
              </a:rPr>
              <a:t>to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135" dirty="0">
                <a:latin typeface="Verdana"/>
                <a:cs typeface="Verdana"/>
              </a:rPr>
              <a:t>users </a:t>
            </a:r>
            <a:r>
              <a:rPr sz="1800" spc="-75" dirty="0">
                <a:latin typeface="Verdana"/>
                <a:cs typeface="Verdana"/>
              </a:rPr>
              <a:t>within </a:t>
            </a:r>
            <a:r>
              <a:rPr sz="1800" spc="-155" dirty="0">
                <a:latin typeface="Verdana"/>
                <a:cs typeface="Verdana"/>
              </a:rPr>
              <a:t>its </a:t>
            </a:r>
            <a:r>
              <a:rPr sz="1800" spc="-20" dirty="0">
                <a:latin typeface="Verdana"/>
                <a:cs typeface="Verdana"/>
              </a:rPr>
              <a:t>range. </a:t>
            </a:r>
            <a:r>
              <a:rPr sz="1800" spc="-100" dirty="0">
                <a:latin typeface="Verdana"/>
                <a:cs typeface="Verdana"/>
              </a:rPr>
              <a:t>For 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providing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internet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we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using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DHCP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protocol.</a:t>
            </a:r>
            <a:endParaRPr sz="1800">
              <a:latin typeface="Verdana"/>
              <a:cs typeface="Verdana"/>
            </a:endParaRPr>
          </a:p>
          <a:p>
            <a:pPr marL="195580" marR="48895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5" dirty="0">
                <a:latin typeface="Verdana"/>
                <a:cs typeface="Verdana"/>
              </a:rPr>
              <a:t>Dynamic </a:t>
            </a:r>
            <a:r>
              <a:rPr sz="1800" spc="-100" dirty="0">
                <a:latin typeface="Verdana"/>
                <a:cs typeface="Verdana"/>
              </a:rPr>
              <a:t>Host </a:t>
            </a:r>
            <a:r>
              <a:rPr sz="1800" spc="-15" dirty="0">
                <a:latin typeface="Verdana"/>
                <a:cs typeface="Verdana"/>
              </a:rPr>
              <a:t>Configuration </a:t>
            </a:r>
            <a:r>
              <a:rPr sz="1800" spc="-5" dirty="0">
                <a:latin typeface="Verdana"/>
                <a:cs typeface="Verdana"/>
              </a:rPr>
              <a:t>Protocol </a:t>
            </a:r>
            <a:r>
              <a:rPr sz="1800" spc="-60" dirty="0">
                <a:latin typeface="Verdana"/>
                <a:cs typeface="Verdana"/>
              </a:rPr>
              <a:t>(DHCP)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-55" dirty="0">
                <a:latin typeface="Verdana"/>
                <a:cs typeface="Verdana"/>
              </a:rPr>
              <a:t>client/server </a:t>
            </a:r>
            <a:r>
              <a:rPr sz="1800" spc="10" dirty="0">
                <a:latin typeface="Verdana"/>
                <a:cs typeface="Verdana"/>
              </a:rPr>
              <a:t>protocol </a:t>
            </a:r>
            <a:r>
              <a:rPr sz="1800" spc="-35" dirty="0">
                <a:latin typeface="Verdana"/>
                <a:cs typeface="Verdana"/>
              </a:rPr>
              <a:t>that 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automatically </a:t>
            </a:r>
            <a:r>
              <a:rPr sz="1800" spc="-35" dirty="0">
                <a:latin typeface="Verdana"/>
                <a:cs typeface="Verdana"/>
              </a:rPr>
              <a:t>provides </a:t>
            </a:r>
            <a:r>
              <a:rPr sz="1800" spc="45" dirty="0">
                <a:latin typeface="Verdana"/>
                <a:cs typeface="Verdana"/>
              </a:rPr>
              <a:t>an </a:t>
            </a:r>
            <a:r>
              <a:rPr sz="1800" spc="-90" dirty="0">
                <a:latin typeface="Verdana"/>
                <a:cs typeface="Verdana"/>
              </a:rPr>
              <a:t>Internet </a:t>
            </a:r>
            <a:r>
              <a:rPr sz="1800" spc="-5" dirty="0">
                <a:latin typeface="Verdana"/>
                <a:cs typeface="Verdana"/>
              </a:rPr>
              <a:t>Protocol </a:t>
            </a:r>
            <a:r>
              <a:rPr sz="1800" spc="-175" dirty="0">
                <a:latin typeface="Verdana"/>
                <a:cs typeface="Verdana"/>
              </a:rPr>
              <a:t>(IP) </a:t>
            </a:r>
            <a:r>
              <a:rPr sz="1800" spc="-80" dirty="0">
                <a:latin typeface="Verdana"/>
                <a:cs typeface="Verdana"/>
              </a:rPr>
              <a:t>host </a:t>
            </a:r>
            <a:r>
              <a:rPr sz="1800" spc="-75" dirty="0">
                <a:latin typeface="Verdana"/>
                <a:cs typeface="Verdana"/>
              </a:rPr>
              <a:t>with </a:t>
            </a:r>
            <a:r>
              <a:rPr sz="1800" spc="-160" dirty="0">
                <a:latin typeface="Verdana"/>
                <a:cs typeface="Verdana"/>
              </a:rPr>
              <a:t>its </a:t>
            </a:r>
            <a:r>
              <a:rPr sz="1800" spc="-180" dirty="0">
                <a:latin typeface="Verdana"/>
                <a:cs typeface="Verdana"/>
              </a:rPr>
              <a:t>IP </a:t>
            </a:r>
            <a:r>
              <a:rPr sz="1800" spc="-40" dirty="0">
                <a:latin typeface="Verdana"/>
                <a:cs typeface="Verdana"/>
              </a:rPr>
              <a:t>address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45" dirty="0">
                <a:latin typeface="Verdana"/>
                <a:cs typeface="Verdana"/>
              </a:rPr>
              <a:t>other 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related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configuration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information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such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as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subnet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mask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default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gateway.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The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Network </a:t>
            </a:r>
            <a:r>
              <a:rPr sz="1800" spc="-40" dirty="0">
                <a:latin typeface="Verdana"/>
                <a:cs typeface="Verdana"/>
              </a:rPr>
              <a:t>address </a:t>
            </a:r>
            <a:r>
              <a:rPr sz="1800" spc="-25" dirty="0">
                <a:latin typeface="Verdana"/>
                <a:cs typeface="Verdana"/>
              </a:rPr>
              <a:t>used here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160" dirty="0">
                <a:latin typeface="Verdana"/>
                <a:cs typeface="Verdana"/>
              </a:rPr>
              <a:t>192.168.0.0. </a:t>
            </a:r>
            <a:r>
              <a:rPr sz="1800" spc="-105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protection </a:t>
            </a:r>
            <a:r>
              <a:rPr sz="1800" spc="-65" dirty="0">
                <a:latin typeface="Verdana"/>
                <a:cs typeface="Verdana"/>
              </a:rPr>
              <a:t>purposes, </a:t>
            </a:r>
            <a:r>
              <a:rPr sz="1800" spc="-130" dirty="0">
                <a:latin typeface="Verdana"/>
                <a:cs typeface="Verdana"/>
              </a:rPr>
              <a:t>this </a:t>
            </a:r>
            <a:r>
              <a:rPr sz="1800" spc="-75" dirty="0">
                <a:latin typeface="Verdana"/>
                <a:cs typeface="Verdana"/>
              </a:rPr>
              <a:t>router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75" dirty="0">
                <a:latin typeface="Verdana"/>
                <a:cs typeface="Verdana"/>
              </a:rPr>
              <a:t>using 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WPA2-PSK </a:t>
            </a:r>
            <a:r>
              <a:rPr sz="1800" spc="-10" dirty="0">
                <a:latin typeface="Verdana"/>
                <a:cs typeface="Verdana"/>
              </a:rPr>
              <a:t>authentication </a:t>
            </a:r>
            <a:r>
              <a:rPr sz="1800" dirty="0">
                <a:latin typeface="Verdana"/>
                <a:cs typeface="Verdana"/>
              </a:rPr>
              <a:t>which </a:t>
            </a:r>
            <a:r>
              <a:rPr sz="1800" spc="-55" dirty="0">
                <a:latin typeface="Verdana"/>
                <a:cs typeface="Verdana"/>
              </a:rPr>
              <a:t>has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-180" dirty="0">
                <a:latin typeface="Verdana"/>
                <a:cs typeface="Verdana"/>
              </a:rPr>
              <a:t>PSK </a:t>
            </a:r>
            <a:r>
              <a:rPr sz="1800" spc="-65" dirty="0">
                <a:latin typeface="Verdana"/>
                <a:cs typeface="Verdana"/>
              </a:rPr>
              <a:t>pass </a:t>
            </a:r>
            <a:r>
              <a:rPr sz="1800" spc="-25" dirty="0">
                <a:latin typeface="Verdana"/>
                <a:cs typeface="Verdana"/>
              </a:rPr>
              <a:t>phase. </a:t>
            </a:r>
            <a:r>
              <a:rPr sz="1800" spc="-195" dirty="0">
                <a:latin typeface="Verdana"/>
                <a:cs typeface="Verdana"/>
              </a:rPr>
              <a:t>This </a:t>
            </a:r>
            <a:r>
              <a:rPr sz="1800" spc="-65" dirty="0">
                <a:latin typeface="Verdana"/>
                <a:cs typeface="Verdana"/>
              </a:rPr>
              <a:t>passkey </a:t>
            </a:r>
            <a:r>
              <a:rPr sz="1800" spc="-100" dirty="0">
                <a:latin typeface="Verdana"/>
                <a:cs typeface="Verdana"/>
              </a:rPr>
              <a:t>will </a:t>
            </a:r>
            <a:r>
              <a:rPr sz="1800" spc="95" dirty="0">
                <a:latin typeface="Verdana"/>
                <a:cs typeface="Verdana"/>
              </a:rPr>
              <a:t>be </a:t>
            </a:r>
            <a:r>
              <a:rPr sz="1800" spc="10" dirty="0">
                <a:latin typeface="Verdana"/>
                <a:cs typeface="Verdana"/>
              </a:rPr>
              <a:t>provided 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10" dirty="0">
                <a:latin typeface="Verdana"/>
                <a:cs typeface="Verdana"/>
              </a:rPr>
              <a:t>n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90" dirty="0">
                <a:latin typeface="Verdana"/>
                <a:cs typeface="Verdana"/>
              </a:rPr>
              <a:t>u</a:t>
            </a:r>
            <a:r>
              <a:rPr sz="1800" spc="-75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0" dirty="0">
                <a:latin typeface="Verdana"/>
                <a:cs typeface="Verdana"/>
              </a:rPr>
              <a:t>or</a:t>
            </a:r>
            <a:r>
              <a:rPr sz="1800" spc="-45" dirty="0">
                <a:latin typeface="Verdana"/>
                <a:cs typeface="Verdana"/>
              </a:rPr>
              <a:t>i</a:t>
            </a:r>
            <a:r>
              <a:rPr sz="1800" spc="5" dirty="0">
                <a:latin typeface="Verdana"/>
                <a:cs typeface="Verdana"/>
              </a:rPr>
              <a:t>zed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p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20" dirty="0">
                <a:latin typeface="Verdana"/>
                <a:cs typeface="Verdana"/>
              </a:rPr>
              <a:t>rs</a:t>
            </a:r>
            <a:r>
              <a:rPr sz="1800" spc="-160" dirty="0">
                <a:latin typeface="Verdana"/>
                <a:cs typeface="Verdana"/>
              </a:rPr>
              <a:t>o</a:t>
            </a:r>
            <a:r>
              <a:rPr sz="1800" spc="-55" dirty="0">
                <a:latin typeface="Verdana"/>
                <a:cs typeface="Verdana"/>
              </a:rPr>
              <a:t>nn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6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8" y="899616"/>
            <a:ext cx="89128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u="heavy" spc="215" dirty="0">
                <a:uFill>
                  <a:solidFill>
                    <a:srgbClr val="252525"/>
                  </a:solidFill>
                </a:uFill>
              </a:rPr>
              <a:t>IMPLEMENTATION</a:t>
            </a:r>
            <a:r>
              <a:rPr sz="4800" u="heavy" spc="-245" dirty="0">
                <a:uFill>
                  <a:solidFill>
                    <a:srgbClr val="252525"/>
                  </a:solidFill>
                </a:uFill>
              </a:rPr>
              <a:t>(con</a:t>
            </a:r>
            <a:r>
              <a:rPr sz="4800" u="heavy" spc="-145" dirty="0">
                <a:uFill>
                  <a:solidFill>
                    <a:srgbClr val="252525"/>
                  </a:solidFill>
                </a:uFill>
              </a:rPr>
              <a:t>t</a:t>
            </a:r>
            <a:r>
              <a:rPr sz="4800" u="heavy" spc="-185" dirty="0">
                <a:uFill>
                  <a:solidFill>
                    <a:srgbClr val="252525"/>
                  </a:solidFill>
                </a:uFill>
              </a:rPr>
              <a:t>d.</a:t>
            </a:r>
            <a:r>
              <a:rPr sz="4800" u="heavy" spc="-200" dirty="0">
                <a:uFill>
                  <a:solidFill>
                    <a:srgbClr val="252525"/>
                  </a:solidFill>
                </a:uFill>
              </a:rPr>
              <a:t>)</a:t>
            </a:r>
            <a:r>
              <a:rPr sz="4800" spc="-855" dirty="0"/>
              <a:t>:</a:t>
            </a:r>
            <a:r>
              <a:rPr sz="4800" spc="-405" dirty="0"/>
              <a:t> </a:t>
            </a:r>
            <a:r>
              <a:rPr sz="4800" spc="-590" dirty="0"/>
              <a:t>-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145539" y="2132203"/>
            <a:ext cx="9754235" cy="3707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61594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b="1" spc="-120" dirty="0">
                <a:latin typeface="Tahoma"/>
                <a:cs typeface="Tahoma"/>
              </a:rPr>
              <a:t>For </a:t>
            </a:r>
            <a:r>
              <a:rPr sz="1800" b="1" spc="-35" dirty="0">
                <a:latin typeface="Tahoma"/>
                <a:cs typeface="Tahoma"/>
              </a:rPr>
              <a:t>Tech </a:t>
            </a:r>
            <a:r>
              <a:rPr sz="1800" b="1" spc="-85" dirty="0">
                <a:latin typeface="Tahoma"/>
                <a:cs typeface="Tahoma"/>
              </a:rPr>
              <a:t>Park </a:t>
            </a:r>
            <a:r>
              <a:rPr sz="1800" b="1" spc="-75" dirty="0">
                <a:latin typeface="Tahoma"/>
                <a:cs typeface="Tahoma"/>
              </a:rPr>
              <a:t>Building </a:t>
            </a:r>
            <a:r>
              <a:rPr sz="1800" b="1" spc="25" dirty="0">
                <a:latin typeface="Tahoma"/>
                <a:cs typeface="Tahoma"/>
              </a:rPr>
              <a:t>and </a:t>
            </a:r>
            <a:r>
              <a:rPr sz="1800" b="1" spc="-70" dirty="0">
                <a:latin typeface="Tahoma"/>
                <a:cs typeface="Tahoma"/>
              </a:rPr>
              <a:t>Hospital </a:t>
            </a:r>
            <a:r>
              <a:rPr sz="1800" b="1" spc="-25" dirty="0">
                <a:latin typeface="Tahoma"/>
                <a:cs typeface="Tahoma"/>
              </a:rPr>
              <a:t>Block </a:t>
            </a:r>
            <a:r>
              <a:rPr sz="1800" b="1" spc="-85" dirty="0">
                <a:latin typeface="Tahoma"/>
                <a:cs typeface="Tahoma"/>
              </a:rPr>
              <a:t>Building: </a:t>
            </a:r>
            <a:r>
              <a:rPr sz="1800" spc="-190" dirty="0">
                <a:latin typeface="Verdana"/>
                <a:cs typeface="Verdana"/>
              </a:rPr>
              <a:t>In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35" dirty="0">
                <a:latin typeface="Verdana"/>
                <a:cs typeface="Verdana"/>
              </a:rPr>
              <a:t>tech </a:t>
            </a:r>
            <a:r>
              <a:rPr sz="1800" spc="-40" dirty="0">
                <a:latin typeface="Verdana"/>
                <a:cs typeface="Verdana"/>
              </a:rPr>
              <a:t>park building, </a:t>
            </a:r>
            <a:r>
              <a:rPr sz="1800" spc="-150" dirty="0">
                <a:latin typeface="Verdana"/>
                <a:cs typeface="Verdana"/>
              </a:rPr>
              <a:t>20 </a:t>
            </a:r>
            <a:r>
              <a:rPr sz="1800" spc="-135" dirty="0">
                <a:latin typeface="Verdana"/>
                <a:cs typeface="Verdana"/>
              </a:rPr>
              <a:t>users 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40" dirty="0">
                <a:latin typeface="Verdana"/>
                <a:cs typeface="Verdana"/>
              </a:rPr>
              <a:t>all </a:t>
            </a:r>
            <a:r>
              <a:rPr sz="1800" spc="65" dirty="0">
                <a:latin typeface="Verdana"/>
                <a:cs typeface="Verdana"/>
              </a:rPr>
              <a:t>connected </a:t>
            </a:r>
            <a:r>
              <a:rPr sz="1800" spc="-15" dirty="0">
                <a:latin typeface="Verdana"/>
                <a:cs typeface="Verdana"/>
              </a:rPr>
              <a:t>to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20" dirty="0">
                <a:latin typeface="Verdana"/>
                <a:cs typeface="Verdana"/>
              </a:rPr>
              <a:t>same </a:t>
            </a:r>
            <a:r>
              <a:rPr sz="1800" spc="-60" dirty="0">
                <a:latin typeface="Verdana"/>
                <a:cs typeface="Verdana"/>
              </a:rPr>
              <a:t>network </a:t>
            </a:r>
            <a:r>
              <a:rPr sz="1800" spc="-75" dirty="0">
                <a:latin typeface="Verdana"/>
                <a:cs typeface="Verdana"/>
              </a:rPr>
              <a:t>using </a:t>
            </a:r>
            <a:r>
              <a:rPr sz="1800" spc="-70" dirty="0">
                <a:latin typeface="Verdana"/>
                <a:cs typeface="Verdana"/>
              </a:rPr>
              <a:t>switches. </a:t>
            </a:r>
            <a:r>
              <a:rPr sz="1800" spc="-190" dirty="0">
                <a:latin typeface="Verdana"/>
                <a:cs typeface="Verdana"/>
              </a:rPr>
              <a:t>In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45" dirty="0">
                <a:latin typeface="Verdana"/>
                <a:cs typeface="Verdana"/>
              </a:rPr>
              <a:t>hospital </a:t>
            </a:r>
            <a:r>
              <a:rPr sz="1800" spc="-10" dirty="0">
                <a:latin typeface="Verdana"/>
                <a:cs typeface="Verdana"/>
              </a:rPr>
              <a:t>block, </a:t>
            </a:r>
            <a:r>
              <a:rPr sz="1800" spc="-150" dirty="0">
                <a:latin typeface="Verdana"/>
                <a:cs typeface="Verdana"/>
              </a:rPr>
              <a:t>10 </a:t>
            </a:r>
            <a:r>
              <a:rPr sz="1800" spc="-135" dirty="0">
                <a:latin typeface="Verdana"/>
                <a:cs typeface="Verdana"/>
              </a:rPr>
              <a:t>users 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40" dirty="0">
                <a:latin typeface="Verdana"/>
                <a:cs typeface="Verdana"/>
              </a:rPr>
              <a:t>all </a:t>
            </a:r>
            <a:r>
              <a:rPr sz="1800" spc="65" dirty="0">
                <a:latin typeface="Verdana"/>
                <a:cs typeface="Verdana"/>
              </a:rPr>
              <a:t>connected </a:t>
            </a:r>
            <a:r>
              <a:rPr sz="1800" spc="-15" dirty="0">
                <a:latin typeface="Verdana"/>
                <a:cs typeface="Verdana"/>
              </a:rPr>
              <a:t>to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20" dirty="0">
                <a:latin typeface="Verdana"/>
                <a:cs typeface="Verdana"/>
              </a:rPr>
              <a:t>same </a:t>
            </a:r>
            <a:r>
              <a:rPr sz="1800" spc="-60" dirty="0">
                <a:latin typeface="Verdana"/>
                <a:cs typeface="Verdana"/>
              </a:rPr>
              <a:t>network </a:t>
            </a:r>
            <a:r>
              <a:rPr sz="1800" spc="-75" dirty="0">
                <a:latin typeface="Verdana"/>
                <a:cs typeface="Verdana"/>
              </a:rPr>
              <a:t>using </a:t>
            </a:r>
            <a:r>
              <a:rPr sz="1800" spc="-70" dirty="0">
                <a:latin typeface="Verdana"/>
                <a:cs typeface="Verdana"/>
              </a:rPr>
              <a:t>switches. </a:t>
            </a:r>
            <a:r>
              <a:rPr sz="1800" spc="-5" dirty="0">
                <a:latin typeface="Verdana"/>
                <a:cs typeface="Verdana"/>
              </a:rPr>
              <a:t>We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75" dirty="0">
                <a:latin typeface="Verdana"/>
                <a:cs typeface="Verdana"/>
              </a:rPr>
              <a:t>using </a:t>
            </a:r>
            <a:r>
              <a:rPr sz="1800" spc="-200" dirty="0">
                <a:latin typeface="Verdana"/>
                <a:cs typeface="Verdana"/>
              </a:rPr>
              <a:t>2960-244TT </a:t>
            </a:r>
            <a:r>
              <a:rPr sz="1800" spc="-19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switches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connect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PCs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different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rooms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connect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all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of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switches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we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using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3560-24PS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switch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which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Multi-layered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switch.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network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address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we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used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 </a:t>
            </a:r>
            <a:r>
              <a:rPr sz="1800" spc="-25" dirty="0">
                <a:latin typeface="Verdana"/>
                <a:cs typeface="Verdana"/>
              </a:rPr>
              <a:t>Tech </a:t>
            </a:r>
            <a:r>
              <a:rPr sz="1800" spc="-65" dirty="0">
                <a:latin typeface="Verdana"/>
                <a:cs typeface="Verdana"/>
              </a:rPr>
              <a:t>Park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160" dirty="0">
                <a:latin typeface="Verdana"/>
                <a:cs typeface="Verdana"/>
              </a:rPr>
              <a:t>193.161.155.0. </a:t>
            </a:r>
            <a:r>
              <a:rPr sz="1800" spc="-105" dirty="0">
                <a:latin typeface="Verdana"/>
                <a:cs typeface="Verdana"/>
              </a:rPr>
              <a:t>The </a:t>
            </a:r>
            <a:r>
              <a:rPr sz="1800" spc="-55" dirty="0">
                <a:latin typeface="Verdana"/>
                <a:cs typeface="Verdana"/>
              </a:rPr>
              <a:t>network </a:t>
            </a:r>
            <a:r>
              <a:rPr sz="1800" spc="-40" dirty="0">
                <a:latin typeface="Verdana"/>
                <a:cs typeface="Verdana"/>
              </a:rPr>
              <a:t>address </a:t>
            </a:r>
            <a:r>
              <a:rPr sz="1800" spc="-25" dirty="0">
                <a:latin typeface="Verdana"/>
                <a:cs typeface="Verdana"/>
              </a:rPr>
              <a:t>used </a:t>
            </a:r>
            <a:r>
              <a:rPr sz="1800" spc="-80" dirty="0">
                <a:latin typeface="Verdana"/>
                <a:cs typeface="Verdana"/>
              </a:rPr>
              <a:t>in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45" dirty="0">
                <a:latin typeface="Verdana"/>
                <a:cs typeface="Verdana"/>
              </a:rPr>
              <a:t>hospital </a:t>
            </a:r>
            <a:r>
              <a:rPr sz="1800" spc="20" dirty="0">
                <a:latin typeface="Verdana"/>
                <a:cs typeface="Verdana"/>
              </a:rPr>
              <a:t>block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193.161.158.0</a:t>
            </a:r>
            <a:endParaRPr sz="1800">
              <a:latin typeface="Verdana"/>
              <a:cs typeface="Verdana"/>
            </a:endParaRPr>
          </a:p>
          <a:p>
            <a:pPr marL="195580" marR="50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215" dirty="0">
                <a:latin typeface="Verdana"/>
                <a:cs typeface="Verdana"/>
              </a:rPr>
              <a:t>It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40" dirty="0">
                <a:latin typeface="Verdana"/>
                <a:cs typeface="Verdana"/>
              </a:rPr>
              <a:t>necessary </a:t>
            </a:r>
            <a:r>
              <a:rPr sz="1800" spc="-15" dirty="0">
                <a:latin typeface="Verdana"/>
                <a:cs typeface="Verdana"/>
              </a:rPr>
              <a:t>to </a:t>
            </a:r>
            <a:r>
              <a:rPr sz="1800" spc="5" dirty="0">
                <a:latin typeface="Verdana"/>
                <a:cs typeface="Verdana"/>
              </a:rPr>
              <a:t>protect </a:t>
            </a:r>
            <a:r>
              <a:rPr sz="1800" spc="-45" dirty="0">
                <a:latin typeface="Verdana"/>
                <a:cs typeface="Verdana"/>
              </a:rPr>
              <a:t>these </a:t>
            </a:r>
            <a:r>
              <a:rPr sz="1800" spc="-85" dirty="0">
                <a:latin typeface="Verdana"/>
                <a:cs typeface="Verdana"/>
              </a:rPr>
              <a:t>networks </a:t>
            </a:r>
            <a:r>
              <a:rPr sz="1800" spc="-75" dirty="0">
                <a:latin typeface="Verdana"/>
                <a:cs typeface="Verdana"/>
              </a:rPr>
              <a:t>from </a:t>
            </a:r>
            <a:r>
              <a:rPr sz="1800" spc="-35" dirty="0">
                <a:latin typeface="Verdana"/>
                <a:cs typeface="Verdana"/>
              </a:rPr>
              <a:t>unauthorized </a:t>
            </a:r>
            <a:r>
              <a:rPr sz="1800" spc="-135" dirty="0">
                <a:latin typeface="Verdana"/>
                <a:cs typeface="Verdana"/>
              </a:rPr>
              <a:t>users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25" dirty="0">
                <a:latin typeface="Verdana"/>
                <a:cs typeface="Verdana"/>
              </a:rPr>
              <a:t>prevent </a:t>
            </a:r>
            <a:r>
              <a:rPr sz="1800" spc="-40" dirty="0">
                <a:latin typeface="Verdana"/>
                <a:cs typeface="Verdana"/>
              </a:rPr>
              <a:t>them 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 </a:t>
            </a:r>
            <a:r>
              <a:rPr sz="1800" spc="-15" dirty="0">
                <a:latin typeface="Verdana"/>
                <a:cs typeface="Verdana"/>
              </a:rPr>
              <a:t>hacking, </a:t>
            </a:r>
            <a:r>
              <a:rPr sz="1800" spc="-80" dirty="0">
                <a:latin typeface="Verdana"/>
                <a:cs typeface="Verdana"/>
              </a:rPr>
              <a:t>so </a:t>
            </a:r>
            <a:r>
              <a:rPr sz="1800" spc="-105" dirty="0">
                <a:latin typeface="Verdana"/>
                <a:cs typeface="Verdana"/>
              </a:rPr>
              <a:t>it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40" dirty="0">
                <a:latin typeface="Verdana"/>
                <a:cs typeface="Verdana"/>
              </a:rPr>
              <a:t>necessary </a:t>
            </a:r>
            <a:r>
              <a:rPr sz="1800" spc="-15" dirty="0">
                <a:latin typeface="Verdana"/>
                <a:cs typeface="Verdana"/>
              </a:rPr>
              <a:t>to </a:t>
            </a:r>
            <a:r>
              <a:rPr sz="1800" spc="-30" dirty="0">
                <a:latin typeface="Verdana"/>
                <a:cs typeface="Verdana"/>
              </a:rPr>
              <a:t>maintain </a:t>
            </a:r>
            <a:r>
              <a:rPr sz="1800" spc="-70" dirty="0">
                <a:latin typeface="Verdana"/>
                <a:cs typeface="Verdana"/>
              </a:rPr>
              <a:t>security </a:t>
            </a:r>
            <a:r>
              <a:rPr sz="1800" spc="-80" dirty="0">
                <a:latin typeface="Verdana"/>
                <a:cs typeface="Verdana"/>
              </a:rPr>
              <a:t>in </a:t>
            </a:r>
            <a:r>
              <a:rPr sz="1800" spc="-45" dirty="0">
                <a:latin typeface="Verdana"/>
                <a:cs typeface="Verdana"/>
              </a:rPr>
              <a:t>these </a:t>
            </a:r>
            <a:r>
              <a:rPr sz="1800" spc="-80" dirty="0">
                <a:latin typeface="Verdana"/>
                <a:cs typeface="Verdana"/>
              </a:rPr>
              <a:t>networks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75" dirty="0">
                <a:latin typeface="Verdana"/>
                <a:cs typeface="Verdana"/>
              </a:rPr>
              <a:t>using </a:t>
            </a:r>
            <a:r>
              <a:rPr sz="1800" spc="-70" dirty="0">
                <a:latin typeface="Verdana"/>
                <a:cs typeface="Verdana"/>
              </a:rPr>
              <a:t>various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security </a:t>
            </a:r>
            <a:r>
              <a:rPr sz="1800" spc="-55" dirty="0">
                <a:latin typeface="Verdana"/>
                <a:cs typeface="Verdana"/>
              </a:rPr>
              <a:t>options. </a:t>
            </a:r>
            <a:r>
              <a:rPr sz="1800" spc="-140" dirty="0">
                <a:latin typeface="Verdana"/>
                <a:cs typeface="Verdana"/>
              </a:rPr>
              <a:t>To </a:t>
            </a:r>
            <a:r>
              <a:rPr sz="1800" spc="-25" dirty="0">
                <a:latin typeface="Verdana"/>
                <a:cs typeface="Verdana"/>
              </a:rPr>
              <a:t>implement </a:t>
            </a:r>
            <a:r>
              <a:rPr sz="1800" spc="-135" dirty="0">
                <a:latin typeface="Verdana"/>
                <a:cs typeface="Verdana"/>
              </a:rPr>
              <a:t>this, </a:t>
            </a:r>
            <a:r>
              <a:rPr sz="1800" spc="40" dirty="0">
                <a:latin typeface="Verdana"/>
                <a:cs typeface="Verdana"/>
              </a:rPr>
              <a:t>we </a:t>
            </a:r>
            <a:r>
              <a:rPr sz="1800" spc="55" dirty="0">
                <a:latin typeface="Verdana"/>
                <a:cs typeface="Verdana"/>
              </a:rPr>
              <a:t>need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40" dirty="0">
                <a:latin typeface="Verdana"/>
                <a:cs typeface="Verdana"/>
              </a:rPr>
              <a:t>best </a:t>
            </a:r>
            <a:r>
              <a:rPr sz="1800" spc="15" dirty="0">
                <a:latin typeface="Verdana"/>
                <a:cs typeface="Verdana"/>
              </a:rPr>
              <a:t>devices </a:t>
            </a:r>
            <a:r>
              <a:rPr sz="1800" spc="-35" dirty="0">
                <a:latin typeface="Verdana"/>
                <a:cs typeface="Verdana"/>
              </a:rPr>
              <a:t>that </a:t>
            </a:r>
            <a:r>
              <a:rPr sz="1800" spc="105" dirty="0">
                <a:latin typeface="Verdana"/>
                <a:cs typeface="Verdana"/>
              </a:rPr>
              <a:t>can </a:t>
            </a:r>
            <a:r>
              <a:rPr sz="1800" spc="-50" dirty="0">
                <a:latin typeface="Verdana"/>
                <a:cs typeface="Verdana"/>
              </a:rPr>
              <a:t>support these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protocols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efficiently.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So, </a:t>
            </a:r>
            <a:r>
              <a:rPr sz="1800" spc="40" dirty="0">
                <a:latin typeface="Verdana"/>
                <a:cs typeface="Verdana"/>
              </a:rPr>
              <a:t>we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decided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use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multi-layered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switches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which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work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as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-50" dirty="0">
                <a:latin typeface="Verdana"/>
                <a:cs typeface="Verdana"/>
              </a:rPr>
              <a:t>switch </a:t>
            </a:r>
            <a:r>
              <a:rPr sz="1800" spc="-55" dirty="0">
                <a:latin typeface="Verdana"/>
                <a:cs typeface="Verdana"/>
              </a:rPr>
              <a:t>as </a:t>
            </a:r>
            <a:r>
              <a:rPr sz="1800" spc="-45" dirty="0">
                <a:latin typeface="Verdana"/>
                <a:cs typeface="Verdana"/>
              </a:rPr>
              <a:t>well </a:t>
            </a:r>
            <a:r>
              <a:rPr sz="1800" spc="-55" dirty="0">
                <a:latin typeface="Verdana"/>
                <a:cs typeface="Verdana"/>
              </a:rPr>
              <a:t>as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-75" dirty="0">
                <a:latin typeface="Verdana"/>
                <a:cs typeface="Verdana"/>
              </a:rPr>
              <a:t>router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75" dirty="0">
                <a:latin typeface="Verdana"/>
                <a:cs typeface="Verdana"/>
              </a:rPr>
              <a:t>using </a:t>
            </a:r>
            <a:r>
              <a:rPr sz="1800" spc="-130" dirty="0">
                <a:latin typeface="Verdana"/>
                <a:cs typeface="Verdana"/>
              </a:rPr>
              <a:t>this </a:t>
            </a:r>
            <a:r>
              <a:rPr sz="1800" spc="-75" dirty="0">
                <a:latin typeface="Verdana"/>
                <a:cs typeface="Verdana"/>
              </a:rPr>
              <a:t>router </a:t>
            </a:r>
            <a:r>
              <a:rPr sz="1800" spc="-110" dirty="0">
                <a:latin typeface="Verdana"/>
                <a:cs typeface="Verdana"/>
              </a:rPr>
              <a:t>it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45" dirty="0">
                <a:latin typeface="Verdana"/>
                <a:cs typeface="Verdana"/>
              </a:rPr>
              <a:t>possible </a:t>
            </a:r>
            <a:r>
              <a:rPr sz="1800" spc="-15" dirty="0">
                <a:latin typeface="Verdana"/>
                <a:cs typeface="Verdana"/>
              </a:rPr>
              <a:t>to </a:t>
            </a:r>
            <a:r>
              <a:rPr sz="1800" spc="-25" dirty="0">
                <a:latin typeface="Verdana"/>
                <a:cs typeface="Verdana"/>
              </a:rPr>
              <a:t>implement </a:t>
            </a:r>
            <a:r>
              <a:rPr sz="1800" spc="-20" dirty="0">
                <a:latin typeface="Verdana"/>
                <a:cs typeface="Verdana"/>
              </a:rPr>
              <a:t>the </a:t>
            </a:r>
            <a:r>
              <a:rPr sz="1800" spc="-110" dirty="0">
                <a:latin typeface="Verdana"/>
                <a:cs typeface="Verdana"/>
              </a:rPr>
              <a:t>EIGRP 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routing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protocol.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8" y="899616"/>
            <a:ext cx="89890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u="heavy" spc="215" dirty="0">
                <a:uFill>
                  <a:solidFill>
                    <a:srgbClr val="252525"/>
                  </a:solidFill>
                </a:uFill>
              </a:rPr>
              <a:t>IMPLEMENTATION</a:t>
            </a:r>
            <a:r>
              <a:rPr sz="4800" u="heavy" spc="-245" dirty="0">
                <a:uFill>
                  <a:solidFill>
                    <a:srgbClr val="252525"/>
                  </a:solidFill>
                </a:uFill>
              </a:rPr>
              <a:t>(con</a:t>
            </a:r>
            <a:r>
              <a:rPr sz="4800" u="heavy" spc="-145" dirty="0">
                <a:uFill>
                  <a:solidFill>
                    <a:srgbClr val="252525"/>
                  </a:solidFill>
                </a:uFill>
              </a:rPr>
              <a:t>t</a:t>
            </a:r>
            <a:r>
              <a:rPr sz="4800" u="heavy" spc="-185" dirty="0">
                <a:uFill>
                  <a:solidFill>
                    <a:srgbClr val="252525"/>
                  </a:solidFill>
                </a:uFill>
              </a:rPr>
              <a:t>d.</a:t>
            </a:r>
            <a:r>
              <a:rPr sz="4800" u="heavy" spc="-200" dirty="0">
                <a:uFill>
                  <a:solidFill>
                    <a:srgbClr val="252525"/>
                  </a:solidFill>
                </a:uFill>
              </a:rPr>
              <a:t>)</a:t>
            </a:r>
            <a:r>
              <a:rPr sz="4800" spc="-855" dirty="0"/>
              <a:t>:</a:t>
            </a:r>
            <a:r>
              <a:rPr sz="4800" spc="-405" dirty="0"/>
              <a:t> </a:t>
            </a:r>
            <a:r>
              <a:rPr sz="4800" spc="-590" dirty="0"/>
              <a:t>-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145539" y="2132203"/>
            <a:ext cx="9818370" cy="178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155" dirty="0">
                <a:latin typeface="Verdana"/>
                <a:cs typeface="Verdana"/>
              </a:rPr>
              <a:t>By </a:t>
            </a:r>
            <a:r>
              <a:rPr sz="1800" spc="-75" dirty="0">
                <a:latin typeface="Verdana"/>
                <a:cs typeface="Verdana"/>
              </a:rPr>
              <a:t>using </a:t>
            </a:r>
            <a:r>
              <a:rPr sz="1800" spc="-110" dirty="0">
                <a:latin typeface="Verdana"/>
                <a:cs typeface="Verdana"/>
              </a:rPr>
              <a:t>EIGRP it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45" dirty="0">
                <a:latin typeface="Verdana"/>
                <a:cs typeface="Verdana"/>
              </a:rPr>
              <a:t>possible </a:t>
            </a:r>
            <a:r>
              <a:rPr sz="1800" spc="-70" dirty="0">
                <a:latin typeface="Verdana"/>
                <a:cs typeface="Verdana"/>
              </a:rPr>
              <a:t>for </a:t>
            </a:r>
            <a:r>
              <a:rPr sz="1800" spc="50" dirty="0">
                <a:latin typeface="Verdana"/>
                <a:cs typeface="Verdana"/>
              </a:rPr>
              <a:t>load </a:t>
            </a:r>
            <a:r>
              <a:rPr sz="1800" spc="35" dirty="0">
                <a:latin typeface="Verdana"/>
                <a:cs typeface="Verdana"/>
              </a:rPr>
              <a:t>balancing </a:t>
            </a:r>
            <a:r>
              <a:rPr sz="1800" spc="20" dirty="0">
                <a:latin typeface="Verdana"/>
                <a:cs typeface="Verdana"/>
              </a:rPr>
              <a:t>on </a:t>
            </a:r>
            <a:r>
              <a:rPr sz="1800" spc="-20" dirty="0">
                <a:latin typeface="Verdana"/>
                <a:cs typeface="Verdana"/>
              </a:rPr>
              <a:t>parallel </a:t>
            </a:r>
            <a:r>
              <a:rPr sz="1800" spc="-140" dirty="0">
                <a:latin typeface="Verdana"/>
                <a:cs typeface="Verdana"/>
              </a:rPr>
              <a:t>links </a:t>
            </a:r>
            <a:r>
              <a:rPr sz="1800" spc="30" dirty="0">
                <a:latin typeface="Verdana"/>
                <a:cs typeface="Verdana"/>
              </a:rPr>
              <a:t>between </a:t>
            </a:r>
            <a:r>
              <a:rPr sz="1800" spc="-130" dirty="0">
                <a:latin typeface="Verdana"/>
                <a:cs typeface="Verdana"/>
              </a:rPr>
              <a:t>sites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40" dirty="0">
                <a:latin typeface="Verdana"/>
                <a:cs typeface="Verdana"/>
              </a:rPr>
              <a:t>also 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manages </a:t>
            </a:r>
            <a:r>
              <a:rPr sz="1800" spc="50" dirty="0">
                <a:latin typeface="Verdana"/>
                <a:cs typeface="Verdana"/>
              </a:rPr>
              <a:t>load </a:t>
            </a:r>
            <a:r>
              <a:rPr sz="1800" spc="15" dirty="0">
                <a:latin typeface="Verdana"/>
                <a:cs typeface="Verdana"/>
              </a:rPr>
              <a:t>balancing. </a:t>
            </a:r>
            <a:r>
              <a:rPr sz="1800" spc="-70" dirty="0">
                <a:latin typeface="Verdana"/>
                <a:cs typeface="Verdana"/>
              </a:rPr>
              <a:t>Both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50" dirty="0">
                <a:latin typeface="Verdana"/>
                <a:cs typeface="Verdana"/>
              </a:rPr>
              <a:t>buildings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30" dirty="0">
                <a:latin typeface="Verdana"/>
                <a:cs typeface="Verdana"/>
              </a:rPr>
              <a:t>then </a:t>
            </a:r>
            <a:r>
              <a:rPr sz="1800" spc="65" dirty="0">
                <a:latin typeface="Verdana"/>
                <a:cs typeface="Verdana"/>
              </a:rPr>
              <a:t>connected </a:t>
            </a:r>
            <a:r>
              <a:rPr sz="1800" spc="-15" dirty="0">
                <a:latin typeface="Verdana"/>
                <a:cs typeface="Verdana"/>
              </a:rPr>
              <a:t>to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20" dirty="0">
                <a:latin typeface="Verdana"/>
                <a:cs typeface="Verdana"/>
              </a:rPr>
              <a:t>main 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building’s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router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using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fast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Ethernet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connection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so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provide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internet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connection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available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main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building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tech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park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hospital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block.</a:t>
            </a:r>
            <a:endParaRPr sz="1800">
              <a:latin typeface="Verdana"/>
              <a:cs typeface="Verdana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r>
              <a:rPr sz="1800" spc="-10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topology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we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used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here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40" dirty="0">
                <a:latin typeface="Verdana"/>
                <a:cs typeface="Verdana"/>
              </a:rPr>
              <a:t>BUS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topology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we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have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provide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internet</a:t>
            </a:r>
            <a:endParaRPr sz="1800">
              <a:latin typeface="Verdana"/>
              <a:cs typeface="Verdana"/>
            </a:endParaRPr>
          </a:p>
          <a:p>
            <a:pPr marL="195580">
              <a:lnSpc>
                <a:spcPct val="100000"/>
              </a:lnSpc>
            </a:pPr>
            <a:r>
              <a:rPr sz="1800" spc="30" dirty="0">
                <a:latin typeface="Verdana"/>
                <a:cs typeface="Verdana"/>
              </a:rPr>
              <a:t>connection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all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users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using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main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building’s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internet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connection.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899616"/>
            <a:ext cx="105130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i="0" u="sng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 AND DESIGN</a:t>
            </a:r>
            <a:r>
              <a:rPr sz="4800" u="sng" spc="-855" dirty="0">
                <a:uFill>
                  <a:solidFill>
                    <a:srgbClr val="252525"/>
                  </a:solidFill>
                </a:uFill>
              </a:rPr>
              <a:t>:</a:t>
            </a:r>
            <a:r>
              <a:rPr sz="4800" u="sng" spc="-380" dirty="0">
                <a:uFill>
                  <a:solidFill>
                    <a:srgbClr val="252525"/>
                  </a:solidFill>
                </a:uFill>
              </a:rPr>
              <a:t> </a:t>
            </a:r>
            <a:r>
              <a:rPr sz="4800" u="sng" spc="-590" dirty="0">
                <a:uFill>
                  <a:solidFill>
                    <a:srgbClr val="252525"/>
                  </a:solidFill>
                </a:uFill>
              </a:rPr>
              <a:t>-</a:t>
            </a:r>
            <a:endParaRPr sz="48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342799-2EFC-0CCA-934D-79BF1DE2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" y="1752599"/>
            <a:ext cx="9979661" cy="4297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1063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Microsoft Sans Serif</vt:lpstr>
      <vt:lpstr>Tahoma</vt:lpstr>
      <vt:lpstr>Times New Roman</vt:lpstr>
      <vt:lpstr>Verdana</vt:lpstr>
      <vt:lpstr>Office Theme</vt:lpstr>
      <vt:lpstr>COMPUTER  NETWORKS  18CSC302J</vt:lpstr>
      <vt:lpstr>TEAM MEMBERS: - 1. PRATUL SINGH (RA2011003010193)</vt:lpstr>
      <vt:lpstr>ABSTRACT: -</vt:lpstr>
      <vt:lpstr>INTRODUCTION: -</vt:lpstr>
      <vt:lpstr>INTRODUCTION(contd.): -</vt:lpstr>
      <vt:lpstr>IMPLEMENTATION: -</vt:lpstr>
      <vt:lpstr>IMPLEMENTATION(contd.): -</vt:lpstr>
      <vt:lpstr>IMPLEMENTATION(contd.): -</vt:lpstr>
      <vt:lpstr>ARCHITECTURE AND DESIGN: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 -</vt:lpstr>
      <vt:lpstr>REFERENCES: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pratuls2k1@gmail.com</dc:creator>
  <cp:lastModifiedBy>Vaibhav Mahajan</cp:lastModifiedBy>
  <cp:revision>1</cp:revision>
  <dcterms:created xsi:type="dcterms:W3CDTF">2022-07-05T11:50:37Z</dcterms:created>
  <dcterms:modified xsi:type="dcterms:W3CDTF">2022-11-10T12:20:07Z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2022-07-05T00:00:00Z</vt:filetime>
  </property>
</Properties>
</file>