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2.xml" ContentType="application/vnd.openxmlformats-officedocument.presentationml.notesSlide+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9.png" ContentType="image/png"/>
  <Override PartName="/ppt/media/image18.png" ContentType="image/png"/>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17.png" ContentType="image/png"/>
  <Override PartName="/ppt/media/image3.png" ContentType="image/png"/>
  <Override PartName="/ppt/media/image16.png" ContentType="image/png"/>
  <Override PartName="/ppt/media/image2.png" ContentType="image/png"/>
  <Override PartName="/ppt/media/image15.png" ContentType="image/png"/>
  <Override PartName="/ppt/media/image1.png" ContentType="image/png"/>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44.xml.rels" ContentType="application/vnd.openxmlformats-package.relationships+xml"/>
  <Override PartName="/ppt/slideLayouts/_rels/slideLayout1.xml.rels" ContentType="application/vnd.openxmlformats-package.relationships+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147"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148"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149"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150" name="PlaceHolder 5"/>
          <p:cNvSpPr>
            <a:spLocks noGrp="1"/>
          </p:cNvSpPr>
          <p:nvPr>
            <p:ph type="sldNum"/>
          </p:nvPr>
        </p:nvSpPr>
        <p:spPr>
          <a:xfrm>
            <a:off x="4399200" y="9555480"/>
            <a:ext cx="3372840" cy="502560"/>
          </a:xfrm>
          <a:prstGeom prst="rect">
            <a:avLst/>
          </a:prstGeom>
        </p:spPr>
        <p:txBody>
          <a:bodyPr lIns="0" rIns="0" tIns="0" bIns="0" anchor="b"/>
          <a:p>
            <a:pPr algn="r"/>
            <a:fld id="{F59D37B2-B375-4372-BE9A-51EEF17B4A57}"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5320" cy="4113720"/>
          </a:xfrm>
          <a:prstGeom prst="rect">
            <a:avLst/>
          </a:prstGeom>
        </p:spPr>
        <p:txBody>
          <a:bodyPr lIns="0" rIns="0" tIns="0" bIns="0"/>
          <a:p>
            <a:r>
              <a:rPr lang="en-US" sz="2000" strike="noStrike">
                <a:latin typeface="Arial"/>
              </a:rPr>
              <a:t>Good morning and thank you for coming. I hope not to tire you too much.</a:t>
            </a:r>
            <a:endParaRPr/>
          </a:p>
          <a:p>
            <a:r>
              <a:rPr lang="en-US" sz="2000" strike="noStrike">
                <a:latin typeface="Arial"/>
              </a:rPr>
              <a:t>I'm John Chantzis and this is my dissertation,</a:t>
            </a:r>
            <a:endParaRPr/>
          </a:p>
          <a:p>
            <a:r>
              <a:rPr lang="en-US" sz="2000" strike="noStrike">
                <a:latin typeface="Arial"/>
              </a:rPr>
              <a:t>  </a:t>
            </a:r>
            <a:r>
              <a:rPr lang="en-US" sz="2000" strike="noStrike">
                <a:latin typeface="Arial"/>
              </a:rPr>
              <a:t>the development of a graphical environment for simulation software of heat transfer phenomena.</a:t>
            </a:r>
            <a:endParaRPr/>
          </a:p>
        </p:txBody>
      </p:sp>
      <p:sp>
        <p:nvSpPr>
          <p:cNvPr id="18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78F7BD9-D6E0-4F3C-8323-F22E865F8C3B}" type="slidenum">
              <a:rPr lang="en-US" sz="1200" strike="noStrike">
                <a:solidFill>
                  <a:srgbClr val="000000"/>
                </a:solidFill>
                <a:latin typeface="+mn-lt"/>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685800" y="4343400"/>
            <a:ext cx="5485320" cy="4113720"/>
          </a:xfrm>
          <a:prstGeom prst="rect">
            <a:avLst/>
          </a:prstGeom>
        </p:spPr>
        <p:txBody>
          <a:bodyPr lIns="0" rIns="0" tIns="0" bIns="0"/>
          <a:p>
            <a:r>
              <a:rPr lang="en-US">
                <a:latin typeface="Arial"/>
              </a:rPr>
              <a:t>After the user has finished editing the data using the GUI, he can execute a simulation (by running the bark application) in order to see the results.</a:t>
            </a:r>
            <a:endParaRPr/>
          </a:p>
          <a:p>
            <a:endParaRPr/>
          </a:p>
          <a:p>
            <a:r>
              <a:rPr lang="en-US">
                <a:latin typeface="Arial"/>
              </a:rPr>
              <a:t>This is a sample of an output file of the bark (has more columns and lines) and has the form that you see</a:t>
            </a:r>
            <a:endParaRPr/>
          </a:p>
          <a:p>
            <a:r>
              <a:rPr lang="en-US">
                <a:latin typeface="Arial"/>
              </a:rPr>
              <a:t>The first line has the titles of data and other data are separated by tabs per column.</a:t>
            </a:r>
            <a:endParaRPr/>
          </a:p>
          <a:p>
            <a:endParaRPr/>
          </a:p>
          <a:p>
            <a:r>
              <a:rPr lang="en-US">
                <a:latin typeface="Arial"/>
              </a:rPr>
              <a:t>Because hardly anyone sees conclusions from such a file, let's create a figure ...</a:t>
            </a:r>
            <a:endParaRPr/>
          </a:p>
        </p:txBody>
      </p:sp>
      <p:sp>
        <p:nvSpPr>
          <p:cNvPr id="19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DBFDD53-3386-493E-9361-8E8DFD9859E7}" type="slidenum">
              <a:rPr lang="en-US" sz="1200" strike="noStrike">
                <a:solidFill>
                  <a:srgbClr val="000000"/>
                </a:solidFill>
                <a:latin typeface="+mn-lt"/>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PlaceHolder 1"/>
          <p:cNvSpPr>
            <a:spLocks noGrp="1"/>
          </p:cNvSpPr>
          <p:nvPr>
            <p:ph type="body"/>
          </p:nvPr>
        </p:nvSpPr>
        <p:spPr>
          <a:xfrm>
            <a:off x="685800" y="4343400"/>
            <a:ext cx="5485320" cy="4113720"/>
          </a:xfrm>
          <a:prstGeom prst="rect">
            <a:avLst/>
          </a:prstGeom>
        </p:spPr>
        <p:txBody>
          <a:bodyPr lIns="0" rIns="0" tIns="0" bIns="0"/>
          <a:p>
            <a:r>
              <a:rPr lang="en-US">
                <a:latin typeface="Arial"/>
              </a:rPr>
              <a:t>This is the purpose of the second part of the dissertation, the graphical representation of the output data.</a:t>
            </a:r>
            <a:endParaRPr/>
          </a:p>
          <a:p>
            <a:endParaRPr/>
          </a:p>
          <a:p>
            <a:r>
              <a:rPr lang="en-US">
                <a:latin typeface="Arial"/>
              </a:rPr>
              <a:t>Reads the file that we previously saw in order to take the data and store it in a format that can be used.</a:t>
            </a:r>
            <a:endParaRPr/>
          </a:p>
          <a:p>
            <a:endParaRPr/>
          </a:p>
          <a:p>
            <a:r>
              <a:rPr lang="en-US">
                <a:latin typeface="Arial"/>
              </a:rPr>
              <a:t>The library ZedGraph is used for creating graphs.</a:t>
            </a:r>
            <a:endParaRPr/>
          </a:p>
          <a:p>
            <a:endParaRPr/>
          </a:p>
          <a:p>
            <a:r>
              <a:rPr lang="en-US">
                <a:latin typeface="Arial"/>
              </a:rPr>
              <a:t>Now the student can draw conclusions about the materials that can be used on the wall for the best solution with the input data he provided.</a:t>
            </a:r>
            <a:endParaRPr/>
          </a:p>
        </p:txBody>
      </p:sp>
      <p:sp>
        <p:nvSpPr>
          <p:cNvPr id="20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B075CAA-A760-4153-A9CB-41BBC3B98EC9}" type="slidenum">
              <a:rPr lang="en-US" sz="1200" strike="noStrike">
                <a:solidFill>
                  <a:srgbClr val="000000"/>
                </a:solidFill>
                <a:latin typeface="+mn-lt"/>
                <a:ea typeface="+mn-ea"/>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PlaceHolder 1"/>
          <p:cNvSpPr>
            <a:spLocks noGrp="1"/>
          </p:cNvSpPr>
          <p:nvPr>
            <p:ph type="body"/>
          </p:nvPr>
        </p:nvSpPr>
        <p:spPr>
          <a:xfrm>
            <a:off x="685800" y="4343400"/>
            <a:ext cx="5485320" cy="4113720"/>
          </a:xfrm>
          <a:prstGeom prst="rect">
            <a:avLst/>
          </a:prstGeom>
        </p:spPr>
        <p:txBody>
          <a:bodyPr lIns="0" rIns="0" tIns="0" bIns="0"/>
          <a:p>
            <a:r>
              <a:rPr lang="en-US">
                <a:latin typeface="Arial"/>
              </a:rPr>
              <a:t>What we saw, now in practice ...</a:t>
            </a:r>
            <a:endParaRPr/>
          </a:p>
        </p:txBody>
      </p:sp>
      <p:sp>
        <p:nvSpPr>
          <p:cNvPr id="20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02599C4-B1F8-424D-AE6A-7EFC262EF22C}" type="slidenum">
              <a:rPr lang="en-US" sz="1200" strike="noStrike">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PlaceHolder 1"/>
          <p:cNvSpPr>
            <a:spLocks noGrp="1"/>
          </p:cNvSpPr>
          <p:nvPr>
            <p:ph type="body"/>
          </p:nvPr>
        </p:nvSpPr>
        <p:spPr>
          <a:xfrm>
            <a:off x="685800" y="4343400"/>
            <a:ext cx="5485320" cy="4113720"/>
          </a:xfrm>
          <a:prstGeom prst="rect">
            <a:avLst/>
          </a:prstGeom>
        </p:spPr>
        <p:txBody>
          <a:bodyPr lIns="0" rIns="0" tIns="0" bIns="0"/>
          <a:p>
            <a:r>
              <a:rPr lang="en-US">
                <a:latin typeface="Arial"/>
              </a:rPr>
              <a:t>As you realized I made a GUI for a program that already exists, the bark.</a:t>
            </a:r>
            <a:endParaRPr/>
          </a:p>
          <a:p>
            <a:r>
              <a:rPr lang="en-US">
                <a:latin typeface="Arial"/>
              </a:rPr>
              <a:t>~ About the bark:</a:t>
            </a:r>
            <a:endParaRPr/>
          </a:p>
          <a:p>
            <a:r>
              <a:rPr lang="en-US">
                <a:latin typeface="Arial"/>
              </a:rPr>
              <a:t>       </a:t>
            </a:r>
            <a:r>
              <a:rPr lang="en-US">
                <a:latin typeface="Arial"/>
              </a:rPr>
              <a:t>It is an application which simulates heat transfer phenomena on walls with multiple layers,</a:t>
            </a:r>
            <a:endParaRPr/>
          </a:p>
          <a:p>
            <a:r>
              <a:rPr lang="en-US">
                <a:latin typeface="Arial"/>
              </a:rPr>
              <a:t>         </a:t>
            </a:r>
            <a:r>
              <a:rPr lang="en-US">
                <a:latin typeface="Arial"/>
              </a:rPr>
              <a:t>wherein each layer is a different material.</a:t>
            </a:r>
            <a:endParaRPr/>
          </a:p>
          <a:p>
            <a:r>
              <a:rPr lang="en-US">
                <a:latin typeface="Arial"/>
              </a:rPr>
              <a:t>       </a:t>
            </a:r>
            <a:r>
              <a:rPr lang="en-US">
                <a:latin typeface="Arial"/>
              </a:rPr>
              <a:t>Receives an XML input file with a specific structure to output a file with the simulation results.</a:t>
            </a:r>
            <a:endParaRPr/>
          </a:p>
          <a:p>
            <a:r>
              <a:rPr lang="en-US">
                <a:latin typeface="Arial"/>
              </a:rPr>
              <a:t>My own dissertation uses this application to make graphs with the output data.</a:t>
            </a:r>
            <a:endParaRPr/>
          </a:p>
        </p:txBody>
      </p:sp>
      <p:sp>
        <p:nvSpPr>
          <p:cNvPr id="18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4D65175-7B81-48BF-A02D-38AB603D73F1}" type="slidenum">
              <a:rPr lang="en-US" sz="1200" strike="noStrike">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685800" y="4343400"/>
            <a:ext cx="5485320" cy="4113720"/>
          </a:xfrm>
          <a:prstGeom prst="rect">
            <a:avLst/>
          </a:prstGeom>
        </p:spPr>
        <p:txBody>
          <a:bodyPr lIns="0" rIns="0" tIns="0" bIns="0"/>
          <a:p>
            <a:r>
              <a:rPr lang="en-US">
                <a:latin typeface="Arial"/>
              </a:rPr>
              <a:t>The practical use of bark is to perform conclusions on the performance of a wall under various conditions (eg If you look at the sun and how many / which hours a day) A useful application of the program is the construction of energy buildings, ie affordable energy .</a:t>
            </a:r>
            <a:endParaRPr/>
          </a:p>
          <a:p>
            <a:r>
              <a:rPr lang="en-US">
                <a:latin typeface="Arial"/>
              </a:rPr>
              <a:t>Research proved that a percentage of over 30% of energy consumption in Greece concerns buildings and it's an annually increasing percentage. Thus saving energy through energetic buildings offer significant gain performance and money.</a:t>
            </a:r>
            <a:endParaRPr/>
          </a:p>
          <a:p>
            <a:r>
              <a:rPr lang="en-US">
                <a:latin typeface="Arial"/>
              </a:rPr>
              <a:t>The bark program is already used in teaching the course "Computational Transport Phenomena" of the department Mechanical - Engineering. The problem is that students struggled to manually edit the XML file and find it difficult to understand the essence of the exercise ...</a:t>
            </a:r>
            <a:endParaRPr/>
          </a:p>
        </p:txBody>
      </p:sp>
      <p:sp>
        <p:nvSpPr>
          <p:cNvPr id="18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9607596-B72C-4AAE-9697-DE8C379771E2}" type="slidenum">
              <a:rPr lang="en-US" sz="1200" strike="noStrike">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PlaceHolder 1"/>
          <p:cNvSpPr>
            <a:spLocks noGrp="1"/>
          </p:cNvSpPr>
          <p:nvPr>
            <p:ph type="body"/>
          </p:nvPr>
        </p:nvSpPr>
        <p:spPr>
          <a:xfrm>
            <a:off x="685800" y="4343400"/>
            <a:ext cx="5485320" cy="4113720"/>
          </a:xfrm>
          <a:prstGeom prst="rect">
            <a:avLst/>
          </a:prstGeom>
        </p:spPr>
        <p:txBody>
          <a:bodyPr lIns="0" rIns="0" tIns="0" bIns="0"/>
          <a:p>
            <a:r>
              <a:rPr lang="en-US">
                <a:latin typeface="Arial"/>
              </a:rPr>
              <a:t>~ Here is when my dissertation takes place, the GUI Bark_GUI.</a:t>
            </a:r>
            <a:endParaRPr/>
          </a:p>
          <a:p>
            <a:r>
              <a:rPr lang="en-US">
                <a:latin typeface="Arial"/>
              </a:rPr>
              <a:t>It opens and creates XML files with the structure we want and provides easy editing of the content without someone knowing the language XML, in order to perform the simulation in bark.</a:t>
            </a:r>
            <a:endParaRPr/>
          </a:p>
          <a:p>
            <a:endParaRPr/>
          </a:p>
          <a:p>
            <a:r>
              <a:rPr lang="en-US">
                <a:latin typeface="Arial"/>
              </a:rPr>
              <a:t>[Analysis of the Controls of the main window]</a:t>
            </a:r>
            <a:endParaRPr/>
          </a:p>
          <a:p>
            <a:r>
              <a:rPr lang="en-US">
                <a:latin typeface="Arial"/>
              </a:rPr>
              <a:t>Key Controls main window is TreeViewer and ElementViewer.</a:t>
            </a:r>
            <a:endParaRPr/>
          </a:p>
          <a:p>
            <a:r>
              <a:rPr lang="en-US">
                <a:latin typeface="Arial"/>
              </a:rPr>
              <a:t>The ElementViewer contains all the Controls for data processing of each element.</a:t>
            </a:r>
            <a:endParaRPr/>
          </a:p>
          <a:p>
            <a:r>
              <a:rPr lang="en-US">
                <a:latin typeface="Arial"/>
              </a:rPr>
              <a:t>The TreeViewer shows the structure of the open XML file, all elements comprehensively.</a:t>
            </a:r>
            <a:endParaRPr/>
          </a:p>
          <a:p>
            <a:r>
              <a:rPr lang="en-US">
                <a:latin typeface="Arial"/>
              </a:rPr>
              <a:t>      </a:t>
            </a:r>
            <a:r>
              <a:rPr lang="en-US">
                <a:latin typeface="Arial"/>
              </a:rPr>
              <a:t>In TreeViewer the user can choose an item and automatically update the ElementViewer right to show only the contents of the</a:t>
            </a:r>
            <a:endParaRPr/>
          </a:p>
          <a:p>
            <a:r>
              <a:rPr lang="en-US">
                <a:latin typeface="Arial"/>
              </a:rPr>
              <a:t>       </a:t>
            </a:r>
            <a:r>
              <a:rPr lang="en-US">
                <a:latin typeface="Arial"/>
              </a:rPr>
              <a:t>selected item. You can also right-click to add, remove, rename specific data and move</a:t>
            </a:r>
            <a:endParaRPr/>
          </a:p>
          <a:p>
            <a:r>
              <a:rPr lang="en-US">
                <a:latin typeface="Arial"/>
              </a:rPr>
              <a:t>       </a:t>
            </a:r>
            <a:r>
              <a:rPr lang="en-US">
                <a:latin typeface="Arial"/>
              </a:rPr>
              <a:t>an item to another location.</a:t>
            </a:r>
            <a:endParaRPr/>
          </a:p>
          <a:p>
            <a:r>
              <a:rPr lang="en-US">
                <a:latin typeface="Arial"/>
              </a:rPr>
              <a:t>The Status Message below shows the status of the program (usually always displays Ready but on slower computers it is very useful).</a:t>
            </a:r>
            <a:endParaRPr/>
          </a:p>
          <a:p>
            <a:r>
              <a:rPr lang="en-US">
                <a:latin typeface="Arial"/>
              </a:rPr>
              <a:t>And above the ElementViewer is displayed the path of the selected element from left (just to know who you are).</a:t>
            </a:r>
            <a:endParaRPr/>
          </a:p>
          <a:p>
            <a:endParaRPr/>
          </a:p>
          <a:p>
            <a:r>
              <a:rPr lang="en-US">
                <a:latin typeface="Arial"/>
              </a:rPr>
              <a:t>~ I'll explain and contents of ElementViewer later, but for now let us see an XML file ...</a:t>
            </a:r>
            <a:endParaRPr/>
          </a:p>
        </p:txBody>
      </p:sp>
      <p:sp>
        <p:nvSpPr>
          <p:cNvPr id="18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7F9E2D1-2F0D-499C-AA10-839A78B43F19}" type="slidenum">
              <a:rPr lang="en-US" sz="1200" strike="noStrike">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685800" y="4343400"/>
            <a:ext cx="5485320" cy="4113720"/>
          </a:xfrm>
          <a:prstGeom prst="rect">
            <a:avLst/>
          </a:prstGeom>
        </p:spPr>
        <p:txBody>
          <a:bodyPr lIns="0" rIns="0" tIns="0" bIns="0"/>
          <a:p>
            <a:r>
              <a:rPr lang="en-US">
                <a:latin typeface="Arial"/>
              </a:rPr>
              <a:t>~ This is an XML file that is required to perform the simulatation.</a:t>
            </a:r>
            <a:endParaRPr/>
          </a:p>
          <a:p>
            <a:r>
              <a:rPr lang="en-US">
                <a:latin typeface="Arial"/>
              </a:rPr>
              <a:t>Amended after consultation with the Professor Onoufrio Charalambous to fit properly both bark and GUI (XSD).</a:t>
            </a:r>
            <a:endParaRPr/>
          </a:p>
          <a:p>
            <a:endParaRPr/>
          </a:p>
          <a:p>
            <a:r>
              <a:rPr lang="en-US">
                <a:latin typeface="Arial"/>
              </a:rPr>
              <a:t>[I show data in XML]</a:t>
            </a:r>
            <a:endParaRPr/>
          </a:p>
          <a:p>
            <a:r>
              <a:rPr lang="en-US">
                <a:latin typeface="Arial"/>
              </a:rPr>
              <a:t>We can see the 'case' which is the Root Element of the XML, it's two base children: simulation and setup and their contents.</a:t>
            </a:r>
            <a:endParaRPr/>
          </a:p>
          <a:p>
            <a:endParaRPr/>
          </a:p>
          <a:p>
            <a:r>
              <a:rPr lang="en-US">
                <a:latin typeface="Arial"/>
              </a:rPr>
              <a:t>The same structure is obviously in the GUI as well.</a:t>
            </a:r>
            <a:endParaRPr/>
          </a:p>
          <a:p>
            <a:r>
              <a:rPr lang="en-US">
                <a:latin typeface="Arial"/>
              </a:rPr>
              <a:t>[Switch to the previous slide to show the assignment of the elements in the tree]</a:t>
            </a:r>
            <a:endParaRPr/>
          </a:p>
          <a:p>
            <a:r>
              <a:rPr lang="en-US">
                <a:latin typeface="Arial"/>
              </a:rPr>
              <a:t>... And the same data ...</a:t>
            </a:r>
            <a:endParaRPr/>
          </a:p>
          <a:p>
            <a:r>
              <a:rPr lang="en-US">
                <a:latin typeface="Arial"/>
              </a:rPr>
              <a:t>[Switch to look and the matching of data in ElementViewer]</a:t>
            </a:r>
            <a:endParaRPr/>
          </a:p>
          <a:p>
            <a:endParaRPr/>
          </a:p>
          <a:p>
            <a:endParaRPr/>
          </a:p>
          <a:p>
            <a:r>
              <a:rPr lang="en-US">
                <a:latin typeface="Arial"/>
              </a:rPr>
              <a:t>Different measurement units are supported. Also some elements may have another name [show the material name = "polystyrene"]</a:t>
            </a:r>
            <a:endParaRPr/>
          </a:p>
          <a:p>
            <a:endParaRPr/>
          </a:p>
          <a:p>
            <a:r>
              <a:rPr lang="en-US">
                <a:latin typeface="Arial"/>
              </a:rPr>
              <a:t>And finally we see the content which may have an element XML, constant, keyword ...</a:t>
            </a:r>
            <a:endParaRPr/>
          </a:p>
          <a:p>
            <a:r>
              <a:rPr lang="en-US">
                <a:latin typeface="Arial"/>
              </a:rPr>
              <a:t>[Switch to look different in each Control]</a:t>
            </a:r>
            <a:endParaRPr/>
          </a:p>
          <a:p>
            <a:endParaRPr/>
          </a:p>
          <a:p>
            <a:r>
              <a:rPr lang="en-US">
                <a:latin typeface="Arial"/>
              </a:rPr>
              <a:t>There are also the reference and variable elements which we will see later.</a:t>
            </a:r>
            <a:endParaRPr/>
          </a:p>
        </p:txBody>
      </p:sp>
      <p:sp>
        <p:nvSpPr>
          <p:cNvPr id="18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DEF5F77-9772-458D-A938-D46A4A849320}" type="slidenum">
              <a:rPr lang="en-US" sz="1200" strike="noStrike">
                <a:solidFill>
                  <a:srgbClr val="000000"/>
                </a:solid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685800" y="4343400"/>
            <a:ext cx="5485320" cy="4113720"/>
          </a:xfrm>
          <a:prstGeom prst="rect">
            <a:avLst/>
          </a:prstGeom>
        </p:spPr>
        <p:txBody>
          <a:bodyPr lIns="0" rIns="0" tIns="0" bIns="0"/>
          <a:p>
            <a:r>
              <a:rPr lang="en-US">
                <a:latin typeface="Arial"/>
              </a:rPr>
              <a:t>~ The biggest problem I had with the dissertation was to make the application dynamic.</a:t>
            </a:r>
            <a:endParaRPr/>
          </a:p>
          <a:p>
            <a:endParaRPr/>
          </a:p>
          <a:p>
            <a:r>
              <a:rPr lang="en-US">
                <a:latin typeface="Arial"/>
              </a:rPr>
              <a:t>That's why it was required among others to build a schema file for the XML and what we see is a sample file XSD.</a:t>
            </a:r>
            <a:endParaRPr/>
          </a:p>
          <a:p>
            <a:r>
              <a:rPr lang="en-US">
                <a:latin typeface="Arial"/>
              </a:rPr>
              <a:t>The entire schema is broken into five parts for simplification.</a:t>
            </a:r>
            <a:endParaRPr/>
          </a:p>
          <a:p>
            <a:endParaRPr/>
          </a:p>
          <a:p>
            <a:r>
              <a:rPr lang="en-US">
                <a:latin typeface="Arial"/>
              </a:rPr>
              <a:t>This schema defines the structure of the elements in the XML files.</a:t>
            </a:r>
            <a:endParaRPr/>
          </a:p>
          <a:p>
            <a:r>
              <a:rPr lang="en-US">
                <a:latin typeface="Arial"/>
              </a:rPr>
              <a:t>The types of the elements are defined in other files, this file mainly shows the structure.</a:t>
            </a:r>
            <a:endParaRPr/>
          </a:p>
          <a:p>
            <a:endParaRPr/>
          </a:p>
          <a:p>
            <a:r>
              <a:rPr lang="en-US">
                <a:latin typeface="Arial"/>
              </a:rPr>
              <a:t>~ I will not get deeper into this part not to tire you with a lot of code, just to mention that the admin can write help text in the data that appears in the GUI after mouse-hover on each item.</a:t>
            </a:r>
            <a:endParaRPr/>
          </a:p>
        </p:txBody>
      </p:sp>
      <p:sp>
        <p:nvSpPr>
          <p:cNvPr id="19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420993C-DBB3-42A9-A9B0-3A5EE92F280E}" type="slidenum">
              <a:rPr lang="en-US" sz="1200" strike="noStrike">
                <a:solidFill>
                  <a:srgbClr val="000000"/>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PlaceHolder 1"/>
          <p:cNvSpPr>
            <a:spLocks noGrp="1"/>
          </p:cNvSpPr>
          <p:nvPr>
            <p:ph type="body"/>
          </p:nvPr>
        </p:nvSpPr>
        <p:spPr>
          <a:xfrm>
            <a:off x="685800" y="4343400"/>
            <a:ext cx="5485320" cy="4113720"/>
          </a:xfrm>
          <a:prstGeom prst="rect">
            <a:avLst/>
          </a:prstGeom>
        </p:spPr>
        <p:txBody>
          <a:bodyPr lIns="0" rIns="0" tIns="0" bIns="0"/>
          <a:p>
            <a:r>
              <a:rPr lang="en-US">
                <a:latin typeface="Arial"/>
              </a:rPr>
              <a:t>Here we see a Variable element which is represented by a two-dimensional array of values.</a:t>
            </a:r>
            <a:endParaRPr/>
          </a:p>
          <a:p>
            <a:r>
              <a:rPr lang="en-US">
                <a:latin typeface="Arial"/>
              </a:rPr>
              <a:t>Opposing to the constant value the variables have two units wherein the first usually is time (i.e. changing the value in time).</a:t>
            </a:r>
            <a:endParaRPr/>
          </a:p>
          <a:p>
            <a:endParaRPr/>
          </a:p>
          <a:p>
            <a:r>
              <a:rPr lang="en-US">
                <a:latin typeface="Arial"/>
              </a:rPr>
              <a:t>The first option (dropdown) is to change the type of variable to constant and vice versa. The permitted types are defined in one of the XSD files.</a:t>
            </a:r>
            <a:endParaRPr/>
          </a:p>
          <a:p>
            <a:endParaRPr/>
          </a:p>
          <a:p>
            <a:r>
              <a:rPr lang="en-US">
                <a:latin typeface="Arial"/>
              </a:rPr>
              <a:t>In the variable control it appears that the user made some mistakes like leaving the first box empty or typing letters in the other two boxes instead of numbers. There is a value validation control on each item and what value is considered valid is defined in the XSD.</a:t>
            </a:r>
            <a:endParaRPr/>
          </a:p>
          <a:p>
            <a:endParaRPr/>
          </a:p>
          <a:p>
            <a:r>
              <a:rPr lang="en-US">
                <a:latin typeface="Arial"/>
              </a:rPr>
              <a:t>Generally all the restrictions we wish to add, are contained in the XSD files to be able to change them without the need to create a new Project-GUI. (The 'dynamicity' I mentioned earlier)</a:t>
            </a:r>
            <a:endParaRPr/>
          </a:p>
        </p:txBody>
      </p:sp>
      <p:sp>
        <p:nvSpPr>
          <p:cNvPr id="19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F30FCC1-FB4C-42E8-839C-DF89E00D2292}" type="slidenum">
              <a:rPr lang="en-US" sz="1200" strike="noStrike">
                <a:solidFill>
                  <a:srgbClr val="000000"/>
                </a:solid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PlaceHolder 1"/>
          <p:cNvSpPr>
            <a:spLocks noGrp="1"/>
          </p:cNvSpPr>
          <p:nvPr>
            <p:ph type="body"/>
          </p:nvPr>
        </p:nvSpPr>
        <p:spPr>
          <a:xfrm>
            <a:off x="685800" y="4343400"/>
            <a:ext cx="5485320" cy="4113720"/>
          </a:xfrm>
          <a:prstGeom prst="rect">
            <a:avLst/>
          </a:prstGeom>
        </p:spPr>
        <p:txBody>
          <a:bodyPr lIns="0" rIns="0" tIns="0" bIns="0"/>
          <a:p>
            <a:r>
              <a:rPr lang="en-US">
                <a:latin typeface="Arial"/>
              </a:rPr>
              <a:t>Because the variable can take large amounts of data (an exercise had two tables from 5000 lines each panel) I implemented compatibility with Excel type files.</a:t>
            </a:r>
            <a:endParaRPr/>
          </a:p>
          <a:p>
            <a:endParaRPr/>
          </a:p>
          <a:p>
            <a:r>
              <a:rPr lang="en-US">
                <a:latin typeface="Arial"/>
              </a:rPr>
              <a:t>One can copy data tables to and from Excel.</a:t>
            </a:r>
            <a:endParaRPr/>
          </a:p>
        </p:txBody>
      </p:sp>
      <p:sp>
        <p:nvSpPr>
          <p:cNvPr id="19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FF1A30C-9E3F-4664-991C-0B769E2DADD3}" type="slidenum">
              <a:rPr lang="en-US" sz="1200" strike="noStrike">
                <a:solidFill>
                  <a:srgbClr val="000000"/>
                </a:solid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685800" y="4343400"/>
            <a:ext cx="5485320" cy="4113720"/>
          </a:xfrm>
          <a:prstGeom prst="rect">
            <a:avLst/>
          </a:prstGeom>
        </p:spPr>
        <p:txBody>
          <a:bodyPr lIns="0" rIns="0" tIns="0" bIns="0"/>
          <a:p>
            <a:r>
              <a:rPr lang="en-US">
                <a:latin typeface="Arial"/>
              </a:rPr>
              <a:t>~ The last control that you see is the Reference.</a:t>
            </a:r>
            <a:endParaRPr/>
          </a:p>
          <a:p>
            <a:endParaRPr/>
          </a:p>
          <a:p>
            <a:r>
              <a:rPr lang="en-US">
                <a:latin typeface="Arial"/>
              </a:rPr>
              <a:t>This is a little more complicated because it does not have a specific value. It has a symbolic value to indicate that it refers to another item.</a:t>
            </a:r>
            <a:endParaRPr/>
          </a:p>
          <a:p>
            <a:r>
              <a:rPr lang="en-US">
                <a:latin typeface="Arial"/>
              </a:rPr>
              <a:t>As we can see in the example it is used to denote what materials exist and which layer of the wall is which material. This way you do not need to put the same values ​​in the layers using the same material.</a:t>
            </a:r>
            <a:endParaRPr/>
          </a:p>
          <a:p>
            <a:endParaRPr/>
          </a:p>
          <a:p>
            <a:r>
              <a:rPr lang="en-US">
                <a:latin typeface="Arial"/>
              </a:rPr>
              <a:t>I said that it is more complicated because, unlike the other elements, it is created after loading the XML file and the possible values ​​are not defined in the XSD, but change while the user is processing the data.</a:t>
            </a:r>
            <a:endParaRPr/>
          </a:p>
          <a:p>
            <a:endParaRPr/>
          </a:p>
          <a:p>
            <a:r>
              <a:rPr lang="en-US">
                <a:latin typeface="Arial"/>
              </a:rPr>
              <a:t>In short, if we add another material, the Reference control is refreshed and has an extra possible value. Similarly with the deletion and renaming.</a:t>
            </a:r>
            <a:endParaRPr/>
          </a:p>
          <a:p>
            <a:endParaRPr/>
          </a:p>
          <a:p>
            <a:r>
              <a:rPr lang="en-US">
                <a:latin typeface="Arial"/>
              </a:rPr>
              <a:t>~ These were the controls and their use ...</a:t>
            </a:r>
            <a:endParaRPr/>
          </a:p>
        </p:txBody>
      </p:sp>
      <p:sp>
        <p:nvSpPr>
          <p:cNvPr id="19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9D950D4-5A45-42D0-878D-D89CF76DEC57}" type="slidenum">
              <a:rPr lang="en-US" sz="1200" strike="noStrike">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6" name="" descr=""/>
          <p:cNvPicPr/>
          <p:nvPr/>
        </p:nvPicPr>
        <p:blipFill>
          <a:blip r:embed="rId2"/>
          <a:stretch/>
        </p:blipFill>
        <p:spPr>
          <a:xfrm>
            <a:off x="2079000" y="1604520"/>
            <a:ext cx="4984920" cy="3977280"/>
          </a:xfrm>
          <a:prstGeom prst="rect">
            <a:avLst/>
          </a:prstGeom>
          <a:ln>
            <a:noFill/>
          </a:ln>
        </p:spPr>
      </p:pic>
      <p:pic>
        <p:nvPicPr>
          <p:cNvPr id="37"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4680"/>
            <a:ext cx="8228520" cy="52945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7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2" name="" descr=""/>
          <p:cNvPicPr/>
          <p:nvPr/>
        </p:nvPicPr>
        <p:blipFill>
          <a:blip r:embed="rId2"/>
          <a:stretch/>
        </p:blipFill>
        <p:spPr>
          <a:xfrm>
            <a:off x="2079000" y="1604520"/>
            <a:ext cx="4984920" cy="3977280"/>
          </a:xfrm>
          <a:prstGeom prst="rect">
            <a:avLst/>
          </a:prstGeom>
          <a:ln>
            <a:noFill/>
          </a:ln>
        </p:spPr>
      </p:pic>
      <p:pic>
        <p:nvPicPr>
          <p:cNvPr id="73"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77"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7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8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4" name="PlaceHolder 1"/>
          <p:cNvSpPr>
            <a:spLocks noGrp="1"/>
          </p:cNvSpPr>
          <p:nvPr>
            <p:ph type="subTitle"/>
          </p:nvPr>
        </p:nvSpPr>
        <p:spPr>
          <a:xfrm>
            <a:off x="457200" y="274680"/>
            <a:ext cx="8228520" cy="52945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8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8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9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9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9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9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10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10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0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08" name="" descr=""/>
          <p:cNvPicPr/>
          <p:nvPr/>
        </p:nvPicPr>
        <p:blipFill>
          <a:blip r:embed="rId2"/>
          <a:stretch/>
        </p:blipFill>
        <p:spPr>
          <a:xfrm>
            <a:off x="2079000" y="1604520"/>
            <a:ext cx="4984920" cy="3977280"/>
          </a:xfrm>
          <a:prstGeom prst="rect">
            <a:avLst/>
          </a:prstGeom>
          <a:ln>
            <a:noFill/>
          </a:ln>
        </p:spPr>
      </p:pic>
      <p:pic>
        <p:nvPicPr>
          <p:cNvPr id="109" name="" descr=""/>
          <p:cNvPicPr/>
          <p:nvPr/>
        </p:nvPicPr>
        <p:blipFill>
          <a:blip r:embed="rId3"/>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113"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11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11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0" name="PlaceHolder 1"/>
          <p:cNvSpPr>
            <a:spLocks noGrp="1"/>
          </p:cNvSpPr>
          <p:nvPr>
            <p:ph type="subTitle"/>
          </p:nvPr>
        </p:nvSpPr>
        <p:spPr>
          <a:xfrm>
            <a:off x="457200" y="274680"/>
            <a:ext cx="8228520" cy="529452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12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2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2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12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2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2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13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3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13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3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13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3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4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14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4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44" name="" descr=""/>
          <p:cNvPicPr/>
          <p:nvPr/>
        </p:nvPicPr>
        <p:blipFill>
          <a:blip r:embed="rId2"/>
          <a:stretch/>
        </p:blipFill>
        <p:spPr>
          <a:xfrm>
            <a:off x="2079000" y="1604520"/>
            <a:ext cx="4984920" cy="3977280"/>
          </a:xfrm>
          <a:prstGeom prst="rect">
            <a:avLst/>
          </a:prstGeom>
          <a:ln>
            <a:noFill/>
          </a:ln>
        </p:spPr>
      </p:pic>
      <p:pic>
        <p:nvPicPr>
          <p:cNvPr id="145" name="" descr=""/>
          <p:cNvPicPr/>
          <p:nvPr/>
        </p:nvPicPr>
        <p:blipFill>
          <a:blip r:embed="rId3"/>
          <a:stretch/>
        </p:blipFill>
        <p:spPr>
          <a:xfrm>
            <a:off x="207900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4680"/>
            <a:ext cx="8228520" cy="52945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4680"/>
            <a:ext cx="8228520" cy="1141920"/>
          </a:xfrm>
          <a:prstGeom prst="rect">
            <a:avLst/>
          </a:prstGeom>
        </p:spPr>
        <p:txBody>
          <a:bodyPr lIns="0" rIns="0" tIns="0" bIns="0" anchor="ctr"/>
          <a:p>
            <a:pPr algn="ctr"/>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8457840" y="6499440"/>
            <a:ext cx="83520" cy="83520"/>
          </a:xfrm>
          <a:prstGeom prst="ellipse">
            <a:avLst/>
          </a:prstGeom>
          <a:solidFill>
            <a:schemeClr val="tx1">
              <a:lumMod val="50000"/>
              <a:lumOff val="50000"/>
            </a:schemeClr>
          </a:solidFill>
          <a:ln w="12600">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569160" y="6499440"/>
            <a:ext cx="83520" cy="83520"/>
          </a:xfrm>
          <a:prstGeom prst="ellipse">
            <a:avLst/>
          </a:prstGeom>
          <a:solidFill>
            <a:schemeClr val="tx1">
              <a:lumMod val="50000"/>
              <a:lumOff val="50000"/>
            </a:schemeClr>
          </a:solidFill>
          <a:ln w="12600">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457200" y="274680"/>
            <a:ext cx="8228520" cy="1141920"/>
          </a:xfrm>
          <a:prstGeom prst="rect">
            <a:avLst/>
          </a:prstGeom>
        </p:spPr>
        <p:txBody>
          <a:bodyPr lIns="0" rIns="0" tIns="0" bIns="0" anchor="ctr"/>
          <a:p>
            <a:r>
              <a:rPr lang="en-US">
                <a:latin typeface="Arial"/>
              </a:rPr>
              <a:t>Click to edit the title text format</a:t>
            </a:r>
            <a:endParaRPr/>
          </a:p>
        </p:txBody>
      </p:sp>
      <p:sp>
        <p:nvSpPr>
          <p:cNvPr id="3" name="PlaceHolder 4"/>
          <p:cNvSpPr>
            <a:spLocks noGrp="1"/>
          </p:cNvSpPr>
          <p:nvPr>
            <p:ph type="body"/>
          </p:nvPr>
        </p:nvSpPr>
        <p:spPr>
          <a:xfrm>
            <a:off x="457200" y="1604520"/>
            <a:ext cx="8228880" cy="39769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75"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8520" cy="1141920"/>
          </a:xfrm>
          <a:prstGeom prst="rect">
            <a:avLst/>
          </a:prstGeom>
        </p:spPr>
        <p:txBody>
          <a:bodyPr lIns="0" rIns="0" tIns="0" bIns="0" anchor="ctr"/>
          <a:p>
            <a:r>
              <a:rPr lang="en-US">
                <a:latin typeface="Arial"/>
              </a:rPr>
              <a:t>Click to edit the title text format</a:t>
            </a:r>
            <a:endParaRPr/>
          </a:p>
        </p:txBody>
      </p:sp>
      <p:sp>
        <p:nvSpPr>
          <p:cNvPr id="111"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1.xml"/><Relationship Id="rId3"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685800" y="2590920"/>
            <a:ext cx="7771320" cy="1141920"/>
          </a:xfrm>
          <a:prstGeom prst="rect">
            <a:avLst/>
          </a:prstGeom>
          <a:noFill/>
          <a:ln>
            <a:noFill/>
          </a:ln>
        </p:spPr>
        <p:style>
          <a:lnRef idx="0"/>
          <a:fillRef idx="0"/>
          <a:effectRef idx="0"/>
          <a:fontRef idx="minor"/>
        </p:style>
        <p:txBody>
          <a:bodyPr lIns="90000" rIns="90000" tIns="45000" bIns="45000" anchor="b"/>
          <a:p>
            <a:pPr algn="ctr">
              <a:lnSpc>
                <a:spcPct val="100000"/>
              </a:lnSpc>
            </a:pPr>
            <a:r>
              <a:rPr lang="en-US" sz="6600" strike="noStrike">
                <a:solidFill>
                  <a:srgbClr val="2f5897"/>
                </a:solidFill>
                <a:latin typeface="Palatino Linotype"/>
                <a:ea typeface="DejaVu Sans"/>
              </a:rPr>
              <a:t>DISSERTATION</a:t>
            </a:r>
            <a:endParaRPr/>
          </a:p>
        </p:txBody>
      </p:sp>
      <p:sp>
        <p:nvSpPr>
          <p:cNvPr id="152" name="CustomShape 2"/>
          <p:cNvSpPr/>
          <p:nvPr/>
        </p:nvSpPr>
        <p:spPr>
          <a:xfrm>
            <a:off x="457200" y="609480"/>
            <a:ext cx="6399720" cy="1294200"/>
          </a:xfrm>
          <a:prstGeom prst="rect">
            <a:avLst/>
          </a:prstGeom>
          <a:noFill/>
          <a:ln>
            <a:noFill/>
          </a:ln>
        </p:spPr>
        <p:style>
          <a:lnRef idx="0"/>
          <a:fillRef idx="0"/>
          <a:effectRef idx="0"/>
          <a:fontRef idx="minor"/>
        </p:style>
        <p:txBody>
          <a:bodyPr lIns="90000" rIns="90000" tIns="45000" bIns="45000"/>
          <a:p>
            <a:pPr>
              <a:lnSpc>
                <a:spcPct val="100000"/>
              </a:lnSpc>
            </a:pPr>
            <a:r>
              <a:rPr lang="en-US" sz="1600" strike="noStrike">
                <a:solidFill>
                  <a:srgbClr val="8b8b8b"/>
                </a:solidFill>
                <a:latin typeface="Century Gothic"/>
                <a:ea typeface="DejaVu Sans"/>
              </a:rPr>
              <a:t>TECHNOLOGICAL EDUCATIONAL INSTITUTE OF THESALY</a:t>
            </a:r>
            <a:endParaRPr/>
          </a:p>
          <a:p>
            <a:pPr>
              <a:lnSpc>
                <a:spcPct val="100000"/>
              </a:lnSpc>
            </a:pPr>
            <a:r>
              <a:rPr lang="en-US" sz="1600" strike="noStrike">
                <a:solidFill>
                  <a:srgbClr val="8b8b8b"/>
                </a:solidFill>
                <a:latin typeface="Century Gothic"/>
                <a:ea typeface="DejaVu Sans"/>
              </a:rPr>
              <a:t>DEPARTMENT OF COMPUTER SCIENCE AND ENGINEERING</a:t>
            </a:r>
            <a:endParaRPr/>
          </a:p>
          <a:p>
            <a:pPr>
              <a:lnSpc>
                <a:spcPct val="100000"/>
              </a:lnSpc>
            </a:pPr>
            <a:r>
              <a:rPr lang="en-US" sz="1600" strike="noStrike">
                <a:solidFill>
                  <a:srgbClr val="8b8b8b"/>
                </a:solidFill>
                <a:latin typeface="Century Gothic"/>
                <a:ea typeface="DejaVu Sans"/>
              </a:rPr>
              <a:t>STUDENT: JOHN CHANTZIS</a:t>
            </a:r>
            <a:endParaRPr/>
          </a:p>
          <a:p>
            <a:pPr>
              <a:lnSpc>
                <a:spcPct val="100000"/>
              </a:lnSpc>
            </a:pPr>
            <a:r>
              <a:rPr lang="en-US" sz="1600" strike="noStrike">
                <a:solidFill>
                  <a:srgbClr val="8b8b8b"/>
                </a:solidFill>
                <a:latin typeface="Century Gothic"/>
                <a:ea typeface="DejaVu Sans"/>
              </a:rPr>
              <a:t>SUPERVISING PROFESSOR: IATRELIS OMIROS</a:t>
            </a:r>
            <a:endParaRPr/>
          </a:p>
          <a:p>
            <a:pPr>
              <a:lnSpc>
                <a:spcPct val="100000"/>
              </a:lnSpc>
            </a:pPr>
            <a:endParaRPr/>
          </a:p>
        </p:txBody>
      </p:sp>
      <p:sp>
        <p:nvSpPr>
          <p:cNvPr id="153" name="CustomShape 3"/>
          <p:cNvSpPr/>
          <p:nvPr/>
        </p:nvSpPr>
        <p:spPr>
          <a:xfrm>
            <a:off x="1523880" y="4038480"/>
            <a:ext cx="6399720" cy="1218240"/>
          </a:xfrm>
          <a:prstGeom prst="rect">
            <a:avLst/>
          </a:prstGeom>
          <a:noFill/>
          <a:ln>
            <a:noFill/>
          </a:ln>
        </p:spPr>
        <p:style>
          <a:lnRef idx="0"/>
          <a:fillRef idx="0"/>
          <a:effectRef idx="0"/>
          <a:fontRef idx="minor"/>
        </p:style>
        <p:txBody>
          <a:bodyPr lIns="90000" rIns="90000" tIns="45000" bIns="45000"/>
          <a:p>
            <a:pPr algn="ctr">
              <a:lnSpc>
                <a:spcPct val="100000"/>
              </a:lnSpc>
            </a:pPr>
            <a:r>
              <a:rPr lang="en-US" sz="2400" strike="noStrike">
                <a:solidFill>
                  <a:srgbClr val="8b8b8b"/>
                </a:solidFill>
                <a:latin typeface="Century Gothic"/>
                <a:ea typeface="DejaVu Sans"/>
              </a:rPr>
              <a:t>Development of Graphical User Interface for a Software Simulating Heat-Transfer Phenomena</a:t>
            </a:r>
            <a:endParaRPr/>
          </a:p>
        </p:txBody>
      </p:sp>
    </p:spTree>
  </p:cSld>
  <p:transition>
    <p:push dir="d"/>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CustomShape 1"/>
          <p:cNvSpPr/>
          <p:nvPr/>
        </p:nvSpPr>
        <p:spPr>
          <a:xfrm>
            <a:off x="1828800" y="5791320"/>
            <a:ext cx="5485320" cy="565560"/>
          </a:xfrm>
          <a:prstGeom prst="rect">
            <a:avLst/>
          </a:prstGeom>
          <a:noFill/>
          <a:ln>
            <a:noFill/>
          </a:ln>
        </p:spPr>
        <p:style>
          <a:lnRef idx="0"/>
          <a:fillRef idx="0"/>
          <a:effectRef idx="0"/>
          <a:fontRef idx="minor"/>
        </p:style>
        <p:txBody>
          <a:bodyPr lIns="90000" rIns="90000" tIns="45000" bIns="45000" anchor="b"/>
          <a:p>
            <a:pPr>
              <a:lnSpc>
                <a:spcPct val="100000"/>
              </a:lnSpc>
            </a:pPr>
            <a:r>
              <a:rPr b="1" lang="en-US" sz="2000" strike="noStrike">
                <a:solidFill>
                  <a:srgbClr val="000000"/>
                </a:solidFill>
                <a:latin typeface="Calibri"/>
                <a:ea typeface="DejaVu Sans"/>
              </a:rPr>
              <a:t>Sample of output data file of bark</a:t>
            </a:r>
            <a:endParaRPr/>
          </a:p>
        </p:txBody>
      </p:sp>
      <p:pic>
        <p:nvPicPr>
          <p:cNvPr id="174" name="Picture Placeholder 6" descr=""/>
          <p:cNvPicPr/>
          <p:nvPr/>
        </p:nvPicPr>
        <p:blipFill>
          <a:blip r:embed="rId1"/>
          <a:stretch/>
        </p:blipFill>
        <p:spPr>
          <a:xfrm>
            <a:off x="609480" y="1380960"/>
            <a:ext cx="8076960" cy="3446280"/>
          </a:xfrm>
          <a:prstGeom prst="rect">
            <a:avLst/>
          </a:prstGeom>
          <a:ln>
            <a:noFill/>
          </a:ln>
        </p:spPr>
      </p:pic>
    </p:spTree>
  </p:cSld>
  <p:transition>
    <p:push dir="d"/>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CustomShape 1"/>
          <p:cNvSpPr/>
          <p:nvPr/>
        </p:nvSpPr>
        <p:spPr>
          <a:xfrm>
            <a:off x="1828800" y="5791320"/>
            <a:ext cx="5485320" cy="565560"/>
          </a:xfrm>
          <a:prstGeom prst="rect">
            <a:avLst/>
          </a:prstGeom>
          <a:noFill/>
          <a:ln>
            <a:noFill/>
          </a:ln>
        </p:spPr>
        <p:style>
          <a:lnRef idx="0"/>
          <a:fillRef idx="0"/>
          <a:effectRef idx="0"/>
          <a:fontRef idx="minor"/>
        </p:style>
        <p:txBody>
          <a:bodyPr lIns="90000" rIns="90000" tIns="45000" bIns="45000" anchor="b"/>
          <a:p>
            <a:pPr>
              <a:lnSpc>
                <a:spcPct val="100000"/>
              </a:lnSpc>
            </a:pPr>
            <a:r>
              <a:rPr b="1" lang="en-US" sz="2000" strike="noStrike">
                <a:solidFill>
                  <a:srgbClr val="000000"/>
                </a:solidFill>
                <a:latin typeface="Calibri"/>
                <a:ea typeface="DejaVu Sans"/>
              </a:rPr>
              <a:t>Graph result of output data simulation</a:t>
            </a:r>
            <a:endParaRPr/>
          </a:p>
        </p:txBody>
      </p:sp>
      <p:pic>
        <p:nvPicPr>
          <p:cNvPr id="176" name="Picture Placeholder 6" descr=""/>
          <p:cNvPicPr/>
          <p:nvPr/>
        </p:nvPicPr>
        <p:blipFill>
          <a:blip r:embed="rId1"/>
          <a:stretch/>
        </p:blipFill>
        <p:spPr>
          <a:xfrm>
            <a:off x="609480" y="990720"/>
            <a:ext cx="8076960" cy="4227120"/>
          </a:xfrm>
          <a:prstGeom prst="rect">
            <a:avLst/>
          </a:prstGeom>
          <a:ln>
            <a:noFill/>
          </a:ln>
        </p:spPr>
      </p:pic>
    </p:spTree>
  </p:cSld>
  <p:transition>
    <p:push dir="d"/>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End of Presentation</a:t>
            </a:r>
            <a:endParaRPr/>
          </a:p>
        </p:txBody>
      </p:sp>
      <p:pic>
        <p:nvPicPr>
          <p:cNvPr id="178" name="Picture 7" descr=""/>
          <p:cNvPicPr/>
          <p:nvPr/>
        </p:nvPicPr>
        <p:blipFill>
          <a:blip r:embed="rId1"/>
          <a:stretch/>
        </p:blipFill>
        <p:spPr>
          <a:xfrm>
            <a:off x="1747080" y="1541160"/>
            <a:ext cx="5619600" cy="4628880"/>
          </a:xfrm>
          <a:prstGeom prst="rect">
            <a:avLst/>
          </a:prstGeom>
          <a:ln>
            <a:noFill/>
          </a:ln>
        </p:spPr>
      </p:pic>
    </p:spTree>
  </p:cSld>
  <p:transition>
    <p:push dir="d"/>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Subject Description</a:t>
            </a:r>
            <a:endParaRPr/>
          </a:p>
        </p:txBody>
      </p:sp>
      <p:sp>
        <p:nvSpPr>
          <p:cNvPr id="15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600" strike="noStrike">
                <a:solidFill>
                  <a:srgbClr val="000000"/>
                </a:solidFill>
                <a:latin typeface="Calibri"/>
                <a:ea typeface="DejaVu Sans"/>
              </a:rPr>
              <a:t>The subject of this work is the development of a graphical user interface (GUI) for an existing software (bark) that is executed at the command line.</a:t>
            </a:r>
            <a:endParaRPr/>
          </a:p>
          <a:p>
            <a:pPr>
              <a:lnSpc>
                <a:spcPct val="100000"/>
              </a:lnSpc>
              <a:buFont typeface="Arial"/>
              <a:buChar char="•"/>
            </a:pPr>
            <a:r>
              <a:rPr lang="en-US" sz="2600" strike="noStrike">
                <a:solidFill>
                  <a:srgbClr val="000000"/>
                </a:solidFill>
                <a:latin typeface="Calibri"/>
                <a:ea typeface="DejaVu Sans"/>
              </a:rPr>
              <a:t>The application 'bark' enables dimensional transitional simulation of heat transfer phenomena in walls with multiple layers and is already used for teaching purposes in the Department of Mechanical Engineering. Accepts XML input files and exports the results to ASCII files.</a:t>
            </a:r>
            <a:endParaRPr/>
          </a:p>
          <a:p>
            <a:pPr>
              <a:lnSpc>
                <a:spcPct val="100000"/>
              </a:lnSpc>
              <a:buFont typeface="Arial"/>
              <a:buChar char="•"/>
            </a:pPr>
            <a:r>
              <a:rPr lang="en-US" sz="2600" strike="noStrike">
                <a:solidFill>
                  <a:srgbClr val="000000"/>
                </a:solidFill>
                <a:latin typeface="Calibri"/>
                <a:ea typeface="DejaVu Sans"/>
              </a:rPr>
              <a:t>The ultimate goal of this work is a user-friendly interface that can create the input file, perform simulations and finally display the results.</a:t>
            </a:r>
            <a:endParaRPr/>
          </a:p>
        </p:txBody>
      </p:sp>
    </p:spTree>
  </p:cSld>
  <p:transition>
    <p:push dir="d"/>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Application bark</a:t>
            </a:r>
            <a:endParaRPr/>
          </a:p>
        </p:txBody>
      </p:sp>
      <p:sp>
        <p:nvSpPr>
          <p:cNvPr id="157" name="CustomShape 2"/>
          <p:cNvSpPr/>
          <p:nvPr/>
        </p:nvSpPr>
        <p:spPr>
          <a:xfrm>
            <a:off x="4114800" y="2057400"/>
            <a:ext cx="4723200" cy="236124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000000"/>
                </a:solidFill>
                <a:latin typeface="Calibri"/>
                <a:ea typeface="DejaVu Sans"/>
              </a:rPr>
              <a:t>The application 'bark' is used for heat transfer simulations in various walls which are made of layers of different materials in the interior and exterior of the building but also inside the wall.</a:t>
            </a:r>
            <a:endParaRPr/>
          </a:p>
        </p:txBody>
      </p:sp>
      <p:pic>
        <p:nvPicPr>
          <p:cNvPr id="158" name="Picture 10" descr=""/>
          <p:cNvPicPr/>
          <p:nvPr/>
        </p:nvPicPr>
        <p:blipFill>
          <a:blip r:embed="rId1"/>
          <a:stretch/>
        </p:blipFill>
        <p:spPr>
          <a:xfrm>
            <a:off x="685800" y="2187360"/>
            <a:ext cx="3199320" cy="3235680"/>
          </a:xfrm>
          <a:prstGeom prst="rect">
            <a:avLst/>
          </a:prstGeom>
          <a:ln>
            <a:noFill/>
          </a:ln>
        </p:spPr>
      </p:pic>
      <p:pic>
        <p:nvPicPr>
          <p:cNvPr id="159" name="Picture 12" descr=""/>
          <p:cNvPicPr/>
          <p:nvPr/>
        </p:nvPicPr>
        <p:blipFill>
          <a:blip r:embed="rId2"/>
          <a:stretch/>
        </p:blipFill>
        <p:spPr>
          <a:xfrm>
            <a:off x="6400800" y="5024880"/>
            <a:ext cx="2475360" cy="1388880"/>
          </a:xfrm>
          <a:prstGeom prst="rect">
            <a:avLst/>
          </a:prstGeom>
          <a:ln>
            <a:noFill/>
          </a:ln>
        </p:spPr>
      </p:pic>
      <p:sp>
        <p:nvSpPr>
          <p:cNvPr id="160" name="CustomShape 3"/>
          <p:cNvSpPr/>
          <p:nvPr/>
        </p:nvSpPr>
        <p:spPr>
          <a:xfrm>
            <a:off x="533520" y="5712120"/>
            <a:ext cx="6171120" cy="302760"/>
          </a:xfrm>
          <a:prstGeom prst="rect">
            <a:avLst/>
          </a:prstGeom>
          <a:noFill/>
          <a:ln>
            <a:noFill/>
          </a:ln>
        </p:spPr>
        <p:style>
          <a:lnRef idx="0"/>
          <a:fillRef idx="0"/>
          <a:effectRef idx="0"/>
          <a:fontRef idx="minor"/>
        </p:style>
        <p:txBody>
          <a:bodyPr lIns="90000" rIns="90000" tIns="45000" bIns="45000"/>
          <a:p>
            <a:pPr>
              <a:lnSpc>
                <a:spcPct val="100000"/>
              </a:lnSpc>
            </a:pPr>
            <a:r>
              <a:rPr lang="en-US" sz="1400" strike="noStrike">
                <a:solidFill>
                  <a:srgbClr val="000000"/>
                </a:solidFill>
                <a:latin typeface="Calibri"/>
                <a:ea typeface="DejaVu Sans"/>
              </a:rPr>
              <a:t>The word bark is used as a simile representing the multiple layers of a wall.</a:t>
            </a:r>
            <a:endParaRPr/>
          </a:p>
        </p:txBody>
      </p:sp>
    </p:spTree>
  </p:cSld>
  <p:transition>
    <p:push dir="d"/>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1828800" y="5791320"/>
            <a:ext cx="5485320" cy="565560"/>
          </a:xfrm>
          <a:prstGeom prst="rect">
            <a:avLst/>
          </a:prstGeom>
          <a:noFill/>
          <a:ln>
            <a:noFill/>
          </a:ln>
        </p:spPr>
        <p:style>
          <a:lnRef idx="0"/>
          <a:fillRef idx="0"/>
          <a:effectRef idx="0"/>
          <a:fontRef idx="minor"/>
        </p:style>
        <p:txBody>
          <a:bodyPr lIns="90000" rIns="90000" tIns="45000" bIns="45000" anchor="b"/>
          <a:p>
            <a:pPr>
              <a:lnSpc>
                <a:spcPct val="100000"/>
              </a:lnSpc>
            </a:pPr>
            <a:r>
              <a:rPr b="1" lang="en-US" sz="2000" strike="noStrike">
                <a:solidFill>
                  <a:srgbClr val="000000"/>
                </a:solidFill>
                <a:latin typeface="Calibri"/>
                <a:ea typeface="DejaVu Sans"/>
              </a:rPr>
              <a:t>Graphical Interface of Bark_GUI</a:t>
            </a:r>
            <a:endParaRPr/>
          </a:p>
        </p:txBody>
      </p:sp>
      <p:pic>
        <p:nvPicPr>
          <p:cNvPr id="162" name="Picture Placeholder 6" descr=""/>
          <p:cNvPicPr/>
          <p:nvPr/>
        </p:nvPicPr>
        <p:blipFill>
          <a:blip r:embed="rId1"/>
          <a:srcRect l="1174" t="0" r="1174" b="0"/>
          <a:stretch/>
        </p:blipFill>
        <p:spPr>
          <a:xfrm>
            <a:off x="990720" y="380880"/>
            <a:ext cx="7237800" cy="5428080"/>
          </a:xfrm>
          <a:prstGeom prst="rect">
            <a:avLst/>
          </a:prstGeom>
          <a:ln>
            <a:noFill/>
          </a:ln>
        </p:spPr>
      </p:pic>
    </p:spTree>
  </p:cSld>
  <p:transition>
    <p:push dir="d"/>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1828800" y="5791320"/>
            <a:ext cx="5485320" cy="565560"/>
          </a:xfrm>
          <a:prstGeom prst="rect">
            <a:avLst/>
          </a:prstGeom>
          <a:noFill/>
          <a:ln>
            <a:noFill/>
          </a:ln>
        </p:spPr>
        <p:style>
          <a:lnRef idx="0"/>
          <a:fillRef idx="0"/>
          <a:effectRef idx="0"/>
          <a:fontRef idx="minor"/>
        </p:style>
        <p:txBody>
          <a:bodyPr lIns="90000" rIns="90000" tIns="45000" bIns="45000" anchor="b"/>
          <a:p>
            <a:pPr>
              <a:lnSpc>
                <a:spcPct val="100000"/>
              </a:lnSpc>
            </a:pPr>
            <a:r>
              <a:rPr b="1" lang="en-US" sz="2000" strike="noStrike">
                <a:solidFill>
                  <a:srgbClr val="000000"/>
                </a:solidFill>
                <a:latin typeface="Calibri"/>
                <a:ea typeface="DejaVu Sans"/>
              </a:rPr>
              <a:t>Sample of data input file type XML</a:t>
            </a:r>
            <a:endParaRPr/>
          </a:p>
        </p:txBody>
      </p:sp>
      <p:pic>
        <p:nvPicPr>
          <p:cNvPr id="164" name="Picture Placeholder 6" descr=""/>
          <p:cNvPicPr/>
          <p:nvPr/>
        </p:nvPicPr>
        <p:blipFill>
          <a:blip r:embed="rId1"/>
          <a:stretch/>
        </p:blipFill>
        <p:spPr>
          <a:xfrm>
            <a:off x="990720" y="793080"/>
            <a:ext cx="7237800" cy="4604040"/>
          </a:xfrm>
          <a:prstGeom prst="rect">
            <a:avLst/>
          </a:prstGeom>
          <a:ln>
            <a:noFill/>
          </a:ln>
        </p:spPr>
      </p:pic>
    </p:spTree>
  </p:cSld>
  <p:transition>
    <p:push dir="d"/>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1828800" y="5791320"/>
            <a:ext cx="5485320" cy="565560"/>
          </a:xfrm>
          <a:prstGeom prst="rect">
            <a:avLst/>
          </a:prstGeom>
          <a:noFill/>
          <a:ln>
            <a:noFill/>
          </a:ln>
        </p:spPr>
        <p:style>
          <a:lnRef idx="0"/>
          <a:fillRef idx="0"/>
          <a:effectRef idx="0"/>
          <a:fontRef idx="minor"/>
        </p:style>
        <p:txBody>
          <a:bodyPr lIns="90000" rIns="90000" tIns="45000" bIns="45000" anchor="b"/>
          <a:p>
            <a:pPr>
              <a:lnSpc>
                <a:spcPct val="100000"/>
              </a:lnSpc>
            </a:pPr>
            <a:r>
              <a:rPr b="1" lang="en-US" sz="2000" strike="noStrike">
                <a:solidFill>
                  <a:srgbClr val="000000"/>
                </a:solidFill>
                <a:latin typeface="Calibri"/>
                <a:ea typeface="DejaVu Sans"/>
              </a:rPr>
              <a:t>Sample of schema file type XSD</a:t>
            </a:r>
            <a:endParaRPr/>
          </a:p>
        </p:txBody>
      </p:sp>
      <p:pic>
        <p:nvPicPr>
          <p:cNvPr id="166" name="Picture Placeholder 6" descr=""/>
          <p:cNvPicPr/>
          <p:nvPr/>
        </p:nvPicPr>
        <p:blipFill>
          <a:blip r:embed="rId1"/>
          <a:stretch/>
        </p:blipFill>
        <p:spPr>
          <a:xfrm>
            <a:off x="990720" y="756360"/>
            <a:ext cx="7237800" cy="4677840"/>
          </a:xfrm>
          <a:prstGeom prst="rect">
            <a:avLst/>
          </a:prstGeom>
          <a:ln>
            <a:noFill/>
          </a:ln>
        </p:spPr>
      </p:pic>
    </p:spTree>
  </p:cSld>
  <p:transition>
    <p:push dir="d"/>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CustomShape 1"/>
          <p:cNvSpPr/>
          <p:nvPr/>
        </p:nvSpPr>
        <p:spPr>
          <a:xfrm>
            <a:off x="1828800" y="5791320"/>
            <a:ext cx="5485320" cy="565560"/>
          </a:xfrm>
          <a:prstGeom prst="rect">
            <a:avLst/>
          </a:prstGeom>
          <a:noFill/>
          <a:ln>
            <a:noFill/>
          </a:ln>
        </p:spPr>
        <p:style>
          <a:lnRef idx="0"/>
          <a:fillRef idx="0"/>
          <a:effectRef idx="0"/>
          <a:fontRef idx="minor"/>
        </p:style>
        <p:txBody>
          <a:bodyPr lIns="90000" rIns="90000" tIns="45000" bIns="45000" anchor="b"/>
          <a:p>
            <a:pPr>
              <a:lnSpc>
                <a:spcPct val="100000"/>
              </a:lnSpc>
            </a:pPr>
            <a:r>
              <a:rPr b="1" lang="en-US" sz="2000" strike="noStrike">
                <a:solidFill>
                  <a:srgbClr val="000000"/>
                </a:solidFill>
                <a:latin typeface="Calibri"/>
                <a:ea typeface="DejaVu Sans"/>
              </a:rPr>
              <a:t>Graphical Interface of Bark_GUI</a:t>
            </a:r>
            <a:endParaRPr/>
          </a:p>
        </p:txBody>
      </p:sp>
      <p:pic>
        <p:nvPicPr>
          <p:cNvPr id="168" name="Picture Placeholder 6" descr=""/>
          <p:cNvPicPr/>
          <p:nvPr/>
        </p:nvPicPr>
        <p:blipFill>
          <a:blip r:embed="rId1"/>
          <a:stretch/>
        </p:blipFill>
        <p:spPr>
          <a:xfrm>
            <a:off x="990720" y="444240"/>
            <a:ext cx="7237800" cy="5302080"/>
          </a:xfrm>
          <a:prstGeom prst="rect">
            <a:avLst/>
          </a:prstGeom>
          <a:ln>
            <a:noFill/>
          </a:ln>
        </p:spPr>
      </p:pic>
    </p:spTree>
  </p:cSld>
  <p:transition>
    <p:push dir="d"/>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CustomShape 1"/>
          <p:cNvSpPr/>
          <p:nvPr/>
        </p:nvSpPr>
        <p:spPr>
          <a:xfrm>
            <a:off x="1828800" y="5791320"/>
            <a:ext cx="5485320" cy="565560"/>
          </a:xfrm>
          <a:prstGeom prst="rect">
            <a:avLst/>
          </a:prstGeom>
          <a:noFill/>
          <a:ln>
            <a:noFill/>
          </a:ln>
        </p:spPr>
        <p:style>
          <a:lnRef idx="0"/>
          <a:fillRef idx="0"/>
          <a:effectRef idx="0"/>
          <a:fontRef idx="minor"/>
        </p:style>
        <p:txBody>
          <a:bodyPr lIns="90000" rIns="90000" tIns="45000" bIns="45000" anchor="b"/>
          <a:p>
            <a:pPr>
              <a:lnSpc>
                <a:spcPct val="100000"/>
              </a:lnSpc>
            </a:pPr>
            <a:r>
              <a:rPr b="1" lang="en-US" sz="2000" strike="noStrike">
                <a:solidFill>
                  <a:srgbClr val="000000"/>
                </a:solidFill>
                <a:latin typeface="Calibri"/>
                <a:ea typeface="DejaVu Sans"/>
              </a:rPr>
              <a:t>Variable Element</a:t>
            </a:r>
            <a:endParaRPr/>
          </a:p>
        </p:txBody>
      </p:sp>
      <p:pic>
        <p:nvPicPr>
          <p:cNvPr id="170" name="Picture Placeholder 6" descr=""/>
          <p:cNvPicPr/>
          <p:nvPr/>
        </p:nvPicPr>
        <p:blipFill>
          <a:blip r:embed="rId1"/>
          <a:stretch/>
        </p:blipFill>
        <p:spPr>
          <a:xfrm>
            <a:off x="1390320" y="444240"/>
            <a:ext cx="6438240" cy="5302080"/>
          </a:xfrm>
          <a:prstGeom prst="rect">
            <a:avLst/>
          </a:prstGeom>
          <a:ln>
            <a:noFill/>
          </a:ln>
        </p:spPr>
      </p:pic>
    </p:spTree>
  </p:cSld>
  <p:transition>
    <p:push dir="d"/>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1828800" y="5791320"/>
            <a:ext cx="5485320" cy="565560"/>
          </a:xfrm>
          <a:prstGeom prst="rect">
            <a:avLst/>
          </a:prstGeom>
          <a:noFill/>
          <a:ln>
            <a:noFill/>
          </a:ln>
        </p:spPr>
        <p:style>
          <a:lnRef idx="0"/>
          <a:fillRef idx="0"/>
          <a:effectRef idx="0"/>
          <a:fontRef idx="minor"/>
        </p:style>
        <p:txBody>
          <a:bodyPr lIns="90000" rIns="90000" tIns="45000" bIns="45000" anchor="b"/>
          <a:p>
            <a:pPr>
              <a:lnSpc>
                <a:spcPct val="100000"/>
              </a:lnSpc>
            </a:pPr>
            <a:r>
              <a:rPr b="1" lang="en-US" sz="2000" strike="noStrike">
                <a:solidFill>
                  <a:srgbClr val="000000"/>
                </a:solidFill>
                <a:latin typeface="Calibri"/>
                <a:ea typeface="DejaVu Sans"/>
              </a:rPr>
              <a:t>Graphical Interface of Bark_GUI</a:t>
            </a:r>
            <a:endParaRPr/>
          </a:p>
        </p:txBody>
      </p:sp>
      <p:pic>
        <p:nvPicPr>
          <p:cNvPr id="172" name="Picture Placeholder 6" descr=""/>
          <p:cNvPicPr/>
          <p:nvPr/>
        </p:nvPicPr>
        <p:blipFill>
          <a:blip r:embed="rId1"/>
          <a:stretch/>
        </p:blipFill>
        <p:spPr>
          <a:xfrm>
            <a:off x="1136520" y="444240"/>
            <a:ext cx="6945840" cy="5302080"/>
          </a:xfrm>
          <a:prstGeom prst="rect">
            <a:avLst/>
          </a:prstGeom>
          <a:ln>
            <a:noFill/>
          </a:ln>
        </p:spPr>
      </p:pic>
    </p:spTree>
  </p:cSld>
  <p:transition>
    <p:push dir="d"/>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