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7" r:id="rId4"/>
    <p:sldId id="265" r:id="rId5"/>
    <p:sldId id="258" r:id="rId6"/>
    <p:sldId id="261" r:id="rId7"/>
    <p:sldId id="263" r:id="rId8"/>
    <p:sldId id="264" r:id="rId9"/>
    <p:sldId id="266" r:id="rId10"/>
    <p:sldId id="267" r:id="rId11"/>
    <p:sldId id="260" r:id="rId12"/>
    <p:sldId id="262"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70804" autoAdjust="0"/>
  </p:normalViewPr>
  <p:slideViewPr>
    <p:cSldViewPr>
      <p:cViewPr>
        <p:scale>
          <a:sx n="66" d="100"/>
          <a:sy n="66" d="100"/>
        </p:scale>
        <p:origin x="-14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B7B2B-ADB6-43F2-A0EB-D32BC852C35C}" type="datetimeFigureOut">
              <a:rPr lang="en-US" smtClean="0"/>
              <a:t>16-May-14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0EE0A1-223C-4742-930B-256079964423}" type="slidenum">
              <a:rPr lang="en-US" smtClean="0"/>
              <a:t>‹#›</a:t>
            </a:fld>
            <a:endParaRPr lang="en-US"/>
          </a:p>
        </p:txBody>
      </p:sp>
    </p:spTree>
    <p:extLst>
      <p:ext uri="{BB962C8B-B14F-4D97-AF65-F5344CB8AC3E}">
        <p14:creationId xmlns:p14="http://schemas.microsoft.com/office/powerpoint/2010/main" val="389025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Καλημέρα και</a:t>
            </a:r>
            <a:r>
              <a:rPr lang="el-GR" baseline="0" dirty="0" smtClean="0"/>
              <a:t> ευχαριστώ που ήρθατε. Ελπίζω να μην σας κουράσω πολύ.</a:t>
            </a:r>
          </a:p>
          <a:p>
            <a:r>
              <a:rPr lang="el-GR" baseline="0" dirty="0" smtClean="0"/>
              <a:t>Είμαι ο Γιάννης Χαντζής και αυτή είναι η πτυχιακή μου εργασία,</a:t>
            </a:r>
          </a:p>
          <a:p>
            <a:r>
              <a:rPr lang="el-GR" baseline="0" dirty="0" smtClean="0"/>
              <a:t> η ανάπτυξη ενός γραφικού περιβάλλοντος για λογισμικό προσομοίωσης φαινομένων μετάδοσης θερμότητας.</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1</a:t>
            </a:fld>
            <a:endParaRPr lang="en-US" dirty="0"/>
          </a:p>
        </p:txBody>
      </p:sp>
    </p:spTree>
    <p:extLst>
      <p:ext uri="{BB962C8B-B14F-4D97-AF65-F5344CB8AC3E}">
        <p14:creationId xmlns:p14="http://schemas.microsoft.com/office/powerpoint/2010/main" val="107854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Εφόσον ο χρήστης επεξεργαστεί τα δεδομένα που θέλει με το γραφικό περιβάλλον, μπορεί να εκτελέσει την </a:t>
            </a:r>
            <a:r>
              <a:rPr lang="el-GR" b="1" dirty="0" smtClean="0"/>
              <a:t>προσομοίωση</a:t>
            </a:r>
            <a:r>
              <a:rPr lang="el-GR" dirty="0" smtClean="0"/>
              <a:t> (καλείται το πρόγραμμα </a:t>
            </a:r>
            <a:r>
              <a:rPr lang="el-GR" b="1" dirty="0" smtClean="0"/>
              <a:t>bark</a:t>
            </a:r>
            <a:r>
              <a:rPr lang="el-GR" dirty="0" smtClean="0"/>
              <a:t>) για να </a:t>
            </a:r>
            <a:r>
              <a:rPr lang="el-GR" b="1" dirty="0" smtClean="0"/>
              <a:t>δει</a:t>
            </a:r>
            <a:r>
              <a:rPr lang="el-GR" dirty="0" smtClean="0"/>
              <a:t> τα </a:t>
            </a:r>
            <a:r>
              <a:rPr lang="el-GR" b="1" dirty="0" smtClean="0"/>
              <a:t>αποτελέσματα</a:t>
            </a:r>
            <a:r>
              <a:rPr lang="el-GR" dirty="0" smtClean="0"/>
              <a:t>.</a:t>
            </a:r>
          </a:p>
          <a:p>
            <a:endParaRPr lang="el-GR" dirty="0" smtClean="0"/>
          </a:p>
          <a:p>
            <a:r>
              <a:rPr lang="el-GR" dirty="0" smtClean="0"/>
              <a:t>Αυτό είναι ένα </a:t>
            </a:r>
            <a:r>
              <a:rPr lang="el-GR" b="1" dirty="0" smtClean="0"/>
              <a:t>δείγμα</a:t>
            </a:r>
            <a:r>
              <a:rPr lang="el-GR" dirty="0" smtClean="0"/>
              <a:t> ενός αρχείου </a:t>
            </a:r>
            <a:r>
              <a:rPr lang="el-GR" b="1" dirty="0" smtClean="0"/>
              <a:t>εξόδου</a:t>
            </a:r>
            <a:r>
              <a:rPr lang="el-GR" dirty="0" smtClean="0"/>
              <a:t> του </a:t>
            </a:r>
            <a:r>
              <a:rPr lang="el-GR" b="1" dirty="0" smtClean="0"/>
              <a:t>bark</a:t>
            </a:r>
            <a:r>
              <a:rPr lang="el-GR" dirty="0" smtClean="0"/>
              <a:t> (έχει περισσότερες στήλες και γραμμές) και έχει τη μορφή που βλέπετε</a:t>
            </a:r>
          </a:p>
          <a:p>
            <a:r>
              <a:rPr lang="el-GR" dirty="0" smtClean="0"/>
              <a:t>Η </a:t>
            </a:r>
            <a:r>
              <a:rPr lang="el-GR" b="1" dirty="0" smtClean="0"/>
              <a:t>πρώτη γραμμή</a:t>
            </a:r>
            <a:r>
              <a:rPr lang="el-GR" dirty="0" smtClean="0"/>
              <a:t> έχει τους </a:t>
            </a:r>
            <a:r>
              <a:rPr lang="el-GR" b="1" dirty="0" smtClean="0"/>
              <a:t>τίτλους</a:t>
            </a:r>
            <a:r>
              <a:rPr lang="el-GR" dirty="0" smtClean="0"/>
              <a:t> των δεδομένων και οι </a:t>
            </a:r>
            <a:r>
              <a:rPr lang="el-GR" b="1" dirty="0" smtClean="0"/>
              <a:t>υπόλοιπες</a:t>
            </a:r>
            <a:r>
              <a:rPr lang="el-GR" dirty="0" smtClean="0"/>
              <a:t> έχουν τα </a:t>
            </a:r>
            <a:r>
              <a:rPr lang="el-GR" b="1" dirty="0" smtClean="0"/>
              <a:t>δεδομένα</a:t>
            </a:r>
            <a:r>
              <a:rPr lang="el-GR" dirty="0" smtClean="0"/>
              <a:t> χωρισμένα με </a:t>
            </a:r>
            <a:r>
              <a:rPr lang="el-GR" b="1" dirty="0" smtClean="0"/>
              <a:t>tabs</a:t>
            </a:r>
            <a:r>
              <a:rPr lang="el-GR" dirty="0" smtClean="0"/>
              <a:t> ανά στήλη.</a:t>
            </a:r>
          </a:p>
          <a:p>
            <a:endParaRPr lang="el-GR" dirty="0" smtClean="0"/>
          </a:p>
          <a:p>
            <a:r>
              <a:rPr lang="el-GR" dirty="0" smtClean="0"/>
              <a:t>Επειδή κάποιος δύσκολα βγάζει συμπεράσματα από ένα τέτοιο αρχείο, δημιουργούμε και ένα </a:t>
            </a:r>
            <a:r>
              <a:rPr lang="el-GR" b="1" dirty="0" smtClean="0"/>
              <a:t>σχήμα</a:t>
            </a:r>
            <a:r>
              <a:rPr lang="el-GR" dirty="0" smtClean="0"/>
              <a:t>...</a:t>
            </a:r>
            <a:endParaRPr lang="el-GR" dirty="0"/>
          </a:p>
        </p:txBody>
      </p:sp>
      <p:sp>
        <p:nvSpPr>
          <p:cNvPr id="4" name="Slide Number Placeholder 3"/>
          <p:cNvSpPr>
            <a:spLocks noGrp="1"/>
          </p:cNvSpPr>
          <p:nvPr>
            <p:ph type="sldNum" sz="quarter" idx="10"/>
          </p:nvPr>
        </p:nvSpPr>
        <p:spPr/>
        <p:txBody>
          <a:bodyPr/>
          <a:lstStyle/>
          <a:p>
            <a:fld id="{210EE0A1-223C-4742-930B-256079964423}" type="slidenum">
              <a:rPr lang="en-US" smtClean="0"/>
              <a:t>10</a:t>
            </a:fld>
            <a:endParaRPr lang="en-US"/>
          </a:p>
        </p:txBody>
      </p:sp>
    </p:spTree>
    <p:extLst>
      <p:ext uri="{BB962C8B-B14F-4D97-AF65-F5344CB8AC3E}">
        <p14:creationId xmlns:p14="http://schemas.microsoft.com/office/powerpoint/2010/main" val="337492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smtClean="0"/>
              <a:t>Αυτό είναι ο σκοπός του</a:t>
            </a:r>
            <a:r>
              <a:rPr lang="el-GR" sz="1200" b="1" dirty="0" smtClean="0"/>
              <a:t> 2ου μέρους</a:t>
            </a:r>
            <a:r>
              <a:rPr lang="el-GR" sz="1200" dirty="0" smtClean="0"/>
              <a:t> της πτυχιακής, η </a:t>
            </a:r>
            <a:r>
              <a:rPr lang="el-GR" sz="1200" b="1" dirty="0" smtClean="0"/>
              <a:t>γραφική αναπαράσταση των δεδομένων εξόδου</a:t>
            </a:r>
            <a:r>
              <a:rPr lang="el-GR" sz="1200" dirty="0" smtClean="0"/>
              <a:t>.</a:t>
            </a:r>
            <a:endParaRPr lang="el-GR" dirty="0" smtClean="0"/>
          </a:p>
          <a:p>
            <a:pPr>
              <a:lnSpc>
                <a:spcPct val="100000"/>
              </a:lnSpc>
            </a:pPr>
            <a:endParaRPr lang="el-GR" dirty="0" smtClean="0"/>
          </a:p>
          <a:p>
            <a:pPr>
              <a:lnSpc>
                <a:spcPct val="100000"/>
              </a:lnSpc>
            </a:pPr>
            <a:r>
              <a:rPr lang="el-GR" sz="1200" dirty="0" smtClean="0"/>
              <a:t>Γίνεται </a:t>
            </a:r>
            <a:r>
              <a:rPr lang="el-GR" sz="1200" b="1" dirty="0" smtClean="0"/>
              <a:t>ανάγνωση</a:t>
            </a:r>
            <a:r>
              <a:rPr lang="el-GR" sz="1200" dirty="0" smtClean="0"/>
              <a:t> του αρχείου που είδαμε πριν για να πάρουμε τα </a:t>
            </a:r>
            <a:r>
              <a:rPr lang="el-GR" sz="1200" b="1" dirty="0" smtClean="0"/>
              <a:t>δεδομένα</a:t>
            </a:r>
            <a:r>
              <a:rPr lang="el-GR" sz="1200" dirty="0" smtClean="0"/>
              <a:t> και να τα </a:t>
            </a:r>
            <a:r>
              <a:rPr lang="el-GR" sz="1200" b="1" dirty="0" smtClean="0"/>
              <a:t>αποθηκεύσουμε</a:t>
            </a:r>
            <a:r>
              <a:rPr lang="el-GR" sz="1200" dirty="0" smtClean="0"/>
              <a:t> σε μια μορφή που </a:t>
            </a:r>
            <a:r>
              <a:rPr lang="el-GR" sz="1200" b="1" dirty="0" smtClean="0"/>
              <a:t>μπορεί να χρησιμοποιηθεί</a:t>
            </a:r>
            <a:r>
              <a:rPr lang="el-GR" sz="1200" dirty="0" smtClean="0"/>
              <a:t>.</a:t>
            </a:r>
            <a:endParaRPr lang="el-GR" dirty="0" smtClean="0"/>
          </a:p>
          <a:p>
            <a:pPr>
              <a:lnSpc>
                <a:spcPct val="100000"/>
              </a:lnSpc>
            </a:pPr>
            <a:endParaRPr lang="el-GR" dirty="0" smtClean="0"/>
          </a:p>
          <a:p>
            <a:pPr>
              <a:lnSpc>
                <a:spcPct val="100000"/>
              </a:lnSpc>
            </a:pPr>
            <a:r>
              <a:rPr lang="el-GR" sz="1200" dirty="0" smtClean="0"/>
              <a:t>Χρησιμοποιήθηκε έτοιμη βιβλιοθήκη </a:t>
            </a:r>
            <a:r>
              <a:rPr lang="el-GR" sz="1200" b="1" dirty="0" smtClean="0"/>
              <a:t>ZedGraph</a:t>
            </a:r>
            <a:r>
              <a:rPr lang="el-GR" sz="1200" dirty="0" smtClean="0"/>
              <a:t> για την δημιουργία των γραφημάτων.</a:t>
            </a:r>
            <a:endParaRPr lang="el-GR" dirty="0" smtClean="0"/>
          </a:p>
          <a:p>
            <a:pPr>
              <a:lnSpc>
                <a:spcPct val="100000"/>
              </a:lnSpc>
            </a:pPr>
            <a:endParaRPr lang="el-GR" dirty="0" smtClean="0"/>
          </a:p>
          <a:p>
            <a:pPr>
              <a:lnSpc>
                <a:spcPct val="100000"/>
              </a:lnSpc>
            </a:pPr>
            <a:r>
              <a:rPr lang="el-GR" sz="1200" dirty="0" smtClean="0"/>
              <a:t>Τώρα μπορεί ο φοιτητής να βγάλει συμπεράσματα για τα </a:t>
            </a:r>
            <a:r>
              <a:rPr lang="el-GR" sz="1200" b="1" dirty="0" smtClean="0"/>
              <a:t>υλικά</a:t>
            </a:r>
            <a:r>
              <a:rPr lang="el-GR" sz="1200" dirty="0" smtClean="0"/>
              <a:t> που μπορεί να χρησιμοποιήσει στον </a:t>
            </a:r>
            <a:r>
              <a:rPr lang="el-GR" sz="1200" b="1" dirty="0" smtClean="0"/>
              <a:t>τοίχο</a:t>
            </a:r>
            <a:r>
              <a:rPr lang="el-GR" sz="1200" dirty="0" smtClean="0"/>
              <a:t> και για την </a:t>
            </a:r>
            <a:r>
              <a:rPr lang="el-GR" sz="1200" b="1" dirty="0" smtClean="0"/>
              <a:t>βέλτιστη λύση</a:t>
            </a:r>
            <a:r>
              <a:rPr lang="el-GR" sz="1200" dirty="0" smtClean="0"/>
              <a:t> με τα δεδομένα </a:t>
            </a:r>
            <a:r>
              <a:rPr lang="el-GR" sz="1200" b="1" dirty="0" smtClean="0"/>
              <a:t>εισόδου</a:t>
            </a:r>
            <a:r>
              <a:rPr lang="el-GR" sz="1200" dirty="0" smtClean="0"/>
              <a:t> που δόθηκαν.</a:t>
            </a:r>
            <a:endParaRPr lang="el-GR" dirty="0"/>
          </a:p>
        </p:txBody>
      </p:sp>
      <p:sp>
        <p:nvSpPr>
          <p:cNvPr id="4" name="Slide Number Placeholder 3"/>
          <p:cNvSpPr>
            <a:spLocks noGrp="1"/>
          </p:cNvSpPr>
          <p:nvPr>
            <p:ph type="sldNum" sz="quarter" idx="10"/>
          </p:nvPr>
        </p:nvSpPr>
        <p:spPr/>
        <p:txBody>
          <a:bodyPr/>
          <a:lstStyle/>
          <a:p>
            <a:fld id="{210EE0A1-223C-4742-930B-256079964423}" type="slidenum">
              <a:rPr lang="en-US" smtClean="0"/>
              <a:t>11</a:t>
            </a:fld>
            <a:endParaRPr lang="en-US"/>
          </a:p>
        </p:txBody>
      </p:sp>
    </p:spTree>
    <p:extLst>
      <p:ext uri="{BB962C8B-B14F-4D97-AF65-F5344CB8AC3E}">
        <p14:creationId xmlns:p14="http://schemas.microsoft.com/office/powerpoint/2010/main" val="2306164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Αυτά που</a:t>
            </a:r>
            <a:r>
              <a:rPr lang="el-GR" baseline="0" dirty="0" smtClean="0"/>
              <a:t> είδαμε, τώρα στην πράξη...</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12</a:t>
            </a:fld>
            <a:endParaRPr lang="en-US"/>
          </a:p>
        </p:txBody>
      </p:sp>
    </p:spTree>
    <p:extLst>
      <p:ext uri="{BB962C8B-B14F-4D97-AF65-F5344CB8AC3E}">
        <p14:creationId xmlns:p14="http://schemas.microsoft.com/office/powerpoint/2010/main" val="422326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Όπως καταλάβατε έφτιαξα</a:t>
            </a:r>
            <a:r>
              <a:rPr lang="el-GR" baseline="0" dirty="0" smtClean="0"/>
              <a:t> ένα </a:t>
            </a:r>
            <a:r>
              <a:rPr lang="el-GR" b="1" baseline="0" dirty="0" smtClean="0"/>
              <a:t>γραφικό περιβάλλον</a:t>
            </a:r>
            <a:r>
              <a:rPr lang="el-GR" baseline="0" dirty="0" smtClean="0"/>
              <a:t> για ένα πρόγραμμα το οποίο υπάρχει ήδη, το </a:t>
            </a:r>
            <a:r>
              <a:rPr lang="en-US" b="1" baseline="0" dirty="0" smtClean="0"/>
              <a:t>bark</a:t>
            </a:r>
            <a:r>
              <a:rPr lang="en-US" baseline="0" dirty="0" smtClean="0"/>
              <a:t>.</a:t>
            </a:r>
            <a:endParaRPr lang="el-GR" baseline="0" dirty="0" smtClean="0"/>
          </a:p>
          <a:p>
            <a:r>
              <a:rPr lang="el-GR" baseline="0" dirty="0" smtClean="0"/>
              <a:t>~ Λίγα λόγια για το </a:t>
            </a:r>
            <a:r>
              <a:rPr lang="en-US" baseline="0" dirty="0" smtClean="0"/>
              <a:t>bark</a:t>
            </a:r>
            <a:r>
              <a:rPr lang="el-GR" baseline="0" dirty="0" smtClean="0"/>
              <a:t>:</a:t>
            </a:r>
          </a:p>
          <a:p>
            <a:r>
              <a:rPr lang="el-GR" baseline="0" dirty="0" smtClean="0"/>
              <a:t>      Είναι ένα πρόγραμμα το οποίο κάνει προσομοίωση φαινομένων μετάδοσης θερμότητας σε τοιχώματα με πολλά στρώματα,</a:t>
            </a:r>
          </a:p>
          <a:p>
            <a:r>
              <a:rPr lang="el-GR" baseline="0" dirty="0" smtClean="0"/>
              <a:t>        όπου το κάθε στρώμα είναι ένα διαφορετικό υλικό.</a:t>
            </a:r>
          </a:p>
          <a:p>
            <a:r>
              <a:rPr lang="el-GR" baseline="0" dirty="0" smtClean="0"/>
              <a:t>      Δέχεται αρχείο εισόδου ένα </a:t>
            </a:r>
            <a:r>
              <a:rPr lang="en-US" baseline="0" dirty="0" smtClean="0"/>
              <a:t>XML</a:t>
            </a:r>
            <a:r>
              <a:rPr lang="el-GR" baseline="0" dirty="0" smtClean="0"/>
              <a:t> με συγκεκριμένη δομή και βγάζει ένα αρχείο εξόδου με τα αποτελέσματα της προσομοίωσης.</a:t>
            </a:r>
          </a:p>
          <a:p>
            <a:r>
              <a:rPr lang="el-GR" baseline="0" dirty="0" smtClean="0"/>
              <a:t>Η δικιά μου πτυχιακή χρησιμοποιεί αυτό το πρόγραμμα για να φτιάξει τις γραφικές παραστάσεις με τα δεδομένα εξόδου.</a:t>
            </a:r>
          </a:p>
        </p:txBody>
      </p:sp>
      <p:sp>
        <p:nvSpPr>
          <p:cNvPr id="4" name="Slide Number Placeholder 3"/>
          <p:cNvSpPr>
            <a:spLocks noGrp="1"/>
          </p:cNvSpPr>
          <p:nvPr>
            <p:ph type="sldNum" sz="quarter" idx="10"/>
          </p:nvPr>
        </p:nvSpPr>
        <p:spPr/>
        <p:txBody>
          <a:bodyPr/>
          <a:lstStyle/>
          <a:p>
            <a:fld id="{210EE0A1-223C-4742-930B-256079964423}" type="slidenum">
              <a:rPr lang="en-US" smtClean="0"/>
              <a:t>2</a:t>
            </a:fld>
            <a:endParaRPr lang="en-US" dirty="0"/>
          </a:p>
        </p:txBody>
      </p:sp>
    </p:spTree>
    <p:extLst>
      <p:ext uri="{BB962C8B-B14F-4D97-AF65-F5344CB8AC3E}">
        <p14:creationId xmlns:p14="http://schemas.microsoft.com/office/powerpoint/2010/main" val="390697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Η </a:t>
            </a:r>
            <a:r>
              <a:rPr lang="el-GR" u="sng" dirty="0" smtClean="0"/>
              <a:t>πρακτική</a:t>
            </a:r>
            <a:r>
              <a:rPr lang="el-GR" dirty="0" smtClean="0"/>
              <a:t> χρήση του </a:t>
            </a:r>
            <a:r>
              <a:rPr lang="en-US" dirty="0" smtClean="0"/>
              <a:t>bark </a:t>
            </a:r>
            <a:r>
              <a:rPr lang="el-GR" dirty="0" smtClean="0"/>
              <a:t>είναι η διεξαγωγή </a:t>
            </a:r>
            <a:r>
              <a:rPr lang="el-GR" u="sng" dirty="0" smtClean="0"/>
              <a:t>συμπερασμάτων</a:t>
            </a:r>
            <a:r>
              <a:rPr lang="el-GR" dirty="0" smtClean="0"/>
              <a:t> πάνω στην </a:t>
            </a:r>
            <a:r>
              <a:rPr lang="el-GR" b="1" dirty="0" smtClean="0"/>
              <a:t>απόδοση</a:t>
            </a:r>
            <a:r>
              <a:rPr lang="el-GR" dirty="0" smtClean="0"/>
              <a:t> ενός τοιχώματος υπό διάφορες συνθήκες</a:t>
            </a:r>
            <a:r>
              <a:rPr lang="el-GR" baseline="0" dirty="0" smtClean="0"/>
              <a:t> (π.χ. Αν το βλέπει ο </a:t>
            </a:r>
            <a:r>
              <a:rPr lang="el-GR" b="0" u="sng" baseline="0" dirty="0" smtClean="0"/>
              <a:t>ήλιος</a:t>
            </a:r>
            <a:r>
              <a:rPr lang="el-GR" baseline="0" dirty="0" smtClean="0"/>
              <a:t> και πόσες/ποιες ώρες την ημέρα) Μια χρήσιμη </a:t>
            </a:r>
            <a:r>
              <a:rPr lang="el-GR" b="1" baseline="0" dirty="0" smtClean="0"/>
              <a:t>εφαρμογή</a:t>
            </a:r>
            <a:r>
              <a:rPr lang="el-GR" baseline="0" dirty="0" smtClean="0"/>
              <a:t> του προγράμματος είναι η κατασκευή </a:t>
            </a:r>
            <a:r>
              <a:rPr lang="el-GR" b="1" dirty="0" smtClean="0"/>
              <a:t>ενεργειακών</a:t>
            </a:r>
            <a:r>
              <a:rPr lang="el-GR" b="1" baseline="0" dirty="0" smtClean="0"/>
              <a:t> κτιρίων</a:t>
            </a:r>
            <a:r>
              <a:rPr lang="el-GR" baseline="0" dirty="0" smtClean="0"/>
              <a:t>, δηλαδή οικονομικά σε ενέργεια.</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Μετά από έρευνες αποδείχθηκε ότι ένα ποσοστό πάνω από </a:t>
            </a:r>
            <a:r>
              <a:rPr lang="el-GR" b="1" baseline="0" dirty="0" smtClean="0"/>
              <a:t>30% </a:t>
            </a:r>
            <a:r>
              <a:rPr lang="el-GR" baseline="0" dirty="0" smtClean="0"/>
              <a:t>της </a:t>
            </a:r>
            <a:r>
              <a:rPr lang="el-GR" u="sng" baseline="0" dirty="0" smtClean="0"/>
              <a:t>κατανάλωσης ενέργειας</a:t>
            </a:r>
            <a:r>
              <a:rPr lang="el-GR" u="none" baseline="0" dirty="0" smtClean="0"/>
              <a:t> </a:t>
            </a:r>
            <a:r>
              <a:rPr lang="el-GR" baseline="0" dirty="0" smtClean="0"/>
              <a:t>στην Ελλάδα αφορά τα </a:t>
            </a:r>
            <a:r>
              <a:rPr lang="el-GR" u="sng" baseline="0" dirty="0" smtClean="0"/>
              <a:t>κτήρια</a:t>
            </a:r>
            <a:r>
              <a:rPr lang="el-GR" baseline="0" dirty="0" smtClean="0"/>
              <a:t> και κάθε χρόνο αυξάνεται το ποσοστό. Επομένως η</a:t>
            </a:r>
            <a:r>
              <a:rPr lang="el-GR" dirty="0" smtClean="0"/>
              <a:t> </a:t>
            </a:r>
            <a:r>
              <a:rPr lang="el-GR" u="sng" dirty="0" smtClean="0"/>
              <a:t>εξοικονόμηση ενέργειας</a:t>
            </a:r>
            <a:r>
              <a:rPr lang="el-GR" u="none" dirty="0" smtClean="0"/>
              <a:t> </a:t>
            </a:r>
            <a:r>
              <a:rPr lang="el-GR" dirty="0" smtClean="0"/>
              <a:t>μέσω των ενεργειακών κτιρίων προσφέρει σημαντικό </a:t>
            </a:r>
            <a:r>
              <a:rPr lang="el-GR" b="1" dirty="0" smtClean="0"/>
              <a:t>κέρδος</a:t>
            </a:r>
            <a:r>
              <a:rPr lang="el-GR" dirty="0" smtClean="0"/>
              <a:t> </a:t>
            </a:r>
            <a:r>
              <a:rPr lang="el-GR" u="sng" dirty="0" smtClean="0"/>
              <a:t>απόδοσης και χρημάτων</a:t>
            </a:r>
            <a:r>
              <a:rPr lang="el-GR"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 πρόγραμμα </a:t>
            </a:r>
            <a:r>
              <a:rPr lang="en-US" sz="1200" kern="1200" dirty="0" smtClean="0">
                <a:solidFill>
                  <a:schemeClr val="tx1"/>
                </a:solidFill>
                <a:effectLst/>
                <a:latin typeface="+mn-lt"/>
                <a:ea typeface="+mn-ea"/>
                <a:cs typeface="+mn-cs"/>
              </a:rPr>
              <a:t>bark</a:t>
            </a:r>
            <a:r>
              <a:rPr lang="el-GR" sz="1200" kern="1200" dirty="0" smtClean="0">
                <a:solidFill>
                  <a:schemeClr val="tx1"/>
                </a:solidFill>
                <a:effectLst/>
                <a:latin typeface="+mn-lt"/>
                <a:ea typeface="+mn-ea"/>
                <a:cs typeface="+mn-cs"/>
              </a:rPr>
              <a:t> χρησιμοποιείται ήδη στην </a:t>
            </a:r>
            <a:r>
              <a:rPr lang="el-GR" sz="1200" b="1" kern="1200" dirty="0" smtClean="0">
                <a:solidFill>
                  <a:schemeClr val="tx1"/>
                </a:solidFill>
                <a:effectLst/>
                <a:latin typeface="+mn-lt"/>
                <a:ea typeface="+mn-ea"/>
                <a:cs typeface="+mn-cs"/>
              </a:rPr>
              <a:t>διδασκαλία</a:t>
            </a:r>
            <a:r>
              <a:rPr lang="el-GR" sz="1200" kern="1200" dirty="0" smtClean="0">
                <a:solidFill>
                  <a:schemeClr val="tx1"/>
                </a:solidFill>
                <a:effectLst/>
                <a:latin typeface="+mn-lt"/>
                <a:ea typeface="+mn-ea"/>
                <a:cs typeface="+mn-cs"/>
              </a:rPr>
              <a:t> του μαθήματος "</a:t>
            </a:r>
            <a:r>
              <a:rPr lang="el-GR" sz="1200" u="sng" kern="1200" dirty="0" smtClean="0">
                <a:solidFill>
                  <a:schemeClr val="tx1"/>
                </a:solidFill>
                <a:effectLst/>
                <a:latin typeface="+mn-lt"/>
                <a:ea typeface="+mn-ea"/>
                <a:cs typeface="+mn-cs"/>
              </a:rPr>
              <a:t>Υπολογιστικές Μέθοδοι Φαινομένων Μεταφοράς</a:t>
            </a:r>
            <a:r>
              <a:rPr lang="el-GR" sz="1200" kern="1200" dirty="0" smtClean="0">
                <a:solidFill>
                  <a:schemeClr val="tx1"/>
                </a:solidFill>
                <a:effectLst/>
                <a:latin typeface="+mn-lt"/>
                <a:ea typeface="+mn-ea"/>
                <a:cs typeface="+mn-cs"/>
              </a:rPr>
              <a:t>" των Μηχανολόγων - Μηχανικών. Το πρόβλημα είναι ότι οι φοιτητές </a:t>
            </a:r>
            <a:r>
              <a:rPr lang="el-GR" sz="1200" b="1" i="0" kern="1200" dirty="0" smtClean="0">
                <a:solidFill>
                  <a:schemeClr val="tx1"/>
                </a:solidFill>
                <a:effectLst/>
                <a:latin typeface="+mn-lt"/>
                <a:ea typeface="+mn-ea"/>
                <a:cs typeface="+mn-cs"/>
              </a:rPr>
              <a:t>ταλαιπωρούνται</a:t>
            </a:r>
            <a:r>
              <a:rPr lang="el-GR" sz="1200" b="0" i="0" kern="1200" baseline="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στην χειροκίνητη </a:t>
            </a:r>
            <a:r>
              <a:rPr lang="el-GR" sz="1200" u="sng" kern="1200" dirty="0" smtClean="0">
                <a:solidFill>
                  <a:schemeClr val="tx1"/>
                </a:solidFill>
                <a:effectLst/>
                <a:latin typeface="+mn-lt"/>
                <a:ea typeface="+mn-ea"/>
                <a:cs typeface="+mn-cs"/>
              </a:rPr>
              <a:t>επεξεργασία</a:t>
            </a:r>
            <a:r>
              <a:rPr lang="el-GR" sz="1200" kern="1200" dirty="0" smtClean="0">
                <a:solidFill>
                  <a:schemeClr val="tx1"/>
                </a:solidFill>
                <a:effectLst/>
                <a:latin typeface="+mn-lt"/>
                <a:ea typeface="+mn-ea"/>
                <a:cs typeface="+mn-cs"/>
              </a:rPr>
              <a:t> των αρχείων </a:t>
            </a:r>
            <a:r>
              <a:rPr lang="en-US" sz="1200" b="1" kern="1200" dirty="0" smtClean="0">
                <a:solidFill>
                  <a:schemeClr val="tx1"/>
                </a:solidFill>
                <a:effectLst/>
                <a:latin typeface="+mn-lt"/>
                <a:ea typeface="+mn-ea"/>
                <a:cs typeface="+mn-cs"/>
              </a:rPr>
              <a:t>XML</a:t>
            </a:r>
            <a:r>
              <a:rPr lang="el-GR" sz="1200" kern="1200" dirty="0" smtClean="0">
                <a:solidFill>
                  <a:schemeClr val="tx1"/>
                </a:solidFill>
                <a:effectLst/>
                <a:latin typeface="+mn-lt"/>
                <a:ea typeface="+mn-ea"/>
                <a:cs typeface="+mn-cs"/>
              </a:rPr>
              <a:t> και </a:t>
            </a:r>
            <a:r>
              <a:rPr lang="el-GR" sz="1200" u="none" kern="1200" dirty="0" smtClean="0">
                <a:solidFill>
                  <a:schemeClr val="tx1"/>
                </a:solidFill>
                <a:effectLst/>
                <a:latin typeface="+mn-lt"/>
                <a:ea typeface="+mn-ea"/>
                <a:cs typeface="+mn-cs"/>
              </a:rPr>
              <a:t>δυσκολεύονται</a:t>
            </a:r>
            <a:r>
              <a:rPr lang="el-GR" sz="1200" kern="1200" dirty="0" smtClean="0">
                <a:solidFill>
                  <a:schemeClr val="tx1"/>
                </a:solidFill>
                <a:effectLst/>
                <a:latin typeface="+mn-lt"/>
                <a:ea typeface="+mn-ea"/>
                <a:cs typeface="+mn-cs"/>
              </a:rPr>
              <a:t> να </a:t>
            </a:r>
            <a:r>
              <a:rPr lang="el-GR" sz="1200" u="sng" kern="1200" dirty="0" smtClean="0">
                <a:solidFill>
                  <a:schemeClr val="tx1"/>
                </a:solidFill>
                <a:effectLst/>
                <a:latin typeface="+mn-lt"/>
                <a:ea typeface="+mn-ea"/>
                <a:cs typeface="+mn-cs"/>
              </a:rPr>
              <a:t>κατανοήσουν</a:t>
            </a:r>
            <a:r>
              <a:rPr lang="el-GR" sz="1200" kern="1200" dirty="0" smtClean="0">
                <a:solidFill>
                  <a:schemeClr val="tx1"/>
                </a:solidFill>
                <a:effectLst/>
                <a:latin typeface="+mn-lt"/>
                <a:ea typeface="+mn-ea"/>
                <a:cs typeface="+mn-cs"/>
              </a:rPr>
              <a:t> την </a:t>
            </a:r>
            <a:r>
              <a:rPr lang="el-GR" sz="1200" b="1" kern="1200" dirty="0" smtClean="0">
                <a:solidFill>
                  <a:schemeClr val="tx1"/>
                </a:solidFill>
                <a:effectLst/>
                <a:latin typeface="+mn-lt"/>
                <a:ea typeface="+mn-ea"/>
                <a:cs typeface="+mn-cs"/>
              </a:rPr>
              <a:t>ουσία</a:t>
            </a:r>
            <a:r>
              <a:rPr lang="el-GR" sz="1200" kern="1200" dirty="0" smtClean="0">
                <a:solidFill>
                  <a:schemeClr val="tx1"/>
                </a:solidFill>
                <a:effectLst/>
                <a:latin typeface="+mn-lt"/>
                <a:ea typeface="+mn-ea"/>
                <a:cs typeface="+mn-cs"/>
              </a:rPr>
              <a:t> της άσκησης...</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3</a:t>
            </a:fld>
            <a:endParaRPr lang="en-US" dirty="0"/>
          </a:p>
        </p:txBody>
      </p:sp>
    </p:spTree>
    <p:extLst>
      <p:ext uri="{BB962C8B-B14F-4D97-AF65-F5344CB8AC3E}">
        <p14:creationId xmlns:p14="http://schemas.microsoft.com/office/powerpoint/2010/main" val="106334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 Εδώ είναι που μπαίνει η πτυχιακή</a:t>
            </a:r>
            <a:r>
              <a:rPr lang="el-GR" baseline="0" dirty="0" smtClean="0"/>
              <a:t> μου, </a:t>
            </a:r>
            <a:r>
              <a:rPr lang="el-GR" dirty="0" smtClean="0"/>
              <a:t>το γραφικό περιβάλλον </a:t>
            </a:r>
            <a:r>
              <a:rPr lang="en-US" dirty="0" err="1" smtClean="0"/>
              <a:t>Bark_GUI</a:t>
            </a:r>
            <a:r>
              <a:rPr lang="en-US" dirty="0" smtClean="0"/>
              <a:t>.</a:t>
            </a:r>
            <a:endParaRPr lang="el-GR" dirty="0" smtClean="0"/>
          </a:p>
          <a:p>
            <a:r>
              <a:rPr lang="el-GR" dirty="0" smtClean="0"/>
              <a:t>Ανοίγει και δημιουργεί</a:t>
            </a:r>
            <a:r>
              <a:rPr lang="el-GR" baseline="0" dirty="0" smtClean="0"/>
              <a:t> αρχεία </a:t>
            </a:r>
            <a:r>
              <a:rPr lang="en-US" baseline="0" dirty="0" smtClean="0"/>
              <a:t>XML</a:t>
            </a:r>
            <a:r>
              <a:rPr lang="el-GR" baseline="0" dirty="0" smtClean="0"/>
              <a:t> με την δομή που θέλουμε και παρέχει εύκολη επεξεργασία του περιεχομένου χωρίς κάποιος να ξέρει την γλώσσα </a:t>
            </a:r>
            <a:r>
              <a:rPr lang="en-US" baseline="0" dirty="0" smtClean="0"/>
              <a:t>XML</a:t>
            </a:r>
            <a:r>
              <a:rPr lang="el-GR" baseline="0" dirty="0" smtClean="0"/>
              <a:t>, για να μπορέσει να εκτελέσει την προσομοίωση στο </a:t>
            </a:r>
            <a:r>
              <a:rPr lang="en-US" baseline="0" dirty="0" smtClean="0"/>
              <a:t>bark</a:t>
            </a:r>
            <a:r>
              <a:rPr lang="el-GR" baseline="0" dirty="0" smtClean="0"/>
              <a:t>.</a:t>
            </a:r>
          </a:p>
          <a:p>
            <a:endParaRPr lang="el-GR" baseline="0" dirty="0" smtClean="0"/>
          </a:p>
          <a:p>
            <a:r>
              <a:rPr lang="el-GR" b="1" i="1" dirty="0" smtClean="0"/>
              <a:t>[Ανάλυση των </a:t>
            </a:r>
            <a:r>
              <a:rPr lang="en-US" b="1" i="1" dirty="0" smtClean="0"/>
              <a:t>Controls</a:t>
            </a:r>
            <a:r>
              <a:rPr lang="el-GR" b="1" i="1" dirty="0" smtClean="0"/>
              <a:t> του κεντρικού παραθύρου]</a:t>
            </a:r>
          </a:p>
          <a:p>
            <a:r>
              <a:rPr lang="el-GR" baseline="0" dirty="0" smtClean="0"/>
              <a:t>Τα κυριότερα </a:t>
            </a:r>
            <a:r>
              <a:rPr lang="en-US" baseline="0" dirty="0" smtClean="0"/>
              <a:t>Controls</a:t>
            </a:r>
            <a:r>
              <a:rPr lang="el-GR" baseline="0" dirty="0" smtClean="0"/>
              <a:t> του κεντρικού παραθύρου είναι το </a:t>
            </a:r>
            <a:r>
              <a:rPr lang="en-US" baseline="0" dirty="0" err="1" smtClean="0"/>
              <a:t>TreeViewer</a:t>
            </a:r>
            <a:r>
              <a:rPr lang="en-US" baseline="0" dirty="0" smtClean="0"/>
              <a:t> </a:t>
            </a:r>
            <a:r>
              <a:rPr lang="el-GR" baseline="0" dirty="0" smtClean="0"/>
              <a:t>και το </a:t>
            </a:r>
            <a:r>
              <a:rPr lang="en-US" baseline="0" dirty="0" err="1" smtClean="0"/>
              <a:t>ElementViewer</a:t>
            </a:r>
            <a:r>
              <a:rPr lang="en-US" baseline="0" dirty="0" smtClean="0"/>
              <a:t>.</a:t>
            </a:r>
            <a:endParaRPr lang="el-GR" baseline="0" dirty="0" smtClean="0"/>
          </a:p>
          <a:p>
            <a:r>
              <a:rPr lang="el-GR" baseline="0" dirty="0" smtClean="0"/>
              <a:t>Το </a:t>
            </a:r>
            <a:r>
              <a:rPr lang="en-US" baseline="0" dirty="0" err="1" smtClean="0"/>
              <a:t>ElementViewer</a:t>
            </a:r>
            <a:r>
              <a:rPr lang="en-US" baseline="0" dirty="0" smtClean="0"/>
              <a:t> </a:t>
            </a:r>
            <a:r>
              <a:rPr lang="el-GR" baseline="0" dirty="0" smtClean="0"/>
              <a:t>έχει όλα τα</a:t>
            </a:r>
            <a:r>
              <a:rPr lang="en-US" baseline="0" dirty="0" smtClean="0"/>
              <a:t> Controls </a:t>
            </a:r>
            <a:r>
              <a:rPr lang="el-GR" baseline="0" dirty="0" smtClean="0"/>
              <a:t>για την επεξεργασία δεδομένων του κάθε </a:t>
            </a:r>
            <a:r>
              <a:rPr lang="en-US" baseline="0" dirty="0" smtClean="0"/>
              <a:t>element.</a:t>
            </a:r>
            <a:endParaRPr lang="el-GR" baseline="0" dirty="0" smtClean="0"/>
          </a:p>
          <a:p>
            <a:r>
              <a:rPr lang="el-GR" baseline="0" dirty="0" smtClean="0"/>
              <a:t>Το </a:t>
            </a:r>
            <a:r>
              <a:rPr lang="en-US" baseline="0" dirty="0" err="1" smtClean="0"/>
              <a:t>TreeViewer</a:t>
            </a:r>
            <a:r>
              <a:rPr lang="en-US" baseline="0" dirty="0" smtClean="0"/>
              <a:t> </a:t>
            </a:r>
            <a:r>
              <a:rPr lang="el-GR" baseline="0" dirty="0" smtClean="0"/>
              <a:t>δείχνει τη δομή του ανοιχτού αρχείου </a:t>
            </a:r>
            <a:r>
              <a:rPr lang="en-US" baseline="0" dirty="0" smtClean="0"/>
              <a:t>XML</a:t>
            </a:r>
            <a:r>
              <a:rPr lang="el-GR" baseline="0" dirty="0" smtClean="0"/>
              <a:t>, όλα τα </a:t>
            </a:r>
            <a:r>
              <a:rPr lang="en-US" baseline="0" dirty="0" smtClean="0"/>
              <a:t>elements </a:t>
            </a:r>
            <a:r>
              <a:rPr lang="el-GR" baseline="0" dirty="0" smtClean="0"/>
              <a:t>περιεκτικά.</a:t>
            </a:r>
          </a:p>
          <a:p>
            <a:r>
              <a:rPr lang="el-GR" baseline="0" dirty="0" smtClean="0"/>
              <a:t>      Στο </a:t>
            </a:r>
            <a:r>
              <a:rPr lang="en-US" baseline="0" dirty="0" err="1" smtClean="0"/>
              <a:t>TreeViewer</a:t>
            </a:r>
            <a:r>
              <a:rPr lang="en-US" baseline="0" dirty="0" smtClean="0"/>
              <a:t> </a:t>
            </a:r>
            <a:r>
              <a:rPr lang="el-GR" baseline="0" dirty="0" smtClean="0"/>
              <a:t>μπορεί ο χρήστης να επιλέξει ένα στοιχείο και αυτόματα ενημερώνεται το </a:t>
            </a:r>
            <a:r>
              <a:rPr lang="en-US" baseline="0" dirty="0" err="1" smtClean="0"/>
              <a:t>ElementViewer</a:t>
            </a:r>
            <a:r>
              <a:rPr lang="en-US" baseline="0" dirty="0" smtClean="0"/>
              <a:t> </a:t>
            </a:r>
            <a:r>
              <a:rPr lang="el-GR" baseline="0" dirty="0" smtClean="0"/>
              <a:t>δεξιά για να δείξει μόνο τα περιεχόμενα του</a:t>
            </a:r>
          </a:p>
          <a:p>
            <a:r>
              <a:rPr lang="el-GR" baseline="0" dirty="0" smtClean="0"/>
              <a:t>       επιλεγμένου στοιχείου. Επίσης μπορεί να κάνει δεξί-κλικ και να προσθέσει, αφαιρέσει, μετονομάσει συγκεκριμένα στοιχεία, καθώς και να μετακινήσει</a:t>
            </a:r>
          </a:p>
          <a:p>
            <a:r>
              <a:rPr lang="el-GR" baseline="0" dirty="0" smtClean="0"/>
              <a:t>       κάποιο στοιχείο σε άλλη θέση.</a:t>
            </a:r>
          </a:p>
          <a:p>
            <a:r>
              <a:rPr lang="el-GR" baseline="0" dirty="0" smtClean="0"/>
              <a:t>Το </a:t>
            </a:r>
            <a:r>
              <a:rPr lang="en-US" baseline="0" dirty="0" err="1" smtClean="0"/>
              <a:t>StatusMessage</a:t>
            </a:r>
            <a:r>
              <a:rPr lang="en-US" baseline="0" dirty="0" smtClean="0"/>
              <a:t> </a:t>
            </a:r>
            <a:r>
              <a:rPr lang="el-GR" baseline="0" dirty="0" smtClean="0"/>
              <a:t>κάτω δείχνει την κατάσταση του προγράμματος (συνήθως φαίνεται πάντα </a:t>
            </a:r>
            <a:r>
              <a:rPr lang="en-US" baseline="0" dirty="0" smtClean="0"/>
              <a:t>Ready </a:t>
            </a:r>
            <a:r>
              <a:rPr lang="el-GR" baseline="0" dirty="0" smtClean="0"/>
              <a:t>αλλά σε αργούς υπολογιστές είναι πολύ χρήσιμο).</a:t>
            </a:r>
          </a:p>
          <a:p>
            <a:r>
              <a:rPr lang="el-GR" baseline="0" dirty="0" smtClean="0"/>
              <a:t>Και πάνω από το </a:t>
            </a:r>
            <a:r>
              <a:rPr lang="en-US" baseline="0" dirty="0" err="1" smtClean="0"/>
              <a:t>ElementViewer</a:t>
            </a:r>
            <a:r>
              <a:rPr lang="el-GR" baseline="0" dirty="0" smtClean="0"/>
              <a:t> δείχνει το </a:t>
            </a:r>
            <a:r>
              <a:rPr lang="en-US" baseline="0" dirty="0" smtClean="0"/>
              <a:t>path</a:t>
            </a:r>
            <a:r>
              <a:rPr lang="el-GR" baseline="0" dirty="0" smtClean="0"/>
              <a:t> του επιλεγμένου </a:t>
            </a:r>
            <a:r>
              <a:rPr lang="en-US" baseline="0" dirty="0" smtClean="0"/>
              <a:t>element</a:t>
            </a:r>
            <a:r>
              <a:rPr lang="el-GR" baseline="0" dirty="0" smtClean="0"/>
              <a:t> από αριστερά (απλά για να ξέρεις που βρίσκεσαι).</a:t>
            </a:r>
          </a:p>
          <a:p>
            <a:endParaRPr lang="el-GR" baseline="0" dirty="0" smtClean="0"/>
          </a:p>
          <a:p>
            <a:r>
              <a:rPr lang="el-GR" baseline="0" dirty="0" smtClean="0"/>
              <a:t>~ Θα εξηγήσω και τα περιεχόμενα του </a:t>
            </a:r>
            <a:r>
              <a:rPr lang="en-US" baseline="0" dirty="0" err="1" smtClean="0"/>
              <a:t>ElementViewer</a:t>
            </a:r>
            <a:r>
              <a:rPr lang="en-US" baseline="0" dirty="0" smtClean="0"/>
              <a:t> </a:t>
            </a:r>
            <a:r>
              <a:rPr lang="el-GR" baseline="0" dirty="0" smtClean="0"/>
              <a:t>αργότερα, αλλά προς το παρών ας δούμε ένα αρχείο </a:t>
            </a:r>
            <a:r>
              <a:rPr lang="en-US" baseline="0" dirty="0" smtClean="0"/>
              <a:t>XML</a:t>
            </a:r>
            <a:r>
              <a:rPr lang="el-GR" baseline="0" dirty="0" smtClean="0"/>
              <a:t>...</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4</a:t>
            </a:fld>
            <a:endParaRPr lang="en-US"/>
          </a:p>
        </p:txBody>
      </p:sp>
    </p:spTree>
    <p:extLst>
      <p:ext uri="{BB962C8B-B14F-4D97-AF65-F5344CB8AC3E}">
        <p14:creationId xmlns:p14="http://schemas.microsoft.com/office/powerpoint/2010/main" val="214580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 Έτσι είναι ένα αρχείο </a:t>
            </a:r>
            <a:r>
              <a:rPr lang="en-US" dirty="0" smtClean="0"/>
              <a:t>XML</a:t>
            </a:r>
            <a:r>
              <a:rPr lang="el-GR" dirty="0" smtClean="0"/>
              <a:t> το οποίο χρειάζεται για την προσομοίωση στο </a:t>
            </a:r>
            <a:r>
              <a:rPr lang="en-US" dirty="0" smtClean="0"/>
              <a:t>bark.</a:t>
            </a:r>
            <a:endParaRPr lang="el-GR" dirty="0" smtClean="0"/>
          </a:p>
          <a:p>
            <a:r>
              <a:rPr lang="el-GR" baseline="0" dirty="0" smtClean="0"/>
              <a:t>Τροποποιήθηκε μετά από </a:t>
            </a:r>
            <a:r>
              <a:rPr lang="el-GR" b="1" baseline="0" dirty="0" smtClean="0"/>
              <a:t>συνεννόηση</a:t>
            </a:r>
            <a:r>
              <a:rPr lang="el-GR" baseline="0" dirty="0" smtClean="0"/>
              <a:t> με τον καθηγητή Ονούφριο Χαραλάμπους για να </a:t>
            </a:r>
            <a:r>
              <a:rPr lang="el-GR" b="1" baseline="0" dirty="0" smtClean="0"/>
              <a:t>ταιριάζει</a:t>
            </a:r>
            <a:r>
              <a:rPr lang="el-GR" baseline="0" dirty="0" smtClean="0"/>
              <a:t> και στο </a:t>
            </a:r>
            <a:r>
              <a:rPr lang="en-US" u="sng" baseline="0" dirty="0" smtClean="0"/>
              <a:t>bark</a:t>
            </a:r>
            <a:r>
              <a:rPr lang="en-US" baseline="0" dirty="0" smtClean="0"/>
              <a:t> </a:t>
            </a:r>
            <a:r>
              <a:rPr lang="el-GR" baseline="0" dirty="0" smtClean="0"/>
              <a:t>και στο </a:t>
            </a:r>
            <a:r>
              <a:rPr lang="el-GR" u="sng" baseline="0" dirty="0" smtClean="0"/>
              <a:t>γραφικό περιβάλλον</a:t>
            </a:r>
            <a:r>
              <a:rPr lang="el-GR" baseline="0" dirty="0" smtClean="0"/>
              <a:t> (</a:t>
            </a:r>
            <a:r>
              <a:rPr lang="en-US" baseline="0" dirty="0" smtClean="0"/>
              <a:t>XSD)</a:t>
            </a:r>
            <a:r>
              <a:rPr lang="el-GR" baseline="0" dirty="0" smtClean="0"/>
              <a:t>.</a:t>
            </a:r>
          </a:p>
          <a:p>
            <a:endParaRPr lang="el-GR" baseline="0" dirty="0" smtClean="0"/>
          </a:p>
          <a:p>
            <a:r>
              <a:rPr lang="el-GR" b="1" i="1" baseline="0" dirty="0" smtClean="0"/>
              <a:t>[Δείχνω τα στοιχεία στο </a:t>
            </a:r>
            <a:r>
              <a:rPr lang="en-US" b="1" i="1" baseline="0" dirty="0" smtClean="0"/>
              <a:t>XML</a:t>
            </a:r>
            <a:r>
              <a:rPr lang="el-GR" b="1" i="1" baseline="0" dirty="0" smtClean="0"/>
              <a:t>]</a:t>
            </a:r>
          </a:p>
          <a:p>
            <a:r>
              <a:rPr lang="el-GR" baseline="0" dirty="0" smtClean="0"/>
              <a:t>Βλέπουμε το</a:t>
            </a:r>
            <a:r>
              <a:rPr lang="en-US" baseline="0" dirty="0" smtClean="0"/>
              <a:t> ‘</a:t>
            </a:r>
            <a:r>
              <a:rPr lang="en-US" b="1" baseline="0" dirty="0" smtClean="0"/>
              <a:t>case</a:t>
            </a:r>
            <a:r>
              <a:rPr lang="en-US" baseline="0" dirty="0" smtClean="0"/>
              <a:t>’ </a:t>
            </a:r>
            <a:r>
              <a:rPr lang="el-GR" baseline="0" dirty="0" smtClean="0"/>
              <a:t>το οποίο είναι και το </a:t>
            </a:r>
            <a:r>
              <a:rPr lang="en-US" u="sng" baseline="0" dirty="0" smtClean="0"/>
              <a:t>Root Element</a:t>
            </a:r>
            <a:r>
              <a:rPr lang="en-US" baseline="0" dirty="0" smtClean="0"/>
              <a:t> </a:t>
            </a:r>
            <a:r>
              <a:rPr lang="el-GR" baseline="0" dirty="0" smtClean="0"/>
              <a:t>του </a:t>
            </a:r>
            <a:r>
              <a:rPr lang="en-US" baseline="0" dirty="0" smtClean="0"/>
              <a:t>XML</a:t>
            </a:r>
            <a:r>
              <a:rPr lang="el-GR" baseline="0" dirty="0" smtClean="0"/>
              <a:t>, τα δυο </a:t>
            </a:r>
            <a:r>
              <a:rPr lang="el-GR" u="sng" baseline="0" dirty="0" smtClean="0"/>
              <a:t>παιδιά</a:t>
            </a:r>
            <a:r>
              <a:rPr lang="el-GR" baseline="0" dirty="0" smtClean="0"/>
              <a:t> του </a:t>
            </a:r>
            <a:r>
              <a:rPr lang="en-US" b="1" baseline="0" dirty="0" smtClean="0"/>
              <a:t>simulation</a:t>
            </a:r>
            <a:r>
              <a:rPr lang="el-GR" baseline="0" dirty="0" smtClean="0"/>
              <a:t> και </a:t>
            </a:r>
            <a:r>
              <a:rPr lang="en-US" b="1" baseline="0" dirty="0" smtClean="0"/>
              <a:t>setup</a:t>
            </a:r>
            <a:r>
              <a:rPr lang="el-GR" baseline="0" dirty="0" smtClean="0"/>
              <a:t> και τα </a:t>
            </a:r>
            <a:r>
              <a:rPr lang="el-GR" u="sng" baseline="0" dirty="0" smtClean="0"/>
              <a:t>περιεχόμενά</a:t>
            </a:r>
            <a:r>
              <a:rPr lang="el-GR" baseline="0" dirty="0" smtClean="0"/>
              <a:t> τους.</a:t>
            </a:r>
          </a:p>
          <a:p>
            <a:endParaRPr lang="el-GR" baseline="0" dirty="0" smtClean="0"/>
          </a:p>
          <a:p>
            <a:r>
              <a:rPr lang="el-GR" baseline="0" dirty="0" smtClean="0"/>
              <a:t>Η </a:t>
            </a:r>
            <a:r>
              <a:rPr lang="el-GR" b="1" baseline="0" dirty="0" smtClean="0"/>
              <a:t>ίδια δομή </a:t>
            </a:r>
            <a:r>
              <a:rPr lang="el-GR" baseline="0" dirty="0" smtClean="0"/>
              <a:t>είναι προφανώς και στο </a:t>
            </a:r>
            <a:r>
              <a:rPr lang="el-GR" u="sng" baseline="0" dirty="0" smtClean="0"/>
              <a:t>γραφικό περιβάλλον</a:t>
            </a:r>
            <a:r>
              <a:rPr lang="el-GR" baseline="0" dirty="0" smtClean="0"/>
              <a:t>.</a:t>
            </a:r>
            <a:endParaRPr lang="el-GR" dirty="0" smtClean="0"/>
          </a:p>
          <a:p>
            <a:pPr algn="l"/>
            <a:r>
              <a:rPr lang="el-GR" sz="1200" b="1" i="1" dirty="0" smtClean="0">
                <a:solidFill>
                  <a:schemeClr val="tx1"/>
                </a:solidFill>
              </a:rPr>
              <a:t>[Εναλλαγή</a:t>
            </a:r>
            <a:r>
              <a:rPr lang="el-GR" sz="1200" b="1" i="1" baseline="0" dirty="0" smtClean="0">
                <a:solidFill>
                  <a:schemeClr val="tx1"/>
                </a:solidFill>
              </a:rPr>
              <a:t> με την προηγούμενη διαφάνεια για να φανεί η αντιστοίχιση των </a:t>
            </a:r>
            <a:r>
              <a:rPr lang="en-US" sz="1200" b="1" i="1" baseline="0" dirty="0" smtClean="0">
                <a:solidFill>
                  <a:schemeClr val="tx1"/>
                </a:solidFill>
              </a:rPr>
              <a:t>elements</a:t>
            </a:r>
            <a:r>
              <a:rPr lang="el-GR" sz="1200" b="1" i="1" baseline="0" dirty="0" smtClean="0">
                <a:solidFill>
                  <a:schemeClr val="tx1"/>
                </a:solidFill>
              </a:rPr>
              <a:t> στο δέντρο</a:t>
            </a:r>
            <a:r>
              <a:rPr lang="en-US" sz="1200" b="1" i="1" baseline="0" dirty="0" smtClean="0">
                <a:solidFill>
                  <a:schemeClr val="tx1"/>
                </a:solidFill>
              </a:rPr>
              <a:t>]</a:t>
            </a:r>
            <a:endParaRPr lang="el-GR" sz="1200" b="0" i="0" baseline="0" dirty="0" smtClean="0">
              <a:solidFill>
                <a:schemeClr val="tx1"/>
              </a:solidFill>
            </a:endParaRPr>
          </a:p>
          <a:p>
            <a:r>
              <a:rPr lang="el-GR" b="0" i="0" baseline="0" dirty="0" smtClean="0"/>
              <a:t>... και τα ίδια </a:t>
            </a:r>
            <a:r>
              <a:rPr lang="el-GR" b="1" i="0" baseline="0" dirty="0" smtClean="0"/>
              <a:t>δεδομένα</a:t>
            </a:r>
            <a:r>
              <a:rPr lang="el-GR" b="0" i="0" baseline="0" dirty="0" smtClean="0"/>
              <a:t> ...</a:t>
            </a:r>
            <a:endParaRPr lang="el-GR" dirty="0" smtClean="0"/>
          </a:p>
          <a:p>
            <a:r>
              <a:rPr lang="el-GR" b="1" i="1" dirty="0" smtClean="0"/>
              <a:t>[Εναλλαγή</a:t>
            </a:r>
            <a:r>
              <a:rPr lang="el-GR" b="1" i="1" baseline="0" dirty="0" smtClean="0"/>
              <a:t> για να φανεί και η αντιστοίχιση των δεδομένων στον </a:t>
            </a:r>
            <a:r>
              <a:rPr lang="en-US" b="1" i="1" baseline="0" dirty="0" err="1" smtClean="0"/>
              <a:t>ElementViewer</a:t>
            </a:r>
            <a:r>
              <a:rPr lang="en-US" b="1" i="1" baseline="0" dirty="0" smtClean="0"/>
              <a:t>]</a:t>
            </a:r>
            <a:endParaRPr lang="el-GR" b="1" i="1" baseline="0" dirty="0" smtClean="0"/>
          </a:p>
          <a:p>
            <a:endParaRPr lang="el-GR" b="0" i="0" baseline="0" dirty="0" smtClean="0"/>
          </a:p>
          <a:p>
            <a:endParaRPr lang="el-GR" b="0" i="0" baseline="0" dirty="0" smtClean="0"/>
          </a:p>
          <a:p>
            <a:r>
              <a:rPr lang="el-GR" b="0" i="0" dirty="0" smtClean="0"/>
              <a:t>Επίσης</a:t>
            </a:r>
            <a:r>
              <a:rPr lang="el-GR" b="0" i="0" baseline="0" dirty="0" smtClean="0"/>
              <a:t> βλέπουμε τις μονάδες μέτρησης μιας τιμής (το </a:t>
            </a:r>
            <a:r>
              <a:rPr lang="en-US" b="1" i="0" baseline="0" dirty="0" smtClean="0"/>
              <a:t>Unit</a:t>
            </a:r>
            <a:r>
              <a:rPr lang="en-US" b="0" i="0" baseline="0" dirty="0" smtClean="0"/>
              <a:t>)</a:t>
            </a:r>
            <a:r>
              <a:rPr lang="el-GR" b="0" i="0" baseline="0" dirty="0" smtClean="0"/>
              <a:t>, κάποια στοιχεία μπορεί να έχουν άλλο </a:t>
            </a:r>
            <a:r>
              <a:rPr lang="el-GR" b="1" i="0" baseline="0" dirty="0" smtClean="0"/>
              <a:t>όνομα</a:t>
            </a:r>
            <a:r>
              <a:rPr lang="el-GR" b="0" i="0" baseline="0" dirty="0" smtClean="0"/>
              <a:t> </a:t>
            </a:r>
            <a:r>
              <a:rPr lang="en-US" b="1" i="1" baseline="0" dirty="0" smtClean="0"/>
              <a:t>[</a:t>
            </a:r>
            <a:r>
              <a:rPr lang="el-GR" b="1" i="1" baseline="0" dirty="0" smtClean="0"/>
              <a:t>δείχνω το </a:t>
            </a:r>
            <a:r>
              <a:rPr lang="en-US" b="1" i="1" baseline="0" dirty="0" smtClean="0"/>
              <a:t>material name=“polystyrene”]</a:t>
            </a:r>
            <a:endParaRPr lang="en-US" b="0" i="0" baseline="0" dirty="0" smtClean="0"/>
          </a:p>
          <a:p>
            <a:endParaRPr lang="el-GR" b="0" i="0" baseline="0" dirty="0" smtClean="0"/>
          </a:p>
          <a:p>
            <a:r>
              <a:rPr lang="el-GR" b="0" i="0" baseline="0" dirty="0" smtClean="0"/>
              <a:t>Και τελικά βλέπουμε το </a:t>
            </a:r>
            <a:r>
              <a:rPr lang="el-GR" b="1" i="0" baseline="0" dirty="0" smtClean="0"/>
              <a:t>περιεχόμενο</a:t>
            </a:r>
            <a:r>
              <a:rPr lang="el-GR" b="0" i="0" baseline="0" dirty="0" smtClean="0"/>
              <a:t> που μπορεί να έχει ένα στοιχείο </a:t>
            </a:r>
            <a:r>
              <a:rPr lang="en-US" b="0" i="0" baseline="0" dirty="0" smtClean="0"/>
              <a:t>XML</a:t>
            </a:r>
            <a:r>
              <a:rPr lang="el-GR" b="0" i="0" baseline="0" dirty="0" smtClean="0"/>
              <a:t>, </a:t>
            </a:r>
            <a:r>
              <a:rPr lang="en-US" b="1" i="0" baseline="0" dirty="0" smtClean="0"/>
              <a:t>constant</a:t>
            </a:r>
            <a:r>
              <a:rPr lang="en-US" b="0" i="0" baseline="0" dirty="0" smtClean="0"/>
              <a:t>, </a:t>
            </a:r>
            <a:r>
              <a:rPr lang="en-US" b="1" i="0" baseline="0" dirty="0" smtClean="0"/>
              <a:t>keyword</a:t>
            </a:r>
            <a:r>
              <a:rPr lang="el-GR" b="1"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b="1" i="1" dirty="0" smtClean="0"/>
              <a:t>[Εναλλαγή για να φανεί το</a:t>
            </a:r>
            <a:r>
              <a:rPr lang="el-GR" b="1" i="1" baseline="0" dirty="0" smtClean="0"/>
              <a:t> διαφορετικό </a:t>
            </a:r>
            <a:r>
              <a:rPr lang="en-US" b="1" i="1" baseline="0" dirty="0" smtClean="0"/>
              <a:t>Control</a:t>
            </a:r>
            <a:r>
              <a:rPr lang="el-GR" b="1" i="1" baseline="0" dirty="0" smtClean="0"/>
              <a:t> σε καθένα</a:t>
            </a:r>
            <a:r>
              <a:rPr lang="en-US" b="1" i="1" baseline="0" dirty="0" smtClean="0"/>
              <a:t>]</a:t>
            </a:r>
            <a:endParaRPr lang="el-GR" b="1" i="1" baseline="0" dirty="0" smtClean="0"/>
          </a:p>
          <a:p>
            <a:endParaRPr lang="el-GR" b="1" i="0" baseline="0" dirty="0" smtClean="0"/>
          </a:p>
          <a:p>
            <a:r>
              <a:rPr lang="el-GR" b="0" i="0" u="sng" baseline="0" dirty="0" smtClean="0"/>
              <a:t>Υπάρχουν και τα</a:t>
            </a:r>
            <a:r>
              <a:rPr lang="en-US" b="0" i="0" u="sng" baseline="0" dirty="0" smtClean="0"/>
              <a:t> variable</a:t>
            </a:r>
            <a:r>
              <a:rPr lang="el-GR" b="0" i="0" u="sng" baseline="0" dirty="0" smtClean="0"/>
              <a:t> και</a:t>
            </a:r>
            <a:r>
              <a:rPr lang="en-US" b="0" i="0" u="sng" baseline="0" dirty="0" smtClean="0"/>
              <a:t> reference</a:t>
            </a:r>
            <a:r>
              <a:rPr lang="en-US" b="0" i="0" u="none" baseline="0" dirty="0" smtClean="0"/>
              <a:t> </a:t>
            </a:r>
            <a:r>
              <a:rPr lang="el-GR" b="0" i="0" u="none" baseline="0" dirty="0" smtClean="0"/>
              <a:t>τα οποία θα δούμε αργότερα</a:t>
            </a:r>
            <a:r>
              <a:rPr lang="el-GR" b="0" i="0" baseline="0" dirty="0" smtClean="0"/>
              <a:t>.</a:t>
            </a:r>
            <a:endParaRPr lang="en-US" b="1" i="1" dirty="0"/>
          </a:p>
        </p:txBody>
      </p:sp>
      <p:sp>
        <p:nvSpPr>
          <p:cNvPr id="4" name="Slide Number Placeholder 3"/>
          <p:cNvSpPr>
            <a:spLocks noGrp="1"/>
          </p:cNvSpPr>
          <p:nvPr>
            <p:ph type="sldNum" sz="quarter" idx="10"/>
          </p:nvPr>
        </p:nvSpPr>
        <p:spPr/>
        <p:txBody>
          <a:bodyPr/>
          <a:lstStyle/>
          <a:p>
            <a:fld id="{210EE0A1-223C-4742-930B-256079964423}" type="slidenum">
              <a:rPr lang="en-US" smtClean="0"/>
              <a:t>5</a:t>
            </a:fld>
            <a:endParaRPr lang="en-US"/>
          </a:p>
        </p:txBody>
      </p:sp>
    </p:spTree>
    <p:extLst>
      <p:ext uri="{BB962C8B-B14F-4D97-AF65-F5344CB8AC3E}">
        <p14:creationId xmlns:p14="http://schemas.microsoft.com/office/powerpoint/2010/main" val="46281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smtClean="0"/>
              <a:t>~ Το μεγαλύτερο πρόβλημα που είχα με την πτυχιακή ήταν να πετύχω την </a:t>
            </a:r>
            <a:r>
              <a:rPr lang="el-GR" sz="1200" b="1" dirty="0" smtClean="0"/>
              <a:t>δυναμικότητα</a:t>
            </a:r>
            <a:r>
              <a:rPr lang="el-GR" sz="1200" dirty="0" smtClean="0"/>
              <a:t> που χρειαζόταν.</a:t>
            </a:r>
            <a:endParaRPr lang="el-GR" dirty="0" smtClean="0"/>
          </a:p>
          <a:p>
            <a:endParaRPr lang="el-GR" dirty="0" smtClean="0"/>
          </a:p>
          <a:p>
            <a:r>
              <a:rPr lang="el-GR" sz="1200" dirty="0" smtClean="0"/>
              <a:t>Γιαυτό </a:t>
            </a:r>
            <a:r>
              <a:rPr lang="el-GR" sz="1200" b="1" dirty="0" smtClean="0"/>
              <a:t>χρειάστηκε</a:t>
            </a:r>
            <a:r>
              <a:rPr lang="el-GR" sz="1200" dirty="0" smtClean="0"/>
              <a:t> εκτός άλλων να φτιάξω ένα αρχείο </a:t>
            </a:r>
            <a:r>
              <a:rPr lang="el-GR" sz="1200" b="1" dirty="0" smtClean="0"/>
              <a:t>σχήματος</a:t>
            </a:r>
            <a:r>
              <a:rPr lang="el-GR" sz="1200" dirty="0" smtClean="0"/>
              <a:t> για τα XML και αυτό που βλέπουμε είναι ένα </a:t>
            </a:r>
            <a:r>
              <a:rPr lang="el-GR" sz="1200" b="1" dirty="0" smtClean="0"/>
              <a:t>δείγμα</a:t>
            </a:r>
            <a:r>
              <a:rPr lang="el-GR" sz="1200" dirty="0" smtClean="0"/>
              <a:t> του αρχείου XSD.</a:t>
            </a:r>
            <a:endParaRPr lang="el-GR" dirty="0" smtClean="0"/>
          </a:p>
          <a:p>
            <a:r>
              <a:rPr lang="el-GR" sz="1200" dirty="0" smtClean="0"/>
              <a:t>Ολόκληρο το σχήμα είναι σπασμένο σε </a:t>
            </a:r>
            <a:r>
              <a:rPr lang="el-GR" sz="1200" b="1" dirty="0" smtClean="0"/>
              <a:t>5 αρχεία</a:t>
            </a:r>
            <a:r>
              <a:rPr lang="el-GR" sz="1200" dirty="0" smtClean="0"/>
              <a:t> (όπως φαίνεται από τα </a:t>
            </a:r>
            <a:r>
              <a:rPr lang="el-GR" sz="1200" b="1" dirty="0" smtClean="0"/>
              <a:t>includes</a:t>
            </a:r>
            <a:r>
              <a:rPr lang="el-GR" sz="1200" dirty="0" smtClean="0"/>
              <a:t> πάνω) για λόγους </a:t>
            </a:r>
            <a:r>
              <a:rPr lang="el-GR" sz="1200" b="1" dirty="0" smtClean="0"/>
              <a:t>απλοποίησης</a:t>
            </a:r>
            <a:r>
              <a:rPr lang="el-GR" sz="1200" dirty="0" smtClean="0"/>
              <a:t>.</a:t>
            </a:r>
            <a:endParaRPr lang="el-GR" dirty="0" smtClean="0"/>
          </a:p>
          <a:p>
            <a:endParaRPr lang="el-GR" dirty="0" smtClean="0"/>
          </a:p>
          <a:p>
            <a:r>
              <a:rPr lang="el-GR" sz="1200" dirty="0" smtClean="0"/>
              <a:t>Το σχήμα αυτό </a:t>
            </a:r>
            <a:r>
              <a:rPr lang="el-GR" sz="1200" u="sng" dirty="0" smtClean="0"/>
              <a:t>περιγράφει</a:t>
            </a:r>
            <a:r>
              <a:rPr lang="el-GR" sz="1200" b="1" dirty="0" smtClean="0"/>
              <a:t> τί δομή</a:t>
            </a:r>
            <a:r>
              <a:rPr lang="el-GR" sz="1200" dirty="0" smtClean="0"/>
              <a:t> θα έχουν τα αρχεία XML και ποιά είναι τα </a:t>
            </a:r>
            <a:r>
              <a:rPr lang="el-GR" sz="1200" b="1" dirty="0" smtClean="0"/>
              <a:t>επιτρεπτά περιεχόμενα</a:t>
            </a:r>
            <a:r>
              <a:rPr lang="el-GR" sz="1200" dirty="0" smtClean="0"/>
              <a:t> των στοιχείων.</a:t>
            </a:r>
            <a:endParaRPr lang="el-GR" dirty="0" smtClean="0"/>
          </a:p>
          <a:p>
            <a:r>
              <a:rPr lang="el-GR" sz="1200" dirty="0" smtClean="0"/>
              <a:t>Τα </a:t>
            </a:r>
            <a:r>
              <a:rPr lang="el-GR" sz="1200" b="1" dirty="0" smtClean="0"/>
              <a:t>types</a:t>
            </a:r>
            <a:r>
              <a:rPr lang="el-GR" sz="1200" dirty="0" smtClean="0"/>
              <a:t> που έχουν τα </a:t>
            </a:r>
            <a:r>
              <a:rPr lang="el-GR" sz="1200" u="sng" dirty="0" smtClean="0"/>
              <a:t>στοιχεία</a:t>
            </a:r>
            <a:r>
              <a:rPr lang="el-GR" sz="1200" dirty="0" smtClean="0"/>
              <a:t> ορίζονται στα </a:t>
            </a:r>
            <a:r>
              <a:rPr lang="el-GR" sz="1200" u="sng" dirty="0" smtClean="0"/>
              <a:t>άλλα αρχεία</a:t>
            </a:r>
            <a:r>
              <a:rPr lang="el-GR" sz="1200" dirty="0" smtClean="0"/>
              <a:t>, στο συγκεκριμένο φαίνεται κυρίως η </a:t>
            </a:r>
            <a:r>
              <a:rPr lang="el-GR" sz="1200" b="1" dirty="0" smtClean="0"/>
              <a:t>δομή</a:t>
            </a:r>
            <a:r>
              <a:rPr lang="el-GR" sz="1200" dirty="0" smtClean="0"/>
              <a:t>.</a:t>
            </a:r>
            <a:endParaRPr lang="el-GR" dirty="0" smtClean="0"/>
          </a:p>
          <a:p>
            <a:endParaRPr lang="el-GR" dirty="0" smtClean="0"/>
          </a:p>
          <a:p>
            <a:r>
              <a:rPr lang="el-GR" sz="1200" dirty="0" smtClean="0"/>
              <a:t>~ </a:t>
            </a:r>
            <a:r>
              <a:rPr lang="el-GR" sz="1200" b="1" dirty="0" smtClean="0"/>
              <a:t>Δεν θα αναλύσω</a:t>
            </a:r>
            <a:r>
              <a:rPr lang="el-GR" sz="1200" dirty="0" smtClean="0"/>
              <a:t> αυτό το κομμάτι για να μην σας κουράσω με πολύ κώδικα, απλά να αναφέρω ότι μπορεί να μπει </a:t>
            </a:r>
            <a:r>
              <a:rPr lang="el-GR" sz="1200" b="1" dirty="0" smtClean="0"/>
              <a:t>βοηθητικό</a:t>
            </a:r>
            <a:r>
              <a:rPr lang="el-GR" sz="1200" dirty="0" smtClean="0"/>
              <a:t> </a:t>
            </a:r>
            <a:r>
              <a:rPr lang="el-GR" sz="1200" b="1" dirty="0" smtClean="0"/>
              <a:t>κείμενο</a:t>
            </a:r>
            <a:r>
              <a:rPr lang="el-GR" sz="1200" dirty="0" smtClean="0"/>
              <a:t> στα στοιχεία το οποίο εμφανίζεται στο </a:t>
            </a:r>
            <a:r>
              <a:rPr lang="el-GR" sz="1200" b="1" dirty="0" smtClean="0"/>
              <a:t>γραφικό περιβάλλον</a:t>
            </a:r>
            <a:r>
              <a:rPr lang="el-GR" sz="1200" dirty="0" smtClean="0"/>
              <a:t> με </a:t>
            </a:r>
            <a:r>
              <a:rPr lang="el-GR" sz="1200" u="sng" dirty="0" smtClean="0"/>
              <a:t>hover</a:t>
            </a:r>
            <a:r>
              <a:rPr lang="el-GR" sz="1200" dirty="0" smtClean="0"/>
              <a:t> σε κάθε στοιχείο.</a:t>
            </a:r>
            <a:endParaRPr lang="el-GR" dirty="0"/>
          </a:p>
        </p:txBody>
      </p:sp>
      <p:sp>
        <p:nvSpPr>
          <p:cNvPr id="4" name="Slide Number Placeholder 3"/>
          <p:cNvSpPr>
            <a:spLocks noGrp="1"/>
          </p:cNvSpPr>
          <p:nvPr>
            <p:ph type="sldNum" sz="quarter" idx="10"/>
          </p:nvPr>
        </p:nvSpPr>
        <p:spPr/>
        <p:txBody>
          <a:bodyPr/>
          <a:lstStyle/>
          <a:p>
            <a:fld id="{210EE0A1-223C-4742-930B-256079964423}" type="slidenum">
              <a:rPr lang="en-US" smtClean="0"/>
              <a:t>6</a:t>
            </a:fld>
            <a:endParaRPr lang="en-US"/>
          </a:p>
        </p:txBody>
      </p:sp>
    </p:spTree>
    <p:extLst>
      <p:ext uri="{BB962C8B-B14F-4D97-AF65-F5344CB8AC3E}">
        <p14:creationId xmlns:p14="http://schemas.microsoft.com/office/powerpoint/2010/main" val="43058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smtClean="0"/>
              <a:t>Εδώ βλέπουμε ένα στοιχείο </a:t>
            </a:r>
            <a:r>
              <a:rPr lang="el-GR" sz="1200" b="1" dirty="0" smtClean="0"/>
              <a:t>Variable</a:t>
            </a:r>
            <a:r>
              <a:rPr lang="el-GR" sz="1200" dirty="0" smtClean="0"/>
              <a:t> (</a:t>
            </a:r>
            <a:r>
              <a:rPr lang="el-GR" sz="1200" u="sng" dirty="0" smtClean="0"/>
              <a:t>δηλαδή μεταβλητής τιμής</a:t>
            </a:r>
            <a:r>
              <a:rPr lang="el-GR" sz="1200" dirty="0" smtClean="0"/>
              <a:t>) το οποίο αναπαριστάται με </a:t>
            </a:r>
            <a:r>
              <a:rPr lang="el-GR" sz="1200" b="1" dirty="0" smtClean="0"/>
              <a:t>δισδιάστατο πίνακα τιμών</a:t>
            </a:r>
            <a:r>
              <a:rPr lang="el-GR" sz="1200" dirty="0" smtClean="0"/>
              <a:t>.</a:t>
            </a:r>
            <a:endParaRPr lang="el-GR" dirty="0" smtClean="0"/>
          </a:p>
          <a:p>
            <a:r>
              <a:rPr lang="el-GR" sz="1200" b="1" dirty="0" smtClean="0"/>
              <a:t>Αντιθέτως</a:t>
            </a:r>
            <a:r>
              <a:rPr lang="el-GR" sz="1200" dirty="0" smtClean="0"/>
              <a:t> με τα στοιχεία σταθερής τιμής (Constant) τα variables έχουν </a:t>
            </a:r>
            <a:r>
              <a:rPr lang="el-GR" sz="1200" b="1" dirty="0" smtClean="0"/>
              <a:t>δυο μονάδες μέτρησης</a:t>
            </a:r>
            <a:r>
              <a:rPr lang="el-GR" sz="1200" dirty="0" smtClean="0"/>
              <a:t> όπου η πρώτη συνήθως είναι ο </a:t>
            </a:r>
            <a:r>
              <a:rPr lang="el-GR" sz="1200" u="sng" dirty="0" smtClean="0"/>
              <a:t>χρόνος</a:t>
            </a:r>
            <a:r>
              <a:rPr lang="el-GR" sz="1200" dirty="0" smtClean="0"/>
              <a:t> (</a:t>
            </a:r>
            <a:r>
              <a:rPr lang="el-GR" sz="1200" u="sng" dirty="0" smtClean="0"/>
              <a:t>δηλαδή μεταβάλλεται η τιμή στο χρόνο</a:t>
            </a:r>
            <a:r>
              <a:rPr lang="el-GR" sz="1200" dirty="0" smtClean="0"/>
              <a:t>).</a:t>
            </a:r>
            <a:endParaRPr lang="el-GR" dirty="0" smtClean="0"/>
          </a:p>
          <a:p>
            <a:endParaRPr lang="el-GR" dirty="0" smtClean="0"/>
          </a:p>
          <a:p>
            <a:r>
              <a:rPr lang="el-GR" sz="1200" dirty="0" smtClean="0"/>
              <a:t>Η πρώτη επιλογή είναι η </a:t>
            </a:r>
            <a:r>
              <a:rPr lang="el-GR" sz="1200" b="1" dirty="0" smtClean="0"/>
              <a:t>αλλαγή</a:t>
            </a:r>
            <a:r>
              <a:rPr lang="el-GR" sz="1200" dirty="0" smtClean="0"/>
              <a:t> </a:t>
            </a:r>
            <a:r>
              <a:rPr lang="el-GR" sz="1200" b="1" dirty="0" smtClean="0"/>
              <a:t>τύπου</a:t>
            </a:r>
            <a:r>
              <a:rPr lang="el-GR" sz="1200" dirty="0" smtClean="0"/>
              <a:t>, από variable σε constant και αντίστροφα. Οι επιτρεπτοί τύποι ορίζονται σε ένα από τα αρχεία XSD.</a:t>
            </a:r>
            <a:endParaRPr lang="el-GR" dirty="0" smtClean="0"/>
          </a:p>
          <a:p>
            <a:endParaRPr lang="el-GR" dirty="0" smtClean="0"/>
          </a:p>
          <a:p>
            <a:r>
              <a:rPr lang="el-GR" sz="1200" dirty="0" smtClean="0"/>
              <a:t>Στο στοιχείο ελέγχου variable φαίνεται πως ο χρήστης έκανε κάποια </a:t>
            </a:r>
            <a:r>
              <a:rPr lang="el-GR" sz="1200" b="1" dirty="0" smtClean="0"/>
              <a:t>λάθη</a:t>
            </a:r>
            <a:r>
              <a:rPr lang="el-GR" sz="1200" dirty="0" smtClean="0"/>
              <a:t>, όπως το ότι άφησε το πρώτο κουτάκι </a:t>
            </a:r>
            <a:r>
              <a:rPr lang="el-GR" sz="1200" b="1" dirty="0" smtClean="0"/>
              <a:t>άδειο</a:t>
            </a:r>
            <a:r>
              <a:rPr lang="el-GR" sz="1200" dirty="0" smtClean="0"/>
              <a:t> ή έβαλε </a:t>
            </a:r>
            <a:r>
              <a:rPr lang="el-GR" sz="1200" b="1" dirty="0" smtClean="0"/>
              <a:t>γράμματα</a:t>
            </a:r>
            <a:r>
              <a:rPr lang="el-GR" sz="1200" dirty="0" smtClean="0"/>
              <a:t> στα άλλα δυο κουτάκια τα οποία περιμένουν </a:t>
            </a:r>
            <a:r>
              <a:rPr lang="el-GR" sz="1200" b="1" dirty="0" smtClean="0"/>
              <a:t>αριθμό</a:t>
            </a:r>
            <a:r>
              <a:rPr lang="el-GR" sz="1200" dirty="0" smtClean="0"/>
              <a:t>. Υπάρχει έ</a:t>
            </a:r>
            <a:r>
              <a:rPr lang="el-GR" sz="1200" b="1" dirty="0" smtClean="0"/>
              <a:t>λεγχος έγκυρης τιμής</a:t>
            </a:r>
            <a:r>
              <a:rPr lang="el-GR" sz="1200" dirty="0" smtClean="0"/>
              <a:t> σε κάθε στοιχείο και το ποιά τιμή θεωρείται έγκυρη ορίζεται στο XSD.</a:t>
            </a:r>
            <a:endParaRPr lang="el-GR" dirty="0" smtClean="0"/>
          </a:p>
          <a:p>
            <a:endParaRPr lang="el-GR" dirty="0" smtClean="0"/>
          </a:p>
          <a:p>
            <a:r>
              <a:rPr lang="el-GR" sz="1200" dirty="0" smtClean="0"/>
              <a:t>Γενικά όλοι οι </a:t>
            </a:r>
            <a:r>
              <a:rPr lang="el-GR" sz="1200" b="1" dirty="0" smtClean="0"/>
              <a:t>περιορισμοί</a:t>
            </a:r>
            <a:r>
              <a:rPr lang="el-GR" sz="1200" dirty="0" smtClean="0"/>
              <a:t> που θέλουμε να υπάρχουν, βρίσκονται στα αρχεία </a:t>
            </a:r>
            <a:r>
              <a:rPr lang="el-GR" sz="1200" b="1" dirty="0" smtClean="0"/>
              <a:t>XSD</a:t>
            </a:r>
            <a:r>
              <a:rPr lang="el-GR" sz="1200" dirty="0" smtClean="0"/>
              <a:t> για να μπορεί κάποιος να τα αλλάξει χωρίς να χρειαστεί να δημιουργηθεί καινούργιο </a:t>
            </a:r>
            <a:r>
              <a:rPr lang="el-GR" sz="1200" b="1" dirty="0" smtClean="0"/>
              <a:t>Project-Γραφικό Περιβάλλον</a:t>
            </a:r>
            <a:r>
              <a:rPr lang="el-GR" sz="1200" dirty="0" smtClean="0"/>
              <a:t>. (Η </a:t>
            </a:r>
            <a:r>
              <a:rPr lang="el-GR" sz="1200" b="1" dirty="0" smtClean="0"/>
              <a:t>δυναμικότητα</a:t>
            </a:r>
            <a:r>
              <a:rPr lang="el-GR" sz="1200" dirty="0" smtClean="0"/>
              <a:t> που λέγαμε)</a:t>
            </a:r>
            <a:endParaRPr lang="el-GR" dirty="0"/>
          </a:p>
        </p:txBody>
      </p:sp>
      <p:sp>
        <p:nvSpPr>
          <p:cNvPr id="4" name="Slide Number Placeholder 3"/>
          <p:cNvSpPr>
            <a:spLocks noGrp="1"/>
          </p:cNvSpPr>
          <p:nvPr>
            <p:ph type="sldNum" sz="quarter" idx="10"/>
          </p:nvPr>
        </p:nvSpPr>
        <p:spPr/>
        <p:txBody>
          <a:bodyPr/>
          <a:lstStyle/>
          <a:p>
            <a:fld id="{210EE0A1-223C-4742-930B-256079964423}" type="slidenum">
              <a:rPr lang="en-US" smtClean="0"/>
              <a:t>7</a:t>
            </a:fld>
            <a:endParaRPr lang="en-US"/>
          </a:p>
        </p:txBody>
      </p:sp>
    </p:spTree>
    <p:extLst>
      <p:ext uri="{BB962C8B-B14F-4D97-AF65-F5344CB8AC3E}">
        <p14:creationId xmlns:p14="http://schemas.microsoft.com/office/powerpoint/2010/main" val="289460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1" i="1" dirty="0" smtClean="0"/>
              <a:t>[Γρήγορη προσπέραση, χωρίς ανάλυση]</a:t>
            </a:r>
            <a:endParaRPr lang="el-GR" dirty="0" smtClean="0"/>
          </a:p>
          <a:p>
            <a:endParaRPr lang="el-GR" dirty="0" smtClean="0"/>
          </a:p>
          <a:p>
            <a:r>
              <a:rPr lang="el-GR" dirty="0" smtClean="0"/>
              <a:t>Επειδή το variable μπορεί να πάρει μεγάλο </a:t>
            </a:r>
            <a:r>
              <a:rPr lang="el-GR" b="1" dirty="0" smtClean="0"/>
              <a:t>όγκο δεδομένων</a:t>
            </a:r>
            <a:r>
              <a:rPr lang="el-GR" dirty="0" smtClean="0"/>
              <a:t> (μια άσκηση είχε δυο πίνακες από </a:t>
            </a:r>
            <a:r>
              <a:rPr lang="el-GR" b="1" dirty="0" smtClean="0"/>
              <a:t>5000</a:t>
            </a:r>
            <a:r>
              <a:rPr lang="el-GR" dirty="0" smtClean="0"/>
              <a:t> γραμμές ο κάθε πίνακας) το έκανα συμβατό με αρχεία τύπου Excel.</a:t>
            </a:r>
          </a:p>
          <a:p>
            <a:endParaRPr lang="el-GR" dirty="0" smtClean="0"/>
          </a:p>
          <a:p>
            <a:r>
              <a:rPr lang="el-GR" dirty="0" smtClean="0"/>
              <a:t>Μπορεί κάποιος να </a:t>
            </a:r>
            <a:r>
              <a:rPr lang="el-GR" b="1" dirty="0" smtClean="0"/>
              <a:t>αντιγράψει</a:t>
            </a:r>
            <a:r>
              <a:rPr lang="el-GR" dirty="0" smtClean="0"/>
              <a:t> τα δεδομένα από και προς το Excel.</a:t>
            </a:r>
            <a:endParaRPr lang="el-GR" dirty="0"/>
          </a:p>
        </p:txBody>
      </p:sp>
      <p:sp>
        <p:nvSpPr>
          <p:cNvPr id="4" name="Slide Number Placeholder 3"/>
          <p:cNvSpPr>
            <a:spLocks noGrp="1"/>
          </p:cNvSpPr>
          <p:nvPr>
            <p:ph type="sldNum" sz="quarter" idx="10"/>
          </p:nvPr>
        </p:nvSpPr>
        <p:spPr/>
        <p:txBody>
          <a:bodyPr/>
          <a:lstStyle/>
          <a:p>
            <a:fld id="{210EE0A1-223C-4742-930B-256079964423}" type="slidenum">
              <a:rPr lang="en-US" smtClean="0"/>
              <a:t>8</a:t>
            </a:fld>
            <a:endParaRPr lang="en-US"/>
          </a:p>
        </p:txBody>
      </p:sp>
    </p:spTree>
    <p:extLst>
      <p:ext uri="{BB962C8B-B14F-4D97-AF65-F5344CB8AC3E}">
        <p14:creationId xmlns:p14="http://schemas.microsoft.com/office/powerpoint/2010/main" val="145334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smtClean="0"/>
              <a:t>~ Το τελευταίο στοιχείο ελέγχου που θα δούμε είναι το </a:t>
            </a:r>
            <a:r>
              <a:rPr lang="el-GR" sz="1200" b="1" dirty="0" smtClean="0"/>
              <a:t>Reference</a:t>
            </a:r>
            <a:r>
              <a:rPr lang="el-GR" sz="1200" dirty="0" smtClean="0"/>
              <a:t>.</a:t>
            </a:r>
            <a:endParaRPr lang="el-GR" dirty="0" smtClean="0"/>
          </a:p>
          <a:p>
            <a:endParaRPr lang="el-GR" dirty="0" smtClean="0"/>
          </a:p>
          <a:p>
            <a:r>
              <a:rPr lang="el-GR" sz="1200" dirty="0" smtClean="0"/>
              <a:t>Αυτό είναι λίγο πιο </a:t>
            </a:r>
            <a:r>
              <a:rPr lang="el-GR" sz="1200" b="1" dirty="0" smtClean="0"/>
              <a:t>περίπλοκο</a:t>
            </a:r>
            <a:r>
              <a:rPr lang="el-GR" sz="1200" dirty="0" smtClean="0"/>
              <a:t> γιατί </a:t>
            </a:r>
            <a:r>
              <a:rPr lang="el-GR" sz="1200" u="sng" dirty="0" smtClean="0"/>
              <a:t>δεν έχει σταθερή τιμή</a:t>
            </a:r>
            <a:r>
              <a:rPr lang="el-GR" sz="1200" dirty="0" smtClean="0"/>
              <a:t>. Έχει μια </a:t>
            </a:r>
            <a:r>
              <a:rPr lang="el-GR" sz="1200" b="1" dirty="0" smtClean="0"/>
              <a:t>συμβολική</a:t>
            </a:r>
            <a:r>
              <a:rPr lang="el-GR" sz="1200" dirty="0" smtClean="0"/>
              <a:t> </a:t>
            </a:r>
            <a:r>
              <a:rPr lang="el-GR" sz="1200" b="1" dirty="0" smtClean="0"/>
              <a:t>τιμή</a:t>
            </a:r>
            <a:r>
              <a:rPr lang="el-GR" sz="1200" dirty="0" smtClean="0"/>
              <a:t> για να δείξει ότι </a:t>
            </a:r>
            <a:r>
              <a:rPr lang="el-GR" sz="1200" b="1" dirty="0" smtClean="0"/>
              <a:t>αναφέρεται</a:t>
            </a:r>
            <a:r>
              <a:rPr lang="el-GR" sz="1200" dirty="0" smtClean="0"/>
              <a:t> σε άλλο στοιχείο.</a:t>
            </a:r>
            <a:endParaRPr lang="el-GR" dirty="0" smtClean="0"/>
          </a:p>
          <a:p>
            <a:r>
              <a:rPr lang="el-GR" sz="1200" dirty="0" smtClean="0"/>
              <a:t>Όπως βλέπουμε στο παράδειγμα χρησιμοποιείται για να δηλώσουμε ποιά </a:t>
            </a:r>
            <a:r>
              <a:rPr lang="el-GR" sz="1200" b="1" dirty="0" smtClean="0"/>
              <a:t>υλικά</a:t>
            </a:r>
            <a:r>
              <a:rPr lang="el-GR" sz="1200" dirty="0" smtClean="0"/>
              <a:t> (materials) υπάρχουν και μετά να πούμε ότι το </a:t>
            </a:r>
            <a:r>
              <a:rPr lang="el-GR" sz="1200" b="1" dirty="0" smtClean="0"/>
              <a:t>τάδε</a:t>
            </a:r>
            <a:r>
              <a:rPr lang="el-GR" sz="1200" dirty="0" smtClean="0"/>
              <a:t> </a:t>
            </a:r>
            <a:r>
              <a:rPr lang="el-GR" sz="1200" b="1" dirty="0" smtClean="0"/>
              <a:t>στρώμα</a:t>
            </a:r>
            <a:r>
              <a:rPr lang="el-GR" sz="1200" dirty="0" smtClean="0"/>
              <a:t> του τοιχώματος είναι </a:t>
            </a:r>
            <a:r>
              <a:rPr lang="el-GR" sz="1200" b="1" dirty="0" smtClean="0"/>
              <a:t>τέτοιο</a:t>
            </a:r>
            <a:r>
              <a:rPr lang="el-GR" sz="1200" dirty="0" smtClean="0"/>
              <a:t> </a:t>
            </a:r>
            <a:r>
              <a:rPr lang="el-GR" sz="1200" b="1" dirty="0" smtClean="0"/>
              <a:t>υλικό</a:t>
            </a:r>
            <a:r>
              <a:rPr lang="el-GR" sz="1200" dirty="0" smtClean="0"/>
              <a:t>. Με αυτό τον τρόπο δεν χρειάζεται να βάλουμε τις </a:t>
            </a:r>
            <a:r>
              <a:rPr lang="el-GR" sz="1200" b="1" dirty="0" smtClean="0"/>
              <a:t>ίδιες τιμές</a:t>
            </a:r>
            <a:r>
              <a:rPr lang="el-GR" sz="1200" dirty="0" smtClean="0"/>
              <a:t> στα στρώματα που χρησιμοποιούνε το </a:t>
            </a:r>
            <a:r>
              <a:rPr lang="el-GR" sz="1200" b="1" dirty="0" smtClean="0"/>
              <a:t>ίδιο υλικό</a:t>
            </a:r>
            <a:r>
              <a:rPr lang="el-GR" sz="1200" dirty="0" smtClean="0"/>
              <a:t>.</a:t>
            </a:r>
            <a:endParaRPr lang="el-GR" dirty="0" smtClean="0"/>
          </a:p>
          <a:p>
            <a:endParaRPr lang="el-GR" dirty="0" smtClean="0"/>
          </a:p>
          <a:p>
            <a:r>
              <a:rPr lang="el-GR" sz="1200" dirty="0" smtClean="0"/>
              <a:t>Είπα ότι είναι </a:t>
            </a:r>
            <a:r>
              <a:rPr lang="el-GR" sz="1200" b="1" dirty="0" smtClean="0"/>
              <a:t>πιο περίπλοκο γιατί</a:t>
            </a:r>
            <a:r>
              <a:rPr lang="el-GR" sz="1200" dirty="0" smtClean="0"/>
              <a:t>, αντιθέτως με τα άλλα στοιχεία, δημιουργείται </a:t>
            </a:r>
            <a:r>
              <a:rPr lang="el-GR" sz="1200" b="1" dirty="0" smtClean="0"/>
              <a:t>αφού φορτώσει το αρχείο</a:t>
            </a:r>
            <a:r>
              <a:rPr lang="el-GR" sz="1200" dirty="0" smtClean="0"/>
              <a:t> XML και οι πιθανές τιμές του </a:t>
            </a:r>
            <a:r>
              <a:rPr lang="el-GR" sz="1200" b="1" dirty="0" smtClean="0"/>
              <a:t>δεν ορίζονται στο XSD</a:t>
            </a:r>
            <a:r>
              <a:rPr lang="el-GR" sz="1200" dirty="0" smtClean="0"/>
              <a:t>, αλλά </a:t>
            </a:r>
            <a:r>
              <a:rPr lang="el-GR" sz="1200" b="1" dirty="0" smtClean="0"/>
              <a:t>αλλάζουν</a:t>
            </a:r>
            <a:r>
              <a:rPr lang="el-GR" sz="1200" dirty="0" smtClean="0"/>
              <a:t> την ώρα που ο χρήστης επεξεργάζεται τα δεδομένα.</a:t>
            </a:r>
            <a:endParaRPr lang="el-GR" dirty="0" smtClean="0"/>
          </a:p>
          <a:p>
            <a:endParaRPr lang="el-GR" dirty="0" smtClean="0"/>
          </a:p>
          <a:p>
            <a:r>
              <a:rPr lang="el-GR" sz="1200" dirty="0" smtClean="0"/>
              <a:t>Με λίγα λόγια, αν </a:t>
            </a:r>
            <a:r>
              <a:rPr lang="el-GR" sz="1200" b="1" dirty="0" smtClean="0"/>
              <a:t>προσθέσουμε</a:t>
            </a:r>
            <a:r>
              <a:rPr lang="el-GR" sz="1200" dirty="0" smtClean="0"/>
              <a:t> κιάλλο υλικό, τότε το Reference ανανεώνεται και έχει </a:t>
            </a:r>
            <a:r>
              <a:rPr lang="el-GR" sz="1200" b="1" dirty="0" smtClean="0"/>
              <a:t>4 πιθανές τιμές</a:t>
            </a:r>
            <a:r>
              <a:rPr lang="el-GR" sz="1200" dirty="0" smtClean="0"/>
              <a:t>. Κάτι αντίστοιχο γίνεται και με την </a:t>
            </a:r>
            <a:r>
              <a:rPr lang="el-GR" sz="1200" b="1" dirty="0" smtClean="0"/>
              <a:t>διαγραφή</a:t>
            </a:r>
            <a:r>
              <a:rPr lang="el-GR" sz="1200" dirty="0" smtClean="0"/>
              <a:t> και </a:t>
            </a:r>
            <a:r>
              <a:rPr lang="el-GR" sz="1200" b="1" dirty="0" smtClean="0"/>
              <a:t>μετονομασία</a:t>
            </a:r>
            <a:r>
              <a:rPr lang="el-GR" sz="1200" dirty="0" smtClean="0"/>
              <a:t>.</a:t>
            </a:r>
            <a:endParaRPr lang="el-GR" dirty="0" smtClean="0"/>
          </a:p>
          <a:p>
            <a:endParaRPr lang="el-GR" dirty="0" smtClean="0"/>
          </a:p>
          <a:p>
            <a:r>
              <a:rPr lang="el-GR" sz="1200" dirty="0" smtClean="0"/>
              <a:t>~ Αυτά ήταν τα controls και η χρήση τους...</a:t>
            </a:r>
            <a:endParaRPr lang="el-GR" dirty="0"/>
          </a:p>
        </p:txBody>
      </p:sp>
      <p:sp>
        <p:nvSpPr>
          <p:cNvPr id="4" name="Slide Number Placeholder 3"/>
          <p:cNvSpPr>
            <a:spLocks noGrp="1"/>
          </p:cNvSpPr>
          <p:nvPr>
            <p:ph type="sldNum" sz="quarter" idx="10"/>
          </p:nvPr>
        </p:nvSpPr>
        <p:spPr/>
        <p:txBody>
          <a:bodyPr/>
          <a:lstStyle/>
          <a:p>
            <a:fld id="{210EE0A1-223C-4742-930B-256079964423}" type="slidenum">
              <a:rPr lang="en-US" smtClean="0"/>
              <a:t>9</a:t>
            </a:fld>
            <a:endParaRPr lang="en-US"/>
          </a:p>
        </p:txBody>
      </p:sp>
    </p:spTree>
    <p:extLst>
      <p:ext uri="{BB962C8B-B14F-4D97-AF65-F5344CB8AC3E}">
        <p14:creationId xmlns:p14="http://schemas.microsoft.com/office/powerpoint/2010/main" val="401888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16-May-14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16-May-14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16-May-14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16-May-14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16-May-14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16-May-14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16-May-14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16-May-14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16-May-14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16-May-14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16-May-14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sh dir="u"/>
  </p:transition>
  <p:timing>
    <p:tnLst>
      <p:par>
        <p:cTn id="1" dur="indefinite" restart="never" nodeType="tmRoot"/>
      </p:par>
    </p:tnLst>
  </p:timing>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90800"/>
            <a:ext cx="7772400" cy="1143000"/>
          </a:xfrm>
        </p:spPr>
        <p:txBody>
          <a:bodyPr/>
          <a:lstStyle/>
          <a:p>
            <a:r>
              <a:rPr lang="el-GR" sz="6600" dirty="0" smtClean="0"/>
              <a:t>Πτυχιακή Εργασία</a:t>
            </a:r>
            <a:endParaRPr lang="en-US" sz="6600" dirty="0"/>
          </a:p>
        </p:txBody>
      </p:sp>
      <p:sp>
        <p:nvSpPr>
          <p:cNvPr id="5" name="Subtitle 4"/>
          <p:cNvSpPr>
            <a:spLocks noGrp="1"/>
          </p:cNvSpPr>
          <p:nvPr>
            <p:ph type="subTitle" idx="1"/>
          </p:nvPr>
        </p:nvSpPr>
        <p:spPr>
          <a:xfrm>
            <a:off x="457200" y="609600"/>
            <a:ext cx="6400800" cy="1295400"/>
          </a:xfrm>
        </p:spPr>
        <p:txBody>
          <a:bodyPr>
            <a:normAutofit/>
          </a:bodyPr>
          <a:lstStyle/>
          <a:p>
            <a:pPr algn="l"/>
            <a:r>
              <a:rPr lang="el-GR" sz="1600" cap="small" dirty="0" smtClean="0"/>
              <a:t>Τ.Ε.Ι. Θεσσαλιασ</a:t>
            </a:r>
          </a:p>
          <a:p>
            <a:pPr algn="l"/>
            <a:r>
              <a:rPr lang="el-GR" sz="1600" cap="small" dirty="0" smtClean="0"/>
              <a:t>Τμημα Μηχανικων Πληροφορικησ ΤΕ</a:t>
            </a:r>
          </a:p>
          <a:p>
            <a:pPr algn="l"/>
            <a:r>
              <a:rPr lang="el-GR" sz="1600" cap="small" dirty="0" smtClean="0"/>
              <a:t>Σπουδαστησ: Χαντζησ Γιαννησ</a:t>
            </a:r>
          </a:p>
          <a:p>
            <a:pPr algn="l"/>
            <a:r>
              <a:rPr lang="el-GR" sz="1600" cap="small" dirty="0" smtClean="0"/>
              <a:t>Επιβλεπων Καθηγητησ: Ιατρελλησ Ομηροσ</a:t>
            </a:r>
          </a:p>
          <a:p>
            <a:pPr algn="l"/>
            <a:endParaRPr lang="en-US" sz="1800" dirty="0"/>
          </a:p>
        </p:txBody>
      </p:sp>
      <p:sp>
        <p:nvSpPr>
          <p:cNvPr id="6" name="Subtitle 4"/>
          <p:cNvSpPr txBox="1">
            <a:spLocks/>
          </p:cNvSpPr>
          <p:nvPr/>
        </p:nvSpPr>
        <p:spPr>
          <a:xfrm>
            <a:off x="1524000" y="4038600"/>
            <a:ext cx="6400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l-GR" smtClean="0"/>
              <a:t>Ανάπτυξη Γραφικού Περιβάλλοντος για Λογισμικό Προσομοίωσης Φαινομένων Μετάδοσης Θερμότητας</a:t>
            </a:r>
            <a:endParaRPr lang="en-US" dirty="0"/>
          </a:p>
        </p:txBody>
      </p:sp>
    </p:spTree>
    <p:extLst>
      <p:ext uri="{BB962C8B-B14F-4D97-AF65-F5344CB8AC3E}">
        <p14:creationId xmlns:p14="http://schemas.microsoft.com/office/powerpoint/2010/main" val="4228072475"/>
      </p:ext>
    </p:extLst>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normAutofit/>
          </a:bodyPr>
          <a:lstStyle/>
          <a:p>
            <a:r>
              <a:rPr lang="el-GR" dirty="0" smtClean="0"/>
              <a:t>Δείγμα αρχείου δεδομένων εξόδου </a:t>
            </a:r>
            <a:r>
              <a:rPr lang="en-US" dirty="0" smtClean="0"/>
              <a:t>bark</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09600" y="1380933"/>
            <a:ext cx="8077865" cy="3447499"/>
          </a:xfrm>
        </p:spPr>
      </p:pic>
    </p:spTree>
    <p:extLst>
      <p:ext uri="{BB962C8B-B14F-4D97-AF65-F5344CB8AC3E}">
        <p14:creationId xmlns:p14="http://schemas.microsoft.com/office/powerpoint/2010/main" val="1235700597"/>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Γράφημα προσομοίωσης δεδομένων εξόδου</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09600" y="990600"/>
            <a:ext cx="8077865" cy="4228165"/>
          </a:xfrm>
        </p:spPr>
      </p:pic>
    </p:spTree>
    <p:extLst>
      <p:ext uri="{BB962C8B-B14F-4D97-AF65-F5344CB8AC3E}">
        <p14:creationId xmlns:p14="http://schemas.microsoft.com/office/powerpoint/2010/main" val="2088949182"/>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l-GR" dirty="0" smtClean="0"/>
              <a:t>Τέλος Παρουσίασης</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948" y="1541059"/>
            <a:ext cx="5620534" cy="4629796"/>
          </a:xfrm>
          <a:prstGeom prst="rect">
            <a:avLst/>
          </a:prstGeom>
        </p:spPr>
      </p:pic>
    </p:spTree>
    <p:extLst>
      <p:ext uri="{BB962C8B-B14F-4D97-AF65-F5344CB8AC3E}">
        <p14:creationId xmlns:p14="http://schemas.microsoft.com/office/powerpoint/2010/main" val="1157055825"/>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l-GR" dirty="0" smtClean="0"/>
              <a:t>Περιγραφή Θέματος</a:t>
            </a:r>
            <a:endParaRPr lang="en-US" dirty="0"/>
          </a:p>
        </p:txBody>
      </p:sp>
      <p:sp>
        <p:nvSpPr>
          <p:cNvPr id="8" name="Content Placeholder 7"/>
          <p:cNvSpPr>
            <a:spLocks noGrp="1"/>
          </p:cNvSpPr>
          <p:nvPr>
            <p:ph idx="1"/>
          </p:nvPr>
        </p:nvSpPr>
        <p:spPr/>
        <p:txBody>
          <a:bodyPr>
            <a:normAutofit fontScale="77500" lnSpcReduction="20000"/>
          </a:bodyPr>
          <a:lstStyle/>
          <a:p>
            <a:r>
              <a:rPr lang="el-GR" dirty="0"/>
              <a:t>Αντικείμενο της εργασίας είναι η ανάπτυξη ενός γραφικού περιβάλλοντος (GUI) </a:t>
            </a:r>
            <a:r>
              <a:rPr lang="el-GR" dirty="0" smtClean="0"/>
              <a:t>για </a:t>
            </a:r>
            <a:r>
              <a:rPr lang="el-GR" dirty="0"/>
              <a:t>ένα υπάρχον λογισμικό (bark) που δουλεύει σε γραμμή εντολών.</a:t>
            </a:r>
            <a:endParaRPr lang="en-US" dirty="0"/>
          </a:p>
          <a:p>
            <a:r>
              <a:rPr lang="el-GR" dirty="0"/>
              <a:t>Το bark παρέχει την δυνατότητα μονοδιάστατης μεταβατικής προσομοίωσης φαινομένων μετάδοσης θερμότητας σε τοιχώματα πολλαπλών στρωμάτων και χρησιμοποιείται ήδη για διδακτικούς σκοπούς στο Τμήμα Μηχανολογίας. Δέχεται αρχεία εισόδου XML και εξάγει τα αποτελέσματα σε αρχεία ASCII.</a:t>
            </a:r>
            <a:endParaRPr lang="en-US" dirty="0"/>
          </a:p>
          <a:p>
            <a:r>
              <a:rPr lang="el-GR" dirty="0"/>
              <a:t>Τελικός στόχος της εργασίας είναι ένα φιλικό περιβάλλον εργασίας το οποίο περιλαμβάνει την δημιουργία των αρχείων εισόδου, την εκτέλεση προσομοιώσεων και τέλος την απεικόνιση των αποτελεσμάτων</a:t>
            </a:r>
            <a:r>
              <a:rPr lang="el-GR" dirty="0" smtClean="0"/>
              <a:t>.</a:t>
            </a:r>
            <a:endParaRPr lang="en-US" dirty="0"/>
          </a:p>
        </p:txBody>
      </p:sp>
    </p:spTree>
    <p:extLst>
      <p:ext uri="{BB962C8B-B14F-4D97-AF65-F5344CB8AC3E}">
        <p14:creationId xmlns:p14="http://schemas.microsoft.com/office/powerpoint/2010/main" val="2860355466"/>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l-GR" dirty="0" smtClean="0"/>
              <a:t>Πρόγραμμα </a:t>
            </a:r>
            <a:r>
              <a:rPr lang="en-US" dirty="0" smtClean="0"/>
              <a:t>bark</a:t>
            </a:r>
            <a:endParaRPr lang="en-US" dirty="0"/>
          </a:p>
        </p:txBody>
      </p:sp>
      <p:sp>
        <p:nvSpPr>
          <p:cNvPr id="10" name="Content Placeholder 9"/>
          <p:cNvSpPr>
            <a:spLocks noGrp="1"/>
          </p:cNvSpPr>
          <p:nvPr>
            <p:ph idx="1"/>
          </p:nvPr>
        </p:nvSpPr>
        <p:spPr>
          <a:xfrm>
            <a:off x="4114800" y="2057400"/>
            <a:ext cx="4724400" cy="2362199"/>
          </a:xfrm>
        </p:spPr>
        <p:txBody>
          <a:bodyPr>
            <a:normAutofit fontScale="70000" lnSpcReduction="20000"/>
          </a:bodyPr>
          <a:lstStyle/>
          <a:p>
            <a:r>
              <a:rPr lang="el-GR" dirty="0"/>
              <a:t>Το </a:t>
            </a:r>
            <a:r>
              <a:rPr lang="en-US" dirty="0" smtClean="0"/>
              <a:t>bark</a:t>
            </a:r>
            <a:r>
              <a:rPr lang="el-GR" dirty="0" smtClean="0"/>
              <a:t> </a:t>
            </a:r>
            <a:r>
              <a:rPr lang="el-GR" dirty="0"/>
              <a:t>χρησιμοποιείται για την </a:t>
            </a:r>
            <a:r>
              <a:rPr lang="el-GR" dirty="0" smtClean="0"/>
              <a:t>προσομοίωση μετάδοσης </a:t>
            </a:r>
            <a:r>
              <a:rPr lang="el-GR" dirty="0"/>
              <a:t>θερμότητας σε διάφορα τοιχώματα τα οποία αποτελούνται από στρώματα διαφορετικών υλικών στο εσωτερικό και εξωτερικό του κτηρίου, αλλά και στο εσωτερικό του </a:t>
            </a:r>
            <a:r>
              <a:rPr lang="el-GR" dirty="0" smtClean="0"/>
              <a:t>τοιχώματος</a:t>
            </a:r>
            <a:r>
              <a:rPr lang="en-US" dirty="0" smtClean="0"/>
              <a:t>.</a:t>
            </a:r>
            <a:endParaRPr lang="en-US"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85800" y="2187388"/>
            <a:ext cx="3200400" cy="3236595"/>
          </a:xfrm>
          <a:prstGeom prst="rect">
            <a:avLst/>
          </a:prstGeom>
        </p:spPr>
      </p:pic>
      <p:pic>
        <p:nvPicPr>
          <p:cNvPr id="13" name="Picture 12"/>
          <p:cNvPicPr/>
          <p:nvPr/>
        </p:nvPicPr>
        <p:blipFill>
          <a:blip r:embed="rId4"/>
          <a:stretch>
            <a:fillRect/>
          </a:stretch>
        </p:blipFill>
        <p:spPr>
          <a:xfrm>
            <a:off x="6400800" y="5024718"/>
            <a:ext cx="2476500" cy="1390015"/>
          </a:xfrm>
          <a:prstGeom prst="rect">
            <a:avLst/>
          </a:prstGeom>
        </p:spPr>
      </p:pic>
      <p:sp>
        <p:nvSpPr>
          <p:cNvPr id="14" name="TextBox 13"/>
          <p:cNvSpPr txBox="1"/>
          <p:nvPr/>
        </p:nvSpPr>
        <p:spPr>
          <a:xfrm>
            <a:off x="533400" y="5712105"/>
            <a:ext cx="6172200" cy="523220"/>
          </a:xfrm>
          <a:prstGeom prst="rect">
            <a:avLst/>
          </a:prstGeom>
          <a:noFill/>
        </p:spPr>
        <p:txBody>
          <a:bodyPr wrap="square" rtlCol="0">
            <a:spAutoFit/>
          </a:bodyPr>
          <a:lstStyle/>
          <a:p>
            <a:r>
              <a:rPr lang="el-GR" sz="1400" dirty="0" smtClean="0"/>
              <a:t>Η λέξη </a:t>
            </a:r>
            <a:r>
              <a:rPr lang="en-US" sz="1400" dirty="0" smtClean="0"/>
              <a:t>bark</a:t>
            </a:r>
            <a:r>
              <a:rPr lang="el-GR" sz="1400" dirty="0" smtClean="0"/>
              <a:t> σημαίνει φλοιός, όπως ο εξωτερικός φλοιός του κορμού ενός δέντρου </a:t>
            </a:r>
            <a:r>
              <a:rPr lang="el-GR" sz="1400" dirty="0"/>
              <a:t>κ</a:t>
            </a:r>
            <a:r>
              <a:rPr lang="el-GR" sz="1400" dirty="0" smtClean="0"/>
              <a:t>αι παρομοιάζεται με τα στρώματα ενός τοίχου.</a:t>
            </a:r>
            <a:endParaRPr lang="en-US" sz="1400" dirty="0"/>
          </a:p>
        </p:txBody>
      </p:sp>
    </p:spTree>
    <p:extLst>
      <p:ext uri="{BB962C8B-B14F-4D97-AF65-F5344CB8AC3E}">
        <p14:creationId xmlns:p14="http://schemas.microsoft.com/office/powerpoint/2010/main" val="352583569"/>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Γραφικό Περιβάλλον </a:t>
            </a:r>
            <a:r>
              <a:rPr lang="en-US" dirty="0" err="1" smtClean="0"/>
              <a:t>Bark_GUI</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l="1184" r="1184"/>
          <a:stretch>
            <a:fillRect/>
          </a:stretch>
        </p:blipFill>
        <p:spPr>
          <a:xfrm>
            <a:off x="990600" y="381000"/>
            <a:ext cx="7239000" cy="5429250"/>
          </a:xfrm>
        </p:spPr>
      </p:pic>
    </p:spTree>
    <p:extLst>
      <p:ext uri="{BB962C8B-B14F-4D97-AF65-F5344CB8AC3E}">
        <p14:creationId xmlns:p14="http://schemas.microsoft.com/office/powerpoint/2010/main" val="1780143998"/>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Δείγμα αρχείου δεδομένων εισόδου τύπου </a:t>
            </a:r>
            <a:r>
              <a:rPr lang="en-US" dirty="0" smtClean="0"/>
              <a:t>XML</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90600" y="793110"/>
            <a:ext cx="7239000" cy="4605029"/>
          </a:xfrm>
        </p:spPr>
      </p:pic>
    </p:spTree>
    <p:extLst>
      <p:ext uri="{BB962C8B-B14F-4D97-AF65-F5344CB8AC3E}">
        <p14:creationId xmlns:p14="http://schemas.microsoft.com/office/powerpoint/2010/main" val="908459537"/>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Δείγμα αρχείου σχήματος τύπου </a:t>
            </a:r>
            <a:r>
              <a:rPr lang="en-US" dirty="0" smtClean="0"/>
              <a:t>XSD</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90600" y="756192"/>
            <a:ext cx="7239000" cy="4678865"/>
          </a:xfrm>
        </p:spPr>
      </p:pic>
    </p:spTree>
    <p:extLst>
      <p:ext uri="{BB962C8B-B14F-4D97-AF65-F5344CB8AC3E}">
        <p14:creationId xmlns:p14="http://schemas.microsoft.com/office/powerpoint/2010/main" val="2242450659"/>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Γραφικό Περιβάλλον </a:t>
            </a:r>
            <a:r>
              <a:rPr lang="en-US" dirty="0" err="1" smtClean="0"/>
              <a:t>Bark_GUI</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90600" y="444131"/>
            <a:ext cx="7239000" cy="5302988"/>
          </a:xfrm>
        </p:spPr>
      </p:pic>
    </p:spTree>
    <p:extLst>
      <p:ext uri="{BB962C8B-B14F-4D97-AF65-F5344CB8AC3E}">
        <p14:creationId xmlns:p14="http://schemas.microsoft.com/office/powerpoint/2010/main" val="465668010"/>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Στοιχείο μεταβλητής τιμής (</a:t>
            </a:r>
            <a:r>
              <a:rPr lang="en-US" dirty="0" smtClean="0"/>
              <a:t>Variable Element)</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390429" y="444131"/>
            <a:ext cx="6439342" cy="5302988"/>
          </a:xfrm>
        </p:spPr>
      </p:pic>
    </p:spTree>
    <p:extLst>
      <p:ext uri="{BB962C8B-B14F-4D97-AF65-F5344CB8AC3E}">
        <p14:creationId xmlns:p14="http://schemas.microsoft.com/office/powerpoint/2010/main" val="354422560"/>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Γραφικό Περιβάλλον </a:t>
            </a:r>
            <a:r>
              <a:rPr lang="en-US" dirty="0" err="1" smtClean="0"/>
              <a:t>Bark_GUI</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136601" y="444131"/>
            <a:ext cx="6946998" cy="5302988"/>
          </a:xfrm>
        </p:spPr>
      </p:pic>
    </p:spTree>
    <p:extLst>
      <p:ext uri="{BB962C8B-B14F-4D97-AF65-F5344CB8AC3E}">
        <p14:creationId xmlns:p14="http://schemas.microsoft.com/office/powerpoint/2010/main" val="2480203764"/>
      </p:ext>
    </p:extLst>
  </p:cSld>
  <p:clrMapOvr>
    <a:masterClrMapping/>
  </p:clrMapOvr>
  <p:transition>
    <p:push dir="u"/>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392</TotalTime>
  <Words>1560</Words>
  <Application>Microsoft Office PowerPoint</Application>
  <PresentationFormat>On-screen Show (4:3)</PresentationFormat>
  <Paragraphs>124</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Executive</vt:lpstr>
      <vt:lpstr>Πτυχιακή Εργασία</vt:lpstr>
      <vt:lpstr>Περιγραφή Θέματος</vt:lpstr>
      <vt:lpstr>Πρόγραμμα bark</vt:lpstr>
      <vt:lpstr>Γραφικό Περιβάλλον Bark_GUI</vt:lpstr>
      <vt:lpstr>Δείγμα αρχείου δεδομένων εισόδου τύπου XML</vt:lpstr>
      <vt:lpstr>Δείγμα αρχείου σχήματος τύπου XSD</vt:lpstr>
      <vt:lpstr>Γραφικό Περιβάλλον Bark_GUI</vt:lpstr>
      <vt:lpstr>Στοιχείο μεταβλητής τιμής (Variable Element)</vt:lpstr>
      <vt:lpstr>Γραφικό Περιβάλλον Bark_GUI</vt:lpstr>
      <vt:lpstr>Δείγμα αρχείου δεδομένων εξόδου bark</vt:lpstr>
      <vt:lpstr>Γράφημα προσομοίωσης δεδομένων εξόδου</vt:lpstr>
      <vt:lpstr>Τέλος Παρουσίασης</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Πτυχιακή Εργασία</dc:title>
  <dc:creator>John</dc:creator>
  <cp:lastModifiedBy>John</cp:lastModifiedBy>
  <cp:revision>33</cp:revision>
  <dcterms:created xsi:type="dcterms:W3CDTF">2006-08-16T00:00:00Z</dcterms:created>
  <dcterms:modified xsi:type="dcterms:W3CDTF">2014-05-15T21:28:35Z</dcterms:modified>
</cp:coreProperties>
</file>