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5" r:id="rId4"/>
    <p:sldId id="258" r:id="rId5"/>
    <p:sldId id="261" r:id="rId6"/>
    <p:sldId id="263" r:id="rId7"/>
    <p:sldId id="264" r:id="rId8"/>
    <p:sldId id="267" r:id="rId9"/>
    <p:sldId id="266" r:id="rId10"/>
    <p:sldId id="260" r:id="rId11"/>
    <p:sldId id="262" r:id="rId12"/>
    <p:sldId id="25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64510" autoAdjust="0"/>
  </p:normalViewPr>
  <p:slideViewPr>
    <p:cSldViewPr>
      <p:cViewPr>
        <p:scale>
          <a:sx n="66" d="100"/>
          <a:sy n="66" d="100"/>
        </p:scale>
        <p:origin x="-1494" y="120"/>
      </p:cViewPr>
      <p:guideLst>
        <p:guide orient="horz" pos="2160"/>
        <p:guide pos="2880"/>
      </p:guideLst>
    </p:cSldViewPr>
  </p:slideViewPr>
  <p:outlineViewPr>
    <p:cViewPr>
      <p:scale>
        <a:sx n="33" d="100"/>
        <a:sy n="33" d="100"/>
      </p:scale>
      <p:origin x="1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4B7B2B-ADB6-43F2-A0EB-D32BC852C35C}" type="datetimeFigureOut">
              <a:rPr lang="en-US" smtClean="0"/>
              <a:t>13-May-14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0EE0A1-223C-4742-930B-256079964423}" type="slidenum">
              <a:rPr lang="en-US" smtClean="0"/>
              <a:t>‹#›</a:t>
            </a:fld>
            <a:endParaRPr lang="en-US"/>
          </a:p>
        </p:txBody>
      </p:sp>
    </p:spTree>
    <p:extLst>
      <p:ext uri="{BB962C8B-B14F-4D97-AF65-F5344CB8AC3E}">
        <p14:creationId xmlns:p14="http://schemas.microsoft.com/office/powerpoint/2010/main" val="389025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Καλημέρα και</a:t>
            </a:r>
            <a:r>
              <a:rPr lang="el-GR" baseline="0" dirty="0" smtClean="0"/>
              <a:t> ευχαριστώ που ήρθατε. Ελπίζω να μην σας κουράσω πολύ.</a:t>
            </a:r>
          </a:p>
          <a:p>
            <a:r>
              <a:rPr lang="el-GR" baseline="0" dirty="0" smtClean="0"/>
              <a:t>Είμαι ο Γιάννης Χαντζής και αυτή είναι η πτυχιακή μου εργασία,</a:t>
            </a:r>
          </a:p>
          <a:p>
            <a:r>
              <a:rPr lang="el-GR" baseline="0" dirty="0" smtClean="0"/>
              <a:t> η ανάπτυξη ενός γραφικού περιβάλλοντος για λογισμικό προσομοίωσης φαινομένων μετάδοσης θερμότητας.</a:t>
            </a:r>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1</a:t>
            </a:fld>
            <a:endParaRPr lang="en-US" dirty="0"/>
          </a:p>
        </p:txBody>
      </p:sp>
    </p:spTree>
    <p:extLst>
      <p:ext uri="{BB962C8B-B14F-4D97-AF65-F5344CB8AC3E}">
        <p14:creationId xmlns:p14="http://schemas.microsoft.com/office/powerpoint/2010/main" val="107854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Αυτό είναι</a:t>
            </a:r>
            <a:r>
              <a:rPr lang="el-GR" baseline="0" dirty="0" smtClean="0"/>
              <a:t> ένα δείγμα ενός αρχείου εξόδου του </a:t>
            </a:r>
            <a:r>
              <a:rPr lang="en-US" baseline="0" dirty="0" smtClean="0"/>
              <a:t>bark</a:t>
            </a:r>
            <a:r>
              <a:rPr lang="el-GR" baseline="0" dirty="0" smtClean="0"/>
              <a:t> (έχει περισσότερες στήλες και γραμμές) και έχει τη μορφή που βλέπετε</a:t>
            </a:r>
          </a:p>
          <a:p>
            <a:endParaRPr lang="el-GR" baseline="0" dirty="0" smtClean="0"/>
          </a:p>
          <a:p>
            <a:r>
              <a:rPr lang="el-GR" baseline="0" dirty="0" smtClean="0"/>
              <a:t>Η πρώτη γραμμή έχει τους τίτλους των δεδομένων και οι υπόλοιπες έχουν τα δεδομένα χωρισμένα με </a:t>
            </a:r>
            <a:r>
              <a:rPr lang="en-US" baseline="0" dirty="0" smtClean="0"/>
              <a:t>tabs</a:t>
            </a:r>
            <a:r>
              <a:rPr lang="el-GR" baseline="0" dirty="0" smtClean="0"/>
              <a:t> ανά στήλη.</a:t>
            </a:r>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10</a:t>
            </a:fld>
            <a:endParaRPr lang="en-US"/>
          </a:p>
        </p:txBody>
      </p:sp>
    </p:spTree>
    <p:extLst>
      <p:ext uri="{BB962C8B-B14F-4D97-AF65-F5344CB8AC3E}">
        <p14:creationId xmlns:p14="http://schemas.microsoft.com/office/powerpoint/2010/main" val="3374921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Αυτό είναι ο σκοπός του 2</a:t>
            </a:r>
            <a:r>
              <a:rPr lang="el-GR" baseline="30000" dirty="0" smtClean="0"/>
              <a:t>ου</a:t>
            </a:r>
            <a:r>
              <a:rPr lang="el-GR" dirty="0" smtClean="0"/>
              <a:t> μέρους της πτυχιακή, η γραφική αναπαράσταση</a:t>
            </a:r>
            <a:r>
              <a:rPr lang="el-GR" baseline="0" dirty="0" smtClean="0"/>
              <a:t> των δεδομένων εξόδου.</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Γίνεται ανάγνωση του αρχείου που είδαμε πριν για να πάρουμε τα δεδομένα και να τα αποθηκεύσουμε σε μια μορφή που μπορεί να χρησιμοποιηθεί.</a:t>
            </a:r>
            <a:endParaRPr lang="en-US" dirty="0" smtClean="0"/>
          </a:p>
          <a:p>
            <a:endParaRPr lang="el-GR" baseline="0" dirty="0" smtClean="0"/>
          </a:p>
          <a:p>
            <a:r>
              <a:rPr lang="el-GR" baseline="0" dirty="0" smtClean="0"/>
              <a:t>Χρησιμοποιήθηκε έτοιμη βιβλιοθήκη </a:t>
            </a:r>
            <a:r>
              <a:rPr lang="en-US" baseline="0" dirty="0" err="1" smtClean="0"/>
              <a:t>ZedGraph</a:t>
            </a:r>
            <a:r>
              <a:rPr lang="el-GR" baseline="0" dirty="0" smtClean="0"/>
              <a:t> για την δημιουργία των γραφημάτων.</a:t>
            </a:r>
          </a:p>
          <a:p>
            <a:endParaRPr lang="el-GR" baseline="0" dirty="0" smtClean="0"/>
          </a:p>
          <a:p>
            <a:r>
              <a:rPr lang="el-GR" baseline="0" dirty="0" smtClean="0"/>
              <a:t>Τώρα μπορεί ο φοιτητής να βγάλει συμπεράσματα για τα υλικά που μπορεί να χρησιμοποιήσει στον τοίχο και για την βέλτιστη λύση με τα δεδομένα εισόδου που δόθηκαν.</a:t>
            </a:r>
          </a:p>
        </p:txBody>
      </p:sp>
      <p:sp>
        <p:nvSpPr>
          <p:cNvPr id="4" name="Slide Number Placeholder 3"/>
          <p:cNvSpPr>
            <a:spLocks noGrp="1"/>
          </p:cNvSpPr>
          <p:nvPr>
            <p:ph type="sldNum" sz="quarter" idx="10"/>
          </p:nvPr>
        </p:nvSpPr>
        <p:spPr/>
        <p:txBody>
          <a:bodyPr/>
          <a:lstStyle/>
          <a:p>
            <a:fld id="{210EE0A1-223C-4742-930B-256079964423}" type="slidenum">
              <a:rPr lang="en-US" smtClean="0"/>
              <a:t>11</a:t>
            </a:fld>
            <a:endParaRPr lang="en-US"/>
          </a:p>
        </p:txBody>
      </p:sp>
    </p:spTree>
    <p:extLst>
      <p:ext uri="{BB962C8B-B14F-4D97-AF65-F5344CB8AC3E}">
        <p14:creationId xmlns:p14="http://schemas.microsoft.com/office/powerpoint/2010/main" val="2306164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12</a:t>
            </a:fld>
            <a:endParaRPr lang="en-US"/>
          </a:p>
        </p:txBody>
      </p:sp>
    </p:spTree>
    <p:extLst>
      <p:ext uri="{BB962C8B-B14F-4D97-AF65-F5344CB8AC3E}">
        <p14:creationId xmlns:p14="http://schemas.microsoft.com/office/powerpoint/2010/main" val="4223260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Όπως καταλάβατε έφτιαξα</a:t>
            </a:r>
            <a:r>
              <a:rPr lang="el-GR" baseline="0" dirty="0" smtClean="0"/>
              <a:t> ένα </a:t>
            </a:r>
            <a:r>
              <a:rPr lang="el-GR" b="1" baseline="0" dirty="0" smtClean="0"/>
              <a:t>γραφικό περιβάλλον</a:t>
            </a:r>
            <a:r>
              <a:rPr lang="el-GR" baseline="0" dirty="0" smtClean="0"/>
              <a:t> για ένα πρόγραμμα το οποίο υπάρχει ήδη, το </a:t>
            </a:r>
            <a:r>
              <a:rPr lang="en-US" b="1" baseline="0" dirty="0" smtClean="0"/>
              <a:t>bark</a:t>
            </a:r>
            <a:r>
              <a:rPr lang="en-US" baseline="0" dirty="0" smtClean="0"/>
              <a:t>.</a:t>
            </a:r>
            <a:endParaRPr lang="el-GR" baseline="0" dirty="0" smtClean="0"/>
          </a:p>
          <a:p>
            <a:r>
              <a:rPr lang="el-GR" baseline="0" dirty="0" smtClean="0"/>
              <a:t>~ Λίγα λόγια για το </a:t>
            </a:r>
            <a:r>
              <a:rPr lang="en-US" baseline="0" dirty="0" smtClean="0"/>
              <a:t>bark</a:t>
            </a:r>
            <a:r>
              <a:rPr lang="el-GR" baseline="0" dirty="0" smtClean="0"/>
              <a:t>:</a:t>
            </a:r>
          </a:p>
          <a:p>
            <a:r>
              <a:rPr lang="el-GR" baseline="0" dirty="0" smtClean="0"/>
              <a:t>      Είναι ένα πρόγραμμα το οποίο κάνει προσομοίωση φαινομένων μετάδοσης θερμότητας σε τοιχώματα με πολλά στρώματα,</a:t>
            </a:r>
          </a:p>
          <a:p>
            <a:r>
              <a:rPr lang="el-GR" baseline="0" dirty="0" smtClean="0"/>
              <a:t>     </a:t>
            </a:r>
            <a:r>
              <a:rPr lang="el-GR" baseline="0" dirty="0" smtClean="0"/>
              <a:t>   όπου το κάθε στρώμα είναι ένα διαφορετικό υλικό.</a:t>
            </a:r>
          </a:p>
          <a:p>
            <a:r>
              <a:rPr lang="el-GR" baseline="0" dirty="0" smtClean="0"/>
              <a:t>      Δέχεται αρχείο εισόδου ένα </a:t>
            </a:r>
            <a:r>
              <a:rPr lang="en-US" baseline="0" dirty="0" smtClean="0"/>
              <a:t>XML</a:t>
            </a:r>
            <a:r>
              <a:rPr lang="el-GR" baseline="0" dirty="0" smtClean="0"/>
              <a:t> με συγκεκριμένη δομή και βγάζει ένα αρχείο εξόδου με τα αποτελέσματα της προσομοίωσης.</a:t>
            </a:r>
          </a:p>
          <a:p>
            <a:r>
              <a:rPr lang="el-GR" baseline="0" dirty="0" smtClean="0"/>
              <a:t>Η δικιά μου πτυχιακή χρησιμοποιεί αυτό το πρόγραμμα για να φτιάξει τις γραφικές παραστάσεις με τα δεδομένα εξόδου.</a:t>
            </a:r>
          </a:p>
        </p:txBody>
      </p:sp>
      <p:sp>
        <p:nvSpPr>
          <p:cNvPr id="4" name="Slide Number Placeholder 3"/>
          <p:cNvSpPr>
            <a:spLocks noGrp="1"/>
          </p:cNvSpPr>
          <p:nvPr>
            <p:ph type="sldNum" sz="quarter" idx="10"/>
          </p:nvPr>
        </p:nvSpPr>
        <p:spPr/>
        <p:txBody>
          <a:bodyPr/>
          <a:lstStyle/>
          <a:p>
            <a:fld id="{210EE0A1-223C-4742-930B-256079964423}" type="slidenum">
              <a:rPr lang="en-US" smtClean="0"/>
              <a:t>2</a:t>
            </a:fld>
            <a:endParaRPr lang="en-US" dirty="0"/>
          </a:p>
        </p:txBody>
      </p:sp>
    </p:spTree>
    <p:extLst>
      <p:ext uri="{BB962C8B-B14F-4D97-AF65-F5344CB8AC3E}">
        <p14:creationId xmlns:p14="http://schemas.microsoft.com/office/powerpoint/2010/main" val="390697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Η </a:t>
            </a:r>
            <a:r>
              <a:rPr lang="el-GR" u="sng" dirty="0" smtClean="0"/>
              <a:t>πρακτική</a:t>
            </a:r>
            <a:r>
              <a:rPr lang="el-GR" dirty="0" smtClean="0"/>
              <a:t> χρήση του </a:t>
            </a:r>
            <a:r>
              <a:rPr lang="en-US" dirty="0" smtClean="0"/>
              <a:t>bark </a:t>
            </a:r>
            <a:r>
              <a:rPr lang="el-GR" dirty="0" smtClean="0"/>
              <a:t>είναι η διεξαγωγή </a:t>
            </a:r>
            <a:r>
              <a:rPr lang="el-GR" u="sng" dirty="0" smtClean="0"/>
              <a:t>συμπερασμάτων</a:t>
            </a:r>
            <a:r>
              <a:rPr lang="el-GR" dirty="0" smtClean="0"/>
              <a:t> πάνω στην </a:t>
            </a:r>
            <a:r>
              <a:rPr lang="el-GR" b="1" dirty="0" smtClean="0"/>
              <a:t>απόδοση</a:t>
            </a:r>
            <a:r>
              <a:rPr lang="el-GR" dirty="0" smtClean="0"/>
              <a:t> ενός τοιχώματος υπό διάφορες συνθήκες</a:t>
            </a:r>
            <a:r>
              <a:rPr lang="el-GR" baseline="0" dirty="0" smtClean="0"/>
              <a:t> (π.χ. Αν το βλέπει ο </a:t>
            </a:r>
            <a:r>
              <a:rPr lang="el-GR" b="0" u="sng" baseline="0" dirty="0" smtClean="0"/>
              <a:t>ήλιος</a:t>
            </a:r>
            <a:r>
              <a:rPr lang="el-GR" baseline="0" dirty="0" smtClean="0"/>
              <a:t> και πόσες/ποιες ώρες την ημέρα) Μια χρήσιμη </a:t>
            </a:r>
            <a:r>
              <a:rPr lang="el-GR" b="1" baseline="0" dirty="0" smtClean="0"/>
              <a:t>εφαρμογή</a:t>
            </a:r>
            <a:r>
              <a:rPr lang="el-GR" baseline="0" dirty="0" smtClean="0"/>
              <a:t> του προγράμματος είναι η κατασκευή </a:t>
            </a:r>
            <a:r>
              <a:rPr lang="el-GR" b="1" dirty="0" smtClean="0"/>
              <a:t>ενεργειακών</a:t>
            </a:r>
            <a:r>
              <a:rPr lang="el-GR" b="1" baseline="0" dirty="0" smtClean="0"/>
              <a:t> κτιρίων</a:t>
            </a:r>
            <a:r>
              <a:rPr lang="el-GR" baseline="0" dirty="0" smtClean="0"/>
              <a:t>, δηλαδή οικονομικά σε ενέργεια.</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Μετά από έρευνες αποδείχθηκε ότι ένα ποσοστό άνω του </a:t>
            </a:r>
            <a:r>
              <a:rPr lang="el-GR" b="1" baseline="0" dirty="0" smtClean="0"/>
              <a:t>30% </a:t>
            </a:r>
            <a:r>
              <a:rPr lang="el-GR" baseline="0" dirty="0" smtClean="0"/>
              <a:t>της </a:t>
            </a:r>
            <a:r>
              <a:rPr lang="el-GR" u="sng" baseline="0" dirty="0" smtClean="0"/>
              <a:t>κατανάλωσης ενέργειας</a:t>
            </a:r>
            <a:r>
              <a:rPr lang="el-GR" u="none" baseline="0" dirty="0" smtClean="0"/>
              <a:t> </a:t>
            </a:r>
            <a:r>
              <a:rPr lang="el-GR" baseline="0" dirty="0" smtClean="0"/>
              <a:t>στην Ελλάδα αφορά τα </a:t>
            </a:r>
            <a:r>
              <a:rPr lang="el-GR" u="sng" baseline="0" dirty="0" smtClean="0"/>
              <a:t>κτήρια</a:t>
            </a:r>
            <a:r>
              <a:rPr lang="el-GR" baseline="0" dirty="0" smtClean="0"/>
              <a:t> και κάθε χρόνο αυξάνεται το ποσοστό. Επομένως η</a:t>
            </a:r>
            <a:r>
              <a:rPr lang="el-GR" dirty="0" smtClean="0"/>
              <a:t> </a:t>
            </a:r>
            <a:r>
              <a:rPr lang="el-GR" u="sng" dirty="0" smtClean="0"/>
              <a:t>εξοικονόμηση ενέργειας</a:t>
            </a:r>
            <a:r>
              <a:rPr lang="el-GR" u="none" dirty="0" smtClean="0"/>
              <a:t> </a:t>
            </a:r>
            <a:r>
              <a:rPr lang="el-GR" dirty="0" smtClean="0"/>
              <a:t>μέσω των ενεργειακών κτιρίων προσφέρει σημαντικό </a:t>
            </a:r>
            <a:r>
              <a:rPr lang="el-GR" b="1" dirty="0" smtClean="0"/>
              <a:t>κέρδος</a:t>
            </a:r>
            <a:r>
              <a:rPr lang="el-GR" dirty="0" smtClean="0"/>
              <a:t> </a:t>
            </a:r>
            <a:r>
              <a:rPr lang="el-GR" u="sng" dirty="0" smtClean="0"/>
              <a:t>απόδοσης και χρημάτων</a:t>
            </a:r>
            <a:r>
              <a:rPr lang="el-GR"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sz="1200" kern="1200" dirty="0" smtClean="0">
                <a:solidFill>
                  <a:schemeClr val="tx1"/>
                </a:solidFill>
                <a:effectLst/>
                <a:latin typeface="+mn-lt"/>
                <a:ea typeface="+mn-ea"/>
                <a:cs typeface="+mn-cs"/>
              </a:rPr>
              <a:t>Το πρόγραμμα </a:t>
            </a:r>
            <a:r>
              <a:rPr lang="en-US" sz="1200" kern="1200" dirty="0" smtClean="0">
                <a:solidFill>
                  <a:schemeClr val="tx1"/>
                </a:solidFill>
                <a:effectLst/>
                <a:latin typeface="+mn-lt"/>
                <a:ea typeface="+mn-ea"/>
                <a:cs typeface="+mn-cs"/>
              </a:rPr>
              <a:t>bark</a:t>
            </a:r>
            <a:r>
              <a:rPr lang="el-GR" sz="1200" kern="1200" dirty="0" smtClean="0">
                <a:solidFill>
                  <a:schemeClr val="tx1"/>
                </a:solidFill>
                <a:effectLst/>
                <a:latin typeface="+mn-lt"/>
                <a:ea typeface="+mn-ea"/>
                <a:cs typeface="+mn-cs"/>
              </a:rPr>
              <a:t> χρησιμοποιείται ήδη στην </a:t>
            </a:r>
            <a:r>
              <a:rPr lang="el-GR" sz="1200" b="1" kern="1200" dirty="0" smtClean="0">
                <a:solidFill>
                  <a:schemeClr val="tx1"/>
                </a:solidFill>
                <a:effectLst/>
                <a:latin typeface="+mn-lt"/>
                <a:ea typeface="+mn-ea"/>
                <a:cs typeface="+mn-cs"/>
              </a:rPr>
              <a:t>διδασκαλία</a:t>
            </a:r>
            <a:r>
              <a:rPr lang="el-GR" sz="1200" kern="1200" dirty="0" smtClean="0">
                <a:solidFill>
                  <a:schemeClr val="tx1"/>
                </a:solidFill>
                <a:effectLst/>
                <a:latin typeface="+mn-lt"/>
                <a:ea typeface="+mn-ea"/>
                <a:cs typeface="+mn-cs"/>
              </a:rPr>
              <a:t> του μαθήματος "</a:t>
            </a:r>
            <a:r>
              <a:rPr lang="el-GR" sz="1200" u="sng" kern="1200" dirty="0" smtClean="0">
                <a:solidFill>
                  <a:schemeClr val="tx1"/>
                </a:solidFill>
                <a:effectLst/>
                <a:latin typeface="+mn-lt"/>
                <a:ea typeface="+mn-ea"/>
                <a:cs typeface="+mn-cs"/>
              </a:rPr>
              <a:t>Υπολογιστικές Μέθοδοι Φαινομένων Μεταφοράς</a:t>
            </a:r>
            <a:r>
              <a:rPr lang="el-GR" sz="1200" kern="1200" dirty="0" smtClean="0">
                <a:solidFill>
                  <a:schemeClr val="tx1"/>
                </a:solidFill>
                <a:effectLst/>
                <a:latin typeface="+mn-lt"/>
                <a:ea typeface="+mn-ea"/>
                <a:cs typeface="+mn-cs"/>
              </a:rPr>
              <a:t>" των Μηχανολόγων - Μηχανικών. Το πρόβλημα είναι ότι οι φοιτητές </a:t>
            </a:r>
            <a:r>
              <a:rPr lang="el-GR" sz="1200" b="1" i="0" kern="1200" dirty="0" smtClean="0">
                <a:solidFill>
                  <a:schemeClr val="tx1"/>
                </a:solidFill>
                <a:effectLst/>
                <a:latin typeface="+mn-lt"/>
                <a:ea typeface="+mn-ea"/>
                <a:cs typeface="+mn-cs"/>
              </a:rPr>
              <a:t>ταλαιπωρούνται</a:t>
            </a:r>
            <a:r>
              <a:rPr lang="el-GR" sz="1200" b="0" i="0" kern="1200" baseline="0" dirty="0" smtClean="0">
                <a:solidFill>
                  <a:schemeClr val="tx1"/>
                </a:solidFill>
                <a:effectLst/>
                <a:latin typeface="+mn-lt"/>
                <a:ea typeface="+mn-ea"/>
                <a:cs typeface="+mn-cs"/>
              </a:rPr>
              <a:t> </a:t>
            </a:r>
            <a:r>
              <a:rPr lang="el-GR" sz="1200" kern="1200" dirty="0" smtClean="0">
                <a:solidFill>
                  <a:schemeClr val="tx1"/>
                </a:solidFill>
                <a:effectLst/>
                <a:latin typeface="+mn-lt"/>
                <a:ea typeface="+mn-ea"/>
                <a:cs typeface="+mn-cs"/>
              </a:rPr>
              <a:t>στην χειροκίνητη </a:t>
            </a:r>
            <a:r>
              <a:rPr lang="el-GR" sz="1200" u="sng" kern="1200" dirty="0" smtClean="0">
                <a:solidFill>
                  <a:schemeClr val="tx1"/>
                </a:solidFill>
                <a:effectLst/>
                <a:latin typeface="+mn-lt"/>
                <a:ea typeface="+mn-ea"/>
                <a:cs typeface="+mn-cs"/>
              </a:rPr>
              <a:t>επεξεργασία</a:t>
            </a:r>
            <a:r>
              <a:rPr lang="el-GR" sz="1200" kern="1200" dirty="0" smtClean="0">
                <a:solidFill>
                  <a:schemeClr val="tx1"/>
                </a:solidFill>
                <a:effectLst/>
                <a:latin typeface="+mn-lt"/>
                <a:ea typeface="+mn-ea"/>
                <a:cs typeface="+mn-cs"/>
              </a:rPr>
              <a:t> των αρχείων </a:t>
            </a:r>
            <a:r>
              <a:rPr lang="en-US" sz="1200" b="1" kern="1200" dirty="0" smtClean="0">
                <a:solidFill>
                  <a:schemeClr val="tx1"/>
                </a:solidFill>
                <a:effectLst/>
                <a:latin typeface="+mn-lt"/>
                <a:ea typeface="+mn-ea"/>
                <a:cs typeface="+mn-cs"/>
              </a:rPr>
              <a:t>XML</a:t>
            </a:r>
            <a:r>
              <a:rPr lang="el-GR" sz="1200" kern="1200" dirty="0" smtClean="0">
                <a:solidFill>
                  <a:schemeClr val="tx1"/>
                </a:solidFill>
                <a:effectLst/>
                <a:latin typeface="+mn-lt"/>
                <a:ea typeface="+mn-ea"/>
                <a:cs typeface="+mn-cs"/>
              </a:rPr>
              <a:t> και </a:t>
            </a:r>
            <a:r>
              <a:rPr lang="el-GR" sz="1200" u="none" kern="1200" dirty="0" smtClean="0">
                <a:solidFill>
                  <a:schemeClr val="tx1"/>
                </a:solidFill>
                <a:effectLst/>
                <a:latin typeface="+mn-lt"/>
                <a:ea typeface="+mn-ea"/>
                <a:cs typeface="+mn-cs"/>
              </a:rPr>
              <a:t>δυσκολεύονται</a:t>
            </a:r>
            <a:r>
              <a:rPr lang="el-GR" sz="1200" kern="1200" dirty="0" smtClean="0">
                <a:solidFill>
                  <a:schemeClr val="tx1"/>
                </a:solidFill>
                <a:effectLst/>
                <a:latin typeface="+mn-lt"/>
                <a:ea typeface="+mn-ea"/>
                <a:cs typeface="+mn-cs"/>
              </a:rPr>
              <a:t> να </a:t>
            </a:r>
            <a:r>
              <a:rPr lang="el-GR" sz="1200" u="sng" kern="1200" dirty="0" smtClean="0">
                <a:solidFill>
                  <a:schemeClr val="tx1"/>
                </a:solidFill>
                <a:effectLst/>
                <a:latin typeface="+mn-lt"/>
                <a:ea typeface="+mn-ea"/>
                <a:cs typeface="+mn-cs"/>
              </a:rPr>
              <a:t>κατανοήσουν</a:t>
            </a:r>
            <a:r>
              <a:rPr lang="el-GR" sz="1200" kern="1200" dirty="0" smtClean="0">
                <a:solidFill>
                  <a:schemeClr val="tx1"/>
                </a:solidFill>
                <a:effectLst/>
                <a:latin typeface="+mn-lt"/>
                <a:ea typeface="+mn-ea"/>
                <a:cs typeface="+mn-cs"/>
              </a:rPr>
              <a:t> την </a:t>
            </a:r>
            <a:r>
              <a:rPr lang="el-GR" sz="1200" b="1" kern="1200" dirty="0" smtClean="0">
                <a:solidFill>
                  <a:schemeClr val="tx1"/>
                </a:solidFill>
                <a:effectLst/>
                <a:latin typeface="+mn-lt"/>
                <a:ea typeface="+mn-ea"/>
                <a:cs typeface="+mn-cs"/>
              </a:rPr>
              <a:t>ουσία</a:t>
            </a:r>
            <a:r>
              <a:rPr lang="el-GR" sz="1200" kern="1200" dirty="0" smtClean="0">
                <a:solidFill>
                  <a:schemeClr val="tx1"/>
                </a:solidFill>
                <a:effectLst/>
                <a:latin typeface="+mn-lt"/>
                <a:ea typeface="+mn-ea"/>
                <a:cs typeface="+mn-cs"/>
              </a:rPr>
              <a:t> της άσκησης...</a:t>
            </a:r>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3</a:t>
            </a:fld>
            <a:endParaRPr lang="en-US" dirty="0"/>
          </a:p>
        </p:txBody>
      </p:sp>
    </p:spTree>
    <p:extLst>
      <p:ext uri="{BB962C8B-B14F-4D97-AF65-F5344CB8AC3E}">
        <p14:creationId xmlns:p14="http://schemas.microsoft.com/office/powerpoint/2010/main" val="1063343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 Εδώ είναι που μπαίνει η πτυχιακή</a:t>
            </a:r>
            <a:r>
              <a:rPr lang="el-GR" baseline="0" dirty="0" smtClean="0"/>
              <a:t> μου, </a:t>
            </a:r>
            <a:r>
              <a:rPr lang="el-GR" dirty="0" smtClean="0"/>
              <a:t>το γραφικό περιβάλλον </a:t>
            </a:r>
            <a:r>
              <a:rPr lang="en-US" dirty="0" err="1" smtClean="0"/>
              <a:t>Bark_GUI</a:t>
            </a:r>
            <a:r>
              <a:rPr lang="en-US" dirty="0" smtClean="0"/>
              <a:t>.</a:t>
            </a:r>
            <a:endParaRPr lang="el-GR" dirty="0" smtClean="0"/>
          </a:p>
          <a:p>
            <a:r>
              <a:rPr lang="el-GR" dirty="0" smtClean="0"/>
              <a:t>Ανοίγει και δημιουργεί</a:t>
            </a:r>
            <a:r>
              <a:rPr lang="el-GR" baseline="0" dirty="0" smtClean="0"/>
              <a:t> αρχεία </a:t>
            </a:r>
            <a:r>
              <a:rPr lang="en-US" baseline="0" dirty="0" smtClean="0"/>
              <a:t>XML</a:t>
            </a:r>
            <a:r>
              <a:rPr lang="el-GR" baseline="0" dirty="0" smtClean="0"/>
              <a:t> με την δομή που θέλουμε και παρέχει εύκολη επεξεργασία του περιεχομένου χωρίς κάποιος να ξέρει την γλώσσα </a:t>
            </a:r>
            <a:r>
              <a:rPr lang="en-US" baseline="0" dirty="0" smtClean="0"/>
              <a:t>XML</a:t>
            </a:r>
            <a:r>
              <a:rPr lang="el-GR" baseline="0" dirty="0" smtClean="0"/>
              <a:t>, για να μπορέσει να εκτελέσει την προσομοίωση στο </a:t>
            </a:r>
            <a:r>
              <a:rPr lang="en-US" baseline="0" dirty="0" smtClean="0"/>
              <a:t>bark</a:t>
            </a:r>
            <a:r>
              <a:rPr lang="el-GR" baseline="0" dirty="0" smtClean="0"/>
              <a:t>.</a:t>
            </a:r>
          </a:p>
          <a:p>
            <a:endParaRPr lang="el-GR" baseline="0" dirty="0" smtClean="0"/>
          </a:p>
          <a:p>
            <a:r>
              <a:rPr lang="el-GR" b="1" i="1" dirty="0" smtClean="0"/>
              <a:t>[Ανάλυση των </a:t>
            </a:r>
            <a:r>
              <a:rPr lang="en-US" b="1" i="1" dirty="0" smtClean="0"/>
              <a:t>Controls</a:t>
            </a:r>
            <a:r>
              <a:rPr lang="el-GR" b="1" i="1" dirty="0" smtClean="0"/>
              <a:t> του κεντρικού παραθύρου]</a:t>
            </a:r>
          </a:p>
          <a:p>
            <a:r>
              <a:rPr lang="el-GR" baseline="0" dirty="0" smtClean="0"/>
              <a:t>Τα κυριότερα </a:t>
            </a:r>
            <a:r>
              <a:rPr lang="en-US" baseline="0" dirty="0" smtClean="0"/>
              <a:t>Controls</a:t>
            </a:r>
            <a:r>
              <a:rPr lang="el-GR" baseline="0" dirty="0" smtClean="0"/>
              <a:t> του κεντρικού παραθύρου είναι το </a:t>
            </a:r>
            <a:r>
              <a:rPr lang="en-US" baseline="0" dirty="0" err="1" smtClean="0"/>
              <a:t>TreeViewer</a:t>
            </a:r>
            <a:r>
              <a:rPr lang="en-US" baseline="0" dirty="0" smtClean="0"/>
              <a:t> </a:t>
            </a:r>
            <a:r>
              <a:rPr lang="el-GR" baseline="0" dirty="0" smtClean="0"/>
              <a:t>και το </a:t>
            </a:r>
            <a:r>
              <a:rPr lang="en-US" baseline="0" dirty="0" err="1" smtClean="0"/>
              <a:t>ElementViewer</a:t>
            </a:r>
            <a:r>
              <a:rPr lang="en-US" baseline="0" dirty="0" smtClean="0"/>
              <a:t>.</a:t>
            </a:r>
            <a:endParaRPr lang="el-GR" baseline="0" dirty="0" smtClean="0"/>
          </a:p>
          <a:p>
            <a:r>
              <a:rPr lang="el-GR" baseline="0" dirty="0" smtClean="0"/>
              <a:t>Το </a:t>
            </a:r>
            <a:r>
              <a:rPr lang="en-US" baseline="0" dirty="0" err="1" smtClean="0"/>
              <a:t>ElementViewer</a:t>
            </a:r>
            <a:r>
              <a:rPr lang="en-US" baseline="0" dirty="0" smtClean="0"/>
              <a:t> </a:t>
            </a:r>
            <a:r>
              <a:rPr lang="el-GR" baseline="0" dirty="0" smtClean="0"/>
              <a:t>έχει όλα τα</a:t>
            </a:r>
            <a:r>
              <a:rPr lang="en-US" baseline="0" dirty="0" smtClean="0"/>
              <a:t> Controls </a:t>
            </a:r>
            <a:r>
              <a:rPr lang="el-GR" baseline="0" dirty="0" smtClean="0"/>
              <a:t>για την επεξεργασία δεδομένων του κάθε </a:t>
            </a:r>
            <a:r>
              <a:rPr lang="en-US" baseline="0" dirty="0" smtClean="0"/>
              <a:t>element.</a:t>
            </a:r>
            <a:endParaRPr lang="el-GR" baseline="0" dirty="0" smtClean="0"/>
          </a:p>
          <a:p>
            <a:r>
              <a:rPr lang="el-GR" baseline="0" dirty="0" smtClean="0"/>
              <a:t>Το </a:t>
            </a:r>
            <a:r>
              <a:rPr lang="en-US" baseline="0" dirty="0" err="1" smtClean="0"/>
              <a:t>TreeViewer</a:t>
            </a:r>
            <a:r>
              <a:rPr lang="en-US" baseline="0" dirty="0" smtClean="0"/>
              <a:t> </a:t>
            </a:r>
            <a:r>
              <a:rPr lang="el-GR" baseline="0" dirty="0" smtClean="0"/>
              <a:t>δείχνει τη δομή του ανοιχτού αρχείου </a:t>
            </a:r>
            <a:r>
              <a:rPr lang="en-US" baseline="0" dirty="0" smtClean="0"/>
              <a:t>XML</a:t>
            </a:r>
            <a:r>
              <a:rPr lang="el-GR" baseline="0" dirty="0" smtClean="0"/>
              <a:t>, όλα τα </a:t>
            </a:r>
            <a:r>
              <a:rPr lang="en-US" baseline="0" dirty="0" smtClean="0"/>
              <a:t>elements </a:t>
            </a:r>
            <a:r>
              <a:rPr lang="el-GR" baseline="0" dirty="0" smtClean="0"/>
              <a:t>περιεκτικά.</a:t>
            </a:r>
          </a:p>
          <a:p>
            <a:r>
              <a:rPr lang="el-GR" baseline="0" dirty="0" smtClean="0"/>
              <a:t>      Στο </a:t>
            </a:r>
            <a:r>
              <a:rPr lang="en-US" baseline="0" dirty="0" err="1" smtClean="0"/>
              <a:t>TreeViewer</a:t>
            </a:r>
            <a:r>
              <a:rPr lang="en-US" baseline="0" dirty="0" smtClean="0"/>
              <a:t> </a:t>
            </a:r>
            <a:r>
              <a:rPr lang="el-GR" baseline="0" dirty="0" smtClean="0"/>
              <a:t>μπορεί ο χρήστης να επιλέξει ένα στοιχείο και αυτόματα ενημερώνεται το </a:t>
            </a:r>
            <a:r>
              <a:rPr lang="en-US" baseline="0" dirty="0" err="1" smtClean="0"/>
              <a:t>ElementViewer</a:t>
            </a:r>
            <a:r>
              <a:rPr lang="en-US" baseline="0" dirty="0" smtClean="0"/>
              <a:t> </a:t>
            </a:r>
            <a:r>
              <a:rPr lang="el-GR" baseline="0" dirty="0" smtClean="0"/>
              <a:t>δεξιά για να δείξει μόνο τα περιεχόμενα του</a:t>
            </a:r>
          </a:p>
          <a:p>
            <a:r>
              <a:rPr lang="el-GR" baseline="0" dirty="0" smtClean="0"/>
              <a:t>       επιλεγμένου στοιχείου. Επίσης μπορεί να κάνει δεξί-κλικ και να προσθέσει, αφαιρέσει, μετονομάσει συγκεκριμένα στοιχεία, καθώς και να μετακινήσει</a:t>
            </a:r>
          </a:p>
          <a:p>
            <a:r>
              <a:rPr lang="el-GR" baseline="0" dirty="0" smtClean="0"/>
              <a:t>       κάποιο στοιχείο σε άλλη θέση.</a:t>
            </a:r>
          </a:p>
          <a:p>
            <a:r>
              <a:rPr lang="el-GR" baseline="0" dirty="0" smtClean="0"/>
              <a:t>Το </a:t>
            </a:r>
            <a:r>
              <a:rPr lang="en-US" baseline="0" dirty="0" err="1" smtClean="0"/>
              <a:t>StatusMessage</a:t>
            </a:r>
            <a:r>
              <a:rPr lang="en-US" baseline="0" dirty="0" smtClean="0"/>
              <a:t> </a:t>
            </a:r>
            <a:r>
              <a:rPr lang="el-GR" baseline="0" dirty="0" smtClean="0"/>
              <a:t>κάτω δείχνει την κατάσταση του προγράμματος (συνήθως φαίνεται πάντα </a:t>
            </a:r>
            <a:r>
              <a:rPr lang="en-US" baseline="0" dirty="0" smtClean="0"/>
              <a:t>Ready </a:t>
            </a:r>
            <a:r>
              <a:rPr lang="el-GR" baseline="0" dirty="0" smtClean="0"/>
              <a:t>αλλά σε αργούς υπολογιστές είναι πολύ χρήσιμο).</a:t>
            </a:r>
          </a:p>
          <a:p>
            <a:r>
              <a:rPr lang="el-GR" baseline="0" dirty="0" smtClean="0"/>
              <a:t>Και πάνω από το </a:t>
            </a:r>
            <a:r>
              <a:rPr lang="en-US" baseline="0" dirty="0" err="1" smtClean="0"/>
              <a:t>ElementViewer</a:t>
            </a:r>
            <a:r>
              <a:rPr lang="el-GR" baseline="0" dirty="0" smtClean="0"/>
              <a:t> δείχνει το </a:t>
            </a:r>
            <a:r>
              <a:rPr lang="en-US" baseline="0" dirty="0" smtClean="0"/>
              <a:t>path</a:t>
            </a:r>
            <a:r>
              <a:rPr lang="el-GR" baseline="0" dirty="0" smtClean="0"/>
              <a:t> του επιλεγμένου </a:t>
            </a:r>
            <a:r>
              <a:rPr lang="en-US" baseline="0" dirty="0" smtClean="0"/>
              <a:t>element</a:t>
            </a:r>
            <a:r>
              <a:rPr lang="el-GR" baseline="0" dirty="0" smtClean="0"/>
              <a:t> από αριστερά (απλά για να ξέρεις που βρίσκεσαι).</a:t>
            </a:r>
          </a:p>
          <a:p>
            <a:endParaRPr lang="el-GR" baseline="0" dirty="0" smtClean="0"/>
          </a:p>
          <a:p>
            <a:r>
              <a:rPr lang="el-GR" baseline="0" dirty="0" smtClean="0"/>
              <a:t>~ Θα εξηγήσω και τα περιεχόμενα του </a:t>
            </a:r>
            <a:r>
              <a:rPr lang="en-US" baseline="0" dirty="0" err="1" smtClean="0"/>
              <a:t>ElementViewer</a:t>
            </a:r>
            <a:r>
              <a:rPr lang="en-US" baseline="0" dirty="0" smtClean="0"/>
              <a:t> </a:t>
            </a:r>
            <a:r>
              <a:rPr lang="el-GR" baseline="0" dirty="0" smtClean="0"/>
              <a:t>αργότερα, αλλά προς το παρών ας δούμε ένα αρχείο </a:t>
            </a:r>
            <a:r>
              <a:rPr lang="en-US" baseline="0" dirty="0" smtClean="0"/>
              <a:t>XML</a:t>
            </a:r>
            <a:r>
              <a:rPr lang="el-GR" baseline="0" dirty="0" smtClean="0"/>
              <a:t>...</a:t>
            </a:r>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4</a:t>
            </a:fld>
            <a:endParaRPr lang="en-US"/>
          </a:p>
        </p:txBody>
      </p:sp>
    </p:spTree>
    <p:extLst>
      <p:ext uri="{BB962C8B-B14F-4D97-AF65-F5344CB8AC3E}">
        <p14:creationId xmlns:p14="http://schemas.microsoft.com/office/powerpoint/2010/main" val="2145805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 Έτσι είναι ένα αρχείο </a:t>
            </a:r>
            <a:r>
              <a:rPr lang="en-US" dirty="0" smtClean="0"/>
              <a:t>XML</a:t>
            </a:r>
            <a:r>
              <a:rPr lang="el-GR" dirty="0" smtClean="0"/>
              <a:t> το οποίο χρειάζεται για την προσομοίωση στο </a:t>
            </a:r>
            <a:r>
              <a:rPr lang="en-US" dirty="0" smtClean="0"/>
              <a:t>bark.</a:t>
            </a:r>
            <a:endParaRPr lang="el-GR" dirty="0" smtClean="0"/>
          </a:p>
          <a:p>
            <a:r>
              <a:rPr lang="el-GR" baseline="0" dirty="0" smtClean="0"/>
              <a:t>Τροποποιήθηκε μετά από </a:t>
            </a:r>
            <a:r>
              <a:rPr lang="el-GR" b="1" baseline="0" dirty="0" smtClean="0"/>
              <a:t>συνεννόηση</a:t>
            </a:r>
            <a:r>
              <a:rPr lang="el-GR" baseline="0" dirty="0" smtClean="0"/>
              <a:t> με τον καθηγητή Ονούφριο Χαραλάμπους για να </a:t>
            </a:r>
            <a:r>
              <a:rPr lang="el-GR" b="1" baseline="0" dirty="0" smtClean="0"/>
              <a:t>ταιριάζει</a:t>
            </a:r>
            <a:r>
              <a:rPr lang="el-GR" baseline="0" dirty="0" smtClean="0"/>
              <a:t> και στο </a:t>
            </a:r>
            <a:r>
              <a:rPr lang="en-US" u="sng" baseline="0" dirty="0" smtClean="0"/>
              <a:t>bark</a:t>
            </a:r>
            <a:r>
              <a:rPr lang="en-US" baseline="0" dirty="0" smtClean="0"/>
              <a:t> </a:t>
            </a:r>
            <a:r>
              <a:rPr lang="el-GR" baseline="0" dirty="0" smtClean="0"/>
              <a:t>και στο </a:t>
            </a:r>
            <a:r>
              <a:rPr lang="el-GR" u="sng" baseline="0" dirty="0" smtClean="0"/>
              <a:t>γραφικό περιβάλλον</a:t>
            </a:r>
            <a:r>
              <a:rPr lang="el-GR" baseline="0" dirty="0" smtClean="0"/>
              <a:t> (</a:t>
            </a:r>
            <a:r>
              <a:rPr lang="en-US" baseline="0" dirty="0" smtClean="0"/>
              <a:t>XSD)</a:t>
            </a:r>
            <a:r>
              <a:rPr lang="el-GR" baseline="0" dirty="0" smtClean="0"/>
              <a:t>.</a:t>
            </a:r>
          </a:p>
          <a:p>
            <a:endParaRPr lang="el-GR" baseline="0" dirty="0" smtClean="0"/>
          </a:p>
          <a:p>
            <a:r>
              <a:rPr lang="el-GR" b="1" i="1" baseline="0" dirty="0" smtClean="0"/>
              <a:t>[Δείχνω τα στοιχεία στο </a:t>
            </a:r>
            <a:r>
              <a:rPr lang="en-US" b="1" i="1" baseline="0" dirty="0" smtClean="0"/>
              <a:t>XML</a:t>
            </a:r>
            <a:r>
              <a:rPr lang="el-GR" b="1" i="1" baseline="0" dirty="0" smtClean="0"/>
              <a:t>]</a:t>
            </a:r>
          </a:p>
          <a:p>
            <a:r>
              <a:rPr lang="el-GR" baseline="0" dirty="0" smtClean="0"/>
              <a:t>Βλέπουμε το</a:t>
            </a:r>
            <a:r>
              <a:rPr lang="en-US" baseline="0" dirty="0" smtClean="0"/>
              <a:t> ‘</a:t>
            </a:r>
            <a:r>
              <a:rPr lang="en-US" b="1" baseline="0" dirty="0" smtClean="0"/>
              <a:t>case</a:t>
            </a:r>
            <a:r>
              <a:rPr lang="en-US" baseline="0" dirty="0" smtClean="0"/>
              <a:t>’ </a:t>
            </a:r>
            <a:r>
              <a:rPr lang="el-GR" baseline="0" dirty="0" smtClean="0"/>
              <a:t>το οποίο είναι και το </a:t>
            </a:r>
            <a:r>
              <a:rPr lang="en-US" u="sng" baseline="0" dirty="0" smtClean="0"/>
              <a:t>Root Element</a:t>
            </a:r>
            <a:r>
              <a:rPr lang="en-US" baseline="0" dirty="0" smtClean="0"/>
              <a:t> </a:t>
            </a:r>
            <a:r>
              <a:rPr lang="el-GR" baseline="0" dirty="0" smtClean="0"/>
              <a:t>του </a:t>
            </a:r>
            <a:r>
              <a:rPr lang="en-US" baseline="0" dirty="0" smtClean="0"/>
              <a:t>XML</a:t>
            </a:r>
            <a:r>
              <a:rPr lang="el-GR" baseline="0" dirty="0" smtClean="0"/>
              <a:t>, τα δυο </a:t>
            </a:r>
            <a:r>
              <a:rPr lang="el-GR" u="sng" baseline="0" dirty="0" smtClean="0"/>
              <a:t>παιδιά</a:t>
            </a:r>
            <a:r>
              <a:rPr lang="el-GR" baseline="0" dirty="0" smtClean="0"/>
              <a:t> του </a:t>
            </a:r>
            <a:r>
              <a:rPr lang="en-US" b="1" baseline="0" dirty="0" smtClean="0"/>
              <a:t>simulation</a:t>
            </a:r>
            <a:r>
              <a:rPr lang="el-GR" baseline="0" dirty="0" smtClean="0"/>
              <a:t> και </a:t>
            </a:r>
            <a:r>
              <a:rPr lang="en-US" b="1" baseline="0" dirty="0" smtClean="0"/>
              <a:t>setup</a:t>
            </a:r>
            <a:r>
              <a:rPr lang="el-GR" baseline="0" dirty="0" smtClean="0"/>
              <a:t> και τα </a:t>
            </a:r>
            <a:r>
              <a:rPr lang="el-GR" u="sng" baseline="0" dirty="0" smtClean="0"/>
              <a:t>περιεχόμενά</a:t>
            </a:r>
            <a:r>
              <a:rPr lang="el-GR" baseline="0" dirty="0" smtClean="0"/>
              <a:t> τους.</a:t>
            </a:r>
          </a:p>
          <a:p>
            <a:endParaRPr lang="el-GR" baseline="0" dirty="0" smtClean="0"/>
          </a:p>
          <a:p>
            <a:r>
              <a:rPr lang="el-GR" baseline="0" dirty="0" smtClean="0"/>
              <a:t>Η </a:t>
            </a:r>
            <a:r>
              <a:rPr lang="el-GR" b="1" baseline="0" dirty="0" smtClean="0"/>
              <a:t>ίδια δομή </a:t>
            </a:r>
            <a:r>
              <a:rPr lang="el-GR" baseline="0" dirty="0" smtClean="0"/>
              <a:t>είναι προφανώς και στο </a:t>
            </a:r>
            <a:r>
              <a:rPr lang="el-GR" u="sng" baseline="0" dirty="0" smtClean="0"/>
              <a:t>γραφικό περιβάλλον</a:t>
            </a:r>
            <a:r>
              <a:rPr lang="el-GR" baseline="0" dirty="0" smtClean="0"/>
              <a:t>.</a:t>
            </a:r>
            <a:endParaRPr lang="el-GR" dirty="0" smtClean="0"/>
          </a:p>
          <a:p>
            <a:pPr algn="l"/>
            <a:r>
              <a:rPr lang="el-GR" sz="1200" b="1" i="1" dirty="0" smtClean="0">
                <a:solidFill>
                  <a:schemeClr val="tx1"/>
                </a:solidFill>
              </a:rPr>
              <a:t>[Εναλλαγή</a:t>
            </a:r>
            <a:r>
              <a:rPr lang="el-GR" sz="1200" b="1" i="1" baseline="0" dirty="0" smtClean="0">
                <a:solidFill>
                  <a:schemeClr val="tx1"/>
                </a:solidFill>
              </a:rPr>
              <a:t> με την προηγούμενη διαφάνεια για να φανεί η αντιστοίχιση των </a:t>
            </a:r>
            <a:r>
              <a:rPr lang="en-US" sz="1200" b="1" i="1" baseline="0" dirty="0" smtClean="0">
                <a:solidFill>
                  <a:schemeClr val="tx1"/>
                </a:solidFill>
              </a:rPr>
              <a:t>elements</a:t>
            </a:r>
            <a:r>
              <a:rPr lang="el-GR" sz="1200" b="1" i="1" baseline="0" dirty="0" smtClean="0">
                <a:solidFill>
                  <a:schemeClr val="tx1"/>
                </a:solidFill>
              </a:rPr>
              <a:t> στο δέντρο</a:t>
            </a:r>
            <a:r>
              <a:rPr lang="en-US" sz="1200" b="1" i="1" baseline="0" dirty="0" smtClean="0">
                <a:solidFill>
                  <a:schemeClr val="tx1"/>
                </a:solidFill>
              </a:rPr>
              <a:t>]</a:t>
            </a:r>
            <a:endParaRPr lang="el-GR" sz="1200" b="0" i="0" baseline="0" dirty="0" smtClean="0">
              <a:solidFill>
                <a:schemeClr val="tx1"/>
              </a:solidFill>
            </a:endParaRPr>
          </a:p>
          <a:p>
            <a:r>
              <a:rPr lang="el-GR" b="0" i="0" baseline="0" dirty="0" smtClean="0"/>
              <a:t>... και τα ίδια </a:t>
            </a:r>
            <a:r>
              <a:rPr lang="el-GR" b="1" i="0" baseline="0" dirty="0" smtClean="0"/>
              <a:t>δεδομένα</a:t>
            </a:r>
            <a:r>
              <a:rPr lang="el-GR" b="0" i="0" baseline="0" dirty="0" smtClean="0"/>
              <a:t> ...</a:t>
            </a:r>
            <a:endParaRPr lang="el-GR" dirty="0" smtClean="0"/>
          </a:p>
          <a:p>
            <a:r>
              <a:rPr lang="el-GR" b="1" i="1" dirty="0" smtClean="0"/>
              <a:t>[Εναλλαγή</a:t>
            </a:r>
            <a:r>
              <a:rPr lang="el-GR" b="1" i="1" baseline="0" dirty="0" smtClean="0"/>
              <a:t> για να φανεί και η αντιστοίχιση των δεδομένων στον </a:t>
            </a:r>
            <a:r>
              <a:rPr lang="en-US" b="1" i="1" baseline="0" dirty="0" err="1" smtClean="0"/>
              <a:t>ElementViewer</a:t>
            </a:r>
            <a:r>
              <a:rPr lang="en-US" b="1" i="1" baseline="0" dirty="0" smtClean="0"/>
              <a:t>]</a:t>
            </a:r>
            <a:endParaRPr lang="el-GR" b="1" i="1" baseline="0" dirty="0" smtClean="0"/>
          </a:p>
          <a:p>
            <a:endParaRPr lang="el-GR" b="0" i="0" baseline="0" dirty="0" smtClean="0"/>
          </a:p>
          <a:p>
            <a:endParaRPr lang="el-GR" b="0" i="0" baseline="0" dirty="0" smtClean="0"/>
          </a:p>
          <a:p>
            <a:r>
              <a:rPr lang="el-GR" b="0" i="0" dirty="0" smtClean="0"/>
              <a:t>Επίσης</a:t>
            </a:r>
            <a:r>
              <a:rPr lang="el-GR" b="0" i="0" baseline="0" dirty="0" smtClean="0"/>
              <a:t> βλέπουμε τις μονάδες μέτρησης μιας τιμής (το </a:t>
            </a:r>
            <a:r>
              <a:rPr lang="en-US" b="1" i="0" baseline="0" dirty="0" smtClean="0"/>
              <a:t>Unit</a:t>
            </a:r>
            <a:r>
              <a:rPr lang="en-US" b="0" i="0" baseline="0" dirty="0" smtClean="0"/>
              <a:t>)</a:t>
            </a:r>
            <a:r>
              <a:rPr lang="el-GR" b="0" i="0" baseline="0" dirty="0" smtClean="0"/>
              <a:t>, κάποια στοιχεία μπορεί να έχουν άλλο </a:t>
            </a:r>
            <a:r>
              <a:rPr lang="el-GR" b="1" i="0" baseline="0" dirty="0" smtClean="0"/>
              <a:t>όνομα</a:t>
            </a:r>
            <a:r>
              <a:rPr lang="el-GR" b="0" i="0" baseline="0" dirty="0" smtClean="0"/>
              <a:t> </a:t>
            </a:r>
            <a:r>
              <a:rPr lang="en-US" b="1" i="1" baseline="0" dirty="0" smtClean="0"/>
              <a:t>[</a:t>
            </a:r>
            <a:r>
              <a:rPr lang="el-GR" b="1" i="1" baseline="0" dirty="0" smtClean="0"/>
              <a:t>δείχνω το </a:t>
            </a:r>
            <a:r>
              <a:rPr lang="en-US" b="1" i="1" baseline="0" dirty="0" smtClean="0"/>
              <a:t>material name=“polystyrene”]</a:t>
            </a:r>
            <a:endParaRPr lang="en-US" b="0" i="0" baseline="0" dirty="0" smtClean="0"/>
          </a:p>
          <a:p>
            <a:endParaRPr lang="el-GR" b="0" i="0" baseline="0" dirty="0" smtClean="0"/>
          </a:p>
          <a:p>
            <a:r>
              <a:rPr lang="el-GR" b="0" i="0" baseline="0" dirty="0" smtClean="0"/>
              <a:t>Και τελικά βλέπουμε το </a:t>
            </a:r>
            <a:r>
              <a:rPr lang="el-GR" b="1" i="0" baseline="0" dirty="0" smtClean="0"/>
              <a:t>περιεχόμενο</a:t>
            </a:r>
            <a:r>
              <a:rPr lang="el-GR" b="0" i="0" baseline="0" dirty="0" smtClean="0"/>
              <a:t> που μπορεί να έχει ένα στοιχείο </a:t>
            </a:r>
            <a:r>
              <a:rPr lang="en-US" b="0" i="0" baseline="0" dirty="0" smtClean="0"/>
              <a:t>XML</a:t>
            </a:r>
            <a:r>
              <a:rPr lang="el-GR" b="0" i="0" baseline="0" dirty="0" smtClean="0"/>
              <a:t>, </a:t>
            </a:r>
            <a:r>
              <a:rPr lang="en-US" b="1" i="0" baseline="0" dirty="0" smtClean="0"/>
              <a:t>constant</a:t>
            </a:r>
            <a:r>
              <a:rPr lang="en-US" b="0" i="0" baseline="0" dirty="0" smtClean="0"/>
              <a:t>, </a:t>
            </a:r>
            <a:r>
              <a:rPr lang="en-US" b="1" i="0" baseline="0" dirty="0" smtClean="0"/>
              <a:t>keyword</a:t>
            </a:r>
            <a:r>
              <a:rPr lang="el-GR" b="1" i="0"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l-GR" b="1" i="1" dirty="0" smtClean="0"/>
              <a:t>[Εναλλαγή για να φανεί το</a:t>
            </a:r>
            <a:r>
              <a:rPr lang="el-GR" b="1" i="1" baseline="0" dirty="0" smtClean="0"/>
              <a:t> διαφορετικό </a:t>
            </a:r>
            <a:r>
              <a:rPr lang="en-US" b="1" i="1" baseline="0" dirty="0" smtClean="0"/>
              <a:t>Control</a:t>
            </a:r>
            <a:r>
              <a:rPr lang="el-GR" b="1" i="1" baseline="0" dirty="0" smtClean="0"/>
              <a:t> σε καθένα</a:t>
            </a:r>
            <a:r>
              <a:rPr lang="en-US" b="1" i="1" baseline="0" dirty="0" smtClean="0"/>
              <a:t>]</a:t>
            </a:r>
            <a:endParaRPr lang="el-GR" b="1" i="1" baseline="0" dirty="0" smtClean="0"/>
          </a:p>
          <a:p>
            <a:endParaRPr lang="el-GR" b="1" i="0" baseline="0" dirty="0" smtClean="0"/>
          </a:p>
          <a:p>
            <a:r>
              <a:rPr lang="el-GR" b="0" i="0" u="sng" baseline="0" dirty="0" smtClean="0"/>
              <a:t>Υπάρχουν και τα</a:t>
            </a:r>
            <a:r>
              <a:rPr lang="en-US" b="0" i="0" u="sng" baseline="0" dirty="0" smtClean="0"/>
              <a:t> variable</a:t>
            </a:r>
            <a:r>
              <a:rPr lang="el-GR" b="0" i="0" u="sng" baseline="0" dirty="0" smtClean="0"/>
              <a:t> και</a:t>
            </a:r>
            <a:r>
              <a:rPr lang="en-US" b="0" i="0" u="sng" baseline="0" dirty="0" smtClean="0"/>
              <a:t> reference</a:t>
            </a:r>
            <a:r>
              <a:rPr lang="en-US" b="0" i="0" u="none" baseline="0" dirty="0" smtClean="0"/>
              <a:t> </a:t>
            </a:r>
            <a:r>
              <a:rPr lang="el-GR" b="0" i="0" u="none" baseline="0" dirty="0" smtClean="0"/>
              <a:t>τα οποία θα δούμε αργότερα</a:t>
            </a:r>
            <a:r>
              <a:rPr lang="el-GR" b="0" i="0" baseline="0" dirty="0" smtClean="0"/>
              <a:t>.</a:t>
            </a:r>
            <a:endParaRPr lang="en-US" b="1" i="1" dirty="0"/>
          </a:p>
        </p:txBody>
      </p:sp>
      <p:sp>
        <p:nvSpPr>
          <p:cNvPr id="4" name="Slide Number Placeholder 3"/>
          <p:cNvSpPr>
            <a:spLocks noGrp="1"/>
          </p:cNvSpPr>
          <p:nvPr>
            <p:ph type="sldNum" sz="quarter" idx="10"/>
          </p:nvPr>
        </p:nvSpPr>
        <p:spPr/>
        <p:txBody>
          <a:bodyPr/>
          <a:lstStyle/>
          <a:p>
            <a:fld id="{210EE0A1-223C-4742-930B-256079964423}" type="slidenum">
              <a:rPr lang="en-US" smtClean="0"/>
              <a:t>5</a:t>
            </a:fld>
            <a:endParaRPr lang="en-US"/>
          </a:p>
        </p:txBody>
      </p:sp>
    </p:spTree>
    <p:extLst>
      <p:ext uri="{BB962C8B-B14F-4D97-AF65-F5344CB8AC3E}">
        <p14:creationId xmlns:p14="http://schemas.microsoft.com/office/powerpoint/2010/main" val="462811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Πρόβλημα - Δυναμικότητα</a:t>
            </a:r>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6</a:t>
            </a:fld>
            <a:endParaRPr lang="en-US"/>
          </a:p>
        </p:txBody>
      </p:sp>
    </p:spTree>
    <p:extLst>
      <p:ext uri="{BB962C8B-B14F-4D97-AF65-F5344CB8AC3E}">
        <p14:creationId xmlns:p14="http://schemas.microsoft.com/office/powerpoint/2010/main" val="430587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Διαδικασία επεξεργασίας δεδομένων</a:t>
            </a:r>
          </a:p>
          <a:p>
            <a:r>
              <a:rPr lang="el-GR" dirty="0" smtClean="0"/>
              <a:t>Πίνακας</a:t>
            </a:r>
            <a:r>
              <a:rPr lang="el-GR" baseline="0" dirty="0" smtClean="0"/>
              <a:t> </a:t>
            </a:r>
            <a:r>
              <a:rPr lang="en-US" baseline="0" dirty="0" smtClean="0"/>
              <a:t>Variable</a:t>
            </a:r>
            <a:endParaRPr lang="el-GR" baseline="0" dirty="0" smtClean="0"/>
          </a:p>
          <a:p>
            <a:r>
              <a:rPr lang="el-GR" baseline="0" dirty="0" smtClean="0"/>
              <a:t>Αλλαγή τύπου</a:t>
            </a:r>
          </a:p>
          <a:p>
            <a:r>
              <a:rPr lang="el-GR" baseline="0" dirty="0" smtClean="0"/>
              <a:t>Έλεγχος σωστής τιμής</a:t>
            </a:r>
          </a:p>
          <a:p>
            <a:r>
              <a:rPr lang="el-GR" baseline="0" dirty="0" smtClean="0"/>
              <a:t>Έλεγχος σωστής συμπλήρωσης</a:t>
            </a:r>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7</a:t>
            </a:fld>
            <a:endParaRPr lang="en-US"/>
          </a:p>
        </p:txBody>
      </p:sp>
    </p:spTree>
    <p:extLst>
      <p:ext uri="{BB962C8B-B14F-4D97-AF65-F5344CB8AC3E}">
        <p14:creationId xmlns:p14="http://schemas.microsoft.com/office/powerpoint/2010/main" val="2894603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 Reference –</a:t>
            </a:r>
            <a:endParaRPr lang="el-GR" dirty="0" smtClean="0"/>
          </a:p>
          <a:p>
            <a:r>
              <a:rPr lang="en-US" dirty="0" smtClean="0"/>
              <a:t> </a:t>
            </a:r>
            <a:r>
              <a:rPr lang="el-GR" dirty="0" smtClean="0"/>
              <a:t>Αναφορά σε ήδη</a:t>
            </a:r>
            <a:r>
              <a:rPr lang="el-GR" baseline="0" dirty="0" smtClean="0"/>
              <a:t> υπάρχον στοιχείο</a:t>
            </a:r>
          </a:p>
          <a:p>
            <a:r>
              <a:rPr lang="el-GR" baseline="0" dirty="0" smtClean="0"/>
              <a:t> περιπλοκότητα</a:t>
            </a:r>
          </a:p>
          <a:p>
            <a:r>
              <a:rPr lang="el-GR" baseline="0" dirty="0" smtClean="0"/>
              <a:t> ανανέωση κατα τη δημιουργία νέου στοιχείου, μετονομασία και διαγραφή.</a:t>
            </a:r>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8</a:t>
            </a:fld>
            <a:endParaRPr lang="en-US"/>
          </a:p>
        </p:txBody>
      </p:sp>
    </p:spTree>
    <p:extLst>
      <p:ext uri="{BB962C8B-B14F-4D97-AF65-F5344CB8AC3E}">
        <p14:creationId xmlns:p14="http://schemas.microsoft.com/office/powerpoint/2010/main" val="401888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Γρήγορη</a:t>
            </a:r>
            <a:r>
              <a:rPr lang="el-GR" baseline="0" dirty="0" smtClean="0"/>
              <a:t> προσπέραση, χωρίς ανάλυση</a:t>
            </a:r>
          </a:p>
          <a:p>
            <a:r>
              <a:rPr lang="el-GR" baseline="0" dirty="0" smtClean="0"/>
              <a:t>Συμβατό με </a:t>
            </a:r>
            <a:r>
              <a:rPr lang="en-US" baseline="0" dirty="0" smtClean="0"/>
              <a:t>Excel</a:t>
            </a:r>
            <a:r>
              <a:rPr lang="el-GR" baseline="0" dirty="0" smtClean="0"/>
              <a:t> για μεγάλο όγκο δεδομένων.</a:t>
            </a:r>
            <a:endParaRPr lang="en-US" dirty="0"/>
          </a:p>
        </p:txBody>
      </p:sp>
      <p:sp>
        <p:nvSpPr>
          <p:cNvPr id="4" name="Slide Number Placeholder 3"/>
          <p:cNvSpPr>
            <a:spLocks noGrp="1"/>
          </p:cNvSpPr>
          <p:nvPr>
            <p:ph type="sldNum" sz="quarter" idx="10"/>
          </p:nvPr>
        </p:nvSpPr>
        <p:spPr/>
        <p:txBody>
          <a:bodyPr/>
          <a:lstStyle/>
          <a:p>
            <a:fld id="{210EE0A1-223C-4742-930B-256079964423}" type="slidenum">
              <a:rPr lang="en-US" smtClean="0"/>
              <a:t>9</a:t>
            </a:fld>
            <a:endParaRPr lang="en-US"/>
          </a:p>
        </p:txBody>
      </p:sp>
    </p:spTree>
    <p:extLst>
      <p:ext uri="{BB962C8B-B14F-4D97-AF65-F5344CB8AC3E}">
        <p14:creationId xmlns:p14="http://schemas.microsoft.com/office/powerpoint/2010/main" val="1453341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13-May-14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13-May-14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13-May-14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13-May-14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13-May-14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13-May-14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l-GR" dirty="0" smtClean="0"/>
              <a:t>Πτυχιακή Εργασία</a:t>
            </a:r>
            <a:endParaRPr lang="en-US" dirty="0"/>
          </a:p>
        </p:txBody>
      </p:sp>
      <p:sp>
        <p:nvSpPr>
          <p:cNvPr id="5" name="Subtitle 4"/>
          <p:cNvSpPr>
            <a:spLocks noGrp="1"/>
          </p:cNvSpPr>
          <p:nvPr>
            <p:ph type="subTitle" idx="1"/>
          </p:nvPr>
        </p:nvSpPr>
        <p:spPr/>
        <p:txBody>
          <a:bodyPr>
            <a:normAutofit fontScale="92500"/>
          </a:bodyPr>
          <a:lstStyle/>
          <a:p>
            <a:r>
              <a:rPr lang="el-GR" dirty="0" smtClean="0"/>
              <a:t>Ανάπτυξη Γραφικού Περιβάλλοντος για Λογισμικό Προσομοίωσης Φαινομένων Μετάδοσης Θερμότητας</a:t>
            </a:r>
            <a:endParaRPr lang="en-US" dirty="0"/>
          </a:p>
        </p:txBody>
      </p:sp>
    </p:spTree>
    <p:extLst>
      <p:ext uri="{BB962C8B-B14F-4D97-AF65-F5344CB8AC3E}">
        <p14:creationId xmlns:p14="http://schemas.microsoft.com/office/powerpoint/2010/main" val="422807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normAutofit/>
          </a:bodyPr>
          <a:lstStyle/>
          <a:p>
            <a:r>
              <a:rPr lang="el-GR" dirty="0" smtClean="0"/>
              <a:t>Δείγμα αρχείου δεδομένων εξόδου </a:t>
            </a:r>
            <a:r>
              <a:rPr lang="en-US" dirty="0" smtClean="0"/>
              <a:t>bark</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09600" y="1380933"/>
            <a:ext cx="8077865" cy="3447499"/>
          </a:xfrm>
        </p:spPr>
      </p:pic>
    </p:spTree>
    <p:extLst>
      <p:ext uri="{BB962C8B-B14F-4D97-AF65-F5344CB8AC3E}">
        <p14:creationId xmlns:p14="http://schemas.microsoft.com/office/powerpoint/2010/main" val="123570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Γράφημα προσομοίωσης δεδομένων εξόδου</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09600" y="990600"/>
            <a:ext cx="8077865" cy="4228165"/>
          </a:xfrm>
        </p:spPr>
      </p:pic>
    </p:spTree>
    <p:extLst>
      <p:ext uri="{BB962C8B-B14F-4D97-AF65-F5344CB8AC3E}">
        <p14:creationId xmlns:p14="http://schemas.microsoft.com/office/powerpoint/2010/main" val="208894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l-GR" dirty="0" smtClean="0"/>
              <a:t>Τέλος Παρουσίασης</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948" y="1541059"/>
            <a:ext cx="5620534" cy="4629796"/>
          </a:xfrm>
          <a:prstGeom prst="rect">
            <a:avLst/>
          </a:prstGeom>
        </p:spPr>
      </p:pic>
    </p:spTree>
    <p:extLst>
      <p:ext uri="{BB962C8B-B14F-4D97-AF65-F5344CB8AC3E}">
        <p14:creationId xmlns:p14="http://schemas.microsoft.com/office/powerpoint/2010/main" val="115705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l-GR" dirty="0" smtClean="0"/>
              <a:t>Περιγραφή Θέματος</a:t>
            </a:r>
            <a:endParaRPr lang="en-US" dirty="0"/>
          </a:p>
        </p:txBody>
      </p:sp>
      <p:sp>
        <p:nvSpPr>
          <p:cNvPr id="8" name="Content Placeholder 7"/>
          <p:cNvSpPr>
            <a:spLocks noGrp="1"/>
          </p:cNvSpPr>
          <p:nvPr>
            <p:ph idx="1"/>
          </p:nvPr>
        </p:nvSpPr>
        <p:spPr/>
        <p:txBody>
          <a:bodyPr>
            <a:normAutofit fontScale="77500" lnSpcReduction="20000"/>
          </a:bodyPr>
          <a:lstStyle/>
          <a:p>
            <a:r>
              <a:rPr lang="el-GR" dirty="0"/>
              <a:t>Αντικείμενο της εργασίας είναι η ανάπτυξη ενός γραφικού περιβάλλοντος (GUI) </a:t>
            </a:r>
            <a:r>
              <a:rPr lang="el-GR" dirty="0" smtClean="0"/>
              <a:t>για </a:t>
            </a:r>
            <a:r>
              <a:rPr lang="el-GR" dirty="0"/>
              <a:t>ένα υπάρχον λογισμικό (bark) που δουλεύει σε γραμμή εντολών.</a:t>
            </a:r>
            <a:endParaRPr lang="en-US" dirty="0"/>
          </a:p>
          <a:p>
            <a:r>
              <a:rPr lang="el-GR" dirty="0"/>
              <a:t>Το bark παρέχει την δυνατότητα μονοδιάστατης μεταβατικής προσομοίωσης φαινομένων μετάδοσης θερμότητας σε τοιχώματα πολλαπλών στρωμάτων και χρησιμοποιείται ήδη για διδακτικούς σκοπούς στο Τμήμα Μηχανολογίας. Δέχεται αρχεία εισόδου XML και εξάγει τα αποτελέσματα σε αρχεία ASCII.</a:t>
            </a:r>
            <a:endParaRPr lang="en-US" dirty="0"/>
          </a:p>
          <a:p>
            <a:r>
              <a:rPr lang="el-GR" dirty="0"/>
              <a:t>Τελικός στόχος της εργασίας είναι ένα φιλικό περιβάλλον εργασίας το οποίο περιλαμβάνει την δημιουργία των αρχείων εισόδου, την εκτέλεση προσομοιώσεων και τέλος την απεικόνιση των αποτελεσμάτων</a:t>
            </a:r>
            <a:r>
              <a:rPr lang="el-GR" dirty="0" smtClean="0"/>
              <a:t>.</a:t>
            </a:r>
            <a:endParaRPr lang="en-US" dirty="0"/>
          </a:p>
        </p:txBody>
      </p:sp>
    </p:spTree>
    <p:extLst>
      <p:ext uri="{BB962C8B-B14F-4D97-AF65-F5344CB8AC3E}">
        <p14:creationId xmlns:p14="http://schemas.microsoft.com/office/powerpoint/2010/main" val="2860355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l-GR" dirty="0" smtClean="0"/>
              <a:t>Πρόγραμμα </a:t>
            </a:r>
            <a:r>
              <a:rPr lang="en-US" dirty="0" smtClean="0"/>
              <a:t>bark</a:t>
            </a:r>
            <a:endParaRPr lang="en-US" dirty="0"/>
          </a:p>
        </p:txBody>
      </p:sp>
      <p:sp>
        <p:nvSpPr>
          <p:cNvPr id="10" name="Content Placeholder 9"/>
          <p:cNvSpPr>
            <a:spLocks noGrp="1"/>
          </p:cNvSpPr>
          <p:nvPr>
            <p:ph idx="1"/>
          </p:nvPr>
        </p:nvSpPr>
        <p:spPr>
          <a:xfrm>
            <a:off x="4114800" y="2057400"/>
            <a:ext cx="4724400" cy="2362199"/>
          </a:xfrm>
        </p:spPr>
        <p:txBody>
          <a:bodyPr>
            <a:normAutofit fontScale="70000" lnSpcReduction="20000"/>
          </a:bodyPr>
          <a:lstStyle/>
          <a:p>
            <a:r>
              <a:rPr lang="el-GR" dirty="0"/>
              <a:t>Το </a:t>
            </a:r>
            <a:r>
              <a:rPr lang="en-US" dirty="0" smtClean="0"/>
              <a:t>bark</a:t>
            </a:r>
            <a:r>
              <a:rPr lang="el-GR" dirty="0" smtClean="0"/>
              <a:t> </a:t>
            </a:r>
            <a:r>
              <a:rPr lang="el-GR" dirty="0"/>
              <a:t>χρησιμοποιείται για την </a:t>
            </a:r>
            <a:r>
              <a:rPr lang="el-GR" dirty="0" smtClean="0"/>
              <a:t>προσομοίωση μετάδοσης </a:t>
            </a:r>
            <a:r>
              <a:rPr lang="el-GR" dirty="0"/>
              <a:t>θερμότητας σε διάφορα τοιχώματα τα οποία αποτελούνται από στρώματα διαφορετικών υλικών στο εσωτερικό και εξωτερικό του κτηρίου, αλλά και στο εσωτερικό του </a:t>
            </a:r>
            <a:r>
              <a:rPr lang="el-GR" dirty="0" smtClean="0"/>
              <a:t>τοιχώματος</a:t>
            </a:r>
            <a:r>
              <a:rPr lang="en-US" dirty="0" smtClean="0"/>
              <a:t>.</a:t>
            </a:r>
            <a:endParaRPr lang="en-US" dirty="0"/>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685800" y="2187388"/>
            <a:ext cx="3200400" cy="3236595"/>
          </a:xfrm>
          <a:prstGeom prst="rect">
            <a:avLst/>
          </a:prstGeom>
        </p:spPr>
      </p:pic>
      <p:pic>
        <p:nvPicPr>
          <p:cNvPr id="13" name="Picture 12"/>
          <p:cNvPicPr/>
          <p:nvPr/>
        </p:nvPicPr>
        <p:blipFill>
          <a:blip r:embed="rId4"/>
          <a:stretch>
            <a:fillRect/>
          </a:stretch>
        </p:blipFill>
        <p:spPr>
          <a:xfrm>
            <a:off x="6400800" y="5024718"/>
            <a:ext cx="2476500" cy="1390015"/>
          </a:xfrm>
          <a:prstGeom prst="rect">
            <a:avLst/>
          </a:prstGeom>
        </p:spPr>
      </p:pic>
      <p:sp>
        <p:nvSpPr>
          <p:cNvPr id="14" name="TextBox 13"/>
          <p:cNvSpPr txBox="1"/>
          <p:nvPr/>
        </p:nvSpPr>
        <p:spPr>
          <a:xfrm>
            <a:off x="533400" y="5712105"/>
            <a:ext cx="6172200" cy="523220"/>
          </a:xfrm>
          <a:prstGeom prst="rect">
            <a:avLst/>
          </a:prstGeom>
          <a:noFill/>
        </p:spPr>
        <p:txBody>
          <a:bodyPr wrap="square" rtlCol="0">
            <a:spAutoFit/>
          </a:bodyPr>
          <a:lstStyle/>
          <a:p>
            <a:r>
              <a:rPr lang="el-GR" sz="1400" dirty="0" smtClean="0"/>
              <a:t>Η λέξη </a:t>
            </a:r>
            <a:r>
              <a:rPr lang="en-US" sz="1400" dirty="0" smtClean="0"/>
              <a:t>bark</a:t>
            </a:r>
            <a:r>
              <a:rPr lang="el-GR" sz="1400" dirty="0" smtClean="0"/>
              <a:t> σημαίνει φλοιός, όπως ο εξωτερικός φλοιός του κορμού ενός δέντρου </a:t>
            </a:r>
            <a:r>
              <a:rPr lang="el-GR" sz="1400" dirty="0"/>
              <a:t>κ</a:t>
            </a:r>
            <a:r>
              <a:rPr lang="el-GR" sz="1400" dirty="0" smtClean="0"/>
              <a:t>αι παρομοιάζεται με τα στρώματα ενός τοίχου.</a:t>
            </a:r>
            <a:endParaRPr lang="en-US" sz="1400" dirty="0"/>
          </a:p>
        </p:txBody>
      </p:sp>
    </p:spTree>
    <p:extLst>
      <p:ext uri="{BB962C8B-B14F-4D97-AF65-F5344CB8AC3E}">
        <p14:creationId xmlns:p14="http://schemas.microsoft.com/office/powerpoint/2010/main" val="35258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Γραφικό Περιβάλλον </a:t>
            </a:r>
            <a:r>
              <a:rPr lang="en-US" dirty="0" err="1" smtClean="0"/>
              <a:t>Bark_GUI</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rcRect l="1184" r="1184"/>
          <a:stretch>
            <a:fillRect/>
          </a:stretch>
        </p:blipFill>
        <p:spPr>
          <a:xfrm>
            <a:off x="990600" y="381000"/>
            <a:ext cx="7239000" cy="5429250"/>
          </a:xfrm>
        </p:spPr>
      </p:pic>
    </p:spTree>
    <p:extLst>
      <p:ext uri="{BB962C8B-B14F-4D97-AF65-F5344CB8AC3E}">
        <p14:creationId xmlns:p14="http://schemas.microsoft.com/office/powerpoint/2010/main" val="1780143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Δείγμα αρχείου δεδομένων εισόδου τύπου </a:t>
            </a:r>
            <a:r>
              <a:rPr lang="en-US" dirty="0" smtClean="0"/>
              <a:t>XML</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90600" y="793110"/>
            <a:ext cx="7239000" cy="4605029"/>
          </a:xfrm>
        </p:spPr>
      </p:pic>
    </p:spTree>
    <p:extLst>
      <p:ext uri="{BB962C8B-B14F-4D97-AF65-F5344CB8AC3E}">
        <p14:creationId xmlns:p14="http://schemas.microsoft.com/office/powerpoint/2010/main" val="90845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Δείγμα αρχείου σχήματος τύπου </a:t>
            </a:r>
            <a:r>
              <a:rPr lang="en-US" dirty="0" smtClean="0"/>
              <a:t>XSD</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90600" y="756192"/>
            <a:ext cx="7239000" cy="4678865"/>
          </a:xfrm>
        </p:spPr>
      </p:pic>
    </p:spTree>
    <p:extLst>
      <p:ext uri="{BB962C8B-B14F-4D97-AF65-F5344CB8AC3E}">
        <p14:creationId xmlns:p14="http://schemas.microsoft.com/office/powerpoint/2010/main" val="2242450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Γραφικό Περιβάλλον </a:t>
            </a:r>
            <a:r>
              <a:rPr lang="en-US" dirty="0" err="1" smtClean="0"/>
              <a:t>Bark_GUI</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90600" y="444131"/>
            <a:ext cx="7239000" cy="5302988"/>
          </a:xfrm>
        </p:spPr>
      </p:pic>
    </p:spTree>
    <p:extLst>
      <p:ext uri="{BB962C8B-B14F-4D97-AF65-F5344CB8AC3E}">
        <p14:creationId xmlns:p14="http://schemas.microsoft.com/office/powerpoint/2010/main" val="46566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Γραφικό Περιβάλλον </a:t>
            </a:r>
            <a:r>
              <a:rPr lang="en-US" dirty="0" err="1" smtClean="0"/>
              <a:t>Bark_GUI</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136601" y="444131"/>
            <a:ext cx="6946998" cy="5302988"/>
          </a:xfrm>
        </p:spPr>
      </p:pic>
    </p:spTree>
    <p:extLst>
      <p:ext uri="{BB962C8B-B14F-4D97-AF65-F5344CB8AC3E}">
        <p14:creationId xmlns:p14="http://schemas.microsoft.com/office/powerpoint/2010/main" val="248020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5791200"/>
            <a:ext cx="5486400" cy="566738"/>
          </a:xfrm>
        </p:spPr>
        <p:txBody>
          <a:bodyPr/>
          <a:lstStyle/>
          <a:p>
            <a:r>
              <a:rPr lang="el-GR" dirty="0" smtClean="0"/>
              <a:t>Στοιχείο μεταβλητής τιμής (</a:t>
            </a:r>
            <a:r>
              <a:rPr lang="en-US" dirty="0" smtClean="0"/>
              <a:t>Variable Element)</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390429" y="444131"/>
            <a:ext cx="6439342" cy="5302988"/>
          </a:xfrm>
        </p:spPr>
      </p:pic>
    </p:spTree>
    <p:extLst>
      <p:ext uri="{BB962C8B-B14F-4D97-AF65-F5344CB8AC3E}">
        <p14:creationId xmlns:p14="http://schemas.microsoft.com/office/powerpoint/2010/main" val="354422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1037</Words>
  <Application>Microsoft Office PowerPoint</Application>
  <PresentationFormat>On-screen Show (4:3)</PresentationFormat>
  <Paragraphs>96</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Πτυχιακή Εργασία</vt:lpstr>
      <vt:lpstr>Περιγραφή Θέματος</vt:lpstr>
      <vt:lpstr>Πρόγραμμα bark</vt:lpstr>
      <vt:lpstr>Γραφικό Περιβάλλον Bark_GUI</vt:lpstr>
      <vt:lpstr>Δείγμα αρχείου δεδομένων εισόδου τύπου XML</vt:lpstr>
      <vt:lpstr>Δείγμα αρχείου σχήματος τύπου XSD</vt:lpstr>
      <vt:lpstr>Γραφικό Περιβάλλον Bark_GUI</vt:lpstr>
      <vt:lpstr>Γραφικό Περιβάλλον Bark_GUI</vt:lpstr>
      <vt:lpstr>Στοιχείο μεταβλητής τιμής (Variable Element)</vt:lpstr>
      <vt:lpstr>Δείγμα αρχείου δεδομένων εξόδου bark</vt:lpstr>
      <vt:lpstr>Γράφημα προσομοίωσης δεδομένων εξόδου</vt:lpstr>
      <vt:lpstr>Τέλος Παρουσίασης</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Πτυχιακή Εργασία</dc:title>
  <dc:creator>John</dc:creator>
  <cp:lastModifiedBy>John</cp:lastModifiedBy>
  <cp:revision>19</cp:revision>
  <dcterms:created xsi:type="dcterms:W3CDTF">2006-08-16T00:00:00Z</dcterms:created>
  <dcterms:modified xsi:type="dcterms:W3CDTF">2014-05-13T10:51:02Z</dcterms:modified>
</cp:coreProperties>
</file>