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.xml.rels" ContentType="application/vnd.openxmlformats-package.relationships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46.png" ContentType="image/png"/>
  <Override PartName="/ppt/media/image45.png" ContentType="image/png"/>
  <Override PartName="/ppt/media/image44.png" ContentType="image/png"/>
  <Override PartName="/ppt/media/image42.png" ContentType="image/png"/>
  <Override PartName="/ppt/media/image39.png" ContentType="image/png"/>
  <Override PartName="/ppt/media/image38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2.png" ContentType="image/png"/>
  <Override PartName="/ppt/media/image28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1.png" ContentType="image/png"/>
  <Override PartName="/ppt/media/image20.png" ContentType="image/png"/>
  <Override PartName="/ppt/media/image19.jpeg" ContentType="image/jpeg"/>
  <Override PartName="/ppt/media/image6.png" ContentType="image/png"/>
  <Override PartName="/ppt/media/image18.jpeg" ContentType="image/jpeg"/>
  <Override PartName="/ppt/media/image26.png" ContentType="image/png"/>
  <Override PartName="/ppt/media/image47.png" ContentType="image/png"/>
  <Override PartName="/ppt/media/image3.png" ContentType="image/png"/>
  <Override PartName="/ppt/media/image31.png" ContentType="image/png"/>
  <Override PartName="/ppt/media/image11.wmf" ContentType="image/x-wmf"/>
  <Override PartName="/ppt/media/image17.jpeg" ContentType="image/jpeg"/>
  <Override PartName="/ppt/media/image41.png" ContentType="image/png"/>
  <Override PartName="/ppt/media/image16.png" ContentType="image/png"/>
  <Override PartName="/ppt/media/image40.png" ContentType="image/png"/>
  <Override PartName="/ppt/media/image15.png" ContentType="image/png"/>
  <Override PartName="/ppt/media/image9.wmf" ContentType="image/x-wmf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33.png" ContentType="image/png"/>
  <Override PartName="/ppt/media/image1.jpeg" ContentType="image/jpeg"/>
  <Override PartName="/ppt/media/image7.png" ContentType="image/png"/>
  <Override PartName="/ppt/media/image29.png" ContentType="image/png"/>
  <Override PartName="/ppt/media/image27.png" ContentType="image/png"/>
  <Override PartName="/ppt/media/image30.png" ContentType="image/png"/>
  <Override PartName="/ppt/media/image22.jpeg" ContentType="image/jpeg"/>
  <Override PartName="/ppt/media/image48.png" ContentType="image/png"/>
  <Override PartName="/ppt/media/image5.jpeg" ContentType="image/jpeg"/>
  <Override PartName="/ppt/media/image4.png" ContentType="image/png"/>
  <Override PartName="/ppt/media/image43.png" ContentType="image/png"/>
  <Override PartName="/ppt/media/image2.jpeg" ContentType="image/jpeg"/>
  <Override PartName="/ppt/media/image8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&lt;header&gt;</a:t>
            </a:r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rIns="0" tIns="0" bIns="0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rIns="0" tIns="0" bIns="0" anchor="b"/>
          <a:p>
            <a:r>
              <a:rPr lang="en-US"/>
              <a:t>&lt;footer&gt;</a:t>
            </a:r>
            <a:endParaRPr/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rIns="0" tIns="0" bIns="0" anchor="b"/>
          <a:p>
            <a:pPr algn="r"/>
            <a:fld id="{0B811303-7527-4B18-9CB3-0BBC615532D5}" type="slidenum">
              <a:rPr lang="en-US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BD5BD10-3D76-4F0D-872A-8A60B5B93DE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086C27B-0546-46A4-BF00-DFF2E356FEF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AF94F12-F200-450C-A3F1-D16B44E3D4E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F02A531-5C91-452E-94FF-D3DA5BC2E91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0305973-AE99-42BB-83DC-10A80D0D15D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200"/>
              <a:t>και η τιμή τηςkWhείναι 0,13€ , 46,22*0,13*20=120,17 €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90975DB-5591-473E-A8AB-BA6E1A2A215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9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9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9320" y="5945040"/>
            <a:ext cx="4940280" cy="9208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485640" y="5938920"/>
            <a:ext cx="3690000" cy="933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>
            <a:gsLst>
              <a:gs pos="0">
                <a:srgbClr val="007795"/>
              </a:gs>
              <a:gs pos="50000">
                <a:srgbClr val="4bbade"/>
              </a:gs>
              <a:gs pos="100000">
                <a:srgbClr val="007795"/>
              </a:gs>
            </a:gsLst>
            <a:lin ang="3000000"/>
          </a:gradFill>
          <a:ln w="1260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l-GR" sz="4800">
                <a:solidFill>
                  <a:srgbClr val="464646"/>
                </a:solidFill>
                <a:latin typeface="Lucida Sans Unicode"/>
              </a:rPr>
              <a:t>Click to edit the title text formatΣτυλ κύριου τίτλου</a:t>
            </a:r>
            <a:endParaRPr/>
          </a:p>
        </p:txBody>
      </p:sp>
      <p:sp>
        <p:nvSpPr>
          <p:cNvPr id="6" name="CustomShape 7"/>
          <p:cNvSpPr/>
          <p:nvPr/>
        </p:nvSpPr>
        <p:spPr>
          <a:xfrm>
            <a:off x="1687680" y="4952880"/>
            <a:ext cx="7455960" cy="48780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35280" y="5237640"/>
            <a:ext cx="9108360" cy="78840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0" y="5001120"/>
            <a:ext cx="9143640" cy="18637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blipFill>
            <a:blip r:embed="rId3"/>
            <a:tile/>
          </a:blipFill>
          <a:ln w="12600">
            <a:noFill/>
          </a:ln>
        </p:spPr>
      </p:sp>
      <p:sp>
        <p:nvSpPr>
          <p:cNvPr id="9" name="Line 10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Lucida Sans Unicode"/>
              </a:rPr>
              <a:t>5/6/14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22653B0A-BBD7-41D3-938F-3A40348375F6}" type="slidenum">
              <a:rPr lang="en-US" sz="1000">
                <a:solidFill>
                  <a:srgbClr val="ffffff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l-G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l-G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l-G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l-G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l-G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l-G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l-GR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9320" y="5945040"/>
            <a:ext cx="4940280" cy="92088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49" name="CustomShape 2"/>
          <p:cNvSpPr/>
          <p:nvPr/>
        </p:nvSpPr>
        <p:spPr>
          <a:xfrm>
            <a:off x="485640" y="5938920"/>
            <a:ext cx="3690000" cy="933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50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25000"/>
              <a:buFont typeface="StarSymbol"/>
              <a:buChar char=""/>
            </a:pPr>
            <a:r>
              <a:rPr lang="el-GR" sz="2700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l-GR" sz="2700">
                <a:solidFill>
                  <a:srgbClr val="000000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l-GR" sz="2700">
                <a:solidFill>
                  <a:srgbClr val="000000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l-GR" sz="2700">
                <a:solidFill>
                  <a:srgbClr val="000000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l-GR" sz="2700">
                <a:solidFill>
                  <a:srgbClr val="000000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l-GR" sz="2700">
                <a:solidFill>
                  <a:srgbClr val="000000"/>
                </a:solidFill>
                <a:latin typeface="Lucida Sans Unicod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700">
                <a:solidFill>
                  <a:srgbClr val="000000"/>
                </a:solidFill>
                <a:latin typeface="Lucida Sans Unicode"/>
              </a:rPr>
              <a:t>Seventh Outline LevelΣτυλ υποδείγματος κειμένου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l-GR" sz="2300">
                <a:solidFill>
                  <a:srgbClr val="000000"/>
                </a:solidFill>
                <a:latin typeface="Lucida Sans Unicode"/>
              </a:rPr>
              <a:t>Δεύτερου επιπέδου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l-GR" sz="2100">
                <a:solidFill>
                  <a:srgbClr val="000000"/>
                </a:solidFill>
                <a:latin typeface="Lucida Sans Unicode"/>
              </a:rPr>
              <a:t>Τρίτου επιπέδου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el-GR" sz="1900">
                <a:solidFill>
                  <a:srgbClr val="000000"/>
                </a:solidFill>
                <a:latin typeface="Lucida Sans Unicode"/>
              </a:rPr>
              <a:t>Τέταρτου επιπέδου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el-GR">
                <a:solidFill>
                  <a:srgbClr val="000000"/>
                </a:solidFill>
                <a:latin typeface="Lucida Sans Unicode"/>
              </a:rPr>
              <a:t>Πέμπτου επιπέδου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Lucida Sans Unicode"/>
              </a:rPr>
              <a:t>5/6/14</a:t>
            </a:r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ADD3A15-CD7A-4F83-9C93-FC27FC5620E7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l-GR" sz="4100">
                <a:solidFill>
                  <a:srgbClr val="464646"/>
                </a:solidFill>
                <a:latin typeface="Lucida Sans Unicode"/>
              </a:rPr>
              <a:t>Click to edit the title text formatΣτυλ κύριου τίτλου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png"/><Relationship Id="rId3" Type="http://schemas.openxmlformats.org/officeDocument/2006/relationships/image" Target="../media/image11.wmf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94720" y="2277000"/>
            <a:ext cx="6696360" cy="93564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l-GR" sz="2400">
                <a:solidFill>
                  <a:srgbClr val="464646"/>
                </a:solidFill>
                <a:latin typeface="Century"/>
              </a:rPr>
              <a:t>
</a:t>
            </a:r>
            <a:r>
              <a:rPr b="1" lang="el-GR" sz="2400">
                <a:solidFill>
                  <a:srgbClr val="464646"/>
                </a:solidFill>
                <a:latin typeface="Century"/>
              </a:rPr>
              <a:t>
</a:t>
            </a:r>
            <a:r>
              <a:rPr b="1" lang="el-GR" sz="2400">
                <a:solidFill>
                  <a:srgbClr val="464646"/>
                </a:solidFill>
                <a:latin typeface="Century"/>
              </a:rPr>
              <a:t>
</a:t>
            </a:r>
            <a:r>
              <a:rPr b="1" lang="el-GR" sz="2400">
                <a:solidFill>
                  <a:srgbClr val="464646"/>
                </a:solidFill>
                <a:latin typeface="Century"/>
              </a:rPr>
              <a:t>
</a:t>
            </a:r>
            <a:r>
              <a:rPr b="1" lang="el-GR" sz="2400">
                <a:solidFill>
                  <a:srgbClr val="464646"/>
                </a:solidFill>
                <a:latin typeface="Century"/>
              </a:rPr>
              <a:t>
</a:t>
            </a:r>
            <a:r>
              <a:rPr b="1" lang="el-GR" sz="2400">
                <a:solidFill>
                  <a:srgbClr val="464646"/>
                </a:solidFill>
                <a:latin typeface="Century"/>
              </a:rPr>
              <a:t>
</a:t>
            </a:r>
            <a:r>
              <a:rPr b="1" lang="el-GR" sz="2400">
                <a:solidFill>
                  <a:srgbClr val="464646"/>
                </a:solidFill>
                <a:latin typeface="Century"/>
              </a:rPr>
              <a:t>
</a:t>
            </a:r>
            <a:r>
              <a:rPr b="1" lang="el-GR" sz="2400">
                <a:solidFill>
                  <a:srgbClr val="464646"/>
                </a:solidFill>
                <a:latin typeface="Century"/>
              </a:rPr>
              <a:t>
</a:t>
            </a:r>
            <a:r>
              <a:rPr b="1" lang="el-GR" sz="2400">
                <a:solidFill>
                  <a:srgbClr val="464646"/>
                </a:solidFill>
                <a:latin typeface="Century"/>
              </a:rPr>
              <a:t>
</a:t>
            </a:r>
            <a:r>
              <a:rPr b="1" lang="el-GR" sz="2400">
                <a:solidFill>
                  <a:srgbClr val="464646"/>
                </a:solidFill>
                <a:latin typeface="Century"/>
              </a:rPr>
              <a:t>
</a:t>
            </a:r>
            <a:r>
              <a:rPr b="1" lang="el-GR" sz="2400">
                <a:solidFill>
                  <a:srgbClr val="464646"/>
                </a:solidFill>
                <a:latin typeface="Century"/>
              </a:rPr>
              <a:t>
</a:t>
            </a:r>
            <a:r>
              <a:rPr b="1" lang="el-GR" sz="2400">
                <a:solidFill>
                  <a:srgbClr val="464646"/>
                </a:solidFill>
                <a:latin typeface="Century"/>
              </a:rPr>
              <a:t>
</a:t>
            </a:r>
            <a:r>
              <a:rPr b="1" lang="el-GR" sz="2400">
                <a:solidFill>
                  <a:srgbClr val="464646"/>
                </a:solidFill>
                <a:latin typeface="Century"/>
              </a:rPr>
              <a:t>ΑΝΑΠΤΥΞΗΜΗ ΚΑΤΑΣΤΡΟΦΙΚΗΣ ΜΕΘΟΔΟΛΟΓΙΑΣ ΓΙΑ ΤΗΝ ΕΚΤΙΜΗΣΗ ΤΗΣ ΘΕΡΜΟΠΕΡΑΤΟΤΗΤΑΣ ΑΓΝΩΣΤΟΥ ΤΟΙΧΩΜΑΤΟΣ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971640" y="3789000"/>
            <a:ext cx="6400440" cy="803520"/>
          </a:xfrm>
          <a:prstGeom prst="rect">
            <a:avLst/>
          </a:prstGeom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464646"/>
                </a:solidFill>
                <a:latin typeface="Century"/>
              </a:rPr>
              <a:t>Κωστόπουλος Ψαριανός .Α. Δημήτριος Α.Μ.:Μ05228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464646"/>
                </a:solidFill>
                <a:latin typeface="Century"/>
              </a:rPr>
              <a:t>Βαρβαδούκας .Μ. Δημήτριος Α.Μ.: Μ05325</a:t>
            </a: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2059920" y="6018480"/>
            <a:ext cx="525744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64646"/>
                </a:solidFill>
                <a:latin typeface="Arial"/>
              </a:rPr>
              <a:t>ΛΑΡΙΣΑ, ΣΕΠΤΕΜΒΡΙΟΣ 2013</a:t>
            </a:r>
            <a:endParaRPr/>
          </a:p>
        </p:txBody>
      </p:sp>
      <p:sp>
        <p:nvSpPr>
          <p:cNvPr id="99" name="CustomShape 4"/>
          <p:cNvSpPr/>
          <p:nvPr/>
        </p:nvSpPr>
        <p:spPr>
          <a:xfrm>
            <a:off x="2051640" y="209520"/>
            <a:ext cx="4890600" cy="26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1" lang="en-US" sz="1400">
                <a:solidFill>
                  <a:srgbClr val="464646"/>
                </a:solidFill>
                <a:latin typeface="Arial"/>
              </a:rPr>
              <a:t>ΤΕΧΝΟΛΟΓΙΚΟ ΕΚΠΑΙΔΕΥΤΙΚΟ ΙΔΡΥΜΑ ΘΕΣΣΑΛΙΑΣ ΤΜΗΜΑ ΜΗΧΑΝΟΛΟΓΩΝ ΜΗΧΑΝΙΚΩΝ Τ.Ε.</a:t>
            </a:r>
            <a:endParaRPr/>
          </a:p>
        </p:txBody>
      </p:sp>
      <p:sp>
        <p:nvSpPr>
          <p:cNvPr id="100" name="CustomShape 5"/>
          <p:cNvSpPr/>
          <p:nvPr/>
        </p:nvSpPr>
        <p:spPr>
          <a:xfrm>
            <a:off x="1031040" y="4549680"/>
            <a:ext cx="6286320" cy="64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464646"/>
                </a:solidFill>
                <a:latin typeface="Century"/>
              </a:rPr>
              <a:t>Επίβλεψη πτυχιακής εργασίας : Ονούφριος Χαραλάμπους</a:t>
            </a:r>
            <a:endParaRPr/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114320" y="209520"/>
            <a:ext cx="1633320" cy="1633320"/>
          </a:xfrm>
          <a:prstGeom prst="rect">
            <a:avLst/>
          </a:prstGeom>
          <a:ln>
            <a:noFill/>
          </a:ln>
        </p:spPr>
      </p:pic>
    </p:spTree>
  </p:cSld>
  <p:transition>
    <p:pull dir="l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67640" y="18864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3600">
                <a:solidFill>
                  <a:srgbClr val="ff0000"/>
                </a:solidFill>
                <a:latin typeface="Lucida Sans Unicode"/>
              </a:rPr>
              <a:t>Επεξεργασία μετρήσεων για εκτίμηση θερμικής αγωγιμότητας</a:t>
            </a:r>
            <a:endParaRPr/>
          </a:p>
        </p:txBody>
      </p:sp>
      <p:pic>
        <p:nvPicPr>
          <p:cNvPr id="145" name="Θέση περιεχομένου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9080" y="2565000"/>
            <a:ext cx="3202560" cy="324108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1043640" y="1772640"/>
            <a:ext cx="4392000" cy="47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 sz="2500">
                <a:solidFill>
                  <a:srgbClr val="000000"/>
                </a:solidFill>
                <a:latin typeface="Lucida Sans Unicode"/>
              </a:rPr>
              <a:t>Διπλό δρομικό τοίχωμα</a:t>
            </a:r>
            <a:endParaRPr/>
          </a:p>
        </p:txBody>
      </p:sp>
      <p:pic>
        <p:nvPicPr>
          <p:cNvPr id="14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52000" y="2997000"/>
            <a:ext cx="5133240" cy="232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39640" y="156744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l-GR" sz="3000">
                <a:solidFill>
                  <a:srgbClr val="000000"/>
                </a:solidFill>
                <a:latin typeface="Lucida Sans Unicode"/>
              </a:rPr>
              <a:t>Αρχικέςσυνθήκες: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500">
                <a:solidFill>
                  <a:srgbClr val="000000"/>
                </a:solidFill>
                <a:latin typeface="Lucida Sans Unicode"/>
              </a:rPr>
              <a:t>Ωςαρχική συνθήκη τέθηκε ομοιόμορφη θερμοκρασία 26 °Cσε όλο το τοίχωμα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l-GR" sz="3000">
                <a:solidFill>
                  <a:srgbClr val="000000"/>
                </a:solidFill>
                <a:latin typeface="Lucida Sans Unicode"/>
              </a:rPr>
              <a:t>Οριακές συνθήκες: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500">
                <a:solidFill>
                  <a:srgbClr val="000000"/>
                </a:solidFill>
                <a:latin typeface="Lucida Sans Unicode"/>
              </a:rPr>
              <a:t>Χρησιμοποιήθηκεη εσωτερική – εξωτερική θερμοκρασία όπως μετρήθηκε.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500">
                <a:solidFill>
                  <a:srgbClr val="000000"/>
                </a:solidFill>
                <a:latin typeface="Lucida Sans Unicode"/>
              </a:rPr>
              <a:t>Οτοίχος είχε βόρειο – βορειοδυτικόπροσανατολισμό.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l-GR" sz="2100">
                <a:solidFill>
                  <a:srgbClr val="000000"/>
                </a:solidFill>
                <a:latin typeface="Lucida Sans Unicode"/>
              </a:rPr>
              <a:t>Αμελητέα ηλιακή ακτινοβολία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500">
                <a:solidFill>
                  <a:srgbClr val="000000"/>
                </a:solidFill>
                <a:latin typeface="Lucida Sans Unicode"/>
              </a:rPr>
              <a:t>Οσυντελεστής συναγωγής για το εξωτερικό εκτιμήθηκε10W/m</a:t>
            </a:r>
            <a:r>
              <a:rPr lang="el-GR" sz="2500" baseline="30000">
                <a:solidFill>
                  <a:srgbClr val="000000"/>
                </a:solidFill>
                <a:latin typeface="Lucida Sans Unicode"/>
              </a:rPr>
              <a:t>2</a:t>
            </a:r>
            <a:r>
              <a:rPr lang="el-GR" sz="2500">
                <a:solidFill>
                  <a:srgbClr val="000000"/>
                </a:solidFill>
                <a:latin typeface="Lucida Sans Unicode"/>
              </a:rPr>
              <a:t>K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500">
                <a:solidFill>
                  <a:srgbClr val="000000"/>
                </a:solidFill>
                <a:latin typeface="Lucida Sans Unicode"/>
              </a:rPr>
              <a:t>οσυντελεστής εκπομπής 0,75.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67640" y="47664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3600">
                <a:solidFill>
                  <a:srgbClr val="464646"/>
                </a:solidFill>
                <a:latin typeface="Lucida Sans Unicode"/>
              </a:rPr>
              <a:t>Επιλογή αρχικών και οριακών συνθηκών</a:t>
            </a:r>
            <a:r>
              <a:rPr b="1" lang="el-GR" sz="3600">
                <a:solidFill>
                  <a:srgbClr val="464646"/>
                </a:solidFill>
                <a:latin typeface="Lucida Sans Unicode"/>
              </a:rPr>
              <a:t>
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4100">
                <a:solidFill>
                  <a:srgbClr val="464646"/>
                </a:solidFill>
                <a:latin typeface="Lucida Sans Unicode"/>
              </a:rPr>
              <a:t>Εσωτερική-Εξωτερική και θερμοκρασία τοιχώματος</a:t>
            </a:r>
            <a:endParaRPr/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71640" y="1485000"/>
            <a:ext cx="7272360" cy="45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4100">
                <a:solidFill>
                  <a:srgbClr val="464646"/>
                </a:solidFill>
                <a:latin typeface="Lucida Sans Unicode"/>
              </a:rPr>
              <a:t>Θερμορροή βάση πειραματικών μετρήσεων</a:t>
            </a:r>
            <a:endParaRPr/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25520" y="1340640"/>
            <a:ext cx="6552360" cy="402840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2555640" y="5517360"/>
            <a:ext cx="640836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Από την αρχή του τέταρτου εικοσιτετραώρου λιγότερες αστάθειες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μετρήσεις κατάλληλες για επεξεργασία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1529640" y="2205000"/>
            <a:ext cx="377640" cy="1800000"/>
          </a:xfrm>
          <a:prstGeom prst="rect">
            <a:avLst/>
          </a:prstGeom>
          <a:solidFill>
            <a:srgbClr val="808080"/>
          </a:solidFill>
          <a:ln w="55080">
            <a:solidFill>
              <a:srgbClr val="21778d"/>
            </a:solidFill>
            <a:round/>
          </a:ln>
        </p:spPr>
      </p:sp>
      <p:sp>
        <p:nvSpPr>
          <p:cNvPr id="156" name="CustomShape 4"/>
          <p:cNvSpPr/>
          <p:nvPr/>
        </p:nvSpPr>
        <p:spPr>
          <a:xfrm rot="5400000">
            <a:off x="720000" y="2860560"/>
            <a:ext cx="503640" cy="611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55080">
            <a:solidFill>
              <a:srgbClr val="21778d"/>
            </a:solidFill>
            <a:round/>
          </a:ln>
        </p:spPr>
      </p:sp>
      <p:sp>
        <p:nvSpPr>
          <p:cNvPr id="157" name="CustomShape 5"/>
          <p:cNvSpPr/>
          <p:nvPr/>
        </p:nvSpPr>
        <p:spPr>
          <a:xfrm>
            <a:off x="92160" y="2349000"/>
            <a:ext cx="14216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Εσωτερικό</a:t>
            </a:r>
            <a:endParaRPr/>
          </a:p>
        </p:txBody>
      </p:sp>
      <p:sp>
        <p:nvSpPr>
          <p:cNvPr id="158" name="CustomShape 6"/>
          <p:cNvSpPr/>
          <p:nvPr/>
        </p:nvSpPr>
        <p:spPr>
          <a:xfrm>
            <a:off x="277920" y="1305720"/>
            <a:ext cx="15836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Θετικήθερμορροή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2800">
                <a:solidFill>
                  <a:srgbClr val="464646"/>
                </a:solidFill>
                <a:latin typeface="Lucida Sans Unicode"/>
              </a:rPr>
              <a:t>Σύγκριση πειραματικών μετρήσεων θερμοκρασιών με τα αποτελέσματα της προσομοίωσης</a:t>
            </a:r>
            <a:endParaRPr/>
          </a:p>
        </p:txBody>
      </p:sp>
      <p:pic>
        <p:nvPicPr>
          <p:cNvPr id="16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640" y="1628640"/>
            <a:ext cx="7200360" cy="443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2800">
                <a:solidFill>
                  <a:srgbClr val="464646"/>
                </a:solidFill>
                <a:latin typeface="Lucida Sans Unicode"/>
              </a:rPr>
              <a:t>Σύγκριση πειραματικών μετρήσεων θερμορροών με τα αποτελέσματα της προσομοίωσης</a:t>
            </a:r>
            <a:endParaRPr/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43640" y="1556640"/>
            <a:ext cx="7128360" cy="44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2800">
                <a:solidFill>
                  <a:srgbClr val="ff0000"/>
                </a:solidFill>
                <a:latin typeface="Lucida Sans Unicode"/>
              </a:rPr>
              <a:t>Δοκιμές προσομοίωσης με διάφορες τιμές του συντελεστή θερμικής αγωγιμότητας</a:t>
            </a:r>
            <a:endParaRPr/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43640" y="1630800"/>
            <a:ext cx="7128360" cy="441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67640" y="26064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2800">
                <a:solidFill>
                  <a:srgbClr val="464646"/>
                </a:solidFill>
                <a:latin typeface="Lucida Sans Unicode"/>
              </a:rPr>
              <a:t>Επιλογή συντελεστή θερμικής αγωγιμότητας</a:t>
            </a:r>
            <a:endParaRPr/>
          </a:p>
        </p:txBody>
      </p:sp>
      <p:pic>
        <p:nvPicPr>
          <p:cNvPr id="16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36440" y="1747440"/>
            <a:ext cx="6117120" cy="388800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107640" y="1700640"/>
            <a:ext cx="2592000" cy="228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Προσομοιώθηκαν6τιμές συντελεστών θερμικής αγωγιμότητας</a:t>
            </a:r>
            <a:endParaRPr/>
          </a:p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Με βάση του συντελεστή συσχέτισης (R</a:t>
            </a:r>
            <a:r>
              <a:rPr lang="en-US" baseline="30000">
                <a:solidFill>
                  <a:srgbClr val="000000"/>
                </a:solidFill>
                <a:latin typeface="Lucida Sans Unicode"/>
              </a:rPr>
              <a:t>2</a:t>
            </a:r>
            <a:r>
              <a:rPr lang="en-US">
                <a:solidFill>
                  <a:srgbClr val="000000"/>
                </a:solidFill>
                <a:latin typeface="Lucida Sans Unicode"/>
              </a:rPr>
              <a:t>)επιλέχθηκε  θερμική αγωγιμότηταk=0,95W/mK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3564000" y="5733360"/>
            <a:ext cx="5291640" cy="639000"/>
          </a:xfrm>
          <a:prstGeom prst="rect">
            <a:avLst/>
          </a:prstGeom>
          <a:solidFill>
            <a:srgbClr val="f7c1a4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Υψηλόkλόγω θερμογέφυρας στο σημείο μέτρησης (επίδραση από το παράθυρο, ΣΕΝΑΖ )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2800">
                <a:solidFill>
                  <a:srgbClr val="464646"/>
                </a:solidFill>
                <a:latin typeface="Lucida Sans Unicode"/>
              </a:rPr>
              <a:t>Δοκιμές προσομοίωσηςμε διάφορες τιμές τουεσωτερικού συντελεστή συναγωγής</a:t>
            </a:r>
            <a:endParaRPr/>
          </a:p>
        </p:txBody>
      </p:sp>
      <p:pic>
        <p:nvPicPr>
          <p:cNvPr id="17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59640" y="1412640"/>
            <a:ext cx="7128360" cy="466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3000">
                <a:solidFill>
                  <a:srgbClr val="464646"/>
                </a:solidFill>
                <a:latin typeface="Lucida Sans Unicode"/>
              </a:rPr>
              <a:t>Μεθοδολογία επιλογής εσωτερικού συντελεστή συναγωγής</a:t>
            </a:r>
            <a:endParaRPr/>
          </a:p>
        </p:txBody>
      </p:sp>
      <p:pic>
        <p:nvPicPr>
          <p:cNvPr id="17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40" y="1700640"/>
            <a:ext cx="6395760" cy="4320000"/>
          </a:xfrm>
          <a:prstGeom prst="rect">
            <a:avLst/>
          </a:prstGeom>
          <a:ln>
            <a:noFill/>
          </a:ln>
        </p:spPr>
      </p:pic>
      <p:sp>
        <p:nvSpPr>
          <p:cNvPr id="173" name="CustomShape 2"/>
          <p:cNvSpPr/>
          <p:nvPr/>
        </p:nvSpPr>
        <p:spPr>
          <a:xfrm>
            <a:off x="0" y="1700640"/>
            <a:ext cx="2555280" cy="201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Προσομοιώθηκαν7τιμές συντελεστώνσυναγωγής</a:t>
            </a:r>
            <a:endParaRPr/>
          </a:p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Με βάση του συντελεστή συσχέτισης (R</a:t>
            </a:r>
            <a:r>
              <a:rPr lang="en-US" baseline="30000">
                <a:solidFill>
                  <a:srgbClr val="000000"/>
                </a:solidFill>
                <a:latin typeface="Lucida Sans Unicode"/>
              </a:rPr>
              <a:t>2</a:t>
            </a:r>
            <a:r>
              <a:rPr lang="en-US">
                <a:solidFill>
                  <a:srgbClr val="000000"/>
                </a:solidFill>
                <a:latin typeface="Lucida Sans Unicode"/>
              </a:rPr>
              <a:t>)επιλέχθηκεσυντελεστής συναγωγήςh=0,5W/m</a:t>
            </a:r>
            <a:r>
              <a:rPr lang="en-US" baseline="30000">
                <a:solidFill>
                  <a:srgbClr val="000000"/>
                </a:solidFill>
                <a:latin typeface="Lucida Sans Unicode"/>
              </a:rPr>
              <a:t>2</a:t>
            </a:r>
            <a:r>
              <a:rPr lang="en-US">
                <a:solidFill>
                  <a:srgbClr val="000000"/>
                </a:solidFill>
                <a:latin typeface="Lucida Sans Unicode"/>
              </a:rPr>
              <a:t>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1481400"/>
            <a:ext cx="8218800" cy="4539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Lucida Sans Unicode"/>
              <a:buAutoNum type="arabicPeriod"/>
            </a:pPr>
            <a:r>
              <a:rPr lang="el-GR" sz="2500">
                <a:solidFill>
                  <a:srgbClr val="000000"/>
                </a:solidFill>
                <a:latin typeface="Arial"/>
              </a:rPr>
              <a:t>Εισαγωγή</a:t>
            </a:r>
            <a:endParaRPr/>
          </a:p>
          <a:p>
            <a:pPr>
              <a:lnSpc>
                <a:spcPct val="100000"/>
              </a:lnSpc>
              <a:buSzPct val="25000"/>
              <a:buFont typeface="Lucida Sans Unicode"/>
              <a:buAutoNum type="arabicPeriod"/>
            </a:pPr>
            <a:r>
              <a:rPr lang="el-GR" sz="2500">
                <a:solidFill>
                  <a:srgbClr val="000000"/>
                </a:solidFill>
                <a:latin typeface="Arial"/>
              </a:rPr>
              <a:t>Μαθηματικό μοντέλομονοδιάστατου τοιχώματος</a:t>
            </a:r>
            <a:endParaRPr/>
          </a:p>
          <a:p>
            <a:pPr>
              <a:lnSpc>
                <a:spcPct val="100000"/>
              </a:lnSpc>
              <a:buSzPct val="25000"/>
              <a:buFont typeface="Lucida Sans Unicode"/>
              <a:buAutoNum type="arabicPeriod"/>
            </a:pPr>
            <a:r>
              <a:rPr lang="el-GR" sz="2500">
                <a:solidFill>
                  <a:srgbClr val="000000"/>
                </a:solidFill>
                <a:latin typeface="Arial"/>
              </a:rPr>
              <a:t>Πειραματική διάταξη μέτρησης θερμοκρασιών καιθερμορροών</a:t>
            </a:r>
            <a:endParaRPr/>
          </a:p>
          <a:p>
            <a:pPr>
              <a:lnSpc>
                <a:spcPct val="100000"/>
              </a:lnSpc>
              <a:buSzPct val="25000"/>
              <a:buFont typeface="Lucida Sans Unicode"/>
              <a:buAutoNum type="arabicPeriod"/>
            </a:pPr>
            <a:r>
              <a:rPr lang="el-GR" sz="2500">
                <a:solidFill>
                  <a:srgbClr val="000000"/>
                </a:solidFill>
                <a:latin typeface="Arial"/>
              </a:rPr>
              <a:t>Επεξεργασία των μετρήσεων και εκτίμηση συντελεστή θερμικής αγωγιμότητας</a:t>
            </a:r>
            <a:endParaRPr/>
          </a:p>
          <a:p>
            <a:pPr>
              <a:lnSpc>
                <a:spcPct val="100000"/>
              </a:lnSpc>
              <a:buSzPct val="25000"/>
              <a:buFont typeface="Lucida Sans Unicode"/>
              <a:buAutoNum type="arabicPeriod"/>
            </a:pPr>
            <a:r>
              <a:rPr lang="el-GR" sz="2500">
                <a:solidFill>
                  <a:srgbClr val="000000"/>
                </a:solidFill>
                <a:latin typeface="Arial"/>
              </a:rPr>
              <a:t>Επίδραση διάφανης μόνωσης στην εξοικονόμηση ενέργειας</a:t>
            </a:r>
            <a:endParaRPr/>
          </a:p>
          <a:p>
            <a:pPr>
              <a:lnSpc>
                <a:spcPct val="100000"/>
              </a:lnSpc>
              <a:buSzPct val="25000"/>
              <a:buFont typeface="Lucida Sans Unicode"/>
              <a:buAutoNum type="arabicPeriod"/>
            </a:pPr>
            <a:r>
              <a:rPr lang="el-GR" sz="2500">
                <a:solidFill>
                  <a:srgbClr val="000000"/>
                </a:solidFill>
                <a:latin typeface="Arial"/>
              </a:rPr>
              <a:t>Συμπεράσματα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4100">
                <a:solidFill>
                  <a:srgbClr val="464646"/>
                </a:solidFill>
                <a:latin typeface="Lucida Sans Unicode"/>
              </a:rPr>
              <a:t>Περιεχόμενα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3200">
                <a:solidFill>
                  <a:srgbClr val="464646"/>
                </a:solidFill>
                <a:latin typeface="Lucida Sans Unicode"/>
              </a:rPr>
              <a:t>Τελικά αποτελέσματα θερμοκρασίας και θερμορροής</a:t>
            </a:r>
            <a:endParaRPr/>
          </a:p>
        </p:txBody>
      </p:sp>
      <p:pic>
        <p:nvPicPr>
          <p:cNvPr id="17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1700640"/>
            <a:ext cx="4307760" cy="2592000"/>
          </a:xfrm>
          <a:prstGeom prst="rect">
            <a:avLst/>
          </a:prstGeom>
          <a:ln>
            <a:noFill/>
          </a:ln>
        </p:spPr>
      </p:pic>
      <p:pic>
        <p:nvPicPr>
          <p:cNvPr id="176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16000" y="1700640"/>
            <a:ext cx="4253400" cy="259200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0" y="4541400"/>
            <a:ext cx="914364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Χρησιμοποιήθηκαν οι βέλτιστες τιμές θερμικής αγωγιμότητας και εσωτερικού συντελεστή συναγωγής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Πολύ καλή συμφωνία πειραματικών και υπολογιστικών αποτελεσμάτων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60000" y="1412640"/>
            <a:ext cx="5779080" cy="3600000"/>
          </a:xfrm>
          <a:prstGeom prst="rect">
            <a:avLst/>
          </a:prstGeom>
          <a:ln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-33840" y="277200"/>
            <a:ext cx="912852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Lucida Sans Unicode"/>
              </a:rPr>
              <a:t>2</a:t>
            </a:r>
            <a:r>
              <a:rPr lang="en-US" sz="3200" baseline="30000">
                <a:solidFill>
                  <a:srgbClr val="000000"/>
                </a:solidFill>
                <a:latin typeface="Lucida Sans Unicode"/>
              </a:rPr>
              <a:t>η</a:t>
            </a:r>
            <a:r>
              <a:rPr lang="en-US" sz="3200">
                <a:solidFill>
                  <a:srgbClr val="000000"/>
                </a:solidFill>
                <a:latin typeface="Lucida Sans Unicode"/>
              </a:rPr>
              <a:t>Μέτρηση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0" y="873000"/>
            <a:ext cx="91436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Μέθοδος επιλογής συντελεστή θερμικής αγωγιμότητας</a:t>
            </a:r>
            <a:endParaRPr/>
          </a:p>
        </p:txBody>
      </p:sp>
      <p:sp>
        <p:nvSpPr>
          <p:cNvPr id="181" name="CustomShape 3"/>
          <p:cNvSpPr/>
          <p:nvPr/>
        </p:nvSpPr>
        <p:spPr>
          <a:xfrm>
            <a:off x="107640" y="1412640"/>
            <a:ext cx="2805480" cy="22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Προσομοιώθηκαν8τιμές συντελεστών θερμικήςαγωγιμότητας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Με βάση του συντελεστή συσχέτισης (R2 ) επιλέχθηκε  θερμική αγωγιμότηταk=0,03W/mK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2" name="CustomShape 4"/>
          <p:cNvSpPr/>
          <p:nvPr/>
        </p:nvSpPr>
        <p:spPr>
          <a:xfrm>
            <a:off x="3176280" y="5301360"/>
            <a:ext cx="5688360" cy="639000"/>
          </a:xfrm>
          <a:prstGeom prst="rect">
            <a:avLst/>
          </a:prstGeom>
          <a:solidFill>
            <a:srgbClr val="f7c1a4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Η τιμή της θερμικής αγωγιμότητας (k)συμπίπτει με τιμές μόνωσης από τη βιβλιογραφία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67640" y="40464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3600">
                <a:solidFill>
                  <a:srgbClr val="464646"/>
                </a:solidFill>
                <a:latin typeface="Lucida Sans Unicode"/>
              </a:rPr>
              <a:t>Μέθοδος επιλογής συντελεστή εκπομπής</a:t>
            </a:r>
            <a:r>
              <a:rPr b="1" lang="el-GR" sz="4100">
                <a:solidFill>
                  <a:srgbClr val="464646"/>
                </a:solidFill>
                <a:latin typeface="Lucida Sans Unicode"/>
              </a:rPr>
              <a:t>
</a:t>
            </a:r>
            <a:endParaRPr/>
          </a:p>
        </p:txBody>
      </p:sp>
      <p:pic>
        <p:nvPicPr>
          <p:cNvPr id="18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27480" y="1484640"/>
            <a:ext cx="5680440" cy="338400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3492000" y="5013000"/>
            <a:ext cx="5472360" cy="913320"/>
          </a:xfrm>
          <a:prstGeom prst="rect">
            <a:avLst/>
          </a:prstGeom>
          <a:solidFill>
            <a:srgbClr val="f7c1a4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Οσυντελεστής συναγωγής υπολογίστηκε με βάση τη θεωρία</a:t>
            </a:r>
            <a:endParaRPr/>
          </a:p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Ο συντελεστής εκπομπής διορθώθηκε για σωστή πρόβλεψη της θερμορροής (πιθανές επιδράσεις από γειτονικές επιφάνειες)</a:t>
            </a: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0" y="2133000"/>
            <a:ext cx="3384000" cy="173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Προσομοιώθηκαν7 τιμέςσυντελεστώνεκπομπής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Με βάση του συντελεστή συσχέτισης (R2 ) επιλέχθηκεσυντελεστής εκπομπήςe=0,3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0" y="0"/>
            <a:ext cx="9143640" cy="178596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2800">
                <a:solidFill>
                  <a:srgbClr val="464646"/>
                </a:solidFill>
                <a:latin typeface="Lucida Sans Unicode"/>
              </a:rPr>
              <a:t>Τελικά αποτελέσματα θερμοκρασίας και θερμορροής (2</a:t>
            </a:r>
            <a:r>
              <a:rPr b="1" lang="el-GR" sz="2800" baseline="30000">
                <a:solidFill>
                  <a:srgbClr val="464646"/>
                </a:solidFill>
                <a:latin typeface="Lucida Sans Unicode"/>
              </a:rPr>
              <a:t>ης</a:t>
            </a:r>
            <a:r>
              <a:rPr b="1" lang="el-GR" sz="2800">
                <a:solidFill>
                  <a:srgbClr val="464646"/>
                </a:solidFill>
                <a:latin typeface="Lucida Sans Unicode"/>
              </a:rPr>
              <a:t>μέτρησης)</a:t>
            </a:r>
            <a:endParaRPr/>
          </a:p>
        </p:txBody>
      </p:sp>
      <p:pic>
        <p:nvPicPr>
          <p:cNvPr id="18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560" y="1772640"/>
            <a:ext cx="4427640" cy="278028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54720" y="4725720"/>
            <a:ext cx="908856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Χρησιμοποιήθηκαν οι βέλτιστες τιμές θερμικής αγωγιμότητας και εσωτερικού συντελεστή συναγωγής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Πολύ καλή συμφωνία πειραματικών και υπολογιστικών αποτελεσμάτων</a:t>
            </a:r>
            <a:endParaRPr/>
          </a:p>
        </p:txBody>
      </p:sp>
      <p:pic>
        <p:nvPicPr>
          <p:cNvPr id="190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99360" y="1769400"/>
            <a:ext cx="4437000" cy="281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2800">
                <a:solidFill>
                  <a:srgbClr val="464646"/>
                </a:solidFill>
                <a:latin typeface="Lucida Sans Unicode"/>
              </a:rPr>
              <a:t>Σύγκριση συντελεστής θερμοπερατότας  μεταβατικής – μόνιμηςκατάστασης</a:t>
            </a:r>
            <a:r>
              <a:rPr b="1" lang="el-GR" sz="2800">
                <a:solidFill>
                  <a:srgbClr val="464646"/>
                </a:solidFill>
                <a:latin typeface="Lucida Sans Unicode"/>
              </a:rPr>
              <a:t>
</a:t>
            </a:r>
            <a:r>
              <a:rPr b="1" lang="el-GR" sz="2800">
                <a:solidFill>
                  <a:srgbClr val="464646"/>
                </a:solidFill>
                <a:latin typeface="Lucida Sans Unicode"/>
              </a:rPr>
              <a:t>(2</a:t>
            </a:r>
            <a:r>
              <a:rPr b="1" lang="el-GR" sz="2800" baseline="30000">
                <a:solidFill>
                  <a:srgbClr val="464646"/>
                </a:solidFill>
                <a:latin typeface="Lucida Sans Unicode"/>
              </a:rPr>
              <a:t>ης</a:t>
            </a:r>
            <a:r>
              <a:rPr b="1" lang="el-GR" sz="2800">
                <a:solidFill>
                  <a:srgbClr val="464646"/>
                </a:solidFill>
                <a:latin typeface="Lucida Sans Unicode"/>
              </a:rPr>
              <a:t>μέτρησης)</a:t>
            </a:r>
            <a:endParaRPr/>
          </a:p>
        </p:txBody>
      </p:sp>
      <p:pic>
        <p:nvPicPr>
          <p:cNvPr id="19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40" y="1484640"/>
            <a:ext cx="7847280" cy="43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-33840" y="69480"/>
            <a:ext cx="912852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Lucida Sans Unicode"/>
              </a:rPr>
              <a:t>3</a:t>
            </a:r>
            <a:r>
              <a:rPr lang="en-US" sz="3200" baseline="30000">
                <a:solidFill>
                  <a:srgbClr val="000000"/>
                </a:solidFill>
                <a:latin typeface="Lucida Sans Unicode"/>
              </a:rPr>
              <a:t>η</a:t>
            </a:r>
            <a:r>
              <a:rPr lang="en-US" sz="3200">
                <a:solidFill>
                  <a:srgbClr val="000000"/>
                </a:solidFill>
                <a:latin typeface="Lucida Sans Unicode"/>
              </a:rPr>
              <a:t>Μέτρηση</a:t>
            </a:r>
            <a:endParaRPr/>
          </a:p>
        </p:txBody>
      </p:sp>
      <p:pic>
        <p:nvPicPr>
          <p:cNvPr id="19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64600" y="1690560"/>
            <a:ext cx="4350600" cy="2865240"/>
          </a:xfrm>
          <a:prstGeom prst="rect">
            <a:avLst/>
          </a:prstGeom>
          <a:ln>
            <a:noFill/>
          </a:ln>
        </p:spPr>
      </p:pic>
      <p:sp>
        <p:nvSpPr>
          <p:cNvPr id="195" name="TextShape 2"/>
          <p:cNvSpPr txBox="1"/>
          <p:nvPr/>
        </p:nvSpPr>
        <p:spPr>
          <a:xfrm>
            <a:off x="-6120" y="188640"/>
            <a:ext cx="9143640" cy="178596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2800">
                <a:solidFill>
                  <a:srgbClr val="464646"/>
                </a:solidFill>
                <a:latin typeface="Lucida Sans Unicode"/>
              </a:rPr>
              <a:t>Τελικά αποτελέσματα θερμοκρασίας και θερμορροής</a:t>
            </a:r>
            <a:endParaRPr/>
          </a:p>
        </p:txBody>
      </p:sp>
      <p:pic>
        <p:nvPicPr>
          <p:cNvPr id="196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560" y="1690560"/>
            <a:ext cx="4685760" cy="2855160"/>
          </a:xfrm>
          <a:prstGeom prst="rect">
            <a:avLst/>
          </a:prstGeom>
          <a:ln>
            <a:noFill/>
          </a:ln>
        </p:spPr>
      </p:pic>
      <p:sp>
        <p:nvSpPr>
          <p:cNvPr id="197" name="CustomShape 3"/>
          <p:cNvSpPr/>
          <p:nvPr/>
        </p:nvSpPr>
        <p:spPr>
          <a:xfrm>
            <a:off x="61560" y="4725000"/>
            <a:ext cx="9051120" cy="11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Χρησιμοποιήθηκαν οιπροηγούμενεςτιμές θερμικής αγωγιμότητας και εσωτερικού συντελεστήσυναγωγής όπως και συντελεστή εκπομπής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Πολύ καλή συμφωνία πειραματικών και υπολογιστικών αποτελεσμάτων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2600">
                <a:solidFill>
                  <a:srgbClr val="464646"/>
                </a:solidFill>
                <a:latin typeface="Lucida Sans Unicode"/>
              </a:rPr>
              <a:t>Σύγκριση συντελεστή θερμοπερατότητας (U)μεταβατικής-μόνιμης κατάστασης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3204000" y="5661360"/>
            <a:ext cx="5939640" cy="639000"/>
          </a:xfrm>
          <a:prstGeom prst="rect">
            <a:avLst/>
          </a:prstGeom>
          <a:solidFill>
            <a:srgbClr val="f7c1a4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Η μόνιμη κατάστασηοδηγεί σε μεταβαλλόμενακαι μηδενικά αποτελέσματα τα οποία  δενμας αποφέρουν αποτελέσματα</a:t>
            </a:r>
            <a:endParaRPr/>
          </a:p>
        </p:txBody>
      </p:sp>
      <p:pic>
        <p:nvPicPr>
          <p:cNvPr id="20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7640" y="1268640"/>
            <a:ext cx="7704360" cy="410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4600" y="1162800"/>
            <a:ext cx="2255400" cy="3121200"/>
          </a:xfrm>
          <a:prstGeom prst="rect">
            <a:avLst/>
          </a:prstGeom>
          <a:ln>
            <a:noFill/>
          </a:ln>
        </p:spPr>
      </p:pic>
      <p:pic>
        <p:nvPicPr>
          <p:cNvPr id="202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44720" y="1101240"/>
            <a:ext cx="2889000" cy="3182400"/>
          </a:xfrm>
          <a:prstGeom prst="rect">
            <a:avLst/>
          </a:prstGeom>
          <a:ln>
            <a:noFill/>
          </a:ln>
        </p:spPr>
      </p:pic>
      <p:sp>
        <p:nvSpPr>
          <p:cNvPr id="203" name="CustomShape 1"/>
          <p:cNvSpPr/>
          <p:nvPr/>
        </p:nvSpPr>
        <p:spPr>
          <a:xfrm>
            <a:off x="7380360" y="1711440"/>
            <a:ext cx="15534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Τοίχος μάζας με διάφανης μόνωσης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-33840" y="1943280"/>
            <a:ext cx="20854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Διπλό δρομικό τοίχωμα</a:t>
            </a:r>
            <a:endParaRPr/>
          </a:p>
        </p:txBody>
      </p:sp>
      <p:sp>
        <p:nvSpPr>
          <p:cNvPr id="205" name="CustomShape 3"/>
          <p:cNvSpPr/>
          <p:nvPr/>
        </p:nvSpPr>
        <p:spPr>
          <a:xfrm>
            <a:off x="-33840" y="50400"/>
            <a:ext cx="912852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Lucida Sans Unicode"/>
              </a:rPr>
              <a:t>Επίδραση διάφανης μόνωσης στην εξοικονόμηση ενέργειας</a:t>
            </a:r>
            <a:endParaRPr/>
          </a:p>
        </p:txBody>
      </p:sp>
      <p:graphicFrame>
        <p:nvGraphicFramePr>
          <p:cNvPr id="206" name="Table 4"/>
          <p:cNvGraphicFramePr/>
          <p:nvPr/>
        </p:nvGraphicFramePr>
        <p:xfrm>
          <a:off x="209880" y="4343040"/>
          <a:ext cx="8640720" cy="2312640"/>
        </p:xfrm>
        <a:graphic>
          <a:graphicData uri="http://schemas.openxmlformats.org/drawingml/2006/table">
            <a:tbl>
              <a:tblPr/>
              <a:tblGrid>
                <a:gridCol w="968760"/>
                <a:gridCol w="889200"/>
                <a:gridCol w="889200"/>
                <a:gridCol w="1105920"/>
                <a:gridCol w="1547280"/>
                <a:gridCol w="1331280"/>
                <a:gridCol w="1021680"/>
                <a:gridCol w="887400"/>
              </a:tblGrid>
              <a:tr h="1141200">
                <a:tc>
                  <a:txBody>
                    <a:bodyPr wrap="none" lIns="68400" rIns="68400" tIns="93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Υλικό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93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Πάχος(cm)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93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Πυκνότητα (kg/m</a:t>
                      </a:r>
                      <a:r>
                        <a:rPr b="1" lang="en-US" sz="1300" baseline="300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</a:t>
                      </a:r>
                      <a:r>
                        <a:rPr b="1" lang="en-U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93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Συντελεστής θερμικής αγωγιμότητας (W/mK)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93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Ειδική θερμοχωρητικότητα (J/kgK)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Συντελεστής διαπερατότητας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Συντελεστής απορρόφησης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Συντελεστής ανάκλασης</a:t>
                      </a:r>
                      <a:endParaRPr/>
                    </a:p>
                  </a:txBody>
                  <a:tcPr/>
                </a:tc>
              </a:tr>
              <a:tr h="578160">
                <a:tc>
                  <a:txBody>
                    <a:bodyPr wrap="none" lIns="68400" rIns="68400" tIns="93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Διάφανη μόνωση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93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93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93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0,09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93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1000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0,31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0,38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0,3</a:t>
                      </a:r>
                      <a:endParaRPr/>
                    </a:p>
                  </a:txBody>
                  <a:tcPr/>
                </a:tc>
              </a:tr>
              <a:tr h="296640">
                <a:tc>
                  <a:txBody>
                    <a:bodyPr wrap="none" lIns="68400" rIns="68400" tIns="93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Σκυρόδεμα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93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93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2300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93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2,3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93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1000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296640">
                <a:tc>
                  <a:txBody>
                    <a:bodyPr wrap="none" lIns="68400" rIns="68400" tIns="93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Επίχρισμα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93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93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1800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93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0,87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93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1000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3600">
                <a:solidFill>
                  <a:srgbClr val="464646"/>
                </a:solidFill>
                <a:latin typeface="Lucida Sans Unicode"/>
              </a:rPr>
              <a:t>Επιλογή αρχικών οριακών συνθηκών</a:t>
            </a:r>
            <a:endParaRPr/>
          </a:p>
        </p:txBody>
      </p:sp>
      <p:pic>
        <p:nvPicPr>
          <p:cNvPr id="20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50560" y="2709000"/>
            <a:ext cx="5177520" cy="3384000"/>
          </a:xfrm>
          <a:prstGeom prst="rect">
            <a:avLst/>
          </a:prstGeom>
          <a:ln>
            <a:noFill/>
          </a:ln>
        </p:spPr>
      </p:pic>
      <p:sp>
        <p:nvSpPr>
          <p:cNvPr id="209" name="CustomShape 2"/>
          <p:cNvSpPr/>
          <p:nvPr/>
        </p:nvSpPr>
        <p:spPr>
          <a:xfrm>
            <a:off x="34200" y="1340640"/>
            <a:ext cx="381600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3000">
                <a:solidFill>
                  <a:srgbClr val="000000"/>
                </a:solidFill>
                <a:latin typeface="Lucida Sans Unicode"/>
              </a:rPr>
              <a:t>Οριακές συνθήκες: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Στοεσωτερικό επιλέχθηκε θερμοκρασία 20°Cσύμφωνα με τις οδηγίες του Τ.Ο.Τ.Ε.Ε-ΚΕΝΑΚ 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n-US" sz="2500">
                <a:solidFill>
                  <a:srgbClr val="000000"/>
                </a:solidFill>
                <a:latin typeface="Lucida Sans Unicode"/>
              </a:rPr>
              <a:t>Για το εξωτερικό θεωρούμε: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100">
                <a:solidFill>
                  <a:srgbClr val="000000"/>
                </a:solidFill>
                <a:latin typeface="Lucida Sans Unicode"/>
              </a:rPr>
              <a:t>Ημιτονοειδή μεταβαλλόμενη θερμοκρασία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100">
                <a:solidFill>
                  <a:srgbClr val="000000"/>
                </a:solidFill>
                <a:latin typeface="Lucida Sans Unicode"/>
              </a:rPr>
              <a:t>Μέγιστη-Ελάχιστη θερμοκρασία βάση Κ.Ε.Ν.Α.Κ κατά τον μήνα Ιανουάριο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100">
                <a:solidFill>
                  <a:srgbClr val="000000"/>
                </a:solidFill>
                <a:latin typeface="Lucida Sans Unicode"/>
              </a:rPr>
              <a:t>Πρόσπτωση ηλιακής ακτινοβολίας για καθαρό ουρανό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0" name="CustomShape 3"/>
          <p:cNvSpPr/>
          <p:nvPr/>
        </p:nvSpPr>
        <p:spPr>
          <a:xfrm>
            <a:off x="4284000" y="1551240"/>
            <a:ext cx="4571640" cy="7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Lucida Sans Unicode"/>
              </a:rPr>
              <a:t>Αρχικές συνθήκες: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Ομοιόμορφη θερμοκρασία 22 °Cσε όλο το τοίχωμα.</a:t>
            </a:r>
            <a:endParaRPr/>
          </a:p>
        </p:txBody>
      </p:sp>
      <p:sp>
        <p:nvSpPr>
          <p:cNvPr id="211" name="CustomShape 4"/>
          <p:cNvSpPr/>
          <p:nvPr/>
        </p:nvSpPr>
        <p:spPr>
          <a:xfrm rot="5400000">
            <a:off x="2775960" y="5153400"/>
            <a:ext cx="928440" cy="503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2da2bf"/>
          </a:solidFill>
          <a:ln w="55080">
            <a:solidFill>
              <a:srgbClr val="21778d"/>
            </a:solidFill>
            <a:round/>
          </a:ln>
        </p:spPr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2800">
                <a:solidFill>
                  <a:srgbClr val="464646"/>
                </a:solidFill>
                <a:latin typeface="Lucida Sans Unicode"/>
              </a:rPr>
              <a:t>Θερμοκρασιακά προφίλ τοιχώματος με διάφανης μόνωση</a:t>
            </a:r>
            <a:endParaRPr/>
          </a:p>
        </p:txBody>
      </p:sp>
      <p:pic>
        <p:nvPicPr>
          <p:cNvPr id="21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3280" y="1591920"/>
            <a:ext cx="6343200" cy="4141080"/>
          </a:xfrm>
          <a:prstGeom prst="rect">
            <a:avLst/>
          </a:prstGeom>
          <a:ln>
            <a:noFill/>
          </a:ln>
        </p:spPr>
      </p:pic>
      <p:sp>
        <p:nvSpPr>
          <p:cNvPr id="214" name="CustomShape 2"/>
          <p:cNvSpPr/>
          <p:nvPr/>
        </p:nvSpPr>
        <p:spPr>
          <a:xfrm>
            <a:off x="7560" y="1707480"/>
            <a:ext cx="2655360" cy="25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 sz="1600">
                <a:solidFill>
                  <a:srgbClr val="000000"/>
                </a:solidFill>
                <a:latin typeface="Lucida Sans Unicode"/>
              </a:rPr>
              <a:t>Μέγιστη θερμοκρασία 60</a:t>
            </a:r>
            <a:r>
              <a:rPr lang="en-US" sz="1600">
                <a:solidFill>
                  <a:srgbClr val="000000"/>
                </a:solidFill>
                <a:latin typeface="Lucida Sans Unicode"/>
              </a:rPr>
              <a:t>℃παρατηρείται στη διάφανη μόνωση στις 12.00</a:t>
            </a:r>
            <a:endParaRPr/>
          </a:p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 sz="1600">
                <a:solidFill>
                  <a:srgbClr val="000000"/>
                </a:solidFill>
                <a:latin typeface="Lucida Sans Unicode"/>
              </a:rPr>
              <a:t>Έντονα μη γραμμικό προφίλ κατά την διάρκεια της ηλιακής ακτινοβολίας</a:t>
            </a:r>
            <a:endParaRPr/>
          </a:p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 sz="1600">
                <a:solidFill>
                  <a:srgbClr val="000000"/>
                </a:solidFill>
                <a:latin typeface="Lucida Sans Unicode"/>
              </a:rPr>
              <a:t>Το σκυρόδεμα παραμένει ζεστό και τις βραδινές ώρες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8024040" y="1700640"/>
            <a:ext cx="755640" cy="471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50">
                <a:solidFill>
                  <a:srgbClr val="000000"/>
                </a:solidFill>
                <a:latin typeface="Calibri"/>
              </a:rPr>
              <a:t>Αέρας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50">
                <a:solidFill>
                  <a:srgbClr val="000000"/>
                </a:solidFill>
                <a:latin typeface="Calibri"/>
              </a:rPr>
              <a:t>περιβάλλοντος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77280" y="1268640"/>
            <a:ext cx="6048360" cy="50403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700">
                <a:solidFill>
                  <a:srgbClr val="cc0000"/>
                </a:solidFill>
                <a:latin typeface="Arial"/>
              </a:rPr>
              <a:t>Από το 2010εφαρμόζεται ο ΚανονισμόςΕνεργειακήςΑπόδοσηςΚτιρίων ΚΕΝΑΚ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700">
                <a:solidFill>
                  <a:srgbClr val="000000"/>
                </a:solidFill>
                <a:latin typeface="Arial"/>
              </a:rPr>
              <a:t>Απαιτείται η εκτίμηση της θερμοπερατότητας των δομικών στοιχείων ενός κτιρίου.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l-GR" sz="2300">
                <a:solidFill>
                  <a:srgbClr val="000000"/>
                </a:solidFill>
                <a:latin typeface="Arial"/>
              </a:rPr>
              <a:t>Χρήσιμες οι μη καταστροφικές διαδικασίες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700">
                <a:solidFill>
                  <a:srgbClr val="ff0000"/>
                </a:solidFill>
                <a:latin typeface="Arial"/>
              </a:rPr>
              <a:t>Αξιολόγηση καινοτόμων υλικών όπως η διάφανη μόνωση με υπολογιστικά εργαλεία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l-GR" sz="2300">
                <a:solidFill>
                  <a:srgbClr val="ff0000"/>
                </a:solidFill>
                <a:latin typeface="Arial"/>
              </a:rPr>
              <a:t>Καλύτερη εκμετάλλευσης της ηλιακής ενέργειας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4100">
                <a:solidFill>
                  <a:srgbClr val="464646"/>
                </a:solidFill>
                <a:latin typeface="Lucida Sans Unicode"/>
              </a:rPr>
              <a:t>Εισαγωγή</a:t>
            </a:r>
            <a:endParaRPr/>
          </a:p>
        </p:txBody>
      </p:sp>
      <p:pic>
        <p:nvPicPr>
          <p:cNvPr id="10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44360" y="2698920"/>
            <a:ext cx="1747080" cy="1808640"/>
          </a:xfrm>
          <a:prstGeom prst="rect">
            <a:avLst/>
          </a:prstGeom>
          <a:ln>
            <a:noFill/>
          </a:ln>
        </p:spPr>
      </p:pic>
      <p:pic>
        <p:nvPicPr>
          <p:cNvPr id="107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68000" y="1124640"/>
            <a:ext cx="2476800" cy="1390320"/>
          </a:xfrm>
          <a:prstGeom prst="rect">
            <a:avLst/>
          </a:prstGeom>
          <a:ln>
            <a:noFill/>
          </a:ln>
        </p:spPr>
      </p:pic>
      <p:pic>
        <p:nvPicPr>
          <p:cNvPr id="108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444360" y="4589640"/>
            <a:ext cx="1784160" cy="207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2800">
                <a:solidFill>
                  <a:srgbClr val="464646"/>
                </a:solidFill>
                <a:latin typeface="Lucida Sans Unicode"/>
              </a:rPr>
              <a:t>Θερμοκρασιακά προφίλσυμβατικού τοιχώματος</a:t>
            </a:r>
            <a:endParaRPr/>
          </a:p>
        </p:txBody>
      </p:sp>
      <p:pic>
        <p:nvPicPr>
          <p:cNvPr id="21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05040" y="1700640"/>
            <a:ext cx="6348960" cy="4176000"/>
          </a:xfrm>
          <a:prstGeom prst="rect">
            <a:avLst/>
          </a:prstGeom>
          <a:ln>
            <a:noFill/>
          </a:ln>
        </p:spPr>
      </p:pic>
      <p:sp>
        <p:nvSpPr>
          <p:cNvPr id="218" name="CustomShape 2"/>
          <p:cNvSpPr/>
          <p:nvPr/>
        </p:nvSpPr>
        <p:spPr>
          <a:xfrm>
            <a:off x="7996680" y="1874880"/>
            <a:ext cx="786240" cy="486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300">
                <a:solidFill>
                  <a:srgbClr val="000000"/>
                </a:solidFill>
                <a:latin typeface="Calibri"/>
              </a:rPr>
              <a:t>Αέρας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300">
                <a:solidFill>
                  <a:srgbClr val="000000"/>
                </a:solidFill>
                <a:latin typeface="Calibri"/>
              </a:rPr>
              <a:t>περιβάλλοντος</a:t>
            </a:r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0" y="1526760"/>
            <a:ext cx="2704680" cy="228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 sz="1600">
                <a:solidFill>
                  <a:srgbClr val="000000"/>
                </a:solidFill>
                <a:latin typeface="Lucida Sans Unicode"/>
              </a:rPr>
              <a:t>Ηεξωτερική οπτοπλινθοδομή κατάτη διάρκεια της μέρας φτάνει έως 50 °C</a:t>
            </a:r>
            <a:endParaRPr/>
          </a:p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 sz="1600">
                <a:solidFill>
                  <a:srgbClr val="000000"/>
                </a:solidFill>
                <a:latin typeface="Lucida Sans Unicode"/>
              </a:rPr>
              <a:t>Ηεσωτερική οπτοπλινθοδομή με θερμοκρασία ηοποία μεταβάλλεταιμεταξύ 17-23°C</a:t>
            </a:r>
            <a:endParaRPr/>
          </a:p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 sz="1600">
                <a:solidFill>
                  <a:srgbClr val="000000"/>
                </a:solidFill>
                <a:latin typeface="Lucida Sans Unicode"/>
              </a:rPr>
              <a:t>Γιατην μόνωση παρατηρείταιγραμμικόπροφίλ με μεγάλες θερμοκρασιακές κλίσεις.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2800">
                <a:solidFill>
                  <a:srgbClr val="464646"/>
                </a:solidFill>
                <a:latin typeface="Lucida Sans Unicode"/>
              </a:rPr>
              <a:t>Αξιοποίηση ηλιακής ακτινοβολίας μεταξύ συμβατικού και τοιχώματος με διάφανη μόνωση</a:t>
            </a:r>
            <a:endParaRPr/>
          </a:p>
        </p:txBody>
      </p:sp>
      <p:pic>
        <p:nvPicPr>
          <p:cNvPr id="22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02760" y="1484640"/>
            <a:ext cx="6026760" cy="3934440"/>
          </a:xfrm>
          <a:prstGeom prst="rect">
            <a:avLst/>
          </a:prstGeom>
          <a:ln>
            <a:noFill/>
          </a:ln>
        </p:spPr>
      </p:pic>
      <p:sp>
        <p:nvSpPr>
          <p:cNvPr id="222" name="CustomShape 2"/>
          <p:cNvSpPr/>
          <p:nvPr/>
        </p:nvSpPr>
        <p:spPr>
          <a:xfrm>
            <a:off x="4818240" y="3579840"/>
            <a:ext cx="1367640" cy="426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200">
                <a:solidFill>
                  <a:srgbClr val="ffff00"/>
                </a:solidFill>
                <a:latin typeface="Arial"/>
              </a:rPr>
              <a:t>46,22</a:t>
            </a:r>
            <a:endParaRPr/>
          </a:p>
        </p:txBody>
      </p:sp>
      <p:sp>
        <p:nvSpPr>
          <p:cNvPr id="223" name="CustomShape 3"/>
          <p:cNvSpPr/>
          <p:nvPr/>
        </p:nvSpPr>
        <p:spPr>
          <a:xfrm>
            <a:off x="5708880" y="4163760"/>
            <a:ext cx="1223280" cy="426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200">
                <a:solidFill>
                  <a:srgbClr val="00b050"/>
                </a:solidFill>
                <a:latin typeface="Arial"/>
              </a:rPr>
              <a:t>0,37</a:t>
            </a:r>
            <a:endParaRPr/>
          </a:p>
        </p:txBody>
      </p:sp>
      <p:sp>
        <p:nvSpPr>
          <p:cNvPr id="224" name="CustomShape 4"/>
          <p:cNvSpPr/>
          <p:nvPr/>
        </p:nvSpPr>
        <p:spPr>
          <a:xfrm>
            <a:off x="6444360" y="2900160"/>
            <a:ext cx="1432080" cy="426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Arial"/>
              </a:rPr>
              <a:t>96,6</a:t>
            </a:r>
            <a:endParaRPr/>
          </a:p>
        </p:txBody>
      </p:sp>
      <p:sp>
        <p:nvSpPr>
          <p:cNvPr id="225" name="CustomShape 5"/>
          <p:cNvSpPr/>
          <p:nvPr/>
        </p:nvSpPr>
        <p:spPr>
          <a:xfrm>
            <a:off x="-25920" y="1317600"/>
            <a:ext cx="2987640" cy="283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Τοσυμβατικό τοίχωμα αν και έχειαπώλειεςαξιοποιείέναμέροςτης ηλιακήςακτινοβολίαςκαταλήγοντας σε μηδενικό θερμικό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κέρδος/απώλειες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Το τοίχωμα με διάφανη μόνωση  εγκλωβίζει σχεδόν τη μισή προσπίπτουσα ηλιακή ακτινοβολία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6" name="CustomShape 6"/>
          <p:cNvSpPr/>
          <p:nvPr/>
        </p:nvSpPr>
        <p:spPr>
          <a:xfrm>
            <a:off x="2483640" y="5517360"/>
            <a:ext cx="6840360" cy="57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Lucida Sans Unicode"/>
              </a:rPr>
              <a:t>Υποθέτοντας νότιο τοίχο ενός κτηρίου20m</a:t>
            </a:r>
            <a:r>
              <a:rPr lang="en-US" sz="1600" baseline="30000">
                <a:solidFill>
                  <a:srgbClr val="000000"/>
                </a:solidFill>
                <a:latin typeface="Lucida Sans Unicode"/>
              </a:rPr>
              <a:t>2</a:t>
            </a:r>
            <a:r>
              <a:rPr lang="en-US" sz="1600">
                <a:solidFill>
                  <a:srgbClr val="000000"/>
                </a:solidFill>
                <a:latin typeface="Lucida Sans Unicode"/>
              </a:rPr>
              <a:t>τοοποίο θερμαίνεται με πετρέλαιοπαρατηρούμεότι το όφελος είναι120 €/Month</a:t>
            </a:r>
            <a:endParaRPr/>
          </a:p>
        </p:txBody>
      </p:sp>
      <p:sp>
        <p:nvSpPr>
          <p:cNvPr id="227" name="CustomShape 7"/>
          <p:cNvSpPr/>
          <p:nvPr/>
        </p:nvSpPr>
        <p:spPr>
          <a:xfrm>
            <a:off x="3070800" y="4968360"/>
            <a:ext cx="208800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Lucida Sans Unicode"/>
              </a:rPr>
              <a:t>Ιανουάριος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-34920" y="836640"/>
            <a:ext cx="9143640" cy="55443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200">
                <a:solidFill>
                  <a:srgbClr val="000000"/>
                </a:solidFill>
                <a:latin typeface="Lucida Sans Unicode"/>
              </a:rPr>
              <a:t>Αναπτύχθηκε μια μέθοδος εκτίμησης της θερμικής αγωγιμότηταςτης μόνωσηςμε ταεξής χαρακτηριστικά: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l-GR">
                <a:solidFill>
                  <a:srgbClr val="000000"/>
                </a:solidFill>
                <a:latin typeface="Lucida Sans Unicode"/>
              </a:rPr>
              <a:t>Μεγάληακρίβεια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l-GR">
                <a:solidFill>
                  <a:srgbClr val="000000"/>
                </a:solidFill>
                <a:latin typeface="Lucida Sans Unicode"/>
              </a:rPr>
              <a:t>Μηκαταστροφική.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l-GR">
                <a:solidFill>
                  <a:srgbClr val="000000"/>
                </a:solidFill>
                <a:latin typeface="Lucida Sans Unicode"/>
              </a:rPr>
              <a:t>Ασφαλήαποτελέσματα ακόμα και με μικρή διαφορά θερμοκρασίας εσωτερικά-εξωτερικά.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l-GR">
                <a:solidFill>
                  <a:srgbClr val="000000"/>
                </a:solidFill>
                <a:latin typeface="Lucida Sans Unicode"/>
              </a:rPr>
              <a:t>Λειτουργείκάτω από μεταβατικές συνθήκες.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200">
                <a:solidFill>
                  <a:srgbClr val="000000"/>
                </a:solidFill>
                <a:latin typeface="Lucida Sans Unicode"/>
              </a:rPr>
              <a:t>Απαιτείται ιδιαίτερη προσοχή κατά την πειραματικήμέτρηση. Σωστή τοποθέτηση αισθητήριων θερμοκρασίας και θερμορροής.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l-GR">
                <a:solidFill>
                  <a:srgbClr val="000000"/>
                </a:solidFill>
                <a:latin typeface="Lucida Sans Unicode"/>
              </a:rPr>
              <a:t>Τααισθητήρια της θερμορροής πρέπει να είναι τοποθετημένα σε σημείο του τοιχώματος με μονοδιάστατη συμπεριφορά (αποφυγή θερμογεφυρών)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l-GR">
                <a:solidFill>
                  <a:srgbClr val="000000"/>
                </a:solidFill>
                <a:latin typeface="Lucida Sans Unicode"/>
              </a:rPr>
              <a:t>Τα αισθητήρια της θερμοκρασίας δεν πρέπει να είναι εκτεθειμένα: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l-GR" sz="1600">
                <a:solidFill>
                  <a:srgbClr val="000000"/>
                </a:solidFill>
                <a:latin typeface="Lucida Sans Unicode"/>
              </a:rPr>
              <a:t>στην ηλιακή ακτινοβολία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l-GR" sz="1600">
                <a:solidFill>
                  <a:srgbClr val="000000"/>
                </a:solidFill>
                <a:latin typeface="Lucida Sans Unicode"/>
              </a:rPr>
              <a:t>επίδραση ηλεκτρικών συσκευών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467640" y="0"/>
            <a:ext cx="8229240" cy="9802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3600">
                <a:solidFill>
                  <a:srgbClr val="464646"/>
                </a:solidFill>
                <a:latin typeface="Lucida Sans Unicode"/>
              </a:rPr>
              <a:t>Συμπεράσματα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0" y="1481400"/>
            <a:ext cx="9143640" cy="5376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200">
                <a:solidFill>
                  <a:srgbClr val="000000"/>
                </a:solidFill>
                <a:latin typeface="Lucida Sans Unicode"/>
              </a:rPr>
              <a:t>Στοτοίχωμα με</a:t>
            </a:r>
            <a:r>
              <a:rPr b="1" lang="el-GR" sz="2200">
                <a:solidFill>
                  <a:srgbClr val="000000"/>
                </a:solidFill>
                <a:latin typeface="Lucida Sans Unicode"/>
              </a:rPr>
              <a:t>διάφανη μόνωση</a:t>
            </a:r>
            <a:r>
              <a:rPr lang="el-GR" sz="2200">
                <a:solidFill>
                  <a:srgbClr val="000000"/>
                </a:solidFill>
                <a:latin typeface="Lucida Sans Unicode"/>
              </a:rPr>
              <a:t>ένα ποσοστό από την ολική προσπίπτουσα ακτινοβολία εγκλωβίζεται στο εσωτερικό και υπάρχει καθαρό κέρδος  που αντιστοιχεί περίπου  στη μισή προσπίπτουσα ηλιακήακτινοβολία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200">
                <a:solidFill>
                  <a:srgbClr val="000000"/>
                </a:solidFill>
                <a:latin typeface="Lucida Sans Unicode"/>
              </a:rPr>
              <a:t>Ενώ το</a:t>
            </a:r>
            <a:r>
              <a:rPr b="1" lang="el-GR" sz="2200">
                <a:solidFill>
                  <a:srgbClr val="000000"/>
                </a:solidFill>
                <a:latin typeface="Lucida Sans Unicode"/>
              </a:rPr>
              <a:t>συμβατικό τοίχωμα</a:t>
            </a:r>
            <a:r>
              <a:rPr lang="el-GR" sz="2200">
                <a:solidFill>
                  <a:srgbClr val="000000"/>
                </a:solidFill>
                <a:latin typeface="Lucida Sans Unicode"/>
              </a:rPr>
              <a:t>αναπληρώνει τις απώλειες προς το περιβάλλον καταλήγοντας σε μηδενικό θερμικό κέρδος/απώλειες.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3600">
                <a:solidFill>
                  <a:srgbClr val="464646"/>
                </a:solidFill>
                <a:latin typeface="Lucida Sans Unicode"/>
              </a:rPr>
              <a:t>Συμπεράσματα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251640" y="191700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4100">
                <a:solidFill>
                  <a:srgbClr val="464646"/>
                </a:solidFill>
                <a:latin typeface="Lucida Sans Unicode"/>
              </a:rPr>
              <a:t>ΕΥΧΑΡΙΣΤΟΥΜΕ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23640" y="155664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700">
                <a:solidFill>
                  <a:srgbClr val="000000"/>
                </a:solidFill>
                <a:latin typeface="Lucida Sans Unicode"/>
              </a:rPr>
              <a:t>Μετρήσεις με τοHFM215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700">
                <a:solidFill>
                  <a:srgbClr val="000000"/>
                </a:solidFill>
                <a:latin typeface="Lucida Sans Unicode"/>
              </a:rPr>
              <a:t>Προσομοιώσεις με τοBark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700">
                <a:solidFill>
                  <a:srgbClr val="000000"/>
                </a:solidFill>
                <a:latin typeface="Lucida Sans Unicode"/>
              </a:rPr>
              <a:t>Ανάλυση με τοexcel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4100">
                <a:solidFill>
                  <a:srgbClr val="464646"/>
                </a:solidFill>
                <a:latin typeface="Lucida Sans Unicode"/>
              </a:rPr>
              <a:t>Μεθοδολογία</a:t>
            </a:r>
            <a:endParaRPr/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11200" y="764640"/>
            <a:ext cx="2603520" cy="1790640"/>
          </a:xfrm>
          <a:prstGeom prst="rect">
            <a:avLst/>
          </a:prstGeom>
          <a:ln>
            <a:noFill/>
          </a:ln>
        </p:spPr>
      </p:pic>
      <p:pic>
        <p:nvPicPr>
          <p:cNvPr id="112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14840" y="2709000"/>
            <a:ext cx="3395520" cy="2049480"/>
          </a:xfrm>
          <a:prstGeom prst="rect">
            <a:avLst/>
          </a:prstGeom>
          <a:ln>
            <a:noFill/>
          </a:ln>
        </p:spPr>
      </p:pic>
      <p:pic>
        <p:nvPicPr>
          <p:cNvPr id="113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11200" y="4839480"/>
            <a:ext cx="2909520" cy="190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700">
                <a:solidFill>
                  <a:srgbClr val="000000"/>
                </a:solidFill>
                <a:latin typeface="Lucida Sans Unicode"/>
              </a:rPr>
              <a:t>Το μονοδιάστατο μεταβατικό ενεργειακόισοζύγιοεκφράζεται από τηνεξίσωση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700">
                <a:solidFill>
                  <a:srgbClr val="000000"/>
                </a:solidFill>
                <a:latin typeface="Lucida Sans Unicode"/>
              </a:rPr>
              <a:t>Για την ηλιακή ακτινοβολία χρησιμοποιήθηκε τοΜοντέλο Ηλιακής ΑκτινοβολίαςΚαθαρού Ουρανού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700">
                <a:solidFill>
                  <a:srgbClr val="000000"/>
                </a:solidFill>
                <a:latin typeface="Lucida Sans Unicode"/>
              </a:rPr>
              <a:t>Στην επιφάνεια των υλικών εφαρμόζεται τοισοζύγιο ακτινοβολίας.Περιλαμβάνεισυντελ.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l-GR" sz="2300">
                <a:solidFill>
                  <a:srgbClr val="000000"/>
                </a:solidFill>
                <a:latin typeface="Lucida Sans Unicode"/>
              </a:rPr>
              <a:t>απορρόφησης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l-GR" sz="2300">
                <a:solidFill>
                  <a:srgbClr val="000000"/>
                </a:solidFill>
                <a:latin typeface="Lucida Sans Unicode"/>
              </a:rPr>
              <a:t>διαπερατότητας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l-GR" sz="2300">
                <a:solidFill>
                  <a:srgbClr val="000000"/>
                </a:solidFill>
                <a:latin typeface="Lucida Sans Unicode"/>
              </a:rPr>
              <a:t>ανάκλασης</a:t>
            </a:r>
            <a:endParaRPr/>
          </a:p>
          <a:p>
            <a:pPr>
              <a:lnSpc>
                <a:spcPct val="100000"/>
              </a:lnSpc>
            </a:pPr>
            <a:r>
              <a:rPr lang="el-GR" sz="2700">
                <a:solidFill>
                  <a:srgbClr val="000000"/>
                </a:solidFill>
                <a:latin typeface="Lucida Sans Unicode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4100">
                <a:solidFill>
                  <a:srgbClr val="ff3300"/>
                </a:solidFill>
                <a:latin typeface="Lucida Sans Unicode"/>
              </a:rPr>
              <a:t>Μαθηματικό μοντέλο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2635200" y="2205000"/>
            <a:ext cx="4479840" cy="783360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</p:sp>
      <p:sp>
        <p:nvSpPr>
          <p:cNvPr id="117" name="CustomShape 4"/>
          <p:cNvSpPr/>
          <p:nvPr/>
        </p:nvSpPr>
        <p:spPr>
          <a:xfrm>
            <a:off x="2635200" y="2205000"/>
            <a:ext cx="4479840" cy="7833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 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4284000" y="5033880"/>
            <a:ext cx="2952000" cy="399600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</p:sp>
      <p:sp>
        <p:nvSpPr>
          <p:cNvPr id="119" name="CustomShape 6"/>
          <p:cNvSpPr/>
          <p:nvPr/>
        </p:nvSpPr>
        <p:spPr>
          <a:xfrm>
            <a:off x="4284000" y="5033880"/>
            <a:ext cx="2952000" cy="399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 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980640"/>
            <a:ext cx="9143640" cy="54003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l-GR" sz="2500">
                <a:solidFill>
                  <a:srgbClr val="000000"/>
                </a:solidFill>
                <a:latin typeface="Lucida Sans Unicode"/>
              </a:rPr>
              <a:t>Η διεξαγωγή των μετρήσεων έγινε σε ένα εξωτερικό τοίχο του εργαστηρίου μετάδοσηςθερμότητας, ταόργανα που χρησιμοποιήθηκαν: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500">
                <a:solidFill>
                  <a:srgbClr val="000000"/>
                </a:solidFill>
                <a:latin typeface="Lucida Sans Unicode"/>
              </a:rPr>
              <a:t>(1) ουπολογιστής στον οποίο καταγράφονταν ταδεδομένα,(2)ησυσκευή μέτρησης θερμορροής και θερμοκρασίας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67640" y="11664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4100">
                <a:solidFill>
                  <a:srgbClr val="464646"/>
                </a:solidFill>
                <a:latin typeface="Lucida Sans Unicode"/>
              </a:rPr>
              <a:t>Πειραματική διάταξη</a:t>
            </a:r>
            <a:endParaRPr/>
          </a:p>
        </p:txBody>
      </p:sp>
      <p:pic>
        <p:nvPicPr>
          <p:cNvPr id="122" name="Εικόνα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59640" y="3510000"/>
            <a:ext cx="3510000" cy="2643840"/>
          </a:xfrm>
          <a:prstGeom prst="rect">
            <a:avLst/>
          </a:prstGeom>
          <a:ln>
            <a:noFill/>
          </a:ln>
        </p:spPr>
      </p:pic>
      <p:pic>
        <p:nvPicPr>
          <p:cNvPr id="123" name="Εικόνα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01520" y="3531960"/>
            <a:ext cx="3471120" cy="259956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4194000" y="3510000"/>
            <a:ext cx="5756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Lucida Sans Unicode"/>
              </a:rPr>
              <a:t>(1)</a:t>
            </a:r>
            <a:endParaRPr/>
          </a:p>
        </p:txBody>
      </p:sp>
      <p:sp>
        <p:nvSpPr>
          <p:cNvPr id="125" name="CustomShape 4"/>
          <p:cNvSpPr/>
          <p:nvPr/>
        </p:nvSpPr>
        <p:spPr>
          <a:xfrm>
            <a:off x="8397000" y="3541320"/>
            <a:ext cx="5756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(2)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37680" y="332640"/>
            <a:ext cx="8229240" cy="17280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4100">
                <a:solidFill>
                  <a:srgbClr val="464646"/>
                </a:solidFill>
                <a:latin typeface="Lucida Sans Unicode"/>
              </a:rPr>
              <a:t>Θερμοκρασία περιβάλλοντος</a:t>
            </a:r>
            <a:endParaRPr/>
          </a:p>
        </p:txBody>
      </p:sp>
      <p:pic>
        <p:nvPicPr>
          <p:cNvPr id="127" name="Εικόνα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88000" y="1980360"/>
            <a:ext cx="4138920" cy="353988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3564000" y="5520600"/>
            <a:ext cx="5756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Lucida Sans Unicode"/>
              </a:rPr>
              <a:t>(1)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395640" y="2709000"/>
            <a:ext cx="34560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Δεν πρέπει να εκτίθεται στην ηλιακή ακτινοβολία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4100">
                <a:solidFill>
                  <a:srgbClr val="464646"/>
                </a:solidFill>
                <a:latin typeface="Lucida Sans Unicode"/>
              </a:rPr>
              <a:t>Θερμοκρασία χώρου</a:t>
            </a:r>
            <a:endParaRPr/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64000" y="1412640"/>
            <a:ext cx="5398560" cy="4266360"/>
          </a:xfrm>
          <a:prstGeom prst="rect">
            <a:avLst/>
          </a:prstGeom>
          <a:ln>
            <a:noFill/>
          </a:ln>
        </p:spPr>
      </p:pic>
      <p:graphicFrame>
        <p:nvGraphicFramePr>
          <p:cNvPr id="132" name="Table 2"/>
          <p:cNvGraphicFramePr/>
          <p:nvPr/>
        </p:nvGraphicFramePr>
        <p:xfrm>
          <a:off x="467640" y="1268640"/>
          <a:ext cx="2746800" cy="1261440"/>
        </p:xfrm>
        <a:graphic>
          <a:graphicData uri="http://schemas.openxmlformats.org/drawingml/2006/table">
            <a:tbl>
              <a:tblPr/>
              <a:tblGrid>
                <a:gridCol w="1376640"/>
                <a:gridCol w="1370160"/>
              </a:tblGrid>
              <a:tr h="328680">
                <a:tc>
                  <a:txBody>
                    <a:bodyPr wrap="none"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  <a:ea typeface="Calibri"/>
                        </a:rPr>
                        <a:t> </a:t>
                      </a: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  <a:ea typeface="Calibri"/>
                        </a:rPr>
                        <a:t>ΣΗΜΕΙΑ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  <a:ea typeface="Calibri"/>
                        </a:rPr>
                        <a:t>ΔT(</a:t>
                      </a: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˚</a:t>
                      </a: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  <a:ea typeface="Calibri"/>
                        </a:rPr>
                        <a:t>C)</a:t>
                      </a:r>
                      <a:endParaRPr/>
                    </a:p>
                  </a:txBody>
                  <a:tcPr/>
                </a:tc>
              </a:tr>
              <a:tr h="310680">
                <a:tc>
                  <a:txBody>
                    <a:bodyPr wrap="none"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  <a:ea typeface="Calibri"/>
                        </a:rPr>
                        <a:t>ΑΒ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0.9</a:t>
                      </a:r>
                      <a:endParaRPr/>
                    </a:p>
                  </a:txBody>
                  <a:tcPr/>
                </a:tc>
              </a:tr>
              <a:tr h="310680">
                <a:tc>
                  <a:txBody>
                    <a:bodyPr wrap="none"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  <a:ea typeface="Calibri"/>
                        </a:rPr>
                        <a:t>ΑΓ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1.0</a:t>
                      </a:r>
                      <a:endParaRPr/>
                    </a:p>
                  </a:txBody>
                  <a:tcPr/>
                </a:tc>
              </a:tr>
              <a:tr h="311400">
                <a:tc>
                  <a:txBody>
                    <a:bodyPr wrap="none"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  <a:ea typeface="Calibri"/>
                        </a:rPr>
                        <a:t>ΑΔ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1.2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3" name="CustomShape 3"/>
          <p:cNvSpPr/>
          <p:nvPr/>
        </p:nvSpPr>
        <p:spPr>
          <a:xfrm>
            <a:off x="483120" y="2565000"/>
            <a:ext cx="2592000" cy="201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Υπάρχει σημαντική διαφορά μεταξύ των σημείων που ελέγχθηκαν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Lucida Sans Unicode"/>
              <a:buChar char="‣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Η θερμοκρασία πρέπει να λαμβάνεται στην ίδια περιοχή με το αισθητήριο θερμορροής</a:t>
            </a:r>
            <a:endParaRPr/>
          </a:p>
        </p:txBody>
      </p:sp>
      <p:pic>
        <p:nvPicPr>
          <p:cNvPr id="134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40360" y="3467520"/>
            <a:ext cx="247320" cy="25668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5796000" y="3219840"/>
            <a:ext cx="247320" cy="2473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Α</a:t>
            </a:r>
            <a:endParaRPr/>
          </a:p>
        </p:txBody>
      </p:sp>
      <p:sp>
        <p:nvSpPr>
          <p:cNvPr id="136" name="CustomShape 5"/>
          <p:cNvSpPr/>
          <p:nvPr/>
        </p:nvSpPr>
        <p:spPr>
          <a:xfrm>
            <a:off x="8316360" y="4424400"/>
            <a:ext cx="199800" cy="228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/>
          <a:p>
            <a:pPr algn="just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Γ</a:t>
            </a:r>
            <a:endParaRPr/>
          </a:p>
        </p:txBody>
      </p:sp>
      <p:sp>
        <p:nvSpPr>
          <p:cNvPr id="137" name="CustomShape 6"/>
          <p:cNvSpPr/>
          <p:nvPr/>
        </p:nvSpPr>
        <p:spPr>
          <a:xfrm>
            <a:off x="7509240" y="5445360"/>
            <a:ext cx="209160" cy="228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Δ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1481400"/>
            <a:ext cx="35384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000">
                <a:solidFill>
                  <a:srgbClr val="000000"/>
                </a:solidFill>
                <a:latin typeface="Lucida Sans Unicode"/>
              </a:rPr>
              <a:t>Δοκιμάστηκαντρείς θέσεις μέτρησης.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000">
                <a:solidFill>
                  <a:srgbClr val="000000"/>
                </a:solidFill>
                <a:latin typeface="Lucida Sans Unicode"/>
              </a:rPr>
              <a:t>Αυξημένες θερμορροές στη θέση 2 λόγω ενισχυτικού περίδεσμου (ΣΕΝΑΖ)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000">
                <a:solidFill>
                  <a:srgbClr val="000000"/>
                </a:solidFill>
                <a:latin typeface="Lucida Sans Unicode"/>
              </a:rPr>
              <a:t>Σχετικά παρόμοια αποτελέσματα στη θέση 1 και 3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l-GR" sz="2000">
                <a:solidFill>
                  <a:srgbClr val="000000"/>
                </a:solidFill>
                <a:latin typeface="Lucida Sans Unicode"/>
              </a:rPr>
              <a:t>Επιλέχθηκε η θέση 1 διότι είχε τις μικρότερες επιδράσεις από τρισδιάστατα στοιχεία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l-GR" sz="4100">
                <a:solidFill>
                  <a:srgbClr val="464646"/>
                </a:solidFill>
                <a:latin typeface="Lucida Sans Unicode"/>
              </a:rPr>
              <a:t>Αισθητήρια θερμορροής</a:t>
            </a:r>
            <a:endParaRPr/>
          </a:p>
        </p:txBody>
      </p:sp>
      <p:pic>
        <p:nvPicPr>
          <p:cNvPr id="140" name="Εικόνα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40000" y="1484640"/>
            <a:ext cx="4176000" cy="374400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6732360" y="4653000"/>
            <a:ext cx="244080" cy="24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6732360" y="3102840"/>
            <a:ext cx="255240" cy="253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43" name="CustomShape 5"/>
          <p:cNvSpPr/>
          <p:nvPr/>
        </p:nvSpPr>
        <p:spPr>
          <a:xfrm>
            <a:off x="6600600" y="1700640"/>
            <a:ext cx="253800" cy="24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