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7" r:id="rId9"/>
    <p:sldId id="27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74" r:id="rId20"/>
    <p:sldId id="290" r:id="rId21"/>
    <p:sldId id="279" r:id="rId22"/>
    <p:sldId id="29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93" r:id="rId31"/>
    <p:sldId id="288" r:id="rId32"/>
    <p:sldId id="289" r:id="rId33"/>
    <p:sldId id="292" r:id="rId34"/>
    <p:sldId id="294" r:id="rId3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3A89A-DA4B-4672-8292-33D36B58B8DB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3F9C1-E6BF-4B5F-82E6-E88ACAFEC2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959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1B637-DB22-4459-893B-700609EB408B}" type="slidenum">
              <a:rPr lang="el-GR" smtClean="0"/>
              <a:pPr/>
              <a:t>1</a:t>
            </a:fld>
            <a:endParaRPr lang="el-G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F9C1-E6BF-4B5F-82E6-E88ACAFEC2D5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307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F9C1-E6BF-4B5F-82E6-E88ACAFEC2D5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255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F9C1-E6BF-4B5F-82E6-E88ACAFEC2D5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640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F9C1-E6BF-4B5F-82E6-E88ACAFEC2D5}" type="slidenum">
              <a:rPr lang="el-GR" smtClean="0"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568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 smtClean="0"/>
              <a:t>και η τιμή της </a:t>
            </a:r>
            <a:r>
              <a:rPr lang="en-US" sz="1200" dirty="0" smtClean="0"/>
              <a:t>kWh </a:t>
            </a:r>
            <a:r>
              <a:rPr lang="el-GR" sz="1200" dirty="0" smtClean="0"/>
              <a:t>είναι 0,13€ , 46,22*0,13*20=120,17 €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F9C1-E6BF-4B5F-82E6-E88ACAFEC2D5}" type="slidenum">
              <a:rPr lang="el-GR" smtClean="0"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058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τρίγωνο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17" name="Υπότιτλο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Στυλ κύριου υπότιτλου</a:t>
            </a:r>
            <a:endParaRPr kumimoji="0" lang="en-US"/>
          </a:p>
        </p:txBody>
      </p:sp>
      <p:grpSp>
        <p:nvGrpSpPr>
          <p:cNvPr id="2" name="Ομάδα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Ελεύθερη σχεδίαση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Ελεύθερη σχεδίαση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Ελεύθερη σχεδίαση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Ευθεία γραμμή σύνδεσης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Θέση ημερομηνίας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19" name="Θέση υποσέλιδου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7" name="Θέση αριθμού διαφάνειας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7" name="Διάσημα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Διάσημα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8" name="Τίτλο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6" name="Τίτλο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8" name="Ελεύθερη σχεδίαση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Ελεύθερη σχεδίαση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Ορθογώνιο τρίγωνο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Ευθεία γραμμή σύνδεσης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Διάσημα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Διάσημα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Ελεύθερη σχεδίαση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Ελεύθερη σχεδίαση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Ορθογώνιο τρίγωνο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Ευθεία γραμμή σύνδεσης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Θέση τίτλου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0" name="Θέση κειμένου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Θέση ημερομηνίας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26/9/2013</a:t>
            </a:fld>
            <a:endParaRPr lang="el-GR"/>
          </a:p>
        </p:txBody>
      </p:sp>
      <p:sp>
        <p:nvSpPr>
          <p:cNvPr id="22" name="Θέση υποσέλιδου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8" name="Θέση αριθμού διαφάνειας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4771" y="2276872"/>
            <a:ext cx="6696744" cy="936104"/>
          </a:xfrm>
        </p:spPr>
        <p:txBody>
          <a:bodyPr>
            <a:noAutofit/>
          </a:bodyPr>
          <a:lstStyle/>
          <a:p>
            <a:pPr algn="ctr"/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/>
            </a:r>
            <a:b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</a:b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ΑΝΑΠΤΥΞΗ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ΜΗ ΚΑΤΑΣΤΡΟΦΙΚΗΣ ΜΕΘΟΔΟΛΟΓΙΑΣ ΓΙΑ ΤΗΝ ΕΚΤΙΜΗΣΗ ΤΗΣ ΘΕΡΜΟΠΕΡΑΤΟΤΗΤΑΣ ΑΓΝΩΣΤΟΥ ΤΟΙΧΩΜΑΤΟΣ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789040"/>
            <a:ext cx="6400800" cy="8037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Κωστόπουλος Ψαριανός .Α. Δημήτριος Α.Μ.:Μ05228</a:t>
            </a:r>
          </a:p>
          <a:p>
            <a:pPr algn="l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Βαρβαδούκας .Μ. Δημήτριος Α.Μ.: Μ05325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cs typeface="Arial" pitchFamily="34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059999" y="6018597"/>
            <a:ext cx="5257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l-GR" sz="1600" dirty="0" smtClean="0">
                <a:solidFill>
                  <a:schemeClr val="tx2"/>
                </a:solidFill>
                <a:latin typeface="Arial" charset="0"/>
              </a:rPr>
              <a:t>ΛΑΡΙΣΑ, ΣΕΠΤΕΜΒΡΙΟΣ 2013</a:t>
            </a:r>
            <a:endParaRPr lang="en-GB" sz="16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051720" y="209531"/>
            <a:ext cx="4890864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l-GR" sz="1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ΤΕΧΝΟΛΟΓΙΚΟ ΕΚΠΑΙΔΕΥΤΙΚΟ ΙΔΡΥΜΑ ΘΕΣΣΑΛΙΑΣ ΤΜΗΜΑ ΜΗΧΑΝΟΛΟΓΩΝ ΜΗΧΑΝΙΚΩΝ Τ.Ε.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1030957" y="4549583"/>
            <a:ext cx="6286842" cy="64633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l-G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Επίβλεψη πτυχιακής εργασίας : Ονούφριος Χαραλάμπους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27" y="209531"/>
            <a:ext cx="1633785" cy="163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01359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l-GR" sz="3600" dirty="0" smtClean="0"/>
              <a:t>Επεξεργασία μετρήσεων για εκτίμηση θερμικής αγωγιμότητας</a:t>
            </a:r>
            <a:endParaRPr lang="el-GR" sz="3600" dirty="0"/>
          </a:p>
        </p:txBody>
      </p:sp>
      <p:pic>
        <p:nvPicPr>
          <p:cNvPr id="4" name="Θέση περιεχομένου 3" descr="C:\Users\kostopoulos\Desktop\Παρουσίαση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64" y="2564904"/>
            <a:ext cx="3202956" cy="32412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3608" y="1772816"/>
            <a:ext cx="4392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sz="2500" dirty="0" smtClean="0"/>
              <a:t>Διπλό δρομικό τοίχωμα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96952"/>
            <a:ext cx="5133666" cy="232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8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/>
          <p:cNvSpPr>
            <a:spLocks noGrp="1"/>
          </p:cNvSpPr>
          <p:nvPr>
            <p:ph idx="1"/>
          </p:nvPr>
        </p:nvSpPr>
        <p:spPr>
          <a:xfrm>
            <a:off x="539552" y="156733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l-GR" sz="3000" b="1" dirty="0"/>
              <a:t>Αρχικές </a:t>
            </a:r>
            <a:r>
              <a:rPr lang="el-GR" sz="3000" b="1" dirty="0" smtClean="0"/>
              <a:t>συνθήκες: </a:t>
            </a:r>
          </a:p>
          <a:p>
            <a:r>
              <a:rPr lang="el-GR" sz="2500" dirty="0" smtClean="0"/>
              <a:t>Ως </a:t>
            </a:r>
            <a:r>
              <a:rPr lang="el-GR" sz="2500" dirty="0"/>
              <a:t>αρχική συνθήκη τέθηκε ομοιόμορφη θερμοκρασία 26 °</a:t>
            </a:r>
            <a:r>
              <a:rPr lang="en-US" sz="2500" dirty="0"/>
              <a:t>C</a:t>
            </a:r>
            <a:r>
              <a:rPr lang="el-GR" sz="2500" dirty="0"/>
              <a:t> σε όλο το τοίχωμα </a:t>
            </a:r>
            <a:endParaRPr lang="el-GR" sz="2500" dirty="0" smtClean="0"/>
          </a:p>
          <a:p>
            <a:pPr marL="109728" indent="0" algn="ctr">
              <a:buNone/>
            </a:pPr>
            <a:endParaRPr lang="el-GR" sz="2400" b="1" dirty="0" smtClean="0"/>
          </a:p>
          <a:p>
            <a:pPr marL="109728" indent="0" algn="ctr">
              <a:buNone/>
            </a:pPr>
            <a:r>
              <a:rPr lang="el-GR" sz="3000" b="1" dirty="0" smtClean="0"/>
              <a:t>Οριακές συνθήκες: </a:t>
            </a:r>
          </a:p>
          <a:p>
            <a:r>
              <a:rPr lang="el-GR" sz="2500" dirty="0" smtClean="0"/>
              <a:t>Χρησιμοποιήθηκε </a:t>
            </a:r>
            <a:r>
              <a:rPr lang="el-GR" sz="2500" dirty="0"/>
              <a:t>η εσωτερική – εξωτερική θερμοκρασία όπως μετρήθηκε. </a:t>
            </a:r>
            <a:endParaRPr lang="el-GR" sz="2500" dirty="0" smtClean="0"/>
          </a:p>
          <a:p>
            <a:r>
              <a:rPr lang="el-GR" sz="2500" dirty="0" smtClean="0"/>
              <a:t>Ο </a:t>
            </a:r>
            <a:r>
              <a:rPr lang="el-GR" sz="2500" dirty="0"/>
              <a:t>τοίχος είχε βόρειο – βορειοδυτικό </a:t>
            </a:r>
            <a:r>
              <a:rPr lang="el-GR" sz="2500" dirty="0" smtClean="0"/>
              <a:t>προσανατολισμό. </a:t>
            </a:r>
          </a:p>
          <a:p>
            <a:pPr lvl="1"/>
            <a:r>
              <a:rPr lang="el-GR" sz="2100" dirty="0" smtClean="0"/>
              <a:t>Αμελητέα ηλιακή ακτινοβολία</a:t>
            </a:r>
          </a:p>
          <a:p>
            <a:r>
              <a:rPr lang="el-GR" sz="2500" dirty="0" smtClean="0"/>
              <a:t>Ο </a:t>
            </a:r>
            <a:r>
              <a:rPr lang="el-GR" sz="2500" dirty="0"/>
              <a:t>συντελεστής συναγωγής για το εξωτερικό εκτιμήθηκε </a:t>
            </a:r>
            <a:r>
              <a:rPr lang="el-GR" sz="2500" dirty="0" smtClean="0"/>
              <a:t>10</a:t>
            </a:r>
            <a:r>
              <a:rPr lang="en-US" sz="2500" dirty="0" smtClean="0"/>
              <a:t>W</a:t>
            </a:r>
            <a:r>
              <a:rPr lang="el-GR" sz="2500" dirty="0" smtClean="0"/>
              <a:t>/</a:t>
            </a:r>
            <a:r>
              <a:rPr lang="en-US" sz="2500" dirty="0"/>
              <a:t>m</a:t>
            </a:r>
            <a:r>
              <a:rPr lang="el-GR" sz="2500" baseline="30000" dirty="0"/>
              <a:t>2</a:t>
            </a:r>
            <a:r>
              <a:rPr lang="en-US" sz="2500" dirty="0"/>
              <a:t>K</a:t>
            </a:r>
            <a:r>
              <a:rPr lang="el-GR" sz="2500" dirty="0"/>
              <a:t> </a:t>
            </a:r>
            <a:endParaRPr lang="el-GR" sz="2500" dirty="0" smtClean="0"/>
          </a:p>
          <a:p>
            <a:r>
              <a:rPr lang="el-GR" sz="2500" dirty="0" smtClean="0"/>
              <a:t>ο </a:t>
            </a:r>
            <a:r>
              <a:rPr lang="el-GR" sz="2500" dirty="0"/>
              <a:t>συντελεστής εκπομπής 0,75.</a:t>
            </a:r>
          </a:p>
          <a:p>
            <a:endParaRPr lang="el-GR" sz="2400" dirty="0"/>
          </a:p>
          <a:p>
            <a:endParaRPr lang="el-GR" sz="2500" dirty="0"/>
          </a:p>
          <a:p>
            <a:endParaRPr lang="el-GR" sz="2500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l-GR" sz="3600" dirty="0">
                <a:effectLst/>
              </a:rPr>
              <a:t>Επιλογή αρχικών και οριακών συνθηκών</a:t>
            </a:r>
            <a:br>
              <a:rPr lang="el-GR" sz="3600" dirty="0">
                <a:effectLst/>
              </a:rPr>
            </a:b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41975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Εσωτερική-Εξωτερική και θερμοκρασία τοιχώματος</a:t>
            </a:r>
            <a:endParaRPr lang="el-G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941"/>
            <a:ext cx="7272808" cy="453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9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Θερμορροή βάση πειραματικών μετρήσεων</a:t>
            </a:r>
            <a:endParaRPr lang="el-G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63" y="1340768"/>
            <a:ext cx="6552728" cy="4028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5776" y="551723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Από την αρχή του τέταρτου εικοσιτετραώρου λιγότερες αστάθειες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 smtClean="0"/>
              <a:t>μετρήσεις κατάλληλες για επεξεργασία</a:t>
            </a:r>
            <a:endParaRPr lang="el-GR" dirty="0"/>
          </a:p>
        </p:txBody>
      </p:sp>
      <p:sp>
        <p:nvSpPr>
          <p:cNvPr id="4" name="Ορθογώνιο 3"/>
          <p:cNvSpPr/>
          <p:nvPr/>
        </p:nvSpPr>
        <p:spPr>
          <a:xfrm>
            <a:off x="1529662" y="2204864"/>
            <a:ext cx="378042" cy="180020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Βέλος προς τα κάτω 7"/>
          <p:cNvSpPr/>
          <p:nvPr/>
        </p:nvSpPr>
        <p:spPr>
          <a:xfrm rot="5400000">
            <a:off x="719572" y="2860401"/>
            <a:ext cx="504056" cy="612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92133" y="2348880"/>
            <a:ext cx="142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Εσωτερικό</a:t>
            </a:r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277894" y="130563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Θετική </a:t>
            </a:r>
            <a:r>
              <a:rPr lang="el-GR" dirty="0" err="1" smtClean="0"/>
              <a:t>θερμορροή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26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sz="2800" dirty="0" smtClean="0"/>
              <a:t>Σύγκριση πειραματικών μετρήσεων θερμοκρασιών με τα αποτελέσματα της προσομοίωσης</a:t>
            </a:r>
            <a:endParaRPr lang="el-GR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7200800" cy="44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1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sz="2800" dirty="0" smtClean="0"/>
              <a:t>Σύγκριση πειραματικών μετρήσεων θερμορροών με τα αποτελέσματα της προσομοίωσης</a:t>
            </a:r>
            <a:endParaRPr lang="el-GR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28792" cy="442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7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sz="2800" dirty="0" smtClean="0"/>
              <a:t>Δοκιμές προσομοίωσης με διάφορες τιμές του συντελεστή θερμικής αγωγιμότητας</a:t>
            </a:r>
            <a:endParaRPr lang="el-GR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0692"/>
            <a:ext cx="7128792" cy="441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4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l-GR" sz="2800" dirty="0" smtClean="0"/>
              <a:t>Επιλογή συντελεστή θερμικής αγωγιμότητας</a:t>
            </a:r>
            <a:endParaRPr lang="el-GR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56" y="1747267"/>
            <a:ext cx="611742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1700808"/>
            <a:ext cx="25922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 smtClean="0"/>
              <a:t>Προσομοιώθηκαν </a:t>
            </a:r>
            <a:r>
              <a:rPr lang="en-US" dirty="0" smtClean="0"/>
              <a:t>6</a:t>
            </a:r>
            <a:r>
              <a:rPr lang="el-GR" dirty="0" smtClean="0"/>
              <a:t> τιμές συντελεστών θερμικής αγωγιμότητας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 smtClean="0"/>
              <a:t>Με βάση του συντελεστή συσχέτισης (</a:t>
            </a:r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)</a:t>
            </a:r>
            <a:r>
              <a:rPr lang="el-GR" dirty="0" smtClean="0"/>
              <a:t> επιλέχθηκε  θερμική αγωγιμότητα </a:t>
            </a:r>
            <a:r>
              <a:rPr lang="en-US" dirty="0" smtClean="0"/>
              <a:t>k=</a:t>
            </a:r>
            <a:r>
              <a:rPr lang="el-GR" dirty="0" smtClean="0"/>
              <a:t>0,95 </a:t>
            </a:r>
            <a:r>
              <a:rPr lang="en-US" dirty="0"/>
              <a:t>W</a:t>
            </a:r>
            <a:r>
              <a:rPr lang="en-US" dirty="0" smtClean="0"/>
              <a:t>/</a:t>
            </a:r>
            <a:r>
              <a:rPr lang="en-US" dirty="0" err="1" smtClean="0"/>
              <a:t>mK</a:t>
            </a:r>
            <a:endParaRPr lang="el-GR" dirty="0" smtClean="0"/>
          </a:p>
          <a:p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5733256"/>
            <a:ext cx="529208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 smtClean="0"/>
              <a:t>Υψηλό </a:t>
            </a:r>
            <a:r>
              <a:rPr lang="en-US" dirty="0" smtClean="0"/>
              <a:t>k</a:t>
            </a:r>
            <a:r>
              <a:rPr lang="el-GR" dirty="0" smtClean="0"/>
              <a:t> λόγω θερμογέφυρας στο σημείο μέτρησης (επίδραση από το παράθυρο, ΣΕΝΑΖ 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474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2800" dirty="0">
                <a:solidFill>
                  <a:srgbClr val="464646"/>
                </a:solidFill>
              </a:rPr>
              <a:t>Δοκιμές προσομοίωσης </a:t>
            </a:r>
            <a:r>
              <a:rPr lang="el-GR" sz="2800" dirty="0" smtClean="0"/>
              <a:t>με διάφορες τιμές του</a:t>
            </a:r>
            <a:r>
              <a:rPr lang="en-US" sz="2800" dirty="0" smtClean="0"/>
              <a:t> </a:t>
            </a:r>
            <a:r>
              <a:rPr lang="el-GR" sz="2800" dirty="0" smtClean="0"/>
              <a:t>εσωτερικού συντελεστή συναγωγής</a:t>
            </a:r>
            <a:endParaRPr lang="el-GR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7128792" cy="466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0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000" dirty="0" smtClean="0"/>
              <a:t>Μεθοδολογία επιλογής εσωτερικού συντελεστή συναγωγής</a:t>
            </a:r>
            <a:endParaRPr lang="el-GR" sz="3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639602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700808"/>
            <a:ext cx="2555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/>
              <a:t>Προσομοιώθηκαν </a:t>
            </a:r>
            <a:r>
              <a:rPr lang="en-US" dirty="0" smtClean="0"/>
              <a:t>7</a:t>
            </a:r>
            <a:r>
              <a:rPr lang="el-GR" dirty="0" smtClean="0"/>
              <a:t> </a:t>
            </a:r>
            <a:r>
              <a:rPr lang="el-GR" dirty="0"/>
              <a:t>τιμές συντελεστών </a:t>
            </a:r>
            <a:r>
              <a:rPr lang="el-GR" dirty="0" smtClean="0"/>
              <a:t>συναγωγής</a:t>
            </a:r>
            <a:endParaRPr lang="el-GR" dirty="0"/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/>
              <a:t>Με βάση του συντελεστή συσχέτισης (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)</a:t>
            </a:r>
            <a:r>
              <a:rPr lang="el-GR" dirty="0"/>
              <a:t> επιλέχθηκε  </a:t>
            </a:r>
            <a:r>
              <a:rPr lang="el-GR" dirty="0" smtClean="0"/>
              <a:t>συντελεστής συναγωγής </a:t>
            </a:r>
            <a:r>
              <a:rPr lang="en-US" dirty="0" smtClean="0"/>
              <a:t>h=</a:t>
            </a:r>
            <a:r>
              <a:rPr lang="el-GR" dirty="0" smtClean="0"/>
              <a:t>0,</a:t>
            </a:r>
            <a:r>
              <a:rPr lang="en-US" dirty="0" smtClean="0"/>
              <a:t>5</a:t>
            </a:r>
            <a:r>
              <a:rPr lang="el-GR" dirty="0" smtClean="0"/>
              <a:t> </a:t>
            </a:r>
            <a:r>
              <a:rPr lang="en-US" dirty="0"/>
              <a:t>W</a:t>
            </a:r>
            <a:r>
              <a:rPr lang="en-US" dirty="0" smtClean="0"/>
              <a:t>/m</a:t>
            </a:r>
            <a:r>
              <a:rPr lang="en-US" baseline="30000" dirty="0" smtClean="0"/>
              <a:t>2 </a:t>
            </a:r>
            <a:r>
              <a:rPr lang="en-US" dirty="0"/>
              <a:t>K</a:t>
            </a:r>
            <a:endParaRPr lang="el-GR" dirty="0"/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6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39960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l-G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Εισαγωγή</a:t>
            </a:r>
          </a:p>
          <a:p>
            <a:pPr marL="624078" indent="-514350">
              <a:buFont typeface="+mj-lt"/>
              <a:buAutoNum type="arabicPeriod"/>
            </a:pPr>
            <a:r>
              <a:rPr lang="el-G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Μαθηματικό μοντέλο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μονοδιάστατου τοιχώματος</a:t>
            </a:r>
          </a:p>
          <a:p>
            <a:pPr marL="624078" indent="-514350">
              <a:buFont typeface="+mj-lt"/>
              <a:buAutoNum type="arabicPeriod"/>
            </a:pPr>
            <a:r>
              <a:rPr lang="el-G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Πειραματική διάταξη μέτρησης θερμοκρασιών και </a:t>
            </a:r>
            <a:r>
              <a:rPr lang="el-GR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θερμορροών</a:t>
            </a:r>
            <a:endParaRPr lang="el-G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l-G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Επεξεργασία των μετρήσεων και εκτίμηση συντελεστή θερμικής αγωγιμότητας</a:t>
            </a:r>
            <a:endParaRPr lang="el-G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l-G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Επίδραση διάφανης μόνωσης στην εξοικονόμηση ενέργειας </a:t>
            </a:r>
            <a:endParaRPr lang="el-G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l-G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Συμπεράσματα</a:t>
            </a:r>
            <a:endParaRPr lang="el-G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Περιεχόμενα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030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200" dirty="0" smtClean="0"/>
              <a:t>Τελικά αποτελέσματα θερμοκρασίας και θερμορροής</a:t>
            </a:r>
            <a:endParaRPr lang="el-GR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30812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425371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454122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 smtClean="0"/>
              <a:t> Χρησιμοποιήθηκαν οι βέλτιστες τιμές θερμικής αγωγιμότητας και εσωτερικού συντελεστή συναγωγής</a:t>
            </a:r>
          </a:p>
          <a:p>
            <a:pPr>
              <a:buClr>
                <a:schemeClr val="bg2">
                  <a:lumMod val="75000"/>
                </a:schemeClr>
              </a:buClr>
              <a:buSzPct val="150000"/>
            </a:pPr>
            <a:endParaRPr lang="el-GR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 smtClean="0"/>
              <a:t>Πολύ καλή συμφωνία πειραματικών και υπολογιστικών αποτελεσμάτων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318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577941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4003" y="277150"/>
            <a:ext cx="912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2</a:t>
            </a:r>
            <a:r>
              <a:rPr lang="el-GR" sz="3200" baseline="30000" dirty="0" smtClean="0"/>
              <a:t>η</a:t>
            </a:r>
            <a:r>
              <a:rPr lang="el-GR" sz="3200" dirty="0" smtClean="0"/>
              <a:t> Μ</a:t>
            </a:r>
            <a:r>
              <a:rPr lang="el-GR" sz="3200" dirty="0"/>
              <a:t>έ</a:t>
            </a:r>
            <a:r>
              <a:rPr lang="el-GR" sz="3200" dirty="0" smtClean="0"/>
              <a:t>τρηση</a:t>
            </a:r>
            <a:endParaRPr lang="el-G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7283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Μέθοδος επιλογής συντελεστή θερμικής αγωγιμότητας</a:t>
            </a:r>
            <a:endParaRPr lang="el-GR" dirty="0"/>
          </a:p>
        </p:txBody>
      </p:sp>
      <p:sp>
        <p:nvSpPr>
          <p:cNvPr id="7" name="Ορθογώνιο 6"/>
          <p:cNvSpPr/>
          <p:nvPr/>
        </p:nvSpPr>
        <p:spPr>
          <a:xfrm>
            <a:off x="107504" y="1412776"/>
            <a:ext cx="280580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/>
              <a:t>Προσομοιώθηκαν </a:t>
            </a:r>
            <a:r>
              <a:rPr lang="el-GR" dirty="0" smtClean="0"/>
              <a:t>8 </a:t>
            </a:r>
            <a:r>
              <a:rPr lang="el-GR" dirty="0"/>
              <a:t>τιμές συντελεστών θερμικής </a:t>
            </a:r>
            <a:r>
              <a:rPr lang="el-GR" dirty="0" smtClean="0"/>
              <a:t>αγωγιμότητας</a:t>
            </a:r>
          </a:p>
          <a:p>
            <a:pPr>
              <a:buClr>
                <a:schemeClr val="bg2">
                  <a:lumMod val="75000"/>
                </a:schemeClr>
              </a:buClr>
              <a:buSzPct val="150000"/>
            </a:pPr>
            <a:endParaRPr lang="el-GR" dirty="0"/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/>
              <a:t>Με βάση του συντελεστή συσχέτισης (R2 ) επιλέχθηκε  θερμική αγωγιμότητα </a:t>
            </a:r>
            <a:r>
              <a:rPr lang="el-GR" dirty="0" smtClean="0"/>
              <a:t>k=0,03 </a:t>
            </a:r>
            <a:r>
              <a:rPr lang="en-US" dirty="0"/>
              <a:t>W</a:t>
            </a:r>
            <a:r>
              <a:rPr lang="el-GR" dirty="0" smtClean="0"/>
              <a:t>/</a:t>
            </a:r>
            <a:r>
              <a:rPr lang="el-GR" dirty="0" err="1" smtClean="0"/>
              <a:t>mK</a:t>
            </a:r>
            <a:endParaRPr lang="el-GR" dirty="0"/>
          </a:p>
          <a:p>
            <a:r>
              <a:rPr lang="el-GR" sz="15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6138" y="5301208"/>
            <a:ext cx="5688632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 smtClean="0"/>
              <a:t>Η τιμή της θερμικής αγωγιμότητας (</a:t>
            </a:r>
            <a:r>
              <a:rPr lang="en-US" dirty="0" smtClean="0"/>
              <a:t>k) </a:t>
            </a:r>
            <a:r>
              <a:rPr lang="el-GR" dirty="0" smtClean="0"/>
              <a:t>συμπίπτει με τιμές μόνωσης από τη βιβλιογραφία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120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3600" dirty="0"/>
              <a:t>Μέθοδος επιλογής συντελεστή εκπομπής</a:t>
            </a:r>
            <a:r>
              <a:rPr lang="el-GR" dirty="0"/>
              <a:t/>
            </a:r>
            <a:br>
              <a:rPr lang="el-GR" dirty="0"/>
            </a:br>
            <a:endParaRPr lang="el-G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27" y="1484784"/>
            <a:ext cx="568065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5013176"/>
            <a:ext cx="5472608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/>
              <a:t>Ο</a:t>
            </a:r>
            <a:r>
              <a:rPr lang="el-GR" dirty="0" smtClean="0"/>
              <a:t> συντελεστής συναγωγής υπολογίστηκε με βάση τη θεωρία 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 smtClean="0"/>
              <a:t>Ο συντελεστής εκπομπής διορθώθηκε για σωστή πρόβλεψη της θερμορροής (πιθανές επιδράσεις από γειτονικές επιφάνειες) </a:t>
            </a:r>
            <a:endParaRPr lang="el-GR" dirty="0"/>
          </a:p>
        </p:txBody>
      </p:sp>
      <p:sp>
        <p:nvSpPr>
          <p:cNvPr id="7" name="Ορθογώνιο 6"/>
          <p:cNvSpPr/>
          <p:nvPr/>
        </p:nvSpPr>
        <p:spPr>
          <a:xfrm>
            <a:off x="0" y="2132856"/>
            <a:ext cx="3384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/>
              <a:t>Προσομοιώθηκαν </a:t>
            </a:r>
            <a:r>
              <a:rPr lang="el-GR" dirty="0" smtClean="0"/>
              <a:t>7 τιμές </a:t>
            </a:r>
            <a:r>
              <a:rPr lang="el-GR" dirty="0"/>
              <a:t>συντελεστών </a:t>
            </a:r>
            <a:r>
              <a:rPr lang="el-GR" dirty="0" smtClean="0"/>
              <a:t>εκπομπής</a:t>
            </a:r>
          </a:p>
          <a:p>
            <a:pPr>
              <a:buClr>
                <a:schemeClr val="bg2">
                  <a:lumMod val="75000"/>
                </a:schemeClr>
              </a:buClr>
              <a:buSzPct val="150000"/>
            </a:pPr>
            <a:endParaRPr lang="el-GR" dirty="0"/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/>
              <a:t>Με βάση του συντελεστή συσχέτισης (R2 ) επιλέχθηκε  </a:t>
            </a:r>
            <a:r>
              <a:rPr lang="el-GR" dirty="0" smtClean="0"/>
              <a:t>συντελεστής εκπομπής </a:t>
            </a:r>
            <a:r>
              <a:rPr lang="en-US" dirty="0" smtClean="0"/>
              <a:t>e</a:t>
            </a:r>
            <a:r>
              <a:rPr lang="el-GR" dirty="0" smtClean="0"/>
              <a:t>=0,</a:t>
            </a:r>
            <a:r>
              <a:rPr lang="en-US" dirty="0" smtClean="0"/>
              <a:t>3</a:t>
            </a:r>
            <a:endParaRPr lang="el-GR" dirty="0"/>
          </a:p>
          <a:p>
            <a:r>
              <a:rPr lang="el-GR" dirty="0"/>
              <a:t> </a:t>
            </a:r>
            <a:r>
              <a:rPr lang="el-GR" dirty="0" smtClean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84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86210"/>
          </a:xfrm>
        </p:spPr>
        <p:txBody>
          <a:bodyPr>
            <a:noAutofit/>
          </a:bodyPr>
          <a:lstStyle/>
          <a:p>
            <a:pPr algn="ctr"/>
            <a:r>
              <a:rPr lang="el-GR" sz="2800" dirty="0" smtClean="0">
                <a:effectLst/>
              </a:rPr>
              <a:t>Τελικά αποτελέσματα θερμοκρασίας και θερμορροής (2</a:t>
            </a:r>
            <a:r>
              <a:rPr lang="el-GR" sz="2800" baseline="30000" dirty="0" smtClean="0">
                <a:effectLst/>
              </a:rPr>
              <a:t>ης</a:t>
            </a:r>
            <a:r>
              <a:rPr lang="el-GR" sz="2800" dirty="0" smtClean="0">
                <a:effectLst/>
              </a:rPr>
              <a:t> μέτρησης)</a:t>
            </a:r>
            <a:endParaRPr lang="el-GR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" y="1772817"/>
            <a:ext cx="4427984" cy="278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884" y="4725888"/>
            <a:ext cx="908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 smtClean="0"/>
              <a:t> Χρησιμοποιήθηκαν οι βέλτιστες τιμές θερμικής αγωγιμότητας και εσωτερικού συντελεστή συναγωγής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endParaRPr lang="el-GR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 smtClean="0"/>
              <a:t>Πολύ καλή συμφωνία πειραματικών και υπολογιστικών αποτελεσμάτων</a:t>
            </a:r>
            <a:endParaRPr lang="el-GR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64" y="1769308"/>
            <a:ext cx="4437232" cy="281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9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sz="2800" dirty="0">
                <a:effectLst/>
              </a:rPr>
              <a:t>Σύγκριση συντελεστής θερμοπερατότας  μεταβατικής – μόνιμης </a:t>
            </a:r>
            <a:r>
              <a:rPr lang="el-GR" sz="2800" dirty="0" smtClean="0">
                <a:effectLst/>
              </a:rPr>
              <a:t>κατάστασης</a:t>
            </a: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r>
              <a:rPr lang="el-GR" sz="2800" dirty="0" smtClean="0">
                <a:effectLst/>
              </a:rPr>
              <a:t>(2</a:t>
            </a:r>
            <a:r>
              <a:rPr lang="el-GR" sz="2800" baseline="30000" dirty="0" smtClean="0">
                <a:effectLst/>
              </a:rPr>
              <a:t>ης</a:t>
            </a:r>
            <a:r>
              <a:rPr lang="el-GR" sz="2800" dirty="0" smtClean="0">
                <a:effectLst/>
              </a:rPr>
              <a:t> </a:t>
            </a:r>
            <a:r>
              <a:rPr lang="el-GR" sz="2800" dirty="0">
                <a:effectLst/>
              </a:rPr>
              <a:t>μέτρησης)</a:t>
            </a:r>
            <a:endParaRPr lang="el-GR" sz="28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84778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1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4003" y="69332"/>
            <a:ext cx="912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3</a:t>
            </a:r>
            <a:r>
              <a:rPr lang="el-GR" sz="3200" baseline="30000" dirty="0" smtClean="0"/>
              <a:t>η</a:t>
            </a:r>
            <a:r>
              <a:rPr lang="el-GR" sz="3200" dirty="0" smtClean="0"/>
              <a:t> Μ</a:t>
            </a:r>
            <a:r>
              <a:rPr lang="el-GR" sz="3200" dirty="0"/>
              <a:t>έ</a:t>
            </a:r>
            <a:r>
              <a:rPr lang="el-GR" sz="3200" dirty="0" smtClean="0"/>
              <a:t>τρηση</a:t>
            </a:r>
            <a:endParaRPr lang="el-GR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51" y="1690696"/>
            <a:ext cx="4350934" cy="286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Τίτλος 2"/>
          <p:cNvSpPr>
            <a:spLocks noGrp="1"/>
          </p:cNvSpPr>
          <p:nvPr>
            <p:ph type="title"/>
          </p:nvPr>
        </p:nvSpPr>
        <p:spPr>
          <a:xfrm>
            <a:off x="-6116" y="188640"/>
            <a:ext cx="9144000" cy="1786210"/>
          </a:xfrm>
        </p:spPr>
        <p:txBody>
          <a:bodyPr>
            <a:noAutofit/>
          </a:bodyPr>
          <a:lstStyle/>
          <a:p>
            <a:pPr algn="ctr"/>
            <a:r>
              <a:rPr lang="el-GR" sz="2800" dirty="0" smtClean="0">
                <a:effectLst/>
              </a:rPr>
              <a:t>Τελικά αποτελέσματα θερμοκρασίας και θερμορροής</a:t>
            </a:r>
            <a:endParaRPr lang="el-GR" sz="28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" y="1690697"/>
            <a:ext cx="4686123" cy="28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Ορθογώνιο 1"/>
          <p:cNvSpPr/>
          <p:nvPr/>
        </p:nvSpPr>
        <p:spPr>
          <a:xfrm>
            <a:off x="61597" y="4725144"/>
            <a:ext cx="9051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DEF5FA">
                  <a:lumMod val="75000"/>
                </a:srgb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>
                <a:solidFill>
                  <a:prstClr val="black"/>
                </a:solidFill>
              </a:rPr>
              <a:t>Χρησιμοποιήθηκαν οι </a:t>
            </a:r>
            <a:r>
              <a:rPr lang="el-GR" dirty="0" smtClean="0">
                <a:solidFill>
                  <a:prstClr val="black"/>
                </a:solidFill>
              </a:rPr>
              <a:t>προηγούμενες </a:t>
            </a:r>
            <a:r>
              <a:rPr lang="el-GR" dirty="0">
                <a:solidFill>
                  <a:prstClr val="black"/>
                </a:solidFill>
              </a:rPr>
              <a:t>τιμές θερμικής αγωγιμότητας και εσωτερικού συντελεστή </a:t>
            </a:r>
            <a:r>
              <a:rPr lang="el-GR" dirty="0" smtClean="0">
                <a:solidFill>
                  <a:prstClr val="black"/>
                </a:solidFill>
              </a:rPr>
              <a:t>συναγωγής όπως και συντελεστή εκπομπής</a:t>
            </a:r>
            <a:endParaRPr lang="el-GR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DEF5FA">
                  <a:lumMod val="75000"/>
                </a:srgbClr>
              </a:buClr>
              <a:buSzPct val="150000"/>
              <a:buFont typeface="Lucida Sans Unicode" panose="020B0602030504020204" pitchFamily="34" charset="0"/>
              <a:buChar char="‣"/>
            </a:pPr>
            <a:endParaRPr lang="el-GR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DEF5FA">
                  <a:lumMod val="75000"/>
                </a:srgb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>
                <a:solidFill>
                  <a:prstClr val="black"/>
                </a:solidFill>
              </a:rPr>
              <a:t>Πολύ καλή συμφωνία πειραματικών και υπολογιστικών αποτελεσμάτων</a:t>
            </a:r>
          </a:p>
        </p:txBody>
      </p:sp>
    </p:spTree>
    <p:extLst>
      <p:ext uri="{BB962C8B-B14F-4D97-AF65-F5344CB8AC3E}">
        <p14:creationId xmlns:p14="http://schemas.microsoft.com/office/powerpoint/2010/main" val="29638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l-GR" sz="2600" dirty="0" smtClean="0"/>
              <a:t>Σύγκριση συντελεστή θ</a:t>
            </a:r>
            <a:r>
              <a:rPr lang="el-GR" sz="2600" dirty="0"/>
              <a:t>ε</a:t>
            </a:r>
            <a:r>
              <a:rPr lang="el-GR" sz="2600" dirty="0" smtClean="0"/>
              <a:t>ρμοπερατότητας (</a:t>
            </a:r>
            <a:r>
              <a:rPr lang="en-US" sz="2600" dirty="0" smtClean="0"/>
              <a:t>U) </a:t>
            </a:r>
            <a:r>
              <a:rPr lang="el-GR" sz="2600" dirty="0" smtClean="0"/>
              <a:t>μεταβατικής-μόνιμης κατάστασης</a:t>
            </a:r>
            <a:r>
              <a:rPr lang="en-US" sz="2600" dirty="0" smtClean="0"/>
              <a:t> </a:t>
            </a:r>
            <a:endParaRPr lang="el-GR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3203848" y="5661248"/>
            <a:ext cx="5940152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 smtClean="0"/>
              <a:t>Η μόνιμη κατάσταση  </a:t>
            </a:r>
            <a:r>
              <a:rPr lang="el-GR" dirty="0"/>
              <a:t>οδηγεί σε μεταβαλλόμενα </a:t>
            </a:r>
            <a:r>
              <a:rPr lang="el-GR" dirty="0" smtClean="0"/>
              <a:t> </a:t>
            </a:r>
            <a:r>
              <a:rPr lang="el-GR" dirty="0"/>
              <a:t>και μηδενικά αποτελέσματα τα οποία  δεν </a:t>
            </a:r>
            <a:r>
              <a:rPr lang="el-GR" dirty="0" smtClean="0"/>
              <a:t>μας αποφέρουν αποτελέσματα</a:t>
            </a:r>
            <a:endParaRPr lang="el-GR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704856" cy="41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07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96" y="1162895"/>
            <a:ext cx="2255716" cy="312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52" y="1101381"/>
            <a:ext cx="2889250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1711361"/>
            <a:ext cx="155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Τοίχος μάζας με διάφανης μόνωσης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-34004" y="1943187"/>
            <a:ext cx="208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Διπλό δρομικό τοίχωμα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34003" y="50230"/>
            <a:ext cx="9128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Επίδραση διάφανης μόνωσης στην εξοικονόμηση ενέργειας </a:t>
            </a:r>
          </a:p>
        </p:txBody>
      </p:sp>
      <p:graphicFrame>
        <p:nvGraphicFramePr>
          <p:cNvPr id="2" name="Πίνακας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47858"/>
              </p:ext>
            </p:extLst>
          </p:nvPr>
        </p:nvGraphicFramePr>
        <p:xfrm>
          <a:off x="209966" y="4343000"/>
          <a:ext cx="8640959" cy="2313034"/>
        </p:xfrm>
        <a:graphic>
          <a:graphicData uri="http://schemas.openxmlformats.org/drawingml/2006/table">
            <a:tbl>
              <a:tblPr firstRow="1" bandRow="1" bandCol="1"/>
              <a:tblGrid>
                <a:gridCol w="968773"/>
                <a:gridCol w="889212"/>
                <a:gridCol w="889212"/>
                <a:gridCol w="1106055"/>
                <a:gridCol w="1547541"/>
                <a:gridCol w="1331478"/>
                <a:gridCol w="1021815"/>
                <a:gridCol w="886873"/>
              </a:tblGrid>
              <a:tr h="1141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Υλικό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Πάχος(</a:t>
                      </a:r>
                      <a:r>
                        <a:rPr lang="en-U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cm</a:t>
                      </a: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Πυκνότητα (</a:t>
                      </a:r>
                      <a:r>
                        <a:rPr lang="en-U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kg</a:t>
                      </a: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l-GR" sz="1300" baseline="30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Συντελεστής θερμικής αγωγιμότητας (</a:t>
                      </a:r>
                      <a:r>
                        <a:rPr lang="en-U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3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mK</a:t>
                      </a: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Ειδική θερμοχωρητικότητα (</a:t>
                      </a:r>
                      <a:r>
                        <a:rPr lang="en-U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3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kgK</a:t>
                      </a: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Συντελεστής διαπερατότητας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Συντελεστής απορρόφησης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Συντελεστής ανάκλασης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5782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Διάφανη μόνωση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0,09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1000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0,31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0,38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0,3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67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Σκυρόδεμα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2300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2,3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1000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67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Επίχρισμα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1800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0,87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1000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0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sz="3600" dirty="0" smtClean="0"/>
              <a:t>Επιλογή αρχικών οριακών συνθηκών</a:t>
            </a:r>
            <a:endParaRPr lang="el-GR" sz="36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495" y="2708920"/>
            <a:ext cx="517785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Θέση περιεχομένου 1"/>
          <p:cNvSpPr txBox="1">
            <a:spLocks/>
          </p:cNvSpPr>
          <p:nvPr/>
        </p:nvSpPr>
        <p:spPr>
          <a:xfrm>
            <a:off x="34071" y="1340768"/>
            <a:ext cx="3816424" cy="452596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Font typeface="Wingdings 3"/>
              <a:buNone/>
            </a:pPr>
            <a:endParaRPr lang="el-GR" sz="2400" b="1" dirty="0" smtClean="0"/>
          </a:p>
          <a:p>
            <a:pPr marL="109728" indent="0" algn="ctr">
              <a:buFont typeface="Wingdings 3"/>
              <a:buNone/>
            </a:pPr>
            <a:r>
              <a:rPr lang="el-GR" sz="3000" b="1" dirty="0" smtClean="0"/>
              <a:t>Οριακές συνθήκες: </a:t>
            </a:r>
          </a:p>
          <a:p>
            <a:r>
              <a:rPr lang="el-GR" sz="2400" dirty="0"/>
              <a:t>Σ</a:t>
            </a:r>
            <a:r>
              <a:rPr lang="el-GR" sz="2400" dirty="0" smtClean="0"/>
              <a:t>το </a:t>
            </a:r>
            <a:r>
              <a:rPr lang="el-GR" sz="2400" dirty="0"/>
              <a:t>εσωτερικό επιλέχθηκε θερμοκρασία 20°</a:t>
            </a:r>
            <a:r>
              <a:rPr lang="en-US" sz="2400" dirty="0"/>
              <a:t>C</a:t>
            </a:r>
            <a:r>
              <a:rPr lang="el-GR" sz="2400" dirty="0"/>
              <a:t> σύμφωνα με τις οδηγίες του Τ.Ο.Τ.Ε.Ε-ΚΕΝΑΚ .</a:t>
            </a:r>
          </a:p>
          <a:p>
            <a:r>
              <a:rPr lang="el-GR" sz="2500" dirty="0" smtClean="0"/>
              <a:t>Για το εξωτερικό θεωρούμε:</a:t>
            </a:r>
          </a:p>
          <a:p>
            <a:pPr lvl="1"/>
            <a:r>
              <a:rPr lang="el-GR" sz="2100" dirty="0" smtClean="0"/>
              <a:t>Ημιτονοειδή μεταβαλλόμενη θερμοκρασία	</a:t>
            </a:r>
          </a:p>
          <a:p>
            <a:pPr lvl="1"/>
            <a:r>
              <a:rPr lang="el-GR" sz="2100" dirty="0" smtClean="0"/>
              <a:t>Μέγιστη-Ελάχιστη θερμοκρασία βάση Κ.Ε.Ν.Α.Κ κατά τον μήνα Ιανουάριο</a:t>
            </a:r>
          </a:p>
          <a:p>
            <a:pPr lvl="1"/>
            <a:r>
              <a:rPr lang="el-GR" sz="2100" dirty="0" smtClean="0"/>
              <a:t>Πρόσπτωση ηλιακής ακτινοβολίας για καθαρό ουρανό  </a:t>
            </a:r>
          </a:p>
          <a:p>
            <a:endParaRPr lang="el-GR" sz="2500" dirty="0"/>
          </a:p>
        </p:txBody>
      </p:sp>
      <p:sp>
        <p:nvSpPr>
          <p:cNvPr id="4" name="Ορθογώνιο 3"/>
          <p:cNvSpPr/>
          <p:nvPr/>
        </p:nvSpPr>
        <p:spPr>
          <a:xfrm>
            <a:off x="4283968" y="155133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728" indent="0" algn="ctr">
              <a:buFont typeface="Wingdings 3"/>
              <a:buNone/>
            </a:pPr>
            <a:r>
              <a:rPr lang="el-GR" sz="2400" b="1" dirty="0"/>
              <a:t>Αρχικές συνθήκες: </a:t>
            </a:r>
          </a:p>
          <a:p>
            <a:r>
              <a:rPr lang="el-GR" dirty="0"/>
              <a:t>Ομοιόμορφη θερμοκρασία 22 °</a:t>
            </a:r>
            <a:r>
              <a:rPr lang="en-US" dirty="0"/>
              <a:t>C</a:t>
            </a:r>
            <a:r>
              <a:rPr lang="el-GR" dirty="0"/>
              <a:t> σε όλο το τοίχωμα. </a:t>
            </a:r>
          </a:p>
        </p:txBody>
      </p:sp>
      <p:sp>
        <p:nvSpPr>
          <p:cNvPr id="7" name="Βέλος λυγισμένο προς τα επάνω 6"/>
          <p:cNvSpPr/>
          <p:nvPr/>
        </p:nvSpPr>
        <p:spPr>
          <a:xfrm rot="5400000">
            <a:off x="2775418" y="5153572"/>
            <a:ext cx="928865" cy="5040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88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sz="2800" dirty="0" smtClean="0"/>
              <a:t>Θερμοκρασιακά προφίλ τοιχώματος με διάφανης μόνωση </a:t>
            </a:r>
            <a:endParaRPr lang="el-GR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80" y="1591900"/>
            <a:ext cx="6343478" cy="414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31" y="1707639"/>
            <a:ext cx="26558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sz="1600" dirty="0" smtClean="0"/>
              <a:t>Μέγιστη θερμοκρασία 60 </a:t>
            </a:r>
            <a:r>
              <a:rPr lang="el-GR" sz="1600" dirty="0" smtClean="0">
                <a:latin typeface="Lucida Sans Unicode"/>
                <a:cs typeface="Lucida Sans Unicode"/>
              </a:rPr>
              <a:t>℃ </a:t>
            </a:r>
            <a:r>
              <a:rPr lang="el-GR" sz="1600" dirty="0" smtClean="0"/>
              <a:t>παρατηρείται στη διάφανη μόνωση στις 12.00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sz="1600" dirty="0" smtClean="0"/>
              <a:t>Έντονα μη γραμμικό προφίλ κατά την διάρκεια της ηλιακής ακτινοβολίας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sz="1600" dirty="0" smtClean="0"/>
              <a:t>Το σκυρόδεμα παραμένει ζεστό και τις βραδινές ώρες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endParaRPr lang="el-GR" sz="1600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endParaRPr lang="el-GR" sz="1600" dirty="0"/>
          </a:p>
        </p:txBody>
      </p:sp>
      <p:sp>
        <p:nvSpPr>
          <p:cNvPr id="7" name="Ορθογώνιο 6"/>
          <p:cNvSpPr/>
          <p:nvPr/>
        </p:nvSpPr>
        <p:spPr>
          <a:xfrm>
            <a:off x="7782765" y="1700754"/>
            <a:ext cx="12388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1250" b="1" dirty="0">
                <a:latin typeface="Calibri" panose="020F0502020204030204" pitchFamily="34" charset="0"/>
              </a:rPr>
              <a:t>Αέρας </a:t>
            </a:r>
            <a:endParaRPr lang="en-US" sz="1250" b="1" dirty="0" smtClean="0">
              <a:latin typeface="Calibri" panose="020F0502020204030204" pitchFamily="34" charset="0"/>
            </a:endParaRPr>
          </a:p>
          <a:p>
            <a:r>
              <a:rPr lang="el-GR" sz="1250" b="1" dirty="0" smtClean="0">
                <a:latin typeface="Calibri" panose="020F0502020204030204" pitchFamily="34" charset="0"/>
              </a:rPr>
              <a:t>περιβάλλοντος</a:t>
            </a:r>
            <a:endParaRPr lang="el-GR" sz="125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/>
          <p:cNvSpPr>
            <a:spLocks noGrp="1"/>
          </p:cNvSpPr>
          <p:nvPr>
            <p:ph idx="1"/>
          </p:nvPr>
        </p:nvSpPr>
        <p:spPr>
          <a:xfrm>
            <a:off x="377280" y="1268760"/>
            <a:ext cx="6048672" cy="5040560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Από το 2010</a:t>
            </a:r>
            <a:r>
              <a:rPr lang="el-G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εφαρμόζεται ο Κανονισμός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νεργειακής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πόδοσης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Κ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τιρίων ΚΕΝΑΚ</a:t>
            </a:r>
          </a:p>
          <a:p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Απαιτείται η εκτίμηση της θερμοπερατότητας των δομικών στοιχείων ενός κτιρίου.</a:t>
            </a:r>
          </a:p>
          <a:p>
            <a:pPr lvl="1"/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Χρήσιμες οι μη καταστροφικές διαδικασίες   </a:t>
            </a:r>
          </a:p>
          <a:p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Αξιολόγηση καινοτόμων υλικών όπως η διάφανη μόνωση με υπολογιστικά εργαλεία</a:t>
            </a:r>
          </a:p>
          <a:p>
            <a:pPr lvl="1"/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Καλύτερη εκμετάλλευσης της ηλιακής ενέργειας</a:t>
            </a:r>
          </a:p>
          <a:p>
            <a:endParaRPr lang="el-GR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Εισαγωγή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99079"/>
            <a:ext cx="1747521" cy="180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24744"/>
            <a:ext cx="2477274" cy="13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89684"/>
            <a:ext cx="1784513" cy="207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2800" dirty="0"/>
              <a:t>Θερμοκρασιακά προφίλ </a:t>
            </a:r>
            <a:r>
              <a:rPr lang="el-GR" sz="2800" dirty="0" smtClean="0"/>
              <a:t>συμβατικού τοιχώματος</a:t>
            </a:r>
            <a:endParaRPr lang="el-GR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84" y="1700808"/>
            <a:ext cx="634947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Ορθογώνιο 7"/>
          <p:cNvSpPr/>
          <p:nvPr/>
        </p:nvSpPr>
        <p:spPr>
          <a:xfrm>
            <a:off x="7770471" y="1874703"/>
            <a:ext cx="12388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1300" b="1" dirty="0">
                <a:latin typeface="Calibri" panose="020F0502020204030204" pitchFamily="34" charset="0"/>
              </a:rPr>
              <a:t>Αέρας </a:t>
            </a:r>
            <a:endParaRPr lang="en-US" sz="1300" b="1" dirty="0" smtClean="0">
              <a:latin typeface="Calibri" panose="020F0502020204030204" pitchFamily="34" charset="0"/>
            </a:endParaRPr>
          </a:p>
          <a:p>
            <a:r>
              <a:rPr lang="el-GR" sz="1300" b="1" dirty="0" smtClean="0">
                <a:latin typeface="Calibri" panose="020F0502020204030204" pitchFamily="34" charset="0"/>
              </a:rPr>
              <a:t>περιβάλλοντος</a:t>
            </a:r>
            <a:endParaRPr lang="el-GR" sz="1300" b="1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26882"/>
            <a:ext cx="27049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sz="1600" dirty="0"/>
              <a:t>Η </a:t>
            </a:r>
            <a:r>
              <a:rPr lang="el-GR" sz="1600" dirty="0" smtClean="0"/>
              <a:t>εξωτερική οπτοπλινθοδομή κατά </a:t>
            </a:r>
            <a:r>
              <a:rPr lang="el-GR" sz="1600" dirty="0"/>
              <a:t>τη διάρκεια της μέρας φτάνει έως 50 °</a:t>
            </a:r>
            <a:r>
              <a:rPr lang="en-US" sz="1600" dirty="0" smtClean="0"/>
              <a:t>C</a:t>
            </a:r>
            <a:endParaRPr lang="el-GR" sz="1600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sz="1600" dirty="0"/>
              <a:t>Η </a:t>
            </a:r>
            <a:r>
              <a:rPr lang="el-GR" sz="1600" dirty="0" smtClean="0"/>
              <a:t>εσωτερική οπτοπλινθοδομή με θερμοκρασία η </a:t>
            </a:r>
            <a:r>
              <a:rPr lang="el-GR" sz="1600" dirty="0"/>
              <a:t>οποία μεταβάλλεται </a:t>
            </a:r>
            <a:r>
              <a:rPr lang="el-GR" sz="1600" dirty="0" smtClean="0"/>
              <a:t>μεταξύ 17-23 </a:t>
            </a:r>
            <a:r>
              <a:rPr lang="el-GR" sz="1600" dirty="0"/>
              <a:t>°</a:t>
            </a:r>
            <a:r>
              <a:rPr lang="en-US" sz="1600" dirty="0" smtClean="0"/>
              <a:t>C</a:t>
            </a:r>
            <a:endParaRPr lang="el-GR" sz="1600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sz="1600" dirty="0"/>
              <a:t>Γ</a:t>
            </a:r>
            <a:r>
              <a:rPr lang="el-GR" sz="1600" dirty="0" smtClean="0"/>
              <a:t>ια </a:t>
            </a:r>
            <a:r>
              <a:rPr lang="el-GR" sz="1600" dirty="0"/>
              <a:t>την μόνωση παρατηρείται </a:t>
            </a:r>
            <a:r>
              <a:rPr lang="el-GR" sz="1600" dirty="0" smtClean="0"/>
              <a:t>γραμμικό </a:t>
            </a:r>
            <a:r>
              <a:rPr lang="el-GR" sz="1600" dirty="0"/>
              <a:t>προφίλ με μεγάλες θερμοκρασιακές κλίσεις.      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9385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sz="2800" dirty="0" smtClean="0"/>
              <a:t>Αξιοποίηση ηλιακής ακτινοβολίας μεταξύ συμβατικού και τοιχώματος με διάφανη μόνωση</a:t>
            </a:r>
            <a:endParaRPr lang="el-GR" sz="28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10" y="1484784"/>
            <a:ext cx="6027221" cy="393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Πλαίσιο κειμένου 44"/>
          <p:cNvSpPr txBox="1">
            <a:spLocks noChangeArrowheads="1"/>
          </p:cNvSpPr>
          <p:nvPr/>
        </p:nvSpPr>
        <p:spPr bwMode="auto">
          <a:xfrm>
            <a:off x="4818112" y="3579751"/>
            <a:ext cx="13681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l-GR" altLang="el-GR" sz="2200" b="1" i="0" u="none" strike="noStrike" cap="none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46,22</a:t>
            </a:r>
            <a:endParaRPr kumimoji="0" lang="el-GR" altLang="el-G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Πλαίσιο κειμένου 43"/>
          <p:cNvSpPr txBox="1">
            <a:spLocks noChangeArrowheads="1"/>
          </p:cNvSpPr>
          <p:nvPr/>
        </p:nvSpPr>
        <p:spPr bwMode="auto">
          <a:xfrm>
            <a:off x="5709026" y="4163890"/>
            <a:ext cx="12235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l-GR" altLang="el-GR" sz="2200" b="1" i="0" u="none" strike="noStrike" cap="none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0,37</a:t>
            </a:r>
            <a:endParaRPr kumimoji="0" lang="el-GR" altLang="el-G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Πλαίσιο κειμένου 45"/>
          <p:cNvSpPr txBox="1">
            <a:spLocks noChangeArrowheads="1"/>
          </p:cNvSpPr>
          <p:nvPr/>
        </p:nvSpPr>
        <p:spPr bwMode="auto">
          <a:xfrm>
            <a:off x="6444208" y="2900298"/>
            <a:ext cx="14325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l-GR" altLang="el-G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96,6</a:t>
            </a:r>
            <a:endParaRPr kumimoji="0" lang="el-GR" altLang="el-G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5749" y="1317593"/>
            <a:ext cx="2987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/>
              <a:t>Τ</a:t>
            </a:r>
            <a:r>
              <a:rPr lang="el-GR" dirty="0" smtClean="0"/>
              <a:t>ο </a:t>
            </a:r>
            <a:r>
              <a:rPr lang="el-GR" dirty="0"/>
              <a:t>συμβατικό τοίχωμα αν και έχει </a:t>
            </a:r>
            <a:r>
              <a:rPr lang="el-GR" dirty="0" smtClean="0"/>
              <a:t> </a:t>
            </a:r>
            <a:r>
              <a:rPr lang="el-GR" dirty="0"/>
              <a:t>απώλειες </a:t>
            </a:r>
            <a:r>
              <a:rPr lang="el-GR" dirty="0" smtClean="0"/>
              <a:t> αξιοποιεί </a:t>
            </a:r>
            <a:r>
              <a:rPr lang="el-GR" dirty="0"/>
              <a:t>ένα </a:t>
            </a:r>
            <a:r>
              <a:rPr lang="el-GR" dirty="0" smtClean="0"/>
              <a:t>μέρος </a:t>
            </a:r>
            <a:r>
              <a:rPr lang="el-GR" dirty="0"/>
              <a:t>της ηλιακής </a:t>
            </a:r>
            <a:r>
              <a:rPr lang="el-GR" dirty="0" smtClean="0"/>
              <a:t>ακτινοβολίας </a:t>
            </a:r>
            <a:r>
              <a:rPr lang="el-GR" dirty="0"/>
              <a:t>καταλήγοντας σε μηδενικό θερμικό </a:t>
            </a:r>
          </a:p>
          <a:p>
            <a:r>
              <a:rPr lang="el-GR" dirty="0" smtClean="0"/>
              <a:t>    κέρδος/απώλειες 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endParaRPr lang="el-GR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 smtClean="0"/>
              <a:t>Το τοίχωμα με διάφανη μόνωση  εγκλωβίζει σχεδόν τη μισή προσπίπτουσα ηλιακή ακτινοβολία</a:t>
            </a:r>
            <a:endParaRPr lang="el-GR" dirty="0"/>
          </a:p>
          <a:p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5517232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Υποθέτοντας νότιο τοίχο ενός κτηρίου </a:t>
            </a:r>
            <a:r>
              <a:rPr lang="el-GR" sz="1600" dirty="0"/>
              <a:t>20 </a:t>
            </a:r>
            <a:r>
              <a:rPr lang="en-US" sz="1600" dirty="0"/>
              <a:t>m</a:t>
            </a:r>
            <a:r>
              <a:rPr lang="el-GR" sz="1600" baseline="30000" dirty="0"/>
              <a:t>2</a:t>
            </a:r>
            <a:r>
              <a:rPr lang="el-GR" sz="1600" dirty="0" smtClean="0"/>
              <a:t>  το </a:t>
            </a:r>
            <a:r>
              <a:rPr lang="el-GR" sz="1600" dirty="0"/>
              <a:t>οποίο θερμαίνεται με πετρέλαιο </a:t>
            </a:r>
            <a:r>
              <a:rPr lang="el-GR" sz="1600" dirty="0" smtClean="0"/>
              <a:t>παρατηρούμε </a:t>
            </a:r>
            <a:r>
              <a:rPr lang="el-GR" sz="1600" dirty="0"/>
              <a:t>ότι το όφελος είναι  </a:t>
            </a:r>
            <a:r>
              <a:rPr lang="el-GR" sz="1600" dirty="0" smtClean="0"/>
              <a:t>120 €/</a:t>
            </a:r>
            <a:r>
              <a:rPr lang="en-US" sz="1600" dirty="0" smtClean="0"/>
              <a:t>Month</a:t>
            </a:r>
            <a:endParaRPr lang="el-G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070951" y="4968529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Ιανουάριος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4724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/>
          <p:cNvSpPr>
            <a:spLocks noGrp="1"/>
          </p:cNvSpPr>
          <p:nvPr>
            <p:ph idx="1"/>
          </p:nvPr>
        </p:nvSpPr>
        <p:spPr>
          <a:xfrm>
            <a:off x="-35024" y="836712"/>
            <a:ext cx="9144000" cy="5544616"/>
          </a:xfrm>
        </p:spPr>
        <p:txBody>
          <a:bodyPr>
            <a:noAutofit/>
          </a:bodyPr>
          <a:lstStyle/>
          <a:p>
            <a:r>
              <a:rPr lang="el-GR" sz="2200" dirty="0" smtClean="0"/>
              <a:t>Αναπτύχθηκε μια μέθοδος εκτίμησης της θερμικής αγωγιμότητας </a:t>
            </a:r>
            <a:r>
              <a:rPr lang="el-GR" sz="2200" dirty="0"/>
              <a:t>της μόνωσης </a:t>
            </a:r>
            <a:r>
              <a:rPr lang="el-GR" sz="2200" dirty="0" smtClean="0"/>
              <a:t>με τ</a:t>
            </a:r>
            <a:r>
              <a:rPr lang="el-GR" sz="2200" dirty="0"/>
              <a:t>α</a:t>
            </a:r>
            <a:r>
              <a:rPr lang="el-GR" sz="2200" dirty="0" smtClean="0"/>
              <a:t> </a:t>
            </a:r>
            <a:r>
              <a:rPr lang="el-GR" sz="2200" dirty="0"/>
              <a:t>εξής χαρακτηριστικά </a:t>
            </a:r>
            <a:r>
              <a:rPr lang="el-GR" sz="2200" dirty="0" smtClean="0"/>
              <a:t>:</a:t>
            </a:r>
          </a:p>
          <a:p>
            <a:pPr lvl="1"/>
            <a:r>
              <a:rPr lang="el-GR" sz="1800" dirty="0" smtClean="0"/>
              <a:t>Μεγάλη </a:t>
            </a:r>
            <a:r>
              <a:rPr lang="el-GR" sz="1800" dirty="0"/>
              <a:t>ακρίβεια</a:t>
            </a:r>
          </a:p>
          <a:p>
            <a:pPr lvl="1"/>
            <a:r>
              <a:rPr lang="el-GR" sz="1800" dirty="0" smtClean="0"/>
              <a:t>Μη </a:t>
            </a:r>
            <a:r>
              <a:rPr lang="el-GR" sz="1800" dirty="0"/>
              <a:t>καταστροφική.</a:t>
            </a:r>
          </a:p>
          <a:p>
            <a:pPr lvl="1"/>
            <a:r>
              <a:rPr lang="el-GR" sz="1800" dirty="0"/>
              <a:t>Α</a:t>
            </a:r>
            <a:r>
              <a:rPr lang="el-GR" sz="1800" dirty="0" smtClean="0"/>
              <a:t>σφαλή </a:t>
            </a:r>
            <a:r>
              <a:rPr lang="el-GR" sz="1800" dirty="0"/>
              <a:t>αποτελέσματα ακόμα και με μικρή διαφορά θερμοκρασίας εσωτερικά-εξωτερικά.</a:t>
            </a:r>
          </a:p>
          <a:p>
            <a:pPr lvl="1"/>
            <a:r>
              <a:rPr lang="el-GR" sz="1800" dirty="0" smtClean="0"/>
              <a:t>Λειτουργεί </a:t>
            </a:r>
            <a:r>
              <a:rPr lang="el-GR" sz="1800" dirty="0"/>
              <a:t>κάτω από μεταβατικές συνθήκες</a:t>
            </a:r>
            <a:r>
              <a:rPr lang="el-GR" sz="1800" dirty="0" smtClean="0"/>
              <a:t>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l-GR" sz="2200" dirty="0" smtClean="0"/>
              <a:t>Απαιτείται ιδιαίτερη προσοχή κατά την πειραματική </a:t>
            </a:r>
            <a:r>
              <a:rPr lang="el-GR" sz="2200" dirty="0"/>
              <a:t>μέτρηση. Σωστή τοποθέτηση αισθητήριων θερμοκρασίας και θερμορροής. </a:t>
            </a:r>
            <a:endParaRPr lang="el-GR" sz="2200" dirty="0" smtClean="0"/>
          </a:p>
          <a:p>
            <a:pPr lvl="1"/>
            <a:r>
              <a:rPr lang="el-GR" sz="1800" dirty="0" smtClean="0"/>
              <a:t>Τα </a:t>
            </a:r>
            <a:r>
              <a:rPr lang="el-GR" sz="1800" dirty="0"/>
              <a:t>αισθητήρια της θερμορροής πρέπει να είναι τοποθετημένα σε σημείο του τοιχώματος με μονοδιάστατη συμπεριφορά (αποφυγή θερμογεφυρών</a:t>
            </a:r>
            <a:r>
              <a:rPr lang="el-GR" sz="1800" dirty="0" smtClean="0"/>
              <a:t>)</a:t>
            </a:r>
          </a:p>
          <a:p>
            <a:pPr lvl="1"/>
            <a:r>
              <a:rPr lang="el-GR" sz="1800" dirty="0"/>
              <a:t>Τα αισθητήρια της θερμοκρασίας δεν πρέπει να είναι εκτεθειμένα:</a:t>
            </a:r>
          </a:p>
          <a:p>
            <a:pPr lvl="2"/>
            <a:r>
              <a:rPr lang="el-GR" sz="1600" dirty="0"/>
              <a:t>στην ηλιακή ακτινοβολία </a:t>
            </a:r>
          </a:p>
          <a:p>
            <a:pPr lvl="2"/>
            <a:r>
              <a:rPr lang="el-GR" sz="1600" dirty="0"/>
              <a:t>επίδραση ηλεκτρικών συσκευών</a:t>
            </a:r>
          </a:p>
          <a:p>
            <a:pPr lvl="1"/>
            <a:endParaRPr lang="el-GR" sz="1800" dirty="0"/>
          </a:p>
          <a:p>
            <a:pPr lvl="2"/>
            <a:endParaRPr lang="el-GR" sz="1600" dirty="0" smtClean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>
            <a:normAutofit/>
          </a:bodyPr>
          <a:lstStyle/>
          <a:p>
            <a:pPr algn="ctr"/>
            <a:r>
              <a:rPr lang="el-GR" sz="3600" dirty="0" smtClean="0"/>
              <a:t>Συμπεράσματα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1920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5376672"/>
          </a:xfrm>
        </p:spPr>
        <p:txBody>
          <a:bodyPr>
            <a:normAutofit/>
          </a:bodyPr>
          <a:lstStyle/>
          <a:p>
            <a:endParaRPr lang="el-GR" sz="2200" dirty="0" smtClean="0"/>
          </a:p>
          <a:p>
            <a:r>
              <a:rPr lang="el-GR" sz="2200" dirty="0" smtClean="0"/>
              <a:t>Στο </a:t>
            </a:r>
            <a:r>
              <a:rPr lang="el-GR" sz="2200" dirty="0"/>
              <a:t>τοίχωμα με </a:t>
            </a:r>
            <a:r>
              <a:rPr lang="el-GR" sz="2200" b="1" dirty="0"/>
              <a:t>διάφανη μόνωση  </a:t>
            </a:r>
            <a:r>
              <a:rPr lang="el-GR" sz="2200" dirty="0"/>
              <a:t>ένα ποσοστό από την ολική προσπίπτουσα ακτινοβολία εγκλωβίζεται στο εσωτερικό και υπάρχει καθαρό κέρδος  που αντιστοιχεί περίπου  στη μισή προσπίπτουσα ηλιακή </a:t>
            </a:r>
            <a:r>
              <a:rPr lang="el-GR" sz="2200" dirty="0" smtClean="0"/>
              <a:t>ακτινοβολία</a:t>
            </a:r>
          </a:p>
          <a:p>
            <a:endParaRPr lang="el-GR" sz="2200" dirty="0" smtClean="0"/>
          </a:p>
          <a:p>
            <a:r>
              <a:rPr lang="el-GR" sz="2200" dirty="0"/>
              <a:t>Ενώ το </a:t>
            </a:r>
            <a:r>
              <a:rPr lang="el-GR" sz="2200" b="1" dirty="0"/>
              <a:t>συμβατικό τοίχωμα </a:t>
            </a:r>
            <a:r>
              <a:rPr lang="el-GR" sz="2200" dirty="0"/>
              <a:t>αναπληρώνει τις απώλειες προς το περιβάλλον καταλήγοντας σε μηδενικό θερμικό κέρδος/απώλειες.</a:t>
            </a:r>
          </a:p>
          <a:p>
            <a:pPr marL="109728" indent="0">
              <a:buNone/>
            </a:pPr>
            <a:endParaRPr lang="el-GR" sz="2200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 smtClean="0"/>
              <a:t>Συμπεράσματα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22468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251520" y="1916832"/>
            <a:ext cx="8229600" cy="1143000"/>
          </a:xfrm>
        </p:spPr>
        <p:txBody>
          <a:bodyPr/>
          <a:lstStyle/>
          <a:p>
            <a:pPr algn="ctr"/>
            <a:r>
              <a:rPr lang="el-GR" dirty="0" smtClean="0"/>
              <a:t>ΕΥΧΑΡΙΣΤΟΥΜΕ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064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r>
              <a:rPr lang="el-GR" dirty="0" smtClean="0"/>
              <a:t>Μετρήσεις με το </a:t>
            </a:r>
            <a:r>
              <a:rPr lang="en-US" dirty="0" smtClean="0"/>
              <a:t>HFM</a:t>
            </a:r>
            <a:r>
              <a:rPr lang="el-GR" dirty="0" smtClean="0"/>
              <a:t> 215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l-GR" dirty="0" smtClean="0"/>
              <a:t>Προσομοιώσεις με το </a:t>
            </a:r>
            <a:r>
              <a:rPr lang="en-US" dirty="0" smtClean="0"/>
              <a:t>Bark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l-GR" dirty="0" smtClean="0"/>
              <a:t>Ανάλυση με το </a:t>
            </a:r>
            <a:r>
              <a:rPr lang="en-US" dirty="0" smtClean="0"/>
              <a:t>excel</a:t>
            </a:r>
            <a:endParaRPr lang="el-GR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l-GR" dirty="0" smtClean="0"/>
              <a:t>Μεθοδολογία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46" y="764704"/>
            <a:ext cx="2603787" cy="17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01" y="2708920"/>
            <a:ext cx="3395875" cy="204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46" y="4839592"/>
            <a:ext cx="2909777" cy="19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6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85000" lnSpcReduction="10000"/>
          </a:bodyPr>
          <a:lstStyle/>
          <a:p>
            <a:r>
              <a:rPr lang="el-GR" dirty="0"/>
              <a:t>Το μονοδιάστατο μεταβατικό ενεργειακό </a:t>
            </a:r>
            <a:r>
              <a:rPr lang="el-GR" dirty="0" smtClean="0"/>
              <a:t>ισοζύγιο </a:t>
            </a:r>
            <a:r>
              <a:rPr lang="el-GR" dirty="0"/>
              <a:t>εκφράζεται από την </a:t>
            </a:r>
            <a:r>
              <a:rPr lang="el-GR" dirty="0" smtClean="0"/>
              <a:t>εξίσωση</a:t>
            </a:r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r>
              <a:rPr lang="el-GR" dirty="0" smtClean="0"/>
              <a:t>Για την ηλιακή ακτινοβολία χρησιμοποιήθηκε το </a:t>
            </a:r>
            <a:r>
              <a:rPr lang="el-GR" dirty="0"/>
              <a:t>Μοντέλο Ηλιακής Ακτινοβολίας </a:t>
            </a:r>
            <a:r>
              <a:rPr lang="el-GR" dirty="0" smtClean="0"/>
              <a:t> Καθαρού Ουρανού</a:t>
            </a:r>
          </a:p>
          <a:p>
            <a:r>
              <a:rPr lang="el-GR" dirty="0"/>
              <a:t>Στην επιφάνεια των υλικών εφαρμόζεται το </a:t>
            </a:r>
            <a:r>
              <a:rPr lang="el-GR" dirty="0" smtClean="0"/>
              <a:t>ισοζύγιο ακτινοβολίας</a:t>
            </a:r>
            <a:r>
              <a:rPr lang="en-US" dirty="0" smtClean="0"/>
              <a:t>. </a:t>
            </a:r>
            <a:r>
              <a:rPr lang="el-GR" dirty="0" smtClean="0"/>
              <a:t>Περιλαμβάνει</a:t>
            </a:r>
            <a:r>
              <a:rPr lang="en-US" dirty="0" smtClean="0"/>
              <a:t> </a:t>
            </a:r>
            <a:r>
              <a:rPr lang="el-GR" dirty="0" smtClean="0"/>
              <a:t>συντελ. </a:t>
            </a:r>
          </a:p>
          <a:p>
            <a:pPr lvl="1"/>
            <a:r>
              <a:rPr lang="el-GR" dirty="0" smtClean="0"/>
              <a:t>απορρόφησης </a:t>
            </a:r>
          </a:p>
          <a:p>
            <a:pPr lvl="1"/>
            <a:r>
              <a:rPr lang="el-GR" dirty="0" smtClean="0"/>
              <a:t>διαπερατότητας  </a:t>
            </a:r>
          </a:p>
          <a:p>
            <a:pPr lvl="1"/>
            <a:r>
              <a:rPr lang="el-GR" dirty="0" smtClean="0"/>
              <a:t>ανάκλασης</a:t>
            </a:r>
            <a:endParaRPr lang="el-GR" dirty="0"/>
          </a:p>
          <a:p>
            <a:pPr marL="109728" indent="0">
              <a:buNone/>
            </a:pPr>
            <a:r>
              <a:rPr lang="el-GR" dirty="0"/>
              <a:t> 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Μαθηματικό μοντέλο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/>
              <p:cNvSpPr/>
              <p:nvPr/>
            </p:nvSpPr>
            <p:spPr>
              <a:xfrm>
                <a:off x="2635035" y="2204864"/>
                <a:ext cx="4480373" cy="78386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20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l-GR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l-G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sz="2000" i="1">
                              <a:latin typeface="Cambria Math"/>
                            </a:rPr>
                            <m:t>𝜌</m:t>
                          </m:r>
                          <m:r>
                            <a:rPr lang="el-GR" sz="2000" i="1">
                              <a:latin typeface="Cambria Math"/>
                            </a:rPr>
                            <m:t>∙</m:t>
                          </m:r>
                          <m:r>
                            <a:rPr lang="en-US" sz="2000" i="1">
                              <a:latin typeface="Cambria Math"/>
                            </a:rPr>
                            <m:t>𝐶𝑝</m:t>
                          </m:r>
                          <m:r>
                            <a:rPr lang="el-GR" sz="2000" i="1">
                              <a:latin typeface="Cambria Math"/>
                            </a:rPr>
                            <m:t>∙</m:t>
                          </m:r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l-GR" sz="2000" i="1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l-GR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2000" i="1">
                              <a:latin typeface="Cambria Math"/>
                            </a:rPr>
                            <m:t>𝑑𝑇</m:t>
                          </m:r>
                        </m:num>
                        <m:den>
                          <m:r>
                            <a:rPr lang="el-GR" sz="2000" i="1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l-G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sz="2000" i="1">
                              <a:latin typeface="Cambria Math"/>
                            </a:rPr>
                            <m:t>𝑘</m:t>
                          </m:r>
                          <m:r>
                            <a:rPr lang="el-GR" sz="2000" i="1">
                              <a:latin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l-G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l-GR" sz="2000" i="1">
                                  <a:latin typeface="Cambria Math"/>
                                </a:rPr>
                                <m:t>𝑑𝑇</m:t>
                              </m:r>
                            </m:num>
                            <m:den>
                              <m:r>
                                <a:rPr lang="el-GR" sz="2000" i="1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l-GR" sz="2000" i="1">
                          <a:latin typeface="Cambria Math"/>
                        </a:rPr>
                        <m:t>+</m:t>
                      </m:r>
                      <m:r>
                        <a:rPr lang="el-GR" sz="2000" i="1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4" name="Ορθογώνιο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35" y="2204864"/>
                <a:ext cx="4480373" cy="7838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/>
              <p:cNvSpPr/>
              <p:nvPr/>
            </p:nvSpPr>
            <p:spPr>
              <a:xfrm>
                <a:off x="4283968" y="5033866"/>
                <a:ext cx="2952328" cy="4001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/>
                        <m:t> </m:t>
                      </m:r>
                      <m:r>
                        <a:rPr lang="el-GR" sz="2000" i="1">
                          <a:latin typeface="Cambria Math"/>
                        </a:rPr>
                        <m:t>𝜌</m:t>
                      </m:r>
                      <m:r>
                        <a:rPr lang="el-GR" sz="2000" i="1">
                          <a:latin typeface="Cambria Math"/>
                        </a:rPr>
                        <m:t> +</m:t>
                      </m:r>
                      <m:r>
                        <a:rPr lang="el-GR" sz="2000" i="1">
                          <a:latin typeface="Cambria Math"/>
                        </a:rPr>
                        <m:t>𝛼</m:t>
                      </m:r>
                      <m:r>
                        <a:rPr lang="el-GR" sz="2000" i="1">
                          <a:latin typeface="Cambria Math"/>
                        </a:rPr>
                        <m:t> +</m:t>
                      </m:r>
                      <m:r>
                        <a:rPr lang="el-GR" sz="2000" i="1">
                          <a:latin typeface="Cambria Math"/>
                        </a:rPr>
                        <m:t>𝜏</m:t>
                      </m:r>
                      <m:r>
                        <a:rPr lang="el-GR" sz="2000" i="1">
                          <a:latin typeface="Cambria Math"/>
                        </a:rPr>
                        <m:t> =1</m:t>
                      </m:r>
                    </m:oMath>
                  </m:oMathPara>
                </a14:m>
                <a:endParaRPr lang="el-GR" sz="2000" dirty="0"/>
              </a:p>
            </p:txBody>
          </p:sp>
        </mc:Choice>
        <mc:Fallback xmlns="">
          <p:sp>
            <p:nvSpPr>
              <p:cNvPr id="5" name="Ορθογώνιο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033866"/>
                <a:ext cx="2952328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2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l-GR" sz="2500" dirty="0"/>
              <a:t>Η διεξαγωγή των μετρήσεων έγινε σε ένα εξωτερικό τοίχο του εργαστηρίου μετάδοσης </a:t>
            </a:r>
            <a:r>
              <a:rPr lang="el-GR" sz="2500" dirty="0" smtClean="0"/>
              <a:t>θερμότητας, τα </a:t>
            </a:r>
            <a:r>
              <a:rPr lang="el-GR" sz="2500" dirty="0"/>
              <a:t>όργανα που χρησιμοποιήθηκαν</a:t>
            </a:r>
            <a:r>
              <a:rPr lang="el-GR" sz="2500" dirty="0" smtClean="0"/>
              <a:t>:</a:t>
            </a:r>
            <a:endParaRPr lang="el-GR" sz="2500" dirty="0"/>
          </a:p>
          <a:p>
            <a:pPr lvl="0"/>
            <a:r>
              <a:rPr lang="el-GR" sz="2500" dirty="0" smtClean="0"/>
              <a:t>(1) ο </a:t>
            </a:r>
            <a:r>
              <a:rPr lang="el-GR" sz="2500" dirty="0"/>
              <a:t>υπολογιστής στον οποίο καταγράφονταν τα </a:t>
            </a:r>
            <a:r>
              <a:rPr lang="el-GR" sz="2500" dirty="0" smtClean="0"/>
              <a:t>δεδομένα,</a:t>
            </a:r>
            <a:r>
              <a:rPr lang="el-GR" sz="2800" dirty="0" smtClean="0"/>
              <a:t> </a:t>
            </a:r>
            <a:r>
              <a:rPr lang="el-GR" sz="2500" dirty="0"/>
              <a:t>(2)</a:t>
            </a:r>
            <a:r>
              <a:rPr lang="el-GR" sz="2800" dirty="0" smtClean="0"/>
              <a:t> </a:t>
            </a:r>
            <a:r>
              <a:rPr lang="el-GR" sz="2500" dirty="0" smtClean="0"/>
              <a:t>η </a:t>
            </a:r>
            <a:r>
              <a:rPr lang="el-GR" sz="2500" dirty="0"/>
              <a:t>συσκευή μέτρησης θερμορροής και θερμοκρασίας</a:t>
            </a:r>
          </a:p>
          <a:p>
            <a:pPr marL="109728" lvl="0" indent="0">
              <a:buNone/>
            </a:pPr>
            <a:endParaRPr lang="el-GR" sz="2500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ctr"/>
            <a:r>
              <a:rPr lang="el-GR" dirty="0" smtClean="0"/>
              <a:t>Πειραματική διάταξη</a:t>
            </a:r>
            <a:endParaRPr lang="el-GR" dirty="0"/>
          </a:p>
        </p:txBody>
      </p:sp>
      <p:pic>
        <p:nvPicPr>
          <p:cNvPr id="4" name="Εικόνα 3" descr="\\phobos.stef.teilar.gr\shared\transfer\varvadoukas\φωτογραφιες συσκευης\DSCN184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9958"/>
            <a:ext cx="3510299" cy="264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Εικόνα 4" descr="E:\ΠΤΥΧΙΑΚΗ ΟΝΟΥΦΡΙΟΣ\φωτογραφιες συσκευης\DSCN184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520" y="3532079"/>
            <a:ext cx="3471395" cy="259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93867" y="350995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(1)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6851" y="35413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(2)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87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337735" y="332656"/>
            <a:ext cx="8229600" cy="1728192"/>
          </a:xfrm>
        </p:spPr>
        <p:txBody>
          <a:bodyPr>
            <a:normAutofit/>
          </a:bodyPr>
          <a:lstStyle/>
          <a:p>
            <a:pPr lvl="0" algn="ctr"/>
            <a:r>
              <a:rPr lang="el-GR" dirty="0" smtClean="0"/>
              <a:t>Θερμοκρασία περιβάλλοντος</a:t>
            </a:r>
            <a:endParaRPr lang="el-GR" dirty="0"/>
          </a:p>
        </p:txBody>
      </p:sp>
      <p:pic>
        <p:nvPicPr>
          <p:cNvPr id="5" name="Εικόνα 4" descr="E:\ΠΤΥΧΙΑΚΗ ΟΝΟΥΦΡΙΟΣ\φωτογραφιες συσκευης\DSCN184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0470"/>
            <a:ext cx="4139351" cy="35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563888" y="552065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(1)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270892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 smtClean="0"/>
              <a:t>Δεν πρέπει να εκτίθεται στην ηλιακή ακτινοβολία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761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Θερμοκρασία χώρου</a:t>
            </a:r>
            <a:endParaRPr lang="el-G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12776"/>
            <a:ext cx="5398825" cy="426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88990"/>
              </p:ext>
            </p:extLst>
          </p:nvPr>
        </p:nvGraphicFramePr>
        <p:xfrm>
          <a:off x="467544" y="1268760"/>
          <a:ext cx="2747010" cy="1261872"/>
        </p:xfrm>
        <a:graphic>
          <a:graphicData uri="http://schemas.openxmlformats.org/drawingml/2006/table">
            <a:tbl>
              <a:tblPr firstRow="1" firstCol="1" lastCol="1" bandRow="1" bandCol="1"/>
              <a:tblGrid>
                <a:gridCol w="1376680"/>
                <a:gridCol w="137033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" algn="l"/>
                        </a:tabLst>
                      </a:pPr>
                      <a:r>
                        <a:rPr lang="el-GR" sz="18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l-GR" sz="18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ΣΗΜΕΙΑ </a:t>
                      </a:r>
                      <a:endParaRPr lang="el-G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" algn="l"/>
                        </a:tabLst>
                      </a:pPr>
                      <a:r>
                        <a:rPr lang="el-GR" sz="18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Δ</a:t>
                      </a: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l-GR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l-GR" sz="1800" dirty="0">
                          <a:effectLst/>
                          <a:latin typeface="Calibri"/>
                          <a:ea typeface="Calibri"/>
                          <a:cs typeface="Arial"/>
                        </a:rPr>
                        <a:t>˚</a:t>
                      </a: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l-GR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  <a:endParaRPr lang="el-G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" algn="l"/>
                        </a:tabLst>
                      </a:pPr>
                      <a:r>
                        <a:rPr lang="el-GR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ΑΒ</a:t>
                      </a:r>
                      <a:endParaRPr lang="el-G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" algn="l"/>
                        </a:tabLst>
                      </a:pPr>
                      <a:r>
                        <a:rPr lang="el-GR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0.9</a:t>
                      </a:r>
                      <a:endParaRPr lang="el-G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" algn="l"/>
                        </a:tabLst>
                      </a:pPr>
                      <a:r>
                        <a:rPr lang="el-GR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ΑΓ</a:t>
                      </a:r>
                      <a:endParaRPr lang="el-G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" algn="l"/>
                        </a:tabLst>
                      </a:pPr>
                      <a:r>
                        <a:rPr lang="el-GR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el-G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" algn="l"/>
                        </a:tabLst>
                      </a:pPr>
                      <a:r>
                        <a:rPr lang="el-GR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ΑΔ</a:t>
                      </a:r>
                      <a:endParaRPr lang="el-G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" algn="l"/>
                        </a:tabLst>
                      </a:pPr>
                      <a:r>
                        <a:rPr lang="en-U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el-G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3002" y="2564904"/>
            <a:ext cx="259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 smtClean="0"/>
              <a:t>Υπάρχει σημαντική διαφορά μεταξύ των σημείων που ελέγχθηκαν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endParaRPr lang="el-GR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SzPct val="150000"/>
              <a:buFont typeface="Lucida Sans Unicode" panose="020B0602030504020204" pitchFamily="34" charset="0"/>
              <a:buChar char="‣"/>
            </a:pPr>
            <a:r>
              <a:rPr lang="el-GR" dirty="0" smtClean="0"/>
              <a:t>Η θερμοκρασία πρέπει να λαμβάνεται στην ίδια περιοχή με το αισθητήριο θερμορροής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467533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796136" y="3219883"/>
            <a:ext cx="24765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l-GR" altLang="el-G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Α</a:t>
            </a:r>
            <a:endParaRPr kumimoji="0" lang="el-GR" alt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16416" y="4424536"/>
            <a:ext cx="20002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l-GR" altLang="el-G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Γ</a:t>
            </a:r>
            <a:endParaRPr kumimoji="0" lang="el-GR" alt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09154" y="5445224"/>
            <a:ext cx="2095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l-GR" altLang="el-G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Δ</a:t>
            </a:r>
            <a:endParaRPr kumimoji="0" lang="el-GR" alt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/>
          <p:cNvSpPr>
            <a:spLocks noGrp="1"/>
          </p:cNvSpPr>
          <p:nvPr>
            <p:ph idx="1"/>
          </p:nvPr>
        </p:nvSpPr>
        <p:spPr>
          <a:xfrm>
            <a:off x="457200" y="1481328"/>
            <a:ext cx="3538736" cy="4525963"/>
          </a:xfrm>
        </p:spPr>
        <p:txBody>
          <a:bodyPr>
            <a:normAutofit/>
          </a:bodyPr>
          <a:lstStyle/>
          <a:p>
            <a:r>
              <a:rPr lang="el-GR" sz="2000" dirty="0" smtClean="0"/>
              <a:t>Δοκιμάστηκα</a:t>
            </a:r>
            <a:r>
              <a:rPr lang="el-GR" sz="2000" dirty="0"/>
              <a:t>ν</a:t>
            </a:r>
            <a:r>
              <a:rPr lang="el-GR" sz="2000" dirty="0" smtClean="0"/>
              <a:t> τρείς θέσεις μέτρησης. </a:t>
            </a:r>
          </a:p>
          <a:p>
            <a:r>
              <a:rPr lang="el-GR" sz="2000" dirty="0" smtClean="0"/>
              <a:t>Αυξημένες θερμορροές στη θέση 2 λόγω ενισχυτικού περίδεσμου (ΣΕΝΑΖ)</a:t>
            </a:r>
          </a:p>
          <a:p>
            <a:r>
              <a:rPr lang="el-GR" sz="2000" dirty="0" smtClean="0"/>
              <a:t>Σχετικά παρόμοια αποτελέσματα στη θέση 1 και 3</a:t>
            </a:r>
          </a:p>
          <a:p>
            <a:r>
              <a:rPr lang="el-GR" sz="2000" dirty="0" smtClean="0"/>
              <a:t>Επιλέχθηκε η θέση 1 διότι είχε τις μικρότερες επιδράσεις από τρισδιάστατα στοιχεία</a:t>
            </a:r>
            <a:endParaRPr lang="el-GR" sz="2000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Αισθητήρια θερμορροής</a:t>
            </a:r>
            <a:endParaRPr lang="el-GR" dirty="0"/>
          </a:p>
        </p:txBody>
      </p:sp>
      <p:pic>
        <p:nvPicPr>
          <p:cNvPr id="5" name="Εικόνα 4" descr="E:\ΠΤΥΧΙΑΚΗ ΟΝΟΥΦΡΙΟΣ\φωτογραφιες συσκευης\DSCN1853!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4176464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732240" y="4653136"/>
            <a:ext cx="244475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l-GR" altLang="el-G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l-GR" alt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732240" y="3102992"/>
            <a:ext cx="255588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l-GR" altLang="el-G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l-GR" alt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Πλαίσιο κειμένου 2"/>
          <p:cNvSpPr txBox="1">
            <a:spLocks noChangeArrowheads="1"/>
          </p:cNvSpPr>
          <p:nvPr/>
        </p:nvSpPr>
        <p:spPr bwMode="auto">
          <a:xfrm>
            <a:off x="6600477" y="1700808"/>
            <a:ext cx="254000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l-GR" altLang="el-G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l-GR" alt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υγκέντρωση">
  <a:themeElements>
    <a:clrScheme name="Συγκέντρωση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Συγκέντρωση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Συγκέντρωση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826</TotalTime>
  <Words>1127</Words>
  <Application>Microsoft Office PowerPoint</Application>
  <PresentationFormat>Προβολή στην οθόνη (4:3)</PresentationFormat>
  <Paragraphs>228</Paragraphs>
  <Slides>34</Slides>
  <Notes>6</Notes>
  <HiddenSlides>3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34</vt:i4>
      </vt:variant>
    </vt:vector>
  </HeadingPairs>
  <TitlesOfParts>
    <vt:vector size="35" baseType="lpstr">
      <vt:lpstr>Συγκέντρωση</vt:lpstr>
      <vt:lpstr>            ΑΝΑΠΤΥΞΗ ΜΗ ΚΑΤΑΣΤΡΟΦΙΚΗΣ ΜΕΘΟΔΟΛΟΓΙΑΣ ΓΙΑ ΤΗΝ ΕΚΤΙΜΗΣΗ ΤΗΣ ΘΕΡΜΟΠΕΡΑΤΟΤΗΤΑΣ ΑΓΝΩΣΤΟΥ ΤΟΙΧΩΜΑΤΟΣ</vt:lpstr>
      <vt:lpstr>Περιεχόμενα</vt:lpstr>
      <vt:lpstr>Εισαγωγή</vt:lpstr>
      <vt:lpstr>Μεθοδολογία</vt:lpstr>
      <vt:lpstr>Μαθηματικό μοντέλο</vt:lpstr>
      <vt:lpstr>Πειραματική διάταξη</vt:lpstr>
      <vt:lpstr>Θερμοκρασία περιβάλλοντος</vt:lpstr>
      <vt:lpstr>Θερμοκρασία χώρου</vt:lpstr>
      <vt:lpstr>Αισθητήρια θερμορροής</vt:lpstr>
      <vt:lpstr>Επεξεργασία μετρήσεων για εκτίμηση θερμικής αγωγιμότητας</vt:lpstr>
      <vt:lpstr>Επιλογή αρχικών και οριακών συνθηκών </vt:lpstr>
      <vt:lpstr>Εσωτερική-Εξωτερική και θερμοκρασία τοιχώματος</vt:lpstr>
      <vt:lpstr>Θερμορροή βάση πειραματικών μετρήσεων</vt:lpstr>
      <vt:lpstr>Σύγκριση πειραματικών μετρήσεων θερμοκρασιών με τα αποτελέσματα της προσομοίωσης</vt:lpstr>
      <vt:lpstr>Σύγκριση πειραματικών μετρήσεων θερμορροών με τα αποτελέσματα της προσομοίωσης</vt:lpstr>
      <vt:lpstr>Δοκιμές προσομοίωσης με διάφορες τιμές του συντελεστή θερμικής αγωγιμότητας</vt:lpstr>
      <vt:lpstr>Επιλογή συντελεστή θερμικής αγωγιμότητας</vt:lpstr>
      <vt:lpstr>Δοκιμές προσομοίωσης με διάφορες τιμές του εσωτερικού συντελεστή συναγωγής</vt:lpstr>
      <vt:lpstr>Μεθοδολογία επιλογής εσωτερικού συντελεστή συναγωγής</vt:lpstr>
      <vt:lpstr>Τελικά αποτελέσματα θερμοκρασίας και θερμορροής</vt:lpstr>
      <vt:lpstr>Παρουσίαση του PowerPoint</vt:lpstr>
      <vt:lpstr>Μέθοδος επιλογής συντελεστή εκπομπής </vt:lpstr>
      <vt:lpstr>Τελικά αποτελέσματα θερμοκρασίας και θερμορροής (2ης μέτρησης)</vt:lpstr>
      <vt:lpstr>Σύγκριση συντελεστής θερμοπερατότας  μεταβατικής – μόνιμης κατάστασης (2ης μέτρησης)</vt:lpstr>
      <vt:lpstr>Τελικά αποτελέσματα θερμοκρασίας και θερμορροής</vt:lpstr>
      <vt:lpstr>Σύγκριση συντελεστή θερμοπερατότητας (U) μεταβατικής-μόνιμης κατάστασης </vt:lpstr>
      <vt:lpstr>Παρουσίαση του PowerPoint</vt:lpstr>
      <vt:lpstr>Επιλογή αρχικών οριακών συνθηκών</vt:lpstr>
      <vt:lpstr>Θερμοκρασιακά προφίλ τοιχώματος με διάφανης μόνωση </vt:lpstr>
      <vt:lpstr>Θερμοκρασιακά προφίλ συμβατικού τοιχώματος</vt:lpstr>
      <vt:lpstr>Αξιοποίηση ηλιακής ακτινοβολίας μεταξύ συμβατικού και τοιχώματος με διάφανη μόνωση</vt:lpstr>
      <vt:lpstr>Συμπεράσματα</vt:lpstr>
      <vt:lpstr>Συμπεράσματα</vt:lpstr>
      <vt:lpstr>ΕΥΧΑΡΙΣΤΟΥΜΕ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ΑΝΑΠΤΥΞΗ ΜΗ ΚΑΤΑΣΤΡΟΦΙΚΗΣ ΜΕΘΟΔΟΛΟΓΙΑΣ ΓΙΑ ΤΗΝ ΕΚΤΙΜΗΣΗ ΤΗΣ ΘΕΡΜΟΠΕΡΑΤΟΤΗΤΑΣ ΑΓΝΩΣΤΟΥ ΤΟΙΧΩΜΑΤΟΣ</dc:title>
  <dc:creator>kostopoulos</dc:creator>
  <cp:lastModifiedBy>kostopoulos</cp:lastModifiedBy>
  <cp:revision>72</cp:revision>
  <dcterms:created xsi:type="dcterms:W3CDTF">2013-09-20T09:32:22Z</dcterms:created>
  <dcterms:modified xsi:type="dcterms:W3CDTF">2013-09-26T08:59:03Z</dcterms:modified>
</cp:coreProperties>
</file>