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257" r:id="rId3"/>
    <p:sldId id="258" r:id="rId4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alibri Light" panose="020F0302020204030204" pitchFamily="34" charset="0"/>
      <p:regular r:id="rId28"/>
      <p:italic r:id="rId29"/>
    </p:embeddedFont>
    <p:embeddedFont>
      <p:font typeface="Cambria Math" panose="02040503050406030204" pitchFamily="18" charset="0"/>
      <p:regular r:id="rId3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0" autoAdjust="0"/>
    <p:restoredTop sz="80070" autoAdjust="0"/>
  </p:normalViewPr>
  <p:slideViewPr>
    <p:cSldViewPr snapToGrid="0" showGuides="1">
      <p:cViewPr varScale="1">
        <p:scale>
          <a:sx n="92" d="100"/>
          <a:sy n="92" d="100"/>
        </p:scale>
        <p:origin x="132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0" Type="http://schemas.openxmlformats.org/officeDocument/2006/relationships/font" Target="fonts/font7.fntdata"/><Relationship Id="rId3" Type="http://schemas.openxmlformats.org/officeDocument/2006/relationships/slide" Target="slides/slide1.xml"/><Relationship Id="rId29" Type="http://schemas.openxmlformats.org/officeDocument/2006/relationships/font" Target="fonts/font6.fntdata"/><Relationship Id="rId28" Type="http://schemas.openxmlformats.org/officeDocument/2006/relationships/font" Target="fonts/font5.fntdata"/><Relationship Id="rId27" Type="http://schemas.openxmlformats.org/officeDocument/2006/relationships/font" Target="fonts/font4.fntdata"/><Relationship Id="rId26" Type="http://schemas.openxmlformats.org/officeDocument/2006/relationships/font" Target="fonts/font3.fntdata"/><Relationship Id="rId25" Type="http://schemas.openxmlformats.org/officeDocument/2006/relationships/font" Target="fonts/font2.fntdata"/><Relationship Id="rId24" Type="http://schemas.openxmlformats.org/officeDocument/2006/relationships/font" Target="fonts/font1.fntdata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_rels/data1.xml.rels><?xml version="1.0" encoding="UTF-8" standalone="yes"?>
<Relationships xmlns="http://schemas.openxmlformats.org/package/2006/relationships"><Relationship Id="rId5" Type="http://schemas.openxmlformats.org/officeDocument/2006/relationships/image" Target="../media/image87.png"/><Relationship Id="rId4" Type="http://schemas.openxmlformats.org/officeDocument/2006/relationships/image" Target="../media/image86.png"/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image" Target="../media/image83.png"/></Relationships>
</file>

<file path=ppt/diagrams/_rels/drawing1.xml.rels><?xml version="1.0" encoding="UTF-8" standalone="yes"?>
<Relationships xmlns="http://schemas.openxmlformats.org/package/2006/relationships"><Relationship Id="rId5" Type="http://schemas.openxmlformats.org/officeDocument/2006/relationships/image" Target="../media/image87.png"/><Relationship Id="rId4" Type="http://schemas.openxmlformats.org/officeDocument/2006/relationships/image" Target="../media/image86.png"/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image" Target="../media/image8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6BC35D-D58C-4CB1-AEFA-8E8C7988543D}" type="doc">
      <dgm:prSet loTypeId="urn:microsoft.com/office/officeart/2005/8/layout/vProcess5" loCatId="process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C1DDC8E5-7DBD-4948-8534-5405008955B9}">
      <dgm:prSet phldrT="[文本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870D9F6F-1059-48C8-86FB-5DB9384D5E69}" cxnId="{4A0BD024-A4D3-411E-A522-BAC302649701}" type="parTrans">
      <dgm:prSet/>
      <dgm:spPr/>
      <dgm:t>
        <a:bodyPr/>
        <a:lstStyle/>
        <a:p>
          <a:endParaRPr lang="en-US"/>
        </a:p>
      </dgm:t>
    </dgm:pt>
    <dgm:pt modelId="{D5BA1064-3E57-4BF0-BB1A-F352A8A026BD}" cxnId="{4A0BD024-A4D3-411E-A522-BAC302649701}" type="sibTrans">
      <dgm:prSet/>
      <dgm:spPr/>
      <dgm:t>
        <a:bodyPr/>
        <a:lstStyle/>
        <a:p>
          <a:endParaRPr lang="en-US"/>
        </a:p>
      </dgm:t>
    </dgm:pt>
    <dgm:pt modelId="{F1C2216E-EB2F-4513-996C-F21FF22D12FB}">
      <dgm:prSet phldrT="[文本]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22371011-8DEA-4D36-B33D-895510347E2D}" cxnId="{76C66E4E-3BFF-4CE3-8986-843C607A2020}" type="parTrans">
      <dgm:prSet/>
      <dgm:spPr/>
      <dgm:t>
        <a:bodyPr/>
        <a:lstStyle/>
        <a:p>
          <a:endParaRPr lang="en-US"/>
        </a:p>
      </dgm:t>
    </dgm:pt>
    <dgm:pt modelId="{4DD60158-1748-4A37-A65E-7AF332B6A983}" cxnId="{76C66E4E-3BFF-4CE3-8986-843C607A2020}" type="sibTrans">
      <dgm:prSet/>
      <dgm:spPr/>
      <dgm:t>
        <a:bodyPr/>
        <a:lstStyle/>
        <a:p>
          <a:endParaRPr lang="en-US"/>
        </a:p>
      </dgm:t>
    </dgm:pt>
    <dgm:pt modelId="{EEA33A85-341F-410D-BAED-A5D56E2B8C3F}">
      <dgm:prSet phldrT="[文本]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0713DCAB-4952-4F8A-A987-F3BBEAE30C45}" cxnId="{6E257203-3365-47A1-8002-5FD4B6E567BD}" type="parTrans">
      <dgm:prSet/>
      <dgm:spPr/>
      <dgm:t>
        <a:bodyPr/>
        <a:lstStyle/>
        <a:p>
          <a:endParaRPr lang="en-US"/>
        </a:p>
      </dgm:t>
    </dgm:pt>
    <dgm:pt modelId="{1FAE7D79-6358-4F0E-B0D2-29346D1B0346}" cxnId="{6E257203-3365-47A1-8002-5FD4B6E567BD}" type="sibTrans">
      <dgm:prSet/>
      <dgm:spPr/>
      <dgm:t>
        <a:bodyPr/>
        <a:lstStyle/>
        <a:p>
          <a:endParaRPr lang="en-US"/>
        </a:p>
      </dgm:t>
    </dgm:pt>
    <dgm:pt modelId="{FF2E92D3-7744-4F1D-A908-4030F25D4CCA}">
      <dgm:prSet phldrT="[文本]"/>
      <dgm:spPr>
        <a:blipFill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475181A0-A08F-4F93-A76A-3619226DB942}" cxnId="{8CFFABD3-3E2D-4F0B-ACD4-E7E890635F4F}" type="parTrans">
      <dgm:prSet/>
      <dgm:spPr/>
      <dgm:t>
        <a:bodyPr/>
        <a:lstStyle/>
        <a:p>
          <a:endParaRPr lang="en-US"/>
        </a:p>
      </dgm:t>
    </dgm:pt>
    <dgm:pt modelId="{9E31A173-9D71-4A67-A709-EAA61A1A145E}" cxnId="{8CFFABD3-3E2D-4F0B-ACD4-E7E890635F4F}" type="sibTrans">
      <dgm:prSet/>
      <dgm:spPr/>
      <dgm:t>
        <a:bodyPr/>
        <a:lstStyle/>
        <a:p>
          <a:endParaRPr lang="en-US"/>
        </a:p>
      </dgm:t>
    </dgm:pt>
    <dgm:pt modelId="{FC688B10-4557-4961-9CF1-371038142F47}">
      <dgm:prSet phldrT="[文本]"/>
      <dgm:spPr>
        <a:blipFill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4E7A2B8C-DDE8-4711-B2F7-A54C55B53118}" cxnId="{7D270E63-D0B0-4627-BF55-3B6661FEDAEF}" type="parTrans">
      <dgm:prSet/>
      <dgm:spPr/>
      <dgm:t>
        <a:bodyPr/>
        <a:lstStyle/>
        <a:p>
          <a:endParaRPr lang="en-US"/>
        </a:p>
      </dgm:t>
    </dgm:pt>
    <dgm:pt modelId="{4A6763CD-53B8-4C45-8554-0393E4D17C46}" cxnId="{7D270E63-D0B0-4627-BF55-3B6661FEDAEF}" type="sibTrans">
      <dgm:prSet/>
      <dgm:spPr/>
      <dgm:t>
        <a:bodyPr/>
        <a:lstStyle/>
        <a:p>
          <a:endParaRPr lang="en-US"/>
        </a:p>
      </dgm:t>
    </dgm:pt>
    <dgm:pt modelId="{66708BDD-D5BD-4814-BCF8-21B8F11AD488}" type="pres">
      <dgm:prSet presAssocID="{1B6BC35D-D58C-4CB1-AEFA-8E8C7988543D}" presName="outerComposite" presStyleCnt="0">
        <dgm:presLayoutVars>
          <dgm:chMax val="5"/>
          <dgm:dir/>
          <dgm:resizeHandles val="exact"/>
        </dgm:presLayoutVars>
      </dgm:prSet>
      <dgm:spPr/>
    </dgm:pt>
    <dgm:pt modelId="{64BD8D1E-5FF1-46C7-AB93-4FECE6512B9E}" type="pres">
      <dgm:prSet presAssocID="{1B6BC35D-D58C-4CB1-AEFA-8E8C7988543D}" presName="dummyMaxCanvas" presStyleCnt="0">
        <dgm:presLayoutVars/>
      </dgm:prSet>
      <dgm:spPr/>
    </dgm:pt>
    <dgm:pt modelId="{7951222A-FFD8-406F-A035-DB330AE50898}" type="pres">
      <dgm:prSet presAssocID="{1B6BC35D-D58C-4CB1-AEFA-8E8C7988543D}" presName="FiveNodes_1" presStyleLbl="node1" presStyleIdx="0" presStyleCnt="5">
        <dgm:presLayoutVars>
          <dgm:bulletEnabled val="1"/>
        </dgm:presLayoutVars>
      </dgm:prSet>
      <dgm:spPr/>
    </dgm:pt>
    <dgm:pt modelId="{9FF8A13E-1552-4251-B08A-09857F10E989}" type="pres">
      <dgm:prSet presAssocID="{1B6BC35D-D58C-4CB1-AEFA-8E8C7988543D}" presName="FiveNodes_2" presStyleLbl="node1" presStyleIdx="1" presStyleCnt="5">
        <dgm:presLayoutVars>
          <dgm:bulletEnabled val="1"/>
        </dgm:presLayoutVars>
      </dgm:prSet>
      <dgm:spPr/>
    </dgm:pt>
    <dgm:pt modelId="{60C8DA21-723B-4F30-B15B-9187EE89325E}" type="pres">
      <dgm:prSet presAssocID="{1B6BC35D-D58C-4CB1-AEFA-8E8C7988543D}" presName="FiveNodes_3" presStyleLbl="node1" presStyleIdx="2" presStyleCnt="5">
        <dgm:presLayoutVars>
          <dgm:bulletEnabled val="1"/>
        </dgm:presLayoutVars>
      </dgm:prSet>
      <dgm:spPr/>
    </dgm:pt>
    <dgm:pt modelId="{13BBB4D4-0FCF-4F48-A22B-2A674A09E4EA}" type="pres">
      <dgm:prSet presAssocID="{1B6BC35D-D58C-4CB1-AEFA-8E8C7988543D}" presName="FiveNodes_4" presStyleLbl="node1" presStyleIdx="3" presStyleCnt="5">
        <dgm:presLayoutVars>
          <dgm:bulletEnabled val="1"/>
        </dgm:presLayoutVars>
      </dgm:prSet>
      <dgm:spPr/>
    </dgm:pt>
    <dgm:pt modelId="{933779B5-9862-487E-A60D-C33E80BB89BC}" type="pres">
      <dgm:prSet presAssocID="{1B6BC35D-D58C-4CB1-AEFA-8E8C7988543D}" presName="FiveNodes_5" presStyleLbl="node1" presStyleIdx="4" presStyleCnt="5">
        <dgm:presLayoutVars>
          <dgm:bulletEnabled val="1"/>
        </dgm:presLayoutVars>
      </dgm:prSet>
      <dgm:spPr/>
    </dgm:pt>
    <dgm:pt modelId="{109876DC-03C4-4A93-A4ED-F9C7829FED89}" type="pres">
      <dgm:prSet presAssocID="{1B6BC35D-D58C-4CB1-AEFA-8E8C7988543D}" presName="FiveConn_1-2" presStyleLbl="fgAccFollowNode1" presStyleIdx="0" presStyleCnt="4">
        <dgm:presLayoutVars>
          <dgm:bulletEnabled val="1"/>
        </dgm:presLayoutVars>
      </dgm:prSet>
      <dgm:spPr/>
    </dgm:pt>
    <dgm:pt modelId="{1A89C894-7520-4DB0-BEF2-CE00F6C79CFF}" type="pres">
      <dgm:prSet presAssocID="{1B6BC35D-D58C-4CB1-AEFA-8E8C7988543D}" presName="FiveConn_2-3" presStyleLbl="fgAccFollowNode1" presStyleIdx="1" presStyleCnt="4">
        <dgm:presLayoutVars>
          <dgm:bulletEnabled val="1"/>
        </dgm:presLayoutVars>
      </dgm:prSet>
      <dgm:spPr/>
    </dgm:pt>
    <dgm:pt modelId="{061D3941-7FA2-472F-80F8-1A757FA42926}" type="pres">
      <dgm:prSet presAssocID="{1B6BC35D-D58C-4CB1-AEFA-8E8C7988543D}" presName="FiveConn_3-4" presStyleLbl="fgAccFollowNode1" presStyleIdx="2" presStyleCnt="4">
        <dgm:presLayoutVars>
          <dgm:bulletEnabled val="1"/>
        </dgm:presLayoutVars>
      </dgm:prSet>
      <dgm:spPr/>
    </dgm:pt>
    <dgm:pt modelId="{C267CA7F-49AB-4E4D-8715-02B0CAF3DF36}" type="pres">
      <dgm:prSet presAssocID="{1B6BC35D-D58C-4CB1-AEFA-8E8C7988543D}" presName="FiveConn_4-5" presStyleLbl="fgAccFollowNode1" presStyleIdx="3" presStyleCnt="4">
        <dgm:presLayoutVars>
          <dgm:bulletEnabled val="1"/>
        </dgm:presLayoutVars>
      </dgm:prSet>
      <dgm:spPr/>
    </dgm:pt>
    <dgm:pt modelId="{9C00A746-45D3-4923-8211-4DC62005B9EB}" type="pres">
      <dgm:prSet presAssocID="{1B6BC35D-D58C-4CB1-AEFA-8E8C7988543D}" presName="FiveNodes_1_text" presStyleLbl="node1" presStyleIdx="4" presStyleCnt="5">
        <dgm:presLayoutVars>
          <dgm:bulletEnabled val="1"/>
        </dgm:presLayoutVars>
      </dgm:prSet>
      <dgm:spPr/>
    </dgm:pt>
    <dgm:pt modelId="{CE8F090B-2485-41DF-8039-0FE83CE7F5B5}" type="pres">
      <dgm:prSet presAssocID="{1B6BC35D-D58C-4CB1-AEFA-8E8C7988543D}" presName="FiveNodes_2_text" presStyleLbl="node1" presStyleIdx="4" presStyleCnt="5">
        <dgm:presLayoutVars>
          <dgm:bulletEnabled val="1"/>
        </dgm:presLayoutVars>
      </dgm:prSet>
      <dgm:spPr/>
    </dgm:pt>
    <dgm:pt modelId="{768AA85D-C71F-43AB-9313-775200D60D16}" type="pres">
      <dgm:prSet presAssocID="{1B6BC35D-D58C-4CB1-AEFA-8E8C7988543D}" presName="FiveNodes_3_text" presStyleLbl="node1" presStyleIdx="4" presStyleCnt="5">
        <dgm:presLayoutVars>
          <dgm:bulletEnabled val="1"/>
        </dgm:presLayoutVars>
      </dgm:prSet>
      <dgm:spPr/>
    </dgm:pt>
    <dgm:pt modelId="{8398FEF9-BECB-4F43-841A-2808CDDC802E}" type="pres">
      <dgm:prSet presAssocID="{1B6BC35D-D58C-4CB1-AEFA-8E8C7988543D}" presName="FiveNodes_4_text" presStyleLbl="node1" presStyleIdx="4" presStyleCnt="5">
        <dgm:presLayoutVars>
          <dgm:bulletEnabled val="1"/>
        </dgm:presLayoutVars>
      </dgm:prSet>
      <dgm:spPr/>
    </dgm:pt>
    <dgm:pt modelId="{5B8B680F-835A-4D76-88EE-68CF38ED62B7}" type="pres">
      <dgm:prSet presAssocID="{1B6BC35D-D58C-4CB1-AEFA-8E8C7988543D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6E257203-3365-47A1-8002-5FD4B6E567BD}" srcId="{1B6BC35D-D58C-4CB1-AEFA-8E8C7988543D}" destId="{EEA33A85-341F-410D-BAED-A5D56E2B8C3F}" srcOrd="2" destOrd="0" parTransId="{0713DCAB-4952-4F8A-A987-F3BBEAE30C45}" sibTransId="{1FAE7D79-6358-4F0E-B0D2-29346D1B0346}"/>
    <dgm:cxn modelId="{2391A509-1235-421F-83BB-CD4D198B2793}" type="presOf" srcId="{EEA33A85-341F-410D-BAED-A5D56E2B8C3F}" destId="{60C8DA21-723B-4F30-B15B-9187EE89325E}" srcOrd="0" destOrd="0" presId="urn:microsoft.com/office/officeart/2005/8/layout/vProcess5"/>
    <dgm:cxn modelId="{B69FC118-8828-4AA5-877B-B80ED5DE8787}" type="presOf" srcId="{C1DDC8E5-7DBD-4948-8534-5405008955B9}" destId="{9C00A746-45D3-4923-8211-4DC62005B9EB}" srcOrd="1" destOrd="0" presId="urn:microsoft.com/office/officeart/2005/8/layout/vProcess5"/>
    <dgm:cxn modelId="{4A0BD024-A4D3-411E-A522-BAC302649701}" srcId="{1B6BC35D-D58C-4CB1-AEFA-8E8C7988543D}" destId="{C1DDC8E5-7DBD-4948-8534-5405008955B9}" srcOrd="0" destOrd="0" parTransId="{870D9F6F-1059-48C8-86FB-5DB9384D5E69}" sibTransId="{D5BA1064-3E57-4BF0-BB1A-F352A8A026BD}"/>
    <dgm:cxn modelId="{E87EB739-0D37-461D-BC3C-A9CA766EBE58}" type="presOf" srcId="{FF2E92D3-7744-4F1D-A908-4030F25D4CCA}" destId="{13BBB4D4-0FCF-4F48-A22B-2A674A09E4EA}" srcOrd="0" destOrd="0" presId="urn:microsoft.com/office/officeart/2005/8/layout/vProcess5"/>
    <dgm:cxn modelId="{E0DBC25F-DA13-4CE7-B621-C4229DEA8203}" type="presOf" srcId="{1FAE7D79-6358-4F0E-B0D2-29346D1B0346}" destId="{061D3941-7FA2-472F-80F8-1A757FA42926}" srcOrd="0" destOrd="0" presId="urn:microsoft.com/office/officeart/2005/8/layout/vProcess5"/>
    <dgm:cxn modelId="{7D270E63-D0B0-4627-BF55-3B6661FEDAEF}" srcId="{1B6BC35D-D58C-4CB1-AEFA-8E8C7988543D}" destId="{FC688B10-4557-4961-9CF1-371038142F47}" srcOrd="4" destOrd="0" parTransId="{4E7A2B8C-DDE8-4711-B2F7-A54C55B53118}" sibTransId="{4A6763CD-53B8-4C45-8554-0393E4D17C46}"/>
    <dgm:cxn modelId="{75D7706D-932D-416B-9BE8-5CF927EC92F3}" type="presOf" srcId="{4DD60158-1748-4A37-A65E-7AF332B6A983}" destId="{1A89C894-7520-4DB0-BEF2-CE00F6C79CFF}" srcOrd="0" destOrd="0" presId="urn:microsoft.com/office/officeart/2005/8/layout/vProcess5"/>
    <dgm:cxn modelId="{76C66E4E-3BFF-4CE3-8986-843C607A2020}" srcId="{1B6BC35D-D58C-4CB1-AEFA-8E8C7988543D}" destId="{F1C2216E-EB2F-4513-996C-F21FF22D12FB}" srcOrd="1" destOrd="0" parTransId="{22371011-8DEA-4D36-B33D-895510347E2D}" sibTransId="{4DD60158-1748-4A37-A65E-7AF332B6A983}"/>
    <dgm:cxn modelId="{53A6A852-0BA5-4A24-9C29-411E31CEF300}" type="presOf" srcId="{9E31A173-9D71-4A67-A709-EAA61A1A145E}" destId="{C267CA7F-49AB-4E4D-8715-02B0CAF3DF36}" srcOrd="0" destOrd="0" presId="urn:microsoft.com/office/officeart/2005/8/layout/vProcess5"/>
    <dgm:cxn modelId="{A2892578-AAE7-40B8-AE9A-88DF64F84D32}" type="presOf" srcId="{F1C2216E-EB2F-4513-996C-F21FF22D12FB}" destId="{9FF8A13E-1552-4251-B08A-09857F10E989}" srcOrd="0" destOrd="0" presId="urn:microsoft.com/office/officeart/2005/8/layout/vProcess5"/>
    <dgm:cxn modelId="{9CF91159-2573-48C6-A4A6-05A57A5DD18F}" type="presOf" srcId="{C1DDC8E5-7DBD-4948-8534-5405008955B9}" destId="{7951222A-FFD8-406F-A035-DB330AE50898}" srcOrd="0" destOrd="0" presId="urn:microsoft.com/office/officeart/2005/8/layout/vProcess5"/>
    <dgm:cxn modelId="{0949C89D-822B-4004-B31D-77484D839715}" type="presOf" srcId="{F1C2216E-EB2F-4513-996C-F21FF22D12FB}" destId="{CE8F090B-2485-41DF-8039-0FE83CE7F5B5}" srcOrd="1" destOrd="0" presId="urn:microsoft.com/office/officeart/2005/8/layout/vProcess5"/>
    <dgm:cxn modelId="{7C7140AB-0398-4778-A869-2350E3D9E287}" type="presOf" srcId="{FC688B10-4557-4961-9CF1-371038142F47}" destId="{933779B5-9862-487E-A60D-C33E80BB89BC}" srcOrd="0" destOrd="0" presId="urn:microsoft.com/office/officeart/2005/8/layout/vProcess5"/>
    <dgm:cxn modelId="{47D7E6C5-899F-4617-98EB-23B485A3FEF3}" type="presOf" srcId="{EEA33A85-341F-410D-BAED-A5D56E2B8C3F}" destId="{768AA85D-C71F-43AB-9313-775200D60D16}" srcOrd="1" destOrd="0" presId="urn:microsoft.com/office/officeart/2005/8/layout/vProcess5"/>
    <dgm:cxn modelId="{DD1296CF-6D8F-4C62-8C75-F4D642D8725C}" type="presOf" srcId="{FF2E92D3-7744-4F1D-A908-4030F25D4CCA}" destId="{8398FEF9-BECB-4F43-841A-2808CDDC802E}" srcOrd="1" destOrd="0" presId="urn:microsoft.com/office/officeart/2005/8/layout/vProcess5"/>
    <dgm:cxn modelId="{8CFFABD3-3E2D-4F0B-ACD4-E7E890635F4F}" srcId="{1B6BC35D-D58C-4CB1-AEFA-8E8C7988543D}" destId="{FF2E92D3-7744-4F1D-A908-4030F25D4CCA}" srcOrd="3" destOrd="0" parTransId="{475181A0-A08F-4F93-A76A-3619226DB942}" sibTransId="{9E31A173-9D71-4A67-A709-EAA61A1A145E}"/>
    <dgm:cxn modelId="{62ED4AD8-D4A2-4A54-85CA-0835CA8BCA8C}" type="presOf" srcId="{1B6BC35D-D58C-4CB1-AEFA-8E8C7988543D}" destId="{66708BDD-D5BD-4814-BCF8-21B8F11AD488}" srcOrd="0" destOrd="0" presId="urn:microsoft.com/office/officeart/2005/8/layout/vProcess5"/>
    <dgm:cxn modelId="{308BAFE6-25AE-44EF-A94E-4B7CB0A2A9B9}" type="presOf" srcId="{FC688B10-4557-4961-9CF1-371038142F47}" destId="{5B8B680F-835A-4D76-88EE-68CF38ED62B7}" srcOrd="1" destOrd="0" presId="urn:microsoft.com/office/officeart/2005/8/layout/vProcess5"/>
    <dgm:cxn modelId="{D50570FB-2C3F-474C-B9BE-C14CFC469A31}" type="presOf" srcId="{D5BA1064-3E57-4BF0-BB1A-F352A8A026BD}" destId="{109876DC-03C4-4A93-A4ED-F9C7829FED89}" srcOrd="0" destOrd="0" presId="urn:microsoft.com/office/officeart/2005/8/layout/vProcess5"/>
    <dgm:cxn modelId="{9D0FDC42-4280-4DA5-A948-6C44CA7549E5}" type="presParOf" srcId="{66708BDD-D5BD-4814-BCF8-21B8F11AD488}" destId="{64BD8D1E-5FF1-46C7-AB93-4FECE6512B9E}" srcOrd="0" destOrd="0" presId="urn:microsoft.com/office/officeart/2005/8/layout/vProcess5"/>
    <dgm:cxn modelId="{B376B76F-8824-4AF9-9731-26BC68688801}" type="presParOf" srcId="{66708BDD-D5BD-4814-BCF8-21B8F11AD488}" destId="{7951222A-FFD8-406F-A035-DB330AE50898}" srcOrd="1" destOrd="0" presId="urn:microsoft.com/office/officeart/2005/8/layout/vProcess5"/>
    <dgm:cxn modelId="{E2A4A9CA-0F3B-4F4A-8C9C-2F31215311AA}" type="presParOf" srcId="{66708BDD-D5BD-4814-BCF8-21B8F11AD488}" destId="{9FF8A13E-1552-4251-B08A-09857F10E989}" srcOrd="2" destOrd="0" presId="urn:microsoft.com/office/officeart/2005/8/layout/vProcess5"/>
    <dgm:cxn modelId="{3AB84CBA-7358-4348-8BF4-0C2E5F224007}" type="presParOf" srcId="{66708BDD-D5BD-4814-BCF8-21B8F11AD488}" destId="{60C8DA21-723B-4F30-B15B-9187EE89325E}" srcOrd="3" destOrd="0" presId="urn:microsoft.com/office/officeart/2005/8/layout/vProcess5"/>
    <dgm:cxn modelId="{8A8F9CEE-1405-4B44-B109-C285AC012886}" type="presParOf" srcId="{66708BDD-D5BD-4814-BCF8-21B8F11AD488}" destId="{13BBB4D4-0FCF-4F48-A22B-2A674A09E4EA}" srcOrd="4" destOrd="0" presId="urn:microsoft.com/office/officeart/2005/8/layout/vProcess5"/>
    <dgm:cxn modelId="{276A7046-2AB7-4098-95B7-2A0714D863F2}" type="presParOf" srcId="{66708BDD-D5BD-4814-BCF8-21B8F11AD488}" destId="{933779B5-9862-487E-A60D-C33E80BB89BC}" srcOrd="5" destOrd="0" presId="urn:microsoft.com/office/officeart/2005/8/layout/vProcess5"/>
    <dgm:cxn modelId="{C88ADBF1-B7AD-429C-ACEA-ABFC0953DA51}" type="presParOf" srcId="{66708BDD-D5BD-4814-BCF8-21B8F11AD488}" destId="{109876DC-03C4-4A93-A4ED-F9C7829FED89}" srcOrd="6" destOrd="0" presId="urn:microsoft.com/office/officeart/2005/8/layout/vProcess5"/>
    <dgm:cxn modelId="{D5D39F2C-0949-4A09-B769-A52B594B08EA}" type="presParOf" srcId="{66708BDD-D5BD-4814-BCF8-21B8F11AD488}" destId="{1A89C894-7520-4DB0-BEF2-CE00F6C79CFF}" srcOrd="7" destOrd="0" presId="urn:microsoft.com/office/officeart/2005/8/layout/vProcess5"/>
    <dgm:cxn modelId="{781556E8-10AB-428B-9BDF-912E504F0760}" type="presParOf" srcId="{66708BDD-D5BD-4814-BCF8-21B8F11AD488}" destId="{061D3941-7FA2-472F-80F8-1A757FA42926}" srcOrd="8" destOrd="0" presId="urn:microsoft.com/office/officeart/2005/8/layout/vProcess5"/>
    <dgm:cxn modelId="{5B03B467-1CC2-4FF1-8A63-75015D726AFA}" type="presParOf" srcId="{66708BDD-D5BD-4814-BCF8-21B8F11AD488}" destId="{C267CA7F-49AB-4E4D-8715-02B0CAF3DF36}" srcOrd="9" destOrd="0" presId="urn:microsoft.com/office/officeart/2005/8/layout/vProcess5"/>
    <dgm:cxn modelId="{6E0BE28B-56FB-4662-A9A6-1F0DDE8F93A1}" type="presParOf" srcId="{66708BDD-D5BD-4814-BCF8-21B8F11AD488}" destId="{9C00A746-45D3-4923-8211-4DC62005B9EB}" srcOrd="10" destOrd="0" presId="urn:microsoft.com/office/officeart/2005/8/layout/vProcess5"/>
    <dgm:cxn modelId="{9DFD7501-A9B4-4E57-BA0E-BA99411C4A3C}" type="presParOf" srcId="{66708BDD-D5BD-4814-BCF8-21B8F11AD488}" destId="{CE8F090B-2485-41DF-8039-0FE83CE7F5B5}" srcOrd="11" destOrd="0" presId="urn:microsoft.com/office/officeart/2005/8/layout/vProcess5"/>
    <dgm:cxn modelId="{A02B24BA-7FB2-42D2-967A-3245D3F407BC}" type="presParOf" srcId="{66708BDD-D5BD-4814-BCF8-21B8F11AD488}" destId="{768AA85D-C71F-43AB-9313-775200D60D16}" srcOrd="12" destOrd="0" presId="urn:microsoft.com/office/officeart/2005/8/layout/vProcess5"/>
    <dgm:cxn modelId="{0708365E-3C0E-47D4-8FF5-94FE334CE905}" type="presParOf" srcId="{66708BDD-D5BD-4814-BCF8-21B8F11AD488}" destId="{8398FEF9-BECB-4F43-841A-2808CDDC802E}" srcOrd="13" destOrd="0" presId="urn:microsoft.com/office/officeart/2005/8/layout/vProcess5"/>
    <dgm:cxn modelId="{76F34BAA-4EF7-4481-B283-0AA464DF9781}" type="presParOf" srcId="{66708BDD-D5BD-4814-BCF8-21B8F11AD488}" destId="{5B8B680F-835A-4D76-88EE-68CF38ED62B7}" srcOrd="14" destOrd="0" presId="urn:microsoft.com/office/officeart/2005/8/layout/vProcess5"/>
  </dgm:cxnLst>
  <dgm:bg/>
  <dgm:whole/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1" name="组合 0"/>
      <dsp:cNvGrpSpPr/>
    </dsp:nvGrpSpPr>
    <dsp:grpSpPr>
      <a:xfrm>
        <a:off x="0" y="0"/>
        <a:ext cx="7886699" cy="3120302"/>
        <a:chOff x="0" y="0"/>
        <a:chExt cx="7886699" cy="3120302"/>
      </a:xfrm>
    </dsp:grpSpPr>
    <dsp:sp>
      <dsp:nvSpPr>
        <dsp:cNvPr id="2" name="圆角矩形 1"/>
        <dsp:cNvSpPr/>
      </dsp:nvSpPr>
      <dsp:spPr bwMode="white">
        <a:xfrm>
          <a:off x="0" y="0"/>
          <a:ext cx="6072758" cy="561654"/>
        </a:xfrm>
        <a:prstGeom prst="roundRect">
          <a:avLst>
            <a:gd name="adj" fmla="val 10000"/>
          </a:avLst>
        </a:prstGeom>
        <a:blipFill>
          <a:blip r:embed="rId1"/>
          <a:stretch>
            <a:fillRect/>
          </a:stretch>
        </a:blipFill>
      </dsp:spPr>
      <dsp:style>
        <a:lnRef idx="0">
          <a:schemeClr val="lt1"/>
        </a:lnRef>
        <a:fillRef idx="3">
          <a:schemeClr val="accent5"/>
        </a:fillRef>
        <a:effectRef idx="3">
          <a:scrgbClr r="0" g="0" b="0"/>
        </a:effectRef>
        <a:fontRef idx="minor">
          <a:schemeClr val="lt1"/>
        </a:fontRef>
      </dsp:style>
      <dsp:txBody>
        <a:bodyPr/>
        <a:p/>
      </dsp:txBody>
      <dsp:txXfrm>
        <a:off x="0" y="0"/>
        <a:ext cx="6072758" cy="561654"/>
      </dsp:txXfrm>
    </dsp:sp>
    <dsp:sp>
      <dsp:nvSpPr>
        <dsp:cNvPr id="3" name="圆角矩形 2"/>
        <dsp:cNvSpPr/>
      </dsp:nvSpPr>
      <dsp:spPr bwMode="white">
        <a:xfrm>
          <a:off x="453485" y="639662"/>
          <a:ext cx="6072758" cy="561654"/>
        </a:xfrm>
        <a:prstGeom prst="roundRect">
          <a:avLst>
            <a:gd name="adj" fmla="val 10000"/>
          </a:avLst>
        </a:prstGeom>
        <a:blipFill>
          <a:blip r:embed="rId2"/>
          <a:stretch>
            <a:fillRect/>
          </a:stretch>
        </a:blipFill>
      </dsp:spPr>
      <dsp:style>
        <a:lnRef idx="0">
          <a:schemeClr val="lt1"/>
        </a:lnRef>
        <a:fillRef idx="3">
          <a:schemeClr val="accent5"/>
        </a:fillRef>
        <a:effectRef idx="3">
          <a:scrgbClr r="0" g="0" b="0"/>
        </a:effectRef>
        <a:fontRef idx="minor">
          <a:schemeClr val="lt1"/>
        </a:fontRef>
      </dsp:style>
      <dsp:txBody>
        <a:bodyPr/>
        <a:p/>
      </dsp:txBody>
      <dsp:txXfrm>
        <a:off x="453485" y="639662"/>
        <a:ext cx="6072758" cy="561654"/>
      </dsp:txXfrm>
    </dsp:sp>
    <dsp:sp>
      <dsp:nvSpPr>
        <dsp:cNvPr id="4" name="圆角矩形 3"/>
        <dsp:cNvSpPr/>
      </dsp:nvSpPr>
      <dsp:spPr bwMode="white">
        <a:xfrm>
          <a:off x="906970" y="1279324"/>
          <a:ext cx="6072758" cy="561654"/>
        </a:xfrm>
        <a:prstGeom prst="roundRect">
          <a:avLst>
            <a:gd name="adj" fmla="val 10000"/>
          </a:avLst>
        </a:prstGeom>
        <a:blipFill>
          <a:blip r:embed="rId3"/>
          <a:stretch>
            <a:fillRect/>
          </a:stretch>
        </a:blipFill>
      </dsp:spPr>
      <dsp:style>
        <a:lnRef idx="0">
          <a:schemeClr val="lt1"/>
        </a:lnRef>
        <a:fillRef idx="3">
          <a:schemeClr val="accent5"/>
        </a:fillRef>
        <a:effectRef idx="3">
          <a:scrgbClr r="0" g="0" b="0"/>
        </a:effectRef>
        <a:fontRef idx="minor">
          <a:schemeClr val="lt1"/>
        </a:fontRef>
      </dsp:style>
      <dsp:txBody>
        <a:bodyPr/>
        <a:p/>
      </dsp:txBody>
      <dsp:txXfrm>
        <a:off x="906970" y="1279324"/>
        <a:ext cx="6072758" cy="561654"/>
      </dsp:txXfrm>
    </dsp:sp>
    <dsp:sp>
      <dsp:nvSpPr>
        <dsp:cNvPr id="5" name="圆角矩形 4"/>
        <dsp:cNvSpPr/>
      </dsp:nvSpPr>
      <dsp:spPr bwMode="white">
        <a:xfrm>
          <a:off x="1360456" y="1918986"/>
          <a:ext cx="6072758" cy="561654"/>
        </a:xfrm>
        <a:prstGeom prst="roundRect">
          <a:avLst>
            <a:gd name="adj" fmla="val 10000"/>
          </a:avLst>
        </a:prstGeom>
        <a:blipFill>
          <a:blip r:embed="rId4"/>
          <a:stretch>
            <a:fillRect/>
          </a:stretch>
        </a:blipFill>
      </dsp:spPr>
      <dsp:style>
        <a:lnRef idx="0">
          <a:schemeClr val="lt1"/>
        </a:lnRef>
        <a:fillRef idx="3">
          <a:schemeClr val="accent5"/>
        </a:fillRef>
        <a:effectRef idx="3">
          <a:scrgbClr r="0" g="0" b="0"/>
        </a:effectRef>
        <a:fontRef idx="minor">
          <a:schemeClr val="lt1"/>
        </a:fontRef>
      </dsp:style>
      <dsp:txBody>
        <a:bodyPr/>
        <a:p/>
      </dsp:txBody>
      <dsp:txXfrm>
        <a:off x="1360456" y="1918986"/>
        <a:ext cx="6072758" cy="561654"/>
      </dsp:txXfrm>
    </dsp:sp>
    <dsp:sp>
      <dsp:nvSpPr>
        <dsp:cNvPr id="6" name="圆角矩形 5"/>
        <dsp:cNvSpPr/>
      </dsp:nvSpPr>
      <dsp:spPr bwMode="white">
        <a:xfrm>
          <a:off x="1813941" y="2558648"/>
          <a:ext cx="6072758" cy="561654"/>
        </a:xfrm>
        <a:prstGeom prst="roundRect">
          <a:avLst>
            <a:gd name="adj" fmla="val 10000"/>
          </a:avLst>
        </a:prstGeom>
        <a:blipFill>
          <a:blip r:embed="rId5"/>
          <a:stretch>
            <a:fillRect/>
          </a:stretch>
        </a:blipFill>
      </dsp:spPr>
      <dsp:style>
        <a:lnRef idx="0">
          <a:schemeClr val="lt1"/>
        </a:lnRef>
        <a:fillRef idx="3">
          <a:schemeClr val="accent5"/>
        </a:fillRef>
        <a:effectRef idx="3">
          <a:scrgbClr r="0" g="0" b="0"/>
        </a:effectRef>
        <a:fontRef idx="minor">
          <a:schemeClr val="lt1"/>
        </a:fontRef>
      </dsp:style>
      <dsp:txBody>
        <a:bodyPr/>
        <a:p/>
      </dsp:txBody>
      <dsp:txXfrm>
        <a:off x="1813941" y="2558648"/>
        <a:ext cx="6072758" cy="561654"/>
      </dsp:txXfrm>
    </dsp:sp>
    <dsp:sp>
      <dsp:nvSpPr>
        <dsp:cNvPr id="7" name="下箭头 6"/>
        <dsp:cNvSpPr/>
      </dsp:nvSpPr>
      <dsp:spPr bwMode="white">
        <a:xfrm>
          <a:off x="5707683" y="410320"/>
          <a:ext cx="365075" cy="365075"/>
        </a:xfrm>
        <a:prstGeom prst="downArrow">
          <a:avLst>
            <a:gd name="adj1" fmla="val 55000"/>
            <a:gd name="adj2" fmla="val 45000"/>
          </a:avLst>
        </a:prstGeom>
      </dsp:spPr>
      <dsp:style>
        <a:lnRef idx="1">
          <a:schemeClr val="accent5">
            <a:alpha val="90000"/>
            <a:tint val="40000"/>
          </a:schemeClr>
        </a:lnRef>
        <a:fillRef idx="1">
          <a:schemeClr val="accent5">
            <a:alpha val="90000"/>
            <a:tint val="40000"/>
          </a:schemeClr>
        </a:fillRef>
        <a:effectRef idx="2">
          <a:scrgbClr r="0" g="0" b="0"/>
        </a:effectRef>
        <a:fontRef idx="minor"/>
      </dsp:style>
      <dsp:txBody>
        <a:bodyPr lIns="82550" tIns="82550" rIns="82550" bIns="82550" anchor="ctr"/>
        <a:lstStyle>
          <a:lvl2pPr marL="285750" indent="-285750">
            <a:defRPr sz="5000"/>
          </a:lvl2pPr>
          <a:lvl3pPr marL="571500" indent="-285750">
            <a:defRPr sz="5000"/>
          </a:lvl3pPr>
          <a:lvl4pPr marL="857250" indent="-285750">
            <a:defRPr sz="5000"/>
          </a:lvl4pPr>
          <a:lvl5pPr marL="1143000" indent="-285750">
            <a:defRPr sz="5000"/>
          </a:lvl5pPr>
          <a:lvl6pPr marL="1428750" indent="-285750">
            <a:defRPr sz="5000"/>
          </a:lvl6pPr>
          <a:lvl7pPr marL="1714500" indent="-285750">
            <a:defRPr sz="5000"/>
          </a:lvl7pPr>
          <a:lvl8pPr marL="2000250" indent="-285750">
            <a:defRPr sz="5000"/>
          </a:lvl8pPr>
          <a:lvl9pPr marL="2286000" indent="-285750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>
            <a:solidFill>
              <a:schemeClr val="dk1"/>
            </a:solidFill>
          </a:endParaRPr>
        </a:p>
      </dsp:txBody>
      <dsp:txXfrm>
        <a:off x="5707683" y="410320"/>
        <a:ext cx="365075" cy="365075"/>
      </dsp:txXfrm>
    </dsp:sp>
    <dsp:sp>
      <dsp:nvSpPr>
        <dsp:cNvPr id="8" name="下箭头 7"/>
        <dsp:cNvSpPr/>
      </dsp:nvSpPr>
      <dsp:spPr bwMode="white">
        <a:xfrm>
          <a:off x="6161168" y="1049982"/>
          <a:ext cx="365075" cy="365075"/>
        </a:xfrm>
        <a:prstGeom prst="downArrow">
          <a:avLst>
            <a:gd name="adj1" fmla="val 55000"/>
            <a:gd name="adj2" fmla="val 45000"/>
          </a:avLst>
        </a:prstGeom>
      </dsp:spPr>
      <dsp:style>
        <a:lnRef idx="1">
          <a:schemeClr val="accent5">
            <a:alpha val="90000"/>
            <a:tint val="40000"/>
          </a:schemeClr>
        </a:lnRef>
        <a:fillRef idx="1">
          <a:schemeClr val="accent5">
            <a:alpha val="90000"/>
            <a:tint val="40000"/>
          </a:schemeClr>
        </a:fillRef>
        <a:effectRef idx="2">
          <a:scrgbClr r="0" g="0" b="0"/>
        </a:effectRef>
        <a:fontRef idx="minor"/>
      </dsp:style>
      <dsp:txBody>
        <a:bodyPr lIns="82550" tIns="82550" rIns="82550" bIns="82550" anchor="ctr"/>
        <a:lstStyle>
          <a:lvl2pPr marL="285750" indent="-285750">
            <a:defRPr sz="5000"/>
          </a:lvl2pPr>
          <a:lvl3pPr marL="571500" indent="-285750">
            <a:defRPr sz="5000"/>
          </a:lvl3pPr>
          <a:lvl4pPr marL="857250" indent="-285750">
            <a:defRPr sz="5000"/>
          </a:lvl4pPr>
          <a:lvl5pPr marL="1143000" indent="-285750">
            <a:defRPr sz="5000"/>
          </a:lvl5pPr>
          <a:lvl6pPr marL="1428750" indent="-285750">
            <a:defRPr sz="5000"/>
          </a:lvl6pPr>
          <a:lvl7pPr marL="1714500" indent="-285750">
            <a:defRPr sz="5000"/>
          </a:lvl7pPr>
          <a:lvl8pPr marL="2000250" indent="-285750">
            <a:defRPr sz="5000"/>
          </a:lvl8pPr>
          <a:lvl9pPr marL="2286000" indent="-285750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>
            <a:solidFill>
              <a:schemeClr val="dk1"/>
            </a:solidFill>
          </a:endParaRPr>
        </a:p>
      </dsp:txBody>
      <dsp:txXfrm>
        <a:off x="6161168" y="1049982"/>
        <a:ext cx="365075" cy="365075"/>
      </dsp:txXfrm>
    </dsp:sp>
    <dsp:sp>
      <dsp:nvSpPr>
        <dsp:cNvPr id="9" name="下箭头 8"/>
        <dsp:cNvSpPr/>
      </dsp:nvSpPr>
      <dsp:spPr bwMode="white">
        <a:xfrm>
          <a:off x="6614653" y="1680283"/>
          <a:ext cx="365075" cy="365075"/>
        </a:xfrm>
        <a:prstGeom prst="downArrow">
          <a:avLst>
            <a:gd name="adj1" fmla="val 55000"/>
            <a:gd name="adj2" fmla="val 45000"/>
          </a:avLst>
        </a:prstGeom>
      </dsp:spPr>
      <dsp:style>
        <a:lnRef idx="1">
          <a:schemeClr val="accent5">
            <a:alpha val="90000"/>
            <a:tint val="40000"/>
          </a:schemeClr>
        </a:lnRef>
        <a:fillRef idx="1">
          <a:schemeClr val="accent5">
            <a:alpha val="90000"/>
            <a:tint val="40000"/>
          </a:schemeClr>
        </a:fillRef>
        <a:effectRef idx="2">
          <a:scrgbClr r="0" g="0" b="0"/>
        </a:effectRef>
        <a:fontRef idx="minor"/>
      </dsp:style>
      <dsp:txBody>
        <a:bodyPr lIns="82550" tIns="82550" rIns="82550" bIns="82550" anchor="ctr"/>
        <a:lstStyle>
          <a:lvl2pPr marL="285750" indent="-285750">
            <a:defRPr sz="5000"/>
          </a:lvl2pPr>
          <a:lvl3pPr marL="571500" indent="-285750">
            <a:defRPr sz="5000"/>
          </a:lvl3pPr>
          <a:lvl4pPr marL="857250" indent="-285750">
            <a:defRPr sz="5000"/>
          </a:lvl4pPr>
          <a:lvl5pPr marL="1143000" indent="-285750">
            <a:defRPr sz="5000"/>
          </a:lvl5pPr>
          <a:lvl6pPr marL="1428750" indent="-285750">
            <a:defRPr sz="5000"/>
          </a:lvl6pPr>
          <a:lvl7pPr marL="1714500" indent="-285750">
            <a:defRPr sz="5000"/>
          </a:lvl7pPr>
          <a:lvl8pPr marL="2000250" indent="-285750">
            <a:defRPr sz="5000"/>
          </a:lvl8pPr>
          <a:lvl9pPr marL="2286000" indent="-285750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>
            <a:solidFill>
              <a:schemeClr val="dk1"/>
            </a:solidFill>
          </a:endParaRPr>
        </a:p>
      </dsp:txBody>
      <dsp:txXfrm>
        <a:off x="6614653" y="1680283"/>
        <a:ext cx="365075" cy="365075"/>
      </dsp:txXfrm>
    </dsp:sp>
    <dsp:sp>
      <dsp:nvSpPr>
        <dsp:cNvPr id="10" name="下箭头 9"/>
        <dsp:cNvSpPr/>
      </dsp:nvSpPr>
      <dsp:spPr bwMode="white">
        <a:xfrm>
          <a:off x="7068138" y="2326185"/>
          <a:ext cx="365075" cy="365075"/>
        </a:xfrm>
        <a:prstGeom prst="downArrow">
          <a:avLst>
            <a:gd name="adj1" fmla="val 55000"/>
            <a:gd name="adj2" fmla="val 45000"/>
          </a:avLst>
        </a:prstGeom>
      </dsp:spPr>
      <dsp:style>
        <a:lnRef idx="1">
          <a:schemeClr val="accent5">
            <a:alpha val="90000"/>
            <a:tint val="40000"/>
          </a:schemeClr>
        </a:lnRef>
        <a:fillRef idx="1">
          <a:schemeClr val="accent5">
            <a:alpha val="90000"/>
            <a:tint val="40000"/>
          </a:schemeClr>
        </a:fillRef>
        <a:effectRef idx="2">
          <a:scrgbClr r="0" g="0" b="0"/>
        </a:effectRef>
        <a:fontRef idx="minor"/>
      </dsp:style>
      <dsp:txBody>
        <a:bodyPr lIns="82550" tIns="82550" rIns="82550" bIns="82550" anchor="ctr"/>
        <a:lstStyle>
          <a:lvl2pPr marL="285750" indent="-285750">
            <a:defRPr sz="5000"/>
          </a:lvl2pPr>
          <a:lvl3pPr marL="571500" indent="-285750">
            <a:defRPr sz="5000"/>
          </a:lvl3pPr>
          <a:lvl4pPr marL="857250" indent="-285750">
            <a:defRPr sz="5000"/>
          </a:lvl4pPr>
          <a:lvl5pPr marL="1143000" indent="-285750">
            <a:defRPr sz="5000"/>
          </a:lvl5pPr>
          <a:lvl6pPr marL="1428750" indent="-285750">
            <a:defRPr sz="5000"/>
          </a:lvl6pPr>
          <a:lvl7pPr marL="1714500" indent="-285750">
            <a:defRPr sz="5000"/>
          </a:lvl7pPr>
          <a:lvl8pPr marL="2000250" indent="-285750">
            <a:defRPr sz="5000"/>
          </a:lvl8pPr>
          <a:lvl9pPr marL="2286000" indent="-285750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>
            <a:solidFill>
              <a:schemeClr val="dk1"/>
            </a:solidFill>
          </a:endParaRPr>
        </a:p>
      </dsp:txBody>
      <dsp:txXfrm>
        <a:off x="7068138" y="2326185"/>
        <a:ext cx="365075" cy="365075"/>
      </dsp:txXfrm>
    </dsp:sp>
    <dsp:sp>
      <dsp:nvSpPr>
        <dsp:cNvPr id="11" name="圆角矩形 10"/>
        <dsp:cNvSpPr/>
      </dsp:nvSpPr>
      <dsp:spPr bwMode="white">
        <a:xfrm>
          <a:off x="0" y="0"/>
          <a:ext cx="6072758" cy="561654"/>
        </a:xfrm>
        <a:prstGeom prst="roundRect">
          <a:avLst>
            <a:gd name="adj" fmla="val 10000"/>
          </a:avLst>
        </a:prstGeom>
        <a:noFill/>
        <a:ln>
          <a:noFill/>
        </a:ln>
      </dsp:spPr>
      <dsp:style>
        <a:lnRef idx="0">
          <a:schemeClr val="lt1"/>
        </a:lnRef>
        <a:fillRef idx="3">
          <a:schemeClr val="accent5"/>
        </a:fillRef>
        <a:effectRef idx="3">
          <a:scrgbClr r="0" g="0" b="0"/>
        </a:effectRef>
        <a:fontRef idx="minor">
          <a:schemeClr val="lt1"/>
        </a:fontRef>
      </dsp:style>
      <dsp:txBody>
        <a:bodyPr lIns="87630" tIns="87630" rIns="87630" bIns="87630" anchor="ctr"/>
        <a:lstStyle>
          <a:lvl2pPr marL="171450" indent="-171450">
            <a:defRPr sz="1700"/>
          </a:lvl2pPr>
          <a:lvl3pPr marL="342900" indent="-171450">
            <a:defRPr sz="1700"/>
          </a:lvl3pPr>
          <a:lvl4pPr marL="514350" indent="-171450">
            <a:defRPr sz="1700"/>
          </a:lvl4pPr>
          <a:lvl5pPr marL="685800" indent="-171450">
            <a:defRPr sz="1700"/>
          </a:lvl5pPr>
          <a:lvl6pPr marL="857250" indent="-171450">
            <a:defRPr sz="1700"/>
          </a:lvl6pPr>
          <a:lvl7pPr marL="1028700" indent="-171450">
            <a:defRPr sz="1700"/>
          </a:lvl7pPr>
          <a:lvl8pPr marL="1200150" indent="-171450">
            <a:defRPr sz="1700"/>
          </a:lvl8pPr>
          <a:lvl9pPr marL="1371600" indent="-171450">
            <a:defRPr sz="17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noFill/>
            </a:rPr>
            <a:t> </a:t>
          </a:r>
        </a:p>
      </dsp:txBody>
      <dsp:txXfrm>
        <a:off x="0" y="0"/>
        <a:ext cx="6072758" cy="561654"/>
      </dsp:txXfrm>
    </dsp:sp>
    <dsp:sp>
      <dsp:nvSpPr>
        <dsp:cNvPr id="12" name="圆角矩形 11"/>
        <dsp:cNvSpPr/>
      </dsp:nvSpPr>
      <dsp:spPr bwMode="white">
        <a:xfrm>
          <a:off x="453485" y="639662"/>
          <a:ext cx="6072758" cy="561654"/>
        </a:xfrm>
        <a:prstGeom prst="roundRect">
          <a:avLst>
            <a:gd name="adj" fmla="val 10000"/>
          </a:avLst>
        </a:prstGeom>
        <a:noFill/>
        <a:ln>
          <a:noFill/>
        </a:ln>
      </dsp:spPr>
      <dsp:style>
        <a:lnRef idx="0">
          <a:schemeClr val="lt1"/>
        </a:lnRef>
        <a:fillRef idx="3">
          <a:schemeClr val="accent5"/>
        </a:fillRef>
        <a:effectRef idx="3">
          <a:scrgbClr r="0" g="0" b="0"/>
        </a:effectRef>
        <a:fontRef idx="minor">
          <a:schemeClr val="lt1"/>
        </a:fontRef>
      </dsp:style>
      <dsp:txBody>
        <a:bodyPr lIns="87630" tIns="87630" rIns="87630" bIns="87630" anchor="ctr"/>
        <a:lstStyle>
          <a:lvl2pPr marL="171450" indent="-171450">
            <a:defRPr sz="1700"/>
          </a:lvl2pPr>
          <a:lvl3pPr marL="342900" indent="-171450">
            <a:defRPr sz="1700"/>
          </a:lvl3pPr>
          <a:lvl4pPr marL="514350" indent="-171450">
            <a:defRPr sz="1700"/>
          </a:lvl4pPr>
          <a:lvl5pPr marL="685800" indent="-171450">
            <a:defRPr sz="1700"/>
          </a:lvl5pPr>
          <a:lvl6pPr marL="857250" indent="-171450">
            <a:defRPr sz="1700"/>
          </a:lvl6pPr>
          <a:lvl7pPr marL="1028700" indent="-171450">
            <a:defRPr sz="1700"/>
          </a:lvl7pPr>
          <a:lvl8pPr marL="1200150" indent="-171450">
            <a:defRPr sz="1700"/>
          </a:lvl8pPr>
          <a:lvl9pPr marL="1371600" indent="-171450">
            <a:defRPr sz="17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noFill/>
            </a:rPr>
            <a:t> </a:t>
          </a:r>
        </a:p>
      </dsp:txBody>
      <dsp:txXfrm>
        <a:off x="453485" y="639662"/>
        <a:ext cx="6072758" cy="561654"/>
      </dsp:txXfrm>
    </dsp:sp>
    <dsp:sp>
      <dsp:nvSpPr>
        <dsp:cNvPr id="13" name="圆角矩形 12"/>
        <dsp:cNvSpPr/>
      </dsp:nvSpPr>
      <dsp:spPr bwMode="white">
        <a:xfrm>
          <a:off x="906970" y="1279324"/>
          <a:ext cx="6072758" cy="561654"/>
        </a:xfrm>
        <a:prstGeom prst="roundRect">
          <a:avLst>
            <a:gd name="adj" fmla="val 10000"/>
          </a:avLst>
        </a:prstGeom>
        <a:noFill/>
        <a:ln>
          <a:noFill/>
        </a:ln>
      </dsp:spPr>
      <dsp:style>
        <a:lnRef idx="0">
          <a:schemeClr val="lt1"/>
        </a:lnRef>
        <a:fillRef idx="3">
          <a:schemeClr val="accent5"/>
        </a:fillRef>
        <a:effectRef idx="3">
          <a:scrgbClr r="0" g="0" b="0"/>
        </a:effectRef>
        <a:fontRef idx="minor">
          <a:schemeClr val="lt1"/>
        </a:fontRef>
      </dsp:style>
      <dsp:txBody>
        <a:bodyPr lIns="87630" tIns="87630" rIns="87630" bIns="87630" anchor="ctr"/>
        <a:lstStyle>
          <a:lvl2pPr marL="171450" indent="-171450">
            <a:defRPr sz="1700"/>
          </a:lvl2pPr>
          <a:lvl3pPr marL="342900" indent="-171450">
            <a:defRPr sz="1700"/>
          </a:lvl3pPr>
          <a:lvl4pPr marL="514350" indent="-171450">
            <a:defRPr sz="1700"/>
          </a:lvl4pPr>
          <a:lvl5pPr marL="685800" indent="-171450">
            <a:defRPr sz="1700"/>
          </a:lvl5pPr>
          <a:lvl6pPr marL="857250" indent="-171450">
            <a:defRPr sz="1700"/>
          </a:lvl6pPr>
          <a:lvl7pPr marL="1028700" indent="-171450">
            <a:defRPr sz="1700"/>
          </a:lvl7pPr>
          <a:lvl8pPr marL="1200150" indent="-171450">
            <a:defRPr sz="1700"/>
          </a:lvl8pPr>
          <a:lvl9pPr marL="1371600" indent="-171450">
            <a:defRPr sz="17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noFill/>
            </a:rPr>
            <a:t> </a:t>
          </a:r>
        </a:p>
      </dsp:txBody>
      <dsp:txXfrm>
        <a:off x="906970" y="1279324"/>
        <a:ext cx="6072758" cy="561654"/>
      </dsp:txXfrm>
    </dsp:sp>
    <dsp:sp>
      <dsp:nvSpPr>
        <dsp:cNvPr id="14" name="圆角矩形 13"/>
        <dsp:cNvSpPr/>
      </dsp:nvSpPr>
      <dsp:spPr bwMode="white">
        <a:xfrm>
          <a:off x="1360456" y="1918986"/>
          <a:ext cx="6072758" cy="561654"/>
        </a:xfrm>
        <a:prstGeom prst="roundRect">
          <a:avLst>
            <a:gd name="adj" fmla="val 10000"/>
          </a:avLst>
        </a:prstGeom>
        <a:noFill/>
        <a:ln>
          <a:noFill/>
        </a:ln>
      </dsp:spPr>
      <dsp:style>
        <a:lnRef idx="0">
          <a:schemeClr val="lt1"/>
        </a:lnRef>
        <a:fillRef idx="3">
          <a:schemeClr val="accent5"/>
        </a:fillRef>
        <a:effectRef idx="3">
          <a:scrgbClr r="0" g="0" b="0"/>
        </a:effectRef>
        <a:fontRef idx="minor">
          <a:schemeClr val="lt1"/>
        </a:fontRef>
      </dsp:style>
      <dsp:txBody>
        <a:bodyPr lIns="87630" tIns="87630" rIns="87630" bIns="87630" anchor="ctr"/>
        <a:lstStyle>
          <a:lvl2pPr marL="171450" indent="-171450">
            <a:defRPr sz="1700"/>
          </a:lvl2pPr>
          <a:lvl3pPr marL="342900" indent="-171450">
            <a:defRPr sz="1700"/>
          </a:lvl3pPr>
          <a:lvl4pPr marL="514350" indent="-171450">
            <a:defRPr sz="1700"/>
          </a:lvl4pPr>
          <a:lvl5pPr marL="685800" indent="-171450">
            <a:defRPr sz="1700"/>
          </a:lvl5pPr>
          <a:lvl6pPr marL="857250" indent="-171450">
            <a:defRPr sz="1700"/>
          </a:lvl6pPr>
          <a:lvl7pPr marL="1028700" indent="-171450">
            <a:defRPr sz="1700"/>
          </a:lvl7pPr>
          <a:lvl8pPr marL="1200150" indent="-171450">
            <a:defRPr sz="1700"/>
          </a:lvl8pPr>
          <a:lvl9pPr marL="1371600" indent="-171450">
            <a:defRPr sz="17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noFill/>
            </a:rPr>
            <a:t> </a:t>
          </a:r>
        </a:p>
      </dsp:txBody>
      <dsp:txXfrm>
        <a:off x="1360456" y="1918986"/>
        <a:ext cx="6072758" cy="561654"/>
      </dsp:txXfrm>
    </dsp:sp>
    <dsp:sp>
      <dsp:nvSpPr>
        <dsp:cNvPr id="15" name="圆角矩形 14"/>
        <dsp:cNvSpPr/>
      </dsp:nvSpPr>
      <dsp:spPr bwMode="white">
        <a:xfrm>
          <a:off x="1813941" y="2558648"/>
          <a:ext cx="6072758" cy="561654"/>
        </a:xfrm>
        <a:prstGeom prst="roundRect">
          <a:avLst>
            <a:gd name="adj" fmla="val 10000"/>
          </a:avLst>
        </a:prstGeom>
        <a:noFill/>
        <a:ln>
          <a:noFill/>
        </a:ln>
      </dsp:spPr>
      <dsp:style>
        <a:lnRef idx="0">
          <a:schemeClr val="lt1"/>
        </a:lnRef>
        <a:fillRef idx="3">
          <a:schemeClr val="accent5"/>
        </a:fillRef>
        <a:effectRef idx="3">
          <a:scrgbClr r="0" g="0" b="0"/>
        </a:effectRef>
        <a:fontRef idx="minor">
          <a:schemeClr val="lt1"/>
        </a:fontRef>
      </dsp:style>
      <dsp:txBody>
        <a:bodyPr lIns="87630" tIns="87630" rIns="87630" bIns="87630" anchor="ctr"/>
        <a:lstStyle>
          <a:lvl2pPr marL="171450" indent="-171450">
            <a:defRPr sz="1700"/>
          </a:lvl2pPr>
          <a:lvl3pPr marL="342900" indent="-171450">
            <a:defRPr sz="1700"/>
          </a:lvl3pPr>
          <a:lvl4pPr marL="514350" indent="-171450">
            <a:defRPr sz="1700"/>
          </a:lvl4pPr>
          <a:lvl5pPr marL="685800" indent="-171450">
            <a:defRPr sz="1700"/>
          </a:lvl5pPr>
          <a:lvl6pPr marL="857250" indent="-171450">
            <a:defRPr sz="1700"/>
          </a:lvl6pPr>
          <a:lvl7pPr marL="1028700" indent="-171450">
            <a:defRPr sz="1700"/>
          </a:lvl7pPr>
          <a:lvl8pPr marL="1200150" indent="-171450">
            <a:defRPr sz="1700"/>
          </a:lvl8pPr>
          <a:lvl9pPr marL="1371600" indent="-171450">
            <a:defRPr sz="17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noFill/>
            </a:rPr>
            <a:t> </a:t>
          </a:r>
        </a:p>
      </dsp:txBody>
      <dsp:txXfrm>
        <a:off x="1813941" y="2558648"/>
        <a:ext cx="6072758" cy="561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D86976-C555-4E4E-9EB3-DD8D0FAF55DB}" type="datetimeFigureOut">
              <a:rPr lang="en-US" smtClean="0"/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21921-22BC-45A8-B78E-C8EEA15819F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sorting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See live demo at </a:t>
            </a:r>
            <a:r>
              <a:rPr lang="en-US" dirty="0">
                <a:hlinkClick r:id="rId3"/>
              </a:rPr>
              <a:t>https://visualgo.net/en/sorting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21921-22BC-45A8-B78E-C8EEA15819F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21921-22BC-45A8-B78E-C8EEA15819F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3EE6-C3A0-4748-A0B2-83E05F9C866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4549-4151-4075-949C-DD4E6AF54B9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3EE6-C3A0-4748-A0B2-83E05F9C866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4549-4151-4075-949C-DD4E6AF54B9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3EE6-C3A0-4748-A0B2-83E05F9C866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4549-4151-4075-949C-DD4E6AF54B9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3EE6-C3A0-4748-A0B2-83E05F9C866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4549-4151-4075-949C-DD4E6AF54B9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3EE6-C3A0-4748-A0B2-83E05F9C866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4549-4151-4075-949C-DD4E6AF54B9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3EE6-C3A0-4748-A0B2-83E05F9C866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4549-4151-4075-949C-DD4E6AF54B9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3EE6-C3A0-4748-A0B2-83E05F9C8665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4549-4151-4075-949C-DD4E6AF54B9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3EE6-C3A0-4748-A0B2-83E05F9C8665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4549-4151-4075-949C-DD4E6AF54B9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3EE6-C3A0-4748-A0B2-83E05F9C8665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4549-4151-4075-949C-DD4E6AF54B9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3EE6-C3A0-4748-A0B2-83E05F9C866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4549-4151-4075-949C-DD4E6AF54B9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3EE6-C3A0-4748-A0B2-83E05F9C866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4549-4151-4075-949C-DD4E6AF54B9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A3EE6-C3A0-4748-A0B2-83E05F9C866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34549-4151-4075-949C-DD4E6AF54B9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46.png"/><Relationship Id="rId8" Type="http://schemas.openxmlformats.org/officeDocument/2006/relationships/image" Target="../media/image45.png"/><Relationship Id="rId7" Type="http://schemas.openxmlformats.org/officeDocument/2006/relationships/image" Target="../media/image44.png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2" Type="http://schemas.openxmlformats.org/officeDocument/2006/relationships/notesSlide" Target="../notesSlides/notesSlide2.xml"/><Relationship Id="rId11" Type="http://schemas.openxmlformats.org/officeDocument/2006/relationships/slideLayout" Target="../slideLayouts/slideLayout6.xml"/><Relationship Id="rId10" Type="http://schemas.openxmlformats.org/officeDocument/2006/relationships/image" Target="../media/image47.png"/><Relationship Id="rId1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56.png"/><Relationship Id="rId8" Type="http://schemas.openxmlformats.org/officeDocument/2006/relationships/image" Target="../media/image55.png"/><Relationship Id="rId7" Type="http://schemas.openxmlformats.org/officeDocument/2006/relationships/image" Target="../media/image54.png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1" Type="http://schemas.openxmlformats.org/officeDocument/2006/relationships/slideLayout" Target="../slideLayouts/slideLayout6.xml"/><Relationship Id="rId10" Type="http://schemas.openxmlformats.org/officeDocument/2006/relationships/image" Target="../media/image57.png"/><Relationship Id="rId1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image" Target="../media/image65.png"/><Relationship Id="rId7" Type="http://schemas.openxmlformats.org/officeDocument/2006/relationships/image" Target="../media/image64.png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image" Target="../media/image58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image" Target="../media/image73.png"/><Relationship Id="rId7" Type="http://schemas.openxmlformats.org/officeDocument/2006/relationships/image" Target="../media/image72.png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image" Target="../media/image66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image" Target="../media/image81.png"/><Relationship Id="rId7" Type="http://schemas.openxmlformats.org/officeDocument/2006/relationships/image" Target="../media/image80.png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image" Target="../media/image7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2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image" Target="../media/image16.png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0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19" Type="http://schemas.openxmlformats.org/officeDocument/2006/relationships/image" Target="../media/image27.png"/><Relationship Id="rId18" Type="http://schemas.openxmlformats.org/officeDocument/2006/relationships/image" Target="../media/image26.png"/><Relationship Id="rId17" Type="http://schemas.openxmlformats.org/officeDocument/2006/relationships/image" Target="../media/image25.png"/><Relationship Id="rId16" Type="http://schemas.openxmlformats.org/officeDocument/2006/relationships/image" Target="../media/image24.png"/><Relationship Id="rId15" Type="http://schemas.openxmlformats.org/officeDocument/2006/relationships/image" Target="../media/image23.png"/><Relationship Id="rId14" Type="http://schemas.openxmlformats.org/officeDocument/2006/relationships/image" Target="../media/image22.png"/><Relationship Id="rId13" Type="http://schemas.openxmlformats.org/officeDocument/2006/relationships/image" Target="../media/image21.png"/><Relationship Id="rId12" Type="http://schemas.openxmlformats.org/officeDocument/2006/relationships/image" Target="../media/image20.png"/><Relationship Id="rId11" Type="http://schemas.openxmlformats.org/officeDocument/2006/relationships/image" Target="../media/image19.png"/><Relationship Id="rId10" Type="http://schemas.openxmlformats.org/officeDocument/2006/relationships/image" Target="../media/image18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36.png"/><Relationship Id="rId8" Type="http://schemas.openxmlformats.org/officeDocument/2006/relationships/image" Target="../media/image35.png"/><Relationship Id="rId7" Type="http://schemas.openxmlformats.org/officeDocument/2006/relationships/image" Target="../media/image34.png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1" Type="http://schemas.openxmlformats.org/officeDocument/2006/relationships/slideLayout" Target="../slideLayouts/slideLayout6.xml"/><Relationship Id="rId10" Type="http://schemas.openxmlformats.org/officeDocument/2006/relationships/image" Target="../media/image37.png"/><Relationship Id="rId1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Algorithm Analysis 101</a:t>
            </a:r>
            <a:endParaRPr 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</a:pPr>
            <a:r>
              <a:rPr lang="en-GB" dirty="0"/>
              <a:t>Data Structures and Algorithms</a:t>
            </a:r>
            <a:endParaRPr lang="en-GB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Nanjing University, Fall 2020</a:t>
            </a:r>
            <a:endParaRPr lang="en-GB" sz="20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郑朝栋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4:artisticCrisscrossEtching id="{18058F69-449E-4947-8A19-EA9CF238006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Asymptotic Notation: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628650" y="1690689"/>
            <a:ext cx="78143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Use </a:t>
            </a:r>
            <a:r>
              <a:rPr lang="en-GB" sz="2000" b="1" dirty="0">
                <a:solidFill>
                  <a:srgbClr val="C00000"/>
                </a:solidFill>
              </a:rPr>
              <a:t>asymptotic notations</a:t>
            </a:r>
            <a:r>
              <a:rPr lang="en-GB" sz="2000" dirty="0"/>
              <a:t> to describe asymptotic efficiency of algorithms.</a:t>
            </a:r>
            <a:endParaRPr lang="en-GB" sz="2000" dirty="0"/>
          </a:p>
          <a:p>
            <a:r>
              <a:rPr lang="en-GB" sz="2000" dirty="0"/>
              <a:t>(Ignore constant coefficients and lower-order terms.)</a:t>
            </a:r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4:artisticCrisscrossEtching id="{EF648D42-1B46-4176-880E-813F6E8FC35B}"/>
                  </a:ext>
                </a:extLst>
              </p:cNvPr>
              <p:cNvSpPr txBox="1"/>
              <p:nvPr/>
            </p:nvSpPr>
            <p:spPr>
              <a:xfrm>
                <a:off x="501361" y="2557110"/>
                <a:ext cx="8141277" cy="74751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en-GB" sz="2000" dirty="0"/>
                  <a:t>Given a function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, we denote by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/>
                  <a:t> the following </a:t>
                </a:r>
                <a:r>
                  <a:rPr lang="en-US" sz="2000" b="1" dirty="0"/>
                  <a:t>set of functions</a:t>
                </a:r>
                <a:r>
                  <a:rPr lang="en-US" sz="2000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exists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 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and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&gt;0,  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such</m:t>
                    </m:r>
                    <m:r>
                      <a:rPr lang="en-GB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that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for</m:t>
                    </m:r>
                    <m:r>
                      <a:rPr lang="en-GB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all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61" y="2557110"/>
                <a:ext cx="8141277" cy="747512"/>
              </a:xfrm>
              <a:prstGeom prst="rect">
                <a:avLst/>
              </a:prstGeom>
              <a:blipFill rotWithShape="1">
                <a:blip r:embed="rId2"/>
                <a:stretch>
                  <a:fillRect l="-673" r="-673" b="-1360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762" y="3928099"/>
            <a:ext cx="2205876" cy="225449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4:artisticCrisscrossEtching id="{4CE45473-62BE-4C10-940B-67E6CACAFECC}"/>
                  </a:ext>
                </a:extLst>
              </p:cNvPr>
              <p:cNvSpPr txBox="1"/>
              <p:nvPr/>
            </p:nvSpPr>
            <p:spPr>
              <a:xfrm>
                <a:off x="501361" y="3465596"/>
                <a:ext cx="57590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</a:t>
                </a:r>
                <a:r>
                  <a:rPr lang="en-US" b="1" dirty="0"/>
                  <a:t>asymptotically smaller</a:t>
                </a:r>
                <a:r>
                  <a:rPr lang="en-US" dirty="0"/>
                  <a:t> than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61" y="3465596"/>
                <a:ext cx="5759077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17" t="-10000" r="-105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4:artisticCrisscrossEtching id="{5D413A76-E19A-4CF4-881F-A6F1F217BFC5}"/>
                  </a:ext>
                </a:extLst>
              </p:cNvPr>
              <p:cNvSpPr txBox="1"/>
              <p:nvPr/>
            </p:nvSpPr>
            <p:spPr>
              <a:xfrm>
                <a:off x="501361" y="3834928"/>
                <a:ext cx="53245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</a:t>
                </a:r>
                <a:r>
                  <a:rPr lang="en-US" b="1" dirty="0"/>
                  <a:t>asymptotically </a:t>
                </a:r>
                <a:r>
                  <a:rPr lang="en-US" b="1" dirty="0">
                    <a:solidFill>
                      <a:srgbClr val="C00000"/>
                    </a:solidFill>
                  </a:rPr>
                  <a:t>at most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61" y="3834928"/>
                <a:ext cx="5324599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43" t="-8197" r="-11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4:artisticCrisscrossEtching id="{242CCC2C-CCD3-4921-AD6E-6FB58667AF9E}"/>
                  </a:ext>
                </a:extLst>
              </p:cNvPr>
              <p:cNvSpPr txBox="1"/>
              <p:nvPr/>
            </p:nvSpPr>
            <p:spPr>
              <a:xfrm>
                <a:off x="501361" y="4902062"/>
                <a:ext cx="4149213" cy="10002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GB" dirty="0"/>
                  <a:t>Insertion Sort as an example: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GB" dirty="0"/>
                  <a:t>Best case: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endParaRPr lang="en-GB" dirty="0"/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dirty="0"/>
                  <a:t>Worst case: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num>
                          <m:den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61" y="4902062"/>
                <a:ext cx="4149213" cy="1000274"/>
              </a:xfrm>
              <a:prstGeom prst="rect">
                <a:avLst/>
              </a:prstGeom>
              <a:blipFill rotWithShape="1">
                <a:blip r:embed="rId6"/>
                <a:stretch>
                  <a:fillRect l="-1175" t="-3049" b="-65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4:artisticCrisscrossEtching id="{EEC3839F-B98F-453D-A117-61EB6CE55906}"/>
                  </a:ext>
                </a:extLst>
              </p:cNvPr>
              <p:cNvSpPr txBox="1"/>
              <p:nvPr/>
            </p:nvSpPr>
            <p:spPr>
              <a:xfrm>
                <a:off x="4163701" y="5263699"/>
                <a:ext cx="13163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701" y="5263699"/>
                <a:ext cx="1316322" cy="276999"/>
              </a:xfrm>
              <a:prstGeom prst="rect">
                <a:avLst/>
              </a:prstGeom>
              <a:blipFill rotWithShape="1">
                <a:blip r:embed="rId7"/>
                <a:stretch>
                  <a:fillRect l="-3704" t="-2174" r="-601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4:artisticCrisscrossEtching id="{BF29E52B-CB4E-4948-8EDC-8AE417BB6630}"/>
                  </a:ext>
                </a:extLst>
              </p:cNvPr>
              <p:cNvSpPr txBox="1"/>
              <p:nvPr/>
            </p:nvSpPr>
            <p:spPr>
              <a:xfrm>
                <a:off x="4816827" y="5540698"/>
                <a:ext cx="14236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6827" y="5540698"/>
                <a:ext cx="1423659" cy="276999"/>
              </a:xfrm>
              <a:prstGeom prst="rect">
                <a:avLst/>
              </a:prstGeom>
              <a:blipFill rotWithShape="1">
                <a:blip r:embed="rId8"/>
                <a:stretch>
                  <a:fillRect l="-3419" t="-444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4:artisticCrisscrossEtching id="{3F82038D-C771-4B4D-A6B3-CD4358218866}"/>
                  </a:ext>
                </a:extLst>
              </p:cNvPr>
              <p:cNvSpPr txBox="1"/>
              <p:nvPr/>
            </p:nvSpPr>
            <p:spPr>
              <a:xfrm>
                <a:off x="501361" y="4353106"/>
                <a:ext cx="49620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GB" sz="2000" dirty="0"/>
                  <a:t>-notation gives an </a:t>
                </a:r>
                <a:r>
                  <a:rPr lang="en-GB" sz="2000" b="1" dirty="0"/>
                  <a:t>asymptotic upper bound</a:t>
                </a:r>
                <a:r>
                  <a:rPr lang="en-GB" sz="2000" dirty="0"/>
                  <a:t>.</a:t>
                </a:r>
                <a:endParaRPr lang="en-US" sz="2000" dirty="0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61" y="4353106"/>
                <a:ext cx="4962064" cy="400110"/>
              </a:xfrm>
              <a:prstGeom prst="rect">
                <a:avLst/>
              </a:prstGeom>
              <a:blipFill rotWithShape="1">
                <a:blip r:embed="rId9"/>
                <a:stretch>
                  <a:fillRect t="-7576" r="-737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4:artisticCrisscrossEtching id="{350FA75C-06DB-40C1-9BF1-566961C012C2}"/>
                  </a:ext>
                </a:extLst>
              </p:cNvPr>
              <p:cNvSpPr txBox="1"/>
              <p:nvPr/>
            </p:nvSpPr>
            <p:spPr>
              <a:xfrm>
                <a:off x="507410" y="6063918"/>
                <a:ext cx="50773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>
                    <a:solidFill>
                      <a:schemeClr val="accent1"/>
                    </a:solidFill>
                  </a:rPr>
                  <a:t>Q: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GB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? How to prove your answer?</a:t>
                </a:r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410" y="6063918"/>
                <a:ext cx="5077352" cy="400110"/>
              </a:xfrm>
              <a:prstGeom prst="rect">
                <a:avLst/>
              </a:prstGeom>
              <a:blipFill rotWithShape="1">
                <a:blip r:embed="rId10"/>
                <a:stretch>
                  <a:fillRect l="-1200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cxnSp>
        <p:nvCxnSpPr>
          <p:cNvPr id="14" name="直接连接符 13"/>
          <p:cNvCxnSpPr>
            <a:endCxn id="6" idx="3"/>
          </p:cNvCxnSpPr>
          <p:nvPr/>
        </p:nvCxnSpPr>
        <p:spPr>
          <a:xfrm>
            <a:off x="2254827" y="3650262"/>
            <a:ext cx="4005611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  <p:bldP spid="8" grpId="0"/>
      <p:bldP spid="9" grpId="0"/>
      <p:bldP spid="10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4:artisticCrisscrossEtching id="{58739BDE-F3D8-4EDE-A9F2-DD5466B5AFA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Asymptotic Notation: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4:artisticCrisscrossEtching id="{623F65DC-234A-49E0-990A-552928E4FAA0}"/>
                  </a:ext>
                </a:extLst>
              </p:cNvPr>
              <p:cNvSpPr txBox="1"/>
              <p:nvPr/>
            </p:nvSpPr>
            <p:spPr>
              <a:xfrm>
                <a:off x="501361" y="1690689"/>
                <a:ext cx="8141277" cy="74751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en-GB" sz="2000" dirty="0"/>
                  <a:t>Given a function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, we denote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/>
                  <a:t> the following </a:t>
                </a:r>
                <a:r>
                  <a:rPr lang="en-US" sz="2000" b="1" dirty="0"/>
                  <a:t>set of functions</a:t>
                </a:r>
                <a:r>
                  <a:rPr lang="en-US" sz="2000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exists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 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and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&gt;0,  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such</m:t>
                    </m:r>
                    <m:r>
                      <a:rPr lang="en-GB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that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for</m:t>
                    </m:r>
                    <m:r>
                      <a:rPr lang="en-GB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all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61" y="1690689"/>
                <a:ext cx="8141277" cy="747512"/>
              </a:xfrm>
              <a:prstGeom prst="rect">
                <a:avLst/>
              </a:prstGeom>
              <a:blipFill rotWithShape="1">
                <a:blip r:embed="rId2"/>
                <a:stretch>
                  <a:fillRect l="-673" r="-598" b="-1360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4:artisticCrisscrossEtching id="{AFFEE37E-DB20-44CF-8DCB-2F0AE9332823}"/>
                  </a:ext>
                </a:extLst>
              </p:cNvPr>
              <p:cNvSpPr txBox="1"/>
              <p:nvPr/>
            </p:nvSpPr>
            <p:spPr>
              <a:xfrm>
                <a:off x="501361" y="2814975"/>
                <a:ext cx="56614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</a:t>
                </a:r>
                <a:r>
                  <a:rPr lang="en-US" b="1" dirty="0"/>
                  <a:t>asymptotically larger</a:t>
                </a:r>
                <a:r>
                  <a:rPr lang="en-US" dirty="0"/>
                  <a:t> than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61" y="2814975"/>
                <a:ext cx="5661486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323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4:artisticCrisscrossEtching id="{1124BBAE-CBCE-4486-9073-A09589408D94}"/>
                  </a:ext>
                </a:extLst>
              </p:cNvPr>
              <p:cNvSpPr txBox="1"/>
              <p:nvPr/>
            </p:nvSpPr>
            <p:spPr>
              <a:xfrm>
                <a:off x="501361" y="3184307"/>
                <a:ext cx="52949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</a:t>
                </a:r>
                <a:r>
                  <a:rPr lang="en-US" b="1" dirty="0"/>
                  <a:t>asymptotically </a:t>
                </a:r>
                <a:r>
                  <a:rPr lang="en-US" b="1" dirty="0">
                    <a:solidFill>
                      <a:srgbClr val="C00000"/>
                    </a:solidFill>
                  </a:rPr>
                  <a:t>at least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61" y="3184307"/>
                <a:ext cx="5294911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4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4:artisticCrisscrossEtching id="{BAD3A908-9E8E-435C-82A7-3A6DF9C4DC59}"/>
                  </a:ext>
                </a:extLst>
              </p:cNvPr>
              <p:cNvSpPr txBox="1"/>
              <p:nvPr/>
            </p:nvSpPr>
            <p:spPr>
              <a:xfrm>
                <a:off x="501361" y="3763764"/>
                <a:ext cx="510556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GB" sz="2000" dirty="0"/>
                  <a:t>-notation gives an </a:t>
                </a:r>
                <a:r>
                  <a:rPr lang="en-GB" sz="2000" b="1" dirty="0"/>
                  <a:t>asymptotic lower bound</a:t>
                </a:r>
                <a:r>
                  <a:rPr lang="en-GB" sz="2000" dirty="0"/>
                  <a:t>.</a:t>
                </a:r>
                <a:endParaRPr lang="en-US" sz="2000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61" y="3763764"/>
                <a:ext cx="5105565" cy="400110"/>
              </a:xfrm>
              <a:prstGeom prst="rect">
                <a:avLst/>
              </a:prstGeom>
              <a:blipFill rotWithShape="1">
                <a:blip r:embed="rId5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4526" y="3763764"/>
            <a:ext cx="2528112" cy="256246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4:artisticCrisscrossEtching id="{8829E3C5-A3C1-4FC3-8E89-E3E8EFB8437C}"/>
                  </a:ext>
                </a:extLst>
              </p:cNvPr>
              <p:cNvSpPr txBox="1"/>
              <p:nvPr/>
            </p:nvSpPr>
            <p:spPr>
              <a:xfrm>
                <a:off x="501361" y="4373999"/>
                <a:ext cx="4149213" cy="10002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GB" dirty="0"/>
                  <a:t>Insertion Sort as an example: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GB" dirty="0"/>
                  <a:t>Best case: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endParaRPr lang="en-GB" dirty="0"/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dirty="0"/>
                  <a:t>Worst case: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num>
                          <m:den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61" y="4373999"/>
                <a:ext cx="4149213" cy="1000274"/>
              </a:xfrm>
              <a:prstGeom prst="rect">
                <a:avLst/>
              </a:prstGeom>
              <a:blipFill rotWithShape="1">
                <a:blip r:embed="rId7"/>
                <a:stretch>
                  <a:fillRect l="-1175" t="-3659" b="-65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4:artisticCrisscrossEtching id="{D2C9DE5B-E056-4AB5-BF79-D356A9BF1C94}"/>
                  </a:ext>
                </a:extLst>
              </p:cNvPr>
              <p:cNvSpPr txBox="1"/>
              <p:nvPr/>
            </p:nvSpPr>
            <p:spPr>
              <a:xfrm>
                <a:off x="4059307" y="4735636"/>
                <a:ext cx="13122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9307" y="4735636"/>
                <a:ext cx="1312282" cy="276999"/>
              </a:xfrm>
              <a:prstGeom prst="rect">
                <a:avLst/>
              </a:prstGeom>
              <a:blipFill rotWithShape="1">
                <a:blip r:embed="rId8"/>
                <a:stretch>
                  <a:fillRect l="-4186" t="-2222" r="-651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4:artisticCrisscrossEtching id="{36ADC22C-44FA-4820-887D-8FF860F4F4EA}"/>
                  </a:ext>
                </a:extLst>
              </p:cNvPr>
              <p:cNvSpPr txBox="1"/>
              <p:nvPr/>
            </p:nvSpPr>
            <p:spPr>
              <a:xfrm>
                <a:off x="4679598" y="5054954"/>
                <a:ext cx="14188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598" y="5054954"/>
                <a:ext cx="1418850" cy="276999"/>
              </a:xfrm>
              <a:prstGeom prst="rect">
                <a:avLst/>
              </a:prstGeom>
              <a:blipFill rotWithShape="1">
                <a:blip r:embed="rId9"/>
                <a:stretch>
                  <a:fillRect l="-3879" t="-434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4:artisticCrisscrossEtching id="{188DE5C3-23B7-49E1-97D1-CAA186F52B7A}"/>
                  </a:ext>
                </a:extLst>
              </p:cNvPr>
              <p:cNvSpPr txBox="1"/>
              <p:nvPr/>
            </p:nvSpPr>
            <p:spPr>
              <a:xfrm>
                <a:off x="501361" y="5584032"/>
                <a:ext cx="55781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>
                    <a:solidFill>
                      <a:schemeClr val="accent1"/>
                    </a:solidFill>
                  </a:rPr>
                  <a:t>Q: The time complexity of Insertion Sort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n-GB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?</a:t>
                </a: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61" y="5584032"/>
                <a:ext cx="5578130" cy="400110"/>
              </a:xfrm>
              <a:prstGeom prst="rect">
                <a:avLst/>
              </a:prstGeom>
              <a:blipFill rotWithShape="1">
                <a:blip r:embed="rId10"/>
                <a:stretch>
                  <a:fillRect l="-1093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cxnSp>
        <p:nvCxnSpPr>
          <p:cNvPr id="13" name="直接连接符 12"/>
          <p:cNvCxnSpPr>
            <a:stCxn id="9" idx="1"/>
            <a:endCxn id="9" idx="3"/>
          </p:cNvCxnSpPr>
          <p:nvPr/>
        </p:nvCxnSpPr>
        <p:spPr>
          <a:xfrm>
            <a:off x="4059307" y="4874136"/>
            <a:ext cx="1312282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10" idx="1"/>
            <a:endCxn id="10" idx="3"/>
          </p:cNvCxnSpPr>
          <p:nvPr/>
        </p:nvCxnSpPr>
        <p:spPr>
          <a:xfrm>
            <a:off x="4679598" y="5193454"/>
            <a:ext cx="141885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562953" y="4334339"/>
            <a:ext cx="2304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correct but not helpful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5" name="直接连接符 14"/>
          <p:cNvCxnSpPr>
            <a:endCxn id="4" idx="3"/>
          </p:cNvCxnSpPr>
          <p:nvPr/>
        </p:nvCxnSpPr>
        <p:spPr>
          <a:xfrm>
            <a:off x="2254827" y="2999641"/>
            <a:ext cx="390802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  <p:bldP spid="10" grpId="0"/>
      <p:bldP spid="11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4:artisticCrisscrossEtching id="{763EB4F5-A9CF-4485-A56B-055CDAE476A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Asymptotic Notation: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832" y="2814975"/>
            <a:ext cx="2198806" cy="22661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4:artisticCrisscrossEtching id="{92F2A8E5-EEA1-419E-92BB-B1C267667D9F}"/>
                  </a:ext>
                </a:extLst>
              </p:cNvPr>
              <p:cNvSpPr txBox="1"/>
              <p:nvPr/>
            </p:nvSpPr>
            <p:spPr>
              <a:xfrm>
                <a:off x="501361" y="1540167"/>
                <a:ext cx="8141277" cy="10485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en-GB" sz="2000" dirty="0"/>
                  <a:t>Given a function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, we denote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/>
                  <a:t> the following </a:t>
                </a:r>
                <a:r>
                  <a:rPr lang="en-US" sz="2000" b="1" dirty="0"/>
                  <a:t>set of functions</a:t>
                </a:r>
                <a:r>
                  <a:rPr lang="en-US" sz="2000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exists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&gt;0, </m:t>
                    </m:r>
                    <m:sSub>
                      <m:sSubPr>
                        <m:ctrlP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&gt;0, 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and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&gt;0,</m:t>
                    </m:r>
                  </m:oMath>
                </a14:m>
                <a:r>
                  <a:rPr lang="en-GB" sz="2000" b="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:br>
                  <a:rPr lang="en-GB" sz="2000" b="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such</m:t>
                    </m:r>
                    <m:r>
                      <a:rPr lang="en-GB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that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for</m:t>
                    </m:r>
                    <m:r>
                      <a:rPr lang="en-GB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all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61" y="1540167"/>
                <a:ext cx="8141277" cy="1048557"/>
              </a:xfrm>
              <a:prstGeom prst="rect">
                <a:avLst/>
              </a:prstGeom>
              <a:blipFill rotWithShape="1">
                <a:blip r:embed="rId3"/>
                <a:stretch>
                  <a:fillRect l="-673" t="-575" r="-598" b="-977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4:artisticCrisscrossEtching id="{39FEEB5A-3A10-4772-A04C-1ADC0B00E162}"/>
                  </a:ext>
                </a:extLst>
              </p:cNvPr>
              <p:cNvSpPr txBox="1"/>
              <p:nvPr/>
            </p:nvSpPr>
            <p:spPr>
              <a:xfrm>
                <a:off x="508213" y="2814975"/>
                <a:ext cx="5399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</a:t>
                </a:r>
                <a:r>
                  <a:rPr lang="en-US" b="1" dirty="0"/>
                  <a:t>asymptotically equal</a:t>
                </a:r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213" y="2814975"/>
                <a:ext cx="5399940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39" t="-10000" r="-11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4:artisticCrisscrossEtching id="{54EF11BA-87B1-48BA-AD9E-5DE36D70D610}"/>
                  </a:ext>
                </a:extLst>
              </p:cNvPr>
              <p:cNvSpPr txBox="1"/>
              <p:nvPr/>
            </p:nvSpPr>
            <p:spPr>
              <a:xfrm>
                <a:off x="501361" y="3228945"/>
                <a:ext cx="48123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GB" sz="2000" dirty="0"/>
                  <a:t>-notation gives an </a:t>
                </a:r>
                <a:r>
                  <a:rPr lang="en-GB" sz="2000" b="1" dirty="0"/>
                  <a:t>asymptotic tight bound</a:t>
                </a:r>
                <a:r>
                  <a:rPr lang="en-GB" sz="2000" dirty="0"/>
                  <a:t>.</a:t>
                </a:r>
                <a:endParaRPr lang="en-US" sz="2000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61" y="3228945"/>
                <a:ext cx="4812343" cy="400110"/>
              </a:xfrm>
              <a:prstGeom prst="rect">
                <a:avLst/>
              </a:prstGeom>
              <a:blipFill rotWithShape="1">
                <a:blip r:embed="rId5"/>
                <a:stretch>
                  <a:fillRect t="-9231" r="-633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4:artisticCrisscrossEtching id="{1CE6ACA3-4314-4EA2-AD58-A3D5C5903C1A}"/>
                  </a:ext>
                </a:extLst>
              </p:cNvPr>
              <p:cNvSpPr txBox="1"/>
              <p:nvPr/>
            </p:nvSpPr>
            <p:spPr>
              <a:xfrm>
                <a:off x="501361" y="3763765"/>
                <a:ext cx="5722794" cy="78713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en-GB" sz="2000" dirty="0">
                    <a:solidFill>
                      <a:schemeClr val="tx1"/>
                    </a:solidFill>
                  </a:rPr>
                  <a:t>Given two functions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iff</a:t>
                </a:r>
                <a:r>
                  <a:rPr lang="en-US" sz="2000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GB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61" y="3763765"/>
                <a:ext cx="5722794" cy="787139"/>
              </a:xfrm>
              <a:prstGeom prst="rect">
                <a:avLst/>
              </a:prstGeom>
              <a:blipFill rotWithShape="1">
                <a:blip r:embed="rId6"/>
                <a:stretch>
                  <a:fillRect l="-956" b="-10606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4:artisticCrisscrossEtching id="{E5E42543-A8EB-4F64-8B1A-DE7A8C230131}"/>
                  </a:ext>
                </a:extLst>
              </p:cNvPr>
              <p:cNvSpPr txBox="1"/>
              <p:nvPr/>
            </p:nvSpPr>
            <p:spPr>
              <a:xfrm>
                <a:off x="501361" y="4776419"/>
                <a:ext cx="4149213" cy="10002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GB" dirty="0"/>
                  <a:t>Insertion Sort as an example: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GB" dirty="0"/>
                  <a:t>Best case: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endParaRPr lang="en-GB" dirty="0"/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dirty="0"/>
                  <a:t>Worst case: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num>
                          <m:den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61" y="4776419"/>
                <a:ext cx="4149213" cy="1000274"/>
              </a:xfrm>
              <a:prstGeom prst="rect">
                <a:avLst/>
              </a:prstGeom>
              <a:blipFill rotWithShape="1">
                <a:blip r:embed="rId7"/>
                <a:stretch>
                  <a:fillRect l="-1175" t="-3659" b="-65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4:artisticCrisscrossEtching id="{86A19B7E-C0A5-4EDC-A27E-F88FE69350D0}"/>
                  </a:ext>
                </a:extLst>
              </p:cNvPr>
              <p:cNvSpPr txBox="1"/>
              <p:nvPr/>
            </p:nvSpPr>
            <p:spPr>
              <a:xfrm>
                <a:off x="508213" y="5802153"/>
                <a:ext cx="675422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>
                    <a:solidFill>
                      <a:schemeClr val="accent1"/>
                    </a:solidFill>
                  </a:rPr>
                  <a:t>Q: The time complexity of Insertion Sort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?</a:t>
                </a:r>
              </a:p>
              <a:p>
                <a:r>
                  <a:rPr lang="en-US" sz="2000" dirty="0">
                    <a:solidFill>
                      <a:schemeClr val="bg1"/>
                    </a:solidFill>
                  </a:rPr>
                  <a:t>Q: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:r>
                  <a:rPr lang="en-GB" sz="2000" dirty="0">
                    <a:solidFill>
                      <a:schemeClr val="accent1"/>
                    </a:solidFill>
                  </a:rPr>
                  <a:t>The worst-case time complexity of Insertion Sort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?</a:t>
                </a: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213" y="5802153"/>
                <a:ext cx="6754221" cy="707886"/>
              </a:xfrm>
              <a:prstGeom prst="rect">
                <a:avLst/>
              </a:prstGeom>
              <a:blipFill rotWithShape="1">
                <a:blip r:embed="rId8"/>
                <a:stretch>
                  <a:fillRect l="-903" t="-517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4:artisticCrisscrossEtching id="{914C22E8-57F2-429C-B429-B1683126CE0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Asymptotic Notation: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4:artisticCrisscrossEtching id="{0C64464F-3916-4A6A-BD91-CA316B2B4723}"/>
                  </a:ext>
                </a:extLst>
              </p:cNvPr>
              <p:cNvSpPr txBox="1"/>
              <p:nvPr/>
            </p:nvSpPr>
            <p:spPr>
              <a:xfrm>
                <a:off x="501361" y="1690689"/>
                <a:ext cx="8141277" cy="74751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en-GB" sz="2000" dirty="0">
                    <a:solidFill>
                      <a:schemeClr val="tx1"/>
                    </a:solidFill>
                  </a:rPr>
                  <a:t>Given a function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we denote by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GB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the following set of functions:</a:t>
                </a:r>
              </a:p>
              <a:p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exists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 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and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&gt;0,  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such</m:t>
                    </m:r>
                    <m: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that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when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GB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61" y="1690689"/>
                <a:ext cx="8141277" cy="747512"/>
              </a:xfrm>
              <a:prstGeom prst="rect">
                <a:avLst/>
              </a:prstGeom>
              <a:blipFill rotWithShape="1">
                <a:blip r:embed="rId2"/>
                <a:stretch>
                  <a:fillRect l="-673" r="-149" b="-1360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4:artisticCrisscrossEtching id="{3CDD3D01-1F4C-4E07-AC8D-1751636BC847}"/>
                  </a:ext>
                </a:extLst>
              </p:cNvPr>
              <p:cNvSpPr txBox="1"/>
              <p:nvPr/>
            </p:nvSpPr>
            <p:spPr>
              <a:xfrm>
                <a:off x="501361" y="2536276"/>
                <a:ext cx="84503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asymptotically </a:t>
                </a:r>
                <a:r>
                  <a:rPr lang="en-US" b="1" dirty="0">
                    <a:solidFill>
                      <a:schemeClr val="tx1"/>
                    </a:solidFill>
                  </a:rPr>
                  <a:t>at most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or </a:t>
                </a:r>
                <a:r>
                  <a:rPr lang="en-US" dirty="0"/>
                  <a:t>“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” asymptotically.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61" y="2536276"/>
                <a:ext cx="845039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16" t="-8197" r="-7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4:artisticCrisscrossEtching id="{B0098A22-08D1-45AA-A270-B7DC5D28E364}"/>
                  </a:ext>
                </a:extLst>
              </p:cNvPr>
              <p:cNvSpPr txBox="1"/>
              <p:nvPr/>
            </p:nvSpPr>
            <p:spPr>
              <a:xfrm>
                <a:off x="501361" y="3228945"/>
                <a:ext cx="710476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>
                    <a:solidFill>
                      <a:srgbClr val="C00000"/>
                    </a:solidFill>
                  </a:rPr>
                  <a:t>How to define: </a:t>
                </a:r>
                <a14:m>
                  <m:oMath xmlns:m="http://schemas.openxmlformats.org/officeDocument/2006/math">
                    <m:r>
                      <a:rPr lang="en-GB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is asymptotically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(strictly) smaller than</a:t>
                </a:r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61" y="3228945"/>
                <a:ext cx="7104765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858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4:artisticCrisscrossEtching id="{638863B5-2825-41A9-A372-0991378B7EC2}"/>
                  </a:ext>
                </a:extLst>
              </p:cNvPr>
              <p:cNvSpPr txBox="1"/>
              <p:nvPr/>
            </p:nvSpPr>
            <p:spPr>
              <a:xfrm>
                <a:off x="501361" y="3693757"/>
                <a:ext cx="8450390" cy="74751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en-GB" sz="2000" dirty="0">
                    <a:solidFill>
                      <a:schemeClr val="tx1"/>
                    </a:solidFill>
                  </a:rPr>
                  <a:t>Given a function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we denote by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GB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GB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the following set of functions:</a:t>
                </a:r>
              </a:p>
              <a:p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for</m:t>
                    </m:r>
                    <m: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𝐚𝐧𝐲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&gt;0, 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exists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&gt;0,  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such</m:t>
                    </m:r>
                    <m: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that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when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GB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61" y="3693757"/>
                <a:ext cx="8450390" cy="747512"/>
              </a:xfrm>
              <a:prstGeom prst="rect">
                <a:avLst/>
              </a:prstGeom>
              <a:blipFill rotWithShape="1">
                <a:blip r:embed="rId5"/>
                <a:stretch>
                  <a:fillRect l="-648" b="-1360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4:artisticCrisscrossEtching id="{64096ACD-DF78-428C-92BA-CCA3F55D34FD}"/>
                  </a:ext>
                </a:extLst>
              </p:cNvPr>
              <p:cNvSpPr txBox="1"/>
              <p:nvPr/>
            </p:nvSpPr>
            <p:spPr>
              <a:xfrm>
                <a:off x="501361" y="4541007"/>
                <a:ext cx="7000891" cy="439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/>
                  <a:t>Alternatively, we say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iff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type m:val="lin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61" y="4541007"/>
                <a:ext cx="7000891" cy="439736"/>
              </a:xfrm>
              <a:prstGeom prst="rect">
                <a:avLst/>
              </a:prstGeom>
              <a:blipFill rotWithShape="1">
                <a:blip r:embed="rId6"/>
                <a:stretch>
                  <a:fillRect l="-870" t="-104167" b="-156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4:artisticCrisscrossEtching id="{E2FCDF8A-493E-4232-8B4F-0A83E1A7504F}"/>
                  </a:ext>
                </a:extLst>
              </p:cNvPr>
              <p:cNvSpPr txBox="1"/>
              <p:nvPr/>
            </p:nvSpPr>
            <p:spPr>
              <a:xfrm>
                <a:off x="501361" y="5580329"/>
                <a:ext cx="49332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>
                    <a:solidFill>
                      <a:schemeClr val="accent1"/>
                    </a:solidFill>
                  </a:rPr>
                  <a:t>Q: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GB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GB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true? Is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GB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000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GB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GB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GB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GB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true?</a:t>
                </a: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61" y="5580329"/>
                <a:ext cx="4933210" cy="400110"/>
              </a:xfrm>
              <a:prstGeom prst="rect">
                <a:avLst/>
              </a:prstGeom>
              <a:blipFill rotWithShape="1">
                <a:blip r:embed="rId7"/>
                <a:stretch>
                  <a:fillRect l="-1236" t="-7576" r="-494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4">
                <a:extLst>
                  <a:ext uri="{FF2B5EF4-FFF2-40B4-BE49-F238E27FC236}">
                    <a14:artisticCrisscrossEtching id="{63A9CCC9-168D-4DF5-AF6A-1FBB434E94A7}"/>
                  </a:ext>
                </a:extLst>
              </p:cNvPr>
              <p:cNvSpPr txBox="1"/>
              <p:nvPr/>
            </p:nvSpPr>
            <p:spPr>
              <a:xfrm>
                <a:off x="501361" y="5080481"/>
                <a:ext cx="417088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>
                    <a:solidFill>
                      <a:srgbClr val="C00000"/>
                    </a:solidFill>
                  </a:rPr>
                  <a:t>Observe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is the “negation”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!</a:t>
                </a:r>
              </a:p>
            </p:txBody>
          </p:sp>
        </mc:Choice>
        <mc:Fallback>
          <p:sp>
            <p:nvSpPr>
              <p:cNvPr id="10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61" y="5080481"/>
                <a:ext cx="4170885" cy="400110"/>
              </a:xfrm>
              <a:prstGeom prst="rect">
                <a:avLst/>
              </a:prstGeom>
              <a:blipFill rotWithShape="1">
                <a:blip r:embed="rId8"/>
                <a:stretch>
                  <a:fillRect l="-1462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 animBg="1"/>
      <p:bldP spid="8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4:artisticCrisscrossEtching id="{914C22E8-57F2-429C-B429-B1683126CE0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Asymptotic Notation: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4:artisticCrisscrossEtching id="{3CDD3D01-1F4C-4E07-AC8D-1751636BC847}"/>
                  </a:ext>
                </a:extLst>
              </p:cNvPr>
              <p:cNvSpPr txBox="1"/>
              <p:nvPr/>
            </p:nvSpPr>
            <p:spPr>
              <a:xfrm>
                <a:off x="501361" y="2536276"/>
                <a:ext cx="84367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GB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asymptotically </a:t>
                </a:r>
                <a:r>
                  <a:rPr lang="en-US" b="1" dirty="0">
                    <a:solidFill>
                      <a:schemeClr val="tx1"/>
                    </a:solidFill>
                  </a:rPr>
                  <a:t>at least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or </a:t>
                </a:r>
                <a:r>
                  <a:rPr lang="en-US" dirty="0"/>
                  <a:t>“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” asymptotically.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61" y="2536276"/>
                <a:ext cx="8436733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21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4:artisticCrisscrossEtching id="{B0098A22-08D1-45AA-A270-B7DC5D28E364}"/>
                  </a:ext>
                </a:extLst>
              </p:cNvPr>
              <p:cNvSpPr txBox="1"/>
              <p:nvPr/>
            </p:nvSpPr>
            <p:spPr>
              <a:xfrm>
                <a:off x="501361" y="3228945"/>
                <a:ext cx="693869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>
                    <a:solidFill>
                      <a:srgbClr val="C00000"/>
                    </a:solidFill>
                  </a:rPr>
                  <a:t>How to define: </a:t>
                </a:r>
                <a14:m>
                  <m:oMath xmlns:m="http://schemas.openxmlformats.org/officeDocument/2006/math">
                    <m:r>
                      <a:rPr lang="en-GB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is asymptotically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(strictly) larger than</a:t>
                </a:r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61" y="3228945"/>
                <a:ext cx="6938694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879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4:artisticCrisscrossEtching id="{638863B5-2825-41A9-A372-0991378B7EC2}"/>
                  </a:ext>
                </a:extLst>
              </p:cNvPr>
              <p:cNvSpPr txBox="1"/>
              <p:nvPr/>
            </p:nvSpPr>
            <p:spPr>
              <a:xfrm>
                <a:off x="501361" y="3693757"/>
                <a:ext cx="8450390" cy="74751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en-GB" sz="2000" dirty="0">
                    <a:solidFill>
                      <a:schemeClr val="tx1"/>
                    </a:solidFill>
                  </a:rPr>
                  <a:t>Given a function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we denote by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GB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GB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the following set of functions:</a:t>
                </a:r>
              </a:p>
              <a:p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for</m:t>
                    </m:r>
                    <m: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𝐚𝐧𝐲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&gt;0, 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exists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&gt;0,  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such</m:t>
                    </m:r>
                    <m: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that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when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GB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61" y="3693757"/>
                <a:ext cx="8450390" cy="747512"/>
              </a:xfrm>
              <a:prstGeom prst="rect">
                <a:avLst/>
              </a:prstGeom>
              <a:blipFill rotWithShape="1">
                <a:blip r:embed="rId4"/>
                <a:stretch>
                  <a:fillRect l="-648" b="-1360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4:artisticCrisscrossEtching id="{64096ACD-DF78-428C-92BA-CCA3F55D34FD}"/>
                  </a:ext>
                </a:extLst>
              </p:cNvPr>
              <p:cNvSpPr txBox="1"/>
              <p:nvPr/>
            </p:nvSpPr>
            <p:spPr>
              <a:xfrm>
                <a:off x="501361" y="4543184"/>
                <a:ext cx="7262181" cy="439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/>
                  <a:t>Alternatively, we say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iff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type m:val="lin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61" y="4543184"/>
                <a:ext cx="7262181" cy="439736"/>
              </a:xfrm>
              <a:prstGeom prst="rect">
                <a:avLst/>
              </a:prstGeom>
              <a:blipFill rotWithShape="1">
                <a:blip r:embed="rId5"/>
                <a:stretch>
                  <a:fillRect l="-839" t="-101389" b="-159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4:artisticCrisscrossEtching id="{E2FCDF8A-493E-4232-8B4F-0A83E1A7504F}"/>
                  </a:ext>
                </a:extLst>
              </p:cNvPr>
              <p:cNvSpPr txBox="1"/>
              <p:nvPr/>
            </p:nvSpPr>
            <p:spPr>
              <a:xfrm>
                <a:off x="501361" y="5578152"/>
                <a:ext cx="632474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>
                    <a:solidFill>
                      <a:schemeClr val="accent1"/>
                    </a:solidFill>
                  </a:rPr>
                  <a:t>Q: Now that we have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n-GB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do we have small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?</a:t>
                </a: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61" y="5578152"/>
                <a:ext cx="6324745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963" t="-7576" r="-9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4:artisticCrisscrossEtching id="{45176D65-F893-401A-BF28-0AB403EACFC6}"/>
                  </a:ext>
                </a:extLst>
              </p:cNvPr>
              <p:cNvSpPr txBox="1"/>
              <p:nvPr/>
            </p:nvSpPr>
            <p:spPr>
              <a:xfrm>
                <a:off x="501361" y="1686849"/>
                <a:ext cx="8141277" cy="74751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en-GB" sz="2000" dirty="0">
                    <a:solidFill>
                      <a:schemeClr val="tx1"/>
                    </a:solidFill>
                  </a:rPr>
                  <a:t>Given a function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we denote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GB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GB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the following set of functions:</a:t>
                </a:r>
              </a:p>
              <a:p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exists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 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and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&gt;0,  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such</m:t>
                    </m:r>
                    <m: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that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for</m:t>
                    </m:r>
                    <m: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all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GB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61" y="1686849"/>
                <a:ext cx="8141277" cy="747512"/>
              </a:xfrm>
              <a:prstGeom prst="rect">
                <a:avLst/>
              </a:prstGeom>
              <a:blipFill rotWithShape="1">
                <a:blip r:embed="rId7"/>
                <a:stretch>
                  <a:fillRect l="-673" r="-75" b="-1371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4">
                <a:extLst>
                  <a:ext uri="{FF2B5EF4-FFF2-40B4-BE49-F238E27FC236}">
                    <a14:artisticCrisscrossEtching id="{0EEE138A-7B8C-4889-A7C0-C7B30AE2FF3A}"/>
                  </a:ext>
                </a:extLst>
              </p:cNvPr>
              <p:cNvSpPr txBox="1"/>
              <p:nvPr/>
            </p:nvSpPr>
            <p:spPr>
              <a:xfrm>
                <a:off x="501361" y="5080481"/>
                <a:ext cx="418531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>
                    <a:solidFill>
                      <a:srgbClr val="C00000"/>
                    </a:solidFill>
                  </a:rPr>
                  <a:t>Observe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is the “negation”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!</a:t>
                </a:r>
              </a:p>
            </p:txBody>
          </p:sp>
        </mc:Choice>
        <mc:Fallback>
          <p:sp>
            <p:nvSpPr>
              <p:cNvPr id="10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61" y="5080481"/>
                <a:ext cx="4185313" cy="400110"/>
              </a:xfrm>
              <a:prstGeom prst="rect">
                <a:avLst/>
              </a:prstGeom>
              <a:blipFill rotWithShape="1">
                <a:blip r:embed="rId8"/>
                <a:stretch>
                  <a:fillRect l="-1456" t="-7576" r="-437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Some properties of asymptotic notations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85AFC2F8-8E13-4886-B33B-79C666425D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486274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Reflexivity</a:t>
                </a:r>
              </a:p>
              <a:p>
                <a:pPr lvl="1"/>
                <a:r>
                  <a:rPr lang="en-GB" sz="2000" b="0" dirty="0"/>
                  <a:t>E.g.,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/>
                  <a:t>; but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400" dirty="0"/>
                  <a:t>Transitivity</a:t>
                </a:r>
              </a:p>
              <a:p>
                <a:pPr lvl="1"/>
                <a:r>
                  <a:rPr lang="en-US" sz="1800" dirty="0"/>
                  <a:t>E.g., if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800" dirty="0"/>
                  <a:t>, then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800" dirty="0"/>
              </a:p>
              <a:p>
                <a:r>
                  <a:rPr lang="en-US" sz="2400" dirty="0"/>
                  <a:t>Symmetry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GB" sz="20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/>
                  <a:t> iff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GB" sz="200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400" dirty="0"/>
                  <a:t>Transpose symmetry</a:t>
                </a:r>
              </a:p>
              <a:p>
                <a:pPr lvl="1"/>
                <a:r>
                  <a:rPr lang="en-US" sz="2000" dirty="0"/>
                  <a:t>E.g.,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/>
                  <a:t> iff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GB" sz="2000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486274"/>
              </a:xfrm>
              <a:blipFill rotWithShape="1">
                <a:blip r:embed="rId1"/>
                <a:stretch>
                  <a:fillRect l="-1005" t="-1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Comparing some common functions</a:t>
            </a:r>
            <a:endParaRPr lang="en-US" sz="4000" dirty="0"/>
          </a:p>
        </p:txBody>
      </p:sp>
      <p:graphicFrame>
        <p:nvGraphicFramePr>
          <p:cNvPr id="5" name="图示 4"/>
          <p:cNvGraphicFramePr/>
          <p:nvPr/>
        </p:nvGraphicFramePr>
        <p:xfrm>
          <a:off x="628649" y="1690689"/>
          <a:ext cx="7886699" cy="31203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628649" y="5167311"/>
            <a:ext cx="64719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u="sng" dirty="0"/>
              <a:t>Handy tools:</a:t>
            </a:r>
            <a:endParaRPr lang="en-GB" sz="2400" u="sng" dirty="0"/>
          </a:p>
          <a:p>
            <a:pPr marL="285750" indent="-285750">
              <a:buFont typeface="Arial" charset="0"/>
              <a:buChar char="•"/>
            </a:pPr>
            <a:r>
              <a:rPr lang="en-US" sz="2400" b="1" dirty="0" err="1"/>
              <a:t>L'Hôpital's</a:t>
            </a:r>
            <a:r>
              <a:rPr lang="en-US" sz="2400" b="1" dirty="0"/>
              <a:t> rule</a:t>
            </a:r>
            <a:r>
              <a:rPr lang="en-US" sz="2400" dirty="0"/>
              <a:t> for comparison of two functions.</a:t>
            </a:r>
            <a:endParaRPr lang="en-US" sz="2400" dirty="0"/>
          </a:p>
          <a:p>
            <a:pPr marL="285750" indent="-285750">
              <a:buFont typeface="Arial" charset="0"/>
              <a:buChar char="•"/>
            </a:pPr>
            <a:r>
              <a:rPr lang="en-US" sz="2400" b="1" dirty="0"/>
              <a:t>Stirling’s approximation</a:t>
            </a:r>
            <a:r>
              <a:rPr lang="en-US" sz="2400" dirty="0"/>
              <a:t> to deal with factorials.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[CLRS] Ch.2 (2.1, 2.2), Ch.3</a:t>
            </a:r>
            <a:endParaRPr lang="en-GB" sz="2400" dirty="0"/>
          </a:p>
          <a:p>
            <a:r>
              <a:rPr lang="en-US" sz="2400" dirty="0"/>
              <a:t>[Rosen] Ch.1 (1.7, 1.8) and Ch.5 (5.1, 5.2)</a:t>
            </a:r>
            <a:endParaRPr 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273" y="3742220"/>
            <a:ext cx="1969077" cy="24347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Insertion Sort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4:artisticCrisscrossEtching id="{3763B3B3-E730-43D3-92A6-0A2B9F00A689}"/>
                  </a:ext>
                </a:extLst>
              </p:cNvPr>
              <p:cNvSpPr/>
              <p:nvPr/>
            </p:nvSpPr>
            <p:spPr>
              <a:xfrm>
                <a:off x="628649" y="1690690"/>
                <a:ext cx="7154637" cy="108516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spcAft>
                    <a:spcPts val="600"/>
                  </a:spcAft>
                </a:pPr>
                <a:r>
                  <a:rPr lang="en-GB" sz="2000" b="1" u="sng" dirty="0">
                    <a:solidFill>
                      <a:schemeClr val="tx1"/>
                    </a:solidFill>
                  </a:rPr>
                  <a:t>Integer Sorting Problem:</a:t>
                </a:r>
              </a:p>
              <a:p>
                <a:r>
                  <a:rPr lang="en-GB" dirty="0">
                    <a:solidFill>
                      <a:schemeClr val="tx1"/>
                    </a:solidFill>
                  </a:rPr>
                  <a:t>Input: </a:t>
                </a:r>
                <a:r>
                  <a:rPr lang="en-GB" dirty="0">
                    <a:solidFill>
                      <a:prstClr val="black"/>
                    </a:solidFill>
                  </a:rPr>
                  <a:t>a sequence of 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>
                    <a:solidFill>
                      <a:prstClr val="black"/>
                    </a:solidFill>
                  </a:rPr>
                  <a:t> integers 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GB" dirty="0">
                  <a:solidFill>
                    <a:schemeClr val="tx1"/>
                  </a:solidFill>
                </a:endParaRPr>
              </a:p>
              <a:p>
                <a:r>
                  <a:rPr lang="en-GB" dirty="0">
                    <a:solidFill>
                      <a:schemeClr val="tx1"/>
                    </a:solidFill>
                  </a:rPr>
                  <a:t>Output: </a:t>
                </a:r>
                <a:r>
                  <a:rPr lang="en-GB" dirty="0">
                    <a:solidFill>
                      <a:prstClr val="black"/>
                    </a:solidFill>
                  </a:rPr>
                  <a:t>a reordering 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Sup>
                      <m:sSubSupPr>
                        <m:ctrlP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GB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GB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Sup>
                      <m:sSubSupPr>
                        <m:ctrlP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GB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GB" dirty="0">
                    <a:solidFill>
                      <a:prstClr val="black"/>
                    </a:solidFill>
                  </a:rPr>
                  <a:t> of input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GB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GB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≤⋯≤</m:t>
                    </m:r>
                    <m:sSubSup>
                      <m:sSubSupPr>
                        <m:ctrlP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9" y="1690690"/>
                <a:ext cx="7154637" cy="1085168"/>
              </a:xfrm>
              <a:prstGeom prst="rect">
                <a:avLst/>
              </a:prstGeom>
              <a:blipFill rotWithShape="1">
                <a:blip r:embed="rId1"/>
                <a:stretch>
                  <a:fillRect l="-765" t="-2222" b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628649" y="2934678"/>
            <a:ext cx="6764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accent1"/>
                </a:solidFill>
              </a:rPr>
              <a:t>Algorithm design strategy 0: wisdom from daily life.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521" y="3555163"/>
            <a:ext cx="2873829" cy="238487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28649" y="3555163"/>
            <a:ext cx="3333752" cy="2225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2000" b="1" u="sng" dirty="0">
                <a:solidFill>
                  <a:schemeClr val="tx1"/>
                </a:solidFill>
              </a:rPr>
              <a:t>Insertion-Sort (A)</a:t>
            </a:r>
            <a:endParaRPr lang="en-GB" sz="2000" b="1" u="sng" dirty="0">
              <a:solidFill>
                <a:schemeClr val="tx1"/>
              </a:solidFill>
            </a:endParaRPr>
          </a:p>
          <a:p>
            <a:r>
              <a:rPr lang="en-GB" sz="1600" spc="-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 j = 2 to </a:t>
            </a:r>
            <a:r>
              <a:rPr lang="en-GB" sz="1600" spc="-1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A.length</a:t>
            </a:r>
            <a:endParaRPr lang="en-GB" sz="1600" spc="-1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1600" spc="-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key = A[j]</a:t>
            </a:r>
            <a:endParaRPr lang="en-GB" sz="1600" spc="-1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1600" spc="-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600" spc="-1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j – 1</a:t>
            </a:r>
            <a:endParaRPr lang="en-GB" sz="1600" spc="-1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1600" spc="-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GB" sz="1600" spc="-1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&gt;0 and A[</a:t>
            </a:r>
            <a:r>
              <a:rPr lang="en-GB" sz="1600" spc="-1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]&gt;key)</a:t>
            </a:r>
            <a:endParaRPr lang="en-GB" sz="1600" spc="-1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1600" spc="-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A[i+1] = A[</a:t>
            </a:r>
            <a:r>
              <a:rPr lang="en-GB" sz="1600" spc="-1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</a:t>
            </a:r>
            <a:endParaRPr lang="en-GB" sz="1600" spc="-1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1600" spc="-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spc="-1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1600" spc="-1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– 1</a:t>
            </a:r>
            <a:endParaRPr lang="en-GB" sz="1600" spc="-1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1600" spc="-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A[i+1] = key</a:t>
            </a:r>
            <a:endParaRPr lang="en-GB" sz="1600" spc="-1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628649" y="4233862"/>
            <a:ext cx="7744749" cy="2353745"/>
            <a:chOff x="628649" y="4233862"/>
            <a:chExt cx="7744749" cy="2353745"/>
          </a:xfrm>
        </p:grpSpPr>
        <p:sp>
          <p:nvSpPr>
            <p:cNvPr id="9" name="矩形 8"/>
            <p:cNvSpPr/>
            <p:nvPr/>
          </p:nvSpPr>
          <p:spPr>
            <a:xfrm>
              <a:off x="1069053" y="4233862"/>
              <a:ext cx="2751833" cy="147025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>
            <a:xfrm flipV="1">
              <a:off x="1434427" y="5704113"/>
              <a:ext cx="0" cy="50917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文本框 11">
                  <a:extLst>
                    <a:ext uri="{FF2B5EF4-FFF2-40B4-BE49-F238E27FC236}">
                      <a14:artisticCrisscrossEtching id="{3A4607B9-60E3-40A1-A5BF-DF8989084635}"/>
                    </a:ext>
                  </a:extLst>
                </p:cNvPr>
                <p:cNvSpPr txBox="1"/>
                <p:nvPr/>
              </p:nvSpPr>
              <p:spPr>
                <a:xfrm>
                  <a:off x="628649" y="6218275"/>
                  <a:ext cx="77447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>
                      <a:solidFill>
                        <a:srgbClr val="C00000"/>
                      </a:solidFill>
                    </a:rPr>
                    <a:t>Assume we have </a:t>
                  </a:r>
                  <a14:m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a14:m>
                  <a:r>
                    <a:rPr lang="en-US" dirty="0">
                      <a:solidFill>
                        <a:srgbClr val="C00000"/>
                      </a:solidFill>
                    </a:rPr>
                    <a:t> sorted cards, then put the </a:t>
                  </a:r>
                  <a14:m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a14:m>
                  <a:r>
                    <a:rPr lang="en-US" baseline="30000" dirty="0" err="1">
                      <a:solidFill>
                        <a:srgbClr val="C00000"/>
                      </a:solidFill>
                    </a:rPr>
                    <a:t>th</a:t>
                  </a:r>
                  <a:r>
                    <a:rPr lang="en-US" dirty="0">
                      <a:solidFill>
                        <a:srgbClr val="C00000"/>
                      </a:solidFill>
                    </a:rPr>
                    <a:t> card into its correct position.</a:t>
                  </a:r>
                </a:p>
              </p:txBody>
            </p:sp>
          </mc:Choice>
          <mc:Fallback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49" y="6218275"/>
                  <a:ext cx="7744749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629" t="-8197" r="-62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1049" y="4047549"/>
            <a:ext cx="4785085" cy="14001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Correctness of Insertion Sort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628650" y="1690689"/>
            <a:ext cx="3333752" cy="2225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2000" b="1" u="sng" dirty="0">
                <a:solidFill>
                  <a:schemeClr val="tx1"/>
                </a:solidFill>
              </a:rPr>
              <a:t>Insertion-Sort (A)</a:t>
            </a:r>
            <a:endParaRPr lang="en-GB" sz="2000" b="1" u="sng" dirty="0">
              <a:solidFill>
                <a:schemeClr val="tx1"/>
              </a:solidFill>
            </a:endParaRPr>
          </a:p>
          <a:p>
            <a:r>
              <a:rPr lang="en-GB" sz="1600" spc="-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 j = 2 to </a:t>
            </a:r>
            <a:r>
              <a:rPr lang="en-GB" sz="1600" spc="-1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A.length</a:t>
            </a:r>
            <a:endParaRPr lang="en-GB" sz="1600" spc="-1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1600" spc="-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key = A[j]</a:t>
            </a:r>
            <a:endParaRPr lang="en-GB" sz="1600" spc="-1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1600" spc="-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600" spc="-1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j – 1</a:t>
            </a:r>
            <a:endParaRPr lang="en-GB" sz="1600" spc="-1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1600" spc="-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GB" sz="1600" spc="-1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&gt;0 and A[</a:t>
            </a:r>
            <a:r>
              <a:rPr lang="en-GB" sz="1600" spc="-1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]&gt;key)</a:t>
            </a:r>
            <a:endParaRPr lang="en-GB" sz="1600" spc="-1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1600" spc="-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A[i+1] = A[</a:t>
            </a:r>
            <a:r>
              <a:rPr lang="en-GB" sz="1600" spc="-1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</a:t>
            </a:r>
            <a:endParaRPr lang="en-GB" sz="1600" spc="-1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1600" spc="-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spc="-1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1600" spc="-1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– 1</a:t>
            </a:r>
            <a:endParaRPr lang="en-GB" sz="1600" spc="-1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1600" spc="-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A[i+1] = key</a:t>
            </a:r>
            <a:endParaRPr lang="en-GB" sz="1600" spc="-1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67200" y="1690689"/>
            <a:ext cx="424814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An algorithm is </a:t>
            </a:r>
            <a:r>
              <a:rPr lang="en-US" sz="2200" b="1" dirty="0">
                <a:solidFill>
                  <a:schemeClr val="accent1"/>
                </a:solidFill>
              </a:rPr>
              <a:t>correct</a:t>
            </a:r>
            <a:r>
              <a:rPr lang="en-US" sz="2200" dirty="0"/>
              <a:t> if for </a:t>
            </a:r>
            <a:r>
              <a:rPr lang="en-US" sz="2200" b="1" dirty="0">
                <a:solidFill>
                  <a:srgbClr val="FF0000"/>
                </a:solidFill>
              </a:rPr>
              <a:t>every</a:t>
            </a:r>
            <a:r>
              <a:rPr lang="en-US" sz="2200" dirty="0"/>
              <a:t> input instance of the considered problem, the algorithm </a:t>
            </a:r>
            <a:r>
              <a:rPr lang="en-US" sz="2200" b="1" dirty="0">
                <a:solidFill>
                  <a:srgbClr val="FF0000"/>
                </a:solidFill>
              </a:rPr>
              <a:t>halts</a:t>
            </a:r>
            <a:r>
              <a:rPr lang="en-US" sz="2200" dirty="0"/>
              <a:t> with the </a:t>
            </a:r>
            <a:r>
              <a:rPr lang="en-US" sz="2200" b="1" dirty="0">
                <a:solidFill>
                  <a:srgbClr val="FF0000"/>
                </a:solidFill>
              </a:rPr>
              <a:t>correct</a:t>
            </a:r>
            <a:r>
              <a:rPr lang="en-US" sz="2200" dirty="0"/>
              <a:t> output.</a:t>
            </a:r>
            <a:endParaRPr lang="en-US" sz="2200" dirty="0"/>
          </a:p>
        </p:txBody>
      </p:sp>
      <p:sp>
        <p:nvSpPr>
          <p:cNvPr id="6" name="文本框 5"/>
          <p:cNvSpPr txBox="1"/>
          <p:nvPr/>
        </p:nvSpPr>
        <p:spPr>
          <a:xfrm>
            <a:off x="628650" y="4231969"/>
            <a:ext cx="7832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The algorithm terminates within finite steps on every instance. </a:t>
            </a:r>
            <a:r>
              <a:rPr lang="en-GB" sz="2400" b="1" dirty="0">
                <a:solidFill>
                  <a:srgbClr val="C00000"/>
                </a:solidFill>
              </a:rPr>
              <a:t>(WHY?!)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8650" y="5009762"/>
            <a:ext cx="7043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The algorithm outputs correct result on every instance. </a:t>
            </a:r>
            <a:r>
              <a:rPr lang="en-GB" sz="2400" b="1" dirty="0">
                <a:solidFill>
                  <a:srgbClr val="C00000"/>
                </a:solidFill>
              </a:rPr>
              <a:t>(WHY?!)</a:t>
            </a:r>
            <a:endParaRPr lang="en-US" sz="20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Correctness of Insertion Sort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628650" y="1690689"/>
            <a:ext cx="3333752" cy="2225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2000" b="1" u="sng" dirty="0">
                <a:solidFill>
                  <a:schemeClr val="tx1"/>
                </a:solidFill>
              </a:rPr>
              <a:t>Insertion-Sort (A)</a:t>
            </a:r>
            <a:endParaRPr lang="en-GB" sz="2000" b="1" u="sng" dirty="0">
              <a:solidFill>
                <a:schemeClr val="tx1"/>
              </a:solidFill>
            </a:endParaRPr>
          </a:p>
          <a:p>
            <a:r>
              <a:rPr lang="en-GB" sz="1600" spc="-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 j = 1 to n</a:t>
            </a:r>
            <a:endParaRPr lang="en-GB" sz="1600" spc="-1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1600" spc="-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key = A[j]</a:t>
            </a:r>
            <a:endParaRPr lang="en-GB" sz="1600" spc="-1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1600" spc="-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600" spc="-1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j – 1</a:t>
            </a:r>
            <a:endParaRPr lang="en-GB" sz="1600" spc="-1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1600" spc="-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GB" sz="1600" spc="-1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&gt;0 and A[</a:t>
            </a:r>
            <a:r>
              <a:rPr lang="en-GB" sz="1600" spc="-1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]&gt;key)</a:t>
            </a:r>
            <a:endParaRPr lang="en-GB" sz="1600" spc="-1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1600" spc="-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A[i+1] = A[</a:t>
            </a:r>
            <a:r>
              <a:rPr lang="en-GB" sz="1600" spc="-1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</a:t>
            </a:r>
            <a:endParaRPr lang="en-GB" sz="1600" spc="-1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1600" spc="-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spc="-1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1600" spc="-1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– 1</a:t>
            </a:r>
            <a:endParaRPr lang="en-GB" sz="1600" spc="-1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1600" spc="-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A[i+1] = key</a:t>
            </a:r>
            <a:endParaRPr lang="en-GB" sz="1600" spc="-1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71999" y="1446758"/>
            <a:ext cx="3943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The algorithm outputs correct result on every instance.</a:t>
            </a:r>
            <a:endParaRPr lang="en-US" sz="20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4:artisticCrisscrossEtching id="{CB50421A-6847-4444-89C0-C69CFA614C93}"/>
                  </a:ext>
                </a:extLst>
              </p:cNvPr>
              <p:cNvSpPr txBox="1"/>
              <p:nvPr/>
            </p:nvSpPr>
            <p:spPr>
              <a:xfrm>
                <a:off x="4571999" y="2220613"/>
                <a:ext cx="3919005" cy="101566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2000" b="1" dirty="0"/>
                  <a:t>Claim:</a:t>
                </a:r>
                <a:r>
                  <a:rPr lang="en-GB" sz="2000" dirty="0"/>
                  <a:t> By the end of the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GB" sz="2000" baseline="30000" dirty="0" err="1"/>
                  <a:t>th</a:t>
                </a:r>
                <a:r>
                  <a:rPr lang="en-GB" sz="2000" dirty="0"/>
                  <a:t> iteration, the elements in subarray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[1,⋯,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 are in sorted order.</a:t>
                </a: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9" y="2220613"/>
                <a:ext cx="3919005" cy="1015663"/>
              </a:xfrm>
              <a:prstGeom prst="rect">
                <a:avLst/>
              </a:prstGeom>
              <a:blipFill rotWithShape="1">
                <a:blip r:embed="rId1"/>
                <a:stretch>
                  <a:fillRect l="-1395" t="-2367" b="-8876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5418656" y="3429000"/>
            <a:ext cx="3072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Often called a “</a:t>
            </a:r>
            <a:r>
              <a:rPr lang="en-GB" b="1" dirty="0">
                <a:solidFill>
                  <a:srgbClr val="C00000"/>
                </a:solidFill>
              </a:rPr>
              <a:t>loop invariant</a:t>
            </a:r>
            <a:r>
              <a:rPr lang="en-GB" dirty="0">
                <a:solidFill>
                  <a:srgbClr val="C00000"/>
                </a:solidFill>
              </a:rPr>
              <a:t>”,</a:t>
            </a:r>
            <a:br>
              <a:rPr lang="en-GB" dirty="0">
                <a:solidFill>
                  <a:srgbClr val="C00000"/>
                </a:solidFill>
              </a:rPr>
            </a:br>
            <a:r>
              <a:rPr lang="en-GB" dirty="0">
                <a:solidFill>
                  <a:srgbClr val="C00000"/>
                </a:solidFill>
              </a:rPr>
              <a:t>which gives helpful properties when loop exits.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0" name="连接符: 肘形 9"/>
          <p:cNvCxnSpPr>
            <a:stCxn id="8" idx="1"/>
          </p:cNvCxnSpPr>
          <p:nvPr/>
        </p:nvCxnSpPr>
        <p:spPr>
          <a:xfrm rot="10800000">
            <a:off x="4904510" y="3236277"/>
            <a:ext cx="514147" cy="654389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4:artisticCrisscrossEtching id="{7DD42348-CF5E-4CFB-BCFB-C81D4D8322AA}"/>
                  </a:ext>
                </a:extLst>
              </p:cNvPr>
              <p:cNvSpPr txBox="1"/>
              <p:nvPr/>
            </p:nvSpPr>
            <p:spPr>
              <a:xfrm>
                <a:off x="628650" y="4487912"/>
                <a:ext cx="7862354" cy="1846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GB" sz="2400" dirty="0"/>
                  <a:t>Proof of the above claim via </a:t>
                </a:r>
                <a:r>
                  <a:rPr lang="en-GB" sz="2400" b="1" dirty="0">
                    <a:solidFill>
                      <a:schemeClr val="accent1"/>
                    </a:solidFill>
                  </a:rPr>
                  <a:t>mathematical induction</a:t>
                </a:r>
                <a:r>
                  <a:rPr lang="en-GB" sz="2400" dirty="0"/>
                  <a:t>:</a:t>
                </a: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2000" b="1" dirty="0"/>
                  <a:t>[Basis]</a:t>
                </a:r>
                <a:r>
                  <a:rPr lang="en-GB" sz="2000" dirty="0"/>
                  <a:t> By the end of the first iteration,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GB" sz="2000" dirty="0"/>
                  <a:t> is in sorted order.</a:t>
                </a: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2000" b="1" dirty="0"/>
                  <a:t>[Inductive Step]</a:t>
                </a:r>
                <a:r>
                  <a:rPr lang="en-GB" sz="2000" dirty="0"/>
                  <a:t> Assume by the end of the </a:t>
                </a:r>
                <a14:m>
                  <m:oMath xmlns:m="http://schemas.openxmlformats.org/officeDocument/2006/math">
                    <m:r>
                      <a:rPr lang="en-GB" sz="2000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GB" sz="2000" baseline="30000" dirty="0" err="1"/>
                  <a:t>th</a:t>
                </a:r>
                <a:r>
                  <a:rPr lang="en-GB" sz="2000" dirty="0"/>
                  <a:t> iteration, the elements in subarray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[1,⋯,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 are in sorted order; then </a:t>
                </a:r>
                <a:r>
                  <a:rPr lang="en-GB" sz="2000" dirty="0"/>
                  <a:t>by the end of the </a:t>
                </a:r>
                <a14:m>
                  <m:oMath xmlns:m="http://schemas.openxmlformats.org/officeDocument/2006/math">
                    <m:r>
                      <a:rPr lang="en-GB" sz="2000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sz="2000" b="0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GB" sz="2000" baseline="30000" dirty="0" err="1"/>
                  <a:t>th</a:t>
                </a:r>
                <a:r>
                  <a:rPr lang="en-GB" sz="2000" dirty="0"/>
                  <a:t> iteration, the elements in subarray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[1,⋯,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 are in sorted order.</a:t>
                </a: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487912"/>
                <a:ext cx="7862354" cy="1846659"/>
              </a:xfrm>
              <a:prstGeom prst="rect">
                <a:avLst/>
              </a:prstGeom>
              <a:blipFill rotWithShape="1">
                <a:blip r:embed="rId2"/>
                <a:stretch>
                  <a:fillRect l="-1163" t="-2640" r="-930" b="-4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12" name="矩形: 圆角 11"/>
          <p:cNvSpPr/>
          <p:nvPr/>
        </p:nvSpPr>
        <p:spPr>
          <a:xfrm>
            <a:off x="705717" y="2100757"/>
            <a:ext cx="1589809" cy="275731"/>
          </a:xfrm>
          <a:prstGeom prst="round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  <p:bldP spid="12" grpId="0" animBg="1"/>
      <p:bldP spid="1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Proving the correctness of algorithms</a:t>
            </a:r>
            <a:endParaRPr 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802185"/>
          </a:xfrm>
        </p:spPr>
        <p:txBody>
          <a:bodyPr>
            <a:normAutofit/>
          </a:bodyPr>
          <a:lstStyle/>
          <a:p>
            <a:r>
              <a:rPr lang="en-GB" sz="2400" dirty="0"/>
              <a:t>Some methods and strategies: proof by cases, proof by contraposition, proof by contradiction, etc.</a:t>
            </a:r>
            <a:endParaRPr lang="en-GB" sz="2400" dirty="0"/>
          </a:p>
          <a:p>
            <a:r>
              <a:rPr lang="en-GB" sz="2400" dirty="0"/>
              <a:t>When loops and/or recursions are involved: often (if not always) use mathematical induction.</a:t>
            </a:r>
            <a:endParaRPr lang="en-GB" sz="2400" dirty="0"/>
          </a:p>
          <a:p>
            <a:r>
              <a:rPr lang="en-GB" sz="2400" dirty="0"/>
              <a:t>Review your discrete math book if you feel</a:t>
            </a:r>
            <a:br>
              <a:rPr lang="en-GB" sz="2400" dirty="0"/>
            </a:br>
            <a:r>
              <a:rPr lang="en-GB" sz="2400" dirty="0"/>
              <a:t>unfamiliar with above terms…</a:t>
            </a:r>
            <a:br>
              <a:rPr lang="en-GB" sz="2400" dirty="0"/>
            </a:b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[Rosen] Ch.1 (1.7, 1.8) and Ch.5 (5.1, 5.2)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09285" y="3087686"/>
            <a:ext cx="2106065" cy="340518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941" y="4526203"/>
            <a:ext cx="1590527" cy="19666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Efficiency of Insertion Sort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628650" y="1690689"/>
            <a:ext cx="3333752" cy="2225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2000" b="1" u="sng" dirty="0">
                <a:solidFill>
                  <a:schemeClr val="tx1"/>
                </a:solidFill>
              </a:rPr>
              <a:t>Insertion-Sort (A)</a:t>
            </a:r>
            <a:endParaRPr lang="en-GB" sz="2000" b="1" u="sng" dirty="0">
              <a:solidFill>
                <a:schemeClr val="tx1"/>
              </a:solidFill>
            </a:endParaRPr>
          </a:p>
          <a:p>
            <a:r>
              <a:rPr lang="en-GB" sz="1600" spc="-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 j = 2 to </a:t>
            </a:r>
            <a:r>
              <a:rPr lang="en-GB" sz="1600" spc="-1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A.length</a:t>
            </a:r>
            <a:endParaRPr lang="en-GB" sz="1600" spc="-1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1600" spc="-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key = A[j]</a:t>
            </a:r>
            <a:endParaRPr lang="en-GB" sz="1600" spc="-1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1600" spc="-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600" spc="-1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j – 1</a:t>
            </a:r>
            <a:endParaRPr lang="en-GB" sz="1600" spc="-1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1600" spc="-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GB" sz="1600" spc="-1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&gt;0 and A[</a:t>
            </a:r>
            <a:r>
              <a:rPr lang="en-GB" sz="1600" spc="-1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]&gt;key)</a:t>
            </a:r>
            <a:endParaRPr lang="en-GB" sz="1600" spc="-1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1600" spc="-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A[i+1] = A[</a:t>
            </a:r>
            <a:r>
              <a:rPr lang="en-GB" sz="1600" spc="-1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</a:t>
            </a:r>
            <a:endParaRPr lang="en-GB" sz="1600" spc="-1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1600" spc="-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spc="-1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1600" spc="-1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– 1</a:t>
            </a:r>
            <a:endParaRPr lang="en-GB" sz="1600" spc="-1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1600" spc="-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A[i+1] = key</a:t>
            </a:r>
            <a:endParaRPr lang="en-GB" sz="1600" spc="-1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67200" y="1690689"/>
            <a:ext cx="424815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2000" b="1" dirty="0">
                <a:solidFill>
                  <a:schemeClr val="accent1"/>
                </a:solidFill>
              </a:rPr>
              <a:t>Time complexity</a:t>
            </a:r>
            <a:r>
              <a:rPr lang="en-GB" sz="2000" b="1" dirty="0"/>
              <a:t>: </a:t>
            </a:r>
            <a:r>
              <a:rPr lang="en-GB" sz="2000" dirty="0"/>
              <a:t>how much time is needed before halting.</a:t>
            </a:r>
            <a:endParaRPr lang="en-GB" sz="2000" dirty="0"/>
          </a:p>
          <a:p>
            <a:pPr>
              <a:spcAft>
                <a:spcPts val="600"/>
              </a:spcAft>
            </a:pPr>
            <a:r>
              <a:rPr lang="en-GB" sz="2000" b="1" dirty="0">
                <a:solidFill>
                  <a:schemeClr val="accent1"/>
                </a:solidFill>
              </a:rPr>
              <a:t>Space complexity</a:t>
            </a:r>
            <a:r>
              <a:rPr lang="en-GB" sz="2000" b="1" dirty="0"/>
              <a:t>:</a:t>
            </a:r>
            <a:r>
              <a:rPr lang="en-GB" sz="2000" dirty="0"/>
              <a:t> how much memory (usually excluding input) is required for successful execution.</a:t>
            </a:r>
            <a:endParaRPr lang="en-GB" sz="2000" dirty="0"/>
          </a:p>
          <a:p>
            <a:pPr>
              <a:spcAft>
                <a:spcPts val="600"/>
              </a:spcAft>
            </a:pPr>
            <a:r>
              <a:rPr lang="en-US" sz="2000" b="1" dirty="0">
                <a:solidFill>
                  <a:schemeClr val="accent1"/>
                </a:solidFill>
              </a:rPr>
              <a:t>Other performance measures…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67200" y="1690689"/>
            <a:ext cx="3848100" cy="67843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628650" y="4269119"/>
            <a:ext cx="788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Observation</a:t>
            </a:r>
            <a:r>
              <a:rPr lang="en-GB" dirty="0"/>
              <a:t>: larger inputs often demands more time.</a:t>
            </a:r>
            <a:endParaRPr lang="en-GB" dirty="0"/>
          </a:p>
          <a:p>
            <a:r>
              <a:rPr lang="en-GB" dirty="0">
                <a:solidFill>
                  <a:schemeClr val="accent1"/>
                </a:solidFill>
              </a:rPr>
              <a:t>Cost of an algorithm should be a function of </a:t>
            </a:r>
            <a:r>
              <a:rPr lang="en-GB" i="1" dirty="0">
                <a:solidFill>
                  <a:srgbClr val="C00000"/>
                </a:solidFill>
              </a:rPr>
              <a:t>input size</a:t>
            </a:r>
            <a:r>
              <a:rPr lang="en-GB" dirty="0">
                <a:solidFill>
                  <a:schemeClr val="accent1"/>
                </a:solidFill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8650" y="5104753"/>
            <a:ext cx="7886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Observation</a:t>
            </a:r>
            <a:r>
              <a:rPr lang="en-GB" dirty="0"/>
              <a:t>: same (high-level) algorithm on same input can have different running times on different machines.</a:t>
            </a:r>
            <a:endParaRPr lang="en-GB" dirty="0"/>
          </a:p>
          <a:p>
            <a:r>
              <a:rPr lang="en-GB" dirty="0">
                <a:solidFill>
                  <a:schemeClr val="accent1"/>
                </a:solidFill>
              </a:rPr>
              <a:t>Cost of an algorithm should be measured on a specific </a:t>
            </a:r>
            <a:r>
              <a:rPr lang="en-GB" i="1" dirty="0">
                <a:solidFill>
                  <a:srgbClr val="C00000"/>
                </a:solidFill>
              </a:rPr>
              <a:t>model of computation</a:t>
            </a:r>
            <a:r>
              <a:rPr lang="en-GB" dirty="0">
                <a:solidFill>
                  <a:schemeClr val="accent1"/>
                </a:solidFill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time in the RAM model</a:t>
            </a:r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28650" y="1690689"/>
            <a:ext cx="52485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accent1"/>
                </a:solidFill>
              </a:rPr>
              <a:t>Random-Access-Machine</a:t>
            </a:r>
            <a:r>
              <a:rPr lang="en-GB" sz="2000" dirty="0"/>
              <a:t> (</a:t>
            </a:r>
            <a:r>
              <a:rPr lang="en-GB" sz="2000" b="1" dirty="0">
                <a:solidFill>
                  <a:schemeClr val="accent1"/>
                </a:solidFill>
              </a:rPr>
              <a:t>RAM</a:t>
            </a:r>
            <a:r>
              <a:rPr lang="en-GB" sz="2000" dirty="0"/>
              <a:t>):</a:t>
            </a:r>
            <a:br>
              <a:rPr lang="en-GB" sz="2000" dirty="0"/>
            </a:br>
            <a:r>
              <a:rPr lang="en-GB" sz="2000" dirty="0"/>
              <a:t>relatively simple, yet generic and representative.</a:t>
            </a:r>
            <a:endParaRPr lang="en-US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628650" y="2542430"/>
            <a:ext cx="7886700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705" indent="-179705">
              <a:spcAft>
                <a:spcPts val="600"/>
              </a:spcAft>
              <a:buFont typeface="Arial" charset="0"/>
              <a:buChar char="•"/>
            </a:pPr>
            <a:r>
              <a:rPr lang="en-GB" sz="2000" dirty="0"/>
              <a:t>One processor which executes instructions one by one.</a:t>
            </a:r>
            <a:endParaRPr lang="en-GB" sz="2000" dirty="0"/>
          </a:p>
          <a:p>
            <a:pPr marL="179705" indent="-179705">
              <a:spcAft>
                <a:spcPts val="600"/>
              </a:spcAft>
              <a:buFont typeface="Arial" charset="0"/>
              <a:buChar char="•"/>
            </a:pPr>
            <a:r>
              <a:rPr lang="en-GB" sz="2000" dirty="0"/>
              <a:t>Memory cells supporting random access, each of limited size.</a:t>
            </a:r>
            <a:endParaRPr lang="en-US" sz="2000" dirty="0"/>
          </a:p>
          <a:p>
            <a:pPr marL="179705" indent="-179705">
              <a:buFont typeface="Arial" charset="0"/>
              <a:buChar char="•"/>
            </a:pPr>
            <a:r>
              <a:rPr lang="en-US" sz="2000" dirty="0"/>
              <a:t>RAM model supports common instructions.</a:t>
            </a:r>
            <a:endParaRPr lang="en-US" sz="2000" dirty="0"/>
          </a:p>
          <a:p>
            <a:pPr marL="636905" lvl="1" indent="-179705">
              <a:spcAft>
                <a:spcPts val="600"/>
              </a:spcAft>
              <a:buFont typeface="Arial" charset="0"/>
              <a:buChar char="•"/>
            </a:pPr>
            <a:r>
              <a:rPr lang="en-US" dirty="0"/>
              <a:t>Arithmetic, logic, data movement, control, …</a:t>
            </a:r>
            <a:endParaRPr lang="en-US" dirty="0"/>
          </a:p>
          <a:p>
            <a:pPr marL="179705" indent="-179705">
              <a:buFont typeface="Arial" charset="0"/>
              <a:buChar char="•"/>
            </a:pPr>
            <a:r>
              <a:rPr lang="en-US" sz="2000" dirty="0"/>
              <a:t>RAM model supports common data types.</a:t>
            </a:r>
            <a:endParaRPr lang="en-US" sz="2000" dirty="0"/>
          </a:p>
          <a:p>
            <a:pPr marL="636905" lvl="1" indent="-179705">
              <a:spcAft>
                <a:spcPts val="600"/>
              </a:spcAft>
              <a:buFont typeface="Arial" charset="0"/>
              <a:buChar char="•"/>
            </a:pPr>
            <a:r>
              <a:rPr lang="en-US" dirty="0"/>
              <a:t>Integers, floating point numbers, …</a:t>
            </a:r>
            <a:endParaRPr lang="en-US" dirty="0"/>
          </a:p>
          <a:p>
            <a:pPr marL="179705" indent="-179705">
              <a:buFont typeface="Arial" charset="0"/>
              <a:buChar char="•"/>
            </a:pPr>
            <a:r>
              <a:rPr lang="en-US" dirty="0"/>
              <a:t>RAM model does </a:t>
            </a:r>
            <a:r>
              <a:rPr lang="en-US" i="1" dirty="0"/>
              <a:t>not</a:t>
            </a:r>
            <a:r>
              <a:rPr lang="en-US" dirty="0"/>
              <a:t> support complex instructions or data types (directly).</a:t>
            </a:r>
            <a:endParaRPr lang="en-US" dirty="0"/>
          </a:p>
          <a:p>
            <a:pPr marL="636905" lvl="1" indent="-179705">
              <a:spcAft>
                <a:spcPts val="600"/>
              </a:spcAft>
              <a:buFont typeface="Arial" charset="0"/>
              <a:buChar char="•"/>
            </a:pPr>
            <a:r>
              <a:rPr lang="en-US" dirty="0"/>
              <a:t>Vector operations, graphs, …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28650" y="5457754"/>
            <a:ext cx="70204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C00000"/>
                </a:solidFill>
              </a:rPr>
              <a:t>Given an algorithm and an input, running time in the RAM model:</a:t>
            </a:r>
            <a:endParaRPr lang="en-GB" sz="2000" dirty="0">
              <a:solidFill>
                <a:srgbClr val="C00000"/>
              </a:solidFill>
            </a:endParaRPr>
          </a:p>
          <a:p>
            <a:r>
              <a:rPr lang="en-GB" sz="2000" dirty="0">
                <a:solidFill>
                  <a:srgbClr val="C00000"/>
                </a:solidFill>
              </a:rPr>
              <a:t>Number of instructions executed before the algorithm halts.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complexity of Insertion Sort</a:t>
            </a:r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628650" y="1690689"/>
            <a:ext cx="3333752" cy="2225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2000" b="1" u="sng" dirty="0">
                <a:solidFill>
                  <a:schemeClr val="tx1"/>
                </a:solidFill>
              </a:rPr>
              <a:t>Insertion-Sort (A)</a:t>
            </a:r>
            <a:endParaRPr lang="en-GB" sz="2000" b="1" u="sng" dirty="0">
              <a:solidFill>
                <a:schemeClr val="tx1"/>
              </a:solidFill>
            </a:endParaRPr>
          </a:p>
          <a:p>
            <a:r>
              <a:rPr lang="en-GB" sz="1600" spc="-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 j = 2 to </a:t>
            </a:r>
            <a:r>
              <a:rPr lang="en-GB" sz="1600" spc="-1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A.length</a:t>
            </a:r>
            <a:endParaRPr lang="en-GB" sz="1600" spc="-1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1600" spc="-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key = A[j]</a:t>
            </a:r>
            <a:endParaRPr lang="en-GB" sz="1600" spc="-1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1600" spc="-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600" spc="-1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j – 1</a:t>
            </a:r>
            <a:endParaRPr lang="en-GB" sz="1600" spc="-1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1600" spc="-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GB" sz="1600" spc="-1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&gt;0 and A[</a:t>
            </a:r>
            <a:r>
              <a:rPr lang="en-GB" sz="1600" spc="-1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]&gt;key)</a:t>
            </a:r>
            <a:endParaRPr lang="en-GB" sz="1600" spc="-1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1600" spc="-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A[i+1] = A[</a:t>
            </a:r>
            <a:r>
              <a:rPr lang="en-GB" sz="1600" spc="-1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</a:t>
            </a:r>
            <a:endParaRPr lang="en-GB" sz="1600" spc="-1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1600" spc="-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spc="-1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1600" spc="-1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– 1</a:t>
            </a:r>
            <a:endParaRPr lang="en-GB" sz="1600" spc="-1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1600" spc="-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A[i+1] = key</a:t>
            </a:r>
            <a:endParaRPr lang="en-GB" sz="1600" spc="-1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5181600" y="1690689"/>
            <a:ext cx="1924003" cy="369332"/>
            <a:chOff x="5181600" y="1690689"/>
            <a:chExt cx="1924003" cy="369332"/>
          </a:xfrm>
        </p:grpSpPr>
        <p:sp>
          <p:nvSpPr>
            <p:cNvPr id="4" name="文本框 3"/>
            <p:cNvSpPr txBox="1"/>
            <p:nvPr/>
          </p:nvSpPr>
          <p:spPr>
            <a:xfrm>
              <a:off x="5181600" y="1690689"/>
              <a:ext cx="572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cost</a:t>
              </a:r>
              <a:endParaRPr lang="en-US" b="1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390343" y="1690689"/>
              <a:ext cx="715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times</a:t>
              </a:r>
              <a:endParaRPr lang="en-US" b="1" dirty="0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730250" y="2106755"/>
            <a:ext cx="6851650" cy="256637"/>
            <a:chOff x="730250" y="2106755"/>
            <a:chExt cx="6851650" cy="25663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文本框 5">
                  <a:extLst>
                    <a:ext uri="{FF2B5EF4-FFF2-40B4-BE49-F238E27FC236}">
                      <a14:artisticCrisscrossEtching id="{A7315975-6F26-4F1A-AEA6-DDF58A36B615}"/>
                    </a:ext>
                  </a:extLst>
                </p:cNvPr>
                <p:cNvSpPr txBox="1"/>
                <p:nvPr/>
              </p:nvSpPr>
              <p:spPr>
                <a:xfrm>
                  <a:off x="5349690" y="2106755"/>
                  <a:ext cx="22640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9690" y="2106755"/>
                  <a:ext cx="226408" cy="246221"/>
                </a:xfrm>
                <a:prstGeom prst="rect">
                  <a:avLst/>
                </a:prstGeom>
                <a:blipFill rotWithShape="1">
                  <a:blip r:embed="rId1"/>
                  <a:stretch>
                    <a:fillRect l="-13514" r="-5405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cxnSp>
          <p:nvCxnSpPr>
            <p:cNvPr id="9" name="直接连接符 8"/>
            <p:cNvCxnSpPr/>
            <p:nvPr/>
          </p:nvCxnSpPr>
          <p:spPr>
            <a:xfrm>
              <a:off x="730250" y="2363392"/>
              <a:ext cx="6851650" cy="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文本框 24">
                  <a:extLst>
                    <a:ext uri="{FF2B5EF4-FFF2-40B4-BE49-F238E27FC236}">
                      <a14:artisticCrisscrossEtching id="{490C63AD-57D7-4D03-AD81-170511F2ACFC}"/>
                    </a:ext>
                  </a:extLst>
                </p:cNvPr>
                <p:cNvSpPr txBox="1"/>
                <p:nvPr/>
              </p:nvSpPr>
              <p:spPr>
                <a:xfrm>
                  <a:off x="6396340" y="2107638"/>
                  <a:ext cx="16703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25" name="文本框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6340" y="2107638"/>
                  <a:ext cx="167033" cy="246221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14286" r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34" name="组合 33"/>
          <p:cNvGrpSpPr/>
          <p:nvPr/>
        </p:nvGrpSpPr>
        <p:grpSpPr>
          <a:xfrm>
            <a:off x="1146175" y="2335355"/>
            <a:ext cx="6435725" cy="256637"/>
            <a:chOff x="1146175" y="2335355"/>
            <a:chExt cx="6435725" cy="25663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文本框 6">
                  <a:extLst>
                    <a:ext uri="{FF2B5EF4-FFF2-40B4-BE49-F238E27FC236}">
                      <a14:artisticCrisscrossEtching id="{0FB4CE82-4035-4CE4-B959-391E20ABB2DA}"/>
                    </a:ext>
                  </a:extLst>
                </p:cNvPr>
                <p:cNvSpPr txBox="1"/>
                <p:nvPr/>
              </p:nvSpPr>
              <p:spPr>
                <a:xfrm>
                  <a:off x="5349690" y="2335355"/>
                  <a:ext cx="23115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9690" y="2335355"/>
                  <a:ext cx="231154" cy="246221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3514" r="-8108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cxnSp>
          <p:nvCxnSpPr>
            <p:cNvPr id="10" name="直接连接符 9"/>
            <p:cNvCxnSpPr/>
            <p:nvPr/>
          </p:nvCxnSpPr>
          <p:spPr>
            <a:xfrm>
              <a:off x="1146175" y="2591992"/>
              <a:ext cx="6435725" cy="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文本框 25">
                  <a:extLst>
                    <a:ext uri="{FF2B5EF4-FFF2-40B4-BE49-F238E27FC236}">
                      <a14:artisticCrisscrossEtching id="{D8128A37-4FF4-4842-BFDB-053330F16DFB}"/>
                    </a:ext>
                  </a:extLst>
                </p:cNvPr>
                <p:cNvSpPr txBox="1"/>
                <p:nvPr/>
              </p:nvSpPr>
              <p:spPr>
                <a:xfrm>
                  <a:off x="6395090" y="2336237"/>
                  <a:ext cx="52591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26" name="文本框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5090" y="2336237"/>
                  <a:ext cx="525913" cy="24622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4651" r="-9302" b="-48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35" name="组合 34"/>
          <p:cNvGrpSpPr/>
          <p:nvPr/>
        </p:nvGrpSpPr>
        <p:grpSpPr>
          <a:xfrm>
            <a:off x="1146175" y="2573223"/>
            <a:ext cx="6435725" cy="256634"/>
            <a:chOff x="1146175" y="2573223"/>
            <a:chExt cx="6435725" cy="256634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1146175" y="2829857"/>
              <a:ext cx="6435725" cy="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文本框 19">
                  <a:extLst>
                    <a:ext uri="{FF2B5EF4-FFF2-40B4-BE49-F238E27FC236}">
                      <a14:artisticCrisscrossEtching id="{10A972C1-34D2-48E3-BC8A-1DEC3B4A232A}"/>
                    </a:ext>
                  </a:extLst>
                </p:cNvPr>
                <p:cNvSpPr txBox="1"/>
                <p:nvPr/>
              </p:nvSpPr>
              <p:spPr>
                <a:xfrm>
                  <a:off x="5349690" y="2576569"/>
                  <a:ext cx="23115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9690" y="2576569"/>
                  <a:ext cx="231154" cy="246221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13514" r="-8108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文本框 26">
                  <a:extLst>
                    <a:ext uri="{FF2B5EF4-FFF2-40B4-BE49-F238E27FC236}">
                      <a14:artisticCrisscrossEtching id="{3605FD76-6ACE-4DC4-86BB-644B6823D09B}"/>
                    </a:ext>
                  </a:extLst>
                </p:cNvPr>
                <p:cNvSpPr txBox="1"/>
                <p:nvPr/>
              </p:nvSpPr>
              <p:spPr>
                <a:xfrm>
                  <a:off x="6395089" y="2573223"/>
                  <a:ext cx="52591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27" name="文本框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5089" y="2573223"/>
                  <a:ext cx="525913" cy="24622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4651" r="-9302" b="-48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36" name="组合 35"/>
          <p:cNvGrpSpPr/>
          <p:nvPr/>
        </p:nvGrpSpPr>
        <p:grpSpPr>
          <a:xfrm>
            <a:off x="1146175" y="2822575"/>
            <a:ext cx="6435725" cy="424815"/>
            <a:chOff x="1146175" y="2822833"/>
            <a:chExt cx="6435725" cy="28328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146175" y="3106113"/>
              <a:ext cx="6435725" cy="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文本框 20">
                  <a:extLst>
                    <a:ext uri="{FF2B5EF4-FFF2-40B4-BE49-F238E27FC236}">
                      <a14:artisticCrisscrossEtching id="{181A465F-A635-459F-A3F4-9C87FD52C42D}"/>
                    </a:ext>
                  </a:extLst>
                </p:cNvPr>
                <p:cNvSpPr txBox="1"/>
                <p:nvPr/>
              </p:nvSpPr>
              <p:spPr>
                <a:xfrm>
                  <a:off x="5349690" y="2851079"/>
                  <a:ext cx="23115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21" name="文本框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9690" y="2851079"/>
                  <a:ext cx="231154" cy="24622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13514" r="-8108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文本框 27">
                  <a:extLst>
                    <a:ext uri="{FF2B5EF4-FFF2-40B4-BE49-F238E27FC236}">
                      <a14:artisticCrisscrossEtching id="{DC383C73-EAD9-4428-9213-29546038ECD1}"/>
                    </a:ext>
                  </a:extLst>
                </p:cNvPr>
                <p:cNvSpPr txBox="1"/>
                <p:nvPr/>
              </p:nvSpPr>
              <p:spPr>
                <a:xfrm>
                  <a:off x="6395089" y="2822833"/>
                  <a:ext cx="641971" cy="2749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a14:m>
                  <a:r>
                    <a:rPr lang="en-US" sz="1600" dirty="0"/>
                    <a:t> </a:t>
                  </a:r>
                </a:p>
              </p:txBody>
            </p:sp>
          </mc:Choice>
          <mc:Fallback>
            <p:sp>
              <p:nvSpPr>
                <p:cNvPr id="28" name="文本框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5089" y="2822833"/>
                  <a:ext cx="641971" cy="274947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57143" t="-148889" r="-38095" b="-2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37" name="组合 36"/>
          <p:cNvGrpSpPr/>
          <p:nvPr/>
        </p:nvGrpSpPr>
        <p:grpSpPr>
          <a:xfrm>
            <a:off x="1584325" y="3085465"/>
            <a:ext cx="5997575" cy="499745"/>
            <a:chOff x="1584325" y="3085286"/>
            <a:chExt cx="5997575" cy="278001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1584325" y="3334942"/>
              <a:ext cx="5997575" cy="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文本框 21">
                  <a:extLst>
                    <a:ext uri="{FF2B5EF4-FFF2-40B4-BE49-F238E27FC236}">
                      <a14:artisticCrisscrossEtching id="{113C8A1B-F857-45D3-A852-4C11097D1097}"/>
                    </a:ext>
                  </a:extLst>
                </p:cNvPr>
                <p:cNvSpPr txBox="1"/>
                <p:nvPr/>
              </p:nvSpPr>
              <p:spPr>
                <a:xfrm>
                  <a:off x="5344944" y="3085286"/>
                  <a:ext cx="23115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22" name="文本框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4944" y="3085286"/>
                  <a:ext cx="231154" cy="24622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13158" r="-5263" b="-146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文本框 28">
                  <a:extLst>
                    <a:ext uri="{FF2B5EF4-FFF2-40B4-BE49-F238E27FC236}">
                      <a14:artisticCrisscrossEtching id="{D62B026E-ED3C-4C53-A22B-055105451252}"/>
                    </a:ext>
                  </a:extLst>
                </p:cNvPr>
                <p:cNvSpPr txBox="1"/>
                <p:nvPr/>
              </p:nvSpPr>
              <p:spPr>
                <a:xfrm>
                  <a:off x="6390343" y="3088340"/>
                  <a:ext cx="1136593" cy="2749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e>
                      </m:nary>
                    </m:oMath>
                  </a14:m>
                  <a:r>
                    <a:rPr lang="en-US" sz="1600" dirty="0"/>
                    <a:t> </a:t>
                  </a:r>
                </a:p>
              </p:txBody>
            </p:sp>
          </mc:Choice>
          <mc:Fallback>
            <p:sp>
              <p:nvSpPr>
                <p:cNvPr id="29" name="文本框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0343" y="3088340"/>
                  <a:ext cx="1136593" cy="27494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32086" t="-151111" r="-3209" b="-2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38" name="组合 37"/>
          <p:cNvGrpSpPr/>
          <p:nvPr/>
        </p:nvGrpSpPr>
        <p:grpSpPr>
          <a:xfrm>
            <a:off x="1584325" y="3320415"/>
            <a:ext cx="5997575" cy="426085"/>
            <a:chOff x="1584325" y="3320349"/>
            <a:chExt cx="5997575" cy="279080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1584325" y="3576242"/>
              <a:ext cx="5997575" cy="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文本框 22">
                  <a:extLst>
                    <a:ext uri="{FF2B5EF4-FFF2-40B4-BE49-F238E27FC236}">
                      <a14:artisticCrisscrossEtching id="{FF13A6C7-31A8-4FD4-ACD1-59F3258F8EA9}"/>
                    </a:ext>
                  </a:extLst>
                </p:cNvPr>
                <p:cNvSpPr txBox="1"/>
                <p:nvPr/>
              </p:nvSpPr>
              <p:spPr>
                <a:xfrm>
                  <a:off x="5352063" y="3320349"/>
                  <a:ext cx="23115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23" name="文本框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2063" y="3320349"/>
                  <a:ext cx="231154" cy="246221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13158" r="-5263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文本框 29">
                  <a:extLst>
                    <a:ext uri="{FF2B5EF4-FFF2-40B4-BE49-F238E27FC236}">
                      <a14:artisticCrisscrossEtching id="{A82C9A2C-6F79-4BE3-9649-12CC8003EA42}"/>
                    </a:ext>
                  </a:extLst>
                </p:cNvPr>
                <p:cNvSpPr txBox="1"/>
                <p:nvPr/>
              </p:nvSpPr>
              <p:spPr>
                <a:xfrm>
                  <a:off x="6383224" y="3324482"/>
                  <a:ext cx="1136593" cy="2749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e>
                      </m:nary>
                    </m:oMath>
                  </a14:m>
                  <a:r>
                    <a:rPr lang="en-US" sz="1600" dirty="0"/>
                    <a:t> </a:t>
                  </a:r>
                </a:p>
              </p:txBody>
            </p:sp>
          </mc:Choice>
          <mc:Fallback>
            <p:sp>
              <p:nvSpPr>
                <p:cNvPr id="30" name="文本框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3224" y="3324482"/>
                  <a:ext cx="1136593" cy="274947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32086" t="-148889" r="-3209" b="-2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39" name="组合 38"/>
          <p:cNvGrpSpPr/>
          <p:nvPr/>
        </p:nvGrpSpPr>
        <p:grpSpPr>
          <a:xfrm>
            <a:off x="1146175" y="3580698"/>
            <a:ext cx="6435725" cy="259062"/>
            <a:chOff x="1146175" y="3580698"/>
            <a:chExt cx="6435725" cy="259062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1146175" y="3836592"/>
              <a:ext cx="6435725" cy="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文本框 23">
                  <a:extLst>
                    <a:ext uri="{FF2B5EF4-FFF2-40B4-BE49-F238E27FC236}">
                      <a14:artisticCrisscrossEtching id="{BE4C589F-292E-4681-ADDD-958C4793F0D5}"/>
                    </a:ext>
                  </a:extLst>
                </p:cNvPr>
                <p:cNvSpPr txBox="1"/>
                <p:nvPr/>
              </p:nvSpPr>
              <p:spPr>
                <a:xfrm>
                  <a:off x="5352063" y="3580698"/>
                  <a:ext cx="23115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24" name="文本框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2063" y="3580698"/>
                  <a:ext cx="231154" cy="246221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13158" r="-5263" b="-121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文本框 30">
                  <a:extLst>
                    <a:ext uri="{FF2B5EF4-FFF2-40B4-BE49-F238E27FC236}">
                      <a14:artisticCrisscrossEtching id="{3096E8B9-C015-4432-9CE1-981A8935CA88}"/>
                    </a:ext>
                  </a:extLst>
                </p:cNvPr>
                <p:cNvSpPr txBox="1"/>
                <p:nvPr/>
              </p:nvSpPr>
              <p:spPr>
                <a:xfrm>
                  <a:off x="6376105" y="3593539"/>
                  <a:ext cx="52591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31" name="文本框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6105" y="3593539"/>
                  <a:ext cx="525913" cy="246221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5814" r="-8140" b="-48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>
                <a:extLst>
                  <a:ext uri="{FF2B5EF4-FFF2-40B4-BE49-F238E27FC236}">
                    <a14:artisticCrisscrossEtching id="{4986D0B7-BF17-489C-9BC0-C5D0D67C1841}"/>
                  </a:ext>
                </a:extLst>
              </p:cNvPr>
              <p:cNvSpPr txBox="1"/>
              <p:nvPr/>
            </p:nvSpPr>
            <p:spPr>
              <a:xfrm>
                <a:off x="628650" y="4042598"/>
                <a:ext cx="6044090" cy="838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/>
                  <a:t>Assume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𝑙𝑒𝑛𝑔𝑡h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, then total running time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is: </a:t>
                </a:r>
              </a:p>
              <a:p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GB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GB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GB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GB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=2</m:t>
                            </m:r>
                          </m:sub>
                          <m:sup>
                            <m:r>
                              <a:rPr lang="en-GB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GB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GB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042598"/>
                <a:ext cx="6044090" cy="838948"/>
              </a:xfrm>
              <a:prstGeom prst="rect">
                <a:avLst/>
              </a:prstGeom>
              <a:blipFill rotWithShape="1">
                <a:blip r:embed="rId15"/>
                <a:stretch>
                  <a:fillRect l="-1008" t="-3623" r="-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a14:artisticCrisscrossEtching id="{04B53D05-2891-4E0C-AFED-DCAF6E787A91}"/>
                  </a:ext>
                </a:extLst>
              </p:cNvPr>
              <p:cNvSpPr txBox="1"/>
              <p:nvPr/>
            </p:nvSpPr>
            <p:spPr>
              <a:xfrm>
                <a:off x="628649" y="5008303"/>
                <a:ext cx="4054251" cy="424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9" y="5008303"/>
                <a:ext cx="4054251" cy="424796"/>
              </a:xfrm>
              <a:prstGeom prst="rect">
                <a:avLst/>
              </a:prstGeom>
              <a:blipFill rotWithShape="1">
                <a:blip r:embed="rId16"/>
                <a:stretch>
                  <a:fillRect l="-1504" t="-7246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>
                <a:extLst>
                  <a:ext uri="{FF2B5EF4-FFF2-40B4-BE49-F238E27FC236}">
                    <a14:artisticCrisscrossEtching id="{CA220882-1711-4C74-91B5-134A8836344F}"/>
                  </a:ext>
                </a:extLst>
              </p:cNvPr>
              <p:cNvSpPr txBox="1"/>
              <p:nvPr/>
            </p:nvSpPr>
            <p:spPr>
              <a:xfrm>
                <a:off x="628650" y="5513828"/>
                <a:ext cx="4667111" cy="424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num>
                          <m:den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201920"/>
                <a:ext cx="4667250" cy="1304925"/>
              </a:xfrm>
              <a:prstGeom prst="rect">
                <a:avLst/>
              </a:prstGeom>
              <a:blipFill rotWithShape="1">
                <a:blip r:embed="rId17"/>
                <a:stretch>
                  <a:fillRect l="-1305" t="-107143" b="-16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>
                <a:extLst>
                  <a:ext uri="{FF2B5EF4-FFF2-40B4-BE49-F238E27FC236}">
                    <a14:artisticCrisscrossEtching id="{C2CD1584-CECA-4931-91D7-A862F711F07A}"/>
                  </a:ext>
                </a:extLst>
              </p:cNvPr>
              <p:cNvSpPr txBox="1"/>
              <p:nvPr/>
            </p:nvSpPr>
            <p:spPr>
              <a:xfrm>
                <a:off x="5324808" y="5020646"/>
                <a:ext cx="247394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b="1" dirty="0">
                    <a:solidFill>
                      <a:srgbClr val="C00000"/>
                    </a:solidFill>
                  </a:rPr>
                  <a:t>Best case:</a:t>
                </a:r>
                <a:r>
                  <a:rPr lang="en-GB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is sorted</a:t>
                </a:r>
              </a:p>
            </p:txBody>
          </p:sp>
        </mc:Choice>
        <mc:Fallback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808" y="5020646"/>
                <a:ext cx="2473947" cy="400110"/>
              </a:xfrm>
              <a:prstGeom prst="rect">
                <a:avLst/>
              </a:prstGeom>
              <a:blipFill rotWithShape="1">
                <a:blip r:embed="rId18"/>
                <a:stretch>
                  <a:fillRect l="-2463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>
                <a:extLst>
                  <a:ext uri="{FF2B5EF4-FFF2-40B4-BE49-F238E27FC236}">
                    <a14:artisticCrisscrossEtching id="{A62F68DD-92E5-4257-8D28-F082923FD944}"/>
                  </a:ext>
                </a:extLst>
              </p:cNvPr>
              <p:cNvSpPr txBox="1"/>
              <p:nvPr/>
            </p:nvSpPr>
            <p:spPr>
              <a:xfrm>
                <a:off x="5324808" y="5526171"/>
                <a:ext cx="36434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b="1" dirty="0">
                    <a:solidFill>
                      <a:srgbClr val="C00000"/>
                    </a:solidFill>
                  </a:rPr>
                  <a:t>Worst case:</a:t>
                </a:r>
                <a:r>
                  <a:rPr lang="en-GB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is reversely sorted</a:t>
                </a:r>
              </a:p>
            </p:txBody>
          </p:sp>
        </mc:Choice>
        <mc:Fallback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808" y="5526171"/>
                <a:ext cx="3643498" cy="400110"/>
              </a:xfrm>
              <a:prstGeom prst="rect">
                <a:avLst/>
              </a:prstGeom>
              <a:blipFill rotWithShape="1">
                <a:blip r:embed="rId19"/>
                <a:stretch>
                  <a:fillRect l="-1672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45" name="文本框 44"/>
          <p:cNvSpPr txBox="1"/>
          <p:nvPr/>
        </p:nvSpPr>
        <p:spPr>
          <a:xfrm>
            <a:off x="5352063" y="6035961"/>
            <a:ext cx="19230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C00000"/>
                </a:solidFill>
              </a:rPr>
              <a:t>Average case???</a:t>
            </a:r>
            <a:endParaRPr lang="en-US" sz="20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3" grpId="0"/>
      <p:bldP spid="44" grpId="0"/>
      <p:bldP spid="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Asymptotic Time Complexity</a:t>
            </a:r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628650" y="1690689"/>
            <a:ext cx="3333752" cy="2225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2000" b="1" u="sng" dirty="0">
                <a:solidFill>
                  <a:schemeClr val="tx1"/>
                </a:solidFill>
              </a:rPr>
              <a:t>Insertion-Sort (A)</a:t>
            </a:r>
            <a:endParaRPr lang="en-GB" sz="2000" b="1" u="sng" dirty="0">
              <a:solidFill>
                <a:schemeClr val="tx1"/>
              </a:solidFill>
            </a:endParaRPr>
          </a:p>
          <a:p>
            <a:r>
              <a:rPr lang="en-GB" sz="1600" spc="-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 j = 2 to </a:t>
            </a:r>
            <a:r>
              <a:rPr lang="en-GB" sz="1600" spc="-1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A.length</a:t>
            </a:r>
            <a:endParaRPr lang="en-GB" sz="1600" spc="-1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1600" spc="-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key = A[j]</a:t>
            </a:r>
            <a:endParaRPr lang="en-GB" sz="1600" spc="-1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1600" spc="-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600" spc="-1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j – 1</a:t>
            </a:r>
            <a:endParaRPr lang="en-GB" sz="1600" spc="-1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1600" spc="-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GB" sz="1600" spc="-1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&gt;0 and A[</a:t>
            </a:r>
            <a:r>
              <a:rPr lang="en-GB" sz="1600" spc="-1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]&gt;key)</a:t>
            </a:r>
            <a:endParaRPr lang="en-GB" sz="1600" spc="-1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1600" spc="-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A[i+1] = A[</a:t>
            </a:r>
            <a:r>
              <a:rPr lang="en-GB" sz="1600" spc="-1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</a:t>
            </a:r>
            <a:endParaRPr lang="en-GB" sz="1600" spc="-1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1600" spc="-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spc="-1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1600" spc="-1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– 1</a:t>
            </a:r>
            <a:endParaRPr lang="en-GB" sz="1600" spc="-1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1600" spc="-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A[i+1] = key</a:t>
            </a:r>
            <a:endParaRPr lang="en-GB" sz="1600" spc="-1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4:artisticCrisscrossEtching id="{379AD8D6-F5B7-4D72-8367-2817A5FE9928}"/>
                  </a:ext>
                </a:extLst>
              </p:cNvPr>
              <p:cNvSpPr txBox="1"/>
              <p:nvPr/>
            </p:nvSpPr>
            <p:spPr>
              <a:xfrm>
                <a:off x="3962402" y="1690689"/>
                <a:ext cx="4740400" cy="4580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>
                    <a:solidFill>
                      <a:schemeClr val="tx1"/>
                    </a:solidFill>
                  </a:rPr>
                  <a:t>Run</a:t>
                </a:r>
                <a:r>
                  <a:rPr lang="en-US" sz="2000" dirty="0">
                    <a:solidFill>
                      <a:schemeClr val="tx1"/>
                    </a:solidFill>
                  </a:rPr>
                  <a:t>time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=2</m:t>
                            </m:r>
                          </m:sub>
                          <m:sup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GB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GB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2" y="1690689"/>
                <a:ext cx="4740400" cy="458011"/>
              </a:xfrm>
              <a:prstGeom prst="rect">
                <a:avLst/>
              </a:prstGeom>
              <a:blipFill rotWithShape="1">
                <a:blip r:embed="rId1"/>
                <a:stretch>
                  <a:fillRect l="-1285" t="-102667" b="-15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4:artisticCrisscrossEtching id="{CB720F70-B8B2-45B0-9806-28C5AA480A90}"/>
                  </a:ext>
                </a:extLst>
              </p:cNvPr>
              <p:cNvSpPr txBox="1"/>
              <p:nvPr/>
            </p:nvSpPr>
            <p:spPr>
              <a:xfrm>
                <a:off x="3962402" y="2218316"/>
                <a:ext cx="3698385" cy="7325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b="1" dirty="0">
                    <a:solidFill>
                      <a:schemeClr val="tx1"/>
                    </a:solidFill>
                  </a:rPr>
                  <a:t>Best case:</a:t>
                </a:r>
                <a:r>
                  <a:rPr lang="en-GB" sz="2000" dirty="0">
                    <a:solidFill>
                      <a:schemeClr val="tx1"/>
                    </a:solidFill>
                  </a:rPr>
                  <a:t> </a:t>
                </a:r>
                <a:br>
                  <a:rPr lang="en-GB" sz="200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2" y="2218316"/>
                <a:ext cx="3698385" cy="732573"/>
              </a:xfrm>
              <a:prstGeom prst="rect">
                <a:avLst/>
              </a:prstGeom>
              <a:blipFill rotWithShape="1">
                <a:blip r:embed="rId2"/>
                <a:stretch>
                  <a:fillRect l="-1647" t="-5000"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4:artisticCrisscrossEtching id="{17A94FC0-6119-4251-8A7E-A1B5A66E612A}"/>
                  </a:ext>
                </a:extLst>
              </p:cNvPr>
              <p:cNvSpPr txBox="1"/>
              <p:nvPr/>
            </p:nvSpPr>
            <p:spPr>
              <a:xfrm>
                <a:off x="3962402" y="3016252"/>
                <a:ext cx="4245521" cy="7325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b="1" dirty="0">
                    <a:solidFill>
                      <a:schemeClr val="tx1"/>
                    </a:solidFill>
                  </a:rPr>
                  <a:t>Worst case:</a:t>
                </a:r>
                <a:r>
                  <a:rPr lang="en-GB" sz="2000" dirty="0">
                    <a:solidFill>
                      <a:schemeClr val="tx1"/>
                    </a:solidFill>
                  </a:rPr>
                  <a:t> </a:t>
                </a:r>
                <a:br>
                  <a:rPr lang="en-GB" sz="200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num>
                          <m:den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2" y="3016252"/>
                <a:ext cx="4245521" cy="732573"/>
              </a:xfrm>
              <a:prstGeom prst="rect">
                <a:avLst/>
              </a:prstGeom>
              <a:blipFill rotWithShape="1">
                <a:blip r:embed="rId3"/>
                <a:stretch>
                  <a:fillRect l="-1437" t="-21667" b="-9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4:artisticCrisscrossEtching id="{E6CB39A1-F553-4597-8BFF-86BBBC545F51}"/>
                  </a:ext>
                </a:extLst>
              </p:cNvPr>
              <p:cNvSpPr txBox="1"/>
              <p:nvPr/>
            </p:nvSpPr>
            <p:spPr>
              <a:xfrm>
                <a:off x="628650" y="4075507"/>
                <a:ext cx="824725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/>
                  <a:t>Suppose there is another sorting algorithm with runtime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000" b="0" i="0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sz="2000" dirty="0"/>
              </a:p>
              <a:p>
                <a:r>
                  <a:rPr lang="en-US" sz="2000" dirty="0"/>
                  <a:t>Which algorithm is better?</a:t>
                </a: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075507"/>
                <a:ext cx="8247258" cy="707886"/>
              </a:xfrm>
              <a:prstGeom prst="rect">
                <a:avLst/>
              </a:prstGeom>
              <a:blipFill rotWithShape="1">
                <a:blip r:embed="rId4"/>
                <a:stretch>
                  <a:fillRect l="-739" t="-517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4:artisticCrisscrossEtching id="{4DBC224A-2C11-4691-8804-110433E0421A}"/>
                  </a:ext>
                </a:extLst>
              </p:cNvPr>
              <p:cNvSpPr txBox="1"/>
              <p:nvPr/>
            </p:nvSpPr>
            <p:spPr>
              <a:xfrm>
                <a:off x="628650" y="4943059"/>
                <a:ext cx="78971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>
                    <a:solidFill>
                      <a:srgbClr val="C00000"/>
                    </a:solidFill>
                  </a:rPr>
                  <a:t>Constant coefficients are not that important (when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400" dirty="0">
                    <a:solidFill>
                      <a:srgbClr val="C00000"/>
                    </a:solidFill>
                  </a:rPr>
                  <a:t> is large).</a:t>
                </a:r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943059"/>
                <a:ext cx="7897162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1157" t="-10526" r="-309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4:artisticCrisscrossEtching id="{0B2346CF-9DE4-4018-A35B-2D7373D7EAD8}"/>
                  </a:ext>
                </a:extLst>
              </p:cNvPr>
              <p:cNvSpPr txBox="1"/>
              <p:nvPr/>
            </p:nvSpPr>
            <p:spPr>
              <a:xfrm>
                <a:off x="628650" y="5564390"/>
                <a:ext cx="76296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>
                    <a:solidFill>
                      <a:srgbClr val="C00000"/>
                    </a:solidFill>
                  </a:rPr>
                  <a:t>Lower-order terms are not that important (when </a:t>
                </a:r>
                <a14:m>
                  <m:oMath xmlns:m="http://schemas.openxmlformats.org/officeDocument/2006/math">
                    <m:r>
                      <a:rPr lang="en-GB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400" dirty="0">
                    <a:solidFill>
                      <a:srgbClr val="C00000"/>
                    </a:solidFill>
                  </a:rPr>
                  <a:t> is large).</a:t>
                </a:r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564390"/>
                <a:ext cx="7629653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1198" t="-10526" r="-319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4:artisticCrisscrossEtching id="{C1A7FF69-316B-44CD-80C0-546228649F50}"/>
                  </a:ext>
                </a:extLst>
              </p:cNvPr>
              <p:cNvSpPr txBox="1"/>
              <p:nvPr/>
            </p:nvSpPr>
            <p:spPr>
              <a:xfrm>
                <a:off x="5361099" y="2257863"/>
                <a:ext cx="14469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GB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GB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GB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1099" y="2257863"/>
                <a:ext cx="1446935" cy="307777"/>
              </a:xfrm>
              <a:prstGeom prst="rect">
                <a:avLst/>
              </a:prstGeom>
              <a:blipFill rotWithShape="1">
                <a:blip r:embed="rId7"/>
                <a:stretch>
                  <a:fillRect l="-3361" t="-1961" r="-5462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4:artisticCrisscrossEtching id="{0177A718-B9BC-4B65-BB4B-F07E092CCC1E}"/>
                  </a:ext>
                </a:extLst>
              </p:cNvPr>
              <p:cNvSpPr txBox="1"/>
              <p:nvPr/>
            </p:nvSpPr>
            <p:spPr>
              <a:xfrm>
                <a:off x="5361099" y="3074761"/>
                <a:ext cx="15665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GB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GB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GB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GB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1099" y="3074761"/>
                <a:ext cx="1566583" cy="307777"/>
              </a:xfrm>
              <a:prstGeom prst="rect">
                <a:avLst/>
              </a:prstGeom>
              <a:blipFill rotWithShape="1">
                <a:blip r:embed="rId8"/>
                <a:stretch>
                  <a:fillRect l="-3113" t="-1961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4:artisticCrisscrossEtching id="{784EDD11-95F3-4FB7-BC72-72B5354F62A5}"/>
                  </a:ext>
                </a:extLst>
              </p:cNvPr>
              <p:cNvSpPr txBox="1"/>
              <p:nvPr/>
            </p:nvSpPr>
            <p:spPr>
              <a:xfrm>
                <a:off x="4995871" y="1448275"/>
                <a:ext cx="156786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GB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GB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d>
                        <m:dPr>
                          <m:ctrlPr>
                            <a:rPr lang="en-GB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GB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71" y="1448275"/>
                <a:ext cx="1567865" cy="307777"/>
              </a:xfrm>
              <a:prstGeom prst="rect">
                <a:avLst/>
              </a:prstGeom>
              <a:blipFill rotWithShape="1">
                <a:blip r:embed="rId9"/>
                <a:stretch>
                  <a:fillRect l="-3502" t="-4000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4:artisticCrisscrossEtching id="{3983E151-24E7-4B3A-BED0-4D8DABBF098A}"/>
                  </a:ext>
                </a:extLst>
              </p:cNvPr>
              <p:cNvSpPr txBox="1"/>
              <p:nvPr/>
            </p:nvSpPr>
            <p:spPr>
              <a:xfrm>
                <a:off x="6563736" y="4429450"/>
                <a:ext cx="187987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GB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GB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GB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GB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lg</m:t>
                          </m:r>
                        </m:fName>
                        <m:e>
                          <m:r>
                            <a:rPr lang="en-GB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GB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3736" y="4429450"/>
                <a:ext cx="1879874" cy="307777"/>
              </a:xfrm>
              <a:prstGeom prst="rect">
                <a:avLst/>
              </a:prstGeom>
              <a:blipFill rotWithShape="1">
                <a:blip r:embed="rId10"/>
                <a:stretch>
                  <a:fillRect l="-2922" t="-4000" r="-4545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/>
  <PresentationFormat>On-screen Show (4:3)</PresentationFormat>
  <Paragraphs>211</Paragraphs>
  <Slides>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Arial</vt:lpstr>
      <vt:lpstr>宋体</vt:lpstr>
      <vt:lpstr>Wingdings</vt:lpstr>
      <vt:lpstr>Courier New</vt:lpstr>
      <vt:lpstr>Calibri Light</vt:lpstr>
      <vt:lpstr>Calibri</vt:lpstr>
      <vt:lpstr>等线</vt:lpstr>
      <vt:lpstr>Office 主题​​</vt:lpstr>
      <vt:lpstr>Algorithm Analysis 101</vt:lpstr>
      <vt:lpstr>Insertion Sort</vt:lpstr>
      <vt:lpstr>Correctness of Insertion Sort</vt:lpstr>
      <vt:lpstr>Correctness of Insertion Sort</vt:lpstr>
      <vt:lpstr>Proving the correctness of algorithms</vt:lpstr>
      <vt:lpstr>Efficiency of Insertion Sort</vt:lpstr>
      <vt:lpstr>Running time in the RAM model</vt:lpstr>
      <vt:lpstr>Time complexity of Insertion Sort</vt:lpstr>
      <vt:lpstr>Asymptotic Time Complexity</vt:lpstr>
      <vt:lpstr> </vt:lpstr>
      <vt:lpstr> </vt:lpstr>
      <vt:lpstr> </vt:lpstr>
      <vt:lpstr> </vt:lpstr>
      <vt:lpstr> </vt:lpstr>
      <vt:lpstr>Some properties of asymptotic notations</vt:lpstr>
      <vt:lpstr>Comparing some common functions</vt:lpstr>
      <vt:lpstr>Reading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Analysis 101</dc:title>
  <dc:creator>Chaodong ZHENG</dc:creator>
  <cp:lastModifiedBy>iPad</cp:lastModifiedBy>
  <cp:revision>205</cp:revision>
  <dcterms:created xsi:type="dcterms:W3CDTF">1900-01-01T00:00:00Z</dcterms:created>
  <dcterms:modified xsi:type="dcterms:W3CDTF">1900-01-01T00:00:00Z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2052-11.3.1</vt:lpwstr>
  </property>
</Properties>
</file>