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9" r:id="rId14"/>
    <p:sldId id="291" r:id="rId15"/>
    <p:sldId id="292" r:id="rId16"/>
    <p:sldId id="293" r:id="rId17"/>
    <p:sldId id="294" r:id="rId18"/>
    <p:sldId id="295" r:id="rId19"/>
    <p:sldId id="268" r:id="rId20"/>
    <p:sldId id="296" r:id="rId21"/>
    <p:sldId id="297" r:id="rId22"/>
    <p:sldId id="298" r:id="rId23"/>
    <p:sldId id="299" r:id="rId24"/>
    <p:sldId id="300" r:id="rId25"/>
    <p:sldId id="301" r:id="rId26"/>
    <p:sldId id="302" r:id="rId27"/>
    <p:sldId id="304" r:id="rId28"/>
    <p:sldId id="303" r:id="rId29"/>
    <p:sldId id="305" r:id="rId30"/>
    <p:sldId id="306" r:id="rId31"/>
    <p:sldId id="307" r:id="rId32"/>
    <p:sldId id="308" r:id="rId33"/>
    <p:sldId id="309" r:id="rId34"/>
    <p:sldId id="310" r:id="rId35"/>
    <p:sldId id="311" r:id="rId36"/>
    <p:sldId id="290" r:id="rId37"/>
  </p:sldIdLst>
  <p:sldSz cx="9144000" cy="6858000" type="screen4x3"/>
  <p:notesSz cx="6858000" cy="9144000"/>
  <p:embeddedFontLst>
    <p:embeddedFont>
      <p:font typeface="Calibri" panose="020F0502020204030204" pitchFamily="34" charset="0"/>
      <p:regular r:id="rId41"/>
      <p:bold r:id="rId42"/>
      <p:italic r:id="rId43"/>
      <p:boldItalic r:id="rId44"/>
    </p:embeddedFont>
    <p:embeddedFont>
      <p:font typeface="Calibri Light" panose="020F0302020204030204" pitchFamily="34" charset="0"/>
      <p:regular r:id="rId45"/>
      <p:italic r:id="rId46"/>
    </p:embeddedFont>
    <p:embeddedFont>
      <p:font typeface="Cambria Math" panose="02040503050406030204" pitchFamily="18"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9258" autoAdjust="0"/>
  </p:normalViewPr>
  <p:slideViewPr>
    <p:cSldViewPr snapToGrid="0" showGuides="1">
      <p:cViewPr varScale="1">
        <p:scale>
          <a:sx n="91" d="100"/>
          <a:sy n="91" d="100"/>
        </p:scale>
        <p:origin x="22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35:45"/>
    </inkml:context>
    <inkml:brush xml:id="br0">
      <inkml:brushProperty name="width" value="0.0183069538325071" units="cm"/>
      <inkml:brushProperty name="height" value="0.0183069538325071" units="cm"/>
      <inkml:brushProperty name="color" value="#F2395B"/>
      <inkml:brushProperty name="ignorePressure" value="0"/>
    </inkml:brush>
  </inkml:definitions>
  <inkml:trace contextRef="#ctx0" brushRef="#br0">71350.000000 9000.000000 801,'-24.000000'26.000000'-4,"4.000000"4.000000"-9 ,3.000000 3.000000-7,3.000000 3.000000-9,3.000000 1.000000-1,3.000000 1.000000 5,3.000000-1.000000 5,4.000000 1.000000 4,1.000000-4.000000 8,0.000000-6.000000 8,0.000000-6.000000 10,0.000000-6.000000 7,-5.000000-6.000000 8,-9.000000-2.000000 4,-10.000000-3.000000 6,-8.000000-3.000000 4,-6.000000-4.000000-1,1.000000-3.000000-8,-1.000000-3.000000-6,1.000000-2.000000-9,2.000000-3.000000-3,7.000000 1.000000-1,6.000000-1.000000 0,7.000000 1.000000-1,2.000000-3.000000-3,1.000000-2.000000-8,-1.000000-3.000000-7,1.000000-3.000000-6,4.000000-2.000000-3,9.000000 0.000000 1,10.000000 0.000000 3,10.000000 0.000000 1,4.000000 3.000000 3,0.000000 6.000000 1,0.000000 7.000000 2,0.000000 6.000000 2,0.000000 6.000000 1,0.000000 6.000000 2,0.000000 7.000000 0,0.000000 6.000000 2,-4.000000 4.000000 0,-5.000000 4.000000 0,-7.000000 3.000000 1,-5.000000 3.000000 1,-8.000000 3.000000-1,-5.000000 3.000000 1,-7.000000 3.000000 0,-5.000000 4.000000 0,-6.000000-4.000000 1,-3.000000-9.000000 0,-3.000000-10.000000 1,-2.000000-8.000000 0,-3.000000-6.000000 0,1.000000 1.000000-1,-1.000000-1.000000-2,1.000000 1.000000 0,2.000000-7.000000-2,7.000000-12.000000-2,6.000000-13.000000-2,7.000000-12.000000-1,5.000000-10.000000-2,7.000000-6.000000-2,6.000000-6.000000 0,7.000000-6.000000-2,4.000000-1.000000 0,3.000000 7.000000-1,3.000000 6.000000 1,4.000000 7.000000 0,4.000000 4.000000 0,6.000000 3.000000 1,7.000000 3.000000 0,6.000000 4.000000 1,1.000000 4.000000 1,-3.000000 6.000000 3,-3.000000 7.000000 2,-2.000000 6.000000 2,-3.000000 6.000000 3,1.000000 6.000000 1,-1.000000 7.000000 3,1.000000 6.000000 2,-6.000000 6.000000 1,-8.000000 6.000000 0,-10.000000 7.000000 0,-9.000000 6.000000 0,-7.000000 4.000000 0,-3.000000 4.000000 1,-3.000000 3.000000 1,-2.000000 3.000000 0,-5.000000-1.000000-1,-2.000000-2.000000 0,-3.000000-3.000000-2,-3.000000-3.000000-1,-1.000000-7.000000-1,4.000000-9.000000 0,3.000000-10.000000 0,3.000000-8.000000 0,-2.000000-4.000000-1,-6.000000 3.000000 1,-6.000000 3.000000 0,-6.000000 4.000000 1,-6.000000-4.000000-2,-2.000000-9.000000-1,-3.000000-10.000000-2,-3.000000-8.000000-2,1.000000-15.000000-2,6.000000-19.000000-2,7.000000-18.000000-2,6.000000-19.000000-2,6.000000-10.000000-1,6.000000 1.000000 1,7.000000-1.000000-1,6.000000 1.000000 2,6.000000 2.000000-2,6.000000 7.000000-1,7.000000 6.000000-1,6.000000 7.000000-3,6.000000 7.000000 2,6.000000 9.000000 1,7.000000 10.000000 2,6.000000 10.000000 2,3.000000 7.000000 4,0.000000 6.000000 3,0.000000 7.000000 4,0.000000 6.000000 5,0.000000 7.000000 2,0.000000 10.000000 2,0.000000 10.000000 1,0.000000 9.000000 2,-5.000000 6.000000-1,-9.000000 3.000000-1,-10.000000 3.000000-1,-8.000000 4.000000-2,-8.000000 7.000000-1,-2.000000 13.000000 0,-3.000000 12.000000 0,-3.000000 13.000000-1,-6.000000-2.000000 0,-5.000000-16.000000-1,-7.000000-15.000000-1,-5.000000-15.000000-2,-6.000000-12.000000 0,-3.000000-6.000000-2,-3.000000-6.000000 0,-2.000000-6.000000-1,-5.000000-10.000000 0,-2.000000-12.000000 1,-3.000000-13.000000-1,-3.000000-12.000000 1,1.000000-16.000000-3,6.000000-19.000000-5,7.000000-18.000000-6,6.000000-19.000000-5,6.000000-7.000000-3,6.000000 7.000000 3,7.000000 6.000000 3,6.000000 7.000000 1,6.000000 8.000000 1,6.000000 14.000000 0,7.000000 11.000000-1,6.000000 14.000000-1,3.000000 10.000000 1,0.000000 9.000000 3,0.000000 10.000000 2,0.000000 10.000000 3,0.000000 5.000000 0,0.000000 4.000000 1,0.000000 3.000000 0,0.000000 3.000000-1,-2.000000 1.000000 0,-3.000000 1.000000-3,-3.000000-1.000000 0,-2.000000 1.000000-2,-1.000000 1.000000-3,3.000000 3.000000-3,3.000000 3.000000-4,4.000000 4.000000-3,-1.000000-1.000000 0,-3.000000-3.000000 2,-3.000000-3.000000 3,-2.000000-2.000000 3</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2"/>
    </inkml:context>
    <inkml:brush xml:id="br0">
      <inkml:brushProperty name="width" value="0.0169142056256533" units="cm"/>
      <inkml:brushProperty name="height" value="0.0169142056256533" units="cm"/>
      <inkml:brushProperty name="color" value="#F2395B"/>
      <inkml:brushProperty name="ignorePressure" value="0"/>
    </inkml:brush>
  </inkml:definitions>
  <inkml:trace contextRef="#ctx0" brushRef="#br0">24350.000000 26250.000000 867,'53.000000'0.000000'22,"6.000000"0.000000"-13 ,7.000000 0.000000-15,6.000000 0.000000-14,-1.000000 1.000000-7,-5.000000 4.000000 1,-7.000000 3.000000 2,-5.000000 3.000000 0,-8.000000-1.000000 3,-5.000000-2.000000 4,-7.000000-3.000000 3,-5.000000-3.000000 3,-6.000000-1.000000 4,-3.000000 4.000000 3,-3.000000 3.000000 3,-2.000000 3.000000 3,-6.000000 4.000000 0,-6.000000 7.000000-3,-6.000000 6.000000-3,-6.000000 7.000000-3,-10.000000 4.000000 0,-12.000000 3.000000 1,-13.000000 3.000000 1,-12.000000 4.000000 1,-5.000000 1.000000 1,3.000000 0.000000 1,3.000000 0.000000 0,4.000000 0.000000 1,5.000000-4.000000 1,10.000000-5.000000-1,10.000000-7.000000 1,9.000000-5.000000 0,1.000000-3.000000 0,-6.000000 4.000000 0,-6.000000 3.000000 0,-6.000000 3.000000-1,-1.000000-2.000000 2,7.000000-6.000000 0,6.000000-6.000000 2,7.000000-6.000000 0,2.000000-2.000000 2,1.000000 3.000000 2,-1.000000 3.000000 3,1.000000 4.000000 2,4.000000-3.000000 2,9.000000-5.000000-2,10.000000-7.000000 0,10.000000-5.000000-1,8.000000-4.000000-1,10.000000 0.000000-2,10.000000 0.000000-2,9.000000 0.000000-1,6.000000-4.000000-1,3.000000-5.000000-1,3.000000-7.000000 0,4.000000-5.000000 0,-4.000000-3.000000-1,-9.000000 4.000000-4,-10.000000 3.000000-3,-8.000000 3.000000-3,-8.000000 3.000000-2,-2.000000 3.000000-1,-3.000000 3.000000 0,-3.000000 4.000000-1,-4.000000 2.000000 1,-3.000000 4.000000 1,-3.000000 3.000000 1,-2.000000 3.000000 2,-5.000000 1.000000 2,-2.000000 1.000000 4,-3.000000-1.000000 5,-3.000000 1.000000 4,-2.000000 5.000000 2,0.000000 14.000000 1,0.000000 11.000000 2,0.000000 14.000000 0,0.000000 10.000000 1,0.000000 9.000000 2,0.000000 10.000000 2,0.000000 10.000000 1,0.000000 5.000000 3,0.000000 4.000000 0,0.000000 3.000000 3,0.000000 3.000000 1,0.000000-1.000000-1,0.000000-2.000000-4,0.000000-3.000000-4,0.000000-3.000000-5,0.000000-4.000000-3,0.000000-3.000000-4,0.000000-3.000000-5,0.000000-2.000000-2,-2.000000-11.000000-5,-3.000000-15.000000-2,-3.000000-15.000000-3,-2.000000-16.000000-4,-5.000000-16.000000-1,-2.000000-16.000000 1,-3.000000-15.000000-1,-3.000000-15.000000 1,-1.000000-6.000000-1,4.000000 7.000000-1,3.000000 6.000000 0,3.000000 7.000000-2,-1.000000-1.000000-1,-2.000000-6.000000-1,-3.000000-6.000000 0,-3.000000-6.000000-1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3"/>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24750.000000 27650.000000 999,'-2.000000'70.000000'-3,"-3.000000"-9.000000"-7 ,-3.000000-10.000000-8,-2.000000-8.000000-6,-6.000000 2.000000 0,-6.000000 16.000000 7,-6.000000 15.000000 8,-6.000000 17.000000 8,-2.000000 3.000000 2,3.000000-5.000000 0,3.000000-7.000000-1,4.000000-5.000000-1,2.000000-9.000000-1,4.000000-9.000000-4,3.000000-10.000000-3,3.000000-8.000000-3,1.000000-9.000000-1,1.000000-6.000000-2,-1.000000-6.000000 0,1.000000-6.000000-1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3"/>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25350.000000 27950.000000 999,'114.000000'-2.000000'-3,"-22.000000"-3.000000"-7 ,-22.000000-3.000000-6,-21.000000-2.000000-8,-14.000000-1.000000-3,-2.000000 3.000000 1,-3.000000 3.000000-1,-3.000000 4.000000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3"/>
    </inkml:context>
    <inkml:brush xml:id="br0">
      <inkml:brushProperty name="width" value="0.015658650547266" units="cm"/>
      <inkml:brushProperty name="height" value="0.015658650547266" units="cm"/>
      <inkml:brushProperty name="color" value="#F2395B"/>
      <inkml:brushProperty name="ignorePressure" value="0"/>
    </inkml:brush>
  </inkml:definitions>
  <inkml:trace contextRef="#ctx0" brushRef="#br0">27550.000000 26300.000000 936,'46.000000'-22.000000'-47,"-5.000000"6.000000"7 ,-7.000000 7.000000 5,-5.000000 6.000000 6,-4.000000 1.000000 6,0.000000-3.000000 6,0.000000-3.000000 4,0.000000-2.000000 5,-2.000000-1.000000 5,-3.000000 3.000000 2,-3.000000 3.000000 3,-2.000000 4.000000 3,-6.000000 1.000000 2,-6.000000 0.000000-2,-6.000000 0.000000-1,-6.000000 0.000000 0,-9.000000 4.000000-2,-8.000000 10.000000-1,-10.000000 10.000000-2,-9.000000 9.000000-2,-5.000000 7.000000-1,0.000000 7.000000 0,0.000000 6.000000-1,0.000000 7.000000-1,1.000000-1.000000 1,4.000000-6.000000 0,3.000000-6.000000 2,3.000000-6.000000 2,4.000000-6.000000 0,7.000000-2.000000 0,6.000000-3.000000 0,7.000000-3.000000 1,2.000000-4.000000 0,1.000000-3.000000-1,-1.000000-3.000000 1,1.000000-2.000000 0,1.000000-3.000000 0,3.000000 1.000000 0,3.000000-1.000000 0,4.000000 1.000000 0,2.000000-3.000000 1,4.000000-2.000000 1,3.000000-3.000000 1,3.000000-3.000000 2,4.000000-6.000000 1,7.000000-5.000000 0,6.000000-7.000000 0,7.000000-5.000000 0,2.000000-4.000000 1,1.000000 0.000000 0,-1.000000 0.000000 0,1.000000 0.000000-1,-3.000000 3.000000 1,-2.000000 6.000000 1,-3.000000 7.000000 0,-3.000000 6.000000 1,-6.000000 7.000000 1,-5.000000 10.000000 2,-7.000000 10.000000 3,-5.000000 9.000000 2,-4.000000 10.000000 0,0.000000 14.000000-1,0.000000 11.000000-1,0.000000 14.000000-2,-2.000000 3.000000-1,-3.000000-2.000000-2,-3.000000-3.000000-2,-2.000000-3.000000-2,-1.000000-7.000000-1,3.000000-9.000000 0,3.000000-10.000000-1,4.000000-8.000000-1,4.000000-12.000000-4,6.000000-12.000000-10,7.000000-13.000000-9,6.000000-12.000000-9,3.000000-13.000000-3,0.000000-12.000000 6,0.000000-13.000000 4,0.000000-12.000000 5,0.000000-5.000000 2,0.000000 3.000000 1,0.000000 3.000000 1,0.000000 4.000000 0,-2.000000 4.000000 2,-3.000000 6.000000 5,-3.000000 7.000000 4,-2.000000 6.000000 4,-3.000000 4.000000 6,1.000000 4.000000 5,-1.000000 3.000000 7,1.000000 3.000000 5,-1.000000 4.000000 3,1.000000 7.000000-2,-1.000000 6.000000-2,1.000000 7.000000-1,-3.000000 7.000000-2,-2.000000 9.000000-2,-3.000000 10.000000-3,-3.000000 10.000000-3,-2.000000 8.000000-2,0.000000 10.000000-4,0.000000 10.000000-3,0.000000 9.000000-3,0.000000-1.000000-4,0.000000-8.000000-4,0.000000-10.000000-3,0.000000-9.000000-5,-2.000000-9.000000-2,-3.000000-5.000000-5,-3.000000-7.000000-4,-2.000000-5.000000-3,-6.000000-8.000000-1,-6.000000-5.000000 3,-6.000000-7.000000 3,-6.000000-5.000000 2,-1.000000-4.000000 5,7.000000 0.000000 3,6.000000 0.000000 4,7.000000 0.000000 4</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4"/>
    </inkml:context>
    <inkml:brush xml:id="br0">
      <inkml:brushProperty name="width" value="0.0168012715876102" units="cm"/>
      <inkml:brushProperty name="height" value="0.0168012715876102" units="cm"/>
      <inkml:brushProperty name="color" value="#F2395B"/>
      <inkml:brushProperty name="ignorePressure" value="0"/>
    </inkml:brush>
  </inkml:definitions>
  <inkml:trace contextRef="#ctx0" brushRef="#br0">27150.000000 27550.000000 872,'96.000000'0.000000'-29,"-5.000000"0.000000"6 ,-7.000000 0.000000 7,-5.000000 0.000000 8,-6.000000-4.000000 3,-3.000000-5.000000 3,-3.000000-7.000000 3,-2.000000-5.000000 1,-3.000000-3.000000 1,1.000000 4.000000-2,-1.000000 3.000000-2,1.000000 3.000000-2,-7.000000 4.000000-3,-12.000000 7.000000-4,-13.000000 6.000000-3,-12.000000 7.000000-5,-15.000000 8.000000 1,-15.000000 14.000000 1,-15.000000 11.000000 3,-16.000000 14.000000 3,-8.000000 5.000000 1,0.000000 1.000000 3,0.000000-1.000000 1,0.000000 1.000000 2,4.000000-7.000000 2,10.000000-12.000000-1,10.000000-13.000000 1,9.000000-12.000000 1,1.000000-2.000000 0,-6.000000 9.000000-1,-6.000000 10.000000 1,-6.000000 10.000000 0,-1.000000-1.000000 0,7.000000-9.000000 0,6.000000-10.000000 0,7.000000-8.000000 0,2.000000-4.000000 0,1.000000 3.000000 0,-1.000000 3.000000 0,1.000000 4.000000 0,5.000000-4.000000 2,14.000000-9.000000 3,11.000000-10.000000 4,14.000000-8.000000 4,8.000000-8.000000 1,7.000000-2.000000-2,6.000000-3.000000 0,7.000000-3.000000-1,2.000000 1.000000 0,1.000000 6.000000 0,-1.000000 7.000000 3,1.000000 6.000000 0,-6.000000 4.000000 0,-8.000000 4.000000 0,-10.000000 3.000000-1,-9.000000 3.000000-2,-9.000000 4.000000 2,-5.000000 7.000000 2,-7.000000 6.000000 2,-5.000000 7.000000 3,-4.000000 4.000000 0,0.000000 3.000000-2,0.000000 3.000000-2,0.000000 4.000000-1,-2.000000-3.000000-4,-3.000000-5.000000-3,-3.000000-7.000000-4,-2.000000-5.000000-2,-8.000000 0.000000-3,-8.000000 10.000000-1,-10.000000 10.000000 0,-9.000000 9.000000-1,-5.000000 2.000000-1,0.000000-2.000000 1,0.000000-3.000000 0,0.000000-3.000000-1,4.000000-7.000000 0,10.000000-9.000000-2,10.000000-10.000000-2,9.000000-8.000000-1,4.000000-6.000000-1,1.000000 1.000000 2,-1.000000-1.000000 0,1.000000 1.000000 1,-6.000000-3.000000-1,-8.000000-2.000000-1,-10.000000-3.000000-2,-9.000000-3.000000-2,-7.000000-6.000000-3,-3.000000-5.000000-4,-3.000000-7.000000-3,-2.000000-5.000000-4,2.000000-9.000000-1,9.000000-9.000000 5,10.000000-10.000000 3,10.000000-8.000000 4,7.000000-3.000000 3,6.000000 7.000000 3,7.000000 6.000000 3,6.000000 7.000000 2,7.000000 4.000000 4,10.000000 3.000000 1,10.000000 3.000000 3,9.000000 4.000000 1,6.000000 4.000000 2,3.000000 6.000000 1,3.000000 7.000000 0,4.000000 6.000000 0,5.000000 7.000000 4,10.000000 10.000000 9,10.000000 10.000000 9,9.000000 9.000000 9,-1.000000 4.000000 2,-8.000000 1.000000-6,-10.000000-1.000000-4,-9.000000 1.000000-5,-10.000000-4.000000-5,-9.000000-6.000000-5,-10.000000-6.000000-6,-8.000000-6.000000-5,-1.000000-2.000000-3,9.000000 3.000000 0,10.000000 3.000000 0,10.000000 4.000000 1,5.000000-3.000000-5,4.000000-5.000000-6,3.000000-7.000000-8,3.000000-5.000000-8,-4.000000-6.000000-5,-8.000000-3.000000-3,-10.000000-3.000000-4,-9.000000-2.000000-4</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40:24"/>
    </inkml:context>
    <inkml:brush xml:id="br0">
      <inkml:brushProperty name="width" value="0.0148145174607635" units="cm"/>
      <inkml:brushProperty name="height" value="0.0148145174607635" units="cm"/>
      <inkml:brushProperty name="color" value="#F2395B"/>
      <inkml:brushProperty name="ignorePressure" value="0"/>
    </inkml:brush>
  </inkml:definitions>
  <inkml:trace contextRef="#ctx0" brushRef="#br0">29250.000000 26150.000000 990,'21.000000'31.000000'-14,"-5.000000"13.000000"1 ,-7.000000 12.000000 0,-5.000000 13.000000 1,-3.000000 10.000000 0,4.000000 10.000000 1,3.000000 10.000000 2,3.000000 9.000000 1,1.000000 4.000000 6,1.000000 1.000000 7,-1.000000-1.000000 8,1.000000 1.000000 9,-1.000000-7.000000 1,1.000000-12.000000-5,-1.000000-13.000000-5,1.000000-12.000000-6,-1.000000-13.000000-4,1.000000-12.000000-7,-1.000000-13.000000-4,1.000000-12.000000-6,-3.000000-15.000000-5,-2.000000-15.000000-5,-3.000000-15.000000-6,-3.000000-16.000000-5,-2.000000-4.000000 0,0.000000 10.000000 9,0.000000 10.000000 6,0.000000 9.000000 9,0.000000 1.000000 3,0.000000-6.000000 3,0.000000-6.000000 1,0.000000-6.000000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5"/>
    </inkml:context>
    <inkml:brush xml:id="br0">
      <inkml:brushProperty name="width" value="0.0181133095175028" units="cm"/>
      <inkml:brushProperty name="height" value="0.0181133095175028" units="cm"/>
      <inkml:brushProperty name="color" value="#F2395B"/>
      <inkml:brushProperty name="ignorePressure" value="0"/>
    </inkml:brush>
  </inkml:definitions>
  <inkml:trace contextRef="#ctx0" brushRef="#br0">29400.000000 26650.000000 809,'26.000000'-68.000000'-2,"4.000000"17.000000"-5 ,3.000000 15.000000-5,3.000000 16.000000-4,3.000000 7.000000 2,3.000000 1.000000 9,3.000000-1.000000 8,4.000000 1.000000 8,-1.000000-1.000000 4,-3.000000 1.000000-3,-3.000000-1.000000-2,-2.000000 1.000000-3,-5.000000 1.000000-2,-2.000000 3.000000-3,-3.000000 3.000000-3,-3.000000 4.000000-1,-6.000000 4.000000-3,-5.000000 6.000000 1,-7.000000 7.000000 0,-5.000000 6.000000-1,-8.000000 6.000000 1,-5.000000 6.000000-1,-7.000000 7.000000 2,-5.000000 6.000000-1,-3.000000-2.000000 0,4.000000-9.000000 0,3.000000-10.000000-1,3.000000-8.000000-1,-5.000000 5.000000-1,-12.000000 22.000000-1,-13.000000 22.000000-2,-12.000000 23.000000-3,-4.000000 5.000000 1,7.000000-9.000000 2,6.000000-10.000000 1,7.000000-8.000000 2,5.000000-12.000000 1,7.000000-12.000000 1,6.000000-13.000000 2,7.000000-12.000000 1,5.000000-7.000000 2,7.000000 1.000000-1,6.000000-1.000000 2,7.000000 1.000000-1,4.000000-3.000000 1,3.000000-2.000000 0,3.000000-3.000000 0,4.000000-3.000000 0,5.000000-4.000000 0,10.000000-3.000000 0,10.000000-3.000000-1,9.000000-2.000000 1,2.000000-1.000000 0,-2.000000 3.000000-1,-3.000000 3.000000 0,-3.000000 4.000000 0,-7.000000 2.000000 1,-9.000000 4.000000 0,-10.000000 3.000000 1,-8.000000 3.000000 1,-9.000000 4.000000 1,-6.000000 7.000000 1,-6.000000 6.000000 0,-6.000000 7.000000 1,-4.000000-1.000000 0,1.000000-6.000000-2,-1.000000-6.000000-1,1.000000-6.000000-2,-4.000000 1.000000 0,-6.000000 9.000000 0,-6.000000 10.000000 1,-6.000000 10.000000 0,-2.000000-1.000000-1,3.000000-9.000000-2,3.000000-10.000000-2,4.000000-8.000000-2,-1.000000 2.000000-1,-3.000000 16.000000-2,-3.000000 15.000000 0,-2.000000 17.000000-1,-1.000000 3.000000 0,3.000000-5.000000 4,3.000000-7.000000 2,4.000000-5.000000 4,4.000000-8.000000 0,6.000000-5.000000 0,7.000000-7.000000 0,6.000000-5.000000 0,7.000000-9.000000-1,10.000000-9.000000 1,10.000000-10.000000-1,9.000000-8.000000 1,6.000000-8.000000 0,3.000000-2.000000 0,3.000000-3.000000 1,4.000000-3.000000 0,-1.000000-2.000000 1,-3.000000 0.000000-1,-3.000000 0.000000 0,-2.000000 0.000000 1,-1.000000 1.000000 1,3.000000 4.000000 4,3.000000 3.000000 3,4.000000 3.000000 4,-4.000000 4.000000 0,-9.000000 7.000000 1,-10.000000 6.000000-2,-8.000000 7.000000 0,-8.000000 13.000000 1,-2.000000 22.000000 3,-3.000000 22.000000 4,-3.000000 23.000000 2,-2.000000 10.000000 2,0.000000 0.000000-4,0.000000 0.000000-1,0.000000 0.000000-4,0.000000-5.000000-2,0.000000-9.000000-3,0.000000-10.000000-3,0.000000-8.000000-4,7.000000-17.000000-2,17.000000-21.000000-2,15.000000-22.000000 0,16.000000-22.000000-2,2.000000-15.000000-4,-8.000000-5.000000-7,-10.000000-7.000000-6,-9.000000-5.000000-7,-7.000000-3.000000-6,-3.000000 4.000000-7,-3.000000 3.000000-6,-2.000000 3.000000-7</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40:26"/>
    </inkml:context>
    <inkml:brush xml:id="br0">
      <inkml:brushProperty name="width" value="0.0193864982575178" units="cm"/>
      <inkml:brushProperty name="height" value="0.0193864982575178" units="cm"/>
      <inkml:brushProperty name="color" value="#F2395B"/>
      <inkml:brushProperty name="ignorePressure" value="0"/>
    </inkml:brush>
  </inkml:definitions>
  <inkml:trace contextRef="#ctx0" brushRef="#br0">9300.000000 44600.000000 756,'96.000000'93.000000'1,"-5.000000"-11.000000"0 ,-7.000000-14.000000 2,-5.000000-11.000000 0,-11.000000-14.000000 0,-11.000000-11.000000-1,-14.000000-14.000000-2,-11.000000-11.000000-1,-3.000000-4.000000-1,10.000000 6.000000 2,10.000000 7.000000 0,9.000000 6.000000 0,-1.000000-1.000000 1,-8.000000-5.000000-2,-10.000000-7.000000-2,-9.000000-5.000000-1,-1.000000-4.000000-1,10.000000 0.000000 1,10.000000 0.000000 0,9.000000 0.000000 0,4.000000-4.000000 1,1.000000-5.000000 1,-1.000000-7.000000 0,1.000000-5.000000 0,1.000000-4.000000 1,3.000000 0.000000 2,3.000000 0.000000 0,4.000000 0.000000 3,1.000000 1.000000-1,0.000000 4.000000 0,0.000000 3.000000-1,0.000000 3.000000 0,6.000000 3.000000-1,13.000000 3.000000 2,12.000000 3.000000 0,13.000000 4.000000 2,-1.000000 1.000000 0,-11.000000 0.000000 0,-14.000000 0.000000 1,-11.000000 0.000000 0,-12.000000 0.000000 1,-9.000000 0.000000-1,-10.000000 0.000000-1,-8.000000 0.000000 1,3.000000 0.000000-1,20.000000 0.000000 0,18.000000 0.000000 0,20.000000 0.000000 1,5.000000 0.000000 0,-6.000000 0.000000 0,-6.000000 0.000000 0,-6.000000 0.000000 0,5.000000 3.000000 0,20.000000 6.000000-1,18.000000 7.000000 1,20.000000 6.000000-1,-9.000000-1.000000-1,-34.000000-5.000000 0,-35.000000-7.000000-1,-33.000000-5.000000-1,-17.000000-4.000000 0,4.000000 0.000000-1,3.000000 0.000000-1,3.000000 0.000000 0,1.000000 0.000000-2,1.000000 0.000000 1,-1.000000 0.000000 0,1.000000 0.000000-1,-3.000000 0.000000 1,-2.000000 0.000000 0,-3.000000 0.000000 0,-3.000000 0.000000 2,-1.000000 0.000000-1,4.000000 0.000000 1,3.000000 0.000000 0,3.000000 0.000000-1,-1.000000 0.000000 1,-2.000000 0.000000-2,-3.000000 0.000000 0,-3.000000 0.000000-2,-1.000000 0.000000 0,4.000000 0.000000 1,3.000000 0.000000 0,3.000000 0.000000 2,-1.000000-2.000000 0,-2.000000-3.000000 0,-3.000000-3.000000 0,-3.000000-2.000000 0,-1.000000-1.000000 0,4.000000 3.000000-1,3.000000 3.000000 0,3.000000 4.000000 0,-1.000000 1.000000-1,-2.000000 0.000000 1,-3.000000 0.000000 0,-3.000000 0.000000 1,-2.000000-2.000000 0,0.000000-3.000000 0,0.000000-3.000000 0,0.000000-2.000000 0,1.000000-1.000000 0,4.000000 3.000000 0,3.000000 3.000000 0,3.000000 4.000000-1,-1.000000 1.000000 1,-2.000000 0.000000-1,-3.000000 0.000000 1,-3.000000 0.000000 0,2.000000-2.000000 0,10.000000-3.000000 0,10.000000-3.000000 0,9.000000-2.000000 0,-1.000000-1.000000 0,-8.000000 3.000000 0,-10.000000 3.000000 0,-9.000000 4.000000 0,-4.000000 1.000000 0,4.000000 0.000000 0,3.000000 0.000000 0,3.000000 0.000000 0,1.000000 0.000000 1,1.000000 0.000000-1,-1.000000 0.000000 0,1.000000 0.000000 0,-3.000000 0.000000 0,-2.000000 0.000000 0,-3.000000 0.000000 0,-3.000000 0.000000 0,-1.000000 0.000000 0,4.000000 0.000000 0,3.000000 0.000000-1,3.000000 0.000000 1,-1.000000 0.000000 0,-2.000000 0.000000 0,-3.000000 0.000000 0,-3.000000 0.000000 0,-1.000000 0.000000 0,4.000000 0.000000 0,3.000000 0.000000 0,3.000000 0.000000 0,1.000000 0.000000 0,1.000000 0.000000 0,-1.000000 0.000000 0,1.000000 0.000000 1,-3.000000 1.000000-1,-2.000000 4.000000 0,-3.000000 3.000000 0,-3.000000 3.000000 1,-2.000000 1.000000 0,0.000000 1.000000-1,0.000000-1.000000 1,0.000000 1.000000-1,1.000000-3.000000 0,4.000000-2.000000 0,3.000000-3.000000 0,3.000000-3.000000 1,1.000000-1.000000-1,1.000000 4.000000 0,-1.000000 3.000000 0,1.000000 3.000000 0,-3.000000 1.000000 0,-2.000000 1.000000 1,-3.000000-1.000000 1,-3.000000 1.000000 1,-2.000000-3.000000-1,0.000000-2.000000 1,0.000000-3.000000 1,0.000000-3.000000-1,0.000000-1.000000 0,0.000000 4.000000-1,0.000000 3.000000 0,0.000000 3.000000-1,1.000000 1.000000 0,4.000000 1.000000 0,3.000000-1.000000 0,3.000000 1.000000 0,-1.000000-3.000000-1,-2.000000-2.000000 1,-3.000000-3.000000-1,-3.000000-3.000000 1,-2.000000-1.000000-1,0.000000 4.000000 1,0.000000 3.000000-1,0.000000 3.000000 1,1.000000 1.000000-1,4.000000 1.000000 1,3.000000-1.000000 0,3.000000 1.000000 0,-1.000000-3.000000 0,-2.000000-2.000000 0,-3.000000-3.000000 0,-3.000000-3.000000 0,-1.000000-2.000000 0,4.000000 0.000000-1,3.000000 0.000000 1,3.000000 0.000000 0,-1.000000 1.000000 0,-2.000000 4.000000-1,-3.000000 3.000000 1,-3.000000 3.000000 0,-1.000000-1.000000 0,4.000000-2.000000 0,3.000000-3.000000 1,3.000000-3.000000 0,-1.000000-2.000000 1,-2.000000 0.000000-1,-3.000000 0.000000-1,-3.000000 0.000000 0,-1.000000 0.000000 1,4.000000 0.000000-1,3.000000 0.000000 0,3.000000 0.000000 0,-1.000000 0.000000 0,-2.000000 0.000000 0,-3.000000 0.000000 0,-3.000000 0.000000 0,-1.000000 0.000000 0,4.000000 0.000000 0,3.000000 0.000000 0,3.000000 0.000000 0,1.000000 0.000000 0,1.000000 0.000000 0,-1.000000 0.000000 0,1.000000 0.000000 0,15.000000 0.000000 0,31.000000 0.000000 2,32.000000 0.000000 1,31.000000 0.000000 1,10.000000 1.000000 0,-8.000000 4.000000-2,-10.000000 3.000000-3,-9.000000 3.000000-2,-9.000000-1.000000-1,-5.000000-2.000000 2,-7.000000-3.000000 0,-5.000000-3.000000 2,-12.000000-2.000000-1,-16.000000 0.000000-1,-15.000000 0.000000-2,-15.000000 0.000000-1,-3.000000-2.000000-1,14.000000-3.000000-1,11.000000-3.000000-1,14.000000-2.000000 0,-3.000000-1.000000 0,-15.000000 3.000000 3,-15.000000 3.000000 3,-16.000000 4.000000 2,4.000000 1.000000 1,26.000000 0.000000 0,24.000000 0.000000 0,26.000000 0.000000 1,10.000000 0.000000 1,-3.000000 0.000000 2,-3.000000 0.000000 2,-2.000000 0.000000 2,-5.000000 1.000000 1,-2.000000 4.000000-2,-3.000000 3.000000 0,-3.000000 3.000000-1,-6.000000 1.000000-2,-5.000000 1.000000-3,-7.000000-1.000000-3,-5.000000 1.000000-2,-4.000000-3.000000-4,0.000000-2.000000-6,0.000000-3.000000-7,0.000000-3.000000-5,-7.000000-4.000000-8,-11.000000-3.000000-8,-14.000000-3.000000-9,-11.000000-2.000000-8</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7"/>
    </inkml:context>
    <inkml:brush xml:id="br0">
      <inkml:brushProperty name="width" value="0.0174894537776709" units="cm"/>
      <inkml:brushProperty name="height" value="0.0174894537776709" units="cm"/>
      <inkml:brushProperty name="color" value="#F2395B"/>
      <inkml:brushProperty name="ignorePressure" value="0"/>
    </inkml:brush>
  </inkml:definitions>
  <inkml:trace contextRef="#ctx0" brushRef="#br0">1700.000000 37950.000000 838,'-38.000000'0.000000'34,"26.000000"0.000000"-20 ,24.000000 0.000000-20,26.000000 0.000000-21,10.000000 0.000000-6,-3.000000 0.000000 6,-3.000000 0.000000 5,-2.000000 0.000000 6,6.000000 1.000000 6,20.000000 4.000000 7,18.000000 3.000000 6,20.000000 3.000000 7,-3.000000-1.000000 2,-21.000000-2.000000-2,-22.000000-3.000000-3,-22.000000-3.000000-1,-11.000000-2.000000-1,0.000000 0.000000 2,0.000000 0.000000 0,0.000000 0.000000 2,3.000000 4.000000 0,6.000000 10.000000 3,7.000000 10.000000 1,6.000000 9.000000 1,-4.000000 2.000000 0,-11.000000-2.000000-2,-14.000000-3.000000-3,-11.000000-3.000000-2,-9.000000-2.000000-2,-3.000000 0.000000-1,-3.000000 0.000000 0,-2.000000 0.000000-1,-20.000000 23.000000-1,-34.000000 47.000000-1,-35.000000 47.000000-1,-33.000000 48.000000-1,-11.000000 11.000000 0,17.000000-21.000000 1,15.000000-22.000000 0,16.000000-22.000000 0,16.000000-22.000000 2,20.000000-22.000000 0,18.000000-22.000000 0,20.000000-21.000000 2,6.000000-12.000000-1,-2.000000 1.000000 0,-3.000000-1.000000-1,-3.000000 1.000000-1,-1.000000-3.000000 0,4.000000-2.000000 0,3.000000-3.000000 0,3.000000-3.000000 0,1.000000-2.000000 0,1.000000 0.000000-1,-1.000000 0.000000 1,1.000000 0.000000 0,-1.000000 0.000000 0,1.000000 0.000000 1,-1.000000 0.000000 0,1.000000 0.000000 0,-1.000000 0.000000 1,1.000000 0.000000-1,-1.000000 0.000000 0,1.000000 0.000000 0,2.000000 0.000000 1,7.000000 0.000000 1,6.000000 0.000000 3,7.000000 0.000000 1,4.000000-2.000000-1,3.000000-3.000000-3,3.000000-3.000000-5,4.000000-2.000000-2,1.000000-5.000000-2,0.000000-2.000000 2,0.000000-3.000000 0,0.000000-3.000000 2,0.000000-2.000000 1,0.000000 0.000000 1,0.000000 0.000000-1,0.000000 0.000000 1,0.000000 0.000000 0,0.000000 0.000000-1,0.000000 0.000000-2,0.000000 0.000000 0,0.000000-2.000000-1,0.000000-3.000000 0,0.000000-3.000000-1,0.000000-2.000000 1,0.000000-3.000000 0,0.000000 1.000000 0,0.000000-1.000000 2,0.000000 1.000000 0,0.000000-1.000000 1,0.000000 1.000000 0,0.000000-1.000000 0,0.000000 1.000000 0,0.000000-1.000000-1,0.000000 1.000000-1,0.000000-1.000000-2,0.000000 1.000000-2,9.000000-10.000000-2,19.000000-19.000000-5,19.000000-18.000000-3,19.000000-19.000000-4,-2.000000-2.000000-2,-22.000000 16.000000 0,-22.000000 15.000000 2,-21.000000 17.000000 0,-15.000000 7.000000 0,-6.000000 0.000000-2,-6.000000 0.000000-2,-6.000000 0.000000-2</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7"/>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1150.000000 39350.000000 999,'9.000000'-44.000000'-10,"19.000000"13.000000"0 ,19.000000 12.000000 1,19.000000 13.000000 1,9.000000 6.000000 1,0.000000 0.000000 4,0.000000 0.000000 2,0.000000 0.000000 2,-7.000000 0.000000 2,-11.000000 0.000000 0,-14.000000 0.000000-1,-11.000000 0.000000 0,2.000000 0.000000-1,19.000000 0.000000-3,19.000000 0.000000-2,19.000000 0.000000-3,4.000000 0.000000-3,-9.000000 0.000000 0,-10.000000 0.000000-1,-8.000000 0.000000-2,-12.000000 1.000000 0,-12.000000 4.000000-1,-13.000000 3.000000 0,-12.000000 3.000000 0,-5.000000-1.000000 0,3.000000-2.000000 0,3.000000-3.000000 0,4.000000-3.000000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35:51"/>
    </inkml:context>
    <inkml:brush xml:id="br0">
      <inkml:brushProperty name="width" value="0.018360111862421" units="cm"/>
      <inkml:brushProperty name="height" value="0.018360111862421" units="cm"/>
      <inkml:brushProperty name="color" value="#F2395B"/>
      <inkml:brushProperty name="ignorePressure" value="0"/>
    </inkml:brush>
  </inkml:definitions>
  <inkml:trace contextRef="#ctx0" brushRef="#br0">74200.000000 9300.000000 798,'-177.000000'-25.000000'3,"47.000000"0.000000"5 ,47.000000 0.000000 6,48.000000 0.000000 5,24.000000 0.000000 0,3.000000 0.000000-6,3.000000 0.000000-6,4.000000 0.000000-7,2.000000 1.000000-3,4.000000 4.000000-1,3.000000 3.000000-2,3.000000 3.000000-1,3.000000 1.000000 0,3.000000 1.000000 0,3.000000-1.000000 1,4.000000 1.000000 1,-1.000000-1.000000 1,-3.000000 1.000000 3,-3.000000-1.000000 1,-2.000000 1.000000 1,3.000000 1.000000 3,14.000000 3.000000 1,11.000000 3.000000 1,14.000000 4.000000 2,3.000000 4.000000 0,-2.000000 6.000000-1,-3.000000 7.000000-3,-3.000000 6.000000 0,-4.000000 4.000000-2,-3.000000 4.000000-1,-3.000000 3.000000-1,-2.000000 3.000000 0,-8.000000 1.000000 0,-8.000000 1.000000-1,-10.000000-1.000000 1,-9.000000 1.000000 1,-7.000000 1.000000-1,-3.000000 3.000000 0,-3.000000 3.000000 0,-2.000000 4.000000-2,-8.000000-3.000000 1,-8.000000-5.000000 1,-10.000000-7.000000 0,-9.000000-5.000000 0,-9.000000-6.000000 1,-5.000000-3.000000 1,-7.000000-3.000000 0,-5.000000-2.000000 1,0.000000-8.000000 0,10.000000-8.000000-1,10.000000-10.000000 0,9.000000-9.000000 0,7.000000-5.000000-1,7.000000 0.000000-2,6.000000 0.000000-1,7.000000 0.000000-1,2.000000-8.000000-2,1.000000-16.000000-1,-1.000000-15.000000-1,1.000000-15.000000-3,4.000000-6.000000 1,9.000000 7.000000 1,10.000000 6.000000 0,10.000000 7.000000 2,8.000000 7.000000 0,10.000000 9.000000 0,10.000000 10.000000 0,9.000000 10.000000 0,7.000000 5.000000 3,7.000000 4.000000 3,6.000000 3.000000 5,7.000000 3.000000 4,0.000000 3.000000 3,-2.000000 3.000000 1,-3.000000 3.000000 1,-3.000000 4.000000 0,-6.000000 4.000000 0,-5.000000 6.000000-2,-7.000000 7.000000-3,-5.000000 6.000000-2,-9.000000 6.000000-1,-9.000000 6.000000-2,-10.000000 7.000000 0,-8.000000 6.000000-1,-11.000000 6.000000 0,-8.000000 6.000000-1,-10.000000 7.000000 1,-9.000000 6.000000 0,-4.000000-5.000000-1,4.000000-16.000000-1,3.000000-15.000000-1,3.000000-15.000000-1,-7.000000-3.000000-1,-15.000000 14.000000-1,-15.000000 11.000000 0,-16.000000 14.000000-2,-7.000000-1.000000 1,4.000000-12.000000 1,3.000000-13.000000 1,3.000000-12.000000 1,-1.000000-15.000000 1,-2.000000-15.000000-1,-3.000000-15.000000 1,-3.000000-16.000000-1,4.000000-13.000000-1,13.000000-9.000000-3,12.000000-10.000000-3,13.000000-8.000000-3,12.000000-1.000000-2,13.000000 9.000000 3,12.000000 10.000000 1,13.000000 10.000000 2,9.000000 5.000000 2,6.000000 4.000000 1,7.000000 3.000000 1,6.000000 3.000000 1,6.000000 6.000000 3,6.000000 9.000000 4,7.000000 10.000000 3,6.000000 10.000000 4,-2.000000 5.000000 1,-9.000000 4.000000 2,-10.000000 3.000000-1,-8.000000 3.000000 2,-8.000000 4.000000-2,-2.000000 7.000000-1,-3.000000 6.000000-2,-3.000000 7.000000-2,-6.000000 4.000000-1,-5.000000 3.000000-1,-7.000000 3.000000-1,-5.000000 4.000000 0,-9.000000 2.000000-3,-9.000000 4.000000-7,-10.000000 3.000000-4,-8.000000 3.000000-7,-3.000000-5.000000-2,7.000000-12.000000 1,6.000000-13.000000 0,7.000000-12.000000 1,2.000000-16.000000-4,1.000000-19.000000-9,-1.000000-18.000000-10,1.000000-19.000000-8,1.000000-5.000000 0,3.000000 9.000000 8,3.000000 10.000000 10,4.000000 10.000000 9,-1.000000 2.000000 7,-3.000000-3.000000 2,-3.000000-3.000000 3,-2.000000-2.000000 2</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8"/>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3350.000000 39500.000000 999,'0.000000'117.000000'-72,"0.000000"-16.000000"26 ,0.000000-15.000000 27,0.000000-15.000000 25,0.000000-14.000000 13,0.000000-8.000000-3,0.000000-10.000000-2,0.000000-9.000000-3,0.000000-5.000000-1,0.000000 0.000000-1,0.000000 0.000000 0,0.000000 0.000000-1,-2.000000-8.000000-7,-3.000000-16.000000-13,-3.000000-15.000000-13,-2.000000-15.000000-13</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8"/>
    </inkml:context>
    <inkml:brush xml:id="br0">
      <inkml:brushProperty name="width" value="0.0153181124478579" units="cm"/>
      <inkml:brushProperty name="height" value="0.0153181124478579" units="cm"/>
      <inkml:brushProperty name="color" value="#F2395B"/>
      <inkml:brushProperty name="ignorePressure" value="0"/>
    </inkml:brush>
  </inkml:definitions>
  <inkml:trace contextRef="#ctx0" brushRef="#br0">3150.000000 38600.000000 957,'29.000000'-22.000000'0,"10.000000"6.000000"0 ,10.000000 7.000000 0,9.000000 6.000000 0,2.000000 4.000000 2,-2.000000 4.000000 4,-3.000000 3.000000 3,-3.000000 3.000000 5,-4.000000 3.000000-4,-3.000000 3.000000-9,-3.000000 3.000000-8,-2.000000 4.000000-11,-6.000000-1.000000-3,-6.000000-3.000000-1,-6.000000-3.000000 1,-6.000000-2.000000 1,-4.000000-3.000000-1,1.000000 1.000000-1,-1.000000-1.000000-1,1.000000 1.000000-2</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8"/>
    </inkml:context>
    <inkml:brush xml:id="br0">
      <inkml:brushProperty name="width" value="0.0181079432368279" units="cm"/>
      <inkml:brushProperty name="height" value="0.0181079432368279" units="cm"/>
      <inkml:brushProperty name="color" value="#F2395B"/>
      <inkml:brushProperty name="ignorePressure" value="0"/>
    </inkml:brush>
  </inkml:definitions>
  <inkml:trace contextRef="#ctx0" brushRef="#br0">4000.000000 39400.000000 809,'46.000000'-16.000000'-6,"-5.000000"19.000000"7 ,-7.000000 19.000000 8,-5.000000 19.000000 6,-6.000000 9.000000 3,-3.000000 0.000000-2,-3.000000 0.000000-2,-2.000000 0.000000-3,-5.000000-2.000000-2,-2.000000-3.000000 0,-3.000000-3.000000-1,-3.000000-2.000000-1,-1.000000 0.000000 0,4.000000 7.000000-2,3.000000 6.000000 0,3.000000 7.000000 0,-1.000000-3.000000-2,-2.000000-8.000000-1,-3.000000-10.000000-1,-3.000000-9.000000-1,-2.000000-5.000000 0,0.000000 0.000000 0,0.000000 0.000000 1,0.000000 0.000000 1,1.000000 0.000000 0,4.000000 0.000000 0,3.000000 0.000000 0,3.000000 0.000000 1,-1.000000 0.000000-1,-2.000000 0.000000 1,-3.000000 0.000000-1,-3.000000 0.000000 1,-2.000000 0.000000 0,0.000000 0.000000-2,0.000000 0.000000 0,0.000000 0.000000-2,0.000000 7.000000 1,0.000000 17.000000 2,0.000000 15.000000 0,0.000000 16.000000 2,0.000000-1.000000 0,0.000000-15.000000-1,0.000000-15.000000-2,0.000000-16.000000-1,0.000000-7.000000 0,0.000000 4.000000 1,0.000000 3.000000 1,0.000000 3.000000 1,-7.000000 3.000000-1,-11.000000 3.000000-1,-14.000000 3.000000-1,-11.000000 4.000000-1,-9.000000-12.000000-5,-3.000000-24.000000-6,-3.000000-26.000000-7,-2.000000-24.000000-7,3.000000-10.000000-3,14.000000 6.000000 0,11.000000 7.000000 1,14.000000 6.000000-1,5.000000 1.000000 2,1.000000-3.000000 2,-1.000000-3.000000 3,1.000000-2.000000 1,-3.000000-3.000000 3,-2.000000 1.000000 1,-3.000000-1.000000 0,-3.000000 1.000000 2</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8"/>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3850.000000 38400.000000 999,'48.000000'23.000000'0,"-3.000000"-3.000000"0 ,-3.000000-3.000000 0,-2.000000-2.000000 0,-1.000000-1.000000-1,3.000000 3.000000-2,3.000000 3.000000-4,4.000000 4.000000-1,-4.000000-1.000000-4,-9.000000-3.000000-1,-10.000000-3.000000-3,-8.000000-2.000000-3</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40:29"/>
    </inkml:context>
    <inkml:brush xml:id="br0">
      <inkml:brushProperty name="width" value="0.016160000115633" units="cm"/>
      <inkml:brushProperty name="height" value="0.016160000115633" units="cm"/>
      <inkml:brushProperty name="color" value="#F2395B"/>
      <inkml:brushProperty name="ignorePressure" value="0"/>
    </inkml:brush>
  </inkml:definitions>
  <inkml:trace contextRef="#ctx0" brushRef="#br0">5100.000000 38750.000000 907,'95.000000'0.000000'67,"-9.000000"0.000000"-42 ,-10.000000 0.000000-41,-8.000000 0.000000-42,-11.000000 0.000000-13,-8.000000 0.000000 16,-10.000000 0.000000 17,-9.000000 0.000000 16,-4.000000 1.000000 9,4.000000 4.000000 3,3.000000 3.000000 1,3.000000 3.000000 4,-2.000000 1.000000 0,-6.000000 1.000000 2,-6.000000-1.000000 0,-6.000000 1.000000 2,-4.000000 1.000000 0,1.000000 3.000000 0,-1.000000 3.000000 1,1.000000 4.000000 0,-1.000000-1.000000-1,1.000000-3.000000 1,-1.000000-3.000000 0,1.000000-2.000000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9"/>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5350.000000 39550.000000 999,'96.000000'-27.000000'-43,"-5.000000"-3.000000"7 ,-7.000000-3.000000 9,-5.000000-2.000000 7,-9.000000-1.000000 6,-9.000000 3.000000 2,-10.000000 3.000000 3,-8.000000 4.000000 2,-6.000000 2.000000 0,1.000000 4.000000-2,-1.000000 3.000000-1,1.000000 3.000000-1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40:29"/>
    </inkml:context>
    <inkml:brush xml:id="br0">
      <inkml:brushProperty name="width" value="0.0181344915181398" units="cm"/>
      <inkml:brushProperty name="height" value="0.0181344915181398" units="cm"/>
      <inkml:brushProperty name="color" value="#F2395B"/>
      <inkml:brushProperty name="ignorePressure" value="0"/>
    </inkml:brush>
  </inkml:definitions>
  <inkml:trace contextRef="#ctx0" brushRef="#br0">6950.000000 37400.000000 808,'-46.000000'4.000000'-17,"10.000000"10.000000"4 ,10.000000 10.000000 4,9.000000 9.000000 4,7.000000 7.000000 3,7.000000 7.000000 1,6.000000 6.000000 2,7.000000 7.000000 2,4.000000 2.000000 2,3.000000 1.000000 1,3.000000-1.000000 1,4.000000 1.000000 2,-1.000000-1.000000-2,-3.000000 1.000000-3,-3.000000-1.000000-3,-2.000000 1.000000-5,-3.000000-1.000000-1,1.000000 1.000000-2,-1.000000-1.000000-1,1.000000 1.000000-2,-3.000000-1.000000 1,-2.000000 1.000000 1,-3.000000-1.000000 2,-3.000000 1.000000 1,-4.000000-4.000000 1,-3.000000-6.000000 0,-3.000000-6.000000-1,-2.000000-6.000000 0,-3.000000-6.000000 0,1.000000-2.000000 1,-1.000000-3.000000 1,1.000000-3.000000 1,-1.000000-2.000000 2,1.000000 0.000000 0,-1.000000 0.000000 2,1.000000 0.000000 1,2.000000 4.000000 2,7.000000 10.000000 2,6.000000 10.000000 3,7.000000 9.000000 2,2.000000 9.000000 0,1.000000 9.000000 0,-1.000000 10.000000-1,1.000000 10.000000 0,1.000000 5.000000 0,3.000000 4.000000 3,3.000000 3.000000 2,4.000000 3.000000 2,1.000000 1.000000 1,0.000000 1.000000-1,0.000000-1.000000 0,0.000000 1.000000-2,-2.000000-7.000000 0,-3.000000-12.000000-2,-3.000000-13.000000 0,-2.000000-12.000000-1,-5.000000-12.000000-3,-2.000000-8.000000-4,-3.000000-10.000000-5,-3.000000-9.000000-3,-2.000000-5.000000-2,0.000000 0.000000 0,0.000000 0.000000 0,0.000000 0.000000 0,0.000000-8.000000-3,0.000000-16.000000-6,0.000000-15.000000-7,0.000000-15.000000-7,0.000000-9.000000-5,0.000000 1.000000-5,0.000000-1.000000-5,0.000000 1.000000-4</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0"/>
    </inkml:context>
    <inkml:brush xml:id="br0">
      <inkml:brushProperty name="width" value="0.0163457486778498" units="cm"/>
      <inkml:brushProperty name="height" value="0.0163457486778498" units="cm"/>
      <inkml:brushProperty name="color" value="#F2395B"/>
      <inkml:brushProperty name="ignorePressure" value="0"/>
    </inkml:brush>
  </inkml:definitions>
  <inkml:trace contextRef="#ctx0" brushRef="#br0">7850.000000 37950.000000 897,'139.000000'23.000000'1,"-22.000000"-3.000000"4 ,-22.000000-3.000000 4,-21.000000-2.000000 2,-14.000000-3.000000 2,-2.000000 1.000000-3,-3.000000-1.000000-3,-3.000000 1.000000-1,-6.000000 4.000000 0,-5.000000 9.000000 0,-7.000000 10.000000 3,-5.000000 10.000000 0,-8.000000 10.000000-1,-5.000000 13.000000-6,-7.000000 12.000000-4,-5.000000 13.000000-7,-9.000000 6.000000 0,-9.000000 0.000000 2,-10.000000 0.000000 3,-8.000000 0.000000 3,-3.000000-8.000000 0,7.000000-16.000000-2,6.000000-15.000000-3,7.000000-15.000000-2,-3.000000 0.000000-2,-8.000000 20.000000 0,-10.000000 18.000000-1,-9.000000 20.000000-1,-1.000000-1.000000 1,10.000000-19.000000 4,10.000000-18.000000 4,9.000000-19.000000 3,4.000000-12.000000 1,1.000000-2.000000 0,-1.000000-3.000000 0,1.000000-3.000000-1,-3.000000 4.000000 0,-2.000000 13.000000 2,-3.000000 12.000000 1,-3.000000 13.000000 0,1.000000 1.000000 2,6.000000-9.000000 2,7.000000-10.000000 0,6.000000-8.000000 2,6.000000-11.000000 0,6.000000-8.000000 0,7.000000-10.000000 0,6.000000-9.000000 0,9.000000-10.000000-2,13.000000-9.000000-5,12.000000-10.000000-4,13.000000-8.000000-4,7.000000-6.000000-2,4.000000 1.000000 0,3.000000-1.000000 0,3.000000 1.000000 1,-2.000000-3.000000-2,-6.000000-2.000000-1,-6.000000-3.000000-2,-6.000000-3.000000-1,-9.000000-2.000000 0,-8.000000 0.000000 0,-10.000000 0.000000 1,-9.000000 0.000000 1,-10.000000 4.000000-2,-9.000000 10.000000-4,-10.000000 10.000000-5,-8.000000 9.000000-3</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0"/>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7750.000000 38850.000000 999,'53.000000'23.000000'-6,"6.000000"-3.000000"-12 ,7.000000-3.000000-12,6.000000-2.000000-12,1.000000-5.000000-1,-3.000000-2.000000 9,-3.000000-3.000000 10,-2.000000-3.000000 9,-9.000000-1.000000 7,-12.000000 4.000000 5,-13.000000 3.000000 3,-12.000000 3.000000 5,-1.000000-1.000000 1,14.000000-2.000000 0,11.000000-3.000000 0,14.000000-3.000000 0,-1.000000-2.000000-3,-12.000000 0.000000-2,-13.000000 0.000000-3,-12.000000 0.000000-3,-7.000000 0.000000-1,1.000000 0.000000-1,-1.000000 0.000000 1,1.000000 0.000000-1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40:30"/>
    </inkml:context>
    <inkml:brush xml:id="br0">
      <inkml:brushProperty name="width" value="0.015839459374547" units="cm"/>
      <inkml:brushProperty name="height" value="0.015839459374547" units="cm"/>
      <inkml:brushProperty name="color" value="#F2395B"/>
      <inkml:brushProperty name="ignorePressure" value="0"/>
    </inkml:brush>
  </inkml:definitions>
  <inkml:trace contextRef="#ctx0" brushRef="#br0">9450.000000 39250.000000 925,'0.000000'159.000000'12,"0.000000"-31.000000"0 ,0.000000-31.000000 2,0.000000-31.000000 1,1.000000-20.000000-2,4.000000-5.000000-6,3.000000-7.000000-5,3.000000-5.000000-7,-1.000000-1.000000-2,-2.000000 6.000000 0,-3.000000 7.000000 1,-3.000000 6.000000-1,-1.000000-2.000000 2,4.000000-9.000000-1,3.000000-10.000000 2,3.000000-8.000000-1,1.000000 0.000000 1,1.000000 14.000000 1,-1.000000 11.000000 0,1.000000 14.000000 0,-1.000000-6.000000-1,1.000000-21.000000-5,-1.000000-22.000000-5,1.000000-22.000000-3,-4.000000-11.000000-5,-6.000000 0.000000-1,-6.000000 0.000000-4,-6.000000 0.000000-1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35:53"/>
    </inkml:context>
    <inkml:brush xml:id="br0">
      <inkml:brushProperty name="width" value="0.0177482441067696" units="cm"/>
      <inkml:brushProperty name="height" value="0.0177482441067696" units="cm"/>
      <inkml:brushProperty name="color" value="#F2395B"/>
      <inkml:brushProperty name="ignorePressure" value="0"/>
    </inkml:brush>
  </inkml:definitions>
  <inkml:trace contextRef="#ctx0" brushRef="#br0">76400.000000 8650.000000 826,'-38.000000'1.000000'0,"26.000000"4.000000"0 ,24.000000 3.000000-1,26.000000 3.000000 1,12.000000-1.000000 0,0.000000-2.000000 2,0.000000-3.000000 2,0.000000-3.000000 2,1.000000-2.000000 1,4.000000 0.000000-2,3.000000 0.000000-2,3.000000 0.000000 0,-1.000000-2.000000-2,-2.000000-3.000000 0,-3.000000-3.000000 0,-3.000000-2.000000-2,-4.000000-3.000000 0,-3.000000 1.000000-1,-3.000000-1.000000-2,-2.000000 1.000000-1,-8.000000 4.000000 2,-8.000000 9.000000 3,-10.000000 10.000000 5,-9.000000 10.000000 5,-9.000000 7.000000 1,-5.000000 6.000000 2,-7.000000 7.000000-1,-5.000000 6.000000 1,-4.000000 3.000000 0,0.000000 0.000000-1,0.000000 0.000000-1,0.000000 0.000000-2,3.000000-2.000000 0,6.000000-3.000000-3,7.000000-3.000000-2,6.000000-2.000000-2,-1.000000 8.000000 0,-5.000000 22.000000 1,-7.000000 22.000000 1,-5.000000 23.000000 0,-3.000000 10.000000 1,4.000000 0.000000-1,3.000000 0.000000-1,3.000000 0.000000-1,3.000000-5.000000-1,3.000000-9.000000-4,3.000000-10.000000-2,4.000000-8.000000-2,5.000000-6.000000-4,10.000000 1.000000-6,10.000000-1.000000-5,9.000000 1.000000-6,1.000000-10.000000-2,-6.000000-19.000000 1,-6.000000-18.000000 2,-6.000000-19.000000 0,-4.000000-10.000000 1,1.000000 1.000000 1,-1.000000-1.000000 0,1.000000 1.000000 2</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0"/>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9350.000000 38600.000000 999,'110.000000'45.000000'0,"-27.000000"-9.000000"0 ,-28.000000-10.000000 0,-28.000000-8.000000 0,-15.000000-6.000000-6,1.000000 1.000000-12,-1.000000-1.000000-12,1.000000 1.000000-12</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40:30"/>
    </inkml:context>
    <inkml:brush xml:id="br0">
      <inkml:brushProperty name="width" value="0.0148668941110373" units="cm"/>
      <inkml:brushProperty name="height" value="0.0148668941110373" units="cm"/>
      <inkml:brushProperty name="color" value="#F2395B"/>
      <inkml:brushProperty name="ignorePressure" value="0"/>
    </inkml:brush>
  </inkml:definitions>
  <inkml:trace contextRef="#ctx0" brushRef="#br0">10550.000000 39750.000000 986,'-24.000000'137.000000'-1,"4.000000"-24.000000"3 ,3.000000-26.000000 2,3.000000-24.000000 2,1.000000-13.000000-3,1.000000 0.000000-9,-1.000000 0.000000-8,1.000000 0.000000-8,-1.000000-5.000000-6,1.000000-9.000000 0,-1.000000-10.000000-2,1.000000-8.000000-1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1"/>
    </inkml:context>
    <inkml:brush xml:id="br0">
      <inkml:brushProperty name="width" value="0.0175025649368763" units="cm"/>
      <inkml:brushProperty name="height" value="0.0175025649368763" units="cm"/>
      <inkml:brushProperty name="color" value="#F2395B"/>
      <inkml:brushProperty name="ignorePressure" value="0"/>
    </inkml:brush>
  </inkml:definitions>
  <inkml:trace contextRef="#ctx0" brushRef="#br0">11550.000000 38100.000000 837,'139.000000'1.000000'-61,"-22.000000"4.000000"21 ,-22.000000 3.000000 22,-21.000000 3.000000 22,-15.000000 4.000000 9,-6.000000 7.000000-4,-6.000000 6.000000-4,-6.000000 7.000000-3,-6.000000 5.000000 2,-2.000000 7.000000 8,-3.000000 6.000000 7,-3.000000 7.000000 8,-7.000000 7.000000 1,-9.000000 9.000000-3,-10.000000 10.000000-4,-8.000000 10.000000-4,-11.000000 7.000000-4,-8.000000 6.000000-2,-10.000000 7.000000-3,-9.000000 6.000000-3,-5.000000-1.000000-3,0.000000-5.000000-3,0.000000-7.000000-3,0.000000-5.000000-4,3.000000-12.000000 0,6.000000-16.000000 1,7.000000-15.000000 2,6.000000-15.000000 1,4.000000-12.000000 1,4.000000-6.000000 3,3.000000-6.000000 1,3.000000-6.000000 3,6.000000-4.000000 1,9.000000 1.000000 3,10.000000-1.000000 1,10.000000 1.000000 3,11.000000-3.000000 1,17.000000-2.000000-3,15.000000-3.000000-2,16.000000-3.000000-2,5.000000-6.000000-1,-2.000000-5.000000 0,-3.000000-7.000000 0,-3.000000-5.000000 0,-4.000000-4.000000-5,-3.000000 0.000000-5,-3.000000 0.000000-8,-2.000000 0.000000-7,-6.000000 0.000000-4,-6.000000 0.000000-2,-6.000000 0.000000-3,-6.000000 0.000000-1,-9.000000 0.000000-2,-8.000000 0.000000 1,-10.000000 0.000000 0,-9.000000 0.000000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1"/>
    </inkml:context>
    <inkml:brush xml:id="br0">
      <inkml:brushProperty name="width" value="0.0148430867120624" units="cm"/>
      <inkml:brushProperty name="height" value="0.0148430867120624" units="cm"/>
      <inkml:brushProperty name="color" value="#F2395B"/>
      <inkml:brushProperty name="ignorePressure" value="0"/>
    </inkml:brush>
  </inkml:definitions>
  <inkml:trace contextRef="#ctx0" brushRef="#br0">11350.000000 39100.000000 988,'140.000000'-22.000000'-54,"-18.000000"6.000000"23 ,-19.000000 7.000000 22,-18.000000 6.000000 23,-17.000000 3.000000 10,-11.000000 0.000000-5,-14.000000 0.000000-5,-11.000000 0.000000-5,2.000000 0.000000-2,19.000000 0.000000-2,19.000000 0.000000 0,19.000000 0.000000-3,2.000000 0.000000 0,-11.000000 0.000000 0,-14.000000 0.000000 0,-11.000000 0.000000-2,-11.000000 0.000000-5,-5.000000 0.000000-14,-7.000000 0.000000-12,-5.000000 0.000000-13</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40:31"/>
    </inkml:context>
    <inkml:brush xml:id="br0">
      <inkml:brushProperty name="width" value="0.0158894062042236" units="cm"/>
      <inkml:brushProperty name="height" value="0.0158894062042236" units="cm"/>
      <inkml:brushProperty name="color" value="#F2395B"/>
      <inkml:brushProperty name="ignorePressure" value="0"/>
    </inkml:brush>
  </inkml:definitions>
  <inkml:trace contextRef="#ctx0" brushRef="#br0">13400.000000 39450.000000 923,'0.000000'53.000000'-5,"0.000000"6.000000"-8 ,0.000000 7.000000-8,0.000000 6.000000-9,0.000000-1.000000 2,0.000000-5.000000 13,0.000000-7.000000 13,0.000000-5.000000 12,0.000000 0.000000 9,0.000000 10.000000 3,0.000000 10.000000 3,0.000000 9.000000 4,1.000000-2.000000-2,4.000000-12.000000-4,3.000000-13.000000-5,3.000000-12.000000-6,1.000000-16.000000-6,1.000000-19.000000-12,-1.000000-18.000000-9,1.000000-19.000000-11,-4.000000-10.000000-6,-6.000000 1.000000-2,-6.000000-1.000000-2,-6.000000 1.000000-1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1"/>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13150.000000 38650.000000 999,'70.000000'25.000000'-4,"-9.000000"0.000000"-9 ,-10.000000 0.000000-8,-8.000000 0.000000-10,-9.000000-2.000000 1,-6.000000-3.000000 7,-6.000000-3.000000 9,-6.000000-2.000000 8,-2.000000-1.000000 3,3.000000 3.000000-1,3.000000 3.000000-2,4.000000 4.000000-2,-1.000000 1.000000 0,-3.000000 0.000000-2,-3.000000 0.000000-1,-2.000000 0.000000-1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2"/>
    </inkml:context>
    <inkml:brush xml:id="br0">
      <inkml:brushProperty name="width" value="0.0164142083376646" units="cm"/>
      <inkml:brushProperty name="height" value="0.0164142083376646" units="cm"/>
      <inkml:brushProperty name="color" value="#F2395B"/>
      <inkml:brushProperty name="ignorePressure" value="0"/>
    </inkml:brush>
  </inkml:definitions>
  <inkml:trace contextRef="#ctx0" brushRef="#br0">13950.000000 39900.000000 893,'93.000000'0.000000'56,"-11.000000"0.000000"-21 ,-14.000000 0.000000-20,-11.000000 0.000000-19,-7.000000 0.000000-9,0.000000 0.000000 4,0.000000 0.000000 3,0.000000 0.000000 4,-4.000000 0.000000 1,-5.000000 0.000000-2,-7.000000 0.000000-2,-5.000000 0.000000-3,-4.000000-2.000000-5,0.000000-3.000000-12,0.000000-3.000000-10,0.000000-2.000000-11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2"/>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14350.000000 39650.000000 999,'-21.000000'26.000000'-5,"10.000000"4.000000"1 ,10.000000 3.000000 1,9.000000 3.000000 1,4.000000 3.000000 0,1.000000 3.000000 2,-1.000000 3.000000 1,1.000000 4.000000 1,1.000000 1.000000-2,3.000000 0.000000-2,3.000000 0.000000-4,4.000000 0.000000-3,-1.000000-5.000000-2,-3.000000-9.000000-1,-3.000000-10.000000-2,-2.000000-8.000000-2</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2"/>
    </inkml:context>
    <inkml:brush xml:id="br0">
      <inkml:brushProperty name="width" value="0.0156877543777227" units="cm"/>
      <inkml:brushProperty name="height" value="0.0156877543777227" units="cm"/>
      <inkml:brushProperty name="color" value="#F2395B"/>
      <inkml:brushProperty name="ignorePressure" value="0"/>
    </inkml:brush>
  </inkml:definitions>
  <inkml:trace contextRef="#ctx0" brushRef="#br0">15000.000000 39400.000000 934,'45.000000'100.000000'10,"-9.000000"0.000000"0 ,-10.000000 0.000000 1,-8.000000 0.000000 1,-8.000000-10.000000-1,-2.000000-18.000000-4,-3.000000-19.000000-3,-3.000000-18.000000-3,-1.000000-3.000000-2,4.000000 17.000000 0,3.000000 15.000000 1,3.000000 16.000000 0,1.000000 1.000000-1,1.000000-12.000000-1,-1.000000-13.000000-1,1.000000-12.000000-2,-1.000000-4.000000-3,1.000000 7.000000-5,-1.000000 6.000000-6,1.000000 7.000000-5,-1.000000-3.000000-3,1.000000-8.000000-2,-1.000000-10.000000-1,1.000000-9.000000-2</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2"/>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17225.000000 40375.000000 333,'134.000000'53.000000'166,"42.000000"40.000000"1 ,42.000000 40.000000 0,44.000000 39.000000-1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7:56:24"/>
    </inkml:context>
    <inkml:brush xml:id="br0">
      <inkml:brushProperty name="width" value="0.0500000007450581" units="cm"/>
      <inkml:brushProperty name="height" value="0.0500000007450581" units="cm"/>
      <inkml:brushProperty name="color" value="#F2385B"/>
      <inkml:brushProperty name="ignorePressure" value="0"/>
    </inkml:brush>
  </inkml:definitions>
  <inkml:trace contextRef="#ctx0" brushRef="#br0">49300.000000 58550.000000 333,'162.000000'64.000000'167,"52.000000"49.000000"-1 ,51.000000 48.000000 1,51.000000 48.000000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40:33"/>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17900.000000 40350.000000 999,'23.000000'23.000000'-2,"-3.000000"-3.000000"-4 ,-3.000000-3.000000-4,-2.000000-2.000000-4</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2:40:33"/>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18600.000000 40450.000000 999,'46.000000'21.000000'-66,"-5.000000"-5.000000"14 ,-7.000000-7.000000 12,-5.000000-5.000000 14</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3"/>
    </inkml:context>
    <inkml:brush xml:id="br0">
      <inkml:brushProperty name="width" value="0.0175970606505871" units="cm"/>
      <inkml:brushProperty name="height" value="0.0175970606505871" units="cm"/>
      <inkml:brushProperty name="color" value="#F2395B"/>
      <inkml:brushProperty name="ignorePressure" value="0"/>
    </inkml:brush>
  </inkml:definitions>
  <inkml:trace contextRef="#ctx0" brushRef="#br0">20600.000000 39500.000000 833,'51.000000'0.000000'-48,"4.000000"0.000000"15 ,3.000000 0.000000 15,3.000000 0.000000 16,1.000000 1.000000 7,1.000000 4.000000 2,-1.000000 3.000000 2,1.000000 3.000000 1,-7.000000 1.000000 1,-12.000000 1.000000 1,-13.000000-1.000000 0,-12.000000 1.000000 0,-2.000000 1.000000 1,9.000000 3.000000 0,10.000000 3.000000 0,10.000000 4.000000 1,-1.000000-1.000000-1,-9.000000-3.000000-3,-10.000000-3.000000-2,-8.000000-2.000000-2,-6.000000-1.000000-1,1.000000 3.000000 0,-1.000000 3.000000 0,1.000000 4.000000 1,-4.000000 5.000000 1,-6.000000 10.000000 1,-6.000000 10.000000 3,-6.000000 9.000000 0,-9.000000 7.000000 1,-8.000000 7.000000-1,-10.000000 6.000000-3,-9.000000 7.000000-1,-9.000000 2.000000-4,-5.000000 1.000000-3,-7.000000-1.000000-4,-5.000000 1.000000-4,-1.000000-6.000000-2,6.000000-8.000000 1,7.000000-10.000000 0,6.000000-9.000000 1,7.000000-10.000000 0,10.000000-9.000000 1,10.000000-10.000000 1,9.000000-8.000000 1,7.000000-6.000000 0,7.000000 1.000000-1,6.000000-1.000000 1,7.000000 1.000000-1,5.000000-3.000000 0,7.000000-2.000000 2,6.000000-3.000000 0,7.000000-3.000000 1,8.000000-2.000000 2,14.000000 0.000000 4,11.000000 0.000000 3,14.000000 0.000000 3,-3.000000 0.000000 1,-15.000000 0.000000-2,-15.000000 0.000000-2,-16.000000 0.000000-2,-4.000000-2.000000-2,10.000000-3.000000 0,10.000000-3.000000 0,9.000000-2.000000 0,1.000000-3.000000-2,-6.000000 1.000000-2,-6.000000-1.000000-3,-6.000000 1.000000-2,-6.000000 1.000000-1,-2.000000 3.000000-3,-3.000000 3.000000-1,-3.000000 4.000000-2,-4.000000-1.000000 0,-3.000000-3.000000 2,-3.000000-3.000000 1,-2.000000-2.000000 2,-3.000000-3.000000 0,1.000000 1.000000 0,-1.000000-1.000000 1,1.000000 1.000000-1,-1.000000-1.000000 1,1.000000 1.000000 1,-1.000000-1.000000 2,1.000000 1.000000 2,-4.000000-3.000000-3,-6.000000-2.000000-6,-6.000000-3.000000-6,-6.000000-3.000000-7</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3"/>
    </inkml:context>
    <inkml:brush xml:id="br0">
      <inkml:brushProperty name="width" value="0.0168215669691563" units="cm"/>
      <inkml:brushProperty name="height" value="0.0168215669691563" units="cm"/>
      <inkml:brushProperty name="color" value="#F2395B"/>
      <inkml:brushProperty name="ignorePressure" value="0"/>
    </inkml:brush>
  </inkml:definitions>
  <inkml:trace contextRef="#ctx0" brushRef="#br0">20600.000000 40250.000000 871,'50.000000'0.000000'17,"0.000000"0.000000"-4 ,0.000000 0.000000-2,0.000000 0.000000-3,3.000000 1.000000 0,6.000000 4.000000 1,7.000000 3.000000 3,6.000000 3.000000 1,3.000000-1.000000-1,0.000000-2.000000-1,0.000000-3.000000-3,0.000000-3.000000-2,-2.000000-2.000000-6,-3.000000 0.000000-6,-3.000000 0.000000-9,-2.000000 0.000000-7,-9.000000-2.000000-1,-12.000000-3.000000 3,-13.000000-3.000000 5,-12.000000-2.000000 3,-7.000000-3.000000-1,1.000000 1.000000-8,-1.000000-1.000000-9,1.000000 1.000000-7</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4"/>
    </inkml:context>
    <inkml:brush xml:id="br0">
      <inkml:brushProperty name="width" value="0.0181202813982964" units="cm"/>
      <inkml:brushProperty name="height" value="0.0181202813982964" units="cm"/>
      <inkml:brushProperty name="color" value="#F2395B"/>
      <inkml:brushProperty name="ignorePressure" value="0"/>
    </inkml:brush>
  </inkml:definitions>
  <inkml:trace contextRef="#ctx0" brushRef="#br0">22300.000000 40200.000000 809,'1.000000'115.000000'-40,"4.000000"-18.000000"7 ,3.000000-19.000000 6,3.000000-18.000000 7,1.000000-14.000000 4,1.000000-5.000000 2,-1.000000-7.000000 3,1.000000-5.000000 3,-3.000000-6.000000 1,-2.000000-3.000000 2,-3.000000-3.000000 0,-3.000000-2.000000 2,-1.000000-1.000000 4,4.000000 3.000000 7,3.000000 3.000000 6,3.000000 4.000000 6,-1.000000 2.000000 5,-2.000000 4.000000-1,-3.000000 3.000000 0,-3.000000 3.000000 0,-1.000000 1.000000 0,4.000000 1.000000-2,3.000000-1.000000-2,3.000000 1.000000-2,1.000000-3.000000 0,1.000000-2.000000-2,-1.000000-3.000000-1,1.000000-3.000000 0,-3.000000-2.000000-2,-2.000000 0.000000-3,-3.000000 0.000000-2,-3.000000 0.000000-2,-2.000000 4.000000-1,0.000000 10.000000 1,0.000000 10.000000 1,0.000000 9.000000 2,-4.000000 2.000000-1,-5.000000-2.000000-1,-7.000000-3.000000-1,-5.000000-3.000000-1,-8.000000-9.000000-4,-5.000000-11.000000-5,-7.000000-14.000000-8,-5.000000-11.000000-5,-1.000000-9.000000-3,6.000000-3.000000 0,7.000000-3.000000 2,6.000000-2.000000 0,4.000000-3.000000 1,4.000000 1.000000 2,3.000000-1.000000 1,3.000000 1.000000 1,1.000000-3.000000 2,1.000000-2.000000 2,-1.000000-3.000000 0,1.000000-3.000000 1,-4.000000-2.000000-2,-6.000000 0.000000-7,-6.000000 0.000000-6,-6.000000 0.000000-8</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4"/>
    </inkml:context>
    <inkml:brush xml:id="br0">
      <inkml:brushProperty name="width" value="0.0156034249812365" units="cm"/>
      <inkml:brushProperty name="height" value="0.0156034249812365" units="cm"/>
      <inkml:brushProperty name="color" value="#F2395B"/>
      <inkml:brushProperty name="ignorePressure" value="0"/>
    </inkml:brush>
  </inkml:definitions>
  <inkml:trace contextRef="#ctx0" brushRef="#br0">22050.000000 39900.000000 939,'114.000000'0.000000'42,"-22.000000"0.000000"-24 ,-22.000000 0.000000-22,-21.000000 0.000000-23,-14.000000 0.000000-12,-2.000000 0.000000 2,-3.000000 0.000000 0,-3.000000 0.000000 1</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34"/>
    </inkml:context>
    <inkml:brush xml:id="br0">
      <inkml:brushProperty name="width" value="0.0171314291656017" units="cm"/>
      <inkml:brushProperty name="height" value="0.0171314291656017" units="cm"/>
      <inkml:brushProperty name="color" value="#F2395B"/>
      <inkml:brushProperty name="ignorePressure" value="0"/>
    </inkml:brush>
  </inkml:definitions>
  <inkml:trace contextRef="#ctx0" brushRef="#br0">23300.000000 39100.000000 856,'46.000000'0.000000'-2,"-5.000000"0.000000"-3 ,-7.000000 0.000000-4,-5.000000 0.000000-4,-4.000000 0.000000 0,0.000000 0.000000 1,0.000000 0.000000 2,0.000000 0.000000 1,0.000000 1.000000 2,0.000000 4.000000 1,0.000000 3.000000 1,0.000000 3.000000 1,-2.000000 1.000000 2,-3.000000 1.000000 0,-3.000000-1.000000 3,-2.000000 1.000000 0,-3.000000 2.000000 3,1.000000 7.000000 3,-1.000000 6.000000 3,1.000000 7.000000 3,-1.000000 0.000000 0,1.000000-2.000000-3,-1.000000-3.000000-2,1.000000-3.000000-4,-3.000000 1.000000 1,-2.000000 6.000000 2,-3.000000 7.000000 2,-3.000000 6.000000 2,-2.000000-1.000000 0,0.000000-5.000000-2,0.000000-7.000000-2,0.000000-5.000000-2,0.000000-1.000000-1,0.000000 6.000000 1,0.000000 7.000000 2,0.000000 6.000000 1,0.000000-1.000000-1,0.000000-5.000000 0,0.000000-7.000000-2,0.000000-5.000000 0,0.000000-4.000000-1,0.000000 0.000000 1,0.000000 0.000000 0,0.000000 0.000000 1,0.000000 0.000000 0,0.000000 0.000000-2,0.000000 0.000000-1,0.000000 0.000000-1,0.000000 0.000000 0,0.000000 0.000000-2,0.000000 0.000000 0,0.000000 0.000000-1,1.000000-2.000000 0,4.000000-3.000000 1,3.000000-3.000000 0,3.000000-2.000000 2,1.000000-1.000000-1,1.000000 3.000000-1,-1.000000 3.000000-1,1.000000 4.000000-2,-1.000000-1.000000 0,1.000000-3.000000 0,-1.000000-3.000000 0,1.000000-2.000000 0,-1.000000-3.000000 1,1.000000 1.000000 1,-1.000000-1.000000 0,1.000000 1.000000 1,-3.000000 1.000000 1,-2.000000 3.000000-1,-3.000000 3.000000-1,-3.000000 4.000000 1,-1.000000-1.000000-1,4.000000-3.000000 0,3.000000-3.000000 1,3.000000-2.000000-1,-1.000000-1.000000 1,-2.000000 3.000000 0,-3.000000 3.000000-1,-3.000000 4.000000 1,-2.000000 7.000000 1,0.000000 13.000000 3,0.000000 12.000000 2,0.000000 13.000000 2,0.000000-1.000000 1,0.000000-11.000000-2,0.000000-14.000000-2,0.000000-11.000000-1,-2.000000-9.000000-3,-3.000000-3.000000-1,-3.000000-3.000000-1,-2.000000-2.000000-3,-1.000000-1.000000 0,3.000000 3.000000 0,3.000000 3.000000 0,4.000000 4.000000 1,-3.000000 2.000000-2,-5.000000 4.000000-2,-7.000000 3.000000-3,-5.000000 3.000000-2,-3.000000-2.000000-2,4.000000-6.000000 2,3.000000-6.000000 2,3.000000-6.000000 0,-1.000000-2.000000-3,-2.000000 3.000000-10,-3.000000 3.000000-10,-3.000000 4.000000-9</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0"/>
    </inkml:context>
    <inkml:brush xml:id="br0">
      <inkml:brushProperty name="width" value="0.0146672362461686" units="cm"/>
      <inkml:brushProperty name="height" value="0.0146672362461686" units="cm"/>
      <inkml:brushProperty name="color" value="#F2395B"/>
      <inkml:brushProperty name="ignorePressure" value="0"/>
    </inkml:brush>
  </inkml:definitions>
  <inkml:trace contextRef="#ctx0" brushRef="#br0">16700.000000 26100.000000 999,'4.000000'93.000000'-31,"10.000000"-11.000000"5 ,10.000000-14.000000 5,9.000000-11.000000 4,4.000000-12.000000 5,1.000000-9.000000 3,-1.000000-10.000000 4,1.000000-8.000000 3,-3.000000-8.000000 2,-2.000000-2.000000 1,-3.000000-3.000000-1,-3.000000-3.000000 1,1.000000-2.000000-1,6.000000 0.000000 1,7.000000 0.000000-1,6.000000 0.000000 0,3.000000 0.000000-1,0.000000 0.000000-1,0.000000 0.000000-1,0.000000 0.000000-2,-2.000000 0.000000 0,-3.000000 0.000000-1,-3.000000 0.000000-2,-2.000000 0.000000 0,-5.000000-4.000000-1,-2.000000-5.000000 2,-3.000000-7.000000 1,-3.000000-5.000000 1,-4.000000-3.000000 1,-3.000000 4.000000 1,-3.000000 3.000000-1,-2.000000 3.000000 1,0.000000-1.000000 0,7.000000-2.000000 0,6.000000-3.000000 1,7.000000-3.000000 0,2.000000 1.000000 2,1.000000 6.000000 2,-1.000000 7.000000 1,1.000000 6.000000 3,-1.000000 6.000000 2,1.000000 6.000000 2,-1.000000 7.000000 2,1.000000 6.000000 3,-3.000000 3.000000 1,-2.000000 0.000000 1,-3.000000 0.000000 0,-3.000000 0.000000 1,-2.000000-2.000000-1,0.000000-3.000000-1,0.000000-3.000000-2,0.000000-2.000000-2,1.000000-3.000000-1,4.000000 1.000000-3,3.000000-1.000000-3,3.000000 1.000000-3,1.000000-3.000000-3,1.000000-2.000000-5,-1.000000-3.000000-4,1.000000-3.000000-6,-3.000000-4.000000-4,-2.000000-3.000000-4,-3.000000-3.000000-5,-3.000000-2.000000-3</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1"/>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20100.000000 27250.000000 999,'71.000000'0.000000'-37,"-5.000000"0.000000"0 ,-7.000000 0.000000 2,-5.000000 0.000000 1,-9.000000 0.000000 5,-9.000000 0.000000 9,-10.000000 0.000000 7,-8.000000 0.000000 10,2.000000-2.000000 3,16.000000-3.000000 3,15.000000-3.000000 0,17.000000-2.000000 2,5.000000-5.000000 0,-3.000000-2.000000-3,-3.000000-3.000000-2,-2.000000-3.000000-2,-8.000000 1.000000 0,-8.000000 6.000000-1,-10.000000 7.000000 1,-9.000000 6.000000 0,-5.000000 3.000000 1,0.000000 0.000000-2,0.000000 0.000000 0,0.000000 0.000000-2,-2.000000-2.000000 1,-3.000000-3.000000 0,-3.000000-3.000000-1,-2.000000-2.000000 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1"/>
    </inkml:context>
    <inkml:brush xml:id="br0">
      <inkml:brushProperty name="width" value="0.0153152700513601" units="cm"/>
      <inkml:brushProperty name="height" value="0.0153152700513601" units="cm"/>
      <inkml:brushProperty name="color" value="#F2395B"/>
      <inkml:brushProperty name="ignorePressure" value="0"/>
    </inkml:brush>
  </inkml:definitions>
  <inkml:trace contextRef="#ctx0" brushRef="#br0">20850.000000 26550.000000 957,'1.000000'51.000000'-18,"4.000000"4.000000"5 ,3.000000 3.000000 3,3.000000 3.000000 4,3.000000 7.000000 3,3.000000 14.000000 3,3.000000 11.000000 4,4.000000 14.000000 2,-1.000000 7.000000 3,-3.000000 3.000000 0,-3.000000 3.000000 2,-2.000000 4.000000 2,-5.000000-1.000000-1,-2.000000-3.000000-2,-3.000000-3.000000-2,-3.000000-2.000000-3,-1.000000-8.000000-1,4.000000-8.000000-2,3.000000-10.000000-3,3.000000-9.000000-1,-1.000000-5.000000-1,-2.000000 0.000000 1,-3.000000 0.000000 2,-3.000000 0.000000 2,-9.000000-13.000000-7,-11.000000-24.000000-15,-14.000000-26.000000-13,-11.000000-24.000000-14,-6.000000-17.000000-2,4.000000-5.000000 13,3.000000-7.000000 12,3.000000-5.000000 12,3.000000-1.000000 7,3.000000 6.000000-1,3.000000 7.000000 0,4.000000 6.000000-1,4.000000 3.000000 5,6.000000 0.000000 7,7.000000 0.000000 8,6.000000 0.000000 7,7.000000 0.000000 4,10.000000 0.000000 0,10.000000 0.000000-1,9.000000 0.000000-1,7.000000-7.000000-3,7.000000-11.000000-3,6.000000-14.000000-5,7.000000-11.000000-4,5.000000-12.000000-5,7.000000-9.000000-7,6.000000-10.000000-5,7.000000-8.000000-8,-3.000000 0.000000-2,-8.000000 14.000000-1,-10.000000 11.000000 0,-9.000000 14.000000-1,-9.000000 8.000000 1,-5.000000 7.000000 4,-7.000000 6.000000 4,-5.000000 7.000000 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1"/>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22400.000000 26600.000000 999,'-27.000000'-43.000000'-18,"-3.000000"17.000000"3 ,-3.000000 15.000000 5,-2.000000 16.000000 4,-3.000000 9.000000 5,1.000000 3.000000 2,-1.000000 3.000000 5,1.000000 4.000000 3,1.000000-1.000000-3,3.000000-3.000000-7,3.000000-3.000000-8,4.000000-2.000000-9,-1.000000-5.000000-4,-3.000000-2.000000-2,-3.000000-3.000000-2,-2.000000-3.000000-2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28T23:40:22"/>
    </inkml:context>
    <inkml:brush xml:id="br0">
      <inkml:brushProperty name="width" value="0.0182535462081432" units="cm"/>
      <inkml:brushProperty name="height" value="0.0182535462081432" units="cm"/>
      <inkml:brushProperty name="color" value="#F2395B"/>
      <inkml:brushProperty name="ignorePressure" value="0"/>
    </inkml:brush>
  </inkml:definitions>
  <inkml:trace contextRef="#ctx0" brushRef="#br0">21750.000000 26500.000000 803,'23.000000'48.000000'-8,"-3.000000"-3.000000"3 ,-3.000000-3.000000 3,-2.000000-2.000000 3,-3.000000-3.000000 1,1.000000 1.000000-1,-1.000000-1.000000 0,1.000000 1.000000-2,4.000000-3.000000-1,9.000000-2.000000-1,10.000000-3.000000-2,10.000000-3.000000-2,5.000000-4.000000-2,4.000000-3.000000 0,3.000000-3.000000-1,3.000000-2.000000-1,1.000000-3.000000-1,1.000000 1.000000 1,-1.000000-1.000000 0,1.000000 1.000000 1,-3.000000-3.000000 1,-2.000000-2.000000 1,-3.000000-3.000000 2,-3.000000-3.000000 2,-7.000000-2.000000 0,-9.000000 0.000000 2,-10.000000 0.000000 1,-8.000000 0.000000 0,-6.000000 0.000000 1,1.000000 0.000000 0,-1.000000 0.000000 0,1.000000 0.000000 1,-3.000000 1.000000 2,-2.000000 4.000000 2,-3.000000 3.000000 4,-3.000000 3.000000 2,-6.000000 4.000000 2,-5.000000 7.000000-1,-7.000000 6.000000 1,-5.000000 7.000000-1,-3.000000-1.000000-1,4.000000-6.000000-2,3.000000-6.000000-2,3.000000-6.000000-3,-2.000000 5.000000 1,-6.000000 20.000000 0,-6.000000 18.000000 1,-6.000000 20.000000 1,-4.000000 11.000000 2,1.000000 7.000000-1,-1.000000 6.000000 1,1.000000 7.000000 1,2.000000 2.000000 0,7.000000 1.000000 2,6.000000-1.000000 0,7.000000 1.000000 1,4.000000-3.000000 0,3.000000-2.000000-1,3.000000-3.000000-2,4.000000-3.000000 0,1.000000-9.000000-3,0.000000-11.000000-1,0.000000-14.000000-2,0.000000-11.000000-3,3.000000-25.000000-4,6.000000-33.000000-8,7.000000-35.000000-7,6.000000-34.000000-9,-1.000000-24.000000-3,-5.000000-12.000000 0,-7.000000-13.000000 1,-5.000000-12.000000 1,-1.000000-4.000000 1,6.000000 7.000000 3,7.000000 6.000000 3,6.000000 7.000000 4,3.000000 8.000000 3,0.000000 14.000000 6,0.000000 11.000000 5,0.000000 14.000000 6,1.000000 10.000000 2,4.000000 9.000000 2,3.000000 10.000000 2,3.000000 10.000000 0,-1.000000 7.000000 1,-2.000000 6.000000 0,-3.000000 7.000000 0,-3.000000 6.000000 0,1.000000 13.000000 2,6.000000 23.000000 2,7.000000 22.000000 2,6.000000 22.000000 3,3.000000 12.000000 2,0.000000 3.000000 1,0.000000 3.000000 1,0.000000 4.000000 1,-4.000000 1.000000-1,-5.000000 0.000000-3,-7.000000 0.000000-5,-5.000000 0.000000-2,-8.000000-5.000000-3,-5.000000-9.000000-1,-7.000000-10.000000-1,-5.000000-8.000000 0,-4.000000-11.000000-1,0.000000-8.000000-1,0.000000-10.000000-1,0.000000-9.000000-1,-4.000000-9.000000-2,-5.000000-5.000000-3,-7.000000-7.000000-2,-5.000000-5.000000-2,-4.000000-6.000000-3,0.000000-3.000000 0,0.000000-3.000000-2,0.000000-2.000000-1,0.000000-8.000000-2,0.000000-8.000000-2,0.000000-10.000000-1,0.000000-9.000000-2,3.000000-10.000000 0,6.000000-9.000000 1,7.000000-10.000000 1,6.000000-8.000000 1,4.000000-6.000000 0,4.000000 1.000000-3,3.000000-1.000000-2,3.000000 1.000000-4,1.000000 7.000000 2,1.000000 16.000000 4,-1.000000 15.000000 4,1.000000 17.000000 5,-1.000000 5.000000 1,1.000000-3.000000-1,-1.000000-3.000000-2,1.000000-2.000000-1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20B53D-227B-4039-9FB3-FDFB3C37236B}"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日期占位符 4"/>
          <p:cNvSpPr>
            <a:spLocks noGrp="1"/>
          </p:cNvSpPr>
          <p:nvPr>
            <p:ph type="dt" sz="half" idx="10"/>
          </p:nvPr>
        </p:nvSpPr>
        <p:spPr/>
        <p:txBody>
          <a:bodyPr/>
          <a:lstStyle/>
          <a:p>
            <a:fld id="{C020B53D-227B-4039-9FB3-FDFB3C37236B}"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C020B53D-227B-4039-9FB3-FDFB3C37236B}"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C020B53D-227B-4039-9FB3-FDFB3C37236B}"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20B53D-227B-4039-9FB3-FDFB3C37236B}"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20B53D-227B-4039-9FB3-FDFB3C37236B}"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20B53D-227B-4039-9FB3-FDFB3C37236B}"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F34339B-1C62-4A78-8F04-8594B379508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0B53D-227B-4039-9FB3-FDFB3C37236B}" type="datetimeFigureOut">
              <a:rPr lang="en-US" smtClean="0"/>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4339B-1C62-4A78-8F04-8594B379508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customXml" Target="../ink/ink1.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2" Type="http://schemas.openxmlformats.org/officeDocument/2006/relationships/slideLayout" Target="../slideLayouts/slideLayout7.xml"/><Relationship Id="rId41" Type="http://schemas.openxmlformats.org/officeDocument/2006/relationships/image" Target="../media/image71.png"/><Relationship Id="rId40" Type="http://schemas.openxmlformats.org/officeDocument/2006/relationships/image" Target="../media/image70.png"/><Relationship Id="rId4" Type="http://schemas.openxmlformats.org/officeDocument/2006/relationships/image" Target="../media/image34.png"/><Relationship Id="rId39" Type="http://schemas.openxmlformats.org/officeDocument/2006/relationships/image" Target="../media/image69.png"/><Relationship Id="rId38" Type="http://schemas.openxmlformats.org/officeDocument/2006/relationships/image" Target="../media/image68.png"/><Relationship Id="rId37" Type="http://schemas.openxmlformats.org/officeDocument/2006/relationships/image" Target="../media/image67.png"/><Relationship Id="rId36" Type="http://schemas.openxmlformats.org/officeDocument/2006/relationships/image" Target="../media/image66.png"/><Relationship Id="rId35" Type="http://schemas.openxmlformats.org/officeDocument/2006/relationships/image" Target="../media/image65.png"/><Relationship Id="rId34" Type="http://schemas.openxmlformats.org/officeDocument/2006/relationships/image" Target="../media/image64.png"/><Relationship Id="rId33" Type="http://schemas.openxmlformats.org/officeDocument/2006/relationships/image" Target="../media/image63.png"/><Relationship Id="rId32" Type="http://schemas.openxmlformats.org/officeDocument/2006/relationships/image" Target="../media/image62.png"/><Relationship Id="rId31" Type="http://schemas.openxmlformats.org/officeDocument/2006/relationships/image" Target="../media/image61.png"/><Relationship Id="rId30" Type="http://schemas.openxmlformats.org/officeDocument/2006/relationships/image" Target="../media/image60.png"/><Relationship Id="rId3" Type="http://schemas.openxmlformats.org/officeDocument/2006/relationships/image" Target="../media/image33.png"/><Relationship Id="rId29" Type="http://schemas.openxmlformats.org/officeDocument/2006/relationships/image" Target="../media/image59.png"/><Relationship Id="rId28" Type="http://schemas.openxmlformats.org/officeDocument/2006/relationships/image" Target="../media/image58.png"/><Relationship Id="rId27" Type="http://schemas.openxmlformats.org/officeDocument/2006/relationships/image" Target="../media/image57.png"/><Relationship Id="rId26" Type="http://schemas.openxmlformats.org/officeDocument/2006/relationships/image" Target="../media/image56.png"/><Relationship Id="rId25" Type="http://schemas.openxmlformats.org/officeDocument/2006/relationships/image" Target="../media/image55.png"/><Relationship Id="rId24" Type="http://schemas.openxmlformats.org/officeDocument/2006/relationships/image" Target="../media/image54.png"/><Relationship Id="rId23" Type="http://schemas.openxmlformats.org/officeDocument/2006/relationships/image" Target="../media/image53.png"/><Relationship Id="rId22" Type="http://schemas.openxmlformats.org/officeDocument/2006/relationships/image" Target="../media/image52.png"/><Relationship Id="rId21" Type="http://schemas.openxmlformats.org/officeDocument/2006/relationships/image" Target="../media/image51.png"/><Relationship Id="rId20" Type="http://schemas.openxmlformats.org/officeDocument/2006/relationships/image" Target="../media/image50.png"/><Relationship Id="rId2" Type="http://schemas.openxmlformats.org/officeDocument/2006/relationships/image" Target="../media/image31.png"/><Relationship Id="rId19" Type="http://schemas.openxmlformats.org/officeDocument/2006/relationships/image" Target="../media/image49.png"/><Relationship Id="rId18" Type="http://schemas.openxmlformats.org/officeDocument/2006/relationships/image" Target="../media/image48.png"/><Relationship Id="rId17" Type="http://schemas.openxmlformats.org/officeDocument/2006/relationships/image" Target="../media/image47.png"/><Relationship Id="rId16" Type="http://schemas.openxmlformats.org/officeDocument/2006/relationships/image" Target="../media/image46.png"/><Relationship Id="rId15" Type="http://schemas.openxmlformats.org/officeDocument/2006/relationships/image" Target="../media/image45.png"/><Relationship Id="rId14" Type="http://schemas.openxmlformats.org/officeDocument/2006/relationships/image" Target="../media/image44.png"/><Relationship Id="rId13" Type="http://schemas.openxmlformats.org/officeDocument/2006/relationships/image" Target="../media/image43.png"/><Relationship Id="rId12" Type="http://schemas.openxmlformats.org/officeDocument/2006/relationships/image" Target="../media/image42.png"/><Relationship Id="rId11" Type="http://schemas.openxmlformats.org/officeDocument/2006/relationships/image" Target="../media/image41.png"/><Relationship Id="rId10" Type="http://schemas.openxmlformats.org/officeDocument/2006/relationships/image" Target="../media/image40.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9" Type="http://schemas.openxmlformats.org/officeDocument/2006/relationships/image" Target="../media/image78.png"/><Relationship Id="rId8" Type="http://schemas.openxmlformats.org/officeDocument/2006/relationships/image" Target="../media/image77.png"/><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31.png"/><Relationship Id="rId15" Type="http://schemas.openxmlformats.org/officeDocument/2006/relationships/slideLayout" Target="../slideLayouts/slideLayout7.xml"/><Relationship Id="rId14" Type="http://schemas.openxmlformats.org/officeDocument/2006/relationships/image" Target="../media/image83.png"/><Relationship Id="rId13" Type="http://schemas.openxmlformats.org/officeDocument/2006/relationships/image" Target="../media/image82.png"/><Relationship Id="rId12" Type="http://schemas.openxmlformats.org/officeDocument/2006/relationships/image" Target="../media/image81.png"/><Relationship Id="rId11" Type="http://schemas.openxmlformats.org/officeDocument/2006/relationships/image" Target="../media/image80.png"/><Relationship Id="rId10" Type="http://schemas.openxmlformats.org/officeDocument/2006/relationships/image" Target="../media/image79.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ink/ink4.xml"/><Relationship Id="rId1" Type="http://schemas.openxmlformats.org/officeDocument/2006/relationships/image" Target="../media/image84.png"/></Relationships>
</file>

<file path=ppt/slides/_rels/slide26.xml.rels><?xml version="1.0" encoding="UTF-8" standalone="yes"?>
<Relationships xmlns="http://schemas.openxmlformats.org/package/2006/relationships"><Relationship Id="rId9" Type="http://schemas.openxmlformats.org/officeDocument/2006/relationships/image" Target="../media/image93.png"/><Relationship Id="rId8" Type="http://schemas.openxmlformats.org/officeDocument/2006/relationships/image" Target="../media/image92.png"/><Relationship Id="rId7" Type="http://schemas.openxmlformats.org/officeDocument/2006/relationships/image" Target="../media/image91.png"/><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3" Type="http://schemas.openxmlformats.org/officeDocument/2006/relationships/image" Target="../media/image87.png"/><Relationship Id="rId2" Type="http://schemas.openxmlformats.org/officeDocument/2006/relationships/image" Target="../media/image86.png"/><Relationship Id="rId15" Type="http://schemas.openxmlformats.org/officeDocument/2006/relationships/slideLayout" Target="../slideLayouts/slideLayout7.xml"/><Relationship Id="rId14" Type="http://schemas.openxmlformats.org/officeDocument/2006/relationships/image" Target="../media/image98.png"/><Relationship Id="rId13" Type="http://schemas.openxmlformats.org/officeDocument/2006/relationships/image" Target="../media/image97.png"/><Relationship Id="rId12" Type="http://schemas.openxmlformats.org/officeDocument/2006/relationships/image" Target="../media/image96.png"/><Relationship Id="rId11" Type="http://schemas.openxmlformats.org/officeDocument/2006/relationships/image" Target="../media/image95.png"/><Relationship Id="rId10" Type="http://schemas.openxmlformats.org/officeDocument/2006/relationships/image" Target="../media/image94.png"/><Relationship Id="rId1" Type="http://schemas.openxmlformats.org/officeDocument/2006/relationships/image" Target="../media/image8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0.png"/><Relationship Id="rId1" Type="http://schemas.openxmlformats.org/officeDocument/2006/relationships/image" Target="../media/image9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2.png"/><Relationship Id="rId1" Type="http://schemas.openxmlformats.org/officeDocument/2006/relationships/image" Target="../media/image10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4.png"/><Relationship Id="rId1" Type="http://schemas.openxmlformats.org/officeDocument/2006/relationships/image" Target="../media/image10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09.png"/><Relationship Id="rId4" Type="http://schemas.openxmlformats.org/officeDocument/2006/relationships/image" Target="../media/image108.png"/><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image" Target="../media/image105.png"/></Relationships>
</file>

<file path=ppt/slides/_rels/slide32.xml.rels><?xml version="1.0" encoding="UTF-8" standalone="yes"?>
<Relationships xmlns="http://schemas.openxmlformats.org/package/2006/relationships"><Relationship Id="rId9" Type="http://schemas.openxmlformats.org/officeDocument/2006/relationships/customXml" Target="../ink/ink6.xml"/><Relationship Id="rId8" Type="http://schemas.openxmlformats.org/officeDocument/2006/relationships/customXml" Target="../ink/ink5.xml"/><Relationship Id="rId7" Type="http://schemas.openxmlformats.org/officeDocument/2006/relationships/image" Target="../media/image116.png"/><Relationship Id="rId6" Type="http://schemas.openxmlformats.org/officeDocument/2006/relationships/image" Target="../media/image115.png"/><Relationship Id="rId50" Type="http://schemas.openxmlformats.org/officeDocument/2006/relationships/slideLayout" Target="../slideLayouts/slideLayout7.xml"/><Relationship Id="rId5" Type="http://schemas.openxmlformats.org/officeDocument/2006/relationships/image" Target="../media/image114.png"/><Relationship Id="rId49" Type="http://schemas.openxmlformats.org/officeDocument/2006/relationships/customXml" Target="../ink/ink46.xml"/><Relationship Id="rId48" Type="http://schemas.openxmlformats.org/officeDocument/2006/relationships/customXml" Target="../ink/ink45.xml"/><Relationship Id="rId47" Type="http://schemas.openxmlformats.org/officeDocument/2006/relationships/customXml" Target="../ink/ink44.xml"/><Relationship Id="rId46" Type="http://schemas.openxmlformats.org/officeDocument/2006/relationships/customXml" Target="../ink/ink43.xml"/><Relationship Id="rId45" Type="http://schemas.openxmlformats.org/officeDocument/2006/relationships/customXml" Target="../ink/ink42.xml"/><Relationship Id="rId44" Type="http://schemas.openxmlformats.org/officeDocument/2006/relationships/customXml" Target="../ink/ink41.xml"/><Relationship Id="rId43" Type="http://schemas.openxmlformats.org/officeDocument/2006/relationships/customXml" Target="../ink/ink40.xml"/><Relationship Id="rId42" Type="http://schemas.openxmlformats.org/officeDocument/2006/relationships/customXml" Target="../ink/ink39.xml"/><Relationship Id="rId41" Type="http://schemas.openxmlformats.org/officeDocument/2006/relationships/customXml" Target="../ink/ink38.xml"/><Relationship Id="rId40" Type="http://schemas.openxmlformats.org/officeDocument/2006/relationships/customXml" Target="../ink/ink37.xml"/><Relationship Id="rId4" Type="http://schemas.openxmlformats.org/officeDocument/2006/relationships/image" Target="../media/image113.png"/><Relationship Id="rId39" Type="http://schemas.openxmlformats.org/officeDocument/2006/relationships/customXml" Target="../ink/ink36.xml"/><Relationship Id="rId38" Type="http://schemas.openxmlformats.org/officeDocument/2006/relationships/customXml" Target="../ink/ink35.xml"/><Relationship Id="rId37" Type="http://schemas.openxmlformats.org/officeDocument/2006/relationships/customXml" Target="../ink/ink34.xml"/><Relationship Id="rId36" Type="http://schemas.openxmlformats.org/officeDocument/2006/relationships/customXml" Target="../ink/ink33.xml"/><Relationship Id="rId35" Type="http://schemas.openxmlformats.org/officeDocument/2006/relationships/customXml" Target="../ink/ink32.xml"/><Relationship Id="rId34" Type="http://schemas.openxmlformats.org/officeDocument/2006/relationships/customXml" Target="../ink/ink31.xml"/><Relationship Id="rId33" Type="http://schemas.openxmlformats.org/officeDocument/2006/relationships/customXml" Target="../ink/ink30.xml"/><Relationship Id="rId32" Type="http://schemas.openxmlformats.org/officeDocument/2006/relationships/customXml" Target="../ink/ink29.xml"/><Relationship Id="rId31" Type="http://schemas.openxmlformats.org/officeDocument/2006/relationships/customXml" Target="../ink/ink28.xml"/><Relationship Id="rId30" Type="http://schemas.openxmlformats.org/officeDocument/2006/relationships/customXml" Target="../ink/ink27.xml"/><Relationship Id="rId3" Type="http://schemas.openxmlformats.org/officeDocument/2006/relationships/image" Target="../media/image112.png"/><Relationship Id="rId29" Type="http://schemas.openxmlformats.org/officeDocument/2006/relationships/customXml" Target="../ink/ink26.xml"/><Relationship Id="rId28" Type="http://schemas.openxmlformats.org/officeDocument/2006/relationships/customXml" Target="../ink/ink25.xml"/><Relationship Id="rId27" Type="http://schemas.openxmlformats.org/officeDocument/2006/relationships/customXml" Target="../ink/ink24.xml"/><Relationship Id="rId26" Type="http://schemas.openxmlformats.org/officeDocument/2006/relationships/customXml" Target="../ink/ink23.xml"/><Relationship Id="rId25" Type="http://schemas.openxmlformats.org/officeDocument/2006/relationships/customXml" Target="../ink/ink22.xml"/><Relationship Id="rId24" Type="http://schemas.openxmlformats.org/officeDocument/2006/relationships/customXml" Target="../ink/ink21.xml"/><Relationship Id="rId23" Type="http://schemas.openxmlformats.org/officeDocument/2006/relationships/customXml" Target="../ink/ink20.xml"/><Relationship Id="rId22" Type="http://schemas.openxmlformats.org/officeDocument/2006/relationships/customXml" Target="../ink/ink19.xml"/><Relationship Id="rId21" Type="http://schemas.openxmlformats.org/officeDocument/2006/relationships/customXml" Target="../ink/ink18.xml"/><Relationship Id="rId20" Type="http://schemas.openxmlformats.org/officeDocument/2006/relationships/customXml" Target="../ink/ink17.xml"/><Relationship Id="rId2" Type="http://schemas.openxmlformats.org/officeDocument/2006/relationships/image" Target="../media/image111.png"/><Relationship Id="rId19" Type="http://schemas.openxmlformats.org/officeDocument/2006/relationships/customXml" Target="../ink/ink16.xml"/><Relationship Id="rId18" Type="http://schemas.openxmlformats.org/officeDocument/2006/relationships/customXml" Target="../ink/ink15.xml"/><Relationship Id="rId17" Type="http://schemas.openxmlformats.org/officeDocument/2006/relationships/customXml" Target="../ink/ink14.xml"/><Relationship Id="rId16" Type="http://schemas.openxmlformats.org/officeDocument/2006/relationships/customXml" Target="../ink/ink13.xml"/><Relationship Id="rId15" Type="http://schemas.openxmlformats.org/officeDocument/2006/relationships/customXml" Target="../ink/ink12.xml"/><Relationship Id="rId14" Type="http://schemas.openxmlformats.org/officeDocument/2006/relationships/customXml" Target="../ink/ink11.xml"/><Relationship Id="rId13" Type="http://schemas.openxmlformats.org/officeDocument/2006/relationships/customXml" Target="../ink/ink10.xml"/><Relationship Id="rId12" Type="http://schemas.openxmlformats.org/officeDocument/2006/relationships/customXml" Target="../ink/ink9.xml"/><Relationship Id="rId11" Type="http://schemas.openxmlformats.org/officeDocument/2006/relationships/customXml" Target="../ink/ink8.xml"/><Relationship Id="rId10" Type="http://schemas.openxmlformats.org/officeDocument/2006/relationships/customXml" Target="../ink/ink7.xml"/><Relationship Id="rId1" Type="http://schemas.openxmlformats.org/officeDocument/2006/relationships/image" Target="../media/image1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9.png"/><Relationship Id="rId2" Type="http://schemas.openxmlformats.org/officeDocument/2006/relationships/image" Target="../media/image118.jpeg"/><Relationship Id="rId1" Type="http://schemas.openxmlformats.org/officeDocument/2006/relationships/image" Target="../media/image117.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rmAutofit/>
          </a:bodyPr>
          <a:lstStyle/>
          <a:p>
            <a:r>
              <a:rPr lang="en-GB" b="1" dirty="0"/>
              <a:t>Sorting</a:t>
            </a:r>
            <a:endParaRPr lang="en-US"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a:t>
            </a:r>
            <a:r>
              <a:rPr lang="en-GB" sz="2000">
                <a:solidFill>
                  <a:schemeClr val="bg2">
                    <a:lumMod val="50000"/>
                  </a:schemeClr>
                </a:solidFill>
              </a:rPr>
              <a:t>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Improving </a:t>
            </a:r>
            <a:r>
              <a:rPr lang="en-US" b="1" dirty="0" err="1"/>
              <a:t>BubbleSort</a:t>
            </a:r>
            <a:endParaRPr lang="en-US" b="1" dirty="0"/>
          </a:p>
        </p:txBody>
      </p:sp>
      <p:sp>
        <p:nvSpPr>
          <p:cNvPr id="4" name="矩形 3"/>
          <p:cNvSpPr/>
          <p:nvPr/>
        </p:nvSpPr>
        <p:spPr>
          <a:xfrm>
            <a:off x="628650" y="1690689"/>
            <a:ext cx="3817226" cy="140922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BubbleSort</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A.length</a:t>
            </a: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downto</a:t>
            </a:r>
            <a:r>
              <a:rPr lang="en-US" dirty="0">
                <a:solidFill>
                  <a:schemeClr val="tx1"/>
                </a:solidFill>
                <a:latin typeface="Courier New" pitchFamily="49" charset="0"/>
                <a:cs typeface="Courier New" pitchFamily="49" charset="0"/>
              </a:rPr>
              <a:t> 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(j=1 to i-1)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(A[j]&gt;A[j+1])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Swap(A[j],A[j+1])</a:t>
            </a:r>
            <a:endParaRPr lang="en-US" dirty="0">
              <a:solidFill>
                <a:schemeClr val="tx1"/>
              </a:solidFill>
              <a:latin typeface="Courier New" pitchFamily="49" charset="0"/>
              <a:cs typeface="Courier New" pitchFamily="49" charset="0"/>
            </a:endParaRPr>
          </a:p>
        </p:txBody>
      </p:sp>
      <p:sp>
        <p:nvSpPr>
          <p:cNvPr id="8" name="矩形: 圆角 7"/>
          <p:cNvSpPr/>
          <p:nvPr/>
        </p:nvSpPr>
        <p:spPr>
          <a:xfrm>
            <a:off x="915549" y="2238115"/>
            <a:ext cx="2994300" cy="861801"/>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4698126" y="1687416"/>
            <a:ext cx="3013133" cy="707886"/>
          </a:xfrm>
          <a:prstGeom prst="rect">
            <a:avLst/>
          </a:prstGeom>
          <a:noFill/>
        </p:spPr>
        <p:txBody>
          <a:bodyPr wrap="none" rtlCol="0">
            <a:spAutoFit/>
          </a:bodyPr>
          <a:lstStyle/>
          <a:p>
            <a:r>
              <a:rPr lang="en-US" sz="2000" dirty="0">
                <a:solidFill>
                  <a:srgbClr val="C00000"/>
                </a:solidFill>
              </a:rPr>
              <a:t>What if in one iteration</a:t>
            </a:r>
            <a:br>
              <a:rPr lang="en-US" sz="2000" dirty="0">
                <a:solidFill>
                  <a:srgbClr val="C00000"/>
                </a:solidFill>
              </a:rPr>
            </a:br>
            <a:r>
              <a:rPr lang="en-US" sz="2000" dirty="0">
                <a:solidFill>
                  <a:srgbClr val="C00000"/>
                </a:solidFill>
              </a:rPr>
              <a:t>we never swap data items?</a:t>
            </a:r>
            <a:endParaRPr lang="en-US" sz="2000" dirty="0">
              <a:solidFill>
                <a:srgbClr val="C00000"/>
              </a:solidFill>
            </a:endParaRPr>
          </a:p>
        </p:txBody>
      </p:sp>
      <mc:AlternateContent xmlns:mc="http://schemas.openxmlformats.org/markup-compatibility/2006">
        <mc:Choice xmlns:a14="http://schemas.microsoft.com/office/drawing/2010/main" Requires="a14">
          <p:sp>
            <p:nvSpPr>
              <p:cNvPr id="10" name="文本框 9">
                <a:extLst>
                  <a:ext uri="{FF2B5EF4-FFF2-40B4-BE49-F238E27FC236}">
                    <a14:artisticCrisscrossEtching id="{83056E38-CAFB-421C-B5EF-575672B9D8C8}"/>
                  </a:ext>
                </a:extLst>
              </p:cNvPr>
              <p:cNvSpPr txBox="1"/>
              <p:nvPr/>
            </p:nvSpPr>
            <p:spPr>
              <a:xfrm>
                <a:off x="4698126" y="2392030"/>
                <a:ext cx="2809039" cy="707886"/>
              </a:xfrm>
              <a:prstGeom prst="rect">
                <a:avLst/>
              </a:prstGeom>
              <a:noFill/>
            </p:spPr>
            <p:txBody>
              <a:bodyPr wrap="none" rtlCol="0">
                <a:spAutoFit/>
              </a:bodyPr>
              <a:lstStyle/>
              <a:p>
                <a:r>
                  <a:rPr lang="en-US" sz="2000" dirty="0">
                    <a:solidFill>
                      <a:schemeClr val="accent1"/>
                    </a:solidFill>
                  </a:rPr>
                  <a:t>Then </a:t>
                </a:r>
                <a14:m>
                  <m:oMath xmlns:m="http://schemas.openxmlformats.org/officeDocument/2006/math">
                    <m:r>
                      <a:rPr lang="en-US" sz="2000" b="0" i="1" smtClean="0">
                        <a:solidFill>
                          <a:schemeClr val="accent1"/>
                        </a:solidFill>
                        <a:latin typeface="Cambria Math" panose="02040503050406030204" pitchFamily="18" charset="0"/>
                      </a:rPr>
                      <m:t>𝐴</m:t>
                    </m:r>
                    <m:r>
                      <a:rPr lang="en-US" sz="2000" b="0" i="1" smtClean="0">
                        <a:solidFill>
                          <a:schemeClr val="accent1"/>
                        </a:solidFill>
                        <a:latin typeface="Cambria Math" panose="02040503050406030204" pitchFamily="18" charset="0"/>
                      </a:rPr>
                      <m:t>[1…</m:t>
                    </m:r>
                    <m:r>
                      <a:rPr lang="en-US" sz="2000" b="0" i="1" smtClean="0">
                        <a:solidFill>
                          <a:schemeClr val="accent1"/>
                        </a:solidFill>
                        <a:latin typeface="Cambria Math" panose="02040503050406030204" pitchFamily="18" charset="0"/>
                      </a:rPr>
                      <m:t>𝑖</m:t>
                    </m:r>
                    <m:r>
                      <a:rPr lang="en-US" sz="2000" b="0" i="1" smtClean="0">
                        <a:solidFill>
                          <a:schemeClr val="accent1"/>
                        </a:solidFill>
                        <a:latin typeface="Cambria Math" panose="02040503050406030204" pitchFamily="18" charset="0"/>
                      </a:rPr>
                      <m:t>]</m:t>
                    </m:r>
                  </m:oMath>
                </a14:m>
                <a:r>
                  <a:rPr lang="en-US" sz="2000" dirty="0">
                    <a:solidFill>
                      <a:schemeClr val="accent1"/>
                    </a:solidFill>
                  </a:rPr>
                  <a:t> are sorted,</a:t>
                </a:r>
                <a:br>
                  <a:rPr lang="en-US" sz="2000" dirty="0">
                    <a:solidFill>
                      <a:schemeClr val="accent1"/>
                    </a:solidFill>
                  </a:rPr>
                </a:br>
                <a:r>
                  <a:rPr lang="en-US" sz="2000" dirty="0">
                    <a:solidFill>
                      <a:schemeClr val="accent1"/>
                    </a:solidFill>
                  </a:rPr>
                  <a:t>and we are done! (Why?)</a:t>
                </a:r>
              </a:p>
            </p:txBody>
          </p:sp>
        </mc:Choice>
        <mc:Fallback>
          <p:sp>
            <p:nvSpPr>
              <p:cNvPr id="10" name="文本框 9"/>
              <p:cNvSpPr txBox="1">
                <a:spLocks noRot="1" noChangeAspect="1" noMove="1" noResize="1" noEditPoints="1" noAdjustHandles="1" noChangeArrowheads="1" noChangeShapeType="1" noTextEdit="1"/>
              </p:cNvSpPr>
              <p:nvPr/>
            </p:nvSpPr>
            <p:spPr>
              <a:xfrm>
                <a:off x="4698126" y="2392030"/>
                <a:ext cx="2809039" cy="707886"/>
              </a:xfrm>
              <a:prstGeom prst="rect">
                <a:avLst/>
              </a:prstGeom>
              <a:blipFill rotWithShape="1">
                <a:blip r:embed="rId1"/>
                <a:stretch>
                  <a:fillRect l="-2391" t="-4274" r="-1739" b="-13675"/>
                </a:stretch>
              </a:blipFill>
            </p:spPr>
            <p:txBody>
              <a:bodyPr/>
              <a:lstStyle/>
              <a:p>
                <a:r>
                  <a:rPr lang="en-US">
                    <a:noFill/>
                  </a:rPr>
                  <a:t> </a:t>
                </a:r>
                <a:endParaRPr lang="en-US">
                  <a:noFill/>
                </a:endParaRPr>
              </a:p>
            </p:txBody>
          </p:sp>
        </mc:Fallback>
      </mc:AlternateContent>
      <p:sp>
        <p:nvSpPr>
          <p:cNvPr id="11" name="矩形 10"/>
          <p:cNvSpPr/>
          <p:nvPr/>
        </p:nvSpPr>
        <p:spPr>
          <a:xfrm>
            <a:off x="628649" y="3261986"/>
            <a:ext cx="3501917" cy="26658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BubbleSortImproved</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n=</a:t>
            </a:r>
            <a:r>
              <a:rPr lang="en-US" dirty="0" err="1">
                <a:solidFill>
                  <a:schemeClr val="tx1"/>
                </a:solidFill>
                <a:latin typeface="Courier New" pitchFamily="49" charset="0"/>
                <a:cs typeface="Courier New" pitchFamily="49" charset="0"/>
              </a:rPr>
              <a:t>A.length</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repeat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swapped=false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(j=1 to n-1)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(A[j]&gt;A[j+1])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Swap(A[j],A[j+1])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swapped=true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n=n-1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until (swapped==false)</a:t>
            </a:r>
            <a:endParaRPr lang="en-US"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12" name="文本框 11">
                <a:extLst>
                  <a:ext uri="{FF2B5EF4-FFF2-40B4-BE49-F238E27FC236}">
                    <a14:artisticCrisscrossEtching id="{539C0F08-0856-4AC8-B32D-3A058EE59240}"/>
                  </a:ext>
                </a:extLst>
              </p:cNvPr>
              <p:cNvSpPr txBox="1"/>
              <p:nvPr/>
            </p:nvSpPr>
            <p:spPr>
              <a:xfrm>
                <a:off x="4445876" y="3261986"/>
                <a:ext cx="4069474" cy="1323439"/>
              </a:xfrm>
              <a:prstGeom prst="rect">
                <a:avLst/>
              </a:prstGeom>
              <a:noFill/>
            </p:spPr>
            <p:txBody>
              <a:bodyPr wrap="square" rtlCol="0">
                <a:spAutoFit/>
              </a:bodyPr>
              <a:lstStyle/>
              <a:p>
                <a:r>
                  <a:rPr lang="en-US" sz="2000" dirty="0">
                    <a:solidFill>
                      <a:schemeClr val="accent1"/>
                    </a:solidFill>
                  </a:rPr>
                  <a:t>When the input is mostly sorted,</a:t>
                </a:r>
                <a:br>
                  <a:rPr lang="en-US" sz="2000" dirty="0">
                    <a:solidFill>
                      <a:schemeClr val="accent1"/>
                    </a:solidFill>
                  </a:rPr>
                </a:br>
                <a:r>
                  <a:rPr lang="en-US" sz="2000" dirty="0">
                    <a:solidFill>
                      <a:schemeClr val="accent1"/>
                    </a:solidFill>
                  </a:rPr>
                  <a:t>this variant performs much better.</a:t>
                </a:r>
              </a:p>
              <a:p>
                <a:r>
                  <a:rPr lang="en-US" sz="2000" dirty="0">
                    <a:solidFill>
                      <a:schemeClr val="accent1"/>
                    </a:solidFill>
                  </a:rPr>
                  <a:t>Particularly, when the input is sorted,</a:t>
                </a:r>
                <a:br>
                  <a:rPr lang="en-US" sz="2000" dirty="0">
                    <a:solidFill>
                      <a:schemeClr val="accent1"/>
                    </a:solidFill>
                  </a:rPr>
                </a:br>
                <a:r>
                  <a:rPr lang="en-US" sz="2000" dirty="0">
                    <a:solidFill>
                      <a:schemeClr val="accent1"/>
                    </a:solidFill>
                  </a:rPr>
                  <a:t>this variant has </a:t>
                </a:r>
                <a14:m>
                  <m:oMath xmlns:m="http://schemas.openxmlformats.org/officeDocument/2006/math">
                    <m:r>
                      <a:rPr lang="en-US" sz="2000" b="0" i="1" smtClean="0">
                        <a:solidFill>
                          <a:schemeClr val="accent1"/>
                        </a:solidFill>
                        <a:latin typeface="Cambria Math" panose="02040503050406030204" pitchFamily="18" charset="0"/>
                      </a:rPr>
                      <m:t>𝑂</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𝑛</m:t>
                    </m:r>
                    <m:r>
                      <a:rPr lang="en-US" sz="2000" b="0" i="1" smtClean="0">
                        <a:solidFill>
                          <a:schemeClr val="accent1"/>
                        </a:solidFill>
                        <a:latin typeface="Cambria Math" panose="02040503050406030204" pitchFamily="18" charset="0"/>
                      </a:rPr>
                      <m:t>)</m:t>
                    </m:r>
                  </m:oMath>
                </a14:m>
                <a:r>
                  <a:rPr lang="en-US" sz="2000" dirty="0">
                    <a:solidFill>
                      <a:schemeClr val="accent1"/>
                    </a:solidFill>
                  </a:rPr>
                  <a:t> runtime.</a:t>
                </a:r>
              </a:p>
            </p:txBody>
          </p:sp>
        </mc:Choice>
        <mc:Fallback>
          <p:sp>
            <p:nvSpPr>
              <p:cNvPr id="12" name="文本框 11"/>
              <p:cNvSpPr txBox="1">
                <a:spLocks noRot="1" noChangeAspect="1" noMove="1" noResize="1" noEditPoints="1" noAdjustHandles="1" noChangeArrowheads="1" noChangeShapeType="1" noTextEdit="1"/>
              </p:cNvSpPr>
              <p:nvPr/>
            </p:nvSpPr>
            <p:spPr>
              <a:xfrm>
                <a:off x="4445876" y="3261986"/>
                <a:ext cx="4069474" cy="1323439"/>
              </a:xfrm>
              <a:prstGeom prst="rect">
                <a:avLst/>
              </a:prstGeom>
              <a:blipFill rotWithShape="1">
                <a:blip r:embed="rId2"/>
                <a:stretch>
                  <a:fillRect l="-1497" t="-2304" r="-749" b="-737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4:artisticCrisscrossEtching id="{861A9D8B-9264-4DB5-8E09-D247698F8592}"/>
                  </a:ext>
                </a:extLst>
              </p:cNvPr>
              <p:cNvSpPr txBox="1"/>
              <p:nvPr/>
            </p:nvSpPr>
            <p:spPr>
              <a:xfrm>
                <a:off x="4445876" y="5420002"/>
                <a:ext cx="4069474" cy="1015663"/>
              </a:xfrm>
              <a:prstGeom prst="rect">
                <a:avLst/>
              </a:prstGeom>
              <a:noFill/>
            </p:spPr>
            <p:txBody>
              <a:bodyPr wrap="square" rtlCol="0">
                <a:spAutoFit/>
              </a:bodyPr>
              <a:lstStyle/>
              <a:p>
                <a:r>
                  <a:rPr lang="en-US" sz="2000" dirty="0">
                    <a:solidFill>
                      <a:schemeClr val="accent1"/>
                    </a:solidFill>
                  </a:rPr>
                  <a:t>Nonetheless, the worst case performance is still </a:t>
                </a:r>
                <a14:m>
                  <m:oMath xmlns:m="http://schemas.openxmlformats.org/officeDocument/2006/math">
                    <m:r>
                      <m:rPr>
                        <m:sty m:val="p"/>
                      </m:rPr>
                      <a:rPr lang="en-US" sz="2000" b="0" i="0" smtClean="0">
                        <a:solidFill>
                          <a:schemeClr val="accent1"/>
                        </a:solidFill>
                        <a:latin typeface="Cambria Math" panose="02040503050406030204" pitchFamily="18" charset="0"/>
                      </a:rPr>
                      <m:t>Θ</m:t>
                    </m:r>
                    <m:d>
                      <m:dPr>
                        <m:ctrlPr>
                          <a:rPr lang="en-US" sz="2000" b="0" i="1" smtClean="0">
                            <a:solidFill>
                              <a:schemeClr val="accent1"/>
                            </a:solidFill>
                            <a:latin typeface="Cambria Math" panose="02040503050406030204" pitchFamily="18" charset="0"/>
                          </a:rPr>
                        </m:ctrlPr>
                      </m:dPr>
                      <m:e>
                        <m:sSup>
                          <m:sSupPr>
                            <m:ctrlPr>
                              <a:rPr lang="en-US" sz="2000" b="0" i="1" smtClean="0">
                                <a:solidFill>
                                  <a:schemeClr val="accent1"/>
                                </a:solidFill>
                                <a:latin typeface="Cambria Math" panose="02040503050406030204" pitchFamily="18" charset="0"/>
                              </a:rPr>
                            </m:ctrlPr>
                          </m:sSupPr>
                          <m:e>
                            <m:r>
                              <a:rPr lang="en-US" sz="2000" b="0" i="1" smtClean="0">
                                <a:solidFill>
                                  <a:schemeClr val="accent1"/>
                                </a:solidFill>
                                <a:latin typeface="Cambria Math" panose="02040503050406030204" pitchFamily="18" charset="0"/>
                              </a:rPr>
                              <m:t>𝑛</m:t>
                            </m:r>
                          </m:e>
                          <m:sup>
                            <m:r>
                              <a:rPr lang="en-US" sz="2000" b="0" i="1" smtClean="0">
                                <a:solidFill>
                                  <a:schemeClr val="accent1"/>
                                </a:solidFill>
                                <a:latin typeface="Cambria Math" panose="02040503050406030204" pitchFamily="18" charset="0"/>
                              </a:rPr>
                              <m:t>2</m:t>
                            </m:r>
                          </m:sup>
                        </m:sSup>
                      </m:e>
                    </m:d>
                  </m:oMath>
                </a14:m>
                <a:r>
                  <a:rPr lang="en-US" sz="2000" dirty="0">
                    <a:solidFill>
                      <a:schemeClr val="accent1"/>
                    </a:solidFill>
                  </a:rPr>
                  <a:t>.</a:t>
                </a:r>
              </a:p>
              <a:p>
                <a:r>
                  <a:rPr lang="en-US" sz="2000" dirty="0">
                    <a:solidFill>
                      <a:schemeClr val="accent1"/>
                    </a:solidFill>
                  </a:rPr>
                  <a:t>E.g., when input is reversely sorted.</a:t>
                </a:r>
              </a:p>
            </p:txBody>
          </p:sp>
        </mc:Choice>
        <mc:Fallback>
          <p:sp>
            <p:nvSpPr>
              <p:cNvPr id="13" name="文本框 12"/>
              <p:cNvSpPr txBox="1">
                <a:spLocks noRot="1" noChangeAspect="1" noMove="1" noResize="1" noEditPoints="1" noAdjustHandles="1" noChangeArrowheads="1" noChangeShapeType="1" noTextEdit="1"/>
              </p:cNvSpPr>
              <p:nvPr/>
            </p:nvSpPr>
            <p:spPr>
              <a:xfrm>
                <a:off x="4445876" y="5420002"/>
                <a:ext cx="4069474" cy="1015663"/>
              </a:xfrm>
              <a:prstGeom prst="rect">
                <a:avLst/>
              </a:prstGeom>
              <a:blipFill rotWithShape="1">
                <a:blip r:embed="rId3"/>
                <a:stretch>
                  <a:fillRect l="-1497" t="-2994" b="-9581"/>
                </a:stretch>
              </a:blipFill>
            </p:spPr>
            <p:txBody>
              <a:bodyPr/>
              <a:lstStyle/>
              <a:p>
                <a:r>
                  <a:rPr lang="en-US">
                    <a:noFill/>
                  </a:rPr>
                  <a:t> </a:t>
                </a:r>
                <a:endParaRPr lang="en-US">
                  <a:noFill/>
                </a:endParaRPr>
              </a:p>
            </p:txBody>
          </p:sp>
        </mc:Fallback>
      </mc:AlternateContent>
      <p:sp>
        <p:nvSpPr>
          <p:cNvPr id="14" name="文本框 13"/>
          <p:cNvSpPr txBox="1"/>
          <p:nvPr/>
        </p:nvSpPr>
        <p:spPr>
          <a:xfrm>
            <a:off x="4445876" y="4585425"/>
            <a:ext cx="4069474" cy="707886"/>
          </a:xfrm>
          <a:prstGeom prst="rect">
            <a:avLst/>
          </a:prstGeom>
          <a:noFill/>
        </p:spPr>
        <p:txBody>
          <a:bodyPr wrap="square" rtlCol="0">
            <a:spAutoFit/>
          </a:bodyPr>
          <a:lstStyle/>
          <a:p>
            <a:r>
              <a:rPr lang="en-US" sz="2000" b="1" dirty="0">
                <a:solidFill>
                  <a:schemeClr val="accent1">
                    <a:lumMod val="50000"/>
                  </a:schemeClr>
                </a:solidFill>
              </a:rPr>
              <a:t>Q:</a:t>
            </a:r>
            <a:r>
              <a:rPr lang="en-US" sz="2000" dirty="0">
                <a:solidFill>
                  <a:schemeClr val="accent1"/>
                </a:solidFill>
              </a:rPr>
              <a:t> Other algorithms that also have this property?</a:t>
            </a:r>
            <a:endParaRPr lang="en-US" sz="2000" dirty="0">
              <a:solidFill>
                <a:schemeClr val="accent1"/>
              </a:solidFill>
            </a:endParaRPr>
          </a:p>
        </p:txBody>
      </p:sp>
      <p:sp>
        <p:nvSpPr>
          <p:cNvPr id="15" name="文本框 14"/>
          <p:cNvSpPr txBox="1"/>
          <p:nvPr/>
        </p:nvSpPr>
        <p:spPr>
          <a:xfrm>
            <a:off x="5976521" y="4893201"/>
            <a:ext cx="2728015" cy="400110"/>
          </a:xfrm>
          <a:prstGeom prst="rect">
            <a:avLst/>
          </a:prstGeom>
          <a:noFill/>
        </p:spPr>
        <p:txBody>
          <a:bodyPr wrap="square" rtlCol="0">
            <a:spAutoFit/>
          </a:bodyPr>
          <a:lstStyle/>
          <a:p>
            <a:r>
              <a:rPr lang="en-US" sz="2000" b="1" dirty="0">
                <a:solidFill>
                  <a:schemeClr val="accent1">
                    <a:lumMod val="50000"/>
                  </a:schemeClr>
                </a:solidFill>
              </a:rPr>
              <a:t>A:</a:t>
            </a:r>
            <a:r>
              <a:rPr lang="en-US" sz="2000" dirty="0">
                <a:solidFill>
                  <a:schemeClr val="accent1"/>
                </a:solidFill>
              </a:rPr>
              <a:t> such as </a:t>
            </a:r>
            <a:r>
              <a:rPr lang="en-US" sz="2000" dirty="0" err="1">
                <a:solidFill>
                  <a:schemeClr val="accent1"/>
                </a:solidFill>
              </a:rPr>
              <a:t>InsertionSort</a:t>
            </a:r>
            <a:r>
              <a:rPr lang="en-US" sz="2000" dirty="0">
                <a:solidFill>
                  <a:schemeClr val="accent1"/>
                </a:solidFill>
              </a:rPr>
              <a:t>.</a:t>
            </a:r>
            <a:endParaRPr lang="en-US" sz="20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0" grpId="0"/>
      <p:bldP spid="11" grpId="0" animBg="1"/>
      <p:bldP spid="12"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Improving </a:t>
            </a:r>
            <a:r>
              <a:rPr lang="en-US" b="1" dirty="0" err="1"/>
              <a:t>BubbleSort</a:t>
            </a:r>
            <a:endParaRPr lang="en-US" b="1" dirty="0"/>
          </a:p>
        </p:txBody>
      </p:sp>
      <p:sp>
        <p:nvSpPr>
          <p:cNvPr id="7" name="文本框 6"/>
          <p:cNvSpPr txBox="1"/>
          <p:nvPr/>
        </p:nvSpPr>
        <p:spPr>
          <a:xfrm>
            <a:off x="4327386" y="1686766"/>
            <a:ext cx="2095061" cy="400110"/>
          </a:xfrm>
          <a:prstGeom prst="rect">
            <a:avLst/>
          </a:prstGeom>
          <a:noFill/>
        </p:spPr>
        <p:txBody>
          <a:bodyPr wrap="none" rtlCol="0">
            <a:spAutoFit/>
          </a:bodyPr>
          <a:lstStyle/>
          <a:p>
            <a:r>
              <a:rPr lang="en-US" sz="2000" dirty="0">
                <a:solidFill>
                  <a:srgbClr val="C00000"/>
                </a:solidFill>
              </a:rPr>
              <a:t>Can we do better?</a:t>
            </a:r>
            <a:endParaRPr lang="en-US" sz="2000" dirty="0">
              <a:solidFill>
                <a:srgbClr val="C00000"/>
              </a:solidFill>
            </a:endParaRPr>
          </a:p>
        </p:txBody>
      </p:sp>
      <p:sp>
        <p:nvSpPr>
          <p:cNvPr id="11" name="矩形 10"/>
          <p:cNvSpPr/>
          <p:nvPr/>
        </p:nvSpPr>
        <p:spPr>
          <a:xfrm>
            <a:off x="628651" y="1691877"/>
            <a:ext cx="3501917" cy="23440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BubbleSortImproved</a:t>
            </a:r>
            <a:r>
              <a:rPr lang="en-GB" sz="1600" b="1" u="sng" dirty="0">
                <a:solidFill>
                  <a:schemeClr val="tx1"/>
                </a:solidFill>
              </a:rPr>
              <a:t>(A):</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n=</a:t>
            </a:r>
            <a:r>
              <a:rPr lang="en-US" sz="1600" dirty="0" err="1">
                <a:solidFill>
                  <a:schemeClr val="tx1"/>
                </a:solidFill>
                <a:latin typeface="Courier New" pitchFamily="49" charset="0"/>
                <a:cs typeface="Courier New" pitchFamily="49" charset="0"/>
              </a:rPr>
              <a:t>A.length</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repeat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swapped=false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(j=1 to n-1)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(A[j]&gt;A[j+1])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Swap(A[j],A[j+1])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swapped=true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n=n-1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until (swapped==false)</a:t>
            </a:r>
            <a:endParaRPr lang="en-US" sz="1600" dirty="0">
              <a:solidFill>
                <a:schemeClr val="tx1"/>
              </a:solidFill>
              <a:latin typeface="Courier New" pitchFamily="49" charset="0"/>
              <a:cs typeface="Courier New" pitchFamily="49" charset="0"/>
            </a:endParaRPr>
          </a:p>
        </p:txBody>
      </p:sp>
      <p:sp>
        <p:nvSpPr>
          <p:cNvPr id="8" name="矩形: 圆角 7"/>
          <p:cNvSpPr/>
          <p:nvPr/>
        </p:nvSpPr>
        <p:spPr>
          <a:xfrm>
            <a:off x="903479" y="3510091"/>
            <a:ext cx="719033" cy="281334"/>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文本框 13">
                <a:extLst>
                  <a:ext uri="{FF2B5EF4-FFF2-40B4-BE49-F238E27FC236}">
                    <a14:artisticCrisscrossEtching id="{514EC490-52C8-45E4-BEC3-3AFFEF7ECE6C}"/>
                  </a:ext>
                </a:extLst>
              </p:cNvPr>
              <p:cNvSpPr txBox="1"/>
              <p:nvPr/>
            </p:nvSpPr>
            <p:spPr>
              <a:xfrm>
                <a:off x="4327385" y="1994516"/>
                <a:ext cx="4187963" cy="1323439"/>
              </a:xfrm>
              <a:prstGeom prst="rect">
                <a:avLst/>
              </a:prstGeom>
              <a:noFill/>
            </p:spPr>
            <p:txBody>
              <a:bodyPr wrap="square" rtlCol="0">
                <a:spAutoFit/>
              </a:bodyPr>
              <a:lstStyle/>
              <a:p>
                <a:r>
                  <a:rPr lang="en-US" sz="2000" dirty="0">
                    <a:solidFill>
                      <a:schemeClr val="accent1"/>
                    </a:solidFill>
                  </a:rPr>
                  <a:t>We can be more aggressive when reducing </a:t>
                </a:r>
                <a14:m>
                  <m:oMath xmlns:m="http://schemas.openxmlformats.org/officeDocument/2006/math">
                    <m:r>
                      <a:rPr lang="en-US" sz="2000" i="1" dirty="0" smtClean="0">
                        <a:solidFill>
                          <a:schemeClr val="accent1"/>
                        </a:solidFill>
                        <a:latin typeface="Cambria Math" panose="02040503050406030204" pitchFamily="18" charset="0"/>
                      </a:rPr>
                      <m:t>𝑛</m:t>
                    </m:r>
                  </m:oMath>
                </a14:m>
                <a:r>
                  <a:rPr lang="en-US" sz="2000" dirty="0">
                    <a:solidFill>
                      <a:schemeClr val="accent1"/>
                    </a:solidFill>
                  </a:rPr>
                  <a:t> after each iteration: in </a:t>
                </a:r>
                <a14:m>
                  <m:oMath xmlns:m="http://schemas.openxmlformats.org/officeDocument/2006/math">
                    <m:r>
                      <a:rPr lang="en-US" sz="2000" b="0" i="1" smtClean="0">
                        <a:solidFill>
                          <a:schemeClr val="accent1"/>
                        </a:solidFill>
                        <a:latin typeface="Cambria Math" panose="02040503050406030204" pitchFamily="18" charset="0"/>
                      </a:rPr>
                      <m:t>𝐴</m:t>
                    </m:r>
                    <m:r>
                      <a:rPr lang="en-US" sz="2000" b="0" i="1" smtClean="0">
                        <a:solidFill>
                          <a:schemeClr val="accent1"/>
                        </a:solidFill>
                        <a:latin typeface="Cambria Math" panose="02040503050406030204" pitchFamily="18" charset="0"/>
                      </a:rPr>
                      <m:t>[1…</m:t>
                    </m:r>
                    <m:r>
                      <a:rPr lang="en-US" sz="2000" b="0" i="1" smtClean="0">
                        <a:solidFill>
                          <a:schemeClr val="accent1"/>
                        </a:solidFill>
                        <a:latin typeface="Cambria Math" panose="02040503050406030204" pitchFamily="18" charset="0"/>
                      </a:rPr>
                      <m:t>𝑛</m:t>
                    </m:r>
                    <m:r>
                      <a:rPr lang="en-US" sz="2000" b="0" i="1" smtClean="0">
                        <a:solidFill>
                          <a:schemeClr val="accent1"/>
                        </a:solidFill>
                        <a:latin typeface="Cambria Math" panose="02040503050406030204" pitchFamily="18" charset="0"/>
                      </a:rPr>
                      <m:t>]</m:t>
                    </m:r>
                  </m:oMath>
                </a14:m>
                <a:r>
                  <a:rPr lang="en-US" sz="2000" dirty="0">
                    <a:solidFill>
                      <a:schemeClr val="accent1"/>
                    </a:solidFill>
                  </a:rPr>
                  <a:t>, items after the last swap are all in correct sorted position. (Why?)</a:t>
                </a:r>
              </a:p>
            </p:txBody>
          </p:sp>
        </mc:Choice>
        <mc:Fallback>
          <p:sp>
            <p:nvSpPr>
              <p:cNvPr id="14" name="文本框 13"/>
              <p:cNvSpPr txBox="1">
                <a:spLocks noRot="1" noChangeAspect="1" noMove="1" noResize="1" noEditPoints="1" noAdjustHandles="1" noChangeArrowheads="1" noChangeShapeType="1" noTextEdit="1"/>
              </p:cNvSpPr>
              <p:nvPr/>
            </p:nvSpPr>
            <p:spPr>
              <a:xfrm>
                <a:off x="4327385" y="1994516"/>
                <a:ext cx="4187963" cy="1323439"/>
              </a:xfrm>
              <a:prstGeom prst="rect">
                <a:avLst/>
              </a:prstGeom>
              <a:blipFill rotWithShape="1">
                <a:blip r:embed="rId1"/>
                <a:stretch>
                  <a:fillRect l="-1601" t="-2304" r="-1747" b="-7373"/>
                </a:stretch>
              </a:blipFill>
            </p:spPr>
            <p:txBody>
              <a:bodyPr/>
              <a:lstStyle/>
              <a:p>
                <a:r>
                  <a:rPr lang="en-US">
                    <a:noFill/>
                  </a:rPr>
                  <a:t> </a:t>
                </a:r>
                <a:endParaRPr lang="en-US">
                  <a:noFill/>
                </a:endParaRPr>
              </a:p>
            </p:txBody>
          </p:sp>
        </mc:Fallback>
      </mc:AlternateContent>
      <p:grpSp>
        <p:nvGrpSpPr>
          <p:cNvPr id="63" name="组合 62"/>
          <p:cNvGrpSpPr/>
          <p:nvPr/>
        </p:nvGrpSpPr>
        <p:grpSpPr>
          <a:xfrm>
            <a:off x="4416532" y="3401825"/>
            <a:ext cx="3125976" cy="761618"/>
            <a:chOff x="4416532" y="3401825"/>
            <a:chExt cx="3125976" cy="761618"/>
          </a:xfrm>
        </p:grpSpPr>
        <p:grpSp>
          <p:nvGrpSpPr>
            <p:cNvPr id="3" name="组合 2"/>
            <p:cNvGrpSpPr/>
            <p:nvPr/>
          </p:nvGrpSpPr>
          <p:grpSpPr>
            <a:xfrm>
              <a:off x="4416532" y="3801935"/>
              <a:ext cx="3125976" cy="361508"/>
              <a:chOff x="4416532" y="3801935"/>
              <a:chExt cx="3125976" cy="361508"/>
            </a:xfrm>
          </p:grpSpPr>
          <p:sp>
            <p:nvSpPr>
              <p:cNvPr id="15" name="矩形 14"/>
              <p:cNvSpPr/>
              <p:nvPr/>
            </p:nvSpPr>
            <p:spPr>
              <a:xfrm>
                <a:off x="4416532" y="3801936"/>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16" name="矩形 15"/>
              <p:cNvSpPr/>
              <p:nvPr/>
            </p:nvSpPr>
            <p:spPr>
              <a:xfrm>
                <a:off x="4863100" y="3801936"/>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7" name="矩形 16"/>
              <p:cNvSpPr/>
              <p:nvPr/>
            </p:nvSpPr>
            <p:spPr>
              <a:xfrm>
                <a:off x="5309668" y="3801936"/>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8" name="矩形 17"/>
              <p:cNvSpPr/>
              <p:nvPr/>
            </p:nvSpPr>
            <p:spPr>
              <a:xfrm>
                <a:off x="5756236" y="3801936"/>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9" name="矩形 18"/>
              <p:cNvSpPr/>
              <p:nvPr/>
            </p:nvSpPr>
            <p:spPr>
              <a:xfrm>
                <a:off x="6202804" y="3801936"/>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20" name="矩形 19"/>
              <p:cNvSpPr/>
              <p:nvPr/>
            </p:nvSpPr>
            <p:spPr>
              <a:xfrm>
                <a:off x="6649372" y="3801936"/>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US" dirty="0">
                  <a:solidFill>
                    <a:schemeClr val="tx1"/>
                  </a:solidFill>
                </a:endParaRPr>
              </a:p>
            </p:txBody>
          </p:sp>
          <p:sp>
            <p:nvSpPr>
              <p:cNvPr id="21" name="矩形 20"/>
              <p:cNvSpPr/>
              <p:nvPr/>
            </p:nvSpPr>
            <p:spPr>
              <a:xfrm>
                <a:off x="7095940" y="3801935"/>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grpSp>
        <mc:AlternateContent xmlns:mc="http://schemas.openxmlformats.org/markup-compatibility/2006">
          <mc:Choice xmlns:a14="http://schemas.microsoft.com/office/drawing/2010/main" Requires="a14">
            <p:sp>
              <p:nvSpPr>
                <p:cNvPr id="22" name="文本框 21">
                  <a:extLst>
                    <a:ext uri="{FF2B5EF4-FFF2-40B4-BE49-F238E27FC236}">
                      <a14:artisticCrisscrossEtching id="{7A200292-6699-486D-8F4A-6713482A4A4A}"/>
                    </a:ext>
                  </a:extLst>
                </p:cNvPr>
                <p:cNvSpPr txBox="1"/>
                <p:nvPr/>
              </p:nvSpPr>
              <p:spPr>
                <a:xfrm>
                  <a:off x="4416532" y="3401825"/>
                  <a:ext cx="8717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=5</m:t>
                        </m:r>
                      </m:oMath>
                    </m:oMathPara>
                  </a14:m>
                  <a:endParaRPr lang="en-US" sz="2000" dirty="0">
                    <a:solidFill>
                      <a:schemeClr val="tx1"/>
                    </a:solidFill>
                  </a:endParaRPr>
                </a:p>
              </p:txBody>
            </p:sp>
          </mc:Choice>
          <mc:Fallback>
            <p:sp>
              <p:nvSpPr>
                <p:cNvPr id="22" name="文本框 21"/>
                <p:cNvSpPr txBox="1">
                  <a:spLocks noRot="1" noChangeAspect="1" noMove="1" noResize="1" noEditPoints="1" noAdjustHandles="1" noChangeArrowheads="1" noChangeShapeType="1" noTextEdit="1"/>
                </p:cNvSpPr>
                <p:nvPr/>
              </p:nvSpPr>
              <p:spPr>
                <a:xfrm>
                  <a:off x="4416532" y="3401825"/>
                  <a:ext cx="871713" cy="400110"/>
                </a:xfrm>
                <a:prstGeom prst="rect">
                  <a:avLst/>
                </a:prstGeom>
                <a:blipFill rotWithShape="1">
                  <a:blip r:embed="rId2"/>
                  <a:stretch>
                    <a:fillRect/>
                  </a:stretch>
                </a:blipFill>
              </p:spPr>
              <p:txBody>
                <a:bodyPr/>
                <a:lstStyle/>
                <a:p>
                  <a:r>
                    <a:rPr lang="en-US">
                      <a:noFill/>
                    </a:rPr>
                    <a:t> </a:t>
                  </a:r>
                  <a:endParaRPr lang="en-US">
                    <a:noFill/>
                  </a:endParaRPr>
                </a:p>
              </p:txBody>
            </p:sp>
          </mc:Fallback>
        </mc:AlternateContent>
      </p:grpSp>
      <p:grpSp>
        <p:nvGrpSpPr>
          <p:cNvPr id="5" name="组合 4"/>
          <p:cNvGrpSpPr/>
          <p:nvPr/>
        </p:nvGrpSpPr>
        <p:grpSpPr>
          <a:xfrm>
            <a:off x="4416532" y="4228011"/>
            <a:ext cx="3969868" cy="400110"/>
            <a:chOff x="4416532" y="4228011"/>
            <a:chExt cx="3969868" cy="400110"/>
          </a:xfrm>
        </p:grpSpPr>
        <p:sp>
          <p:nvSpPr>
            <p:cNvPr id="23" name="矩形 22"/>
            <p:cNvSpPr/>
            <p:nvPr/>
          </p:nvSpPr>
          <p:spPr>
            <a:xfrm>
              <a:off x="4416532" y="4247314"/>
              <a:ext cx="446568" cy="3615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24" name="矩形 23"/>
            <p:cNvSpPr/>
            <p:nvPr/>
          </p:nvSpPr>
          <p:spPr>
            <a:xfrm>
              <a:off x="4863100" y="4247314"/>
              <a:ext cx="446568" cy="3615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25" name="矩形 24"/>
            <p:cNvSpPr/>
            <p:nvPr/>
          </p:nvSpPr>
          <p:spPr>
            <a:xfrm>
              <a:off x="5309668" y="4247314"/>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26" name="矩形 25"/>
            <p:cNvSpPr/>
            <p:nvPr/>
          </p:nvSpPr>
          <p:spPr>
            <a:xfrm>
              <a:off x="5756236" y="4247314"/>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27" name="矩形 26"/>
            <p:cNvSpPr/>
            <p:nvPr/>
          </p:nvSpPr>
          <p:spPr>
            <a:xfrm>
              <a:off x="6202804" y="4247314"/>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28" name="矩形 27"/>
            <p:cNvSpPr/>
            <p:nvPr/>
          </p:nvSpPr>
          <p:spPr>
            <a:xfrm>
              <a:off x="6649372" y="4247314"/>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US" dirty="0">
                <a:solidFill>
                  <a:schemeClr val="tx1"/>
                </a:solidFill>
              </a:endParaRPr>
            </a:p>
          </p:txBody>
        </p:sp>
        <p:sp>
          <p:nvSpPr>
            <p:cNvPr id="29" name="矩形 28"/>
            <p:cNvSpPr/>
            <p:nvPr/>
          </p:nvSpPr>
          <p:spPr>
            <a:xfrm>
              <a:off x="7095940" y="4247313"/>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44" name="文本框 43"/>
            <p:cNvSpPr txBox="1"/>
            <p:nvPr/>
          </p:nvSpPr>
          <p:spPr>
            <a:xfrm>
              <a:off x="7563931" y="4228011"/>
              <a:ext cx="822469" cy="400110"/>
            </a:xfrm>
            <a:prstGeom prst="rect">
              <a:avLst/>
            </a:prstGeom>
            <a:noFill/>
          </p:spPr>
          <p:txBody>
            <a:bodyPr wrap="none" rtlCol="0">
              <a:spAutoFit/>
            </a:bodyPr>
            <a:lstStyle/>
            <a:p>
              <a:r>
                <a:rPr lang="en-US" sz="2000" dirty="0">
                  <a:solidFill>
                    <a:srgbClr val="C00000"/>
                  </a:solidFill>
                </a:rPr>
                <a:t>Swap!</a:t>
              </a:r>
              <a:endParaRPr lang="en-US" sz="2000" dirty="0">
                <a:solidFill>
                  <a:srgbClr val="C00000"/>
                </a:solidFill>
              </a:endParaRPr>
            </a:p>
          </p:txBody>
        </p:sp>
      </p:grpSp>
      <p:grpSp>
        <p:nvGrpSpPr>
          <p:cNvPr id="6" name="组合 5"/>
          <p:cNvGrpSpPr/>
          <p:nvPr/>
        </p:nvGrpSpPr>
        <p:grpSpPr>
          <a:xfrm>
            <a:off x="4416532" y="4667111"/>
            <a:ext cx="3969868" cy="400110"/>
            <a:chOff x="4416532" y="4667111"/>
            <a:chExt cx="3969868" cy="400110"/>
          </a:xfrm>
        </p:grpSpPr>
        <p:sp>
          <p:nvSpPr>
            <p:cNvPr id="37" name="矩形 36"/>
            <p:cNvSpPr/>
            <p:nvPr/>
          </p:nvSpPr>
          <p:spPr>
            <a:xfrm>
              <a:off x="4416532" y="4692691"/>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38" name="矩形 37"/>
            <p:cNvSpPr/>
            <p:nvPr/>
          </p:nvSpPr>
          <p:spPr>
            <a:xfrm>
              <a:off x="4863100" y="4692691"/>
              <a:ext cx="446568" cy="3615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39" name="矩形 38"/>
            <p:cNvSpPr/>
            <p:nvPr/>
          </p:nvSpPr>
          <p:spPr>
            <a:xfrm>
              <a:off x="5309668" y="4692691"/>
              <a:ext cx="446568" cy="3615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40" name="矩形 39"/>
            <p:cNvSpPr/>
            <p:nvPr/>
          </p:nvSpPr>
          <p:spPr>
            <a:xfrm>
              <a:off x="5756236" y="4692691"/>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41" name="矩形 40"/>
            <p:cNvSpPr/>
            <p:nvPr/>
          </p:nvSpPr>
          <p:spPr>
            <a:xfrm>
              <a:off x="6202804" y="4692691"/>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42" name="矩形 41"/>
            <p:cNvSpPr/>
            <p:nvPr/>
          </p:nvSpPr>
          <p:spPr>
            <a:xfrm>
              <a:off x="6649372" y="4692691"/>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US" dirty="0">
                <a:solidFill>
                  <a:schemeClr val="tx1"/>
                </a:solidFill>
              </a:endParaRPr>
            </a:p>
          </p:txBody>
        </p:sp>
        <p:sp>
          <p:nvSpPr>
            <p:cNvPr id="43" name="矩形 42"/>
            <p:cNvSpPr/>
            <p:nvPr/>
          </p:nvSpPr>
          <p:spPr>
            <a:xfrm>
              <a:off x="7095940" y="4692690"/>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45" name="文本框 44"/>
            <p:cNvSpPr txBox="1"/>
            <p:nvPr/>
          </p:nvSpPr>
          <p:spPr>
            <a:xfrm>
              <a:off x="7563931" y="4667111"/>
              <a:ext cx="822469" cy="400110"/>
            </a:xfrm>
            <a:prstGeom prst="rect">
              <a:avLst/>
            </a:prstGeom>
            <a:noFill/>
          </p:spPr>
          <p:txBody>
            <a:bodyPr wrap="none" rtlCol="0">
              <a:spAutoFit/>
            </a:bodyPr>
            <a:lstStyle/>
            <a:p>
              <a:r>
                <a:rPr lang="en-US" sz="2000" dirty="0">
                  <a:solidFill>
                    <a:srgbClr val="C00000"/>
                  </a:solidFill>
                </a:rPr>
                <a:t>Swap!</a:t>
              </a:r>
              <a:endParaRPr lang="en-US" sz="2000" dirty="0">
                <a:solidFill>
                  <a:srgbClr val="C00000"/>
                </a:solidFill>
              </a:endParaRPr>
            </a:p>
          </p:txBody>
        </p:sp>
      </p:grpSp>
      <p:grpSp>
        <p:nvGrpSpPr>
          <p:cNvPr id="9" name="组合 8"/>
          <p:cNvGrpSpPr/>
          <p:nvPr/>
        </p:nvGrpSpPr>
        <p:grpSpPr>
          <a:xfrm>
            <a:off x="4416532" y="5138066"/>
            <a:ext cx="4310538" cy="400110"/>
            <a:chOff x="4416532" y="5138066"/>
            <a:chExt cx="4310538" cy="400110"/>
          </a:xfrm>
        </p:grpSpPr>
        <p:sp>
          <p:nvSpPr>
            <p:cNvPr id="46" name="矩形 45"/>
            <p:cNvSpPr/>
            <p:nvPr/>
          </p:nvSpPr>
          <p:spPr>
            <a:xfrm>
              <a:off x="4416532" y="5163646"/>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47" name="矩形 46"/>
            <p:cNvSpPr/>
            <p:nvPr/>
          </p:nvSpPr>
          <p:spPr>
            <a:xfrm>
              <a:off x="4863100" y="5163646"/>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48" name="矩形 47"/>
            <p:cNvSpPr/>
            <p:nvPr/>
          </p:nvSpPr>
          <p:spPr>
            <a:xfrm>
              <a:off x="5309668" y="5163646"/>
              <a:ext cx="446568" cy="3615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49" name="矩形 48"/>
            <p:cNvSpPr/>
            <p:nvPr/>
          </p:nvSpPr>
          <p:spPr>
            <a:xfrm>
              <a:off x="5756236" y="5163646"/>
              <a:ext cx="446568" cy="3615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50" name="矩形 49"/>
            <p:cNvSpPr/>
            <p:nvPr/>
          </p:nvSpPr>
          <p:spPr>
            <a:xfrm>
              <a:off x="6202804" y="5163646"/>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51" name="矩形 50"/>
            <p:cNvSpPr/>
            <p:nvPr/>
          </p:nvSpPr>
          <p:spPr>
            <a:xfrm>
              <a:off x="6649372" y="5163646"/>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US" dirty="0">
                <a:solidFill>
                  <a:schemeClr val="tx1"/>
                </a:solidFill>
              </a:endParaRPr>
            </a:p>
          </p:txBody>
        </p:sp>
        <p:sp>
          <p:nvSpPr>
            <p:cNvPr id="52" name="矩形 51"/>
            <p:cNvSpPr/>
            <p:nvPr/>
          </p:nvSpPr>
          <p:spPr>
            <a:xfrm>
              <a:off x="7095940" y="5163645"/>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53" name="文本框 52"/>
            <p:cNvSpPr txBox="1"/>
            <p:nvPr/>
          </p:nvSpPr>
          <p:spPr>
            <a:xfrm>
              <a:off x="7563931" y="5138066"/>
              <a:ext cx="1163139" cy="400110"/>
            </a:xfrm>
            <a:prstGeom prst="rect">
              <a:avLst/>
            </a:prstGeom>
            <a:noFill/>
          </p:spPr>
          <p:txBody>
            <a:bodyPr wrap="none" rtlCol="0">
              <a:spAutoFit/>
            </a:bodyPr>
            <a:lstStyle/>
            <a:p>
              <a:r>
                <a:rPr lang="en-US" sz="2000" dirty="0">
                  <a:solidFill>
                    <a:srgbClr val="C00000"/>
                  </a:solidFill>
                </a:rPr>
                <a:t>No swap!</a:t>
              </a:r>
              <a:endParaRPr lang="en-US" sz="2000" dirty="0">
                <a:solidFill>
                  <a:srgbClr val="C00000"/>
                </a:solidFill>
              </a:endParaRPr>
            </a:p>
          </p:txBody>
        </p:sp>
      </p:grpSp>
      <p:grpSp>
        <p:nvGrpSpPr>
          <p:cNvPr id="62" name="组合 61"/>
          <p:cNvGrpSpPr/>
          <p:nvPr/>
        </p:nvGrpSpPr>
        <p:grpSpPr>
          <a:xfrm>
            <a:off x="4416532" y="5609021"/>
            <a:ext cx="4310538" cy="400110"/>
            <a:chOff x="4416532" y="5609021"/>
            <a:chExt cx="4310538" cy="400110"/>
          </a:xfrm>
        </p:grpSpPr>
        <p:sp>
          <p:nvSpPr>
            <p:cNvPr id="54" name="矩形 53"/>
            <p:cNvSpPr/>
            <p:nvPr/>
          </p:nvSpPr>
          <p:spPr>
            <a:xfrm>
              <a:off x="4416532" y="5634601"/>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55" name="矩形 54"/>
            <p:cNvSpPr/>
            <p:nvPr/>
          </p:nvSpPr>
          <p:spPr>
            <a:xfrm>
              <a:off x="4863100" y="5634601"/>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56" name="矩形 55"/>
            <p:cNvSpPr/>
            <p:nvPr/>
          </p:nvSpPr>
          <p:spPr>
            <a:xfrm>
              <a:off x="5309668" y="5634601"/>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57" name="矩形 56"/>
            <p:cNvSpPr/>
            <p:nvPr/>
          </p:nvSpPr>
          <p:spPr>
            <a:xfrm>
              <a:off x="5756236" y="5634601"/>
              <a:ext cx="446568" cy="3615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58" name="矩形 57"/>
            <p:cNvSpPr/>
            <p:nvPr/>
          </p:nvSpPr>
          <p:spPr>
            <a:xfrm>
              <a:off x="6202804" y="5634601"/>
              <a:ext cx="446568" cy="3615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59" name="矩形 58"/>
            <p:cNvSpPr/>
            <p:nvPr/>
          </p:nvSpPr>
          <p:spPr>
            <a:xfrm>
              <a:off x="6649372" y="5634601"/>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US" dirty="0">
                <a:solidFill>
                  <a:schemeClr val="tx1"/>
                </a:solidFill>
              </a:endParaRPr>
            </a:p>
          </p:txBody>
        </p:sp>
        <p:sp>
          <p:nvSpPr>
            <p:cNvPr id="60" name="矩形 59"/>
            <p:cNvSpPr/>
            <p:nvPr/>
          </p:nvSpPr>
          <p:spPr>
            <a:xfrm>
              <a:off x="7095940" y="5634600"/>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61" name="文本框 60"/>
            <p:cNvSpPr txBox="1"/>
            <p:nvPr/>
          </p:nvSpPr>
          <p:spPr>
            <a:xfrm>
              <a:off x="7563931" y="5609021"/>
              <a:ext cx="1163139" cy="400110"/>
            </a:xfrm>
            <a:prstGeom prst="rect">
              <a:avLst/>
            </a:prstGeom>
            <a:noFill/>
          </p:spPr>
          <p:txBody>
            <a:bodyPr wrap="none" rtlCol="0">
              <a:spAutoFit/>
            </a:bodyPr>
            <a:lstStyle/>
            <a:p>
              <a:r>
                <a:rPr lang="en-US" sz="2000" dirty="0">
                  <a:solidFill>
                    <a:srgbClr val="C00000"/>
                  </a:solidFill>
                </a:rPr>
                <a:t>No swap!</a:t>
              </a:r>
              <a:endParaRPr lang="en-US" sz="2000" dirty="0">
                <a:solidFill>
                  <a:srgbClr val="C00000"/>
                </a:solidFill>
              </a:endParaRPr>
            </a:p>
          </p:txBody>
        </p:sp>
      </p:grpSp>
      <p:grpSp>
        <p:nvGrpSpPr>
          <p:cNvPr id="73" name="组合 72"/>
          <p:cNvGrpSpPr/>
          <p:nvPr/>
        </p:nvGrpSpPr>
        <p:grpSpPr>
          <a:xfrm>
            <a:off x="4416532" y="6105553"/>
            <a:ext cx="3125976" cy="361508"/>
            <a:chOff x="4416532" y="6105553"/>
            <a:chExt cx="3125976" cy="361508"/>
          </a:xfrm>
        </p:grpSpPr>
        <p:sp>
          <p:nvSpPr>
            <p:cNvPr id="65" name="矩形 64"/>
            <p:cNvSpPr/>
            <p:nvPr/>
          </p:nvSpPr>
          <p:spPr>
            <a:xfrm>
              <a:off x="4416532" y="6105554"/>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66" name="矩形 65"/>
            <p:cNvSpPr/>
            <p:nvPr/>
          </p:nvSpPr>
          <p:spPr>
            <a:xfrm>
              <a:off x="4863100" y="6105554"/>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67" name="矩形 66"/>
            <p:cNvSpPr/>
            <p:nvPr/>
          </p:nvSpPr>
          <p:spPr>
            <a:xfrm>
              <a:off x="5309668" y="6105554"/>
              <a:ext cx="446568" cy="36150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68" name="矩形 67"/>
            <p:cNvSpPr/>
            <p:nvPr/>
          </p:nvSpPr>
          <p:spPr>
            <a:xfrm>
              <a:off x="5756236" y="6105554"/>
              <a:ext cx="446568" cy="36150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69" name="矩形 68"/>
            <p:cNvSpPr/>
            <p:nvPr/>
          </p:nvSpPr>
          <p:spPr>
            <a:xfrm>
              <a:off x="6202804" y="6105554"/>
              <a:ext cx="446568" cy="36150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US" dirty="0">
                <a:solidFill>
                  <a:schemeClr val="tx1"/>
                </a:solidFill>
              </a:endParaRPr>
            </a:p>
          </p:txBody>
        </p:sp>
        <p:sp>
          <p:nvSpPr>
            <p:cNvPr id="70" name="矩形 69"/>
            <p:cNvSpPr/>
            <p:nvPr/>
          </p:nvSpPr>
          <p:spPr>
            <a:xfrm>
              <a:off x="6649372" y="6105554"/>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US" dirty="0">
                <a:solidFill>
                  <a:schemeClr val="tx1"/>
                </a:solidFill>
              </a:endParaRPr>
            </a:p>
          </p:txBody>
        </p:sp>
        <p:sp>
          <p:nvSpPr>
            <p:cNvPr id="71" name="矩形 70"/>
            <p:cNvSpPr/>
            <p:nvPr/>
          </p:nvSpPr>
          <p:spPr>
            <a:xfrm>
              <a:off x="7095940" y="6105553"/>
              <a:ext cx="446568" cy="36150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grpSp>
      <p:sp>
        <p:nvSpPr>
          <p:cNvPr id="74" name="矩形: 圆角 73"/>
          <p:cNvSpPr/>
          <p:nvPr/>
        </p:nvSpPr>
        <p:spPr>
          <a:xfrm>
            <a:off x="4329329" y="4645221"/>
            <a:ext cx="4057071" cy="473544"/>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文本框 74">
                <a:extLst>
                  <a:ext uri="{FF2B5EF4-FFF2-40B4-BE49-F238E27FC236}">
                    <a14:artisticCrisscrossEtching id="{C030992F-B352-45E2-94F6-4D97EF179F55}"/>
                  </a:ext>
                </a:extLst>
              </p:cNvPr>
              <p:cNvSpPr txBox="1"/>
              <p:nvPr/>
            </p:nvSpPr>
            <p:spPr>
              <a:xfrm>
                <a:off x="7563931" y="6079976"/>
                <a:ext cx="8717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𝑛</m:t>
                      </m:r>
                      <m:r>
                        <a:rPr lang="en-US" sz="2000" b="0" i="1" smtClean="0">
                          <a:solidFill>
                            <a:srgbClr val="C00000"/>
                          </a:solidFill>
                          <a:latin typeface="Cambria Math" panose="02040503050406030204" pitchFamily="18" charset="0"/>
                        </a:rPr>
                        <m:t>=2</m:t>
                      </m:r>
                    </m:oMath>
                  </m:oMathPara>
                </a14:m>
                <a:endParaRPr lang="en-US" sz="2000" dirty="0">
                  <a:solidFill>
                    <a:srgbClr val="C00000"/>
                  </a:solidFill>
                </a:endParaRPr>
              </a:p>
            </p:txBody>
          </p:sp>
        </mc:Choice>
        <mc:Fallback>
          <p:sp>
            <p:nvSpPr>
              <p:cNvPr id="75" name="文本框 74"/>
              <p:cNvSpPr txBox="1">
                <a:spLocks noRot="1" noChangeAspect="1" noMove="1" noResize="1" noEditPoints="1" noAdjustHandles="1" noChangeArrowheads="1" noChangeShapeType="1" noTextEdit="1"/>
              </p:cNvSpPr>
              <p:nvPr/>
            </p:nvSpPr>
            <p:spPr>
              <a:xfrm>
                <a:off x="7563931" y="6079976"/>
                <a:ext cx="871713" cy="400110"/>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p:sp>
        <p:nvSpPr>
          <p:cNvPr id="76" name="矩形 75"/>
          <p:cNvSpPr/>
          <p:nvPr/>
        </p:nvSpPr>
        <p:spPr>
          <a:xfrm>
            <a:off x="628650" y="4166073"/>
            <a:ext cx="3501917" cy="23440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sz="1600" b="1" u="sng" dirty="0" err="1">
                <a:solidFill>
                  <a:schemeClr val="tx1"/>
                </a:solidFill>
              </a:rPr>
              <a:t>BubbleSortImprovedAgain</a:t>
            </a:r>
            <a:r>
              <a:rPr lang="en-GB" sz="1600" b="1" u="sng" dirty="0">
                <a:solidFill>
                  <a:schemeClr val="tx1"/>
                </a:solidFill>
              </a:rPr>
              <a:t>(A):</a:t>
            </a:r>
            <a:endParaRPr lang="en-GB" sz="1600" b="1" u="sng" dirty="0">
              <a:solidFill>
                <a:schemeClr val="tx1"/>
              </a:solidFill>
            </a:endParaRPr>
          </a:p>
          <a:p>
            <a:pPr>
              <a:lnSpc>
                <a:spcPct val="90000"/>
              </a:lnSpc>
            </a:pPr>
            <a:r>
              <a:rPr lang="en-US" sz="1600" dirty="0">
                <a:solidFill>
                  <a:schemeClr val="tx1"/>
                </a:solidFill>
                <a:latin typeface="Courier New" pitchFamily="49" charset="0"/>
                <a:cs typeface="Courier New" pitchFamily="49" charset="0"/>
              </a:rPr>
              <a:t>n=</a:t>
            </a:r>
            <a:r>
              <a:rPr lang="en-US" sz="1600" dirty="0" err="1">
                <a:solidFill>
                  <a:schemeClr val="tx1"/>
                </a:solidFill>
                <a:latin typeface="Courier New" pitchFamily="49" charset="0"/>
                <a:cs typeface="Courier New" pitchFamily="49" charset="0"/>
              </a:rPr>
              <a:t>A.length</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repeat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lastSwapIdx</a:t>
            </a:r>
            <a:r>
              <a:rPr lang="en-US" sz="1600" dirty="0">
                <a:solidFill>
                  <a:schemeClr val="tx1"/>
                </a:solidFill>
                <a:latin typeface="Courier New" pitchFamily="49" charset="0"/>
                <a:cs typeface="Courier New" pitchFamily="49" charset="0"/>
              </a:rPr>
              <a:t>=-1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(j=1 to n-1)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if (A[j]&gt;A[j+1])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Swap(A[j],A[j+1])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lastSwapIdx</a:t>
            </a:r>
            <a:r>
              <a:rPr lang="en-US" sz="1600" dirty="0">
                <a:solidFill>
                  <a:schemeClr val="tx1"/>
                </a:solidFill>
                <a:latin typeface="Courier New" pitchFamily="49" charset="0"/>
                <a:cs typeface="Courier New" pitchFamily="49" charset="0"/>
              </a:rPr>
              <a:t>=j+1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n=lastSwapIdx-1</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until (n&lt;=1)</a:t>
            </a:r>
            <a:endParaRPr lang="en-US" sz="16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74" grpId="0" animBg="1"/>
      <p:bldP spid="75" grpId="0"/>
      <p:bldP spid="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aseline="30000" dirty="0"/>
              <a:t>*</a:t>
            </a:r>
            <a:r>
              <a:rPr lang="en-US" dirty="0"/>
              <a:t>Shell’s method for sorting</a:t>
            </a:r>
            <a:endParaRPr lang="en-US" dirty="0"/>
          </a:p>
        </p:txBody>
      </p:sp>
      <p:sp>
        <p:nvSpPr>
          <p:cNvPr id="3" name="内容占位符 2"/>
          <p:cNvSpPr>
            <a:spLocks noGrp="1"/>
          </p:cNvSpPr>
          <p:nvPr>
            <p:ph idx="1"/>
          </p:nvPr>
        </p:nvSpPr>
        <p:spPr>
          <a:xfrm>
            <a:off x="628650" y="1689212"/>
            <a:ext cx="7886700" cy="4351338"/>
          </a:xfrm>
        </p:spPr>
        <p:txBody>
          <a:bodyPr>
            <a:normAutofit/>
          </a:bodyPr>
          <a:lstStyle/>
          <a:p>
            <a:pPr>
              <a:spcBef>
                <a:spcPts val="600"/>
              </a:spcBef>
            </a:pPr>
            <a:r>
              <a:rPr lang="en-US" sz="2400" dirty="0"/>
              <a:t>Let’s first see an example of </a:t>
            </a:r>
            <a:r>
              <a:rPr lang="en-US" sz="2400" b="1" dirty="0" err="1"/>
              <a:t>ShellSort</a:t>
            </a:r>
            <a:r>
              <a:rPr lang="en-US" sz="2400" dirty="0"/>
              <a:t>: sort 16 integers.</a:t>
            </a:r>
            <a:endParaRPr lang="en-US" sz="2400" dirty="0"/>
          </a:p>
          <a:p>
            <a:pPr>
              <a:spcBef>
                <a:spcPts val="600"/>
              </a:spcBef>
            </a:pPr>
            <a:r>
              <a:rPr lang="en-US" sz="2000" b="1" dirty="0"/>
              <a:t>[Pass 1]</a:t>
            </a:r>
            <a:r>
              <a:rPr lang="en-US" sz="2000" dirty="0"/>
              <a:t> Group elements of distance 8 together, end up with eight groups each of size two. Sort these groups individually.</a:t>
            </a:r>
            <a:endParaRPr lang="en-US" sz="2000" dirty="0"/>
          </a:p>
          <a:p>
            <a:pPr>
              <a:spcBef>
                <a:spcPts val="600"/>
              </a:spcBef>
            </a:pPr>
            <a:r>
              <a:rPr lang="en-US" sz="2000" b="1" dirty="0"/>
              <a:t>[Pass 2]</a:t>
            </a:r>
            <a:r>
              <a:rPr lang="en-US" sz="2000" dirty="0"/>
              <a:t> Group elements of distance 4 together, end up with four groups each of size four. Sort these groups individually.</a:t>
            </a:r>
            <a:endParaRPr lang="en-US" sz="2000" dirty="0"/>
          </a:p>
          <a:p>
            <a:pPr>
              <a:spcBef>
                <a:spcPts val="600"/>
              </a:spcBef>
            </a:pPr>
            <a:r>
              <a:rPr lang="en-US" sz="2000" b="1" dirty="0"/>
              <a:t>[Pass 3]</a:t>
            </a:r>
            <a:r>
              <a:rPr lang="en-US" sz="2000" dirty="0"/>
              <a:t> Group elements of distance 2 together, end up with two groups each of size eight. Sort these groups individually.</a:t>
            </a:r>
            <a:endParaRPr lang="en-US" sz="2000" dirty="0"/>
          </a:p>
          <a:p>
            <a:pPr>
              <a:spcBef>
                <a:spcPts val="600"/>
              </a:spcBef>
            </a:pPr>
            <a:r>
              <a:rPr lang="en-US" sz="2000" b="1" dirty="0"/>
              <a:t>[Pass 4]</a:t>
            </a:r>
            <a:r>
              <a:rPr lang="en-US" sz="2000" dirty="0"/>
              <a:t> Group </a:t>
            </a:r>
            <a:br>
              <a:rPr lang="en-US" sz="2000" dirty="0"/>
            </a:br>
            <a:r>
              <a:rPr lang="en-US" sz="2000" dirty="0"/>
              <a:t>elements of </a:t>
            </a:r>
            <a:br>
              <a:rPr lang="en-US" sz="2000" dirty="0"/>
            </a:br>
            <a:r>
              <a:rPr lang="en-US" sz="2000" dirty="0"/>
              <a:t>distance 1, </a:t>
            </a:r>
            <a:br>
              <a:rPr lang="en-US" sz="2000" dirty="0"/>
            </a:br>
            <a:r>
              <a:rPr lang="en-US" sz="2000" dirty="0"/>
              <a:t>this is just </a:t>
            </a:r>
            <a:br>
              <a:rPr lang="en-US" sz="2000" dirty="0"/>
            </a:br>
            <a:r>
              <a:rPr lang="en-US" sz="2000" dirty="0"/>
              <a:t>an ordinary </a:t>
            </a:r>
            <a:br>
              <a:rPr lang="en-US" sz="2000" dirty="0"/>
            </a:br>
            <a:r>
              <a:rPr lang="en-US" sz="2000" dirty="0"/>
              <a:t>sort on all </a:t>
            </a:r>
            <a:br>
              <a:rPr lang="en-US" sz="2000" dirty="0"/>
            </a:br>
            <a:r>
              <a:rPr lang="en-US" sz="2000" dirty="0"/>
              <a:t>elements.</a:t>
            </a:r>
            <a:endParaRPr lang="en-US" sz="2000" dirty="0"/>
          </a:p>
          <a:p>
            <a:endParaRPr lang="en-US" sz="2000" dirty="0"/>
          </a:p>
          <a:p>
            <a:endParaRPr lang="en-US" sz="2400" dirty="0"/>
          </a:p>
        </p:txBody>
      </p:sp>
      <p:pic>
        <p:nvPicPr>
          <p:cNvPr id="4" name="图片 3"/>
          <p:cNvPicPr>
            <a:picLocks noChangeAspect="1"/>
          </p:cNvPicPr>
          <p:nvPr/>
        </p:nvPicPr>
        <p:blipFill rotWithShape="1">
          <a:blip r:embed="rId1"/>
          <a:srcRect b="90453"/>
          <a:stretch>
            <a:fillRect/>
          </a:stretch>
        </p:blipFill>
        <p:spPr>
          <a:xfrm>
            <a:off x="3079531" y="4020684"/>
            <a:ext cx="5435819" cy="236007"/>
          </a:xfrm>
          <a:prstGeom prst="rect">
            <a:avLst/>
          </a:prstGeom>
        </p:spPr>
      </p:pic>
      <p:pic>
        <p:nvPicPr>
          <p:cNvPr id="5" name="图片 4"/>
          <p:cNvPicPr>
            <a:picLocks noChangeAspect="1"/>
          </p:cNvPicPr>
          <p:nvPr/>
        </p:nvPicPr>
        <p:blipFill rotWithShape="1">
          <a:blip r:embed="rId1"/>
          <a:srcRect t="9548" b="73871"/>
          <a:stretch>
            <a:fillRect/>
          </a:stretch>
        </p:blipFill>
        <p:spPr>
          <a:xfrm>
            <a:off x="3079531" y="4256690"/>
            <a:ext cx="5435819" cy="409903"/>
          </a:xfrm>
          <a:prstGeom prst="rect">
            <a:avLst/>
          </a:prstGeom>
        </p:spPr>
      </p:pic>
      <p:pic>
        <p:nvPicPr>
          <p:cNvPr id="6" name="图片 5"/>
          <p:cNvPicPr>
            <a:picLocks noChangeAspect="1"/>
          </p:cNvPicPr>
          <p:nvPr/>
        </p:nvPicPr>
        <p:blipFill rotWithShape="1">
          <a:blip r:embed="rId1"/>
          <a:srcRect t="26129" b="64943"/>
          <a:stretch>
            <a:fillRect/>
          </a:stretch>
        </p:blipFill>
        <p:spPr>
          <a:xfrm>
            <a:off x="3079531" y="4666593"/>
            <a:ext cx="5435819" cy="220718"/>
          </a:xfrm>
          <a:prstGeom prst="rect">
            <a:avLst/>
          </a:prstGeom>
        </p:spPr>
      </p:pic>
      <p:pic>
        <p:nvPicPr>
          <p:cNvPr id="7" name="图片 6"/>
          <p:cNvPicPr>
            <a:picLocks noChangeAspect="1"/>
          </p:cNvPicPr>
          <p:nvPr/>
        </p:nvPicPr>
        <p:blipFill rotWithShape="1">
          <a:blip r:embed="rId1"/>
          <a:srcRect t="35058" b="41134"/>
          <a:stretch>
            <a:fillRect/>
          </a:stretch>
        </p:blipFill>
        <p:spPr>
          <a:xfrm>
            <a:off x="3079531" y="4887311"/>
            <a:ext cx="5435819" cy="588580"/>
          </a:xfrm>
          <a:prstGeom prst="rect">
            <a:avLst/>
          </a:prstGeom>
        </p:spPr>
      </p:pic>
      <p:pic>
        <p:nvPicPr>
          <p:cNvPr id="8" name="图片 7"/>
          <p:cNvPicPr>
            <a:picLocks noChangeAspect="1"/>
          </p:cNvPicPr>
          <p:nvPr/>
        </p:nvPicPr>
        <p:blipFill rotWithShape="1">
          <a:blip r:embed="rId1"/>
          <a:srcRect t="59108" b="17991"/>
          <a:stretch>
            <a:fillRect/>
          </a:stretch>
        </p:blipFill>
        <p:spPr>
          <a:xfrm>
            <a:off x="3079531" y="5475891"/>
            <a:ext cx="5435819" cy="566136"/>
          </a:xfrm>
          <a:prstGeom prst="rect">
            <a:avLst/>
          </a:prstGeom>
        </p:spPr>
      </p:pic>
      <p:pic>
        <p:nvPicPr>
          <p:cNvPr id="9" name="图片 8"/>
          <p:cNvPicPr>
            <a:picLocks noChangeAspect="1"/>
          </p:cNvPicPr>
          <p:nvPr/>
        </p:nvPicPr>
        <p:blipFill rotWithShape="1">
          <a:blip r:embed="rId1"/>
          <a:srcRect t="82010" b="-247"/>
          <a:stretch>
            <a:fillRect/>
          </a:stretch>
        </p:blipFill>
        <p:spPr>
          <a:xfrm>
            <a:off x="3079531" y="6042027"/>
            <a:ext cx="5435819" cy="450848"/>
          </a:xfrm>
          <a:prstGeom prst="rect">
            <a:avLst/>
          </a:prstGeom>
        </p:spPr>
      </p:pic>
      <p:sp>
        <p:nvSpPr>
          <p:cNvPr id="10" name="矩形: 圆角 9"/>
          <p:cNvSpPr/>
          <p:nvPr/>
        </p:nvSpPr>
        <p:spPr>
          <a:xfrm>
            <a:off x="3074850" y="4005563"/>
            <a:ext cx="341012" cy="25112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圆角 10"/>
          <p:cNvSpPr/>
          <p:nvPr/>
        </p:nvSpPr>
        <p:spPr>
          <a:xfrm>
            <a:off x="5784590" y="3999663"/>
            <a:ext cx="341012" cy="25112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圆角 11"/>
          <p:cNvSpPr/>
          <p:nvPr/>
        </p:nvSpPr>
        <p:spPr>
          <a:xfrm>
            <a:off x="3415864" y="4010173"/>
            <a:ext cx="341012" cy="251127"/>
          </a:xfrm>
          <a:prstGeom prst="roundRect">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圆角 12"/>
          <p:cNvSpPr/>
          <p:nvPr/>
        </p:nvSpPr>
        <p:spPr>
          <a:xfrm>
            <a:off x="6125604" y="4004273"/>
            <a:ext cx="341012" cy="251127"/>
          </a:xfrm>
          <a:prstGeom prst="roundRect">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圆角 13"/>
          <p:cNvSpPr/>
          <p:nvPr/>
        </p:nvSpPr>
        <p:spPr>
          <a:xfrm>
            <a:off x="3761557" y="4016072"/>
            <a:ext cx="341012" cy="251127"/>
          </a:xfrm>
          <a:prstGeom prst="roundRect">
            <a:avLst/>
          </a:prstGeom>
          <a:solidFill>
            <a:schemeClr val="accent6">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p:cNvSpPr/>
          <p:nvPr/>
        </p:nvSpPr>
        <p:spPr>
          <a:xfrm>
            <a:off x="6471297" y="4010172"/>
            <a:ext cx="341012" cy="251127"/>
          </a:xfrm>
          <a:prstGeom prst="roundRect">
            <a:avLst/>
          </a:prstGeom>
          <a:solidFill>
            <a:schemeClr val="accent6">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圆角 17"/>
          <p:cNvSpPr/>
          <p:nvPr/>
        </p:nvSpPr>
        <p:spPr>
          <a:xfrm>
            <a:off x="3074850" y="4655761"/>
            <a:ext cx="341012" cy="25112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5784590" y="4649861"/>
            <a:ext cx="341012" cy="25112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圆角 19"/>
          <p:cNvSpPr/>
          <p:nvPr/>
        </p:nvSpPr>
        <p:spPr>
          <a:xfrm>
            <a:off x="4429720" y="4649861"/>
            <a:ext cx="341012" cy="25112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圆角 20"/>
          <p:cNvSpPr/>
          <p:nvPr/>
        </p:nvSpPr>
        <p:spPr>
          <a:xfrm>
            <a:off x="7139460" y="4640889"/>
            <a:ext cx="341012" cy="25112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General framework of </a:t>
            </a:r>
            <a:r>
              <a:rPr lang="en-US" b="1" dirty="0" err="1"/>
              <a:t>ShellSort</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1C0D6FE5-495E-4757-88FF-FFC47FAFD0E6}"/>
                  </a:ext>
                </a:extLst>
              </p:cNvPr>
              <p:cNvSpPr>
                <a:spLocks noGrp="1"/>
              </p:cNvSpPr>
              <p:nvPr>
                <p:ph idx="1"/>
              </p:nvPr>
            </p:nvSpPr>
            <p:spPr>
              <a:xfrm>
                <a:off x="628650" y="1690689"/>
                <a:ext cx="7886700" cy="2559384"/>
              </a:xfrm>
            </p:spPr>
            <p:txBody>
              <a:bodyPr>
                <a:normAutofit/>
              </a:bodyPr>
              <a:lstStyle/>
              <a:p>
                <a:r>
                  <a:rPr lang="en-US" sz="2400" dirty="0"/>
                  <a:t>To sort </a:t>
                </a:r>
                <a14:m>
                  <m:oMath xmlns:m="http://schemas.openxmlformats.org/officeDocument/2006/math">
                    <m:r>
                      <a:rPr lang="en-US" sz="2400" i="1" dirty="0" smtClean="0">
                        <a:latin typeface="Cambria Math" panose="02040503050406030204" pitchFamily="18" charset="0"/>
                      </a:rPr>
                      <m:t>𝑛</m:t>
                    </m:r>
                  </m:oMath>
                </a14:m>
                <a:r>
                  <a:rPr lang="en-US" sz="2400" dirty="0"/>
                  <a:t> items, define a set of </a:t>
                </a:r>
                <a:r>
                  <a:rPr lang="en-US" sz="2400" dirty="0">
                    <a:solidFill>
                      <a:srgbClr val="C00000"/>
                    </a:solidFill>
                  </a:rPr>
                  <a:t>decreasing distances</a:t>
                </a:r>
                <a:r>
                  <a:rPr lang="en-US" sz="2400" dirty="0"/>
                  <a:t>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𝑘</m:t>
                            </m:r>
                          </m:sub>
                        </m:sSub>
                      </m:e>
                    </m:d>
                  </m:oMath>
                </a14:m>
                <a:r>
                  <a:rPr lang="en-US" sz="2400" dirty="0"/>
                  <a: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r>
                      <a:rPr lang="en-US" sz="2400" b="0" i="1" smtClean="0">
                        <a:latin typeface="Cambria Math" panose="02040503050406030204" pitchFamily="18" charset="0"/>
                      </a:rPr>
                      <m:t>𝑛</m:t>
                    </m:r>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=1</m:t>
                    </m:r>
                  </m:oMath>
                </a14:m>
                <a:r>
                  <a:rPr lang="en-US" sz="2400" dirty="0"/>
                  <a:t>.</a:t>
                </a:r>
              </a:p>
              <a:p>
                <a:r>
                  <a:rPr lang="en-US" sz="2400" dirty="0" err="1">
                    <a:latin typeface="Courier New" panose="02070309020205020404" pitchFamily="49" charset="0"/>
                    <a:cs typeface="Courier New" panose="02070309020205020404" pitchFamily="49" charset="0"/>
                  </a:rPr>
                  <a:t>ShellSort</a:t>
                </a:r>
                <a:r>
                  <a:rPr lang="en-US" sz="2400" dirty="0"/>
                  <a:t> then go through </a:t>
                </a:r>
                <a14:m>
                  <m:oMath xmlns:m="http://schemas.openxmlformats.org/officeDocument/2006/math">
                    <m:r>
                      <a:rPr lang="en-US" sz="2400" i="1" dirty="0" smtClean="0">
                        <a:latin typeface="Cambria Math" panose="02040503050406030204" pitchFamily="18" charset="0"/>
                      </a:rPr>
                      <m:t>𝑘</m:t>
                    </m:r>
                  </m:oMath>
                </a14:m>
                <a:r>
                  <a:rPr lang="en-US" sz="2400" dirty="0"/>
                  <a:t> passes, for the </a:t>
                </a:r>
                <a14:m>
                  <m:oMath xmlns:m="http://schemas.openxmlformats.org/officeDocument/2006/math">
                    <m:r>
                      <a:rPr lang="en-US" sz="2400" b="0" i="1" smtClean="0">
                        <a:latin typeface="Cambria Math" panose="02040503050406030204" pitchFamily="18" charset="0"/>
                      </a:rPr>
                      <m:t>𝑖</m:t>
                    </m:r>
                  </m:oMath>
                </a14:m>
                <a:r>
                  <a:rPr lang="en-US" sz="2400" baseline="30000" dirty="0" err="1"/>
                  <a:t>th</a:t>
                </a:r>
                <a:r>
                  <a:rPr lang="en-US" sz="2400" dirty="0"/>
                  <a:t> pass:</a:t>
                </a:r>
              </a:p>
              <a:p>
                <a:pPr lvl="1"/>
                <a:r>
                  <a:rPr lang="en-US" sz="2000" dirty="0"/>
                  <a:t>Divide items into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b="0" i="1" smtClean="0">
                            <a:latin typeface="Cambria Math" panose="02040503050406030204" pitchFamily="18" charset="0"/>
                          </a:rPr>
                          <m:t>𝑖</m:t>
                        </m:r>
                      </m:sub>
                    </m:sSub>
                  </m:oMath>
                </a14:m>
                <a:r>
                  <a:rPr lang="en-US" sz="2000" dirty="0"/>
                  <a:t> groups each of size about </a:t>
                </a:r>
                <a14:m>
                  <m:oMath xmlns:m="http://schemas.openxmlformats.org/officeDocument/2006/math">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den>
                    </m:f>
                  </m:oMath>
                </a14:m>
                <a:r>
                  <a:rPr lang="en-US" sz="2000" dirty="0"/>
                  <a:t>, and the </a:t>
                </a:r>
                <a14:m>
                  <m:oMath xmlns:m="http://schemas.openxmlformats.org/officeDocument/2006/math">
                    <m:r>
                      <a:rPr lang="en-US" sz="2000" b="0" i="1" smtClean="0">
                        <a:latin typeface="Cambria Math" panose="02040503050406030204" pitchFamily="18" charset="0"/>
                      </a:rPr>
                      <m:t>𝑗</m:t>
                    </m:r>
                  </m:oMath>
                </a14:m>
                <a:r>
                  <a:rPr lang="en-US" sz="2000" baseline="30000" dirty="0" err="1"/>
                  <a:t>th</a:t>
                </a:r>
                <a:r>
                  <a:rPr lang="en-US" sz="2000" dirty="0"/>
                  <a:t> group contains items with index </a:t>
                </a:r>
                <a14:m>
                  <m:oMath xmlns:m="http://schemas.openxmlformats.org/officeDocument/2006/math">
                    <m:r>
                      <a:rPr lang="en-US" sz="2000" b="0" i="1" smtClean="0">
                        <a:latin typeface="Cambria Math" panose="02040503050406030204" pitchFamily="18" charset="0"/>
                      </a:rPr>
                      <m:t>𝑗</m:t>
                    </m:r>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+3</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lvl="1"/>
                <a:r>
                  <a:rPr lang="en-US" sz="2000" dirty="0"/>
                  <a:t>For each of the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oMath>
                </a14:m>
                <a:r>
                  <a:rPr lang="en-US" sz="2000" dirty="0"/>
                  <a:t> groups, sort the items in that group. (Usually uses </a:t>
                </a:r>
                <a:r>
                  <a:rPr lang="en-US" sz="2000" dirty="0" err="1">
                    <a:latin typeface="Courier New" panose="02070309020205020404" pitchFamily="49" charset="0"/>
                    <a:cs typeface="Courier New" panose="02070309020205020404" pitchFamily="49" charset="0"/>
                  </a:rPr>
                  <a:t>InsertionSort</a:t>
                </a:r>
                <a:r>
                  <a:rPr lang="en-US" sz="2000" dirty="0"/>
                  <a:t>.)</a:t>
                </a:r>
              </a:p>
              <a:p>
                <a:pPr lvl="1"/>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2559384"/>
              </a:xfrm>
              <a:blipFill rotWithShape="1">
                <a:blip r:embed="rId1"/>
                <a:stretch>
                  <a:fillRect l="-1005" t="-3333"/>
                </a:stretch>
              </a:blipFill>
            </p:spPr>
            <p:txBody>
              <a:bodyPr/>
              <a:lstStyle/>
              <a:p>
                <a:r>
                  <a:rPr lang="en-US">
                    <a:noFill/>
                  </a:rPr>
                  <a:t> </a:t>
                </a:r>
                <a:endParaRPr lang="en-US">
                  <a:noFill/>
                </a:endParaRPr>
              </a:p>
            </p:txBody>
          </p:sp>
        </mc:Fallback>
      </mc:AlternateContent>
      <p:grpSp>
        <p:nvGrpSpPr>
          <p:cNvPr id="20" name="组合 19"/>
          <p:cNvGrpSpPr/>
          <p:nvPr/>
        </p:nvGrpSpPr>
        <p:grpSpPr>
          <a:xfrm>
            <a:off x="3602338" y="4250073"/>
            <a:ext cx="4913012" cy="2242801"/>
            <a:chOff x="3074850" y="4010173"/>
            <a:chExt cx="4913012" cy="2242801"/>
          </a:xfrm>
        </p:grpSpPr>
        <p:pic>
          <p:nvPicPr>
            <p:cNvPr id="4" name="图片 3"/>
            <p:cNvPicPr>
              <a:picLocks noChangeAspect="1"/>
            </p:cNvPicPr>
            <p:nvPr/>
          </p:nvPicPr>
          <p:blipFill rotWithShape="1">
            <a:blip r:embed="rId2"/>
            <a:srcRect t="2" b="-8"/>
            <a:stretch>
              <a:fillRect/>
            </a:stretch>
          </p:blipFill>
          <p:spPr>
            <a:xfrm>
              <a:off x="3079531" y="4020684"/>
              <a:ext cx="4908331" cy="2232290"/>
            </a:xfrm>
            <a:prstGeom prst="rect">
              <a:avLst/>
            </a:prstGeom>
          </p:spPr>
        </p:pic>
        <p:sp>
          <p:nvSpPr>
            <p:cNvPr id="10" name="矩形: 圆角 9"/>
            <p:cNvSpPr/>
            <p:nvPr/>
          </p:nvSpPr>
          <p:spPr>
            <a:xfrm>
              <a:off x="3103078" y="4010173"/>
              <a:ext cx="279879" cy="206108"/>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圆角 10"/>
            <p:cNvSpPr/>
            <p:nvPr/>
          </p:nvSpPr>
          <p:spPr>
            <a:xfrm>
              <a:off x="5848896" y="4012228"/>
              <a:ext cx="279879" cy="206108"/>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圆角 11"/>
            <p:cNvSpPr/>
            <p:nvPr/>
          </p:nvSpPr>
          <p:spPr>
            <a:xfrm>
              <a:off x="3406504" y="4010173"/>
              <a:ext cx="279879" cy="206108"/>
            </a:xfrm>
            <a:prstGeom prst="roundRect">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圆角 12"/>
            <p:cNvSpPr/>
            <p:nvPr/>
          </p:nvSpPr>
          <p:spPr>
            <a:xfrm>
              <a:off x="6163237" y="4010173"/>
              <a:ext cx="279879" cy="206108"/>
            </a:xfrm>
            <a:prstGeom prst="roundRect">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圆角 13"/>
            <p:cNvSpPr/>
            <p:nvPr/>
          </p:nvSpPr>
          <p:spPr>
            <a:xfrm>
              <a:off x="3709930" y="4016157"/>
              <a:ext cx="279879" cy="206108"/>
            </a:xfrm>
            <a:prstGeom prst="roundRect">
              <a:avLst/>
            </a:prstGeom>
            <a:solidFill>
              <a:schemeClr val="accent6">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p:cNvSpPr/>
            <p:nvPr/>
          </p:nvSpPr>
          <p:spPr>
            <a:xfrm>
              <a:off x="6466663" y="4010173"/>
              <a:ext cx="279879" cy="206108"/>
            </a:xfrm>
            <a:prstGeom prst="roundRect">
              <a:avLst/>
            </a:prstGeom>
            <a:solidFill>
              <a:schemeClr val="accent6">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圆角 15"/>
            <p:cNvSpPr/>
            <p:nvPr/>
          </p:nvSpPr>
          <p:spPr>
            <a:xfrm>
              <a:off x="3074850" y="4603899"/>
              <a:ext cx="279879" cy="206108"/>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圆角 16"/>
            <p:cNvSpPr/>
            <p:nvPr/>
          </p:nvSpPr>
          <p:spPr>
            <a:xfrm>
              <a:off x="5542810" y="4603899"/>
              <a:ext cx="279879" cy="206108"/>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圆角 17"/>
            <p:cNvSpPr/>
            <p:nvPr/>
          </p:nvSpPr>
          <p:spPr>
            <a:xfrm>
              <a:off x="4308830" y="4603899"/>
              <a:ext cx="279879" cy="206108"/>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6739316" y="4603899"/>
              <a:ext cx="279879" cy="206108"/>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文本框 20"/>
          <p:cNvSpPr txBox="1"/>
          <p:nvPr/>
        </p:nvSpPr>
        <p:spPr>
          <a:xfrm>
            <a:off x="517347" y="4353127"/>
            <a:ext cx="2926186" cy="369332"/>
          </a:xfrm>
          <a:prstGeom prst="rect">
            <a:avLst/>
          </a:prstGeom>
          <a:noFill/>
        </p:spPr>
        <p:txBody>
          <a:bodyPr wrap="none" rtlCol="0">
            <a:spAutoFit/>
          </a:bodyPr>
          <a:lstStyle/>
          <a:p>
            <a:r>
              <a:rPr lang="en-US" dirty="0">
                <a:solidFill>
                  <a:srgbClr val="C00000"/>
                </a:solidFill>
              </a:rPr>
              <a:t>Why </a:t>
            </a:r>
            <a:r>
              <a:rPr lang="en-US" dirty="0" err="1">
                <a:solidFill>
                  <a:srgbClr val="C00000"/>
                </a:solidFill>
                <a:latin typeface="Courier New" pitchFamily="49" charset="0"/>
                <a:cs typeface="Courier New" pitchFamily="49" charset="0"/>
              </a:rPr>
              <a:t>ShellSort</a:t>
            </a:r>
            <a:r>
              <a:rPr lang="en-US" dirty="0">
                <a:solidFill>
                  <a:srgbClr val="C00000"/>
                </a:solidFill>
              </a:rPr>
              <a:t> is correct?</a:t>
            </a:r>
            <a:endParaRPr lang="en-US" dirty="0">
              <a:solidFill>
                <a:srgbClr val="C00000"/>
              </a:solidFill>
            </a:endParaRPr>
          </a:p>
        </p:txBody>
      </p:sp>
      <mc:AlternateContent xmlns:mc="http://schemas.openxmlformats.org/markup-compatibility/2006">
        <mc:Choice xmlns:a14="http://schemas.microsoft.com/office/drawing/2010/main" Requires="a14">
          <p:sp>
            <p:nvSpPr>
              <p:cNvPr id="22" name="文本框 21">
                <a:extLst>
                  <a:ext uri="{FF2B5EF4-FFF2-40B4-BE49-F238E27FC236}">
                    <a14:artisticCrisscrossEtching id="{4F860591-7268-45DA-82D8-852CC7AE17BE}"/>
                  </a:ext>
                </a:extLst>
              </p:cNvPr>
              <p:cNvSpPr txBox="1"/>
              <p:nvPr/>
            </p:nvSpPr>
            <p:spPr>
              <a:xfrm>
                <a:off x="517347" y="4825513"/>
                <a:ext cx="2747547" cy="646331"/>
              </a:xfrm>
              <a:prstGeom prst="rect">
                <a:avLst/>
              </a:prstGeom>
              <a:noFill/>
            </p:spPr>
            <p:txBody>
              <a:bodyPr wrap="none" rtlCol="0">
                <a:spAutoFit/>
              </a:bodyPr>
              <a:lstStyle/>
              <a:p>
                <a:r>
                  <a:rPr lang="en-US" dirty="0">
                    <a:solidFill>
                      <a:schemeClr val="accent1"/>
                    </a:solidFill>
                  </a:rPr>
                  <a:t>The last pass always sort all</a:t>
                </a:r>
                <a:br>
                  <a:rPr lang="en-US" dirty="0">
                    <a:solidFill>
                      <a:schemeClr val="accent1"/>
                    </a:solidFill>
                  </a:rPr>
                </a:br>
                <a:r>
                  <a:rPr lang="en-US" dirty="0">
                    <a:solidFill>
                      <a:schemeClr val="accent1"/>
                    </a:solidFill>
                  </a:rPr>
                  <a:t>items since </a:t>
                </a:r>
                <a14:m>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𝑑</m:t>
                        </m:r>
                      </m:e>
                      <m:sub>
                        <m:r>
                          <a:rPr lang="en-US" b="0" i="1" smtClean="0">
                            <a:solidFill>
                              <a:schemeClr val="accent1"/>
                            </a:solidFill>
                            <a:latin typeface="Cambria Math" panose="02040503050406030204" pitchFamily="18" charset="0"/>
                          </a:rPr>
                          <m:t>𝑘</m:t>
                        </m:r>
                      </m:sub>
                    </m:sSub>
                    <m:r>
                      <a:rPr lang="en-US" b="0" i="1" smtClean="0">
                        <a:solidFill>
                          <a:schemeClr val="accent1"/>
                        </a:solidFill>
                        <a:latin typeface="Cambria Math" panose="02040503050406030204" pitchFamily="18" charset="0"/>
                      </a:rPr>
                      <m:t>=1</m:t>
                    </m:r>
                  </m:oMath>
                </a14:m>
                <a:r>
                  <a:rPr lang="en-US" dirty="0">
                    <a:solidFill>
                      <a:schemeClr val="accent1"/>
                    </a:solidFill>
                  </a:rPr>
                  <a:t>.</a:t>
                </a:r>
              </a:p>
            </p:txBody>
          </p:sp>
        </mc:Choice>
        <mc:Fallback>
          <p:sp>
            <p:nvSpPr>
              <p:cNvPr id="22" name="文本框 21"/>
              <p:cNvSpPr txBox="1">
                <a:spLocks noRot="1" noChangeAspect="1" noMove="1" noResize="1" noEditPoints="1" noAdjustHandles="1" noChangeArrowheads="1" noChangeShapeType="1" noTextEdit="1"/>
              </p:cNvSpPr>
              <p:nvPr/>
            </p:nvSpPr>
            <p:spPr>
              <a:xfrm>
                <a:off x="517347" y="4825513"/>
                <a:ext cx="2747547" cy="646331"/>
              </a:xfrm>
              <a:prstGeom prst="rect">
                <a:avLst/>
              </a:prstGeom>
              <a:blipFill rotWithShape="1">
                <a:blip r:embed="rId3"/>
                <a:stretch>
                  <a:fillRect l="-1996" t="-5660" r="-887" b="-14151"/>
                </a:stretch>
              </a:blipFill>
            </p:spPr>
            <p:txBody>
              <a:bodyPr/>
              <a:lstStyle/>
              <a:p>
                <a:r>
                  <a:rPr lang="en-US">
                    <a:noFill/>
                  </a:rPr>
                  <a:t> </a:t>
                </a:r>
                <a:endParaRPr lang="en-US">
                  <a:noFill/>
                </a:endParaRPr>
              </a:p>
            </p:txBody>
          </p:sp>
        </mc:Fallback>
      </mc:AlternateContent>
      <p:sp>
        <p:nvSpPr>
          <p:cNvPr id="23" name="文本框 22"/>
          <p:cNvSpPr txBox="1"/>
          <p:nvPr/>
        </p:nvSpPr>
        <p:spPr>
          <a:xfrm>
            <a:off x="517347" y="5574898"/>
            <a:ext cx="2180918" cy="646331"/>
          </a:xfrm>
          <a:prstGeom prst="rect">
            <a:avLst/>
          </a:prstGeom>
          <a:noFill/>
        </p:spPr>
        <p:txBody>
          <a:bodyPr wrap="none" rtlCol="0">
            <a:spAutoFit/>
          </a:bodyPr>
          <a:lstStyle/>
          <a:p>
            <a:r>
              <a:rPr lang="en-US" dirty="0">
                <a:solidFill>
                  <a:srgbClr val="C00000"/>
                </a:solidFill>
              </a:rPr>
              <a:t>But then why bother </a:t>
            </a:r>
            <a:br>
              <a:rPr lang="en-US" dirty="0">
                <a:solidFill>
                  <a:srgbClr val="C00000"/>
                </a:solidFill>
              </a:rPr>
            </a:br>
            <a:r>
              <a:rPr lang="en-US" dirty="0">
                <a:solidFill>
                  <a:srgbClr val="C00000"/>
                </a:solidFill>
              </a:rPr>
              <a:t>earlier passes?!</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Motivation of </a:t>
            </a:r>
            <a:r>
              <a:rPr lang="en-US" b="1" dirty="0" err="1"/>
              <a:t>ShellSort</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F9CE238D-2E25-452C-B365-F82561A19B4D}"/>
                  </a:ext>
                </a:extLst>
              </p:cNvPr>
              <p:cNvSpPr>
                <a:spLocks noGrp="1"/>
              </p:cNvSpPr>
              <p:nvPr>
                <p:ph idx="1"/>
              </p:nvPr>
            </p:nvSpPr>
            <p:spPr/>
            <p:txBody>
              <a:bodyPr>
                <a:normAutofit/>
              </a:bodyPr>
              <a:lstStyle/>
              <a:p>
                <a:r>
                  <a:rPr lang="en-US" sz="2400" dirty="0"/>
                  <a:t>In a sequence of items </a:t>
                </a:r>
                <a14:m>
                  <m:oMath xmlns:m="http://schemas.openxmlformats.org/officeDocument/2006/math">
                    <m:d>
                      <m:dPr>
                        <m:begChr m:val="⟨"/>
                        <m:endChr m:val="⟩"/>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e>
                    </m:d>
                  </m:oMath>
                </a14:m>
                <a:r>
                  <a:rPr lang="en-US" sz="2400" dirty="0"/>
                  <a:t>, if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&lt;</m:t>
                    </m:r>
                    <m:r>
                      <a:rPr lang="en-US" sz="2400" b="0" i="1" smtClean="0">
                        <a:latin typeface="Cambria Math" panose="02040503050406030204" pitchFamily="18" charset="0"/>
                      </a:rPr>
                      <m:t>𝑗</m:t>
                    </m:r>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&gt;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𝑗</m:t>
                        </m:r>
                      </m:sub>
                    </m:sSub>
                  </m:oMath>
                </a14:m>
                <a:r>
                  <a:rPr lang="en-US" sz="2400" dirty="0"/>
                  <a:t>, then the pair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sub>
                    </m:sSub>
                    <m:r>
                      <a:rPr lang="en-US" sz="2400" i="1">
                        <a:latin typeface="Cambria Math" panose="02040503050406030204" pitchFamily="18" charset="0"/>
                      </a:rPr>
                      <m:t>)</m:t>
                    </m:r>
                  </m:oMath>
                </a14:m>
                <a:r>
                  <a:rPr lang="en-US" sz="2400" dirty="0"/>
                  <a:t> is call an </a:t>
                </a:r>
                <a:r>
                  <a:rPr lang="en-US" sz="2400" b="1" dirty="0">
                    <a:solidFill>
                      <a:schemeClr val="accent1"/>
                    </a:solidFill>
                  </a:rPr>
                  <a:t>inversion</a:t>
                </a:r>
                <a:r>
                  <a:rPr lang="en-US" sz="2400" dirty="0"/>
                  <a:t>.</a:t>
                </a:r>
              </a:p>
              <a:p>
                <a:r>
                  <a:rPr lang="en-US" sz="2400" dirty="0">
                    <a:solidFill>
                      <a:srgbClr val="C00000"/>
                    </a:solidFill>
                  </a:rPr>
                  <a:t>The process of sorting is to correct all inversions!</a:t>
                </a:r>
              </a:p>
              <a:p>
                <a:endParaRPr lang="en-US" sz="2400" dirty="0"/>
              </a:p>
              <a:p>
                <a:r>
                  <a:rPr lang="en-US" sz="2400" dirty="0"/>
                  <a:t>Earlier passes in </a:t>
                </a:r>
                <a:r>
                  <a:rPr lang="en-US" sz="2400" dirty="0" err="1">
                    <a:latin typeface="Courier New" panose="02070309020205020404" pitchFamily="49" charset="0"/>
                    <a:cs typeface="Courier New" panose="02070309020205020404" pitchFamily="49" charset="0"/>
                  </a:rPr>
                  <a:t>ShellSort</a:t>
                </a:r>
                <a:r>
                  <a:rPr lang="en-US" sz="2400" dirty="0"/>
                  <a:t> reduce number of inversions, making the sequence “closer” to being sorted.</a:t>
                </a:r>
              </a:p>
              <a:p>
                <a:r>
                  <a:rPr lang="en-US" sz="2400" dirty="0" err="1">
                    <a:latin typeface="Courier New" panose="02070309020205020404" pitchFamily="49" charset="0"/>
                    <a:cs typeface="Courier New" panose="02070309020205020404" pitchFamily="49" charset="0"/>
                  </a:rPr>
                  <a:t>InsertionSort</a:t>
                </a:r>
                <a:r>
                  <a:rPr lang="en-US" sz="2400" dirty="0"/>
                  <a:t> performs better (i.e., faster) as the input sequence becomes “closer” to being sorted.</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681" r="-1468"/>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Ideal versus Reality</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9E8B647D-0240-47F1-8AC9-081D78256C81}"/>
                  </a:ext>
                </a:extLst>
              </p:cNvPr>
              <p:cNvSpPr>
                <a:spLocks noGrp="1"/>
              </p:cNvSpPr>
              <p:nvPr>
                <p:ph idx="1"/>
              </p:nvPr>
            </p:nvSpPr>
            <p:spPr>
              <a:xfrm>
                <a:off x="628650" y="1719045"/>
                <a:ext cx="7886700" cy="4351338"/>
              </a:xfrm>
            </p:spPr>
            <p:txBody>
              <a:bodyPr>
                <a:normAutofit/>
              </a:bodyPr>
              <a:lstStyle/>
              <a:p>
                <a:r>
                  <a:rPr lang="en-US" sz="2400" dirty="0"/>
                  <a:t>Unfortunately, </a:t>
                </a:r>
                <a:r>
                  <a:rPr lang="en-US" sz="2400" dirty="0" err="1">
                    <a:latin typeface="Courier New" panose="02070309020205020404" pitchFamily="49" charset="0"/>
                    <a:cs typeface="Courier New" panose="02070309020205020404" pitchFamily="49" charset="0"/>
                  </a:rPr>
                  <a:t>ShellSort</a:t>
                </a:r>
                <a:r>
                  <a:rPr lang="en-US" sz="2400" dirty="0"/>
                  <a:t> is not that fast, at least when using Shell’s original distances…</a:t>
                </a:r>
              </a:p>
              <a:p>
                <a:r>
                  <a:rPr lang="en-US" sz="2400" dirty="0"/>
                  <a:t>Upper bound on the runtime of </a:t>
                </a:r>
                <a:r>
                  <a:rPr lang="en-US" sz="2400" dirty="0" err="1">
                    <a:latin typeface="Courier New" panose="02070309020205020404" pitchFamily="49" charset="0"/>
                    <a:cs typeface="Courier New" panose="02070309020205020404" pitchFamily="49" charset="0"/>
                  </a:rPr>
                  <a:t>ShellSort</a:t>
                </a:r>
                <a:r>
                  <a:rPr lang="en-US" sz="2400" dirty="0"/>
                  <a:t>:</a:t>
                </a:r>
              </a:p>
              <a:p>
                <a:pPr lvl="1"/>
                <a:r>
                  <a:rPr lang="en-US" sz="2000" dirty="0"/>
                  <a:t>Assume we have </a:t>
                </a:r>
                <a14:m>
                  <m:oMath xmlns:m="http://schemas.openxmlformats.org/officeDocument/2006/math">
                    <m:r>
                      <a:rPr lang="en-US" sz="2000" b="0" i="1" smtClean="0">
                        <a:latin typeface="Cambria Math" panose="02040503050406030204" pitchFamily="18" charset="0"/>
                      </a:rPr>
                      <m:t>𝑛</m:t>
                    </m:r>
                  </m:oMath>
                </a14:m>
                <a:r>
                  <a:rPr lang="en-US" sz="2000" dirty="0"/>
                  <a:t> items where </a:t>
                </a:r>
                <a14:m>
                  <m:oMath xmlns:m="http://schemas.openxmlformats.org/officeDocument/2006/math">
                    <m:r>
                      <a:rPr lang="en-US" sz="2000" i="1" dirty="0" smtClean="0">
                        <a:latin typeface="Cambria Math" panose="02040503050406030204" pitchFamily="18" charset="0"/>
                      </a:rPr>
                      <m:t>𝑛</m:t>
                    </m:r>
                  </m:oMath>
                </a14:m>
                <a:r>
                  <a:rPr lang="en-US" sz="2000" dirty="0"/>
                  <a:t> is some power of two.</a:t>
                </a:r>
              </a:p>
              <a:p>
                <a:pPr lvl="1"/>
                <a:r>
                  <a:rPr lang="en-US" sz="2000" dirty="0"/>
                  <a:t>The distances are </a:t>
                </a:r>
                <a14:m>
                  <m:oMath xmlns:m="http://schemas.openxmlformats.org/officeDocument/2006/math">
                    <m:f>
                      <m:fPr>
                        <m:type m:val="lin"/>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f>
                      <m:fPr>
                        <m:type m:val="lin"/>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,⋯,1</m:t>
                    </m:r>
                  </m:oMath>
                </a14:m>
                <a:r>
                  <a:rPr lang="en-US" sz="2000" dirty="0"/>
                  <a:t>.</a:t>
                </a:r>
              </a:p>
              <a:p>
                <a:pPr lvl="1"/>
                <a:r>
                  <a:rPr lang="en-US" sz="2000" dirty="0"/>
                  <a:t>For the </a:t>
                </a:r>
                <a14:m>
                  <m:oMath xmlns:m="http://schemas.openxmlformats.org/officeDocument/2006/math">
                    <m:r>
                      <a:rPr lang="en-US" sz="2000" b="0" i="1" smtClean="0">
                        <a:latin typeface="Cambria Math" panose="02040503050406030204" pitchFamily="18" charset="0"/>
                      </a:rPr>
                      <m:t>𝑖</m:t>
                    </m:r>
                  </m:oMath>
                </a14:m>
                <a:r>
                  <a:rPr lang="en-US" sz="2000" dirty="0" err="1"/>
                  <a:t>th</a:t>
                </a:r>
                <a:r>
                  <a:rPr lang="en-US" sz="2000" dirty="0"/>
                  <a:t> pass, we run </a:t>
                </a:r>
                <a14:m>
                  <m:oMath xmlns:m="http://schemas.openxmlformats.org/officeDocument/2006/math">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𝑖</m:t>
                            </m:r>
                          </m:sup>
                        </m:sSup>
                      </m:den>
                    </m:f>
                  </m:oMath>
                </a14:m>
                <a:r>
                  <a:rPr lang="en-US" sz="2000" dirty="0"/>
                  <a:t> instances of </a:t>
                </a:r>
                <a:r>
                  <a:rPr lang="en-US" sz="2000" dirty="0" err="1">
                    <a:latin typeface="Courier New" panose="02070309020205020404" pitchFamily="49" charset="0"/>
                    <a:cs typeface="Courier New" panose="02070309020205020404" pitchFamily="49" charset="0"/>
                  </a:rPr>
                  <a:t>InsertionSort</a:t>
                </a:r>
                <a:r>
                  <a:rPr lang="en-US" sz="2000" dirty="0"/>
                  <a:t>, </a:t>
                </a:r>
                <a:br>
                  <a:rPr lang="en-US" sz="2000" dirty="0"/>
                </a:br>
                <a:r>
                  <a:rPr lang="en-US" sz="2000" dirty="0"/>
                  <a:t>each having to sort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𝑖</m:t>
                        </m:r>
                      </m:sup>
                    </m:sSup>
                  </m:oMath>
                </a14:m>
                <a:r>
                  <a:rPr lang="en-US" sz="2000" dirty="0"/>
                  <a:t> items.</a:t>
                </a:r>
              </a:p>
              <a:p>
                <a:pPr lvl="1"/>
                <a:r>
                  <a:rPr lang="en-US" sz="2000" dirty="0"/>
                  <a:t>So the total runtime is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func>
                          <m:funcPr>
                            <m:ctrlPr>
                              <a:rPr lang="en-US" sz="2000" b="0" i="1" smtClean="0">
                                <a:latin typeface="Cambria Math" panose="02040503050406030204" pitchFamily="18" charset="0"/>
                              </a:rPr>
                            </m:ctrlPr>
                          </m:funcPr>
                          <m:fName>
                            <m:r>
                              <a:rPr lang="en-US" sz="2000" b="0" i="0" smtClean="0">
                                <a:latin typeface="Cambria Math" panose="02040503050406030204" pitchFamily="18" charset="0"/>
                              </a:rPr>
                              <m:t>(</m:t>
                            </m:r>
                            <m:r>
                              <m:rPr>
                                <m:sty m:val="p"/>
                              </m:rPr>
                              <a:rPr lang="en-US" sz="2000" b="0" i="0" smtClean="0">
                                <a:latin typeface="Cambria Math" panose="02040503050406030204" pitchFamily="18" charset="0"/>
                              </a:rPr>
                              <m:t>lg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)−1</m:t>
                        </m:r>
                      </m:sup>
                      <m:e>
                        <m:d>
                          <m:dPr>
                            <m:ctrlPr>
                              <a:rPr lang="en-US" sz="2000" b="0" i="1" smtClean="0">
                                <a:latin typeface="Cambria Math" panose="02040503050406030204" pitchFamily="18" charset="0"/>
                              </a:rPr>
                            </m:ctrlPr>
                          </m:dPr>
                          <m:e>
                            <m:f>
                              <m:fPr>
                                <m:type m:val="lin"/>
                                <m:ctrlPr>
                                  <a:rPr lang="en-US" sz="2000" i="1">
                                    <a:latin typeface="Cambria Math" panose="02040503050406030204" pitchFamily="18" charset="0"/>
                                  </a:rPr>
                                </m:ctrlPr>
                              </m:fPr>
                              <m:num>
                                <m:r>
                                  <a:rPr lang="en-US" sz="2000" i="1">
                                    <a:latin typeface="Cambria Math" panose="02040503050406030204" pitchFamily="18" charset="0"/>
                                  </a:rPr>
                                  <m:t>𝑛</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𝑖</m:t>
                                    </m:r>
                                  </m:sup>
                                </m:sSup>
                              </m:den>
                            </m:f>
                            <m:r>
                              <a:rPr lang="en-US" sz="2000" b="0" i="1" smtClean="0">
                                <a:latin typeface="Cambria Math" panose="02040503050406030204" pitchFamily="18" charset="0"/>
                              </a:rPr>
                              <m:t>⋅</m:t>
                            </m:r>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2</m:t>
                                    </m:r>
                                    <m:r>
                                      <a:rPr lang="en-US" sz="2000" b="0" i="1" smtClean="0">
                                        <a:latin typeface="Cambria Math" panose="02040503050406030204" pitchFamily="18" charset="0"/>
                                      </a:rPr>
                                      <m:t>𝑖</m:t>
                                    </m:r>
                                  </m:sup>
                                </m:sSup>
                              </m:e>
                            </m:d>
                          </m:e>
                        </m:d>
                      </m:e>
                    </m:nary>
                    <m:r>
                      <a:rPr lang="en-US" sz="2000" b="0" i="1" smtClean="0">
                        <a:latin typeface="Cambria Math" panose="02040503050406030204" pitchFamily="18" charset="0"/>
                      </a:rPr>
                      <m:t>=</m:t>
                    </m:r>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e>
                    </m:d>
                  </m:oMath>
                </a14:m>
                <a:r>
                  <a:rPr lang="en-US" sz="2000" dirty="0"/>
                  <a:t> </a:t>
                </a:r>
              </a:p>
              <a:p>
                <a:r>
                  <a:rPr lang="en-US" sz="2400" dirty="0">
                    <a:solidFill>
                      <a:srgbClr val="C00000"/>
                    </a:solidFill>
                  </a:rPr>
                  <a:t>Will </a:t>
                </a:r>
                <a:r>
                  <a:rPr lang="en-US" sz="2400" dirty="0" err="1">
                    <a:solidFill>
                      <a:srgbClr val="C00000"/>
                    </a:solidFill>
                    <a:latin typeface="Courier New" panose="02070309020205020404" pitchFamily="49" charset="0"/>
                    <a:cs typeface="Courier New" panose="02070309020205020404" pitchFamily="49" charset="0"/>
                  </a:rPr>
                  <a:t>ShellSort</a:t>
                </a:r>
                <a:r>
                  <a:rPr lang="en-US" sz="2400" dirty="0">
                    <a:solidFill>
                      <a:srgbClr val="C00000"/>
                    </a:solidFill>
                  </a:rPr>
                  <a:t> actually perform so poor?</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719045"/>
                <a:ext cx="7886700" cy="4351338"/>
              </a:xfrm>
              <a:blipFill rotWithShape="1">
                <a:blip r:embed="rId1"/>
                <a:stretch>
                  <a:fillRect l="-1005" t="-210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ShellSort</a:t>
            </a:r>
            <a:r>
              <a:rPr lang="en-US" dirty="0"/>
              <a:t> can be slow!</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C7E3EFC1-5C88-41D6-8713-67078BC1A55B}"/>
                  </a:ext>
                </a:extLst>
              </p:cNvPr>
              <p:cNvSpPr>
                <a:spLocks noGrp="1"/>
              </p:cNvSpPr>
              <p:nvPr>
                <p:ph idx="1"/>
              </p:nvPr>
            </p:nvSpPr>
            <p:spPr/>
            <p:txBody>
              <a:bodyPr>
                <a:normAutofit/>
              </a:bodyPr>
              <a:lstStyle/>
              <a:p>
                <a:r>
                  <a:rPr lang="en-US" sz="2400" dirty="0"/>
                  <a:t>When using Shell’s original distances, the runtime of </a:t>
                </a:r>
                <a:r>
                  <a:rPr lang="en-US" sz="2400" dirty="0" err="1">
                    <a:latin typeface="Courier New" panose="02070309020205020404" pitchFamily="49" charset="0"/>
                    <a:cs typeface="Courier New" panose="02070309020205020404" pitchFamily="49" charset="0"/>
                  </a:rPr>
                  <a:t>ShellSort</a:t>
                </a:r>
                <a:r>
                  <a:rPr lang="en-US" sz="2400" dirty="0"/>
                  <a:t> can be </a:t>
                </a:r>
                <a14:m>
                  <m:oMath xmlns:m="http://schemas.openxmlformats.org/officeDocument/2006/math">
                    <m:r>
                      <m:rPr>
                        <m:sty m:val="p"/>
                      </m:rPr>
                      <a:rPr lang="en-US" sz="2400" b="0" i="0" smtClean="0">
                        <a:latin typeface="Cambria Math" panose="02040503050406030204" pitchFamily="18" charset="0"/>
                      </a:rPr>
                      <m:t>Θ</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e>
                    </m:d>
                  </m:oMath>
                </a14:m>
                <a:r>
                  <a:rPr lang="en-US" sz="2400" dirty="0"/>
                  <a:t> for certain input sequences.</a:t>
                </a:r>
              </a:p>
              <a:p>
                <a:r>
                  <a:rPr lang="en-US" sz="2400" b="1" dirty="0"/>
                  <a:t>Example:</a:t>
                </a:r>
                <a:r>
                  <a:rPr lang="en-US" sz="2400" dirty="0"/>
                  <a:t> input is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a:t>, where </a:t>
                </a:r>
                <a14:m>
                  <m:oMath xmlns:m="http://schemas.openxmlformats.org/officeDocument/2006/math">
                    <m:d>
                      <m:dPr>
                        <m:begChr m:val="["/>
                        <m:endChr m:val="]"/>
                        <m:ctrlPr>
                          <a:rPr lang="en-US" sz="2400" b="0" i="1" smtClean="0">
                            <a:latin typeface="Cambria Math" panose="02040503050406030204" pitchFamily="18" charset="0"/>
                          </a:rPr>
                        </m:ctrlPr>
                      </m:dPr>
                      <m:e>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2</m:t>
                            </m:r>
                          </m:den>
                        </m:f>
                      </m:e>
                    </m:d>
                  </m:oMath>
                </a14:m>
                <a:r>
                  <a:rPr lang="en-US" sz="2400" dirty="0"/>
                  <a:t> are in even positions, and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𝑛</m:t>
                        </m:r>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2</m:t>
                            </m:r>
                          </m:den>
                        </m:f>
                      </m:e>
                    </m:d>
                  </m:oMath>
                </a14:m>
                <a:r>
                  <a:rPr lang="en-US" sz="2400" dirty="0"/>
                  <a:t> are in odd positions.</a:t>
                </a:r>
              </a:p>
              <a:p>
                <a:endParaRPr lang="en-US" sz="2400" dirty="0"/>
              </a:p>
              <a:p>
                <a:endParaRPr lang="en-US" sz="2400" dirty="0"/>
              </a:p>
              <a:p>
                <a:r>
                  <a:rPr lang="en-US" sz="2400" dirty="0"/>
                  <a:t>Then, before the last pass, no pair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oMath>
                </a14:m>
                <a:r>
                  <a:rPr lang="en-US" sz="2400" dirty="0"/>
                  <a:t> where </a:t>
                </a:r>
                <a14:m>
                  <m:oMath xmlns:m="http://schemas.openxmlformats.org/officeDocument/2006/math">
                    <m:r>
                      <a:rPr lang="en-US" sz="2400" b="0" i="1" smtClean="0">
                        <a:latin typeface="Cambria Math" panose="02040503050406030204" pitchFamily="18" charset="0"/>
                      </a:rPr>
                      <m:t>𝑖</m:t>
                    </m:r>
                  </m:oMath>
                </a14:m>
                <a:r>
                  <a:rPr lang="en-US" sz="2400" dirty="0"/>
                  <a:t> and </a:t>
                </a:r>
                <a14:m>
                  <m:oMath xmlns:m="http://schemas.openxmlformats.org/officeDocument/2006/math">
                    <m:r>
                      <a:rPr lang="en-US" sz="2400" b="0" i="1" smtClean="0">
                        <a:latin typeface="Cambria Math" panose="02040503050406030204" pitchFamily="18" charset="0"/>
                      </a:rPr>
                      <m:t>𝑗</m:t>
                    </m:r>
                  </m:oMath>
                </a14:m>
                <a:r>
                  <a:rPr lang="en-US" sz="2400" dirty="0"/>
                  <a:t> are of different parity is ever compared!</a:t>
                </a:r>
              </a:p>
              <a:p>
                <a:r>
                  <a:rPr lang="en-US" sz="2400" dirty="0"/>
                  <a:t>In the last pass, </a:t>
                </a:r>
                <a14:m>
                  <m:oMath xmlns:m="http://schemas.openxmlformats.org/officeDocument/2006/math">
                    <m:r>
                      <m:rPr>
                        <m:sty m:val="p"/>
                      </m:rPr>
                      <a:rPr lang="en-US" sz="2400" b="0" i="0" smtClean="0">
                        <a:latin typeface="Cambria Math" panose="02040503050406030204" pitchFamily="18" charset="0"/>
                      </a:rPr>
                      <m:t>Θ</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e>
                    </m:d>
                  </m:oMath>
                </a14:m>
                <a:r>
                  <a:rPr lang="en-US" sz="2400" dirty="0"/>
                  <a:t> work has to be done!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r="-850"/>
                </a:stretch>
              </a:blipFill>
            </p:spPr>
            <p:txBody>
              <a:bodyPr/>
              <a:lstStyle/>
              <a:p>
                <a:r>
                  <a:rPr lang="en-US">
                    <a:noFill/>
                  </a:rPr>
                  <a:t> </a:t>
                </a:r>
                <a:endParaRPr lang="en-US">
                  <a:noFill/>
                </a:endParaRPr>
              </a:p>
            </p:txBody>
          </p:sp>
        </mc:Fallback>
      </mc:AlternateContent>
      <p:pic>
        <p:nvPicPr>
          <p:cNvPr id="4" name="图片 3"/>
          <p:cNvPicPr>
            <a:picLocks noChangeAspect="1"/>
          </p:cNvPicPr>
          <p:nvPr/>
        </p:nvPicPr>
        <p:blipFill>
          <a:blip r:embed="rId2"/>
          <a:stretch>
            <a:fillRect/>
          </a:stretch>
        </p:blipFill>
        <p:spPr>
          <a:xfrm>
            <a:off x="1108841" y="3502572"/>
            <a:ext cx="6926317" cy="67499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833053"/>
          </a:xfrm>
        </p:spPr>
        <p:txBody>
          <a:bodyPr/>
          <a:lstStyle/>
          <a:p>
            <a:r>
              <a:rPr lang="en-US" dirty="0"/>
              <a:t>Choice of distances matters, a lot!</a:t>
            </a:r>
            <a:endParaRPr lang="en-US" dirty="0"/>
          </a:p>
        </p:txBody>
      </p:sp>
      <p:pic>
        <p:nvPicPr>
          <p:cNvPr id="4" name="内容占位符 3"/>
          <p:cNvPicPr>
            <a:picLocks noGrp="1" noChangeAspect="1"/>
          </p:cNvPicPr>
          <p:nvPr>
            <p:ph idx="1"/>
          </p:nvPr>
        </p:nvPicPr>
        <p:blipFill>
          <a:blip r:embed="rId1"/>
          <a:stretch>
            <a:fillRect/>
          </a:stretch>
        </p:blipFill>
        <p:spPr>
          <a:xfrm>
            <a:off x="482145" y="1198179"/>
            <a:ext cx="8179709" cy="5294695"/>
          </a:xfrm>
          <a:prstGeom prst="rect">
            <a:avLst/>
          </a:prstGeom>
        </p:spPr>
      </p:pic>
      <p:sp>
        <p:nvSpPr>
          <p:cNvPr id="5" name="矩形: 圆角 4"/>
          <p:cNvSpPr/>
          <p:nvPr/>
        </p:nvSpPr>
        <p:spPr>
          <a:xfrm>
            <a:off x="5725865" y="2883673"/>
            <a:ext cx="713036" cy="25112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400" dirty="0"/>
              <a:t>Divide-and-Conquer:</a:t>
            </a:r>
            <a:br>
              <a:rPr lang="en-US" sz="2400" dirty="0"/>
            </a:br>
            <a:r>
              <a:rPr lang="en-US" sz="4000" dirty="0"/>
              <a:t>A unified view for </a:t>
            </a:r>
            <a:r>
              <a:rPr lang="en-US" sz="4000" u="sng" dirty="0"/>
              <a:t>many</a:t>
            </a:r>
            <a:r>
              <a:rPr lang="en-US" sz="4000" dirty="0"/>
              <a:t> sorting </a:t>
            </a:r>
            <a:r>
              <a:rPr lang="en-US" sz="4000" dirty="0" err="1"/>
              <a:t>algs</a:t>
            </a:r>
            <a:r>
              <a:rPr lang="en-US" sz="4000" dirty="0"/>
              <a:t>.</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F137834-1713-4439-A15D-4E937A4AD987}"/>
                  </a:ext>
                </a:extLst>
              </p:cNvPr>
              <p:cNvSpPr>
                <a:spLocks noGrp="1"/>
              </p:cNvSpPr>
              <p:nvPr>
                <p:ph idx="1"/>
              </p:nvPr>
            </p:nvSpPr>
            <p:spPr/>
            <p:txBody>
              <a:bodyPr>
                <a:normAutofit/>
              </a:bodyPr>
              <a:lstStyle/>
              <a:p>
                <a:r>
                  <a:rPr lang="en-US" sz="2400" dirty="0"/>
                  <a:t>Divide the input into size </a:t>
                </a:r>
                <a14:m>
                  <m:oMath xmlns:m="http://schemas.openxmlformats.org/officeDocument/2006/math">
                    <m:r>
                      <a:rPr lang="en-US" sz="2400" i="1" dirty="0" smtClean="0">
                        <a:latin typeface="Cambria Math" panose="02040503050406030204" pitchFamily="18" charset="0"/>
                      </a:rPr>
                      <m:t>1</m:t>
                    </m:r>
                  </m:oMath>
                </a14:m>
                <a:r>
                  <a:rPr lang="en-US" sz="2400" dirty="0"/>
                  <a:t> and size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pPr lvl="1"/>
                <a:r>
                  <a:rPr lang="en-US" sz="2000" dirty="0" err="1">
                    <a:latin typeface="Courier New" panose="02070309020205020404" pitchFamily="49" charset="0"/>
                    <a:cs typeface="Courier New" panose="02070309020205020404" pitchFamily="49" charset="0"/>
                  </a:rPr>
                  <a:t>InsertionSort</a:t>
                </a:r>
                <a:r>
                  <a:rPr lang="en-US" sz="2000" dirty="0"/>
                  <a:t>, easy to divide, combine needs efforts.</a:t>
                </a:r>
              </a:p>
              <a:p>
                <a:pPr lvl="1"/>
                <a:r>
                  <a:rPr lang="en-US" sz="2000" dirty="0" err="1">
                    <a:latin typeface="Courier New" panose="02070309020205020404" pitchFamily="49" charset="0"/>
                    <a:cs typeface="Courier New" panose="02070309020205020404" pitchFamily="49" charset="0"/>
                  </a:rPr>
                  <a:t>SelectionSort</a:t>
                </a:r>
                <a:r>
                  <a:rPr lang="en-US" sz="2000" dirty="0"/>
                  <a:t>, divide needs efforts, easy to combine.</a:t>
                </a:r>
              </a:p>
              <a:p>
                <a:r>
                  <a:rPr lang="en-US" sz="2400" dirty="0"/>
                  <a:t>Divide the input into two parts each of same size.</a:t>
                </a:r>
              </a:p>
              <a:p>
                <a:pPr lvl="1"/>
                <a:r>
                  <a:rPr lang="en-US" sz="2000" dirty="0" err="1">
                    <a:latin typeface="Courier New" panose="02070309020205020404" pitchFamily="49" charset="0"/>
                    <a:cs typeface="Courier New" panose="02070309020205020404" pitchFamily="49" charset="0"/>
                  </a:rPr>
                  <a:t>MergeSort</a:t>
                </a:r>
                <a:r>
                  <a:rPr lang="en-US" sz="2000" dirty="0"/>
                  <a:t>, easy to divide, combine needs efforts.</a:t>
                </a:r>
              </a:p>
              <a:p>
                <a:r>
                  <a:rPr lang="en-US" sz="2400" dirty="0"/>
                  <a:t>Divide the input into two parts of </a:t>
                </a:r>
                <a:r>
                  <a:rPr lang="en-US" sz="2400" dirty="0">
                    <a:solidFill>
                      <a:srgbClr val="C00000"/>
                    </a:solidFill>
                  </a:rPr>
                  <a:t>approximately</a:t>
                </a:r>
                <a:r>
                  <a:rPr lang="en-US" sz="2400" dirty="0"/>
                  <a:t> same size.</a:t>
                </a:r>
              </a:p>
              <a:p>
                <a:pPr lvl="1"/>
                <a:r>
                  <a:rPr lang="en-US" sz="2000" dirty="0" err="1">
                    <a:latin typeface="Courier New" panose="02070309020205020404" pitchFamily="49" charset="0"/>
                    <a:cs typeface="Courier New" panose="02070309020205020404" pitchFamily="49" charset="0"/>
                  </a:rPr>
                  <a:t>QuickSort</a:t>
                </a:r>
                <a:r>
                  <a:rPr lang="en-US" sz="2000" dirty="0"/>
                  <a:t>, divide needs efforts, easy to combine.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
        <p:nvSpPr>
          <p:cNvPr id="4" name="矩形 3"/>
          <p:cNvSpPr/>
          <p:nvPr/>
        </p:nvSpPr>
        <p:spPr>
          <a:xfrm>
            <a:off x="3834720" y="4872841"/>
            <a:ext cx="4680630" cy="13041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US" sz="2400" b="1" u="sng" dirty="0">
                <a:solidFill>
                  <a:schemeClr val="tx1"/>
                </a:solidFill>
              </a:rPr>
              <a:t>Divide</a:t>
            </a:r>
            <a:r>
              <a:rPr lang="en-US" sz="2400" dirty="0">
                <a:solidFill>
                  <a:schemeClr val="tx1"/>
                </a:solidFill>
              </a:rPr>
              <a:t> problem into subproblems.</a:t>
            </a:r>
            <a:endParaRPr lang="en-US" sz="2400" dirty="0">
              <a:solidFill>
                <a:schemeClr val="tx1"/>
              </a:solidFill>
            </a:endParaRPr>
          </a:p>
          <a:p>
            <a:pPr>
              <a:spcAft>
                <a:spcPts val="300"/>
              </a:spcAft>
            </a:pPr>
            <a:r>
              <a:rPr lang="en-US" sz="2400" b="1" dirty="0">
                <a:solidFill>
                  <a:schemeClr val="tx1"/>
                </a:solidFill>
                <a:cs typeface="Courier New" pitchFamily="49" charset="0"/>
              </a:rPr>
              <a:t>Conquer</a:t>
            </a:r>
            <a:r>
              <a:rPr lang="en-US" sz="2400" dirty="0">
                <a:solidFill>
                  <a:schemeClr val="tx1"/>
                </a:solidFill>
                <a:cs typeface="Courier New" pitchFamily="49" charset="0"/>
              </a:rPr>
              <a:t> subproblems recursively.</a:t>
            </a:r>
            <a:endParaRPr lang="en-US" sz="2400" dirty="0">
              <a:solidFill>
                <a:schemeClr val="tx1"/>
              </a:solidFill>
              <a:cs typeface="Courier New" pitchFamily="49" charset="0"/>
            </a:endParaRPr>
          </a:p>
          <a:p>
            <a:pPr>
              <a:spcAft>
                <a:spcPts val="300"/>
              </a:spcAft>
            </a:pPr>
            <a:r>
              <a:rPr lang="en-US" sz="2400" b="1" u="sng" dirty="0">
                <a:solidFill>
                  <a:schemeClr val="tx1"/>
                </a:solidFill>
                <a:cs typeface="Courier New" pitchFamily="49" charset="0"/>
              </a:rPr>
              <a:t>Combine</a:t>
            </a:r>
            <a:r>
              <a:rPr lang="en-US" sz="2400" dirty="0">
                <a:solidFill>
                  <a:schemeClr val="tx1"/>
                </a:solidFill>
                <a:cs typeface="Courier New" pitchFamily="49" charset="0"/>
              </a:rPr>
              <a:t> solutions of subproblems.</a:t>
            </a:r>
            <a:endParaRPr lang="en-US" sz="2400" dirty="0">
              <a:solidFill>
                <a:schemeClr val="tx1"/>
              </a:solidFill>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b="1" dirty="0" err="1"/>
              <a:t>QuickSort</a:t>
            </a:r>
            <a:r>
              <a:rPr lang="en-US" dirty="0"/>
              <a:t>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1C3781D1-1BA1-4EA1-8B71-25D0BD6669DD}"/>
                  </a:ext>
                </a:extLst>
              </p:cNvPr>
              <p:cNvSpPr>
                <a:spLocks noGrp="1"/>
              </p:cNvSpPr>
              <p:nvPr>
                <p:ph idx="1"/>
              </p:nvPr>
            </p:nvSpPr>
            <p:spPr/>
            <p:txBody>
              <a:bodyPr>
                <a:normAutofit/>
              </a:bodyPr>
              <a:lstStyle/>
              <a:p>
                <a:r>
                  <a:rPr lang="en-US" b="1" dirty="0"/>
                  <a:t>Input:</a:t>
                </a:r>
                <a:r>
                  <a:rPr lang="en-US" dirty="0"/>
                  <a:t> array </a:t>
                </a:r>
                <a14:m>
                  <m:oMath xmlns:m="http://schemas.openxmlformats.org/officeDocument/2006/math">
                    <m:r>
                      <a:rPr lang="en-US" b="0" i="1" smtClean="0">
                        <a:latin typeface="Cambria Math" panose="02040503050406030204" pitchFamily="18" charset="0"/>
                      </a:rPr>
                      <m:t>𝐴</m:t>
                    </m:r>
                  </m:oMath>
                </a14:m>
                <a:r>
                  <a:rPr lang="en-US" dirty="0"/>
                  <a:t> of </a:t>
                </a:r>
                <a14:m>
                  <m:oMath xmlns:m="http://schemas.openxmlformats.org/officeDocument/2006/math">
                    <m:r>
                      <a:rPr lang="en-US" i="1" dirty="0" smtClean="0">
                        <a:latin typeface="Cambria Math" panose="02040503050406030204" pitchFamily="18" charset="0"/>
                      </a:rPr>
                      <m:t>𝑛</m:t>
                    </m:r>
                  </m:oMath>
                </a14:m>
                <a:r>
                  <a:rPr lang="en-US" dirty="0"/>
                  <a:t> items.</a:t>
                </a:r>
              </a:p>
              <a:p>
                <a:r>
                  <a:rPr lang="en-US" b="1" dirty="0"/>
                  <a:t>Algorithms:</a:t>
                </a:r>
              </a:p>
              <a:p>
                <a:pPr lvl="1"/>
                <a:r>
                  <a:rPr lang="en-US" dirty="0"/>
                  <a:t>Choose one item </a:t>
                </a:r>
                <a14:m>
                  <m:oMath xmlns:m="http://schemas.openxmlformats.org/officeDocument/2006/math">
                    <m:r>
                      <a:rPr lang="en-US" i="1">
                        <a:latin typeface="Cambria Math" panose="02040503050406030204" pitchFamily="18" charset="0"/>
                      </a:rPr>
                      <m:t>𝑥</m:t>
                    </m:r>
                  </m:oMath>
                </a14:m>
                <a:r>
                  <a:rPr lang="en-US" dirty="0"/>
                  <a: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t>as the </a:t>
                </a:r>
                <a:r>
                  <a:rPr lang="en-US" dirty="0">
                    <a:solidFill>
                      <a:srgbClr val="C00000"/>
                    </a:solidFill>
                  </a:rPr>
                  <a:t>pivot</a:t>
                </a:r>
                <a:r>
                  <a:rPr lang="en-US" dirty="0"/>
                  <a:t>.</a:t>
                </a:r>
              </a:p>
              <a:p>
                <a:pPr lvl="1"/>
                <a:r>
                  <a:rPr lang="en-US" dirty="0"/>
                  <a:t>Use the pivot to </a:t>
                </a:r>
                <a:r>
                  <a:rPr lang="en-US" dirty="0">
                    <a:solidFill>
                      <a:srgbClr val="C00000"/>
                    </a:solidFill>
                  </a:rPr>
                  <a:t>partition</a:t>
                </a:r>
                <a:r>
                  <a:rPr lang="en-US" dirty="0"/>
                  <a:t> the input into </a:t>
                </a:r>
                <a14:m>
                  <m:oMath xmlns:m="http://schemas.openxmlformats.org/officeDocument/2006/math">
                    <m:r>
                      <a:rPr lang="en-US" b="0" i="1" smtClean="0">
                        <a:latin typeface="Cambria Math" panose="02040503050406030204" pitchFamily="18" charset="0"/>
                      </a:rPr>
                      <m:t>𝐵</m:t>
                    </m:r>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 so that items in </a:t>
                </a:r>
                <a14:m>
                  <m:oMath xmlns:m="http://schemas.openxmlformats.org/officeDocument/2006/math">
                    <m:r>
                      <a:rPr lang="en-US" i="1" dirty="0" smtClean="0">
                        <a:latin typeface="Cambria Math" panose="02040503050406030204" pitchFamily="18" charset="0"/>
                      </a:rPr>
                      <m:t>𝐵</m:t>
                    </m:r>
                  </m:oMath>
                </a14:m>
                <a:r>
                  <a:rPr lang="en-US" dirty="0"/>
                  <a:t> are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and items in </a:t>
                </a:r>
                <a14:m>
                  <m:oMath xmlns:m="http://schemas.openxmlformats.org/officeDocument/2006/math">
                    <m:r>
                      <a:rPr lang="en-US" i="1">
                        <a:latin typeface="Cambria Math" panose="02040503050406030204" pitchFamily="18" charset="0"/>
                      </a:rPr>
                      <m:t>𝐶</m:t>
                    </m:r>
                  </m:oMath>
                </a14:m>
                <a:r>
                  <a:rPr lang="en-US" dirty="0"/>
                  <a:t> are </a:t>
                </a:r>
                <a14:m>
                  <m:oMath xmlns:m="http://schemas.openxmlformats.org/officeDocument/2006/math">
                    <m:r>
                      <a:rPr lang="en-US" b="0" i="1" smtClean="0">
                        <a:latin typeface="Cambria Math" panose="02040503050406030204" pitchFamily="18" charset="0"/>
                      </a:rPr>
                      <m:t>&gt;</m:t>
                    </m:r>
                    <m:r>
                      <a:rPr lang="en-US" i="1">
                        <a:latin typeface="Cambria Math" panose="02040503050406030204" pitchFamily="18" charset="0"/>
                      </a:rPr>
                      <m:t>𝑥</m:t>
                    </m:r>
                  </m:oMath>
                </a14:m>
                <a:r>
                  <a:rPr lang="en-US" dirty="0"/>
                  <a:t>.</a:t>
                </a:r>
              </a:p>
              <a:p>
                <a:pPr lvl="1"/>
                <a:r>
                  <a:rPr lang="en-US" dirty="0"/>
                  <a:t>Recursively sort </a:t>
                </a:r>
                <a14:m>
                  <m:oMath xmlns:m="http://schemas.openxmlformats.org/officeDocument/2006/math">
                    <m:r>
                      <a:rPr lang="en-US" i="1" dirty="0">
                        <a:latin typeface="Cambria Math" panose="02040503050406030204" pitchFamily="18" charset="0"/>
                      </a:rPr>
                      <m:t>𝐵</m:t>
                    </m:r>
                  </m:oMath>
                </a14:m>
                <a:r>
                  <a:rPr lang="en-US" dirty="0"/>
                  <a:t> and </a:t>
                </a:r>
                <a14:m>
                  <m:oMath xmlns:m="http://schemas.openxmlformats.org/officeDocument/2006/math">
                    <m:r>
                      <a:rPr lang="en-US" i="1">
                        <a:latin typeface="Cambria Math" panose="02040503050406030204" pitchFamily="18" charset="0"/>
                      </a:rPr>
                      <m:t>𝐶</m:t>
                    </m:r>
                  </m:oMath>
                </a14:m>
                <a:r>
                  <a:rPr lang="en-US" dirty="0"/>
                  <a:t>.</a:t>
                </a:r>
              </a:p>
              <a:p>
                <a:pPr lvl="1"/>
                <a:r>
                  <a:rPr lang="en-US" dirty="0"/>
                  <a:t>Output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391" t="-2241" r="-1236"/>
                </a:stretch>
              </a:blipFill>
            </p:spPr>
            <p:txBody>
              <a:bodyPr/>
              <a:lstStyle/>
              <a:p>
                <a:r>
                  <a:rPr lang="en-US">
                    <a:noFill/>
                  </a:rPr>
                  <a:t> </a:t>
                </a:r>
                <a:endParaRPr lang="en-US">
                  <a:noFill/>
                </a:endParaRPr>
              </a:p>
            </p:txBody>
          </p:sp>
        </mc:Fallback>
      </mc:AlternateContent>
      <p:sp>
        <p:nvSpPr>
          <p:cNvPr id="4" name="矩形 3"/>
          <p:cNvSpPr/>
          <p:nvPr/>
        </p:nvSpPr>
        <p:spPr>
          <a:xfrm>
            <a:off x="4871543" y="1027907"/>
            <a:ext cx="3643807" cy="163747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QuickSortAbs</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x = </a:t>
            </a:r>
            <a:r>
              <a:rPr lang="en-US" dirty="0" err="1">
                <a:solidFill>
                  <a:schemeClr val="tx1"/>
                </a:solidFill>
                <a:latin typeface="Courier New" pitchFamily="49" charset="0"/>
                <a:cs typeface="Courier New" pitchFamily="49" charset="0"/>
              </a:rPr>
              <a:t>GetPivot</a:t>
            </a:r>
            <a:r>
              <a:rPr lang="en-US" dirty="0">
                <a:solidFill>
                  <a:schemeClr val="tx1"/>
                </a:solidFill>
                <a:latin typeface="Courier New" pitchFamily="49" charset="0"/>
                <a:cs typeface="Courier New" pitchFamily="49" charset="0"/>
              </a:rPr>
              <a:t>(A)</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&lt;B,C&gt; = Partition(</a:t>
            </a:r>
            <a:r>
              <a:rPr lang="en-US" dirty="0" err="1">
                <a:solidFill>
                  <a:schemeClr val="tx1"/>
                </a:solidFill>
                <a:latin typeface="Courier New" pitchFamily="49" charset="0"/>
                <a:cs typeface="Courier New" pitchFamily="49" charset="0"/>
              </a:rPr>
              <a:t>A,x</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err="1">
                <a:solidFill>
                  <a:schemeClr val="tx1"/>
                </a:solidFill>
                <a:latin typeface="Courier New" pitchFamily="49" charset="0"/>
                <a:cs typeface="Courier New" pitchFamily="49" charset="0"/>
              </a:rPr>
              <a:t>QuickSortAbs</a:t>
            </a:r>
            <a:r>
              <a:rPr lang="en-US" dirty="0">
                <a:solidFill>
                  <a:schemeClr val="tx1"/>
                </a:solidFill>
                <a:latin typeface="Courier New" pitchFamily="49" charset="0"/>
                <a:cs typeface="Courier New" pitchFamily="49" charset="0"/>
              </a:rPr>
              <a:t>(B)</a:t>
            </a:r>
            <a:endParaRPr lang="en-US" dirty="0">
              <a:solidFill>
                <a:schemeClr val="tx1"/>
              </a:solidFill>
              <a:latin typeface="Courier New" pitchFamily="49" charset="0"/>
              <a:cs typeface="Courier New" pitchFamily="49" charset="0"/>
            </a:endParaRPr>
          </a:p>
          <a:p>
            <a:pPr>
              <a:lnSpc>
                <a:spcPct val="90000"/>
              </a:lnSpc>
            </a:pPr>
            <a:r>
              <a:rPr lang="en-US" dirty="0" err="1">
                <a:solidFill>
                  <a:schemeClr val="tx1"/>
                </a:solidFill>
                <a:latin typeface="Courier New" pitchFamily="49" charset="0"/>
                <a:cs typeface="Courier New" pitchFamily="49" charset="0"/>
              </a:rPr>
              <a:t>QuickSortAbs</a:t>
            </a:r>
            <a:r>
              <a:rPr lang="en-US" dirty="0">
                <a:solidFill>
                  <a:schemeClr val="tx1"/>
                </a:solidFill>
                <a:latin typeface="Courier New" pitchFamily="49" charset="0"/>
                <a:cs typeface="Courier New" pitchFamily="49" charset="0"/>
              </a:rPr>
              <a:t>(C)</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Concatenate(</a:t>
            </a:r>
            <a:r>
              <a:rPr lang="en-US" dirty="0" err="1">
                <a:solidFill>
                  <a:schemeClr val="tx1"/>
                </a:solidFill>
                <a:latin typeface="Courier New" pitchFamily="49" charset="0"/>
                <a:cs typeface="Courier New" pitchFamily="49" charset="0"/>
              </a:rPr>
              <a:t>B,x,C</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95" y="4192619"/>
            <a:ext cx="2300256" cy="230025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599308" y="5200212"/>
            <a:ext cx="4310987" cy="1292662"/>
          </a:xfrm>
          <a:prstGeom prst="rect">
            <a:avLst/>
          </a:prstGeom>
          <a:noFill/>
        </p:spPr>
        <p:txBody>
          <a:bodyPr wrap="none" rtlCol="0">
            <a:spAutoFit/>
          </a:bodyPr>
          <a:lstStyle/>
          <a:p>
            <a:pPr algn="r"/>
            <a:r>
              <a:rPr lang="en-US" sz="2400" b="1" dirty="0">
                <a:solidFill>
                  <a:schemeClr val="tx2"/>
                </a:solidFill>
              </a:rPr>
              <a:t>C. A. R. Hoare</a:t>
            </a:r>
            <a:endParaRPr lang="en-US" sz="2400" b="1" dirty="0">
              <a:solidFill>
                <a:schemeClr val="tx2"/>
              </a:solidFill>
            </a:endParaRPr>
          </a:p>
          <a:p>
            <a:pPr algn="r"/>
            <a:r>
              <a:rPr lang="en-US" i="1" dirty="0">
                <a:solidFill>
                  <a:schemeClr val="tx2">
                    <a:lumMod val="75000"/>
                  </a:schemeClr>
                </a:solidFill>
              </a:rPr>
              <a:t>Recipient of the Turing Award in 1980 for</a:t>
            </a:r>
            <a:br>
              <a:rPr lang="en-US" i="1" dirty="0">
                <a:solidFill>
                  <a:schemeClr val="tx2">
                    <a:lumMod val="75000"/>
                  </a:schemeClr>
                </a:solidFill>
              </a:rPr>
            </a:br>
            <a:r>
              <a:rPr lang="en-US" i="1" dirty="0">
                <a:solidFill>
                  <a:schemeClr val="tx2">
                    <a:lumMod val="75000"/>
                  </a:schemeClr>
                </a:solidFill>
              </a:rPr>
              <a:t>"fundamental contributions to the definition</a:t>
            </a:r>
            <a:br>
              <a:rPr lang="en-US" i="1" dirty="0">
                <a:solidFill>
                  <a:schemeClr val="tx2">
                    <a:lumMod val="75000"/>
                  </a:schemeClr>
                </a:solidFill>
              </a:rPr>
            </a:br>
            <a:r>
              <a:rPr lang="en-US" i="1" dirty="0">
                <a:solidFill>
                  <a:schemeClr val="tx2">
                    <a:lumMod val="75000"/>
                  </a:schemeClr>
                </a:solidFill>
              </a:rPr>
              <a:t>and design of programming languages“.</a:t>
            </a:r>
            <a:endParaRPr lang="en-US" i="1"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Sorting Problem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380802C-3948-4D49-85ED-3418512F6E97}"/>
                  </a:ext>
                </a:extLst>
              </p:cNvPr>
              <p:cNvSpPr>
                <a:spLocks noGrp="1"/>
              </p:cNvSpPr>
              <p:nvPr>
                <p:ph idx="1"/>
              </p:nvPr>
            </p:nvSpPr>
            <p:spPr/>
            <p:txBody>
              <a:bodyPr>
                <a:normAutofit/>
              </a:bodyPr>
              <a:lstStyle/>
              <a:p>
                <a:r>
                  <a:rPr lang="en-US" sz="2400" dirty="0"/>
                  <a:t>Sort </a:t>
                </a:r>
                <a14:m>
                  <m:oMath xmlns:m="http://schemas.openxmlformats.org/officeDocument/2006/math">
                    <m:r>
                      <a:rPr lang="en-US" sz="2400" b="0" i="1" smtClean="0">
                        <a:latin typeface="Cambria Math" panose="02040503050406030204" pitchFamily="18" charset="0"/>
                      </a:rPr>
                      <m:t>𝑛</m:t>
                    </m:r>
                  </m:oMath>
                </a14:m>
                <a:r>
                  <a:rPr lang="en-US" sz="2400" dirty="0"/>
                  <a:t> numbers into ascending order.</a:t>
                </a:r>
                <a:endParaRPr lang="en-US" sz="2000" dirty="0"/>
              </a:p>
              <a:p>
                <a:r>
                  <a:rPr lang="en-US" sz="2400" dirty="0"/>
                  <a:t>We can actually sort a collection of any type of data,</a:t>
                </a:r>
                <a:br>
                  <a:rPr lang="en-US" sz="2400" dirty="0"/>
                </a:br>
                <a:r>
                  <a:rPr lang="en-US" sz="2400" dirty="0"/>
                  <a:t>so long as a </a:t>
                </a:r>
                <a:r>
                  <a:rPr lang="en-US" sz="2400" dirty="0">
                    <a:solidFill>
                      <a:srgbClr val="C00000"/>
                    </a:solidFill>
                  </a:rPr>
                  <a:t>total order </a:t>
                </a:r>
                <a:r>
                  <a:rPr lang="en-US" sz="2400" dirty="0"/>
                  <a:t>is defined for that type of data.</a:t>
                </a:r>
              </a:p>
              <a:p>
                <a:pPr lvl="1"/>
                <a:r>
                  <a:rPr lang="en-US" sz="2000" b="1" dirty="0">
                    <a:solidFill>
                      <a:schemeClr val="accent1">
                        <a:lumMod val="50000"/>
                      </a:schemeClr>
                    </a:solidFill>
                  </a:rPr>
                  <a:t>Example:</a:t>
                </a:r>
                <a:r>
                  <a:rPr lang="en-US" sz="2000" dirty="0">
                    <a:solidFill>
                      <a:schemeClr val="accent1"/>
                    </a:solidFill>
                  </a:rPr>
                  <a:t> strings, dates, …</a:t>
                </a:r>
              </a:p>
              <a:p>
                <a:r>
                  <a:rPr lang="en-US" sz="2400" dirty="0"/>
                  <a:t>That is, for data items </a:t>
                </a:r>
                <a14:m>
                  <m:oMath xmlns:m="http://schemas.openxmlformats.org/officeDocument/2006/math">
                    <m:r>
                      <a:rPr lang="en-US" sz="2400" i="1" dirty="0" smtClean="0">
                        <a:latin typeface="Cambria Math" panose="02040503050406030204" pitchFamily="18" charset="0"/>
                      </a:rPr>
                      <m:t>𝑎</m:t>
                    </m:r>
                  </m:oMath>
                </a14:m>
                <a:r>
                  <a:rPr lang="en-US" sz="2400" dirty="0"/>
                  <a:t> and </a:t>
                </a:r>
                <a14:m>
                  <m:oMath xmlns:m="http://schemas.openxmlformats.org/officeDocument/2006/math">
                    <m:r>
                      <a:rPr lang="en-US" sz="2400" i="1" dirty="0" smtClean="0">
                        <a:latin typeface="Cambria Math" panose="02040503050406030204" pitchFamily="18" charset="0"/>
                      </a:rPr>
                      <m:t>𝑏</m:t>
                    </m:r>
                  </m:oMath>
                </a14:m>
                <a:r>
                  <a:rPr lang="en-US" sz="2400" dirty="0"/>
                  <a:t>, we can determine:</a:t>
                </a:r>
                <a:br>
                  <a:rPr lang="en-US" sz="2400" dirty="0"/>
                </a:b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&lt;</m:t>
                    </m:r>
                    <m:r>
                      <a:rPr lang="en-US" sz="2400" b="0" i="1" smtClean="0">
                        <a:latin typeface="Cambria Math" panose="02040503050406030204" pitchFamily="18" charset="0"/>
                      </a:rPr>
                      <m:t>𝑏</m:t>
                    </m:r>
                  </m:oMath>
                </a14:m>
                <a:r>
                  <a:rPr lang="en-US" sz="2400" dirty="0"/>
                  <a:t>,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&lt;</m:t>
                    </m:r>
                    <m:r>
                      <a:rPr lang="en-US" sz="2400" b="0" i="1" smtClean="0">
                        <a:latin typeface="Cambria Math" panose="02040503050406030204" pitchFamily="18" charset="0"/>
                      </a:rPr>
                      <m:t>𝑎</m:t>
                    </m:r>
                  </m:oMath>
                </a14:m>
                <a:r>
                  <a:rPr lang="en-US" sz="2400" dirty="0"/>
                  <a:t>, or neither, where “</a:t>
                </a:r>
                <a14:m>
                  <m:oMath xmlns:m="http://schemas.openxmlformats.org/officeDocument/2006/math">
                    <m:r>
                      <a:rPr lang="en-US" sz="2400" b="0" i="1" smtClean="0">
                        <a:latin typeface="Cambria Math" panose="02040503050406030204" pitchFamily="18" charset="0"/>
                      </a:rPr>
                      <m:t>&lt;</m:t>
                    </m:r>
                  </m:oMath>
                </a14:m>
                <a:r>
                  <a:rPr lang="en-US" sz="2400" dirty="0"/>
                  <a:t>” is a binary relation.</a:t>
                </a:r>
              </a:p>
              <a:p>
                <a:pPr lvl="1"/>
                <a:r>
                  <a:rPr lang="en-US" sz="2000" b="1" dirty="0">
                    <a:solidFill>
                      <a:schemeClr val="accent1">
                        <a:lumMod val="50000"/>
                      </a:schemeClr>
                    </a:solidFill>
                  </a:rPr>
                  <a:t>Example:</a:t>
                </a:r>
                <a:r>
                  <a:rPr lang="en-US" sz="2000" dirty="0">
                    <a:solidFill>
                      <a:schemeClr val="accent1"/>
                    </a:solidFill>
                  </a:rPr>
                  <a:t> in C++, to use </a:t>
                </a:r>
                <a:r>
                  <a:rPr lang="en-US" sz="2000" dirty="0">
                    <a:solidFill>
                      <a:schemeClr val="accent1"/>
                    </a:solidFill>
                    <a:latin typeface="Courier New" panose="02070309020205020404" pitchFamily="49" charset="0"/>
                    <a:cs typeface="Courier New" panose="02070309020205020404" pitchFamily="49" charset="0"/>
                  </a:rPr>
                  <a:t>sort</a:t>
                </a:r>
                <a:r>
                  <a:rPr lang="en-US" sz="2000" dirty="0">
                    <a:solidFill>
                      <a:schemeClr val="accent1"/>
                    </a:solidFill>
                  </a:rPr>
                  <a:t> in STL for sorting, you should define </a:t>
                </a:r>
                <a:r>
                  <a:rPr lang="en-US" sz="2000" dirty="0">
                    <a:solidFill>
                      <a:schemeClr val="accent1"/>
                    </a:solidFill>
                    <a:latin typeface="Courier New" panose="02070309020205020404" pitchFamily="49" charset="0"/>
                    <a:cs typeface="Courier New" panose="02070309020205020404" pitchFamily="49" charset="0"/>
                  </a:rPr>
                  <a:t>bool compare(</a:t>
                </a:r>
                <a:r>
                  <a:rPr lang="en-US" sz="2000" dirty="0" err="1">
                    <a:solidFill>
                      <a:schemeClr val="accent1"/>
                    </a:solidFill>
                    <a:latin typeface="Courier New" panose="02070309020205020404" pitchFamily="49" charset="0"/>
                    <a:cs typeface="Courier New" panose="02070309020205020404" pitchFamily="49" charset="0"/>
                  </a:rPr>
                  <a:t>DataType</a:t>
                </a:r>
                <a:r>
                  <a:rPr lang="en-US" sz="2000" dirty="0">
                    <a:solidFill>
                      <a:schemeClr val="accent1"/>
                    </a:solidFill>
                    <a:latin typeface="Courier New" panose="02070309020205020404" pitchFamily="49" charset="0"/>
                    <a:cs typeface="Courier New" panose="02070309020205020404" pitchFamily="49" charset="0"/>
                  </a:rPr>
                  <a:t> item1, </a:t>
                </a:r>
                <a:r>
                  <a:rPr lang="en-US" sz="2000" dirty="0" err="1">
                    <a:solidFill>
                      <a:schemeClr val="accent1"/>
                    </a:solidFill>
                    <a:latin typeface="Courier New" panose="02070309020205020404" pitchFamily="49" charset="0"/>
                    <a:cs typeface="Courier New" panose="02070309020205020404" pitchFamily="49" charset="0"/>
                  </a:rPr>
                  <a:t>DataType</a:t>
                </a:r>
                <a:r>
                  <a:rPr lang="en-US" sz="2000" dirty="0">
                    <a:solidFill>
                      <a:schemeClr val="accent1"/>
                    </a:solidFill>
                    <a:latin typeface="Courier New" panose="02070309020205020404" pitchFamily="49" charset="0"/>
                    <a:cs typeface="Courier New" panose="02070309020205020404" pitchFamily="49" charset="0"/>
                  </a:rPr>
                  <a:t> item2)</a:t>
                </a:r>
              </a:p>
              <a:p>
                <a:endParaRPr lang="en-US" sz="2400" dirty="0">
                  <a:cs typeface="Courier New" panose="02070309020205020404" pitchFamily="49" charset="0"/>
                </a:endParaRPr>
              </a:p>
              <a:p>
                <a:r>
                  <a:rPr lang="en-US" sz="2400" dirty="0">
                    <a:cs typeface="Courier New" panose="02070309020205020404" pitchFamily="49" charset="0"/>
                  </a:rPr>
                  <a:t>We can also sort partially ordered items (more on this later).</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r="-92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Choosing the pivot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0A189DA-9433-4FE8-A760-60ECC78088D6}"/>
                  </a:ext>
                </a:extLst>
              </p:cNvPr>
              <p:cNvSpPr>
                <a:spLocks noGrp="1"/>
              </p:cNvSpPr>
              <p:nvPr>
                <p:ph idx="1"/>
              </p:nvPr>
            </p:nvSpPr>
            <p:spPr/>
            <p:txBody>
              <a:bodyPr>
                <a:normAutofit/>
              </a:bodyPr>
              <a:lstStyle/>
              <a:p>
                <a:r>
                  <a:rPr lang="en-US" sz="2400" dirty="0"/>
                  <a:t>Ideally the pivot should partition the input into two parts of roughly same size (we’ll see why later).</a:t>
                </a:r>
              </a:p>
              <a:p>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[1]</m:t>
                    </m:r>
                  </m:oMath>
                </a14:m>
                <a:r>
                  <a:rPr lang="en-US" sz="2400" dirty="0"/>
                  <a:t>, </a:t>
                </a:r>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𝑛</m:t>
                    </m:r>
                    <m:r>
                      <a:rPr lang="en-US" sz="2400" i="1">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r>
                      <a:rPr lang="en-US" sz="2400" i="1">
                        <a:latin typeface="Cambria Math" panose="02040503050406030204" pitchFamily="18" charset="0"/>
                      </a:rPr>
                      <m:t>]</m:t>
                    </m:r>
                  </m:oMath>
                </a14:m>
                <a:r>
                  <a:rPr lang="en-US" sz="2400" dirty="0"/>
                  <a:t>, median of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𝐴</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𝐴</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2</m:t>
                        </m:r>
                      </m:den>
                    </m:f>
                    <m:r>
                      <a:rPr lang="en-US" sz="2400" i="1">
                        <a:latin typeface="Cambria Math" panose="02040503050406030204" pitchFamily="18" charset="0"/>
                      </a:rPr>
                      <m:t>]</m:t>
                    </m:r>
                    <m:r>
                      <a:rPr lang="en-US" sz="2400" b="0" i="1" smtClean="0">
                        <a:latin typeface="Cambria Math" panose="02040503050406030204" pitchFamily="18" charset="0"/>
                      </a:rPr>
                      <m:t>}</m:t>
                    </m:r>
                  </m:oMath>
                </a14:m>
                <a:r>
                  <a:rPr lang="en-US" sz="2400" dirty="0"/>
                  <a:t>?</a:t>
                </a:r>
              </a:p>
              <a:p>
                <a:r>
                  <a:rPr lang="en-US" sz="2400" dirty="0"/>
                  <a:t>For every simple </a:t>
                </a:r>
                <a:r>
                  <a:rPr lang="en-US" sz="2400" i="1" dirty="0">
                    <a:solidFill>
                      <a:srgbClr val="7030A0"/>
                    </a:solidFill>
                  </a:rPr>
                  <a:t>deterministic</a:t>
                </a:r>
                <a:r>
                  <a:rPr lang="en-US" sz="2400" dirty="0"/>
                  <a:t> method of choosing pivot, </a:t>
                </a:r>
                <a:br>
                  <a:rPr lang="en-US" sz="2400" dirty="0"/>
                </a:br>
                <a:r>
                  <a:rPr lang="en-US" sz="2400" dirty="0"/>
                  <a:t>we can construct corresponding “</a:t>
                </a:r>
                <a:r>
                  <a:rPr lang="en-US" sz="2400" i="1" dirty="0">
                    <a:solidFill>
                      <a:srgbClr val="7030A0"/>
                    </a:solidFill>
                  </a:rPr>
                  <a:t>bad input</a:t>
                </a:r>
                <a:r>
                  <a:rPr lang="en-US" sz="2400" dirty="0"/>
                  <a:t>”.</a:t>
                </a:r>
              </a:p>
              <a:p>
                <a:r>
                  <a:rPr lang="en-US" sz="2400" dirty="0">
                    <a:solidFill>
                      <a:srgbClr val="C00000"/>
                    </a:solidFill>
                  </a:rPr>
                  <a:t>For now just use the last item as the pivot.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r="-696"/>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b="1" dirty="0"/>
              <a:t>Partition</a:t>
            </a:r>
            <a:r>
              <a:rPr lang="en-US" dirty="0"/>
              <a:t> Procedure</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0A189DA-9433-4FE8-A760-60ECC78088D6}"/>
                  </a:ext>
                </a:extLst>
              </p:cNvPr>
              <p:cNvSpPr>
                <a:spLocks noGrp="1"/>
              </p:cNvSpPr>
              <p:nvPr>
                <p:ph idx="1"/>
              </p:nvPr>
            </p:nvSpPr>
            <p:spPr/>
            <p:txBody>
              <a:bodyPr>
                <a:normAutofit/>
              </a:bodyPr>
              <a:lstStyle/>
              <a:p>
                <a:r>
                  <a:rPr lang="en-US" sz="2400" dirty="0"/>
                  <a:t>Allocate array </a:t>
                </a:r>
                <a14:m>
                  <m:oMath xmlns:m="http://schemas.openxmlformats.org/officeDocument/2006/math">
                    <m:r>
                      <a:rPr lang="en-US" sz="2400" b="0" i="1" smtClean="0">
                        <a:latin typeface="Cambria Math" panose="02040503050406030204" pitchFamily="18" charset="0"/>
                      </a:rPr>
                      <m:t>𝐵</m:t>
                    </m:r>
                  </m:oMath>
                </a14:m>
                <a:r>
                  <a:rPr lang="en-US" sz="2400" dirty="0"/>
                  <a:t> of size </a:t>
                </a:r>
                <a14:m>
                  <m:oMath xmlns:m="http://schemas.openxmlformats.org/officeDocument/2006/math">
                    <m:r>
                      <a:rPr lang="en-US" sz="2400" i="1" dirty="0" smtClean="0">
                        <a:latin typeface="Cambria Math" panose="02040503050406030204" pitchFamily="18" charset="0"/>
                      </a:rPr>
                      <m:t>𝑛</m:t>
                    </m:r>
                  </m:oMath>
                </a14:m>
                <a:r>
                  <a:rPr lang="en-US" sz="2400" dirty="0"/>
                  <a:t>.</a:t>
                </a:r>
              </a:p>
              <a:p>
                <a:r>
                  <a:rPr lang="en-US" sz="2400" dirty="0"/>
                  <a:t>Sequentially go through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[1…(</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put small items at the left side of </a:t>
                </a:r>
                <a14:m>
                  <m:oMath xmlns:m="http://schemas.openxmlformats.org/officeDocument/2006/math">
                    <m:r>
                      <a:rPr lang="en-US" sz="2400" i="1" dirty="0" smtClean="0">
                        <a:latin typeface="Cambria Math" panose="02040503050406030204" pitchFamily="18" charset="0"/>
                      </a:rPr>
                      <m:t>𝐵</m:t>
                    </m:r>
                  </m:oMath>
                </a14:m>
                <a:r>
                  <a:rPr lang="en-US" sz="2400" dirty="0"/>
                  <a:t>, and large items at the right side of </a:t>
                </a:r>
                <a14:m>
                  <m:oMath xmlns:m="http://schemas.openxmlformats.org/officeDocument/2006/math">
                    <m:r>
                      <a:rPr lang="en-US" sz="2400" i="1" dirty="0" smtClean="0">
                        <a:latin typeface="Cambria Math" panose="02040503050406030204" pitchFamily="18" charset="0"/>
                      </a:rPr>
                      <m:t>𝐵</m:t>
                    </m:r>
                  </m:oMath>
                </a14:m>
                <a:r>
                  <a:rPr lang="en-US" sz="2400" dirty="0"/>
                  <a:t>.</a:t>
                </a:r>
              </a:p>
              <a:p>
                <a:r>
                  <a:rPr lang="en-US" sz="2400" dirty="0"/>
                  <a:t>Finally put the pivot in the (only) remaining position.</a:t>
                </a:r>
              </a:p>
              <a:p>
                <a:endParaRPr lang="en-US" sz="2400" dirty="0"/>
              </a:p>
              <a:p>
                <a14:m>
                  <m:oMath xmlns:m="http://schemas.openxmlformats.org/officeDocument/2006/math">
                    <m:r>
                      <m:rPr>
                        <m:sty m:val="p"/>
                      </m:rPr>
                      <a:rPr lang="en-US" sz="2400" b="0" i="0" smtClean="0">
                        <a:latin typeface="Cambria Math" panose="02040503050406030204" pitchFamily="18" charset="0"/>
                      </a:rPr>
                      <m:t>Θ</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t> time, </a:t>
                </a:r>
                <a14:m>
                  <m:oMath xmlns:m="http://schemas.openxmlformats.org/officeDocument/2006/math">
                    <m:r>
                      <m:rPr>
                        <m:sty m:val="p"/>
                      </m:rPr>
                      <a:rPr lang="en-US" sz="2400">
                        <a:latin typeface="Cambria Math" panose="02040503050406030204" pitchFamily="18" charset="0"/>
                      </a:rPr>
                      <m:t>Θ</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oMath>
                </a14:m>
                <a:r>
                  <a:rPr lang="en-US" sz="2400" dirty="0"/>
                  <a:t> space, unstable.</a:t>
                </a:r>
              </a:p>
              <a:p>
                <a:r>
                  <a:rPr lang="en-US" sz="2400" dirty="0">
                    <a:solidFill>
                      <a:srgbClr val="C00000"/>
                    </a:solidFill>
                  </a:rPr>
                  <a:t>Can we do better, and how?</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sp>
        <p:nvSpPr>
          <p:cNvPr id="4" name="矩形 3"/>
          <p:cNvSpPr/>
          <p:nvPr/>
        </p:nvSpPr>
        <p:spPr>
          <a:xfrm>
            <a:off x="5150069" y="3641422"/>
            <a:ext cx="3365281" cy="28514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a:solidFill>
                  <a:schemeClr val="tx1"/>
                </a:solidFill>
              </a:rPr>
              <a:t>Partition(A):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x = A[n], l = 1, r = 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=1 to n-1)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]&lt;=x)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B[l] = 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l++</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else</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B[r] = 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B[l]=x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&lt;</a:t>
            </a:r>
            <a:r>
              <a:rPr lang="en-US" dirty="0" err="1">
                <a:solidFill>
                  <a:schemeClr val="tx1"/>
                </a:solidFill>
                <a:latin typeface="Courier New" pitchFamily="49" charset="0"/>
                <a:cs typeface="Courier New" pitchFamily="49" charset="0"/>
              </a:rPr>
              <a:t>B,l</a:t>
            </a:r>
            <a:r>
              <a:rPr lang="en-US" dirty="0">
                <a:solidFill>
                  <a:schemeClr val="tx1"/>
                </a:solidFill>
                <a:latin typeface="Courier New" pitchFamily="49" charset="0"/>
                <a:cs typeface="Courier New" pitchFamily="49" charset="0"/>
              </a:rPr>
              <a:t>&gt;</a:t>
            </a:r>
            <a:endParaRPr lang="en-US" dirty="0">
              <a:solidFill>
                <a:schemeClr val="tx1"/>
              </a:solidFill>
              <a:latin typeface="Courier New" pitchFamily="49" charset="0"/>
              <a:cs typeface="Courier New" pitchFamily="49" charset="0"/>
            </a:endParaRPr>
          </a:p>
        </p:txBody>
      </p:sp>
      <p:sp>
        <p:nvSpPr>
          <p:cNvPr id="5" name="矩形: 圆角 4"/>
          <p:cNvSpPr/>
          <p:nvPr/>
        </p:nvSpPr>
        <p:spPr>
          <a:xfrm>
            <a:off x="2333296" y="4001294"/>
            <a:ext cx="1450427" cy="381520"/>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In-place </a:t>
            </a:r>
            <a:r>
              <a:rPr lang="en-US" b="1" dirty="0"/>
              <a:t>Partition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A1EA179-B637-4C40-A8A0-3ED507838DFD}"/>
                  </a:ext>
                </a:extLst>
              </p:cNvPr>
              <p:cNvSpPr>
                <a:spLocks noGrp="1"/>
              </p:cNvSpPr>
              <p:nvPr>
                <p:ph idx="1"/>
              </p:nvPr>
            </p:nvSpPr>
            <p:spPr>
              <a:xfrm>
                <a:off x="628650" y="1690688"/>
                <a:ext cx="4111516" cy="4802185"/>
              </a:xfrm>
            </p:spPr>
            <p:txBody>
              <a:bodyPr>
                <a:normAutofit/>
              </a:bodyPr>
              <a:lstStyle/>
              <a:p>
                <a:r>
                  <a:rPr lang="en-US" sz="2200" b="1" dirty="0"/>
                  <a:t>Basic Idea:</a:t>
                </a:r>
                <a:r>
                  <a:rPr lang="en-US" sz="2200" dirty="0"/>
                  <a:t> sequentially go through </a:t>
                </a:r>
                <a14:m>
                  <m:oMath xmlns:m="http://schemas.openxmlformats.org/officeDocument/2006/math">
                    <m:r>
                      <a:rPr lang="en-US" sz="2200" i="1" dirty="0" smtClean="0">
                        <a:latin typeface="Cambria Math" panose="02040503050406030204" pitchFamily="18" charset="0"/>
                      </a:rPr>
                      <m:t>𝐴</m:t>
                    </m:r>
                  </m:oMath>
                </a14:m>
                <a:r>
                  <a:rPr lang="en-US" sz="2200" dirty="0"/>
                  <a:t>, use </a:t>
                </a:r>
                <a:r>
                  <a:rPr lang="en-US" sz="2200" dirty="0">
                    <a:solidFill>
                      <a:srgbClr val="C00000"/>
                    </a:solidFill>
                  </a:rPr>
                  <a:t>swap</a:t>
                </a:r>
                <a:r>
                  <a:rPr lang="en-US" sz="2200" dirty="0"/>
                  <a:t> operations to move small items to the left part of </a:t>
                </a:r>
                <a14:m>
                  <m:oMath xmlns:m="http://schemas.openxmlformats.org/officeDocument/2006/math">
                    <m:r>
                      <a:rPr lang="en-US" sz="2200" i="1" dirty="0">
                        <a:latin typeface="Cambria Math" panose="02040503050406030204" pitchFamily="18" charset="0"/>
                      </a:rPr>
                      <m:t>𝐴</m:t>
                    </m:r>
                  </m:oMath>
                </a14:m>
                <a:r>
                  <a:rPr lang="en-US" sz="2200" dirty="0"/>
                  <a:t>; thus the right part of </a:t>
                </a:r>
                <a14:m>
                  <m:oMath xmlns:m="http://schemas.openxmlformats.org/officeDocument/2006/math">
                    <m:r>
                      <a:rPr lang="en-US" sz="2200" i="1" dirty="0">
                        <a:latin typeface="Cambria Math" panose="02040503050406030204" pitchFamily="18" charset="0"/>
                      </a:rPr>
                      <m:t>𝐴</m:t>
                    </m:r>
                  </m:oMath>
                </a14:m>
                <a:r>
                  <a:rPr lang="en-US" sz="2200" dirty="0"/>
                  <a:t> naturally contains large items.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4111516" cy="4802185"/>
              </a:xfrm>
              <a:blipFill rotWithShape="1">
                <a:blip r:embed="rId1"/>
                <a:stretch>
                  <a:fillRect l="-1630" t="-1523" r="-1037"/>
                </a:stretch>
              </a:blipFill>
            </p:spPr>
            <p:txBody>
              <a:bodyPr/>
              <a:lstStyle/>
              <a:p>
                <a:r>
                  <a:rPr lang="en-US">
                    <a:noFill/>
                  </a:rPr>
                  <a:t> </a:t>
                </a:r>
                <a:endParaRPr lang="en-US">
                  <a:noFill/>
                </a:endParaRPr>
              </a:p>
            </p:txBody>
          </p:sp>
        </mc:Fallback>
      </mc:AlternateContent>
      <p:sp>
        <p:nvSpPr>
          <p:cNvPr id="4" name="矩形 3"/>
          <p:cNvSpPr/>
          <p:nvPr/>
        </p:nvSpPr>
        <p:spPr>
          <a:xfrm>
            <a:off x="950545" y="3428999"/>
            <a:ext cx="2892316" cy="217753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InplacePartition</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x = A[r],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=p-1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(j=p to r-1)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(A[j]&lt;=x)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=i+1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Swap(A[i+1],A[r])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i+1</a:t>
            </a:r>
            <a:endParaRPr lang="en-US" dirty="0">
              <a:solidFill>
                <a:schemeClr val="tx1"/>
              </a:solidFill>
              <a:latin typeface="Courier New" pitchFamily="49" charset="0"/>
              <a:cs typeface="Courier New" pitchFamily="49" charset="0"/>
            </a:endParaRPr>
          </a:p>
        </p:txBody>
      </p:sp>
      <p:pic>
        <p:nvPicPr>
          <p:cNvPr id="6" name="图片 5"/>
          <p:cNvPicPr>
            <a:picLocks noChangeAspect="1"/>
          </p:cNvPicPr>
          <p:nvPr/>
        </p:nvPicPr>
        <p:blipFill rotWithShape="1">
          <a:blip r:embed="rId2"/>
          <a:srcRect b="88635"/>
          <a:stretch>
            <a:fillRect/>
          </a:stretch>
        </p:blipFill>
        <p:spPr>
          <a:xfrm>
            <a:off x="5570480" y="365126"/>
            <a:ext cx="2622975" cy="696419"/>
          </a:xfrm>
          <a:prstGeom prst="rect">
            <a:avLst/>
          </a:prstGeom>
        </p:spPr>
      </p:pic>
      <p:cxnSp>
        <p:nvCxnSpPr>
          <p:cNvPr id="8" name="直接箭头连接符 7"/>
          <p:cNvCxnSpPr/>
          <p:nvPr/>
        </p:nvCxnSpPr>
        <p:spPr>
          <a:xfrm flipH="1">
            <a:off x="3247696" y="4141076"/>
            <a:ext cx="399394"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2"/>
          <a:srcRect t="11365" b="77143"/>
          <a:stretch>
            <a:fillRect/>
          </a:stretch>
        </p:blipFill>
        <p:spPr>
          <a:xfrm>
            <a:off x="5570479" y="1061544"/>
            <a:ext cx="2622975" cy="704193"/>
          </a:xfrm>
          <a:prstGeom prst="rect">
            <a:avLst/>
          </a:prstGeom>
        </p:spPr>
      </p:pic>
      <p:pic>
        <p:nvPicPr>
          <p:cNvPr id="10" name="图片 9"/>
          <p:cNvPicPr>
            <a:picLocks noChangeAspect="1"/>
          </p:cNvPicPr>
          <p:nvPr/>
        </p:nvPicPr>
        <p:blipFill rotWithShape="1">
          <a:blip r:embed="rId2"/>
          <a:srcRect t="22858" b="67002"/>
          <a:stretch>
            <a:fillRect/>
          </a:stretch>
        </p:blipFill>
        <p:spPr>
          <a:xfrm>
            <a:off x="5570478" y="1765737"/>
            <a:ext cx="2622975" cy="621370"/>
          </a:xfrm>
          <a:prstGeom prst="rect">
            <a:avLst/>
          </a:prstGeom>
        </p:spPr>
      </p:pic>
      <p:pic>
        <p:nvPicPr>
          <p:cNvPr id="11" name="图片 10"/>
          <p:cNvPicPr>
            <a:picLocks noChangeAspect="1"/>
          </p:cNvPicPr>
          <p:nvPr/>
        </p:nvPicPr>
        <p:blipFill rotWithShape="1">
          <a:blip r:embed="rId2"/>
          <a:srcRect t="33966" b="55894"/>
          <a:stretch>
            <a:fillRect/>
          </a:stretch>
        </p:blipFill>
        <p:spPr>
          <a:xfrm>
            <a:off x="5570478" y="2447650"/>
            <a:ext cx="2622975" cy="621370"/>
          </a:xfrm>
          <a:prstGeom prst="rect">
            <a:avLst/>
          </a:prstGeom>
        </p:spPr>
      </p:pic>
      <p:pic>
        <p:nvPicPr>
          <p:cNvPr id="12" name="图片 11"/>
          <p:cNvPicPr>
            <a:picLocks noChangeAspect="1"/>
          </p:cNvPicPr>
          <p:nvPr/>
        </p:nvPicPr>
        <p:blipFill rotWithShape="1">
          <a:blip r:embed="rId2"/>
          <a:srcRect t="44106" b="44402"/>
          <a:stretch>
            <a:fillRect/>
          </a:stretch>
        </p:blipFill>
        <p:spPr>
          <a:xfrm>
            <a:off x="5570477" y="3069018"/>
            <a:ext cx="2622975" cy="704194"/>
          </a:xfrm>
          <a:prstGeom prst="rect">
            <a:avLst/>
          </a:prstGeom>
        </p:spPr>
      </p:pic>
      <p:pic>
        <p:nvPicPr>
          <p:cNvPr id="13" name="图片 12"/>
          <p:cNvPicPr>
            <a:picLocks noChangeAspect="1"/>
          </p:cNvPicPr>
          <p:nvPr/>
        </p:nvPicPr>
        <p:blipFill rotWithShape="1">
          <a:blip r:embed="rId2"/>
          <a:srcRect t="55598" b="34261"/>
          <a:stretch>
            <a:fillRect/>
          </a:stretch>
        </p:blipFill>
        <p:spPr>
          <a:xfrm>
            <a:off x="5570477" y="3773210"/>
            <a:ext cx="2622975" cy="621370"/>
          </a:xfrm>
          <a:prstGeom prst="rect">
            <a:avLst/>
          </a:prstGeom>
        </p:spPr>
      </p:pic>
      <p:pic>
        <p:nvPicPr>
          <p:cNvPr id="15" name="图片 14"/>
          <p:cNvPicPr>
            <a:picLocks noChangeAspect="1"/>
          </p:cNvPicPr>
          <p:nvPr/>
        </p:nvPicPr>
        <p:blipFill rotWithShape="1">
          <a:blip r:embed="rId2"/>
          <a:srcRect t="65610" b="23261"/>
          <a:stretch>
            <a:fillRect/>
          </a:stretch>
        </p:blipFill>
        <p:spPr>
          <a:xfrm>
            <a:off x="5570477" y="4394579"/>
            <a:ext cx="2622975" cy="681913"/>
          </a:xfrm>
          <a:prstGeom prst="rect">
            <a:avLst/>
          </a:prstGeom>
        </p:spPr>
      </p:pic>
      <p:pic>
        <p:nvPicPr>
          <p:cNvPr id="16" name="图片 15"/>
          <p:cNvPicPr>
            <a:picLocks noChangeAspect="1"/>
          </p:cNvPicPr>
          <p:nvPr/>
        </p:nvPicPr>
        <p:blipFill rotWithShape="1">
          <a:blip r:embed="rId2"/>
          <a:srcRect t="77360" b="11511"/>
          <a:stretch>
            <a:fillRect/>
          </a:stretch>
        </p:blipFill>
        <p:spPr>
          <a:xfrm>
            <a:off x="5570476" y="5114542"/>
            <a:ext cx="2622975" cy="681914"/>
          </a:xfrm>
          <a:prstGeom prst="rect">
            <a:avLst/>
          </a:prstGeom>
        </p:spPr>
      </p:pic>
      <p:cxnSp>
        <p:nvCxnSpPr>
          <p:cNvPr id="17" name="直接箭头连接符 16"/>
          <p:cNvCxnSpPr/>
          <p:nvPr/>
        </p:nvCxnSpPr>
        <p:spPr>
          <a:xfrm flipH="1">
            <a:off x="3400096" y="5114542"/>
            <a:ext cx="399394"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a:srcRect t="87579" b="67"/>
          <a:stretch>
            <a:fillRect/>
          </a:stretch>
        </p:blipFill>
        <p:spPr>
          <a:xfrm>
            <a:off x="5570476" y="5735909"/>
            <a:ext cx="2622975" cy="756963"/>
          </a:xfrm>
          <a:prstGeom prst="rect">
            <a:avLst/>
          </a:prstGeom>
        </p:spPr>
      </p:pic>
      <p:sp>
        <p:nvSpPr>
          <p:cNvPr id="19" name="矩形: 圆角 18"/>
          <p:cNvSpPr/>
          <p:nvPr/>
        </p:nvSpPr>
        <p:spPr>
          <a:xfrm>
            <a:off x="5570476" y="304582"/>
            <a:ext cx="2622975" cy="5491874"/>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图片 19"/>
          <p:cNvPicPr>
            <a:picLocks noChangeAspect="1"/>
          </p:cNvPicPr>
          <p:nvPr/>
        </p:nvPicPr>
        <p:blipFill>
          <a:blip r:embed="rId3"/>
          <a:stretch>
            <a:fillRect/>
          </a:stretch>
        </p:blipFill>
        <p:spPr>
          <a:xfrm>
            <a:off x="634539" y="365126"/>
            <a:ext cx="4619294" cy="1094440"/>
          </a:xfrm>
          <a:prstGeom prst="rect">
            <a:avLst/>
          </a:prstGeom>
          <a:ln w="88900" cap="sq" cmpd="thickThin">
            <a:solidFill>
              <a:srgbClr val="000000"/>
            </a:solidFill>
            <a:prstDash val="solid"/>
            <a:miter lim="800000"/>
            <a:headEnd/>
            <a:tailEnd/>
          </a:ln>
          <a:effectLst>
            <a:innerShdw blurRad="76200">
              <a:srgbClr val="000000"/>
            </a:innerShdw>
          </a:effectLst>
        </p:spPr>
      </p:pic>
      <mc:AlternateContent xmlns:mc="http://schemas.openxmlformats.org/markup-compatibility/2006" xmlns:p14="http://schemas.microsoft.com/office/powerpoint/2010/main">
        <mc:Choice Requires="p14">
          <p:contentPart r:id="rId4" p14:bwMode="auto">
            <p14:nvContentPartPr>
              <p14:cNvPr id="30" name="墨迹 29"/>
              <p14:cNvContentPartPr/>
              <p14:nvPr/>
            </p14:nvContentPartPr>
            <p14:xfrm>
              <a:off x="6264348" y="766430"/>
              <a:ext cx="66454" cy="109233"/>
            </p14:xfrm>
          </p:contentPart>
        </mc:Choice>
        <mc:Fallback xmlns="">
          <p:pic>
            <p:nvPicPr>
              <p:cNvPr id="30" name="墨迹 29"/>
            </p:nvPicPr>
            <p:blipFill>
              <a:blip/>
            </p:blipFill>
            <p:spPr>
              <a:xfrm>
                <a:off x="6264348" y="766430"/>
                <a:ext cx="66454" cy="10923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4" name="墨迹 33"/>
              <p14:cNvContentPartPr/>
              <p14:nvPr/>
            </p14:nvContentPartPr>
            <p14:xfrm>
              <a:off x="6534592" y="770860"/>
              <a:ext cx="109233" cy="82652"/>
            </p14:xfrm>
          </p:contentPart>
        </mc:Choice>
        <mc:Fallback xmlns="">
          <p:pic>
            <p:nvPicPr>
              <p:cNvPr id="34" name="墨迹 33"/>
            </p:nvPicPr>
            <p:blipFill>
              <a:blip/>
            </p:blipFill>
            <p:spPr>
              <a:xfrm>
                <a:off x="6534592" y="770860"/>
                <a:ext cx="109233" cy="82652"/>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8" name="墨迹 37"/>
              <p14:cNvContentPartPr/>
              <p14:nvPr/>
            </p14:nvContentPartPr>
            <p14:xfrm>
              <a:off x="6764965" y="763522"/>
              <a:ext cx="84174" cy="213344"/>
            </p14:xfrm>
          </p:contentPart>
        </mc:Choice>
        <mc:Fallback xmlns="">
          <p:pic>
            <p:nvPicPr>
              <p:cNvPr id="38" name="墨迹 37"/>
            </p:nvPicPr>
            <p:blipFill>
              <a:blip/>
            </p:blipFill>
            <p:spPr>
              <a:xfrm>
                <a:off x="6764965" y="763522"/>
                <a:ext cx="84174" cy="21334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4:artisticCrisscrossEtching id="{D4EEB6FF-4212-4CE9-9EC1-18AE52E346C3}"/>
                  </a:ext>
                </a:extLst>
              </p:cNvPr>
              <p:cNvSpPr>
                <a:spLocks noGrp="1"/>
              </p:cNvSpPr>
              <p:nvPr>
                <p:ph idx="4294967295"/>
              </p:nvPr>
            </p:nvSpPr>
            <p:spPr>
              <a:xfrm>
                <a:off x="634539" y="1638546"/>
                <a:ext cx="4619294" cy="1790454"/>
              </a:xfrm>
            </p:spPr>
            <p:txBody>
              <a:bodyPr>
                <a:noAutofit/>
              </a:bodyPr>
              <a:lstStyle/>
              <a:p>
                <a:pPr marL="0" indent="0">
                  <a:buNone/>
                </a:pPr>
                <a:r>
                  <a:rPr lang="en-US" sz="2400" b="1" dirty="0"/>
                  <a:t>Claim:</a:t>
                </a:r>
                <a:r>
                  <a:rPr lang="en-US" sz="2400" dirty="0"/>
                  <a:t> at the beginning of any iteration, for any index </a:t>
                </a:r>
                <a14:m>
                  <m:oMath xmlns:m="http://schemas.openxmlformats.org/officeDocument/2006/math">
                    <m:r>
                      <a:rPr lang="en-US" sz="2400" b="0" i="1" smtClean="0">
                        <a:latin typeface="Cambria Math" panose="02040503050406030204" pitchFamily="18" charset="0"/>
                      </a:rPr>
                      <m:t>𝑘</m:t>
                    </m:r>
                  </m:oMath>
                </a14:m>
                <a:r>
                  <a:rPr lang="en-US" sz="2400" dirty="0"/>
                  <a:t>:</a:t>
                </a:r>
              </a:p>
              <a:p>
                <a:pPr marL="540000" lvl="1" indent="-288000">
                  <a:buFont typeface="+mj-lt"/>
                  <a:buAutoNum type="arabicPeriod"/>
                </a:pPr>
                <a:r>
                  <a:rPr lang="en-US" sz="2000" dirty="0"/>
                  <a:t>If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oMath>
                </a14:m>
                <a:r>
                  <a:rPr lang="en-US" sz="2000" dirty="0"/>
                  <a:t>, then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t>;</a:t>
                </a:r>
              </a:p>
              <a:p>
                <a:pPr marL="540000" lvl="1" indent="-288000">
                  <a:buFont typeface="+mj-lt"/>
                  <a:buAutoNum type="arabicPeriod"/>
                </a:pPr>
                <a:r>
                  <a:rPr lang="en-US" sz="2000" dirty="0"/>
                  <a:t>If </a:t>
                </a:r>
                <a14:m>
                  <m:oMath xmlns:m="http://schemas.openxmlformats.org/officeDocument/2006/math">
                    <m:r>
                      <a:rPr lang="en-US" sz="2000" i="1">
                        <a:latin typeface="Cambria Math" panose="02040503050406030204" pitchFamily="18" charset="0"/>
                      </a:rPr>
                      <m:t>𝑘</m:t>
                    </m:r>
                    <m:r>
                      <a:rPr lang="en-US" sz="2000" i="1">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t>, then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r>
                  <a:rPr lang="en-US" sz="2000" dirty="0"/>
                  <a:t>;</a:t>
                </a:r>
              </a:p>
              <a:p>
                <a:pPr marL="540000" lvl="1" indent="-288000">
                  <a:buFont typeface="+mj-lt"/>
                  <a:buAutoNum type="arabicPeriod"/>
                </a:pPr>
                <a:r>
                  <a:rPr lang="en-US" sz="2000" dirty="0"/>
                  <a:t>If </a:t>
                </a:r>
                <a14:m>
                  <m:oMath xmlns:m="http://schemas.openxmlformats.org/officeDocument/2006/math">
                    <m:r>
                      <a:rPr lang="en-US" sz="2000" i="1">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r>
                  <a:rPr lang="en-US" sz="2000" dirty="0"/>
                  <a:t>, then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b="0" i="1" smtClean="0">
                        <a:latin typeface="Cambria Math" panose="02040503050406030204" pitchFamily="18" charset="0"/>
                      </a:rPr>
                      <m:t>=</m:t>
                    </m:r>
                    <m:r>
                      <a:rPr lang="en-US" sz="2000" i="1">
                        <a:latin typeface="Cambria Math" panose="02040503050406030204" pitchFamily="18" charset="0"/>
                      </a:rPr>
                      <m:t>𝑥</m:t>
                    </m:r>
                  </m:oMath>
                </a14:m>
                <a:r>
                  <a:rPr lang="en-US" sz="2200" dirty="0"/>
                  <a:t>.</a:t>
                </a:r>
              </a:p>
            </p:txBody>
          </p:sp>
        </mc:Choice>
        <mc:Fallback>
          <p:sp>
            <p:nvSpPr>
              <p:cNvPr id="3" name="内容占位符 2"/>
              <p:cNvSpPr>
                <a:spLocks noGrp="1" noRot="1" noChangeAspect="1" noMove="1" noResize="1" noEditPoints="1" noAdjustHandles="1" noChangeArrowheads="1" noChangeShapeType="1" noTextEdit="1"/>
              </p:cNvSpPr>
              <p:nvPr>
                <p:ph idx="4294967295"/>
              </p:nvPr>
            </p:nvSpPr>
            <p:spPr>
              <a:xfrm>
                <a:off x="634539" y="1638546"/>
                <a:ext cx="4619294" cy="1790454"/>
              </a:xfrm>
              <a:blipFill rotWithShape="1">
                <a:blip r:embed="rId1"/>
                <a:stretch>
                  <a:fillRect l="-1979" t="-4762" b="-6803"/>
                </a:stretch>
              </a:blipFill>
            </p:spPr>
            <p:txBody>
              <a:bodyPr/>
              <a:lstStyle/>
              <a:p>
                <a:r>
                  <a:rPr lang="en-US">
                    <a:noFill/>
                  </a:rPr>
                  <a:t> </a:t>
                </a:r>
                <a:endParaRPr lang="en-US">
                  <a:noFill/>
                </a:endParaRPr>
              </a:p>
            </p:txBody>
          </p:sp>
        </mc:Fallback>
      </mc:AlternateContent>
      <p:sp>
        <p:nvSpPr>
          <p:cNvPr id="5" name="矩形 4"/>
          <p:cNvSpPr/>
          <p:nvPr/>
        </p:nvSpPr>
        <p:spPr>
          <a:xfrm>
            <a:off x="5617145" y="270533"/>
            <a:ext cx="2892316" cy="217753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InplacePartition</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x = A[r],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=p-1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(j=p to r-1)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(A[j]&lt;=x)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=i+1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Swap(A[i+1],A[r])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i+1</a:t>
            </a:r>
            <a:endParaRPr lang="en-US" dirty="0">
              <a:solidFill>
                <a:schemeClr val="tx1"/>
              </a:solidFill>
              <a:latin typeface="Courier New" pitchFamily="49" charset="0"/>
              <a:cs typeface="Courier New" pitchFamily="49" charset="0"/>
            </a:endParaRPr>
          </a:p>
        </p:txBody>
      </p:sp>
      <p:pic>
        <p:nvPicPr>
          <p:cNvPr id="9" name="图片 8"/>
          <p:cNvPicPr>
            <a:picLocks noChangeAspect="1"/>
          </p:cNvPicPr>
          <p:nvPr/>
        </p:nvPicPr>
        <p:blipFill>
          <a:blip r:embed="rId2"/>
          <a:stretch>
            <a:fillRect/>
          </a:stretch>
        </p:blipFill>
        <p:spPr>
          <a:xfrm>
            <a:off x="634539" y="365126"/>
            <a:ext cx="4619294" cy="1094440"/>
          </a:xfrm>
          <a:prstGeom prst="rect">
            <a:avLst/>
          </a:prstGeom>
          <a:ln w="88900" cap="sq" cmpd="thickThin">
            <a:solidFill>
              <a:srgbClr val="000000"/>
            </a:solidFill>
            <a:prstDash val="solid"/>
            <a:miter lim="800000"/>
            <a:headEnd/>
            <a:tailEnd/>
          </a:ln>
          <a:effectLst>
            <a:innerShdw blurRad="76200">
              <a:srgbClr val="000000"/>
            </a:innerShdw>
          </a:effectLst>
        </p:spPr>
      </p:pic>
      <mc:AlternateContent xmlns:mc="http://schemas.openxmlformats.org/markup-compatibility/2006">
        <mc:Choice xmlns:a14="http://schemas.microsoft.com/office/drawing/2010/main" Requires="a14">
          <p:sp>
            <p:nvSpPr>
              <p:cNvPr id="12" name="内容占位符 2">
                <a:extLst>
                  <a:ext uri="{FF2B5EF4-FFF2-40B4-BE49-F238E27FC236}">
                    <a14:artisticCrisscrossEtching id="{56B5CBC8-F348-4196-A9B2-3AA7A0BE8D22}"/>
                  </a:ext>
                </a:extLst>
              </p:cNvPr>
              <p:cNvSpPr txBox="1">
                <a:spLocks/>
              </p:cNvSpPr>
              <p:nvPr/>
            </p:nvSpPr>
            <p:spPr>
              <a:xfrm>
                <a:off x="634539" y="3429000"/>
                <a:ext cx="7874922" cy="1568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2400" b="1" dirty="0"/>
                  <a:t>Proof:</a:t>
                </a:r>
                <a:r>
                  <a:rPr lang="en-US" sz="2400" dirty="0"/>
                  <a:t> we use induction.</a:t>
                </a:r>
              </a:p>
              <a:p>
                <a:pPr marL="0" indent="0">
                  <a:spcBef>
                    <a:spcPts val="600"/>
                  </a:spcBef>
                  <a:buFont typeface="Arial" panose="020B0604020202020204" pitchFamily="34" charset="0"/>
                  <a:buNone/>
                </a:pPr>
                <a:r>
                  <a:rPr lang="en-US" sz="2200" dirty="0"/>
                  <a:t>[</a:t>
                </a:r>
                <a:r>
                  <a:rPr lang="en-US" sz="2200" i="1" dirty="0"/>
                  <a:t>Basis</a:t>
                </a:r>
                <a:r>
                  <a:rPr lang="en-US" sz="2200" dirty="0"/>
                  <a:t>] Trivially holds.</a:t>
                </a:r>
              </a:p>
              <a:p>
                <a:pPr marL="0" indent="0">
                  <a:spcBef>
                    <a:spcPts val="600"/>
                  </a:spcBef>
                  <a:buNone/>
                </a:pPr>
                <a:r>
                  <a:rPr lang="en-US" sz="2200" dirty="0"/>
                  <a:t>[</a:t>
                </a:r>
                <a:r>
                  <a:rPr lang="en-US" sz="2200" i="1" dirty="0"/>
                  <a:t>Inductive step</a:t>
                </a:r>
                <a:r>
                  <a:rPr lang="en-US" sz="2200" dirty="0"/>
                  <a:t>] Assume at the beginning of some iteration we have </a:t>
                </a:r>
                <a14:m>
                  <m:oMath xmlns:m="http://schemas.openxmlformats.org/officeDocument/2006/math">
                    <m:r>
                      <a:rPr lang="en-US" sz="2200" b="0" i="1" smtClean="0">
                        <a:latin typeface="Cambria Math" panose="02040503050406030204" pitchFamily="18" charset="0"/>
                      </a:rPr>
                      <m:t>𝑖</m:t>
                    </m:r>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𝑖</m:t>
                        </m:r>
                      </m:e>
                    </m:acc>
                  </m:oMath>
                </a14:m>
                <a:r>
                  <a:rPr lang="en-US" sz="2200" dirty="0"/>
                  <a:t> and </a:t>
                </a:r>
                <a14:m>
                  <m:oMath xmlns:m="http://schemas.openxmlformats.org/officeDocument/2006/math">
                    <m:r>
                      <a:rPr lang="en-US" sz="2200" b="0" i="1" smtClean="0">
                        <a:latin typeface="Cambria Math" panose="02040503050406030204" pitchFamily="18" charset="0"/>
                      </a:rPr>
                      <m:t>𝑗</m:t>
                    </m:r>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b="0" i="1" smtClean="0">
                            <a:latin typeface="Cambria Math" panose="02040503050406030204" pitchFamily="18" charset="0"/>
                          </a:rPr>
                          <m:t>𝑗</m:t>
                        </m:r>
                      </m:e>
                    </m:acc>
                  </m:oMath>
                </a14:m>
                <a:r>
                  <a:rPr lang="en-US" sz="2200" dirty="0"/>
                  <a:t>, and the stated properties hold.</a:t>
                </a:r>
              </a:p>
            </p:txBody>
          </p:sp>
        </mc:Choice>
        <mc:Fallback>
          <p:sp>
            <p:nvSpPr>
              <p:cNvPr id="12" name="内容占位符 2"/>
              <p:cNvSpPr txBox="1">
                <a:spLocks noRot="1" noChangeAspect="1" noMove="1" noResize="1" noEditPoints="1" noAdjustHandles="1" noChangeArrowheads="1" noChangeShapeType="1" noTextEdit="1"/>
              </p:cNvSpPr>
              <p:nvPr/>
            </p:nvSpPr>
            <p:spPr>
              <a:xfrm>
                <a:off x="634539" y="3429000"/>
                <a:ext cx="7874922" cy="1568850"/>
              </a:xfrm>
              <a:prstGeom prst="rect">
                <a:avLst/>
              </a:prstGeom>
              <a:blipFill rotWithShape="1">
                <a:blip r:embed="rId3"/>
                <a:stretch>
                  <a:fillRect l="-1161" t="-5447" r="-774" b="-2335"/>
                </a:stretch>
              </a:blipFill>
            </p:spPr>
            <p:txBody>
              <a:bodyPr/>
              <a:lstStyle/>
              <a:p>
                <a:r>
                  <a:rPr lang="en-US">
                    <a:noFill/>
                  </a:rPr>
                  <a:t> </a:t>
                </a:r>
                <a:endParaRPr lang="en-US">
                  <a:noFill/>
                </a:endParaRPr>
              </a:p>
            </p:txBody>
          </p:sp>
        </mc:Fallback>
      </mc:AlternateContent>
      <p:grpSp>
        <p:nvGrpSpPr>
          <p:cNvPr id="28" name="组合 27"/>
          <p:cNvGrpSpPr/>
          <p:nvPr/>
        </p:nvGrpSpPr>
        <p:grpSpPr>
          <a:xfrm>
            <a:off x="4040593" y="3254101"/>
            <a:ext cx="4465680" cy="753510"/>
            <a:chOff x="4125432" y="4945255"/>
            <a:chExt cx="4465680" cy="753510"/>
          </a:xfrm>
        </p:grpSpPr>
        <p:sp>
          <p:nvSpPr>
            <p:cNvPr id="14" name="矩形 13"/>
            <p:cNvSpPr/>
            <p:nvPr/>
          </p:nvSpPr>
          <p:spPr>
            <a:xfrm>
              <a:off x="4572000" y="5306767"/>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矩形 14"/>
            <p:cNvSpPr/>
            <p:nvPr/>
          </p:nvSpPr>
          <p:spPr>
            <a:xfrm>
              <a:off x="5018568" y="5306767"/>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矩形 15"/>
            <p:cNvSpPr/>
            <p:nvPr/>
          </p:nvSpPr>
          <p:spPr>
            <a:xfrm>
              <a:off x="5465136" y="5306767"/>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矩形 16"/>
            <p:cNvSpPr/>
            <p:nvPr/>
          </p:nvSpPr>
          <p:spPr>
            <a:xfrm>
              <a:off x="5911704" y="5306767"/>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矩形 17"/>
            <p:cNvSpPr/>
            <p:nvPr/>
          </p:nvSpPr>
          <p:spPr>
            <a:xfrm>
              <a:off x="6358272" y="5306767"/>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矩形 18"/>
            <p:cNvSpPr/>
            <p:nvPr/>
          </p:nvSpPr>
          <p:spPr>
            <a:xfrm>
              <a:off x="6804840" y="5306767"/>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矩形 19"/>
            <p:cNvSpPr/>
            <p:nvPr/>
          </p:nvSpPr>
          <p:spPr>
            <a:xfrm>
              <a:off x="7251408" y="5306766"/>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矩形 20"/>
            <p:cNvSpPr/>
            <p:nvPr/>
          </p:nvSpPr>
          <p:spPr>
            <a:xfrm>
              <a:off x="7697976" y="5306765"/>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22" name="矩形 21">
                  <a:extLst>
                    <a:ext uri="{FF2B5EF4-FFF2-40B4-BE49-F238E27FC236}">
                      <a14:artisticCrisscrossEtching id="{FB632B9F-837C-4E45-A9D2-AC361DD552A5}"/>
                    </a:ext>
                  </a:extLst>
                </p:cNvPr>
                <p:cNvSpPr/>
                <p:nvPr/>
              </p:nvSpPr>
              <p:spPr>
                <a:xfrm>
                  <a:off x="8144544" y="5306765"/>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p:sp>
              <p:nvSpPr>
                <p:cNvPr id="22" name="矩形 21"/>
                <p:cNvSpPr>
                  <a:spLocks noRot="1" noChangeAspect="1" noMove="1" noResize="1" noEditPoints="1" noAdjustHandles="1" noChangeArrowheads="1" noChangeShapeType="1" noTextEdit="1"/>
                </p:cNvSpPr>
                <p:nvPr/>
              </p:nvSpPr>
              <p:spPr>
                <a:xfrm>
                  <a:off x="8144544" y="5306765"/>
                  <a:ext cx="446568" cy="361507"/>
                </a:xfrm>
                <a:prstGeom prst="rect">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3" name="矩形 22">
                  <a:extLst>
                    <a:ext uri="{FF2B5EF4-FFF2-40B4-BE49-F238E27FC236}">
                      <a14:artisticCrisscrossEtching id="{B4359711-242F-4879-8CA3-AE32DFF8A508}"/>
                    </a:ext>
                  </a:extLst>
                </p:cNvPr>
                <p:cNvSpPr/>
                <p:nvPr/>
              </p:nvSpPr>
              <p:spPr>
                <a:xfrm>
                  <a:off x="4125432" y="4945258"/>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m:t>
                        </m:r>
                      </m:oMath>
                    </m:oMathPara>
                  </a14:m>
                  <a:endParaRPr lang="en-US" dirty="0">
                    <a:solidFill>
                      <a:schemeClr val="tx1"/>
                    </a:solidFill>
                  </a:endParaRPr>
                </a:p>
              </p:txBody>
            </p:sp>
          </mc:Choice>
          <mc:Fallback>
            <p:sp>
              <p:nvSpPr>
                <p:cNvPr id="23" name="矩形 22"/>
                <p:cNvSpPr>
                  <a:spLocks noRot="1" noChangeAspect="1" noMove="1" noResize="1" noEditPoints="1" noAdjustHandles="1" noChangeArrowheads="1" noChangeShapeType="1" noTextEdit="1"/>
                </p:cNvSpPr>
                <p:nvPr/>
              </p:nvSpPr>
              <p:spPr>
                <a:xfrm>
                  <a:off x="4125432" y="4945258"/>
                  <a:ext cx="446568" cy="361507"/>
                </a:xfrm>
                <a:prstGeom prst="rect">
                  <a:avLst/>
                </a:prstGeom>
                <a:blipFill rotWithShape="1">
                  <a:blip r:embed="rId5"/>
                  <a:stretch>
                    <a:fillRect/>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4:artisticCrisscrossEtching id="{86D91B89-6492-423C-9DF4-18E00DCCA57A}"/>
                    </a:ext>
                  </a:extLst>
                </p:cNvPr>
                <p:cNvSpPr/>
                <p:nvPr/>
              </p:nvSpPr>
              <p:spPr>
                <a:xfrm>
                  <a:off x="4572000" y="4945256"/>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oMath>
                    </m:oMathPara>
                  </a14:m>
                  <a:endParaRPr lang="en-US" dirty="0">
                    <a:solidFill>
                      <a:schemeClr val="tx1"/>
                    </a:solidFill>
                  </a:endParaRPr>
                </a:p>
              </p:txBody>
            </p:sp>
          </mc:Choice>
          <mc:Fallback>
            <p:sp>
              <p:nvSpPr>
                <p:cNvPr id="24" name="矩形 23"/>
                <p:cNvSpPr>
                  <a:spLocks noRot="1" noChangeAspect="1" noMove="1" noResize="1" noEditPoints="1" noAdjustHandles="1" noChangeArrowheads="1" noChangeShapeType="1" noTextEdit="1"/>
                </p:cNvSpPr>
                <p:nvPr/>
              </p:nvSpPr>
              <p:spPr>
                <a:xfrm>
                  <a:off x="4572000" y="4945256"/>
                  <a:ext cx="446568" cy="361507"/>
                </a:xfrm>
                <a:prstGeom prst="rect">
                  <a:avLst/>
                </a:prstGeom>
                <a:blipFill rotWithShape="1">
                  <a:blip r:embed="rId6"/>
                  <a:stretch>
                    <a:fillRect l="-8219" r="-2740" b="-15254"/>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4:artisticCrisscrossEtching id="{637D35A2-F90E-4F2B-BD5B-FFC12DB0498C}"/>
                    </a:ext>
                  </a:extLst>
                </p:cNvPr>
                <p:cNvSpPr/>
                <p:nvPr/>
              </p:nvSpPr>
              <p:spPr>
                <a:xfrm>
                  <a:off x="8144544" y="4945255"/>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p:sp>
              <p:nvSpPr>
                <p:cNvPr id="25" name="矩形 24"/>
                <p:cNvSpPr>
                  <a:spLocks noRot="1" noChangeAspect="1" noMove="1" noResize="1" noEditPoints="1" noAdjustHandles="1" noChangeArrowheads="1" noChangeShapeType="1" noTextEdit="1"/>
                </p:cNvSpPr>
                <p:nvPr/>
              </p:nvSpPr>
              <p:spPr>
                <a:xfrm>
                  <a:off x="8144544" y="4945255"/>
                  <a:ext cx="446568" cy="361507"/>
                </a:xfrm>
                <a:prstGeom prst="rect">
                  <a:avLst/>
                </a:prstGeom>
                <a:blipFill rotWithShape="1">
                  <a:blip r:embed="rId7"/>
                  <a:stretch>
                    <a:fillRect/>
                  </a:stretch>
                </a:blipFill>
                <a:ln>
                  <a:noFill/>
                </a:ln>
              </p:spPr>
              <p:txBody>
                <a:bodyPr/>
                <a:lstStyle/>
                <a:p>
                  <a:r>
                    <a:rPr lang="en-US">
                      <a:noFill/>
                    </a:rPr>
                    <a:t> </a:t>
                  </a:r>
                  <a:endParaRPr lang="en-US">
                    <a:noFill/>
                  </a:endParaRPr>
                </a:p>
              </p:txBody>
            </p:sp>
          </mc:Fallback>
        </mc:AlternateContent>
        <p:sp>
          <p:nvSpPr>
            <p:cNvPr id="26" name="矩形 25"/>
            <p:cNvSpPr/>
            <p:nvPr/>
          </p:nvSpPr>
          <p:spPr>
            <a:xfrm>
              <a:off x="4549141" y="5266390"/>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8121684" y="5266390"/>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组合 45"/>
          <p:cNvGrpSpPr/>
          <p:nvPr/>
        </p:nvGrpSpPr>
        <p:grpSpPr>
          <a:xfrm>
            <a:off x="4487161" y="3243961"/>
            <a:ext cx="4019112" cy="763650"/>
            <a:chOff x="4487161" y="5160582"/>
            <a:chExt cx="4019112" cy="763650"/>
          </a:xfrm>
        </p:grpSpPr>
        <p:sp>
          <p:nvSpPr>
            <p:cNvPr id="30" name="矩形 29"/>
            <p:cNvSpPr/>
            <p:nvPr/>
          </p:nvSpPr>
          <p:spPr>
            <a:xfrm>
              <a:off x="4487161" y="5522095"/>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矩形 30"/>
            <p:cNvSpPr/>
            <p:nvPr/>
          </p:nvSpPr>
          <p:spPr>
            <a:xfrm>
              <a:off x="4933729" y="5522095"/>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32" name="矩形 31">
                  <a:extLst>
                    <a:ext uri="{FF2B5EF4-FFF2-40B4-BE49-F238E27FC236}">
                      <a14:artisticCrisscrossEtching id="{072AE965-0D01-40AE-A657-03D8219A3C1F}"/>
                    </a:ext>
                  </a:extLst>
                </p:cNvPr>
                <p:cNvSpPr/>
                <p:nvPr/>
              </p:nvSpPr>
              <p:spPr>
                <a:xfrm>
                  <a:off x="5380297"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32" name="矩形 31"/>
                <p:cNvSpPr>
                  <a:spLocks noRot="1" noChangeAspect="1" noMove="1" noResize="1" noEditPoints="1" noAdjustHandles="1" noChangeArrowheads="1" noChangeShapeType="1" noTextEdit="1"/>
                </p:cNvSpPr>
                <p:nvPr/>
              </p:nvSpPr>
              <p:spPr>
                <a:xfrm>
                  <a:off x="5380297" y="5522095"/>
                  <a:ext cx="446568" cy="361507"/>
                </a:xfrm>
                <a:prstGeom prst="rect">
                  <a:avLst/>
                </a:prstGeom>
                <a:blipFill rotWithShape="1">
                  <a:blip r:embed="rId8"/>
                  <a:stretch>
                    <a:fillRect b="-6452"/>
                  </a:stretch>
                </a:blipFill>
                <a:ln>
                  <a:solidFill>
                    <a:schemeClr val="tx1"/>
                  </a:solidFill>
                </a:ln>
              </p:spPr>
              <p:txBody>
                <a:bodyPr/>
                <a:lstStyle/>
                <a:p>
                  <a:r>
                    <a:rPr lang="en-US">
                      <a:noFill/>
                    </a:rPr>
                    <a:t> </a:t>
                  </a:r>
                  <a:endParaRPr lang="en-US">
                    <a:noFill/>
                  </a:endParaRPr>
                </a:p>
              </p:txBody>
            </p:sp>
          </mc:Fallback>
        </mc:AlternateContent>
        <p:sp>
          <p:nvSpPr>
            <p:cNvPr id="33" name="矩形 32"/>
            <p:cNvSpPr/>
            <p:nvPr/>
          </p:nvSpPr>
          <p:spPr>
            <a:xfrm>
              <a:off x="5826865"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矩形 33"/>
            <p:cNvSpPr/>
            <p:nvPr/>
          </p:nvSpPr>
          <p:spPr>
            <a:xfrm>
              <a:off x="6273433"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矩形 34"/>
            <p:cNvSpPr/>
            <p:nvPr/>
          </p:nvSpPr>
          <p:spPr>
            <a:xfrm>
              <a:off x="6720001" y="5522095"/>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矩形 35"/>
            <p:cNvSpPr/>
            <p:nvPr/>
          </p:nvSpPr>
          <p:spPr>
            <a:xfrm>
              <a:off x="7166569" y="5522094"/>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矩形 36"/>
            <p:cNvSpPr/>
            <p:nvPr/>
          </p:nvSpPr>
          <p:spPr>
            <a:xfrm>
              <a:off x="7613137" y="5522093"/>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38" name="矩形 37">
                  <a:extLst>
                    <a:ext uri="{FF2B5EF4-FFF2-40B4-BE49-F238E27FC236}">
                      <a14:artisticCrisscrossEtching id="{DBD8B774-1121-4C45-A41E-935DAF6A7B5A}"/>
                    </a:ext>
                  </a:extLst>
                </p:cNvPr>
                <p:cNvSpPr/>
                <p:nvPr/>
              </p:nvSpPr>
              <p:spPr>
                <a:xfrm>
                  <a:off x="8059705" y="5522093"/>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p:sp>
              <p:nvSpPr>
                <p:cNvPr id="38" name="矩形 37"/>
                <p:cNvSpPr>
                  <a:spLocks noRot="1" noChangeAspect="1" noMove="1" noResize="1" noEditPoints="1" noAdjustHandles="1" noChangeArrowheads="1" noChangeShapeType="1" noTextEdit="1"/>
                </p:cNvSpPr>
                <p:nvPr/>
              </p:nvSpPr>
              <p:spPr>
                <a:xfrm>
                  <a:off x="8059705" y="5522093"/>
                  <a:ext cx="446568" cy="361507"/>
                </a:xfrm>
                <a:prstGeom prst="rect">
                  <a:avLst/>
                </a:prstGeom>
                <a:blipFill rotWithShape="1">
                  <a:blip r:embed="rId9"/>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9" name="矩形 38">
                  <a:extLst>
                    <a:ext uri="{FF2B5EF4-FFF2-40B4-BE49-F238E27FC236}">
                      <a14:artisticCrisscrossEtching id="{62BCA109-FF2C-4510-B79C-00924EFC9CEF}"/>
                    </a:ext>
                  </a:extLst>
                </p:cNvPr>
                <p:cNvSpPr/>
                <p:nvPr/>
              </p:nvSpPr>
              <p:spPr>
                <a:xfrm>
                  <a:off x="4933729" y="5160583"/>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𝑖</m:t>
                            </m:r>
                          </m:e>
                        </m:acc>
                      </m:oMath>
                    </m:oMathPara>
                  </a14:m>
                  <a:endParaRPr lang="en-US" dirty="0">
                    <a:solidFill>
                      <a:schemeClr val="tx1"/>
                    </a:solidFill>
                  </a:endParaRPr>
                </a:p>
              </p:txBody>
            </p:sp>
          </mc:Choice>
          <mc:Fallback>
            <p:sp>
              <p:nvSpPr>
                <p:cNvPr id="39" name="矩形 38"/>
                <p:cNvSpPr>
                  <a:spLocks noRot="1" noChangeAspect="1" noMove="1" noResize="1" noEditPoints="1" noAdjustHandles="1" noChangeArrowheads="1" noChangeShapeType="1" noTextEdit="1"/>
                </p:cNvSpPr>
                <p:nvPr/>
              </p:nvSpPr>
              <p:spPr>
                <a:xfrm>
                  <a:off x="4933729" y="5160583"/>
                  <a:ext cx="446568" cy="361507"/>
                </a:xfrm>
                <a:prstGeom prst="rect">
                  <a:avLst/>
                </a:prstGeom>
                <a:blipFill rotWithShape="1">
                  <a:blip r:embed="rId10"/>
                  <a:stretch>
                    <a:fillRect t="-6780" r="-31081"/>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0" name="矩形 39">
                  <a:extLst>
                    <a:ext uri="{FF2B5EF4-FFF2-40B4-BE49-F238E27FC236}">
                      <a14:artisticCrisscrossEtching id="{DF3A5E1F-6BD5-4CE1-9113-657097B48242}"/>
                    </a:ext>
                  </a:extLst>
                </p:cNvPr>
                <p:cNvSpPr/>
                <p:nvPr/>
              </p:nvSpPr>
              <p:spPr>
                <a:xfrm>
                  <a:off x="4487161" y="5160584"/>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p:sp>
              <p:nvSpPr>
                <p:cNvPr id="40" name="矩形 39"/>
                <p:cNvSpPr>
                  <a:spLocks noRot="1" noChangeAspect="1" noMove="1" noResize="1" noEditPoints="1" noAdjustHandles="1" noChangeArrowheads="1" noChangeShapeType="1" noTextEdit="1"/>
                </p:cNvSpPr>
                <p:nvPr/>
              </p:nvSpPr>
              <p:spPr>
                <a:xfrm>
                  <a:off x="4487161" y="5160584"/>
                  <a:ext cx="446568" cy="361507"/>
                </a:xfrm>
                <a:prstGeom prst="rect">
                  <a:avLst/>
                </a:prstGeom>
                <a:blipFill rotWithShape="1">
                  <a:blip r:embed="rId11"/>
                  <a:stretch>
                    <a:fillRect b="-8475"/>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1" name="矩形 40">
                  <a:extLst>
                    <a:ext uri="{FF2B5EF4-FFF2-40B4-BE49-F238E27FC236}">
                      <a14:artisticCrisscrossEtching id="{A890EF6C-80D5-46D0-8634-64D3B3D7FCDB}"/>
                    </a:ext>
                  </a:extLst>
                </p:cNvPr>
                <p:cNvSpPr/>
                <p:nvPr/>
              </p:nvSpPr>
              <p:spPr>
                <a:xfrm>
                  <a:off x="8059705" y="5160583"/>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p:sp>
              <p:nvSpPr>
                <p:cNvPr id="41" name="矩形 40"/>
                <p:cNvSpPr>
                  <a:spLocks noRot="1" noChangeAspect="1" noMove="1" noResize="1" noEditPoints="1" noAdjustHandles="1" noChangeArrowheads="1" noChangeShapeType="1" noTextEdit="1"/>
                </p:cNvSpPr>
                <p:nvPr/>
              </p:nvSpPr>
              <p:spPr>
                <a:xfrm>
                  <a:off x="8059705" y="5160583"/>
                  <a:ext cx="446568" cy="361507"/>
                </a:xfrm>
                <a:prstGeom prst="rect">
                  <a:avLst/>
                </a:prstGeom>
                <a:blipFill rotWithShape="1">
                  <a:blip r:embed="rId12"/>
                  <a:stretch>
                    <a:fillRect/>
                  </a:stretch>
                </a:blipFill>
                <a:ln>
                  <a:noFill/>
                </a:ln>
              </p:spPr>
              <p:txBody>
                <a:bodyPr/>
                <a:lstStyle/>
                <a:p>
                  <a:r>
                    <a:rPr lang="en-US">
                      <a:noFill/>
                    </a:rPr>
                    <a:t> </a:t>
                  </a:r>
                  <a:endParaRPr lang="en-US">
                    <a:noFill/>
                  </a:endParaRPr>
                </a:p>
              </p:txBody>
            </p:sp>
          </mc:Fallback>
        </mc:AlternateContent>
        <p:sp>
          <p:nvSpPr>
            <p:cNvPr id="42" name="矩形 41"/>
            <p:cNvSpPr/>
            <p:nvPr/>
          </p:nvSpPr>
          <p:spPr>
            <a:xfrm>
              <a:off x="5357600" y="5491857"/>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8036845" y="5481718"/>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p:cNvSpPr/>
            <p:nvPr/>
          </p:nvSpPr>
          <p:spPr>
            <a:xfrm>
              <a:off x="6696979" y="5483521"/>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5" name="矩形 44">
                  <a:extLst>
                    <a:ext uri="{FF2B5EF4-FFF2-40B4-BE49-F238E27FC236}">
                      <a14:artisticCrisscrossEtching id="{44B90E57-B1D3-4A87-8942-30ACBEA11877}"/>
                    </a:ext>
                  </a:extLst>
                </p:cNvPr>
                <p:cNvSpPr/>
                <p:nvPr/>
              </p:nvSpPr>
              <p:spPr>
                <a:xfrm>
                  <a:off x="6723189" y="5160582"/>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𝑗</m:t>
                            </m:r>
                          </m:e>
                        </m:acc>
                      </m:oMath>
                    </m:oMathPara>
                  </a14:m>
                  <a:endParaRPr lang="en-US" dirty="0">
                    <a:solidFill>
                      <a:schemeClr val="tx1"/>
                    </a:solidFill>
                  </a:endParaRPr>
                </a:p>
              </p:txBody>
            </p:sp>
          </mc:Choice>
          <mc:Fallback>
            <p:sp>
              <p:nvSpPr>
                <p:cNvPr id="45" name="矩形 44"/>
                <p:cNvSpPr>
                  <a:spLocks noRot="1" noChangeAspect="1" noMove="1" noResize="1" noEditPoints="1" noAdjustHandles="1" noChangeArrowheads="1" noChangeShapeType="1" noTextEdit="1"/>
                </p:cNvSpPr>
                <p:nvPr/>
              </p:nvSpPr>
              <p:spPr>
                <a:xfrm>
                  <a:off x="6723189" y="5160582"/>
                  <a:ext cx="446568" cy="361507"/>
                </a:xfrm>
                <a:prstGeom prst="rect">
                  <a:avLst/>
                </a:prstGeom>
                <a:blipFill rotWithShape="1">
                  <a:blip r:embed="rId13"/>
                  <a:stretch>
                    <a:fillRect t="-6780" r="-32877" b="-8475"/>
                  </a:stretch>
                </a:blipFill>
                <a:ln>
                  <a:noFill/>
                </a:ln>
              </p:spPr>
              <p:txBody>
                <a:bodyPr/>
                <a:lstStyle/>
                <a:p>
                  <a:r>
                    <a:rPr lang="en-US">
                      <a:noFill/>
                    </a:rPr>
                    <a:t> </a:t>
                  </a:r>
                  <a:endParaRPr lang="en-US">
                    <a:noFill/>
                  </a:endParaRPr>
                </a:p>
              </p:txBody>
            </p:sp>
          </mc:Fallback>
        </mc:AlternateContent>
      </p:grpSp>
      <p:sp>
        <p:nvSpPr>
          <p:cNvPr id="47" name="文本框 46"/>
          <p:cNvSpPr txBox="1"/>
          <p:nvPr/>
        </p:nvSpPr>
        <p:spPr>
          <a:xfrm>
            <a:off x="6013325" y="4474127"/>
            <a:ext cx="1999073" cy="430887"/>
          </a:xfrm>
          <a:prstGeom prst="rect">
            <a:avLst/>
          </a:prstGeom>
          <a:noFill/>
        </p:spPr>
        <p:txBody>
          <a:bodyPr wrap="none" rtlCol="0">
            <a:spAutoFit/>
          </a:bodyPr>
          <a:lstStyle/>
          <a:p>
            <a:r>
              <a:rPr lang="en-US" sz="2200" dirty="0"/>
              <a:t>In this iteration:</a:t>
            </a:r>
            <a:endParaRPr lang="en-US" sz="2200" dirty="0"/>
          </a:p>
        </p:txBody>
      </p:sp>
      <p:grpSp>
        <p:nvGrpSpPr>
          <p:cNvPr id="48" name="组合 47"/>
          <p:cNvGrpSpPr/>
          <p:nvPr/>
        </p:nvGrpSpPr>
        <p:grpSpPr>
          <a:xfrm>
            <a:off x="244765" y="4873504"/>
            <a:ext cx="4019112" cy="763650"/>
            <a:chOff x="4487161" y="5160582"/>
            <a:chExt cx="4019112" cy="763650"/>
          </a:xfrm>
        </p:grpSpPr>
        <p:sp>
          <p:nvSpPr>
            <p:cNvPr id="49" name="矩形 48"/>
            <p:cNvSpPr/>
            <p:nvPr/>
          </p:nvSpPr>
          <p:spPr>
            <a:xfrm>
              <a:off x="4487161" y="5522095"/>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矩形 49"/>
            <p:cNvSpPr/>
            <p:nvPr/>
          </p:nvSpPr>
          <p:spPr>
            <a:xfrm>
              <a:off x="4933729" y="5522095"/>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51" name="矩形 50">
                  <a:extLst>
                    <a:ext uri="{FF2B5EF4-FFF2-40B4-BE49-F238E27FC236}">
                      <a14:artisticCrisscrossEtching id="{F4275AA8-924F-427F-ACB9-7C2083A64D94}"/>
                    </a:ext>
                  </a:extLst>
                </p:cNvPr>
                <p:cNvSpPr/>
                <p:nvPr/>
              </p:nvSpPr>
              <p:spPr>
                <a:xfrm>
                  <a:off x="5380297"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51" name="矩形 50"/>
                <p:cNvSpPr>
                  <a:spLocks noRot="1" noChangeAspect="1" noMove="1" noResize="1" noEditPoints="1" noAdjustHandles="1" noChangeArrowheads="1" noChangeShapeType="1" noTextEdit="1"/>
                </p:cNvSpPr>
                <p:nvPr/>
              </p:nvSpPr>
              <p:spPr>
                <a:xfrm>
                  <a:off x="5380297" y="5522095"/>
                  <a:ext cx="446568" cy="361507"/>
                </a:xfrm>
                <a:prstGeom prst="rect">
                  <a:avLst/>
                </a:prstGeom>
                <a:blipFill rotWithShape="1">
                  <a:blip r:embed="rId14"/>
                  <a:stretch>
                    <a:fillRect b="-6557"/>
                  </a:stretch>
                </a:blipFill>
                <a:ln>
                  <a:solidFill>
                    <a:schemeClr val="tx1"/>
                  </a:solidFill>
                </a:ln>
              </p:spPr>
              <p:txBody>
                <a:bodyPr/>
                <a:lstStyle/>
                <a:p>
                  <a:r>
                    <a:rPr lang="en-US">
                      <a:noFill/>
                    </a:rPr>
                    <a:t> </a:t>
                  </a:r>
                  <a:endParaRPr lang="en-US">
                    <a:noFill/>
                  </a:endParaRPr>
                </a:p>
              </p:txBody>
            </p:sp>
          </mc:Fallback>
        </mc:AlternateContent>
        <p:sp>
          <p:nvSpPr>
            <p:cNvPr id="52" name="矩形 51"/>
            <p:cNvSpPr/>
            <p:nvPr/>
          </p:nvSpPr>
          <p:spPr>
            <a:xfrm>
              <a:off x="5826865"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矩形 52"/>
            <p:cNvSpPr/>
            <p:nvPr/>
          </p:nvSpPr>
          <p:spPr>
            <a:xfrm>
              <a:off x="6273433"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54" name="矩形 53">
                  <a:extLst>
                    <a:ext uri="{FF2B5EF4-FFF2-40B4-BE49-F238E27FC236}">
                      <a14:artisticCrisscrossEtching id="{14D0599D-EDE3-4B33-B780-EBD04FD1112C}"/>
                    </a:ext>
                  </a:extLst>
                </p:cNvPr>
                <p:cNvSpPr/>
                <p:nvPr/>
              </p:nvSpPr>
              <p:spPr>
                <a:xfrm>
                  <a:off x="6720001" y="5522095"/>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𝑎</m:t>
                        </m:r>
                      </m:oMath>
                    </m:oMathPara>
                  </a14:m>
                  <a:endParaRPr lang="en-US" dirty="0">
                    <a:solidFill>
                      <a:schemeClr val="tx1"/>
                    </a:solidFill>
                  </a:endParaRPr>
                </a:p>
              </p:txBody>
            </p:sp>
          </mc:Choice>
          <mc:Fallback>
            <p:sp>
              <p:nvSpPr>
                <p:cNvPr id="54" name="矩形 53"/>
                <p:cNvSpPr>
                  <a:spLocks noRot="1" noChangeAspect="1" noMove="1" noResize="1" noEditPoints="1" noAdjustHandles="1" noChangeArrowheads="1" noChangeShapeType="1" noTextEdit="1"/>
                </p:cNvSpPr>
                <p:nvPr/>
              </p:nvSpPr>
              <p:spPr>
                <a:xfrm>
                  <a:off x="6720001" y="5522095"/>
                  <a:ext cx="446568" cy="361507"/>
                </a:xfrm>
                <a:prstGeom prst="rect">
                  <a:avLst/>
                </a:prstGeom>
                <a:blipFill rotWithShape="1">
                  <a:blip r:embed="rId15"/>
                  <a:stretch>
                    <a:fillRect/>
                  </a:stretch>
                </a:blipFill>
                <a:ln>
                  <a:solidFill>
                    <a:schemeClr val="tx1"/>
                  </a:solidFill>
                </a:ln>
              </p:spPr>
              <p:txBody>
                <a:bodyPr/>
                <a:lstStyle/>
                <a:p>
                  <a:r>
                    <a:rPr lang="en-US">
                      <a:noFill/>
                    </a:rPr>
                    <a:t> </a:t>
                  </a:r>
                  <a:endParaRPr lang="en-US">
                    <a:noFill/>
                  </a:endParaRPr>
                </a:p>
              </p:txBody>
            </p:sp>
          </mc:Fallback>
        </mc:AlternateContent>
        <p:sp>
          <p:nvSpPr>
            <p:cNvPr id="55" name="矩形 54"/>
            <p:cNvSpPr/>
            <p:nvPr/>
          </p:nvSpPr>
          <p:spPr>
            <a:xfrm>
              <a:off x="7166569" y="5522094"/>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矩形 55"/>
            <p:cNvSpPr/>
            <p:nvPr/>
          </p:nvSpPr>
          <p:spPr>
            <a:xfrm>
              <a:off x="7613137" y="5522093"/>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57" name="矩形 56">
                  <a:extLst>
                    <a:ext uri="{FF2B5EF4-FFF2-40B4-BE49-F238E27FC236}">
                      <a14:artisticCrisscrossEtching id="{EC180241-624F-4B5C-A9CD-E00B5DC4826D}"/>
                    </a:ext>
                  </a:extLst>
                </p:cNvPr>
                <p:cNvSpPr/>
                <p:nvPr/>
              </p:nvSpPr>
              <p:spPr>
                <a:xfrm>
                  <a:off x="8059705" y="5522093"/>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p:sp>
              <p:nvSpPr>
                <p:cNvPr id="57" name="矩形 56"/>
                <p:cNvSpPr>
                  <a:spLocks noRot="1" noChangeAspect="1" noMove="1" noResize="1" noEditPoints="1" noAdjustHandles="1" noChangeArrowheads="1" noChangeShapeType="1" noTextEdit="1"/>
                </p:cNvSpPr>
                <p:nvPr/>
              </p:nvSpPr>
              <p:spPr>
                <a:xfrm>
                  <a:off x="8059705" y="5522093"/>
                  <a:ext cx="446568" cy="361507"/>
                </a:xfrm>
                <a:prstGeom prst="rect">
                  <a:avLst/>
                </a:prstGeom>
                <a:blipFill rotWithShape="1">
                  <a:blip r:embed="rId1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8" name="矩形 57">
                  <a:extLst>
                    <a:ext uri="{FF2B5EF4-FFF2-40B4-BE49-F238E27FC236}">
                      <a14:artisticCrisscrossEtching id="{1AD300A5-049A-403C-9CFE-CA02B344FF8B}"/>
                    </a:ext>
                  </a:extLst>
                </p:cNvPr>
                <p:cNvSpPr/>
                <p:nvPr/>
              </p:nvSpPr>
              <p:spPr>
                <a:xfrm>
                  <a:off x="4933729" y="5160583"/>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𝑖</m:t>
                            </m:r>
                          </m:e>
                        </m:acc>
                      </m:oMath>
                    </m:oMathPara>
                  </a14:m>
                  <a:endParaRPr lang="en-US" dirty="0">
                    <a:solidFill>
                      <a:schemeClr val="tx1"/>
                    </a:solidFill>
                  </a:endParaRPr>
                </a:p>
              </p:txBody>
            </p:sp>
          </mc:Choice>
          <mc:Fallback>
            <p:sp>
              <p:nvSpPr>
                <p:cNvPr id="58" name="矩形 57"/>
                <p:cNvSpPr>
                  <a:spLocks noRot="1" noChangeAspect="1" noMove="1" noResize="1" noEditPoints="1" noAdjustHandles="1" noChangeArrowheads="1" noChangeShapeType="1" noTextEdit="1"/>
                </p:cNvSpPr>
                <p:nvPr/>
              </p:nvSpPr>
              <p:spPr>
                <a:xfrm>
                  <a:off x="4933729" y="5160583"/>
                  <a:ext cx="446568" cy="361507"/>
                </a:xfrm>
                <a:prstGeom prst="rect">
                  <a:avLst/>
                </a:prstGeom>
                <a:blipFill rotWithShape="1">
                  <a:blip r:embed="rId17"/>
                  <a:stretch>
                    <a:fillRect t="-6667" r="-31081"/>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9" name="矩形 58">
                  <a:extLst>
                    <a:ext uri="{FF2B5EF4-FFF2-40B4-BE49-F238E27FC236}">
                      <a14:artisticCrisscrossEtching id="{5FBE05E2-DBEB-4A3E-A31A-1197B54AF285}"/>
                    </a:ext>
                  </a:extLst>
                </p:cNvPr>
                <p:cNvSpPr/>
                <p:nvPr/>
              </p:nvSpPr>
              <p:spPr>
                <a:xfrm>
                  <a:off x="4487161" y="5160584"/>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p:sp>
              <p:nvSpPr>
                <p:cNvPr id="59" name="矩形 58"/>
                <p:cNvSpPr>
                  <a:spLocks noRot="1" noChangeAspect="1" noMove="1" noResize="1" noEditPoints="1" noAdjustHandles="1" noChangeArrowheads="1" noChangeShapeType="1" noTextEdit="1"/>
                </p:cNvSpPr>
                <p:nvPr/>
              </p:nvSpPr>
              <p:spPr>
                <a:xfrm>
                  <a:off x="4487161" y="5160584"/>
                  <a:ext cx="446568" cy="361507"/>
                </a:xfrm>
                <a:prstGeom prst="rect">
                  <a:avLst/>
                </a:prstGeom>
                <a:blipFill rotWithShape="1">
                  <a:blip r:embed="rId18"/>
                  <a:stretch>
                    <a:fillRect b="-8333"/>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0" name="矩形 59">
                  <a:extLst>
                    <a:ext uri="{FF2B5EF4-FFF2-40B4-BE49-F238E27FC236}">
                      <a14:artisticCrisscrossEtching id="{F2588217-9981-460B-8AB3-84CBE6B807BE}"/>
                    </a:ext>
                  </a:extLst>
                </p:cNvPr>
                <p:cNvSpPr/>
                <p:nvPr/>
              </p:nvSpPr>
              <p:spPr>
                <a:xfrm>
                  <a:off x="8059705" y="5160583"/>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p:sp>
              <p:nvSpPr>
                <p:cNvPr id="60" name="矩形 59"/>
                <p:cNvSpPr>
                  <a:spLocks noRot="1" noChangeAspect="1" noMove="1" noResize="1" noEditPoints="1" noAdjustHandles="1" noChangeArrowheads="1" noChangeShapeType="1" noTextEdit="1"/>
                </p:cNvSpPr>
                <p:nvPr/>
              </p:nvSpPr>
              <p:spPr>
                <a:xfrm>
                  <a:off x="8059705" y="5160583"/>
                  <a:ext cx="446568" cy="361507"/>
                </a:xfrm>
                <a:prstGeom prst="rect">
                  <a:avLst/>
                </a:prstGeom>
                <a:blipFill rotWithShape="1">
                  <a:blip r:embed="rId19"/>
                  <a:stretch>
                    <a:fillRect/>
                  </a:stretch>
                </a:blipFill>
                <a:ln>
                  <a:noFill/>
                </a:ln>
              </p:spPr>
              <p:txBody>
                <a:bodyPr/>
                <a:lstStyle/>
                <a:p>
                  <a:r>
                    <a:rPr lang="en-US">
                      <a:noFill/>
                    </a:rPr>
                    <a:t> </a:t>
                  </a:r>
                  <a:endParaRPr lang="en-US">
                    <a:noFill/>
                  </a:endParaRPr>
                </a:p>
              </p:txBody>
            </p:sp>
          </mc:Fallback>
        </mc:AlternateContent>
        <p:sp>
          <p:nvSpPr>
            <p:cNvPr id="61" name="矩形 60"/>
            <p:cNvSpPr/>
            <p:nvPr/>
          </p:nvSpPr>
          <p:spPr>
            <a:xfrm>
              <a:off x="5357600" y="5491857"/>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矩形 61"/>
            <p:cNvSpPr/>
            <p:nvPr/>
          </p:nvSpPr>
          <p:spPr>
            <a:xfrm>
              <a:off x="8036845" y="5481718"/>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p:cNvSpPr/>
            <p:nvPr/>
          </p:nvSpPr>
          <p:spPr>
            <a:xfrm>
              <a:off x="6696979" y="5483521"/>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4" name="矩形 63">
                  <a:extLst>
                    <a:ext uri="{FF2B5EF4-FFF2-40B4-BE49-F238E27FC236}">
                      <a14:artisticCrisscrossEtching id="{5CBE7925-5F11-47FF-93BA-43DFE5AEED28}"/>
                    </a:ext>
                  </a:extLst>
                </p:cNvPr>
                <p:cNvSpPr/>
                <p:nvPr/>
              </p:nvSpPr>
              <p:spPr>
                <a:xfrm>
                  <a:off x="6723189" y="5160582"/>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𝑗</m:t>
                            </m:r>
                          </m:e>
                        </m:acc>
                      </m:oMath>
                    </m:oMathPara>
                  </a14:m>
                  <a:endParaRPr lang="en-US" dirty="0">
                    <a:solidFill>
                      <a:schemeClr val="tx1"/>
                    </a:solidFill>
                  </a:endParaRPr>
                </a:p>
              </p:txBody>
            </p:sp>
          </mc:Choice>
          <mc:Fallback>
            <p:sp>
              <p:nvSpPr>
                <p:cNvPr id="64" name="矩形 63"/>
                <p:cNvSpPr>
                  <a:spLocks noRot="1" noChangeAspect="1" noMove="1" noResize="1" noEditPoints="1" noAdjustHandles="1" noChangeArrowheads="1" noChangeShapeType="1" noTextEdit="1"/>
                </p:cNvSpPr>
                <p:nvPr/>
              </p:nvSpPr>
              <p:spPr>
                <a:xfrm>
                  <a:off x="6723189" y="5160582"/>
                  <a:ext cx="446568" cy="361507"/>
                </a:xfrm>
                <a:prstGeom prst="rect">
                  <a:avLst/>
                </a:prstGeom>
                <a:blipFill rotWithShape="1">
                  <a:blip r:embed="rId20"/>
                  <a:stretch>
                    <a:fillRect t="-6667" r="-32877" b="-8333"/>
                  </a:stretch>
                </a:blipFill>
                <a:ln>
                  <a:noFill/>
                </a:ln>
              </p:spPr>
              <p:txBody>
                <a:bodyPr/>
                <a:lstStyle/>
                <a:p>
                  <a:r>
                    <a:rPr lang="en-US">
                      <a:noFill/>
                    </a:rPr>
                    <a:t> </a:t>
                  </a:r>
                  <a:endParaRPr lang="en-US">
                    <a:noFill/>
                  </a:endParaRPr>
                </a:p>
              </p:txBody>
            </p:sp>
          </mc:Fallback>
        </mc:AlternateContent>
      </p:grpSp>
      <p:grpSp>
        <p:nvGrpSpPr>
          <p:cNvPr id="65" name="组合 64"/>
          <p:cNvGrpSpPr/>
          <p:nvPr/>
        </p:nvGrpSpPr>
        <p:grpSpPr>
          <a:xfrm>
            <a:off x="4880125" y="4853186"/>
            <a:ext cx="4019112" cy="763650"/>
            <a:chOff x="4487161" y="5160582"/>
            <a:chExt cx="4019112" cy="763650"/>
          </a:xfrm>
        </p:grpSpPr>
        <p:sp>
          <p:nvSpPr>
            <p:cNvPr id="66" name="矩形 65"/>
            <p:cNvSpPr/>
            <p:nvPr/>
          </p:nvSpPr>
          <p:spPr>
            <a:xfrm>
              <a:off x="4487161" y="5522095"/>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矩形 66"/>
            <p:cNvSpPr/>
            <p:nvPr/>
          </p:nvSpPr>
          <p:spPr>
            <a:xfrm>
              <a:off x="4933729" y="5522095"/>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68" name="矩形 67">
                  <a:extLst>
                    <a:ext uri="{FF2B5EF4-FFF2-40B4-BE49-F238E27FC236}">
                      <a14:artisticCrisscrossEtching id="{A988A24F-6248-4DDD-8004-0286D135DAD9}"/>
                    </a:ext>
                  </a:extLst>
                </p:cNvPr>
                <p:cNvSpPr/>
                <p:nvPr/>
              </p:nvSpPr>
              <p:spPr>
                <a:xfrm>
                  <a:off x="5380297"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68" name="矩形 67"/>
                <p:cNvSpPr>
                  <a:spLocks noRot="1" noChangeAspect="1" noMove="1" noResize="1" noEditPoints="1" noAdjustHandles="1" noChangeArrowheads="1" noChangeShapeType="1" noTextEdit="1"/>
                </p:cNvSpPr>
                <p:nvPr/>
              </p:nvSpPr>
              <p:spPr>
                <a:xfrm>
                  <a:off x="5380297" y="5522095"/>
                  <a:ext cx="446568" cy="361507"/>
                </a:xfrm>
                <a:prstGeom prst="rect">
                  <a:avLst/>
                </a:prstGeom>
                <a:blipFill rotWithShape="1">
                  <a:blip r:embed="rId21"/>
                  <a:stretch>
                    <a:fillRect b="-6452"/>
                  </a:stretch>
                </a:blipFill>
                <a:ln>
                  <a:solidFill>
                    <a:schemeClr val="tx1"/>
                  </a:solidFill>
                </a:ln>
              </p:spPr>
              <p:txBody>
                <a:bodyPr/>
                <a:lstStyle/>
                <a:p>
                  <a:r>
                    <a:rPr lang="en-US">
                      <a:noFill/>
                    </a:rPr>
                    <a:t> </a:t>
                  </a:r>
                  <a:endParaRPr lang="en-US">
                    <a:noFill/>
                  </a:endParaRPr>
                </a:p>
              </p:txBody>
            </p:sp>
          </mc:Fallback>
        </mc:AlternateContent>
        <p:sp>
          <p:nvSpPr>
            <p:cNvPr id="69" name="矩形 68"/>
            <p:cNvSpPr/>
            <p:nvPr/>
          </p:nvSpPr>
          <p:spPr>
            <a:xfrm>
              <a:off x="5826865"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矩形 69"/>
            <p:cNvSpPr/>
            <p:nvPr/>
          </p:nvSpPr>
          <p:spPr>
            <a:xfrm>
              <a:off x="6273433"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71" name="矩形 70">
                  <a:extLst>
                    <a:ext uri="{FF2B5EF4-FFF2-40B4-BE49-F238E27FC236}">
                      <a14:artisticCrisscrossEtching id="{4B180A02-C715-4D97-86A6-65BF929B53C8}"/>
                    </a:ext>
                  </a:extLst>
                </p:cNvPr>
                <p:cNvSpPr/>
                <p:nvPr/>
              </p:nvSpPr>
              <p:spPr>
                <a:xfrm>
                  <a:off x="6720001" y="5522095"/>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𝑧</m:t>
                        </m:r>
                      </m:oMath>
                    </m:oMathPara>
                  </a14:m>
                  <a:endParaRPr lang="en-US" dirty="0">
                    <a:solidFill>
                      <a:schemeClr val="tx1"/>
                    </a:solidFill>
                  </a:endParaRPr>
                </a:p>
              </p:txBody>
            </p:sp>
          </mc:Choice>
          <mc:Fallback>
            <p:sp>
              <p:nvSpPr>
                <p:cNvPr id="71" name="矩形 70"/>
                <p:cNvSpPr>
                  <a:spLocks noRot="1" noChangeAspect="1" noMove="1" noResize="1" noEditPoints="1" noAdjustHandles="1" noChangeArrowheads="1" noChangeShapeType="1" noTextEdit="1"/>
                </p:cNvSpPr>
                <p:nvPr/>
              </p:nvSpPr>
              <p:spPr>
                <a:xfrm>
                  <a:off x="6720001" y="5522095"/>
                  <a:ext cx="446568" cy="361507"/>
                </a:xfrm>
                <a:prstGeom prst="rect">
                  <a:avLst/>
                </a:prstGeom>
                <a:blipFill rotWithShape="1">
                  <a:blip r:embed="rId22"/>
                  <a:stretch>
                    <a:fillRect/>
                  </a:stretch>
                </a:blipFill>
                <a:ln>
                  <a:solidFill>
                    <a:schemeClr val="tx1"/>
                  </a:solidFill>
                </a:ln>
              </p:spPr>
              <p:txBody>
                <a:bodyPr/>
                <a:lstStyle/>
                <a:p>
                  <a:r>
                    <a:rPr lang="en-US">
                      <a:noFill/>
                    </a:rPr>
                    <a:t> </a:t>
                  </a:r>
                  <a:endParaRPr lang="en-US">
                    <a:noFill/>
                  </a:endParaRPr>
                </a:p>
              </p:txBody>
            </p:sp>
          </mc:Fallback>
        </mc:AlternateContent>
        <p:sp>
          <p:nvSpPr>
            <p:cNvPr id="72" name="矩形 71"/>
            <p:cNvSpPr/>
            <p:nvPr/>
          </p:nvSpPr>
          <p:spPr>
            <a:xfrm>
              <a:off x="7166569" y="5522094"/>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矩形 72"/>
            <p:cNvSpPr/>
            <p:nvPr/>
          </p:nvSpPr>
          <p:spPr>
            <a:xfrm>
              <a:off x="7613137" y="5522093"/>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74" name="矩形 73">
                  <a:extLst>
                    <a:ext uri="{FF2B5EF4-FFF2-40B4-BE49-F238E27FC236}">
                      <a14:artisticCrisscrossEtching id="{21F8C21D-A528-4DFA-9568-88EB85B81855}"/>
                    </a:ext>
                  </a:extLst>
                </p:cNvPr>
                <p:cNvSpPr/>
                <p:nvPr/>
              </p:nvSpPr>
              <p:spPr>
                <a:xfrm>
                  <a:off x="8059705" y="5522093"/>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p:sp>
              <p:nvSpPr>
                <p:cNvPr id="74" name="矩形 73"/>
                <p:cNvSpPr>
                  <a:spLocks noRot="1" noChangeAspect="1" noMove="1" noResize="1" noEditPoints="1" noAdjustHandles="1" noChangeArrowheads="1" noChangeShapeType="1" noTextEdit="1"/>
                </p:cNvSpPr>
                <p:nvPr/>
              </p:nvSpPr>
              <p:spPr>
                <a:xfrm>
                  <a:off x="8059705" y="5522093"/>
                  <a:ext cx="446568" cy="361507"/>
                </a:xfrm>
                <a:prstGeom prst="rect">
                  <a:avLst/>
                </a:prstGeom>
                <a:blipFill rotWithShape="1">
                  <a:blip r:embed="rId23"/>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5" name="矩形 74">
                  <a:extLst>
                    <a:ext uri="{FF2B5EF4-FFF2-40B4-BE49-F238E27FC236}">
                      <a14:artisticCrisscrossEtching id="{C442F369-4D88-4E28-9269-DDDAFE30D629}"/>
                    </a:ext>
                  </a:extLst>
                </p:cNvPr>
                <p:cNvSpPr/>
                <p:nvPr/>
              </p:nvSpPr>
              <p:spPr>
                <a:xfrm>
                  <a:off x="4933729" y="5160583"/>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𝑖</m:t>
                            </m:r>
                          </m:e>
                        </m:acc>
                      </m:oMath>
                    </m:oMathPara>
                  </a14:m>
                  <a:endParaRPr lang="en-US" dirty="0">
                    <a:solidFill>
                      <a:schemeClr val="tx1"/>
                    </a:solidFill>
                  </a:endParaRPr>
                </a:p>
              </p:txBody>
            </p:sp>
          </mc:Choice>
          <mc:Fallback>
            <p:sp>
              <p:nvSpPr>
                <p:cNvPr id="75" name="矩形 74"/>
                <p:cNvSpPr>
                  <a:spLocks noRot="1" noChangeAspect="1" noMove="1" noResize="1" noEditPoints="1" noAdjustHandles="1" noChangeArrowheads="1" noChangeShapeType="1" noTextEdit="1"/>
                </p:cNvSpPr>
                <p:nvPr/>
              </p:nvSpPr>
              <p:spPr>
                <a:xfrm>
                  <a:off x="4933729" y="5160583"/>
                  <a:ext cx="446568" cy="361507"/>
                </a:xfrm>
                <a:prstGeom prst="rect">
                  <a:avLst/>
                </a:prstGeom>
                <a:blipFill rotWithShape="1">
                  <a:blip r:embed="rId24"/>
                  <a:stretch>
                    <a:fillRect t="-6780" r="-31507"/>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6" name="矩形 75">
                  <a:extLst>
                    <a:ext uri="{FF2B5EF4-FFF2-40B4-BE49-F238E27FC236}">
                      <a14:artisticCrisscrossEtching id="{5100F62A-C015-4E1A-B247-256B0368C1F0}"/>
                    </a:ext>
                  </a:extLst>
                </p:cNvPr>
                <p:cNvSpPr/>
                <p:nvPr/>
              </p:nvSpPr>
              <p:spPr>
                <a:xfrm>
                  <a:off x="4487161" y="5160584"/>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p:sp>
              <p:nvSpPr>
                <p:cNvPr id="76" name="矩形 75"/>
                <p:cNvSpPr>
                  <a:spLocks noRot="1" noChangeAspect="1" noMove="1" noResize="1" noEditPoints="1" noAdjustHandles="1" noChangeArrowheads="1" noChangeShapeType="1" noTextEdit="1"/>
                </p:cNvSpPr>
                <p:nvPr/>
              </p:nvSpPr>
              <p:spPr>
                <a:xfrm>
                  <a:off x="4487161" y="5160584"/>
                  <a:ext cx="446568" cy="361507"/>
                </a:xfrm>
                <a:prstGeom prst="rect">
                  <a:avLst/>
                </a:prstGeom>
                <a:blipFill rotWithShape="1">
                  <a:blip r:embed="rId25"/>
                  <a:stretch>
                    <a:fillRect b="-8475"/>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7" name="矩形 76">
                  <a:extLst>
                    <a:ext uri="{FF2B5EF4-FFF2-40B4-BE49-F238E27FC236}">
                      <a14:artisticCrisscrossEtching id="{0B0AEA15-2EA3-4CF0-9270-4E397EF11457}"/>
                    </a:ext>
                  </a:extLst>
                </p:cNvPr>
                <p:cNvSpPr/>
                <p:nvPr/>
              </p:nvSpPr>
              <p:spPr>
                <a:xfrm>
                  <a:off x="8059705" y="5160583"/>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p:sp>
              <p:nvSpPr>
                <p:cNvPr id="77" name="矩形 76"/>
                <p:cNvSpPr>
                  <a:spLocks noRot="1" noChangeAspect="1" noMove="1" noResize="1" noEditPoints="1" noAdjustHandles="1" noChangeArrowheads="1" noChangeShapeType="1" noTextEdit="1"/>
                </p:cNvSpPr>
                <p:nvPr/>
              </p:nvSpPr>
              <p:spPr>
                <a:xfrm>
                  <a:off x="8059705" y="5160583"/>
                  <a:ext cx="446568" cy="361507"/>
                </a:xfrm>
                <a:prstGeom prst="rect">
                  <a:avLst/>
                </a:prstGeom>
                <a:blipFill rotWithShape="1">
                  <a:blip r:embed="rId26"/>
                  <a:stretch>
                    <a:fillRect/>
                  </a:stretch>
                </a:blipFill>
                <a:ln>
                  <a:noFill/>
                </a:ln>
              </p:spPr>
              <p:txBody>
                <a:bodyPr/>
                <a:lstStyle/>
                <a:p>
                  <a:r>
                    <a:rPr lang="en-US">
                      <a:noFill/>
                    </a:rPr>
                    <a:t> </a:t>
                  </a:r>
                  <a:endParaRPr lang="en-US">
                    <a:noFill/>
                  </a:endParaRPr>
                </a:p>
              </p:txBody>
            </p:sp>
          </mc:Fallback>
        </mc:AlternateContent>
        <p:sp>
          <p:nvSpPr>
            <p:cNvPr id="78" name="矩形 77"/>
            <p:cNvSpPr/>
            <p:nvPr/>
          </p:nvSpPr>
          <p:spPr>
            <a:xfrm>
              <a:off x="5357600" y="5491857"/>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矩形 78"/>
            <p:cNvSpPr/>
            <p:nvPr/>
          </p:nvSpPr>
          <p:spPr>
            <a:xfrm>
              <a:off x="8036845" y="5481718"/>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矩形 79"/>
            <p:cNvSpPr/>
            <p:nvPr/>
          </p:nvSpPr>
          <p:spPr>
            <a:xfrm>
              <a:off x="6696979" y="5483521"/>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1" name="矩形 80">
                  <a:extLst>
                    <a:ext uri="{FF2B5EF4-FFF2-40B4-BE49-F238E27FC236}">
                      <a14:artisticCrisscrossEtching id="{FDD8547B-A47C-4CA1-AD08-3B9068AC2BF2}"/>
                    </a:ext>
                  </a:extLst>
                </p:cNvPr>
                <p:cNvSpPr/>
                <p:nvPr/>
              </p:nvSpPr>
              <p:spPr>
                <a:xfrm>
                  <a:off x="6723189" y="5160582"/>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𝑗</m:t>
                            </m:r>
                          </m:e>
                        </m:acc>
                      </m:oMath>
                    </m:oMathPara>
                  </a14:m>
                  <a:endParaRPr lang="en-US" dirty="0">
                    <a:solidFill>
                      <a:schemeClr val="tx1"/>
                    </a:solidFill>
                  </a:endParaRPr>
                </a:p>
              </p:txBody>
            </p:sp>
          </mc:Choice>
          <mc:Fallback>
            <p:sp>
              <p:nvSpPr>
                <p:cNvPr id="81" name="矩形 80"/>
                <p:cNvSpPr>
                  <a:spLocks noRot="1" noChangeAspect="1" noMove="1" noResize="1" noEditPoints="1" noAdjustHandles="1" noChangeArrowheads="1" noChangeShapeType="1" noTextEdit="1"/>
                </p:cNvSpPr>
                <p:nvPr/>
              </p:nvSpPr>
              <p:spPr>
                <a:xfrm>
                  <a:off x="6723189" y="5160582"/>
                  <a:ext cx="446568" cy="361507"/>
                </a:xfrm>
                <a:prstGeom prst="rect">
                  <a:avLst/>
                </a:prstGeom>
                <a:blipFill rotWithShape="1">
                  <a:blip r:embed="rId27"/>
                  <a:stretch>
                    <a:fillRect t="-6780" r="-32432" b="-8475"/>
                  </a:stretch>
                </a:blipFill>
                <a:ln>
                  <a:noFill/>
                </a:ln>
              </p:spPr>
              <p:txBody>
                <a:bodyPr/>
                <a:lstStyle/>
                <a:p>
                  <a:r>
                    <a:rPr lang="en-US">
                      <a:noFill/>
                    </a:rPr>
                    <a:t> </a:t>
                  </a:r>
                  <a:endParaRPr lang="en-US">
                    <a:noFill/>
                  </a:endParaRPr>
                </a:p>
              </p:txBody>
            </p:sp>
          </mc:Fallback>
        </mc:AlternateContent>
      </p:grpSp>
      <p:sp>
        <p:nvSpPr>
          <p:cNvPr id="82" name="文本框 81"/>
          <p:cNvSpPr txBox="1"/>
          <p:nvPr/>
        </p:nvSpPr>
        <p:spPr>
          <a:xfrm>
            <a:off x="4355058" y="5184461"/>
            <a:ext cx="431528" cy="430887"/>
          </a:xfrm>
          <a:prstGeom prst="rect">
            <a:avLst/>
          </a:prstGeom>
          <a:noFill/>
        </p:spPr>
        <p:txBody>
          <a:bodyPr wrap="none" rtlCol="0">
            <a:spAutoFit/>
          </a:bodyPr>
          <a:lstStyle/>
          <a:p>
            <a:r>
              <a:rPr lang="en-US" sz="2200" dirty="0"/>
              <a:t>or</a:t>
            </a:r>
            <a:endParaRPr lang="en-US" sz="2200" dirty="0"/>
          </a:p>
        </p:txBody>
      </p:sp>
      <p:grpSp>
        <p:nvGrpSpPr>
          <p:cNvPr id="100" name="组合 99"/>
          <p:cNvGrpSpPr/>
          <p:nvPr/>
        </p:nvGrpSpPr>
        <p:grpSpPr>
          <a:xfrm>
            <a:off x="244763" y="5904120"/>
            <a:ext cx="4019112" cy="753511"/>
            <a:chOff x="244763" y="5904120"/>
            <a:chExt cx="4019112" cy="753511"/>
          </a:xfrm>
        </p:grpSpPr>
        <p:sp>
          <p:nvSpPr>
            <p:cNvPr id="84" name="矩形 83"/>
            <p:cNvSpPr/>
            <p:nvPr/>
          </p:nvSpPr>
          <p:spPr>
            <a:xfrm>
              <a:off x="244763" y="6265633"/>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矩形 84"/>
            <p:cNvSpPr/>
            <p:nvPr/>
          </p:nvSpPr>
          <p:spPr>
            <a:xfrm>
              <a:off x="691331" y="6265633"/>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86" name="矩形 85">
                  <a:extLst>
                    <a:ext uri="{FF2B5EF4-FFF2-40B4-BE49-F238E27FC236}">
                      <a14:artisticCrisscrossEtching id="{CDD62DF1-4BDD-4EDD-9F84-4CA38DE23C95}"/>
                    </a:ext>
                  </a:extLst>
                </p:cNvPr>
                <p:cNvSpPr/>
                <p:nvPr/>
              </p:nvSpPr>
              <p:spPr>
                <a:xfrm>
                  <a:off x="1137899" y="6265633"/>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𝑎</m:t>
                        </m:r>
                      </m:oMath>
                    </m:oMathPara>
                  </a14:m>
                  <a:endParaRPr lang="en-US" dirty="0">
                    <a:solidFill>
                      <a:schemeClr val="tx1"/>
                    </a:solidFill>
                  </a:endParaRPr>
                </a:p>
              </p:txBody>
            </p:sp>
          </mc:Choice>
          <mc:Fallback>
            <p:sp>
              <p:nvSpPr>
                <p:cNvPr id="86" name="矩形 85"/>
                <p:cNvSpPr>
                  <a:spLocks noRot="1" noChangeAspect="1" noMove="1" noResize="1" noEditPoints="1" noAdjustHandles="1" noChangeArrowheads="1" noChangeShapeType="1" noTextEdit="1"/>
                </p:cNvSpPr>
                <p:nvPr/>
              </p:nvSpPr>
              <p:spPr>
                <a:xfrm>
                  <a:off x="1137899" y="6265633"/>
                  <a:ext cx="446568" cy="361507"/>
                </a:xfrm>
                <a:prstGeom prst="rect">
                  <a:avLst/>
                </a:prstGeom>
                <a:blipFill rotWithShape="1">
                  <a:blip r:embed="rId28"/>
                  <a:stretch>
                    <a:fillRect/>
                  </a:stretch>
                </a:blipFill>
                <a:ln>
                  <a:solidFill>
                    <a:schemeClr val="tx1"/>
                  </a:solidFill>
                </a:ln>
              </p:spPr>
              <p:txBody>
                <a:bodyPr/>
                <a:lstStyle/>
                <a:p>
                  <a:r>
                    <a:rPr lang="en-US">
                      <a:noFill/>
                    </a:rPr>
                    <a:t> </a:t>
                  </a:r>
                  <a:endParaRPr lang="en-US">
                    <a:noFill/>
                  </a:endParaRPr>
                </a:p>
              </p:txBody>
            </p:sp>
          </mc:Fallback>
        </mc:AlternateContent>
        <p:sp>
          <p:nvSpPr>
            <p:cNvPr id="87" name="矩形 86"/>
            <p:cNvSpPr/>
            <p:nvPr/>
          </p:nvSpPr>
          <p:spPr>
            <a:xfrm>
              <a:off x="1584467" y="6265633"/>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矩形 87"/>
            <p:cNvSpPr/>
            <p:nvPr/>
          </p:nvSpPr>
          <p:spPr>
            <a:xfrm>
              <a:off x="2031035" y="6265633"/>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89" name="矩形 88">
                  <a:extLst>
                    <a:ext uri="{FF2B5EF4-FFF2-40B4-BE49-F238E27FC236}">
                      <a14:artisticCrisscrossEtching id="{EFE271C5-82BB-4AC6-96AD-1524F66A479F}"/>
                    </a:ext>
                  </a:extLst>
                </p:cNvPr>
                <p:cNvSpPr/>
                <p:nvPr/>
              </p:nvSpPr>
              <p:spPr>
                <a:xfrm>
                  <a:off x="2477603" y="6265633"/>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89" name="矩形 88"/>
                <p:cNvSpPr>
                  <a:spLocks noRot="1" noChangeAspect="1" noMove="1" noResize="1" noEditPoints="1" noAdjustHandles="1" noChangeArrowheads="1" noChangeShapeType="1" noTextEdit="1"/>
                </p:cNvSpPr>
                <p:nvPr/>
              </p:nvSpPr>
              <p:spPr>
                <a:xfrm>
                  <a:off x="2477603" y="6265633"/>
                  <a:ext cx="446568" cy="361507"/>
                </a:xfrm>
                <a:prstGeom prst="rect">
                  <a:avLst/>
                </a:prstGeom>
                <a:blipFill rotWithShape="1">
                  <a:blip r:embed="rId29"/>
                  <a:stretch>
                    <a:fillRect b="-6557"/>
                  </a:stretch>
                </a:blipFill>
                <a:ln>
                  <a:solidFill>
                    <a:schemeClr val="tx1"/>
                  </a:solidFill>
                </a:ln>
              </p:spPr>
              <p:txBody>
                <a:bodyPr/>
                <a:lstStyle/>
                <a:p>
                  <a:r>
                    <a:rPr lang="en-US">
                      <a:noFill/>
                    </a:rPr>
                    <a:t> </a:t>
                  </a:r>
                  <a:endParaRPr lang="en-US">
                    <a:noFill/>
                  </a:endParaRPr>
                </a:p>
              </p:txBody>
            </p:sp>
          </mc:Fallback>
        </mc:AlternateContent>
        <p:sp>
          <p:nvSpPr>
            <p:cNvPr id="90" name="矩形 89"/>
            <p:cNvSpPr/>
            <p:nvPr/>
          </p:nvSpPr>
          <p:spPr>
            <a:xfrm>
              <a:off x="2924171" y="6265632"/>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1" name="矩形 90"/>
            <p:cNvSpPr/>
            <p:nvPr/>
          </p:nvSpPr>
          <p:spPr>
            <a:xfrm>
              <a:off x="3370739" y="6265631"/>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92" name="矩形 91">
                  <a:extLst>
                    <a:ext uri="{FF2B5EF4-FFF2-40B4-BE49-F238E27FC236}">
                      <a14:artisticCrisscrossEtching id="{98547B4D-C82F-4F4F-AB7E-2CA27B247765}"/>
                    </a:ext>
                  </a:extLst>
                </p:cNvPr>
                <p:cNvSpPr/>
                <p:nvPr/>
              </p:nvSpPr>
              <p:spPr>
                <a:xfrm>
                  <a:off x="3817307" y="6265631"/>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p:sp>
              <p:nvSpPr>
                <p:cNvPr id="92" name="矩形 91"/>
                <p:cNvSpPr>
                  <a:spLocks noRot="1" noChangeAspect="1" noMove="1" noResize="1" noEditPoints="1" noAdjustHandles="1" noChangeArrowheads="1" noChangeShapeType="1" noTextEdit="1"/>
                </p:cNvSpPr>
                <p:nvPr/>
              </p:nvSpPr>
              <p:spPr>
                <a:xfrm>
                  <a:off x="3817307" y="6265631"/>
                  <a:ext cx="446568" cy="361507"/>
                </a:xfrm>
                <a:prstGeom prst="rect">
                  <a:avLst/>
                </a:prstGeom>
                <a:blipFill rotWithShape="1">
                  <a:blip r:embed="rId30"/>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3" name="矩形 92">
                  <a:extLst>
                    <a:ext uri="{FF2B5EF4-FFF2-40B4-BE49-F238E27FC236}">
                      <a14:artisticCrisscrossEtching id="{0AACE331-644C-454E-ABD8-E19488FD1E40}"/>
                    </a:ext>
                  </a:extLst>
                </p:cNvPr>
                <p:cNvSpPr/>
                <p:nvPr/>
              </p:nvSpPr>
              <p:spPr>
                <a:xfrm>
                  <a:off x="1123997" y="5904120"/>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𝑖</m:t>
                            </m:r>
                          </m:e>
                        </m:acc>
                      </m:oMath>
                    </m:oMathPara>
                  </a14:m>
                  <a:endParaRPr lang="en-US" dirty="0">
                    <a:solidFill>
                      <a:schemeClr val="tx1"/>
                    </a:solidFill>
                  </a:endParaRPr>
                </a:p>
              </p:txBody>
            </p:sp>
          </mc:Choice>
          <mc:Fallback>
            <p:sp>
              <p:nvSpPr>
                <p:cNvPr id="93" name="矩形 92"/>
                <p:cNvSpPr>
                  <a:spLocks noRot="1" noChangeAspect="1" noMove="1" noResize="1" noEditPoints="1" noAdjustHandles="1" noChangeArrowheads="1" noChangeShapeType="1" noTextEdit="1"/>
                </p:cNvSpPr>
                <p:nvPr/>
              </p:nvSpPr>
              <p:spPr>
                <a:xfrm>
                  <a:off x="1123997" y="5904120"/>
                  <a:ext cx="446568" cy="361507"/>
                </a:xfrm>
                <a:prstGeom prst="rect">
                  <a:avLst/>
                </a:prstGeom>
                <a:blipFill rotWithShape="1">
                  <a:blip r:embed="rId31"/>
                  <a:stretch>
                    <a:fillRect t="-8475" r="-31081"/>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4" name="矩形 93">
                  <a:extLst>
                    <a:ext uri="{FF2B5EF4-FFF2-40B4-BE49-F238E27FC236}">
                      <a14:artisticCrisscrossEtching id="{6936124D-F5F9-4D55-B83E-BCB45D0903E1}"/>
                    </a:ext>
                  </a:extLst>
                </p:cNvPr>
                <p:cNvSpPr/>
                <p:nvPr/>
              </p:nvSpPr>
              <p:spPr>
                <a:xfrm>
                  <a:off x="244763" y="5904122"/>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p:sp>
              <p:nvSpPr>
                <p:cNvPr id="94" name="矩形 93"/>
                <p:cNvSpPr>
                  <a:spLocks noRot="1" noChangeAspect="1" noMove="1" noResize="1" noEditPoints="1" noAdjustHandles="1" noChangeArrowheads="1" noChangeShapeType="1" noTextEdit="1"/>
                </p:cNvSpPr>
                <p:nvPr/>
              </p:nvSpPr>
              <p:spPr>
                <a:xfrm>
                  <a:off x="244763" y="5904122"/>
                  <a:ext cx="446568" cy="361507"/>
                </a:xfrm>
                <a:prstGeom prst="rect">
                  <a:avLst/>
                </a:prstGeom>
                <a:blipFill rotWithShape="1">
                  <a:blip r:embed="rId32"/>
                  <a:stretch>
                    <a:fillRect b="-8475"/>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5" name="矩形 94">
                  <a:extLst>
                    <a:ext uri="{FF2B5EF4-FFF2-40B4-BE49-F238E27FC236}">
                      <a14:artisticCrisscrossEtching id="{28580C45-C118-4EE9-89B9-3CF598E68E67}"/>
                    </a:ext>
                  </a:extLst>
                </p:cNvPr>
                <p:cNvSpPr/>
                <p:nvPr/>
              </p:nvSpPr>
              <p:spPr>
                <a:xfrm>
                  <a:off x="3817307" y="5904121"/>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p:sp>
              <p:nvSpPr>
                <p:cNvPr id="95" name="矩形 94"/>
                <p:cNvSpPr>
                  <a:spLocks noRot="1" noChangeAspect="1" noMove="1" noResize="1" noEditPoints="1" noAdjustHandles="1" noChangeArrowheads="1" noChangeShapeType="1" noTextEdit="1"/>
                </p:cNvSpPr>
                <p:nvPr/>
              </p:nvSpPr>
              <p:spPr>
                <a:xfrm>
                  <a:off x="3817307" y="5904121"/>
                  <a:ext cx="446568" cy="361507"/>
                </a:xfrm>
                <a:prstGeom prst="rect">
                  <a:avLst/>
                </a:prstGeom>
                <a:blipFill rotWithShape="1">
                  <a:blip r:embed="rId33"/>
                  <a:stretch>
                    <a:fillRect/>
                  </a:stretch>
                </a:blipFill>
                <a:ln>
                  <a:noFill/>
                </a:ln>
              </p:spPr>
              <p:txBody>
                <a:bodyPr/>
                <a:lstStyle/>
                <a:p>
                  <a:r>
                    <a:rPr lang="en-US">
                      <a:noFill/>
                    </a:rPr>
                    <a:t> </a:t>
                  </a:r>
                  <a:endParaRPr lang="en-US">
                    <a:noFill/>
                  </a:endParaRPr>
                </a:p>
              </p:txBody>
            </p:sp>
          </mc:Fallback>
        </mc:AlternateContent>
        <p:sp>
          <p:nvSpPr>
            <p:cNvPr id="96" name="矩形 95"/>
            <p:cNvSpPr/>
            <p:nvPr/>
          </p:nvSpPr>
          <p:spPr>
            <a:xfrm>
              <a:off x="1566228" y="6225256"/>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矩形 96"/>
            <p:cNvSpPr/>
            <p:nvPr/>
          </p:nvSpPr>
          <p:spPr>
            <a:xfrm>
              <a:off x="3794447" y="6225256"/>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矩形 97"/>
            <p:cNvSpPr/>
            <p:nvPr/>
          </p:nvSpPr>
          <p:spPr>
            <a:xfrm>
              <a:off x="2896366" y="6225255"/>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9" name="矩形 98">
                  <a:extLst>
                    <a:ext uri="{FF2B5EF4-FFF2-40B4-BE49-F238E27FC236}">
                      <a14:artisticCrisscrossEtching id="{5D480030-7994-495B-806C-8161408FE300}"/>
                    </a:ext>
                  </a:extLst>
                </p:cNvPr>
                <p:cNvSpPr/>
                <p:nvPr/>
              </p:nvSpPr>
              <p:spPr>
                <a:xfrm>
                  <a:off x="2923846" y="5904120"/>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𝑗</m:t>
                            </m:r>
                          </m:e>
                        </m:acc>
                      </m:oMath>
                    </m:oMathPara>
                  </a14:m>
                  <a:endParaRPr lang="en-US" dirty="0">
                    <a:solidFill>
                      <a:schemeClr val="tx1"/>
                    </a:solidFill>
                  </a:endParaRPr>
                </a:p>
              </p:txBody>
            </p:sp>
          </mc:Choice>
          <mc:Fallback>
            <p:sp>
              <p:nvSpPr>
                <p:cNvPr id="99" name="矩形 98"/>
                <p:cNvSpPr>
                  <a:spLocks noRot="1" noChangeAspect="1" noMove="1" noResize="1" noEditPoints="1" noAdjustHandles="1" noChangeArrowheads="1" noChangeShapeType="1" noTextEdit="1"/>
                </p:cNvSpPr>
                <p:nvPr/>
              </p:nvSpPr>
              <p:spPr>
                <a:xfrm>
                  <a:off x="2923846" y="5904120"/>
                  <a:ext cx="446568" cy="361507"/>
                </a:xfrm>
                <a:prstGeom prst="rect">
                  <a:avLst/>
                </a:prstGeom>
                <a:blipFill rotWithShape="1">
                  <a:blip r:embed="rId34"/>
                  <a:stretch>
                    <a:fillRect t="-8475" r="-32877" b="-8475"/>
                  </a:stretch>
                </a:blipFill>
                <a:ln>
                  <a:noFill/>
                </a:ln>
              </p:spPr>
              <p:txBody>
                <a:bodyPr/>
                <a:lstStyle/>
                <a:p>
                  <a:r>
                    <a:rPr lang="en-US">
                      <a:noFill/>
                    </a:rPr>
                    <a:t> </a:t>
                  </a:r>
                  <a:endParaRPr lang="en-US">
                    <a:noFill/>
                  </a:endParaRPr>
                </a:p>
              </p:txBody>
            </p:sp>
          </mc:Fallback>
        </mc:AlternateContent>
      </p:grpSp>
      <p:grpSp>
        <p:nvGrpSpPr>
          <p:cNvPr id="101" name="组合 100"/>
          <p:cNvGrpSpPr/>
          <p:nvPr/>
        </p:nvGrpSpPr>
        <p:grpSpPr>
          <a:xfrm>
            <a:off x="4880125" y="5884375"/>
            <a:ext cx="4019112" cy="763650"/>
            <a:chOff x="4487161" y="5160582"/>
            <a:chExt cx="4019112" cy="763650"/>
          </a:xfrm>
        </p:grpSpPr>
        <p:sp>
          <p:nvSpPr>
            <p:cNvPr id="102" name="矩形 101"/>
            <p:cNvSpPr/>
            <p:nvPr/>
          </p:nvSpPr>
          <p:spPr>
            <a:xfrm>
              <a:off x="4487161" y="5522095"/>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矩形 102"/>
            <p:cNvSpPr/>
            <p:nvPr/>
          </p:nvSpPr>
          <p:spPr>
            <a:xfrm>
              <a:off x="4933729" y="5522095"/>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104" name="矩形 103">
                  <a:extLst>
                    <a:ext uri="{FF2B5EF4-FFF2-40B4-BE49-F238E27FC236}">
                      <a14:artisticCrisscrossEtching id="{0667607A-6195-4BE8-A652-09E59B3442E0}"/>
                    </a:ext>
                  </a:extLst>
                </p:cNvPr>
                <p:cNvSpPr/>
                <p:nvPr/>
              </p:nvSpPr>
              <p:spPr>
                <a:xfrm>
                  <a:off x="5380297"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104" name="矩形 103"/>
                <p:cNvSpPr>
                  <a:spLocks noRot="1" noChangeAspect="1" noMove="1" noResize="1" noEditPoints="1" noAdjustHandles="1" noChangeArrowheads="1" noChangeShapeType="1" noTextEdit="1"/>
                </p:cNvSpPr>
                <p:nvPr/>
              </p:nvSpPr>
              <p:spPr>
                <a:xfrm>
                  <a:off x="5380297" y="5522095"/>
                  <a:ext cx="446568" cy="361507"/>
                </a:xfrm>
                <a:prstGeom prst="rect">
                  <a:avLst/>
                </a:prstGeom>
                <a:blipFill rotWithShape="1">
                  <a:blip r:embed="rId35"/>
                  <a:stretch>
                    <a:fillRect b="-6557"/>
                  </a:stretch>
                </a:blipFill>
                <a:ln>
                  <a:solidFill>
                    <a:schemeClr val="tx1"/>
                  </a:solidFill>
                </a:ln>
              </p:spPr>
              <p:txBody>
                <a:bodyPr/>
                <a:lstStyle/>
                <a:p>
                  <a:r>
                    <a:rPr lang="en-US">
                      <a:noFill/>
                    </a:rPr>
                    <a:t> </a:t>
                  </a:r>
                  <a:endParaRPr lang="en-US">
                    <a:noFill/>
                  </a:endParaRPr>
                </a:p>
              </p:txBody>
            </p:sp>
          </mc:Fallback>
        </mc:AlternateContent>
        <p:sp>
          <p:nvSpPr>
            <p:cNvPr id="105" name="矩形 104"/>
            <p:cNvSpPr/>
            <p:nvPr/>
          </p:nvSpPr>
          <p:spPr>
            <a:xfrm>
              <a:off x="5826865"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矩形 105"/>
            <p:cNvSpPr/>
            <p:nvPr/>
          </p:nvSpPr>
          <p:spPr>
            <a:xfrm>
              <a:off x="6273433"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107" name="矩形 106">
                  <a:extLst>
                    <a:ext uri="{FF2B5EF4-FFF2-40B4-BE49-F238E27FC236}">
                      <a14:artisticCrisscrossEtching id="{106AB177-058C-44AF-803A-10BDE34F2EED}"/>
                    </a:ext>
                  </a:extLst>
                </p:cNvPr>
                <p:cNvSpPr/>
                <p:nvPr/>
              </p:nvSpPr>
              <p:spPr>
                <a:xfrm>
                  <a:off x="6720001" y="5522095"/>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𝑧</m:t>
                        </m:r>
                      </m:oMath>
                    </m:oMathPara>
                  </a14:m>
                  <a:endParaRPr lang="en-US" dirty="0">
                    <a:solidFill>
                      <a:schemeClr val="tx1"/>
                    </a:solidFill>
                  </a:endParaRPr>
                </a:p>
              </p:txBody>
            </p:sp>
          </mc:Choice>
          <mc:Fallback>
            <p:sp>
              <p:nvSpPr>
                <p:cNvPr id="107" name="矩形 106"/>
                <p:cNvSpPr>
                  <a:spLocks noRot="1" noChangeAspect="1" noMove="1" noResize="1" noEditPoints="1" noAdjustHandles="1" noChangeArrowheads="1" noChangeShapeType="1" noTextEdit="1"/>
                </p:cNvSpPr>
                <p:nvPr/>
              </p:nvSpPr>
              <p:spPr>
                <a:xfrm>
                  <a:off x="6720001" y="5522095"/>
                  <a:ext cx="446568" cy="361507"/>
                </a:xfrm>
                <a:prstGeom prst="rect">
                  <a:avLst/>
                </a:prstGeom>
                <a:blipFill rotWithShape="1">
                  <a:blip r:embed="rId36"/>
                  <a:stretch>
                    <a:fillRect/>
                  </a:stretch>
                </a:blipFill>
                <a:ln>
                  <a:solidFill>
                    <a:schemeClr val="tx1"/>
                  </a:solidFill>
                </a:ln>
              </p:spPr>
              <p:txBody>
                <a:bodyPr/>
                <a:lstStyle/>
                <a:p>
                  <a:r>
                    <a:rPr lang="en-US">
                      <a:noFill/>
                    </a:rPr>
                    <a:t> </a:t>
                  </a:r>
                  <a:endParaRPr lang="en-US">
                    <a:noFill/>
                  </a:endParaRPr>
                </a:p>
              </p:txBody>
            </p:sp>
          </mc:Fallback>
        </mc:AlternateContent>
        <p:sp>
          <p:nvSpPr>
            <p:cNvPr id="108" name="矩形 107"/>
            <p:cNvSpPr/>
            <p:nvPr/>
          </p:nvSpPr>
          <p:spPr>
            <a:xfrm>
              <a:off x="7166569" y="5522094"/>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矩形 108"/>
            <p:cNvSpPr/>
            <p:nvPr/>
          </p:nvSpPr>
          <p:spPr>
            <a:xfrm>
              <a:off x="7613137" y="5522093"/>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110" name="矩形 109">
                  <a:extLst>
                    <a:ext uri="{FF2B5EF4-FFF2-40B4-BE49-F238E27FC236}">
                      <a14:artisticCrisscrossEtching id="{C0B539AB-9B4C-4EFB-A633-06C15372B85B}"/>
                    </a:ext>
                  </a:extLst>
                </p:cNvPr>
                <p:cNvSpPr/>
                <p:nvPr/>
              </p:nvSpPr>
              <p:spPr>
                <a:xfrm>
                  <a:off x="8059705" y="5522093"/>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p:sp>
              <p:nvSpPr>
                <p:cNvPr id="110" name="矩形 109"/>
                <p:cNvSpPr>
                  <a:spLocks noRot="1" noChangeAspect="1" noMove="1" noResize="1" noEditPoints="1" noAdjustHandles="1" noChangeArrowheads="1" noChangeShapeType="1" noTextEdit="1"/>
                </p:cNvSpPr>
                <p:nvPr/>
              </p:nvSpPr>
              <p:spPr>
                <a:xfrm>
                  <a:off x="8059705" y="5522093"/>
                  <a:ext cx="446568" cy="361507"/>
                </a:xfrm>
                <a:prstGeom prst="rect">
                  <a:avLst/>
                </a:prstGeom>
                <a:blipFill rotWithShape="1">
                  <a:blip r:embed="rId37"/>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1" name="矩形 110">
                  <a:extLst>
                    <a:ext uri="{FF2B5EF4-FFF2-40B4-BE49-F238E27FC236}">
                      <a14:artisticCrisscrossEtching id="{7632712C-E225-4E18-A463-07C6E1A8D2F1}"/>
                    </a:ext>
                  </a:extLst>
                </p:cNvPr>
                <p:cNvSpPr/>
                <p:nvPr/>
              </p:nvSpPr>
              <p:spPr>
                <a:xfrm>
                  <a:off x="4933729" y="5160583"/>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𝑖</m:t>
                            </m:r>
                          </m:e>
                        </m:acc>
                      </m:oMath>
                    </m:oMathPara>
                  </a14:m>
                  <a:endParaRPr lang="en-US" dirty="0">
                    <a:solidFill>
                      <a:schemeClr val="tx1"/>
                    </a:solidFill>
                  </a:endParaRPr>
                </a:p>
              </p:txBody>
            </p:sp>
          </mc:Choice>
          <mc:Fallback>
            <p:sp>
              <p:nvSpPr>
                <p:cNvPr id="111" name="矩形 110"/>
                <p:cNvSpPr>
                  <a:spLocks noRot="1" noChangeAspect="1" noMove="1" noResize="1" noEditPoints="1" noAdjustHandles="1" noChangeArrowheads="1" noChangeShapeType="1" noTextEdit="1"/>
                </p:cNvSpPr>
                <p:nvPr/>
              </p:nvSpPr>
              <p:spPr>
                <a:xfrm>
                  <a:off x="4933729" y="5160583"/>
                  <a:ext cx="446568" cy="361507"/>
                </a:xfrm>
                <a:prstGeom prst="rect">
                  <a:avLst/>
                </a:prstGeom>
                <a:blipFill rotWithShape="1">
                  <a:blip r:embed="rId38"/>
                  <a:stretch>
                    <a:fillRect t="-6667" r="-31507"/>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2" name="矩形 111">
                  <a:extLst>
                    <a:ext uri="{FF2B5EF4-FFF2-40B4-BE49-F238E27FC236}">
                      <a14:artisticCrisscrossEtching id="{3D20EA27-94EA-4FCD-85A3-0E7C53AF3C80}"/>
                    </a:ext>
                  </a:extLst>
                </p:cNvPr>
                <p:cNvSpPr/>
                <p:nvPr/>
              </p:nvSpPr>
              <p:spPr>
                <a:xfrm>
                  <a:off x="4487161" y="5160584"/>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p:sp>
              <p:nvSpPr>
                <p:cNvPr id="112" name="矩形 111"/>
                <p:cNvSpPr>
                  <a:spLocks noRot="1" noChangeAspect="1" noMove="1" noResize="1" noEditPoints="1" noAdjustHandles="1" noChangeArrowheads="1" noChangeShapeType="1" noTextEdit="1"/>
                </p:cNvSpPr>
                <p:nvPr/>
              </p:nvSpPr>
              <p:spPr>
                <a:xfrm>
                  <a:off x="4487161" y="5160584"/>
                  <a:ext cx="446568" cy="361507"/>
                </a:xfrm>
                <a:prstGeom prst="rect">
                  <a:avLst/>
                </a:prstGeom>
                <a:blipFill rotWithShape="1">
                  <a:blip r:embed="rId39"/>
                  <a:stretch>
                    <a:fillRect b="-6667"/>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3" name="矩形 112">
                  <a:extLst>
                    <a:ext uri="{FF2B5EF4-FFF2-40B4-BE49-F238E27FC236}">
                      <a14:artisticCrisscrossEtching id="{1E85B5DD-3E68-455B-B626-D5DFADC883E9}"/>
                    </a:ext>
                  </a:extLst>
                </p:cNvPr>
                <p:cNvSpPr/>
                <p:nvPr/>
              </p:nvSpPr>
              <p:spPr>
                <a:xfrm>
                  <a:off x="8059705" y="5160583"/>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p:sp>
              <p:nvSpPr>
                <p:cNvPr id="113" name="矩形 112"/>
                <p:cNvSpPr>
                  <a:spLocks noRot="1" noChangeAspect="1" noMove="1" noResize="1" noEditPoints="1" noAdjustHandles="1" noChangeArrowheads="1" noChangeShapeType="1" noTextEdit="1"/>
                </p:cNvSpPr>
                <p:nvPr/>
              </p:nvSpPr>
              <p:spPr>
                <a:xfrm>
                  <a:off x="8059705" y="5160583"/>
                  <a:ext cx="446568" cy="361507"/>
                </a:xfrm>
                <a:prstGeom prst="rect">
                  <a:avLst/>
                </a:prstGeom>
                <a:blipFill rotWithShape="1">
                  <a:blip r:embed="rId40"/>
                  <a:stretch>
                    <a:fillRect/>
                  </a:stretch>
                </a:blipFill>
                <a:ln>
                  <a:noFill/>
                </a:ln>
              </p:spPr>
              <p:txBody>
                <a:bodyPr/>
                <a:lstStyle/>
                <a:p>
                  <a:r>
                    <a:rPr lang="en-US">
                      <a:noFill/>
                    </a:rPr>
                    <a:t> </a:t>
                  </a:r>
                  <a:endParaRPr lang="en-US">
                    <a:noFill/>
                  </a:endParaRPr>
                </a:p>
              </p:txBody>
            </p:sp>
          </mc:Fallback>
        </mc:AlternateContent>
        <p:sp>
          <p:nvSpPr>
            <p:cNvPr id="114" name="矩形 113"/>
            <p:cNvSpPr/>
            <p:nvPr/>
          </p:nvSpPr>
          <p:spPr>
            <a:xfrm>
              <a:off x="5357600" y="5491857"/>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矩形 114"/>
            <p:cNvSpPr/>
            <p:nvPr/>
          </p:nvSpPr>
          <p:spPr>
            <a:xfrm>
              <a:off x="8036845" y="5481718"/>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矩形 115"/>
            <p:cNvSpPr/>
            <p:nvPr/>
          </p:nvSpPr>
          <p:spPr>
            <a:xfrm>
              <a:off x="7128173" y="5491857"/>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7" name="矩形 116">
                  <a:extLst>
                    <a:ext uri="{FF2B5EF4-FFF2-40B4-BE49-F238E27FC236}">
                      <a14:artisticCrisscrossEtching id="{70E7A4DE-5860-49DB-A2CF-9684E7EF4E1F}"/>
                    </a:ext>
                  </a:extLst>
                </p:cNvPr>
                <p:cNvSpPr/>
                <p:nvPr/>
              </p:nvSpPr>
              <p:spPr>
                <a:xfrm>
                  <a:off x="7166244" y="5160582"/>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𝑗</m:t>
                            </m:r>
                          </m:e>
                        </m:acc>
                      </m:oMath>
                    </m:oMathPara>
                  </a14:m>
                  <a:endParaRPr lang="en-US" dirty="0">
                    <a:solidFill>
                      <a:schemeClr val="tx1"/>
                    </a:solidFill>
                  </a:endParaRPr>
                </a:p>
              </p:txBody>
            </p:sp>
          </mc:Choice>
          <mc:Fallback>
            <p:sp>
              <p:nvSpPr>
                <p:cNvPr id="117" name="矩形 116"/>
                <p:cNvSpPr>
                  <a:spLocks noRot="1" noChangeAspect="1" noMove="1" noResize="1" noEditPoints="1" noAdjustHandles="1" noChangeArrowheads="1" noChangeShapeType="1" noTextEdit="1"/>
                </p:cNvSpPr>
                <p:nvPr/>
              </p:nvSpPr>
              <p:spPr>
                <a:xfrm>
                  <a:off x="7166244" y="5160582"/>
                  <a:ext cx="446568" cy="361507"/>
                </a:xfrm>
                <a:prstGeom prst="rect">
                  <a:avLst/>
                </a:prstGeom>
                <a:blipFill rotWithShape="1">
                  <a:blip r:embed="rId41"/>
                  <a:stretch>
                    <a:fillRect t="-6667" r="-32877" b="-6667"/>
                  </a:stretch>
                </a:blipFill>
                <a:ln>
                  <a:noFill/>
                </a:ln>
              </p:spPr>
              <p:txBody>
                <a:bodyPr/>
                <a:lstStyle/>
                <a:p>
                  <a:r>
                    <a:rPr lang="en-US">
                      <a:noFill/>
                    </a:rPr>
                    <a:t> </a:t>
                  </a:r>
                  <a:endParaRPr lang="en-US">
                    <a:noFill/>
                  </a:endParaRPr>
                </a:p>
              </p:txBody>
            </p:sp>
          </mc:Fallback>
        </mc:AlternateContent>
      </p:grpSp>
      <p:sp>
        <p:nvSpPr>
          <p:cNvPr id="118" name="箭头: 下 117"/>
          <p:cNvSpPr/>
          <p:nvPr/>
        </p:nvSpPr>
        <p:spPr>
          <a:xfrm>
            <a:off x="2034258" y="5759669"/>
            <a:ext cx="446568" cy="361507"/>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箭头: 下 118"/>
          <p:cNvSpPr/>
          <p:nvPr/>
        </p:nvSpPr>
        <p:spPr>
          <a:xfrm>
            <a:off x="6663174" y="5759668"/>
            <a:ext cx="446568" cy="361507"/>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82" grpId="0"/>
      <p:bldP spid="118" grpId="0" animBg="1"/>
      <p:bldP spid="1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4:artisticCrisscrossEtching id="{D4EEB6FF-4212-4CE9-9EC1-18AE52E346C3}"/>
                  </a:ext>
                </a:extLst>
              </p:cNvPr>
              <p:cNvSpPr>
                <a:spLocks noGrp="1"/>
              </p:cNvSpPr>
              <p:nvPr>
                <p:ph idx="4294967295"/>
              </p:nvPr>
            </p:nvSpPr>
            <p:spPr>
              <a:xfrm>
                <a:off x="634539" y="1638546"/>
                <a:ext cx="4619294" cy="1790454"/>
              </a:xfrm>
            </p:spPr>
            <p:txBody>
              <a:bodyPr>
                <a:noAutofit/>
              </a:bodyPr>
              <a:lstStyle/>
              <a:p>
                <a:pPr marL="0" indent="0">
                  <a:buNone/>
                </a:pPr>
                <a:r>
                  <a:rPr lang="en-US" sz="2400" b="1" dirty="0"/>
                  <a:t>Claim:</a:t>
                </a:r>
                <a:r>
                  <a:rPr lang="en-US" sz="2400" dirty="0"/>
                  <a:t> at the beginning of any iteration, for any index </a:t>
                </a:r>
                <a14:m>
                  <m:oMath xmlns:m="http://schemas.openxmlformats.org/officeDocument/2006/math">
                    <m:r>
                      <a:rPr lang="en-US" sz="2400" b="0" i="1" smtClean="0">
                        <a:latin typeface="Cambria Math" panose="02040503050406030204" pitchFamily="18" charset="0"/>
                      </a:rPr>
                      <m:t>𝑘</m:t>
                    </m:r>
                  </m:oMath>
                </a14:m>
                <a:r>
                  <a:rPr lang="en-US" sz="2400" dirty="0"/>
                  <a:t>:</a:t>
                </a:r>
              </a:p>
              <a:p>
                <a:pPr marL="540000" lvl="1" indent="-288000">
                  <a:buFont typeface="+mj-lt"/>
                  <a:buAutoNum type="arabicPeriod"/>
                </a:pPr>
                <a:r>
                  <a:rPr lang="en-US" sz="2000" dirty="0"/>
                  <a:t>If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oMath>
                </a14:m>
                <a:r>
                  <a:rPr lang="en-US" sz="2000" dirty="0"/>
                  <a:t>, then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t>;</a:t>
                </a:r>
              </a:p>
              <a:p>
                <a:pPr marL="540000" lvl="1" indent="-288000">
                  <a:buFont typeface="+mj-lt"/>
                  <a:buAutoNum type="arabicPeriod"/>
                </a:pPr>
                <a:r>
                  <a:rPr lang="en-US" sz="2000" dirty="0"/>
                  <a:t>If </a:t>
                </a:r>
                <a14:m>
                  <m:oMath xmlns:m="http://schemas.openxmlformats.org/officeDocument/2006/math">
                    <m:r>
                      <a:rPr lang="en-US" sz="2000" i="1">
                        <a:latin typeface="Cambria Math" panose="02040503050406030204" pitchFamily="18" charset="0"/>
                      </a:rPr>
                      <m:t>𝑘</m:t>
                    </m:r>
                    <m:r>
                      <a:rPr lang="en-US" sz="2000" i="1">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t>, then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r>
                  <a:rPr lang="en-US" sz="2000" dirty="0"/>
                  <a:t>;</a:t>
                </a:r>
              </a:p>
              <a:p>
                <a:pPr marL="540000" lvl="1" indent="-288000">
                  <a:buFont typeface="+mj-lt"/>
                  <a:buAutoNum type="arabicPeriod"/>
                </a:pPr>
                <a:r>
                  <a:rPr lang="en-US" sz="2000" dirty="0"/>
                  <a:t>If </a:t>
                </a:r>
                <a14:m>
                  <m:oMath xmlns:m="http://schemas.openxmlformats.org/officeDocument/2006/math">
                    <m:r>
                      <a:rPr lang="en-US" sz="2000" i="1">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r>
                  <a:rPr lang="en-US" sz="2000" dirty="0"/>
                  <a:t>, then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b="0" i="1" smtClean="0">
                        <a:latin typeface="Cambria Math" panose="02040503050406030204" pitchFamily="18" charset="0"/>
                      </a:rPr>
                      <m:t>=</m:t>
                    </m:r>
                    <m:r>
                      <a:rPr lang="en-US" sz="2000" i="1">
                        <a:latin typeface="Cambria Math" panose="02040503050406030204" pitchFamily="18" charset="0"/>
                      </a:rPr>
                      <m:t>𝑥</m:t>
                    </m:r>
                  </m:oMath>
                </a14:m>
                <a:r>
                  <a:rPr lang="en-US" sz="2200" dirty="0"/>
                  <a:t>.</a:t>
                </a:r>
              </a:p>
            </p:txBody>
          </p:sp>
        </mc:Choice>
        <mc:Fallback>
          <p:sp>
            <p:nvSpPr>
              <p:cNvPr id="3" name="内容占位符 2"/>
              <p:cNvSpPr>
                <a:spLocks noGrp="1" noRot="1" noChangeAspect="1" noMove="1" noResize="1" noEditPoints="1" noAdjustHandles="1" noChangeArrowheads="1" noChangeShapeType="1" noTextEdit="1"/>
              </p:cNvSpPr>
              <p:nvPr>
                <p:ph idx="4294967295"/>
              </p:nvPr>
            </p:nvSpPr>
            <p:spPr>
              <a:xfrm>
                <a:off x="634539" y="1638546"/>
                <a:ext cx="4619294" cy="1790454"/>
              </a:xfrm>
              <a:blipFill rotWithShape="1">
                <a:blip r:embed="rId1"/>
                <a:stretch>
                  <a:fillRect l="-1979" t="-4762" b="-6803"/>
                </a:stretch>
              </a:blipFill>
            </p:spPr>
            <p:txBody>
              <a:bodyPr/>
              <a:lstStyle/>
              <a:p>
                <a:r>
                  <a:rPr lang="en-US">
                    <a:noFill/>
                  </a:rPr>
                  <a:t> </a:t>
                </a:r>
                <a:endParaRPr lang="en-US">
                  <a:noFill/>
                </a:endParaRPr>
              </a:p>
            </p:txBody>
          </p:sp>
        </mc:Fallback>
      </mc:AlternateContent>
      <p:sp>
        <p:nvSpPr>
          <p:cNvPr id="5" name="矩形 4"/>
          <p:cNvSpPr/>
          <p:nvPr/>
        </p:nvSpPr>
        <p:spPr>
          <a:xfrm>
            <a:off x="5617145" y="270533"/>
            <a:ext cx="2892316" cy="217753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InplacePartition</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x = A[r],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=p-1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(j=p to r-1)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(A[j]&lt;=x)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=i+1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Swap(A[i+1],A[r])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i+1</a:t>
            </a:r>
            <a:endParaRPr lang="en-US" dirty="0">
              <a:solidFill>
                <a:schemeClr val="tx1"/>
              </a:solidFill>
              <a:latin typeface="Courier New" pitchFamily="49" charset="0"/>
              <a:cs typeface="Courier New" pitchFamily="49" charset="0"/>
            </a:endParaRPr>
          </a:p>
        </p:txBody>
      </p:sp>
      <p:pic>
        <p:nvPicPr>
          <p:cNvPr id="9" name="图片 8"/>
          <p:cNvPicPr>
            <a:picLocks noChangeAspect="1"/>
          </p:cNvPicPr>
          <p:nvPr/>
        </p:nvPicPr>
        <p:blipFill>
          <a:blip r:embed="rId2"/>
          <a:stretch>
            <a:fillRect/>
          </a:stretch>
        </p:blipFill>
        <p:spPr>
          <a:xfrm>
            <a:off x="634539" y="365126"/>
            <a:ext cx="4619294" cy="1094440"/>
          </a:xfrm>
          <a:prstGeom prst="rect">
            <a:avLst/>
          </a:prstGeom>
          <a:ln w="88900" cap="sq" cmpd="thickThin">
            <a:solidFill>
              <a:srgbClr val="000000"/>
            </a:solidFill>
            <a:prstDash val="solid"/>
            <a:miter lim="800000"/>
            <a:headEnd/>
            <a:tailEnd/>
          </a:ln>
          <a:effectLst>
            <a:innerShdw blurRad="76200">
              <a:srgbClr val="000000"/>
            </a:innerShdw>
          </a:effectLst>
        </p:spPr>
      </p:pic>
      <mc:AlternateContent xmlns:mc="http://schemas.openxmlformats.org/markup-compatibility/2006">
        <mc:Choice xmlns:a14="http://schemas.microsoft.com/office/drawing/2010/main" Requires="a14">
          <p:sp>
            <p:nvSpPr>
              <p:cNvPr id="120" name="内容占位符 2">
                <a:extLst>
                  <a:ext uri="{FF2B5EF4-FFF2-40B4-BE49-F238E27FC236}">
                    <a14:artisticCrisscrossEtching id="{038E5F26-7C49-4E08-8133-535505FB8B35}"/>
                  </a:ext>
                </a:extLst>
              </p:cNvPr>
              <p:cNvSpPr txBox="1">
                <a:spLocks/>
              </p:cNvSpPr>
              <p:nvPr/>
            </p:nvSpPr>
            <p:spPr>
              <a:xfrm>
                <a:off x="634540" y="3544124"/>
                <a:ext cx="3572545" cy="5334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2400" dirty="0"/>
                  <a:t>Eventually, when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r>
                  <a:rPr lang="en-US" sz="2200" dirty="0"/>
                  <a:t>:</a:t>
                </a:r>
              </a:p>
            </p:txBody>
          </p:sp>
        </mc:Choice>
        <mc:Fallback>
          <p:sp>
            <p:nvSpPr>
              <p:cNvPr id="120" name="内容占位符 2"/>
              <p:cNvSpPr txBox="1">
                <a:spLocks noRot="1" noChangeAspect="1" noMove="1" noResize="1" noEditPoints="1" noAdjustHandles="1" noChangeArrowheads="1" noChangeShapeType="1" noTextEdit="1"/>
              </p:cNvSpPr>
              <p:nvPr/>
            </p:nvSpPr>
            <p:spPr>
              <a:xfrm>
                <a:off x="634540" y="3544124"/>
                <a:ext cx="3572545" cy="533400"/>
              </a:xfrm>
              <a:prstGeom prst="rect">
                <a:avLst/>
              </a:prstGeom>
              <a:blipFill rotWithShape="1">
                <a:blip r:embed="rId3"/>
                <a:stretch>
                  <a:fillRect l="-2560" t="-4545" b="-15909"/>
                </a:stretch>
              </a:blipFill>
            </p:spPr>
            <p:txBody>
              <a:bodyPr/>
              <a:lstStyle/>
              <a:p>
                <a:r>
                  <a:rPr lang="en-US">
                    <a:noFill/>
                  </a:rPr>
                  <a:t> </a:t>
                </a:r>
                <a:endParaRPr lang="en-US">
                  <a:noFill/>
                </a:endParaRPr>
              </a:p>
            </p:txBody>
          </p:sp>
        </mc:Fallback>
      </mc:AlternateContent>
      <p:grpSp>
        <p:nvGrpSpPr>
          <p:cNvPr id="4" name="组合 3"/>
          <p:cNvGrpSpPr/>
          <p:nvPr/>
        </p:nvGrpSpPr>
        <p:grpSpPr>
          <a:xfrm>
            <a:off x="4490350" y="3429000"/>
            <a:ext cx="4019112" cy="763649"/>
            <a:chOff x="4490349" y="3226156"/>
            <a:chExt cx="4019112" cy="763649"/>
          </a:xfrm>
        </p:grpSpPr>
        <p:sp>
          <p:nvSpPr>
            <p:cNvPr id="173" name="矩形 172"/>
            <p:cNvSpPr/>
            <p:nvPr/>
          </p:nvSpPr>
          <p:spPr>
            <a:xfrm>
              <a:off x="4490349" y="3587668"/>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4" name="矩形 173"/>
            <p:cNvSpPr/>
            <p:nvPr/>
          </p:nvSpPr>
          <p:spPr>
            <a:xfrm>
              <a:off x="4936917" y="3587668"/>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175" name="矩形 174">
                  <a:extLst>
                    <a:ext uri="{FF2B5EF4-FFF2-40B4-BE49-F238E27FC236}">
                      <a14:artisticCrisscrossEtching id="{1E8139F2-6AD5-45C7-AABA-17C96823ECD9}"/>
                    </a:ext>
                  </a:extLst>
                </p:cNvPr>
                <p:cNvSpPr/>
                <p:nvPr/>
              </p:nvSpPr>
              <p:spPr>
                <a:xfrm>
                  <a:off x="5383485" y="3587668"/>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175" name="矩形 174"/>
                <p:cNvSpPr>
                  <a:spLocks noRot="1" noChangeAspect="1" noMove="1" noResize="1" noEditPoints="1" noAdjustHandles="1" noChangeArrowheads="1" noChangeShapeType="1" noTextEdit="1"/>
                </p:cNvSpPr>
                <p:nvPr/>
              </p:nvSpPr>
              <p:spPr>
                <a:xfrm>
                  <a:off x="5383485" y="3587668"/>
                  <a:ext cx="446568" cy="361507"/>
                </a:xfrm>
                <a:prstGeom prst="rect">
                  <a:avLst/>
                </a:prstGeom>
                <a:blipFill rotWithShape="1">
                  <a:blip r:embed="rId4"/>
                  <a:stretch>
                    <a:fillRect b="-6557"/>
                  </a:stretch>
                </a:blipFill>
                <a:ln>
                  <a:solidFill>
                    <a:schemeClr val="tx1"/>
                  </a:solidFill>
                </a:ln>
              </p:spPr>
              <p:txBody>
                <a:bodyPr/>
                <a:lstStyle/>
                <a:p>
                  <a:r>
                    <a:rPr lang="en-US">
                      <a:noFill/>
                    </a:rPr>
                    <a:t> </a:t>
                  </a:r>
                  <a:endParaRPr lang="en-US">
                    <a:noFill/>
                  </a:endParaRPr>
                </a:p>
              </p:txBody>
            </p:sp>
          </mc:Fallback>
        </mc:AlternateContent>
        <p:sp>
          <p:nvSpPr>
            <p:cNvPr id="176" name="矩形 175"/>
            <p:cNvSpPr/>
            <p:nvPr/>
          </p:nvSpPr>
          <p:spPr>
            <a:xfrm>
              <a:off x="5830053" y="3587668"/>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7" name="矩形 176"/>
            <p:cNvSpPr/>
            <p:nvPr/>
          </p:nvSpPr>
          <p:spPr>
            <a:xfrm>
              <a:off x="6276621" y="3587668"/>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8" name="矩形 177"/>
            <p:cNvSpPr/>
            <p:nvPr/>
          </p:nvSpPr>
          <p:spPr>
            <a:xfrm>
              <a:off x="6723189" y="3587668"/>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9" name="矩形 178"/>
            <p:cNvSpPr/>
            <p:nvPr/>
          </p:nvSpPr>
          <p:spPr>
            <a:xfrm>
              <a:off x="7169757" y="3587667"/>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0" name="矩形 179"/>
            <p:cNvSpPr/>
            <p:nvPr/>
          </p:nvSpPr>
          <p:spPr>
            <a:xfrm>
              <a:off x="7616325" y="3587666"/>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181" name="矩形 180">
                  <a:extLst>
                    <a:ext uri="{FF2B5EF4-FFF2-40B4-BE49-F238E27FC236}">
                      <a14:artisticCrisscrossEtching id="{9A82A498-28A5-40AC-ACBA-10C7E3F5148A}"/>
                    </a:ext>
                  </a:extLst>
                </p:cNvPr>
                <p:cNvSpPr/>
                <p:nvPr/>
              </p:nvSpPr>
              <p:spPr>
                <a:xfrm>
                  <a:off x="8062893" y="3587666"/>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p:sp>
              <p:nvSpPr>
                <p:cNvPr id="181" name="矩形 180"/>
                <p:cNvSpPr>
                  <a:spLocks noRot="1" noChangeAspect="1" noMove="1" noResize="1" noEditPoints="1" noAdjustHandles="1" noChangeArrowheads="1" noChangeShapeType="1" noTextEdit="1"/>
                </p:cNvSpPr>
                <p:nvPr/>
              </p:nvSpPr>
              <p:spPr>
                <a:xfrm>
                  <a:off x="8062893" y="3587666"/>
                  <a:ext cx="446568" cy="361507"/>
                </a:xfrm>
                <a:prstGeom prst="rect">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82" name="矩形 181">
                  <a:extLst>
                    <a:ext uri="{FF2B5EF4-FFF2-40B4-BE49-F238E27FC236}">
                      <a14:artisticCrisscrossEtching id="{CBE2D239-EF14-4D60-AD28-95A809F087FB}"/>
                    </a:ext>
                  </a:extLst>
                </p:cNvPr>
                <p:cNvSpPr/>
                <p:nvPr/>
              </p:nvSpPr>
              <p:spPr>
                <a:xfrm>
                  <a:off x="4936917" y="3226156"/>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m:t>
                        </m:r>
                      </m:oMath>
                    </m:oMathPara>
                  </a14:m>
                  <a:endParaRPr lang="en-US" dirty="0">
                    <a:solidFill>
                      <a:schemeClr val="tx1"/>
                    </a:solidFill>
                  </a:endParaRPr>
                </a:p>
              </p:txBody>
            </p:sp>
          </mc:Choice>
          <mc:Fallback>
            <p:sp>
              <p:nvSpPr>
                <p:cNvPr id="182" name="矩形 181"/>
                <p:cNvSpPr>
                  <a:spLocks noRot="1" noChangeAspect="1" noMove="1" noResize="1" noEditPoints="1" noAdjustHandles="1" noChangeArrowheads="1" noChangeShapeType="1" noTextEdit="1"/>
                </p:cNvSpPr>
                <p:nvPr/>
              </p:nvSpPr>
              <p:spPr>
                <a:xfrm>
                  <a:off x="4936917" y="3226156"/>
                  <a:ext cx="446568" cy="361507"/>
                </a:xfrm>
                <a:prstGeom prst="rect">
                  <a:avLst/>
                </a:prstGeom>
                <a:blipFill rotWithShape="1">
                  <a:blip r:embed="rId6"/>
                  <a:stretch>
                    <a:fillRect/>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83" name="矩形 182">
                  <a:extLst>
                    <a:ext uri="{FF2B5EF4-FFF2-40B4-BE49-F238E27FC236}">
                      <a14:artisticCrisscrossEtching id="{BC01A364-9ADB-4F4A-B275-F72F6E32F9BD}"/>
                    </a:ext>
                  </a:extLst>
                </p:cNvPr>
                <p:cNvSpPr/>
                <p:nvPr/>
              </p:nvSpPr>
              <p:spPr>
                <a:xfrm>
                  <a:off x="4490349" y="3226157"/>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p:sp>
              <p:nvSpPr>
                <p:cNvPr id="183" name="矩形 182"/>
                <p:cNvSpPr>
                  <a:spLocks noRot="1" noChangeAspect="1" noMove="1" noResize="1" noEditPoints="1" noAdjustHandles="1" noChangeArrowheads="1" noChangeShapeType="1" noTextEdit="1"/>
                </p:cNvSpPr>
                <p:nvPr/>
              </p:nvSpPr>
              <p:spPr>
                <a:xfrm>
                  <a:off x="4490349" y="3226157"/>
                  <a:ext cx="446568" cy="361507"/>
                </a:xfrm>
                <a:prstGeom prst="rect">
                  <a:avLst/>
                </a:prstGeom>
                <a:blipFill rotWithShape="1">
                  <a:blip r:embed="rId7"/>
                  <a:stretch>
                    <a:fillRect b="-8475"/>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84" name="矩形 183">
                  <a:extLst>
                    <a:ext uri="{FF2B5EF4-FFF2-40B4-BE49-F238E27FC236}">
                      <a14:artisticCrisscrossEtching id="{AD948231-F74C-4F5D-95BF-AF94C47D7F13}"/>
                    </a:ext>
                  </a:extLst>
                </p:cNvPr>
                <p:cNvSpPr/>
                <p:nvPr/>
              </p:nvSpPr>
              <p:spPr>
                <a:xfrm>
                  <a:off x="8062893" y="3226156"/>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𝑗</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p:sp>
              <p:nvSpPr>
                <p:cNvPr id="184" name="矩形 183"/>
                <p:cNvSpPr>
                  <a:spLocks noRot="1" noChangeAspect="1" noMove="1" noResize="1" noEditPoints="1" noAdjustHandles="1" noChangeArrowheads="1" noChangeShapeType="1" noTextEdit="1"/>
                </p:cNvSpPr>
                <p:nvPr/>
              </p:nvSpPr>
              <p:spPr>
                <a:xfrm>
                  <a:off x="8062893" y="3226156"/>
                  <a:ext cx="446568" cy="361507"/>
                </a:xfrm>
                <a:prstGeom prst="rect">
                  <a:avLst/>
                </a:prstGeom>
                <a:blipFill rotWithShape="1">
                  <a:blip r:embed="rId8"/>
                  <a:stretch>
                    <a:fillRect l="-12329" b="-15254"/>
                  </a:stretch>
                </a:blipFill>
                <a:ln>
                  <a:noFill/>
                </a:ln>
              </p:spPr>
              <p:txBody>
                <a:bodyPr/>
                <a:lstStyle/>
                <a:p>
                  <a:r>
                    <a:rPr lang="en-US">
                      <a:noFill/>
                    </a:rPr>
                    <a:t> </a:t>
                  </a:r>
                  <a:endParaRPr lang="en-US">
                    <a:noFill/>
                  </a:endParaRPr>
                </a:p>
              </p:txBody>
            </p:sp>
          </mc:Fallback>
        </mc:AlternateContent>
        <p:sp>
          <p:nvSpPr>
            <p:cNvPr id="185" name="矩形 184"/>
            <p:cNvSpPr/>
            <p:nvPr/>
          </p:nvSpPr>
          <p:spPr>
            <a:xfrm>
              <a:off x="5360788" y="3557430"/>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矩形 185"/>
            <p:cNvSpPr/>
            <p:nvPr/>
          </p:nvSpPr>
          <p:spPr>
            <a:xfrm>
              <a:off x="8040033" y="3547291"/>
              <a:ext cx="45719" cy="4323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89" name="内容占位符 2">
                <a:extLst>
                  <a:ext uri="{FF2B5EF4-FFF2-40B4-BE49-F238E27FC236}">
                    <a14:artisticCrisscrossEtching id="{6E000661-14D4-4206-A32D-4E975424A455}"/>
                  </a:ext>
                </a:extLst>
              </p:cNvPr>
              <p:cNvSpPr txBox="1">
                <a:spLocks/>
              </p:cNvSpPr>
              <p:nvPr/>
            </p:nvSpPr>
            <p:spPr>
              <a:xfrm>
                <a:off x="634540" y="4639562"/>
                <a:ext cx="3572545" cy="5334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2400" dirty="0"/>
                  <a:t>Swap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+1]</m:t>
                    </m:r>
                  </m:oMath>
                </a14:m>
                <a:r>
                  <a:rPr lang="en-US" sz="2400" dirty="0"/>
                  <a:t> and </a:t>
                </a:r>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𝑟</m:t>
                    </m:r>
                    <m:r>
                      <a:rPr lang="en-US" sz="2400" i="1">
                        <a:latin typeface="Cambria Math" panose="02040503050406030204" pitchFamily="18" charset="0"/>
                      </a:rPr>
                      <m:t>]</m:t>
                    </m:r>
                  </m:oMath>
                </a14:m>
                <a:r>
                  <a:rPr lang="en-US" sz="2400" dirty="0"/>
                  <a:t>:</a:t>
                </a:r>
              </a:p>
            </p:txBody>
          </p:sp>
        </mc:Choice>
        <mc:Fallback>
          <p:sp>
            <p:nvSpPr>
              <p:cNvPr id="189" name="内容占位符 2"/>
              <p:cNvSpPr txBox="1">
                <a:spLocks noRot="1" noChangeAspect="1" noMove="1" noResize="1" noEditPoints="1" noAdjustHandles="1" noChangeArrowheads="1" noChangeShapeType="1" noTextEdit="1"/>
              </p:cNvSpPr>
              <p:nvPr/>
            </p:nvSpPr>
            <p:spPr>
              <a:xfrm>
                <a:off x="634540" y="4639562"/>
                <a:ext cx="3572545" cy="533400"/>
              </a:xfrm>
              <a:prstGeom prst="rect">
                <a:avLst/>
              </a:prstGeom>
              <a:blipFill rotWithShape="1">
                <a:blip r:embed="rId9"/>
                <a:stretch>
                  <a:fillRect l="-2560" t="-5682" b="-14773"/>
                </a:stretch>
              </a:blipFill>
            </p:spPr>
            <p:txBody>
              <a:bodyPr/>
              <a:lstStyle/>
              <a:p>
                <a:r>
                  <a:rPr lang="en-US">
                    <a:noFill/>
                  </a:rPr>
                  <a:t> </a:t>
                </a:r>
                <a:endParaRPr lang="en-US">
                  <a:noFill/>
                </a:endParaRPr>
              </a:p>
            </p:txBody>
          </p:sp>
        </mc:Fallback>
      </mc:AlternateContent>
      <p:grpSp>
        <p:nvGrpSpPr>
          <p:cNvPr id="190" name="组合 189"/>
          <p:cNvGrpSpPr/>
          <p:nvPr/>
        </p:nvGrpSpPr>
        <p:grpSpPr>
          <a:xfrm>
            <a:off x="4490351" y="4524438"/>
            <a:ext cx="4019112" cy="723019"/>
            <a:chOff x="4490349" y="3226156"/>
            <a:chExt cx="4019112" cy="723019"/>
          </a:xfrm>
        </p:grpSpPr>
        <p:sp>
          <p:nvSpPr>
            <p:cNvPr id="191" name="矩形 190"/>
            <p:cNvSpPr/>
            <p:nvPr/>
          </p:nvSpPr>
          <p:spPr>
            <a:xfrm>
              <a:off x="4490349" y="3587668"/>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2" name="矩形 191"/>
            <p:cNvSpPr/>
            <p:nvPr/>
          </p:nvSpPr>
          <p:spPr>
            <a:xfrm>
              <a:off x="4936917" y="3587668"/>
              <a:ext cx="446568" cy="3615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193" name="矩形 192">
                  <a:extLst>
                    <a:ext uri="{FF2B5EF4-FFF2-40B4-BE49-F238E27FC236}">
                      <a14:artisticCrisscrossEtching id="{00470CD0-8F4D-4ADB-9396-F16AF899DC90}"/>
                    </a:ext>
                  </a:extLst>
                </p:cNvPr>
                <p:cNvSpPr/>
                <p:nvPr/>
              </p:nvSpPr>
              <p:spPr>
                <a:xfrm>
                  <a:off x="5383485" y="3587668"/>
                  <a:ext cx="446568" cy="36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p:sp>
              <p:nvSpPr>
                <p:cNvPr id="193" name="矩形 192"/>
                <p:cNvSpPr>
                  <a:spLocks noRot="1" noChangeAspect="1" noMove="1" noResize="1" noEditPoints="1" noAdjustHandles="1" noChangeArrowheads="1" noChangeShapeType="1" noTextEdit="1"/>
                </p:cNvSpPr>
                <p:nvPr/>
              </p:nvSpPr>
              <p:spPr>
                <a:xfrm>
                  <a:off x="5383485" y="3587668"/>
                  <a:ext cx="446568" cy="361507"/>
                </a:xfrm>
                <a:prstGeom prst="rect">
                  <a:avLst/>
                </a:prstGeom>
                <a:blipFill rotWithShape="1">
                  <a:blip r:embed="rId10"/>
                  <a:stretch>
                    <a:fillRect/>
                  </a:stretch>
                </a:blipFill>
                <a:ln>
                  <a:solidFill>
                    <a:schemeClr val="tx1"/>
                  </a:solidFill>
                </a:ln>
              </p:spPr>
              <p:txBody>
                <a:bodyPr/>
                <a:lstStyle/>
                <a:p>
                  <a:r>
                    <a:rPr lang="en-US">
                      <a:noFill/>
                    </a:rPr>
                    <a:t> </a:t>
                  </a:r>
                  <a:endParaRPr lang="en-US">
                    <a:noFill/>
                  </a:endParaRPr>
                </a:p>
              </p:txBody>
            </p:sp>
          </mc:Fallback>
        </mc:AlternateContent>
        <p:sp>
          <p:nvSpPr>
            <p:cNvPr id="194" name="矩形 193"/>
            <p:cNvSpPr/>
            <p:nvPr/>
          </p:nvSpPr>
          <p:spPr>
            <a:xfrm>
              <a:off x="5830053" y="3587668"/>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5" name="矩形 194"/>
            <p:cNvSpPr/>
            <p:nvPr/>
          </p:nvSpPr>
          <p:spPr>
            <a:xfrm>
              <a:off x="6276621" y="3587668"/>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6" name="矩形 195"/>
            <p:cNvSpPr/>
            <p:nvPr/>
          </p:nvSpPr>
          <p:spPr>
            <a:xfrm>
              <a:off x="6723189" y="3587668"/>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7" name="矩形 196"/>
            <p:cNvSpPr/>
            <p:nvPr/>
          </p:nvSpPr>
          <p:spPr>
            <a:xfrm>
              <a:off x="7169757" y="3587667"/>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8" name="矩形 197"/>
            <p:cNvSpPr/>
            <p:nvPr/>
          </p:nvSpPr>
          <p:spPr>
            <a:xfrm>
              <a:off x="7616325" y="3587666"/>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199" name="矩形 198">
                  <a:extLst>
                    <a:ext uri="{FF2B5EF4-FFF2-40B4-BE49-F238E27FC236}">
                      <a14:artisticCrisscrossEtching id="{40BE8F2A-4B41-419B-AB16-3552CDF68271}"/>
                    </a:ext>
                  </a:extLst>
                </p:cNvPr>
                <p:cNvSpPr/>
                <p:nvPr/>
              </p:nvSpPr>
              <p:spPr>
                <a:xfrm>
                  <a:off x="8062893" y="3587666"/>
                  <a:ext cx="446568" cy="36150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199" name="矩形 198"/>
                <p:cNvSpPr>
                  <a:spLocks noRot="1" noChangeAspect="1" noMove="1" noResize="1" noEditPoints="1" noAdjustHandles="1" noChangeArrowheads="1" noChangeShapeType="1" noTextEdit="1"/>
                </p:cNvSpPr>
                <p:nvPr/>
              </p:nvSpPr>
              <p:spPr>
                <a:xfrm>
                  <a:off x="8062893" y="3587666"/>
                  <a:ext cx="446568" cy="361507"/>
                </a:xfrm>
                <a:prstGeom prst="rect">
                  <a:avLst/>
                </a:prstGeom>
                <a:blipFill rotWithShape="1">
                  <a:blip r:embed="rId11"/>
                  <a:stretch>
                    <a:fillRect b="-655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00" name="矩形 199">
                  <a:extLst>
                    <a:ext uri="{FF2B5EF4-FFF2-40B4-BE49-F238E27FC236}">
                      <a14:artisticCrisscrossEtching id="{6BBA2689-495F-4CEA-AAE9-BFF046569510}"/>
                    </a:ext>
                  </a:extLst>
                </p:cNvPr>
                <p:cNvSpPr/>
                <p:nvPr/>
              </p:nvSpPr>
              <p:spPr>
                <a:xfrm>
                  <a:off x="4936917" y="3226156"/>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m:t>
                        </m:r>
                      </m:oMath>
                    </m:oMathPara>
                  </a14:m>
                  <a:endParaRPr lang="en-US" dirty="0">
                    <a:solidFill>
                      <a:schemeClr val="tx1"/>
                    </a:solidFill>
                  </a:endParaRPr>
                </a:p>
              </p:txBody>
            </p:sp>
          </mc:Choice>
          <mc:Fallback>
            <p:sp>
              <p:nvSpPr>
                <p:cNvPr id="200" name="矩形 199"/>
                <p:cNvSpPr>
                  <a:spLocks noRot="1" noChangeAspect="1" noMove="1" noResize="1" noEditPoints="1" noAdjustHandles="1" noChangeArrowheads="1" noChangeShapeType="1" noTextEdit="1"/>
                </p:cNvSpPr>
                <p:nvPr/>
              </p:nvSpPr>
              <p:spPr>
                <a:xfrm>
                  <a:off x="4936917" y="3226156"/>
                  <a:ext cx="446568" cy="361507"/>
                </a:xfrm>
                <a:prstGeom prst="rect">
                  <a:avLst/>
                </a:prstGeom>
                <a:blipFill rotWithShape="1">
                  <a:blip r:embed="rId12"/>
                  <a:stretch>
                    <a:fillRect/>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01" name="矩形 200">
                  <a:extLst>
                    <a:ext uri="{FF2B5EF4-FFF2-40B4-BE49-F238E27FC236}">
                      <a14:artisticCrisscrossEtching id="{D723DCA8-454D-498F-9ABB-4FC9ADB998F2}"/>
                    </a:ext>
                  </a:extLst>
                </p:cNvPr>
                <p:cNvSpPr/>
                <p:nvPr/>
              </p:nvSpPr>
              <p:spPr>
                <a:xfrm>
                  <a:off x="4490349" y="3226157"/>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p:sp>
              <p:nvSpPr>
                <p:cNvPr id="201" name="矩形 200"/>
                <p:cNvSpPr>
                  <a:spLocks noRot="1" noChangeAspect="1" noMove="1" noResize="1" noEditPoints="1" noAdjustHandles="1" noChangeArrowheads="1" noChangeShapeType="1" noTextEdit="1"/>
                </p:cNvSpPr>
                <p:nvPr/>
              </p:nvSpPr>
              <p:spPr>
                <a:xfrm>
                  <a:off x="4490349" y="3226157"/>
                  <a:ext cx="446568" cy="361507"/>
                </a:xfrm>
                <a:prstGeom prst="rect">
                  <a:avLst/>
                </a:prstGeom>
                <a:blipFill rotWithShape="1">
                  <a:blip r:embed="rId13"/>
                  <a:stretch>
                    <a:fillRect b="-6667"/>
                  </a:stretch>
                </a:blipFill>
                <a:ln>
                  <a:no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02" name="矩形 201">
                  <a:extLst>
                    <a:ext uri="{FF2B5EF4-FFF2-40B4-BE49-F238E27FC236}">
                      <a14:artisticCrisscrossEtching id="{9387B632-C6D2-4137-B7BD-A6931FFF60D7}"/>
                    </a:ext>
                  </a:extLst>
                </p:cNvPr>
                <p:cNvSpPr/>
                <p:nvPr/>
              </p:nvSpPr>
              <p:spPr>
                <a:xfrm>
                  <a:off x="8062893" y="3226156"/>
                  <a:ext cx="446568" cy="36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𝑗</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p:sp>
              <p:nvSpPr>
                <p:cNvPr id="202" name="矩形 201"/>
                <p:cNvSpPr>
                  <a:spLocks noRot="1" noChangeAspect="1" noMove="1" noResize="1" noEditPoints="1" noAdjustHandles="1" noChangeArrowheads="1" noChangeShapeType="1" noTextEdit="1"/>
                </p:cNvSpPr>
                <p:nvPr/>
              </p:nvSpPr>
              <p:spPr>
                <a:xfrm>
                  <a:off x="8062893" y="3226156"/>
                  <a:ext cx="446568" cy="361507"/>
                </a:xfrm>
                <a:prstGeom prst="rect">
                  <a:avLst/>
                </a:prstGeom>
                <a:blipFill rotWithShape="1">
                  <a:blip r:embed="rId14"/>
                  <a:stretch>
                    <a:fillRect l="-12329" b="-13333"/>
                  </a:stretch>
                </a:blipFill>
                <a:ln>
                  <a:noFill/>
                </a:ln>
              </p:spPr>
              <p:txBody>
                <a:bodyPr/>
                <a:lstStyle/>
                <a:p>
                  <a:r>
                    <a:rPr lang="en-US">
                      <a:noFill/>
                    </a:rPr>
                    <a:t> </a:t>
                  </a:r>
                  <a:endParaRPr lang="en-US">
                    <a:noFill/>
                  </a:endParaRPr>
                </a:p>
              </p:txBody>
            </p:sp>
          </mc:Fallback>
        </mc:AlternateContent>
      </p:grpSp>
      <p:sp>
        <p:nvSpPr>
          <p:cNvPr id="205" name="内容占位符 2"/>
          <p:cNvSpPr txBox="1"/>
          <p:nvPr/>
        </p:nvSpPr>
        <p:spPr>
          <a:xfrm>
            <a:off x="634539" y="5579246"/>
            <a:ext cx="7874922" cy="8524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spcBef>
                <a:spcPts val="600"/>
              </a:spcBef>
              <a:buNone/>
            </a:pPr>
            <a:r>
              <a:rPr lang="en-US" sz="2400" dirty="0"/>
              <a:t>During execution, we only swap items, no addition/deletion.</a:t>
            </a:r>
            <a:endParaRPr lang="en-US" sz="2400" dirty="0"/>
          </a:p>
          <a:p>
            <a:pPr marL="0" indent="0">
              <a:spcBef>
                <a:spcPts val="600"/>
              </a:spcBef>
              <a:buNone/>
            </a:pPr>
            <a:r>
              <a:rPr lang="en-US" sz="2400" dirty="0"/>
              <a:t>So </a:t>
            </a:r>
            <a:r>
              <a:rPr lang="en-US" sz="2400" b="1" dirty="0" err="1"/>
              <a:t>InplacePartition</a:t>
            </a:r>
            <a:r>
              <a:rPr lang="en-US" sz="2400" dirty="0"/>
              <a:t> correctly partitions the input array.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89" grpId="0"/>
      <p:bldP spid="2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b="1" dirty="0" err="1"/>
              <a:t>QuickSort</a:t>
            </a:r>
            <a:r>
              <a:rPr lang="en-US" dirty="0"/>
              <a:t> Algorithm</a:t>
            </a:r>
            <a:endParaRPr lang="en-US" dirty="0"/>
          </a:p>
        </p:txBody>
      </p:sp>
      <p:sp>
        <p:nvSpPr>
          <p:cNvPr id="4" name="矩形 3"/>
          <p:cNvSpPr/>
          <p:nvPr/>
        </p:nvSpPr>
        <p:spPr>
          <a:xfrm>
            <a:off x="4871543" y="1690689"/>
            <a:ext cx="3643807" cy="163747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QuickSortAbs</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x = </a:t>
            </a:r>
            <a:r>
              <a:rPr lang="en-US" dirty="0" err="1">
                <a:solidFill>
                  <a:schemeClr val="tx1"/>
                </a:solidFill>
                <a:latin typeface="Courier New" pitchFamily="49" charset="0"/>
                <a:cs typeface="Courier New" pitchFamily="49" charset="0"/>
              </a:rPr>
              <a:t>GetPivot</a:t>
            </a:r>
            <a:r>
              <a:rPr lang="en-US" dirty="0">
                <a:solidFill>
                  <a:schemeClr val="tx1"/>
                </a:solidFill>
                <a:latin typeface="Courier New" pitchFamily="49" charset="0"/>
                <a:cs typeface="Courier New" pitchFamily="49" charset="0"/>
              </a:rPr>
              <a:t>(A)</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&lt;B,C&gt; = Partition(</a:t>
            </a:r>
            <a:r>
              <a:rPr lang="en-US" dirty="0" err="1">
                <a:solidFill>
                  <a:schemeClr val="tx1"/>
                </a:solidFill>
                <a:latin typeface="Courier New" pitchFamily="49" charset="0"/>
                <a:cs typeface="Courier New" pitchFamily="49" charset="0"/>
              </a:rPr>
              <a:t>A,x</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err="1">
                <a:solidFill>
                  <a:schemeClr val="tx1"/>
                </a:solidFill>
                <a:latin typeface="Courier New" pitchFamily="49" charset="0"/>
                <a:cs typeface="Courier New" pitchFamily="49" charset="0"/>
              </a:rPr>
              <a:t>QuickSortAbs</a:t>
            </a:r>
            <a:r>
              <a:rPr lang="en-US" dirty="0">
                <a:solidFill>
                  <a:schemeClr val="tx1"/>
                </a:solidFill>
                <a:latin typeface="Courier New" pitchFamily="49" charset="0"/>
                <a:cs typeface="Courier New" pitchFamily="49" charset="0"/>
              </a:rPr>
              <a:t>(B)</a:t>
            </a:r>
            <a:endParaRPr lang="en-US" dirty="0">
              <a:solidFill>
                <a:schemeClr val="tx1"/>
              </a:solidFill>
              <a:latin typeface="Courier New" pitchFamily="49" charset="0"/>
              <a:cs typeface="Courier New" pitchFamily="49" charset="0"/>
            </a:endParaRPr>
          </a:p>
          <a:p>
            <a:pPr>
              <a:lnSpc>
                <a:spcPct val="90000"/>
              </a:lnSpc>
            </a:pPr>
            <a:r>
              <a:rPr lang="en-US" dirty="0" err="1">
                <a:solidFill>
                  <a:schemeClr val="tx1"/>
                </a:solidFill>
                <a:latin typeface="Courier New" pitchFamily="49" charset="0"/>
                <a:cs typeface="Courier New" pitchFamily="49" charset="0"/>
              </a:rPr>
              <a:t>QuickSortAbs</a:t>
            </a:r>
            <a:r>
              <a:rPr lang="en-US" dirty="0">
                <a:solidFill>
                  <a:schemeClr val="tx1"/>
                </a:solidFill>
                <a:latin typeface="Courier New" pitchFamily="49" charset="0"/>
                <a:cs typeface="Courier New" pitchFamily="49" charset="0"/>
              </a:rPr>
              <a:t>(C)</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Concatenate(</a:t>
            </a:r>
            <a:r>
              <a:rPr lang="en-US" dirty="0" err="1">
                <a:solidFill>
                  <a:schemeClr val="tx1"/>
                </a:solidFill>
                <a:latin typeface="Courier New" pitchFamily="49" charset="0"/>
                <a:cs typeface="Courier New" pitchFamily="49" charset="0"/>
              </a:rPr>
              <a:t>B,x,C</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p:txBody>
      </p:sp>
      <p:sp>
        <p:nvSpPr>
          <p:cNvPr id="9" name="矩形 8"/>
          <p:cNvSpPr/>
          <p:nvPr/>
        </p:nvSpPr>
        <p:spPr>
          <a:xfrm>
            <a:off x="628650" y="1690689"/>
            <a:ext cx="2892316" cy="217753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InplacePartition</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x = A[r],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=p-1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(j=p to r-1)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(A[j]&lt;=x)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=i+1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Swap(A[i+1],A[r])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i+1</a:t>
            </a:r>
            <a:endParaRPr lang="en-US" dirty="0">
              <a:solidFill>
                <a:schemeClr val="tx1"/>
              </a:solidFill>
              <a:latin typeface="Courier New" pitchFamily="49" charset="0"/>
              <a:cs typeface="Courier New" pitchFamily="49" charset="0"/>
            </a:endParaRPr>
          </a:p>
        </p:txBody>
      </p:sp>
      <p:sp>
        <p:nvSpPr>
          <p:cNvPr id="11" name="矩形 10"/>
          <p:cNvSpPr/>
          <p:nvPr/>
        </p:nvSpPr>
        <p:spPr>
          <a:xfrm>
            <a:off x="4356536" y="1690689"/>
            <a:ext cx="4158814" cy="147818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QuickSort</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if (p&lt;r)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a:t>
            </a:r>
            <a:r>
              <a:rPr lang="en-US" dirty="0" err="1">
                <a:solidFill>
                  <a:schemeClr val="tx1"/>
                </a:solidFill>
                <a:latin typeface="Courier New" pitchFamily="49" charset="0"/>
                <a:cs typeface="Courier New" pitchFamily="49" charset="0"/>
              </a:rPr>
              <a:t>InplacePartition</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A,p,r</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QuickSort</a:t>
            </a:r>
            <a:r>
              <a:rPr lang="en-US" dirty="0">
                <a:solidFill>
                  <a:schemeClr val="tx1"/>
                </a:solidFill>
                <a:latin typeface="Courier New" pitchFamily="49" charset="0"/>
                <a:cs typeface="Courier New" pitchFamily="49" charset="0"/>
              </a:rPr>
              <a:t>(A,p,q-1)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QuickSort</a:t>
            </a:r>
            <a:r>
              <a:rPr lang="en-US" dirty="0">
                <a:solidFill>
                  <a:schemeClr val="tx1"/>
                </a:solidFill>
                <a:latin typeface="Courier New" pitchFamily="49" charset="0"/>
                <a:cs typeface="Courier New" pitchFamily="49" charset="0"/>
              </a:rPr>
              <a:t>(A,q+1,r)</a:t>
            </a:r>
            <a:endParaRPr lang="en-US"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8" name="文本框 7">
                <a:extLst>
                  <a:ext uri="{FF2B5EF4-FFF2-40B4-BE49-F238E27FC236}">
                    <a14:artisticCrisscrossEtching id="{F9DA3968-51E5-41DD-B583-011EFACB2DA3}"/>
                  </a:ext>
                </a:extLst>
              </p:cNvPr>
              <p:cNvSpPr txBox="1"/>
              <p:nvPr/>
            </p:nvSpPr>
            <p:spPr>
              <a:xfrm>
                <a:off x="628650" y="4078933"/>
                <a:ext cx="7180299" cy="830997"/>
              </a:xfrm>
              <a:prstGeom prst="rect">
                <a:avLst/>
              </a:prstGeom>
              <a:noFill/>
            </p:spPr>
            <p:txBody>
              <a:bodyPr wrap="none" rtlCol="0">
                <a:spAutoFit/>
              </a:bodyPr>
              <a:lstStyle/>
              <a:p>
                <a:r>
                  <a:rPr lang="en-US" sz="2400" dirty="0"/>
                  <a:t>Performance of </a:t>
                </a:r>
                <a:r>
                  <a:rPr lang="en-US" sz="2400" dirty="0" err="1">
                    <a:latin typeface="Courier New" panose="02070309020205020404" pitchFamily="49" charset="0"/>
                    <a:cs typeface="Courier New" panose="02070309020205020404" pitchFamily="49" charset="0"/>
                  </a:rPr>
                  <a:t>InplacePartition</a:t>
                </a:r>
                <a:r>
                  <a:rPr lang="en-US" sz="2400" dirty="0"/>
                  <a:t>:</a:t>
                </a:r>
              </a:p>
              <a:p>
                <a14:m>
                  <m:oMath xmlns:m="http://schemas.openxmlformats.org/officeDocument/2006/math">
                    <m:r>
                      <m:rPr>
                        <m:sty m:val="p"/>
                      </m:rPr>
                      <a:rPr lang="en-US" sz="2400" b="0" i="0" smtClean="0">
                        <a:latin typeface="Cambria Math" panose="02040503050406030204" pitchFamily="18" charset="0"/>
                      </a:rPr>
                      <m:t>Θ</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oMath>
                </a14:m>
                <a:r>
                  <a:rPr lang="en-US" sz="2400" dirty="0"/>
                  <a:t> time (i.e., linear time);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(1)</m:t>
                    </m:r>
                  </m:oMath>
                </a14:m>
                <a:r>
                  <a:rPr lang="en-US" sz="2400" dirty="0"/>
                  <a:t> space; unstable.</a:t>
                </a:r>
              </a:p>
            </p:txBody>
          </p:sp>
        </mc:Choice>
        <mc:Fallback>
          <p:sp>
            <p:nvSpPr>
              <p:cNvPr id="8" name="文本框 7"/>
              <p:cNvSpPr txBox="1">
                <a:spLocks noRot="1" noChangeAspect="1" noMove="1" noResize="1" noEditPoints="1" noAdjustHandles="1" noChangeArrowheads="1" noChangeShapeType="1" noTextEdit="1"/>
              </p:cNvSpPr>
              <p:nvPr/>
            </p:nvSpPr>
            <p:spPr>
              <a:xfrm>
                <a:off x="628650" y="4078933"/>
                <a:ext cx="7180299" cy="830997"/>
              </a:xfrm>
              <a:prstGeom prst="rect">
                <a:avLst/>
              </a:prstGeom>
              <a:blipFill rotWithShape="1">
                <a:blip r:embed="rId1"/>
                <a:stretch>
                  <a:fillRect l="-1273" t="-7353" r="-340" b="-16176"/>
                </a:stretch>
              </a:blipFill>
            </p:spPr>
            <p:txBody>
              <a:bodyPr/>
              <a:lstStyle/>
              <a:p>
                <a:r>
                  <a:rPr lang="en-US">
                    <a:noFill/>
                  </a:rPr>
                  <a:t> </a:t>
                </a:r>
                <a:endParaRPr lang="en-US">
                  <a:noFill/>
                </a:endParaRPr>
              </a:p>
            </p:txBody>
          </p:sp>
        </mc:Fallback>
      </mc:AlternateContent>
      <p:sp>
        <p:nvSpPr>
          <p:cNvPr id="13" name="文本框 12"/>
          <p:cNvSpPr txBox="1"/>
          <p:nvPr/>
        </p:nvSpPr>
        <p:spPr>
          <a:xfrm>
            <a:off x="628650" y="5120643"/>
            <a:ext cx="3990388" cy="461665"/>
          </a:xfrm>
          <a:prstGeom prst="rect">
            <a:avLst/>
          </a:prstGeom>
          <a:noFill/>
        </p:spPr>
        <p:txBody>
          <a:bodyPr wrap="none" rtlCol="0">
            <a:spAutoFit/>
          </a:bodyPr>
          <a:lstStyle/>
          <a:p>
            <a:r>
              <a:rPr lang="en-US" sz="2400" dirty="0"/>
              <a:t>Performance of </a:t>
            </a:r>
            <a:r>
              <a:rPr lang="en-US" sz="2400" dirty="0" err="1">
                <a:latin typeface="Courier New" pitchFamily="49" charset="0"/>
                <a:cs typeface="Courier New" pitchFamily="49" charset="0"/>
              </a:rPr>
              <a:t>QuickSort</a:t>
            </a:r>
            <a:r>
              <a:rPr lang="en-US" sz="2400" dirty="0"/>
              <a:t>?</a:t>
            </a:r>
            <a:endParaRPr lang="en-US" sz="2400" dirty="0"/>
          </a:p>
        </p:txBody>
      </p:sp>
      <mc:AlternateContent xmlns:mc="http://schemas.openxmlformats.org/markup-compatibility/2006" xmlns:p14="http://schemas.microsoft.com/office/powerpoint/2010/main">
        <mc:Choice Requires="p14">
          <p:contentPart r:id="rId2" p14:bwMode="auto">
            <p14:nvContentPartPr>
              <p14:cNvPr id="26" name="墨迹 25"/>
              <p14:cNvContentPartPr/>
              <p14:nvPr/>
            </p14:nvContentPartPr>
            <p14:xfrm>
              <a:off x="5405266" y="6414311"/>
              <a:ext cx="105015" cy="59960"/>
            </p14:xfrm>
          </p:contentPart>
        </mc:Choice>
        <mc:Fallback xmlns="">
          <p:pic>
            <p:nvPicPr>
              <p:cNvPr id="26" name="墨迹 25"/>
            </p:nvPicPr>
            <p:blipFill>
              <a:blip/>
            </p:blipFill>
            <p:spPr>
              <a:xfrm>
                <a:off x="5405266" y="6414311"/>
                <a:ext cx="105015" cy="5996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8"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05"/>
          <p:cNvGrpSpPr/>
          <p:nvPr/>
        </p:nvGrpSpPr>
        <p:grpSpPr>
          <a:xfrm>
            <a:off x="224940" y="212094"/>
            <a:ext cx="7754995" cy="2726474"/>
            <a:chOff x="224940" y="212094"/>
            <a:chExt cx="7754995" cy="2726474"/>
          </a:xfrm>
        </p:grpSpPr>
        <mc:AlternateContent xmlns:mc="http://schemas.openxmlformats.org/markup-compatibility/2006">
          <mc:Choice xmlns:a14="http://schemas.microsoft.com/office/drawing/2010/main" Requires="a14">
            <p:sp>
              <p:nvSpPr>
                <p:cNvPr id="4" name="文本框 3">
                  <a:extLst>
                    <a:ext uri="{FF2B5EF4-FFF2-40B4-BE49-F238E27FC236}">
                      <a14:artisticCrisscrossEtching id="{763C68DB-D47C-4B8C-86DE-BD473C08279A}"/>
                    </a:ext>
                  </a:extLst>
                </p:cNvPr>
                <p:cNvSpPr txBox="1"/>
                <p:nvPr/>
              </p:nvSpPr>
              <p:spPr>
                <a:xfrm>
                  <a:off x="3128535" y="212094"/>
                  <a:ext cx="224420"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1" i="1" smtClean="0">
                            <a:solidFill>
                              <a:schemeClr val="accent1">
                                <a:lumMod val="75000"/>
                              </a:schemeClr>
                            </a:solidFill>
                            <a:latin typeface="Cambria Math" panose="02040503050406030204" pitchFamily="18" charset="0"/>
                          </a:rPr>
                          <m:t>𝒏</m:t>
                        </m:r>
                      </m:oMath>
                    </m:oMathPara>
                  </a14:m>
                  <a:endParaRPr lang="en-US" sz="2000" b="1" dirty="0"/>
                </a:p>
              </p:txBody>
            </p:sp>
          </mc:Choice>
          <mc:Fallback>
            <p:sp>
              <p:nvSpPr>
                <p:cNvPr id="4" name="文本框 3"/>
                <p:cNvSpPr txBox="1">
                  <a:spLocks noRot="1" noChangeAspect="1" noMove="1" noResize="1" noEditPoints="1" noAdjustHandles="1" noChangeArrowheads="1" noChangeShapeType="1" noTextEdit="1"/>
                </p:cNvSpPr>
                <p:nvPr/>
              </p:nvSpPr>
              <p:spPr>
                <a:xfrm>
                  <a:off x="3128535" y="212094"/>
                  <a:ext cx="224420" cy="307777"/>
                </a:xfrm>
                <a:prstGeom prst="rect">
                  <a:avLst/>
                </a:prstGeom>
                <a:blipFill rotWithShape="1">
                  <a:blip r:embed="rId1"/>
                  <a:stretch>
                    <a:fillRect l="-12821" r="-12821"/>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4:artisticCrisscrossEtching id="{4FA86E30-9D73-4510-B6EF-C781869BAEC8}"/>
                    </a:ext>
                  </a:extLst>
                </p:cNvPr>
                <p:cNvSpPr txBox="1"/>
                <p:nvPr/>
              </p:nvSpPr>
              <p:spPr>
                <a:xfrm>
                  <a:off x="1130245" y="932439"/>
                  <a:ext cx="497957" cy="321178"/>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accent1">
                                    <a:lumMod val="75000"/>
                                  </a:schemeClr>
                                </a:solidFill>
                                <a:latin typeface="Cambria Math" panose="02040503050406030204" pitchFamily="18" charset="0"/>
                              </a:rPr>
                            </m:ctrlPr>
                          </m:sSubPr>
                          <m:e>
                            <m:r>
                              <a:rPr lang="en-US" sz="2000" b="1" i="1" smtClean="0">
                                <a:solidFill>
                                  <a:schemeClr val="accent1">
                                    <a:lumMod val="75000"/>
                                  </a:schemeClr>
                                </a:solidFill>
                                <a:latin typeface="Cambria Math" panose="02040503050406030204" pitchFamily="18" charset="0"/>
                              </a:rPr>
                              <m:t>𝒏</m:t>
                            </m:r>
                          </m:e>
                          <m:sub>
                            <m:r>
                              <a:rPr lang="en-US" sz="2000" b="1" i="1" smtClean="0">
                                <a:solidFill>
                                  <a:schemeClr val="accent1">
                                    <a:lumMod val="75000"/>
                                  </a:schemeClr>
                                </a:solidFill>
                                <a:latin typeface="Cambria Math" panose="02040503050406030204" pitchFamily="18" charset="0"/>
                              </a:rPr>
                              <m:t>𝟏</m:t>
                            </m:r>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𝟏</m:t>
                            </m:r>
                          </m:sub>
                        </m:sSub>
                      </m:oMath>
                    </m:oMathPara>
                  </a14:m>
                  <a:endParaRPr lang="en-US" sz="2000" b="1" dirty="0">
                    <a:solidFill>
                      <a:schemeClr val="accent1">
                        <a:lumMod val="75000"/>
                      </a:schemeClr>
                    </a:solidFill>
                  </a:endParaRPr>
                </a:p>
              </p:txBody>
            </p:sp>
          </mc:Choice>
          <mc:Fallback>
            <p:sp>
              <p:nvSpPr>
                <p:cNvPr id="5" name="文本框 4"/>
                <p:cNvSpPr txBox="1">
                  <a:spLocks noRot="1" noChangeAspect="1" noMove="1" noResize="1" noEditPoints="1" noAdjustHandles="1" noChangeArrowheads="1" noChangeShapeType="1" noTextEdit="1"/>
                </p:cNvSpPr>
                <p:nvPr/>
              </p:nvSpPr>
              <p:spPr>
                <a:xfrm>
                  <a:off x="1130245" y="932439"/>
                  <a:ext cx="497957" cy="321178"/>
                </a:xfrm>
                <a:prstGeom prst="rect">
                  <a:avLst/>
                </a:prstGeom>
                <a:blipFill rotWithShape="1">
                  <a:blip r:embed="rId2"/>
                  <a:stretch>
                    <a:fillRect l="-5952" r="-4762" b="-10909"/>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4:artisticCrisscrossEtching id="{292B9FF5-BEF9-4C1A-A00B-878FE5E9AFC4}"/>
                    </a:ext>
                  </a:extLst>
                </p:cNvPr>
                <p:cNvSpPr txBox="1"/>
                <p:nvPr/>
              </p:nvSpPr>
              <p:spPr>
                <a:xfrm>
                  <a:off x="4173091" y="932439"/>
                  <a:ext cx="2361544" cy="321178"/>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1,1</m:t>
                            </m:r>
                          </m:sub>
                        </m:sSub>
                        <m:r>
                          <a:rPr lang="en-US" sz="2000" b="0" i="1" smtClean="0">
                            <a:latin typeface="Cambria Math" panose="02040503050406030204" pitchFamily="18" charset="0"/>
                          </a:rPr>
                          <m:t>=</m:t>
                        </m:r>
                        <m:sSub>
                          <m:sSubPr>
                            <m:ctrlPr>
                              <a:rPr lang="en-US" sz="2000" b="1" i="1" smtClean="0">
                                <a:solidFill>
                                  <a:schemeClr val="accent1">
                                    <a:lumMod val="75000"/>
                                  </a:schemeClr>
                                </a:solidFill>
                                <a:latin typeface="Cambria Math" panose="02040503050406030204" pitchFamily="18" charset="0"/>
                              </a:rPr>
                            </m:ctrlPr>
                          </m:sSubPr>
                          <m:e>
                            <m:r>
                              <a:rPr lang="en-US" sz="2000" b="1" i="1" smtClean="0">
                                <a:solidFill>
                                  <a:schemeClr val="accent1">
                                    <a:lumMod val="75000"/>
                                  </a:schemeClr>
                                </a:solidFill>
                                <a:latin typeface="Cambria Math" panose="02040503050406030204" pitchFamily="18" charset="0"/>
                              </a:rPr>
                              <m:t>𝒏</m:t>
                            </m:r>
                          </m:e>
                          <m:sub>
                            <m:r>
                              <a:rPr lang="en-US" sz="2000" b="1" i="1" smtClean="0">
                                <a:solidFill>
                                  <a:schemeClr val="accent1">
                                    <a:lumMod val="75000"/>
                                  </a:schemeClr>
                                </a:solidFill>
                                <a:latin typeface="Cambria Math" panose="02040503050406030204" pitchFamily="18" charset="0"/>
                              </a:rPr>
                              <m:t>𝟏</m:t>
                            </m:r>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𝟐</m:t>
                            </m:r>
                          </m:sub>
                        </m:sSub>
                      </m:oMath>
                    </m:oMathPara>
                  </a14:m>
                  <a:endParaRPr lang="en-US" sz="2000" b="1" dirty="0"/>
                </a:p>
              </p:txBody>
            </p:sp>
          </mc:Choice>
          <mc:Fallback>
            <p:sp>
              <p:nvSpPr>
                <p:cNvPr id="6" name="文本框 5"/>
                <p:cNvSpPr txBox="1">
                  <a:spLocks noRot="1" noChangeAspect="1" noMove="1" noResize="1" noEditPoints="1" noAdjustHandles="1" noChangeArrowheads="1" noChangeShapeType="1" noTextEdit="1"/>
                </p:cNvSpPr>
                <p:nvPr/>
              </p:nvSpPr>
              <p:spPr>
                <a:xfrm>
                  <a:off x="4173091" y="932439"/>
                  <a:ext cx="2361544" cy="321178"/>
                </a:xfrm>
                <a:prstGeom prst="rect">
                  <a:avLst/>
                </a:prstGeom>
                <a:blipFill rotWithShape="1">
                  <a:blip r:embed="rId3"/>
                  <a:stretch>
                    <a:fillRect r="-771" b="-10909"/>
                  </a:stretch>
                </a:blipFill>
                <a:ln>
                  <a:solidFill>
                    <a:schemeClr val="tx1"/>
                  </a:solidFill>
                </a:ln>
              </p:spPr>
              <p:txBody>
                <a:bodyPr/>
                <a:lstStyle/>
                <a:p>
                  <a:r>
                    <a:rPr lang="en-US">
                      <a:noFill/>
                    </a:rPr>
                    <a:t> </a:t>
                  </a:r>
                  <a:endParaRPr lang="en-US">
                    <a:noFill/>
                  </a:endParaRPr>
                </a:p>
              </p:txBody>
            </p:sp>
          </mc:Fallback>
        </mc:AlternateContent>
        <p:cxnSp>
          <p:nvCxnSpPr>
            <p:cNvPr id="7" name="直接连接符 6"/>
            <p:cNvCxnSpPr>
              <a:stCxn id="4" idx="2"/>
              <a:endCxn id="5" idx="0"/>
            </p:cNvCxnSpPr>
            <p:nvPr/>
          </p:nvCxnSpPr>
          <p:spPr>
            <a:xfrm flipH="1">
              <a:off x="1379224" y="519871"/>
              <a:ext cx="1861521" cy="412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 idx="2"/>
              <a:endCxn id="6" idx="0"/>
            </p:cNvCxnSpPr>
            <p:nvPr/>
          </p:nvCxnSpPr>
          <p:spPr>
            <a:xfrm>
              <a:off x="3240745" y="519871"/>
              <a:ext cx="2113118" cy="412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文本框 8">
                  <a:extLst>
                    <a:ext uri="{FF2B5EF4-FFF2-40B4-BE49-F238E27FC236}">
                      <a14:artisticCrisscrossEtching id="{A3D1F6D5-D11F-4EFB-B93B-A05195C1A095}"/>
                    </a:ext>
                  </a:extLst>
                </p:cNvPr>
                <p:cNvSpPr txBox="1"/>
                <p:nvPr/>
              </p:nvSpPr>
              <p:spPr>
                <a:xfrm>
                  <a:off x="1317206" y="1660781"/>
                  <a:ext cx="2641877" cy="34740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1,1</m:t>
                                </m:r>
                              </m:sub>
                            </m:sSub>
                            <m:r>
                              <a:rPr lang="en-US" sz="2000" b="0" i="1" smtClean="0">
                                <a:latin typeface="Cambria Math" panose="02040503050406030204" pitchFamily="18" charset="0"/>
                              </a:rPr>
                              <m:t>−1</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2,1</m:t>
                            </m:r>
                          </m:sub>
                        </m:sSub>
                        <m:r>
                          <a:rPr lang="en-US" sz="2000" b="0" i="1" smtClean="0">
                            <a:latin typeface="Cambria Math" panose="02040503050406030204" pitchFamily="18" charset="0"/>
                          </a:rPr>
                          <m:t>=</m:t>
                        </m:r>
                        <m:sSub>
                          <m:sSubPr>
                            <m:ctrlPr>
                              <a:rPr lang="en-US" sz="2000" b="1" i="1" smtClean="0">
                                <a:solidFill>
                                  <a:schemeClr val="accent1">
                                    <a:lumMod val="75000"/>
                                  </a:schemeClr>
                                </a:solidFill>
                                <a:latin typeface="Cambria Math" panose="02040503050406030204" pitchFamily="18" charset="0"/>
                              </a:rPr>
                            </m:ctrlPr>
                          </m:sSubPr>
                          <m:e>
                            <m:r>
                              <a:rPr lang="en-US" sz="2000" b="1" i="1" smtClean="0">
                                <a:solidFill>
                                  <a:schemeClr val="accent1">
                                    <a:lumMod val="75000"/>
                                  </a:schemeClr>
                                </a:solidFill>
                                <a:latin typeface="Cambria Math" panose="02040503050406030204" pitchFamily="18" charset="0"/>
                              </a:rPr>
                              <m:t>𝒏</m:t>
                            </m:r>
                          </m:e>
                          <m:sub>
                            <m:r>
                              <a:rPr lang="en-US" sz="2000" b="1" i="1" smtClean="0">
                                <a:solidFill>
                                  <a:schemeClr val="accent1">
                                    <a:lumMod val="75000"/>
                                  </a:schemeClr>
                                </a:solidFill>
                                <a:latin typeface="Cambria Math" panose="02040503050406030204" pitchFamily="18" charset="0"/>
                              </a:rPr>
                              <m:t>𝟐</m:t>
                            </m:r>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𝟐</m:t>
                            </m:r>
                          </m:sub>
                        </m:sSub>
                      </m:oMath>
                    </m:oMathPara>
                  </a14:m>
                  <a:endParaRPr lang="en-US" sz="2000" b="1" dirty="0"/>
                </a:p>
              </p:txBody>
            </p:sp>
          </mc:Choice>
          <mc:Fallback>
            <p:sp>
              <p:nvSpPr>
                <p:cNvPr id="9" name="文本框 8"/>
                <p:cNvSpPr txBox="1">
                  <a:spLocks noRot="1" noChangeAspect="1" noMove="1" noResize="1" noEditPoints="1" noAdjustHandles="1" noChangeArrowheads="1" noChangeShapeType="1" noTextEdit="1"/>
                </p:cNvSpPr>
                <p:nvPr/>
              </p:nvSpPr>
              <p:spPr>
                <a:xfrm>
                  <a:off x="1317206" y="1660781"/>
                  <a:ext cx="2641877" cy="347403"/>
                </a:xfrm>
                <a:prstGeom prst="rect">
                  <a:avLst/>
                </a:prstGeom>
                <a:blipFill rotWithShape="1">
                  <a:blip r:embed="rId4"/>
                  <a:stretch>
                    <a:fillRect r="-690" b="-8475"/>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4:artisticCrisscrossEtching id="{9B128780-5622-4E2A-A63C-811A3DF5D69D}"/>
                    </a:ext>
                  </a:extLst>
                </p:cNvPr>
                <p:cNvSpPr txBox="1"/>
                <p:nvPr/>
              </p:nvSpPr>
              <p:spPr>
                <a:xfrm>
                  <a:off x="4216774" y="1665685"/>
                  <a:ext cx="497957" cy="321178"/>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accent1">
                                    <a:lumMod val="75000"/>
                                  </a:schemeClr>
                                </a:solidFill>
                                <a:latin typeface="Cambria Math" panose="02040503050406030204" pitchFamily="18" charset="0"/>
                              </a:rPr>
                            </m:ctrlPr>
                          </m:sSubPr>
                          <m:e>
                            <m:r>
                              <a:rPr lang="en-US" sz="2000" b="1" i="1" smtClean="0">
                                <a:solidFill>
                                  <a:schemeClr val="accent1">
                                    <a:lumMod val="75000"/>
                                  </a:schemeClr>
                                </a:solidFill>
                                <a:latin typeface="Cambria Math" panose="02040503050406030204" pitchFamily="18" charset="0"/>
                              </a:rPr>
                              <m:t>𝒏</m:t>
                            </m:r>
                          </m:e>
                          <m:sub>
                            <m:r>
                              <a:rPr lang="en-US" sz="2000" b="1" i="1" smtClean="0">
                                <a:solidFill>
                                  <a:schemeClr val="accent1">
                                    <a:lumMod val="75000"/>
                                  </a:schemeClr>
                                </a:solidFill>
                                <a:latin typeface="Cambria Math" panose="02040503050406030204" pitchFamily="18" charset="0"/>
                              </a:rPr>
                              <m:t>𝟐</m:t>
                            </m:r>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𝟑</m:t>
                            </m:r>
                          </m:sub>
                        </m:sSub>
                      </m:oMath>
                    </m:oMathPara>
                  </a14:m>
                  <a:endParaRPr lang="en-US" sz="2000" b="1" dirty="0">
                    <a:solidFill>
                      <a:schemeClr val="accent1">
                        <a:lumMod val="75000"/>
                      </a:schemeClr>
                    </a:solidFill>
                  </a:endParaRPr>
                </a:p>
              </p:txBody>
            </p:sp>
          </mc:Choice>
          <mc:Fallback>
            <p:sp>
              <p:nvSpPr>
                <p:cNvPr id="10" name="文本框 9"/>
                <p:cNvSpPr txBox="1">
                  <a:spLocks noRot="1" noChangeAspect="1" noMove="1" noResize="1" noEditPoints="1" noAdjustHandles="1" noChangeArrowheads="1" noChangeShapeType="1" noTextEdit="1"/>
                </p:cNvSpPr>
                <p:nvPr/>
              </p:nvSpPr>
              <p:spPr>
                <a:xfrm>
                  <a:off x="4216774" y="1665685"/>
                  <a:ext cx="497957" cy="321178"/>
                </a:xfrm>
                <a:prstGeom prst="rect">
                  <a:avLst/>
                </a:prstGeom>
                <a:blipFill rotWithShape="1">
                  <a:blip r:embed="rId5"/>
                  <a:stretch>
                    <a:fillRect l="-6024" r="-6024" b="-10909"/>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4:artisticCrisscrossEtching id="{0D5004E6-0142-4C2D-BC01-1AB12C166744}"/>
                    </a:ext>
                  </a:extLst>
                </p:cNvPr>
                <p:cNvSpPr txBox="1"/>
                <p:nvPr/>
              </p:nvSpPr>
              <p:spPr>
                <a:xfrm>
                  <a:off x="224940" y="1665684"/>
                  <a:ext cx="497957" cy="321178"/>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accent1">
                                    <a:lumMod val="75000"/>
                                  </a:schemeClr>
                                </a:solidFill>
                                <a:latin typeface="Cambria Math" panose="02040503050406030204" pitchFamily="18" charset="0"/>
                              </a:rPr>
                            </m:ctrlPr>
                          </m:sSubPr>
                          <m:e>
                            <m:r>
                              <a:rPr lang="en-US" sz="2000" b="1" i="1" smtClean="0">
                                <a:solidFill>
                                  <a:schemeClr val="accent1">
                                    <a:lumMod val="75000"/>
                                  </a:schemeClr>
                                </a:solidFill>
                                <a:latin typeface="Cambria Math" panose="02040503050406030204" pitchFamily="18" charset="0"/>
                              </a:rPr>
                              <m:t>𝒏</m:t>
                            </m:r>
                          </m:e>
                          <m:sub>
                            <m:r>
                              <a:rPr lang="en-US" sz="2000" b="1" i="1" smtClean="0">
                                <a:solidFill>
                                  <a:schemeClr val="accent1">
                                    <a:lumMod val="75000"/>
                                  </a:schemeClr>
                                </a:solidFill>
                                <a:latin typeface="Cambria Math" panose="02040503050406030204" pitchFamily="18" charset="0"/>
                              </a:rPr>
                              <m:t>𝟐</m:t>
                            </m:r>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𝟏</m:t>
                            </m:r>
                          </m:sub>
                        </m:sSub>
                      </m:oMath>
                    </m:oMathPara>
                  </a14:m>
                  <a:endParaRPr lang="en-US" sz="2000" b="1" dirty="0">
                    <a:solidFill>
                      <a:schemeClr val="accent1">
                        <a:lumMod val="75000"/>
                      </a:schemeClr>
                    </a:solidFill>
                  </a:endParaRPr>
                </a:p>
              </p:txBody>
            </p:sp>
          </mc:Choice>
          <mc:Fallback>
            <p:sp>
              <p:nvSpPr>
                <p:cNvPr id="11" name="文本框 10"/>
                <p:cNvSpPr txBox="1">
                  <a:spLocks noRot="1" noChangeAspect="1" noMove="1" noResize="1" noEditPoints="1" noAdjustHandles="1" noChangeArrowheads="1" noChangeShapeType="1" noTextEdit="1"/>
                </p:cNvSpPr>
                <p:nvPr/>
              </p:nvSpPr>
              <p:spPr>
                <a:xfrm>
                  <a:off x="224940" y="1665684"/>
                  <a:ext cx="497957" cy="321178"/>
                </a:xfrm>
                <a:prstGeom prst="rect">
                  <a:avLst/>
                </a:prstGeom>
                <a:blipFill rotWithShape="1">
                  <a:blip r:embed="rId6"/>
                  <a:stretch>
                    <a:fillRect l="-5952" r="-4762" b="-10909"/>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4:artisticCrisscrossEtching id="{44A93C1B-8F0D-41D2-8125-FD56D975B7CB}"/>
                    </a:ext>
                  </a:extLst>
                </p:cNvPr>
                <p:cNvSpPr txBox="1"/>
                <p:nvPr/>
              </p:nvSpPr>
              <p:spPr>
                <a:xfrm>
                  <a:off x="5338058" y="1665683"/>
                  <a:ext cx="2641877" cy="347403"/>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1,2</m:t>
                                </m:r>
                              </m:sub>
                            </m:sSub>
                            <m:r>
                              <a:rPr lang="en-US" sz="2000" b="0" i="1" smtClean="0">
                                <a:latin typeface="Cambria Math" panose="02040503050406030204" pitchFamily="18" charset="0"/>
                              </a:rPr>
                              <m:t>−1</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2,3</m:t>
                            </m:r>
                          </m:sub>
                        </m:sSub>
                        <m:r>
                          <a:rPr lang="en-US" sz="2000" b="0" i="1" smtClean="0">
                            <a:latin typeface="Cambria Math" panose="02040503050406030204" pitchFamily="18" charset="0"/>
                          </a:rPr>
                          <m:t>=</m:t>
                        </m:r>
                        <m:sSub>
                          <m:sSubPr>
                            <m:ctrlPr>
                              <a:rPr lang="en-US" sz="2000" b="1" i="1" smtClean="0">
                                <a:solidFill>
                                  <a:schemeClr val="accent1">
                                    <a:lumMod val="75000"/>
                                  </a:schemeClr>
                                </a:solidFill>
                                <a:latin typeface="Cambria Math" panose="02040503050406030204" pitchFamily="18" charset="0"/>
                              </a:rPr>
                            </m:ctrlPr>
                          </m:sSubPr>
                          <m:e>
                            <m:r>
                              <a:rPr lang="en-US" sz="2000" b="1" i="1" smtClean="0">
                                <a:solidFill>
                                  <a:schemeClr val="accent1">
                                    <a:lumMod val="75000"/>
                                  </a:schemeClr>
                                </a:solidFill>
                                <a:latin typeface="Cambria Math" panose="02040503050406030204" pitchFamily="18" charset="0"/>
                              </a:rPr>
                              <m:t>𝒏</m:t>
                            </m:r>
                          </m:e>
                          <m:sub>
                            <m:r>
                              <a:rPr lang="en-US" sz="2000" b="1" i="1" smtClean="0">
                                <a:solidFill>
                                  <a:schemeClr val="accent1">
                                    <a:lumMod val="75000"/>
                                  </a:schemeClr>
                                </a:solidFill>
                                <a:latin typeface="Cambria Math" panose="02040503050406030204" pitchFamily="18" charset="0"/>
                              </a:rPr>
                              <m:t>𝟐</m:t>
                            </m:r>
                            <m:r>
                              <a:rPr lang="en-US" sz="2000" b="1" i="1" smtClean="0">
                                <a:solidFill>
                                  <a:schemeClr val="accent1">
                                    <a:lumMod val="75000"/>
                                  </a:schemeClr>
                                </a:solidFill>
                                <a:latin typeface="Cambria Math" panose="02040503050406030204" pitchFamily="18" charset="0"/>
                              </a:rPr>
                              <m:t>,</m:t>
                            </m:r>
                            <m:r>
                              <a:rPr lang="en-US" sz="2000" b="1" i="1" smtClean="0">
                                <a:solidFill>
                                  <a:schemeClr val="accent1">
                                    <a:lumMod val="75000"/>
                                  </a:schemeClr>
                                </a:solidFill>
                                <a:latin typeface="Cambria Math" panose="02040503050406030204" pitchFamily="18" charset="0"/>
                              </a:rPr>
                              <m:t>𝟒</m:t>
                            </m:r>
                          </m:sub>
                        </m:sSub>
                      </m:oMath>
                    </m:oMathPara>
                  </a14:m>
                  <a:endParaRPr lang="en-US" sz="2000" b="1" dirty="0"/>
                </a:p>
              </p:txBody>
            </p:sp>
          </mc:Choice>
          <mc:Fallback>
            <p:sp>
              <p:nvSpPr>
                <p:cNvPr id="12" name="文本框 11"/>
                <p:cNvSpPr txBox="1">
                  <a:spLocks noRot="1" noChangeAspect="1" noMove="1" noResize="1" noEditPoints="1" noAdjustHandles="1" noChangeArrowheads="1" noChangeShapeType="1" noTextEdit="1"/>
                </p:cNvSpPr>
                <p:nvPr/>
              </p:nvSpPr>
              <p:spPr>
                <a:xfrm>
                  <a:off x="5338058" y="1665683"/>
                  <a:ext cx="2641877" cy="347403"/>
                </a:xfrm>
                <a:prstGeom prst="rect">
                  <a:avLst/>
                </a:prstGeom>
                <a:blipFill rotWithShape="1">
                  <a:blip r:embed="rId7"/>
                  <a:stretch>
                    <a:fillRect r="-690" b="-8475"/>
                  </a:stretch>
                </a:blipFill>
                <a:ln>
                  <a:solidFill>
                    <a:schemeClr val="tx1"/>
                  </a:solidFill>
                </a:ln>
              </p:spPr>
              <p:txBody>
                <a:bodyPr/>
                <a:lstStyle/>
                <a:p>
                  <a:r>
                    <a:rPr lang="en-US">
                      <a:noFill/>
                    </a:rPr>
                    <a:t> </a:t>
                  </a:r>
                  <a:endParaRPr lang="en-US">
                    <a:noFill/>
                  </a:endParaRPr>
                </a:p>
              </p:txBody>
            </p:sp>
          </mc:Fallback>
        </mc:AlternateContent>
        <p:cxnSp>
          <p:nvCxnSpPr>
            <p:cNvPr id="13" name="直接连接符 12"/>
            <p:cNvCxnSpPr>
              <a:stCxn id="5" idx="2"/>
              <a:endCxn id="11" idx="0"/>
            </p:cNvCxnSpPr>
            <p:nvPr/>
          </p:nvCxnSpPr>
          <p:spPr>
            <a:xfrm flipH="1">
              <a:off x="473919" y="1253617"/>
              <a:ext cx="905305" cy="412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2"/>
              <a:endCxn id="9" idx="0"/>
            </p:cNvCxnSpPr>
            <p:nvPr/>
          </p:nvCxnSpPr>
          <p:spPr>
            <a:xfrm>
              <a:off x="1379224" y="1253617"/>
              <a:ext cx="1258921" cy="4071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2"/>
              <a:endCxn id="10" idx="0"/>
            </p:cNvCxnSpPr>
            <p:nvPr/>
          </p:nvCxnSpPr>
          <p:spPr>
            <a:xfrm flipH="1">
              <a:off x="4465753" y="1253617"/>
              <a:ext cx="888110" cy="4120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2"/>
              <a:endCxn id="12" idx="0"/>
            </p:cNvCxnSpPr>
            <p:nvPr/>
          </p:nvCxnSpPr>
          <p:spPr>
            <a:xfrm>
              <a:off x="5353863" y="1253617"/>
              <a:ext cx="1305134" cy="4120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2"/>
            </p:cNvCxnSpPr>
            <p:nvPr/>
          </p:nvCxnSpPr>
          <p:spPr>
            <a:xfrm flipH="1">
              <a:off x="224943" y="1986862"/>
              <a:ext cx="248976" cy="50076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1" idx="2"/>
            </p:cNvCxnSpPr>
            <p:nvPr/>
          </p:nvCxnSpPr>
          <p:spPr>
            <a:xfrm flipH="1" flipV="1">
              <a:off x="473919" y="1986862"/>
              <a:ext cx="181398" cy="49063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829324" y="2415348"/>
              <a:ext cx="694421" cy="523220"/>
            </a:xfrm>
            <a:prstGeom prst="rect">
              <a:avLst/>
            </a:prstGeom>
            <a:noFill/>
          </p:spPr>
          <p:txBody>
            <a:bodyPr wrap="none" rtlCol="0">
              <a:spAutoFit/>
            </a:bodyPr>
            <a:lstStyle/>
            <a:p>
              <a:pPr algn="ctr"/>
              <a:r>
                <a:rPr lang="en-GB" sz="2800" b="1" dirty="0"/>
                <a:t>……</a:t>
              </a:r>
              <a:endParaRPr lang="en-US" sz="2800" b="1" dirty="0"/>
            </a:p>
          </p:txBody>
        </p:sp>
        <p:cxnSp>
          <p:nvCxnSpPr>
            <p:cNvPr id="79" name="直接连接符 78"/>
            <p:cNvCxnSpPr>
              <a:stCxn id="9" idx="2"/>
            </p:cNvCxnSpPr>
            <p:nvPr/>
          </p:nvCxnSpPr>
          <p:spPr>
            <a:xfrm flipH="1">
              <a:off x="2394389" y="2008184"/>
              <a:ext cx="243756" cy="48700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0" idx="2"/>
            </p:cNvCxnSpPr>
            <p:nvPr/>
          </p:nvCxnSpPr>
          <p:spPr>
            <a:xfrm flipH="1">
              <a:off x="4216775" y="1986863"/>
              <a:ext cx="248978" cy="4956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 idx="2"/>
            </p:cNvCxnSpPr>
            <p:nvPr/>
          </p:nvCxnSpPr>
          <p:spPr>
            <a:xfrm flipH="1">
              <a:off x="6410021" y="2013086"/>
              <a:ext cx="248976" cy="54832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a:endCxn id="9" idx="2"/>
            </p:cNvCxnSpPr>
            <p:nvPr/>
          </p:nvCxnSpPr>
          <p:spPr>
            <a:xfrm flipH="1" flipV="1">
              <a:off x="2638145" y="2008184"/>
              <a:ext cx="168486" cy="4870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a:endCxn id="10" idx="2"/>
            </p:cNvCxnSpPr>
            <p:nvPr/>
          </p:nvCxnSpPr>
          <p:spPr>
            <a:xfrm flipH="1" flipV="1">
              <a:off x="4465753" y="1986863"/>
              <a:ext cx="181398" cy="4826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直接连接符 88"/>
            <p:cNvCxnSpPr>
              <a:endCxn id="12" idx="2"/>
            </p:cNvCxnSpPr>
            <p:nvPr/>
          </p:nvCxnSpPr>
          <p:spPr>
            <a:xfrm flipH="1" flipV="1">
              <a:off x="6658997" y="2013086"/>
              <a:ext cx="181398" cy="52329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3829324" y="162965"/>
            <a:ext cx="5225983" cy="1860127"/>
            <a:chOff x="3829324" y="162965"/>
            <a:chExt cx="5225983" cy="1860127"/>
          </a:xfrm>
        </p:grpSpPr>
        <p:cxnSp>
          <p:nvCxnSpPr>
            <p:cNvPr id="94" name="直接箭头连接符 93"/>
            <p:cNvCxnSpPr/>
            <p:nvPr/>
          </p:nvCxnSpPr>
          <p:spPr>
            <a:xfrm>
              <a:off x="3829324" y="365982"/>
              <a:ext cx="4428088" cy="0"/>
            </a:xfrm>
            <a:prstGeom prst="straightConnector1">
              <a:avLst/>
            </a:prstGeom>
            <a:ln w="28575">
              <a:solidFill>
                <a:schemeClr val="accent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6749696" y="1093028"/>
              <a:ext cx="1513616" cy="0"/>
            </a:xfrm>
            <a:prstGeom prst="straightConnector1">
              <a:avLst/>
            </a:prstGeom>
            <a:ln w="28575">
              <a:solidFill>
                <a:schemeClr val="accent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8074126" y="1834482"/>
              <a:ext cx="189186" cy="0"/>
            </a:xfrm>
            <a:prstGeom prst="straightConnector1">
              <a:avLst/>
            </a:prstGeom>
            <a:ln w="28575">
              <a:solidFill>
                <a:schemeClr val="accent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9" name="矩形 98">
                  <a:extLst>
                    <a:ext uri="{FF2B5EF4-FFF2-40B4-BE49-F238E27FC236}">
                      <a14:artisticCrisscrossEtching id="{BEFA1FFF-DFD9-4758-9AB6-7828A1EA712E}"/>
                    </a:ext>
                  </a:extLst>
                </p:cNvPr>
                <p:cNvSpPr/>
                <p:nvPr/>
              </p:nvSpPr>
              <p:spPr>
                <a:xfrm>
                  <a:off x="8168719" y="162965"/>
                  <a:ext cx="8865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𝑐</m:t>
                            </m:r>
                          </m:e>
                          <m:sub>
                            <m:r>
                              <a:rPr lang="en-US" sz="2000" b="0" i="1" smtClean="0">
                                <a:solidFill>
                                  <a:srgbClr val="C00000"/>
                                </a:solidFill>
                                <a:latin typeface="Cambria Math" panose="02040503050406030204" pitchFamily="18" charset="0"/>
                              </a:rPr>
                              <m:t>0</m:t>
                            </m:r>
                          </m:sub>
                        </m:sSub>
                        <m:r>
                          <a:rPr lang="en-US" sz="2000" b="0" i="1" smtClean="0">
                            <a:solidFill>
                              <a:srgbClr val="C00000"/>
                            </a:solidFill>
                            <a:latin typeface="Cambria Math" panose="02040503050406030204" pitchFamily="18" charset="0"/>
                          </a:rPr>
                          <m:t>𝑛</m:t>
                        </m:r>
                      </m:oMath>
                    </m:oMathPara>
                  </a14:m>
                  <a:endParaRPr lang="en-US" sz="2000" dirty="0">
                    <a:solidFill>
                      <a:srgbClr val="C00000"/>
                    </a:solidFill>
                  </a:endParaRPr>
                </a:p>
              </p:txBody>
            </p:sp>
          </mc:Choice>
          <mc:Fallback>
            <p:sp>
              <p:nvSpPr>
                <p:cNvPr id="99" name="矩形 98"/>
                <p:cNvSpPr>
                  <a:spLocks noRot="1" noChangeAspect="1" noMove="1" noResize="1" noEditPoints="1" noAdjustHandles="1" noChangeArrowheads="1" noChangeShapeType="1" noTextEdit="1"/>
                </p:cNvSpPr>
                <p:nvPr/>
              </p:nvSpPr>
              <p:spPr>
                <a:xfrm>
                  <a:off x="8168719" y="162965"/>
                  <a:ext cx="886588" cy="400110"/>
                </a:xfrm>
                <a:prstGeom prst="rect">
                  <a:avLst/>
                </a:prstGeom>
                <a:blipFill rotWithShape="1">
                  <a:blip r:embed="rId8"/>
                  <a:stretch>
                    <a:fillRect b="-153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4" name="矩形 103">
                  <a:extLst>
                    <a:ext uri="{FF2B5EF4-FFF2-40B4-BE49-F238E27FC236}">
                      <a14:artisticCrisscrossEtching id="{163BD58A-697C-428D-8A50-C1C83B0E2DE2}"/>
                    </a:ext>
                  </a:extLst>
                </p:cNvPr>
                <p:cNvSpPr/>
                <p:nvPr/>
              </p:nvSpPr>
              <p:spPr>
                <a:xfrm>
                  <a:off x="8168719" y="853507"/>
                  <a:ext cx="8865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𝑐</m:t>
                            </m:r>
                          </m:e>
                          <m:sub>
                            <m:r>
                              <a:rPr lang="en-US" sz="2000" b="0" i="1" smtClean="0">
                                <a:solidFill>
                                  <a:srgbClr val="C00000"/>
                                </a:solidFill>
                                <a:latin typeface="Cambria Math" panose="02040503050406030204" pitchFamily="18" charset="0"/>
                              </a:rPr>
                              <m:t>0</m:t>
                            </m:r>
                          </m:sub>
                        </m:sSub>
                        <m:r>
                          <a:rPr lang="en-US" sz="2000" b="0" i="1" smtClean="0">
                            <a:solidFill>
                              <a:srgbClr val="C00000"/>
                            </a:solidFill>
                            <a:latin typeface="Cambria Math" panose="02040503050406030204" pitchFamily="18" charset="0"/>
                          </a:rPr>
                          <m:t>𝑛</m:t>
                        </m:r>
                      </m:oMath>
                    </m:oMathPara>
                  </a14:m>
                  <a:endParaRPr lang="en-US" sz="2000" dirty="0">
                    <a:solidFill>
                      <a:srgbClr val="C00000"/>
                    </a:solidFill>
                  </a:endParaRPr>
                </a:p>
              </p:txBody>
            </p:sp>
          </mc:Choice>
          <mc:Fallback>
            <p:sp>
              <p:nvSpPr>
                <p:cNvPr id="104" name="矩形 103"/>
                <p:cNvSpPr>
                  <a:spLocks noRot="1" noChangeAspect="1" noMove="1" noResize="1" noEditPoints="1" noAdjustHandles="1" noChangeArrowheads="1" noChangeShapeType="1" noTextEdit="1"/>
                </p:cNvSpPr>
                <p:nvPr/>
              </p:nvSpPr>
              <p:spPr>
                <a:xfrm>
                  <a:off x="8168719" y="853507"/>
                  <a:ext cx="886588" cy="400110"/>
                </a:xfrm>
                <a:prstGeom prst="rect">
                  <a:avLst/>
                </a:prstGeom>
                <a:blipFill rotWithShape="1">
                  <a:blip r:embed="rId9"/>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5" name="矩形 104">
                  <a:extLst>
                    <a:ext uri="{FF2B5EF4-FFF2-40B4-BE49-F238E27FC236}">
                      <a14:artisticCrisscrossEtching id="{E0488AB2-6E56-4D25-9947-295DB7678685}"/>
                    </a:ext>
                  </a:extLst>
                </p:cNvPr>
                <p:cNvSpPr/>
                <p:nvPr/>
              </p:nvSpPr>
              <p:spPr>
                <a:xfrm>
                  <a:off x="8168719" y="1622982"/>
                  <a:ext cx="8865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𝑐</m:t>
                            </m:r>
                          </m:e>
                          <m:sub>
                            <m:r>
                              <a:rPr lang="en-US" sz="2000" b="0" i="1" smtClean="0">
                                <a:solidFill>
                                  <a:srgbClr val="C00000"/>
                                </a:solidFill>
                                <a:latin typeface="Cambria Math" panose="02040503050406030204" pitchFamily="18" charset="0"/>
                              </a:rPr>
                              <m:t>0</m:t>
                            </m:r>
                          </m:sub>
                        </m:sSub>
                        <m:r>
                          <a:rPr lang="en-US" sz="2000" b="0" i="1" smtClean="0">
                            <a:solidFill>
                              <a:srgbClr val="C00000"/>
                            </a:solidFill>
                            <a:latin typeface="Cambria Math" panose="02040503050406030204" pitchFamily="18" charset="0"/>
                          </a:rPr>
                          <m:t>𝑛</m:t>
                        </m:r>
                      </m:oMath>
                    </m:oMathPara>
                  </a14:m>
                  <a:endParaRPr lang="en-US" sz="2000" dirty="0">
                    <a:solidFill>
                      <a:srgbClr val="C00000"/>
                    </a:solidFill>
                  </a:endParaRPr>
                </a:p>
              </p:txBody>
            </p:sp>
          </mc:Choice>
          <mc:Fallback>
            <p:sp>
              <p:nvSpPr>
                <p:cNvPr id="105" name="矩形 104"/>
                <p:cNvSpPr>
                  <a:spLocks noRot="1" noChangeAspect="1" noMove="1" noResize="1" noEditPoints="1" noAdjustHandles="1" noChangeArrowheads="1" noChangeShapeType="1" noTextEdit="1"/>
                </p:cNvSpPr>
                <p:nvPr/>
              </p:nvSpPr>
              <p:spPr>
                <a:xfrm>
                  <a:off x="8168719" y="1622982"/>
                  <a:ext cx="886588" cy="400110"/>
                </a:xfrm>
                <a:prstGeom prst="rect">
                  <a:avLst/>
                </a:prstGeom>
                <a:blipFill rotWithShape="1">
                  <a:blip r:embed="rId10"/>
                  <a:stretch>
                    <a:fillRect/>
                  </a:stretch>
                </a:blipFill>
              </p:spPr>
              <p:txBody>
                <a:bodyPr/>
                <a:lstStyle/>
                <a:p>
                  <a:r>
                    <a:rPr lang="en-US">
                      <a:noFill/>
                    </a:rPr>
                    <a:t> </a:t>
                  </a:r>
                  <a:endParaRPr lang="en-US">
                    <a:noFill/>
                  </a:endParaRPr>
                </a:p>
              </p:txBody>
            </p:sp>
          </mc:Fallback>
        </mc:AlternateContent>
      </p:grpSp>
      <mc:AlternateContent xmlns:mc="http://schemas.openxmlformats.org/markup-compatibility/2006">
        <mc:Choice xmlns:a14="http://schemas.microsoft.com/office/drawing/2010/main" Requires="a14">
          <p:sp>
            <p:nvSpPr>
              <p:cNvPr id="108" name="文本框 107">
                <a:extLst>
                  <a:ext uri="{FF2B5EF4-FFF2-40B4-BE49-F238E27FC236}">
                    <a14:artisticCrisscrossEtching id="{1BEE9CF8-A066-4E07-9B96-868D940E640B}"/>
                  </a:ext>
                </a:extLst>
              </p:cNvPr>
              <p:cNvSpPr txBox="1"/>
              <p:nvPr/>
            </p:nvSpPr>
            <p:spPr>
              <a:xfrm>
                <a:off x="224939" y="2989896"/>
                <a:ext cx="6615455" cy="707886"/>
              </a:xfrm>
              <a:prstGeom prst="rect">
                <a:avLst/>
              </a:prstGeom>
              <a:noFill/>
            </p:spPr>
            <p:txBody>
              <a:bodyPr wrap="square" rtlCol="0">
                <a:spAutoFit/>
              </a:bodyPr>
              <a:lstStyle/>
              <a:p>
                <a:r>
                  <a:rPr lang="en-US" sz="2000" dirty="0"/>
                  <a:t>Cost at each level is: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𝑚</m:t>
                        </m:r>
                      </m:e>
                    </m:d>
                  </m:oMath>
                </a14:m>
                <a:br>
                  <a:rPr lang="en-US" sz="2000" dirty="0"/>
                </a:br>
                <a:r>
                  <a:rPr lang="en-US" sz="2000" dirty="0"/>
                  <a:t>where </a:t>
                </a:r>
                <a14:m>
                  <m:oMath xmlns:m="http://schemas.openxmlformats.org/officeDocument/2006/math">
                    <m:r>
                      <a:rPr lang="en-US" sz="2000" b="0" i="1" smtClean="0">
                        <a:latin typeface="Cambria Math" panose="02040503050406030204" pitchFamily="18" charset="0"/>
                      </a:rPr>
                      <m:t>𝑚</m:t>
                    </m:r>
                  </m:oMath>
                </a14:m>
                <a:r>
                  <a:rPr lang="en-US" sz="2000" dirty="0"/>
                  <a:t> is # of pivots removed in lower level </a:t>
                </a:r>
                <a:r>
                  <a:rPr lang="en-US" sz="2000" dirty="0">
                    <a:latin typeface="Courier New" panose="02070309020205020404" pitchFamily="49" charset="0"/>
                    <a:cs typeface="Courier New" panose="02070309020205020404" pitchFamily="49" charset="0"/>
                  </a:rPr>
                  <a:t>Partition</a:t>
                </a:r>
                <a:r>
                  <a:rPr lang="en-US" sz="2000" dirty="0"/>
                  <a:t>.</a:t>
                </a:r>
              </a:p>
            </p:txBody>
          </p:sp>
        </mc:Choice>
        <mc:Fallback>
          <p:sp>
            <p:nvSpPr>
              <p:cNvPr id="108" name="文本框 107"/>
              <p:cNvSpPr txBox="1">
                <a:spLocks noRot="1" noChangeAspect="1" noMove="1" noResize="1" noEditPoints="1" noAdjustHandles="1" noChangeArrowheads="1" noChangeShapeType="1" noTextEdit="1"/>
              </p:cNvSpPr>
              <p:nvPr/>
            </p:nvSpPr>
            <p:spPr>
              <a:xfrm>
                <a:off x="224939" y="2989896"/>
                <a:ext cx="6615455" cy="707886"/>
              </a:xfrm>
              <a:prstGeom prst="rect">
                <a:avLst/>
              </a:prstGeom>
              <a:blipFill rotWithShape="1">
                <a:blip r:embed="rId11"/>
                <a:stretch>
                  <a:fillRect l="-1014" t="-4274" b="-1453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9" name="文本框 108">
                <a:extLst>
                  <a:ext uri="{FF2B5EF4-FFF2-40B4-BE49-F238E27FC236}">
                    <a14:artisticCrisscrossEtching id="{6D891066-3658-4DC6-8E16-981A40660DB8}"/>
                  </a:ext>
                </a:extLst>
              </p:cNvPr>
              <p:cNvSpPr txBox="1"/>
              <p:nvPr/>
            </p:nvSpPr>
            <p:spPr>
              <a:xfrm>
                <a:off x="247561" y="3697782"/>
                <a:ext cx="6411435" cy="707886"/>
              </a:xfrm>
              <a:prstGeom prst="rect">
                <a:avLst/>
              </a:prstGeom>
              <a:noFill/>
            </p:spPr>
            <p:txBody>
              <a:bodyPr wrap="square" rtlCol="0">
                <a:spAutoFit/>
              </a:bodyPr>
              <a:lstStyle/>
              <a:p>
                <a:pPr marL="180000" indent="-180000">
                  <a:buFont typeface="Arial" panose="020B0604020202020204" pitchFamily="34" charset="0"/>
                  <a:buChar char="•"/>
                </a:pPr>
                <a:r>
                  <a:rPr lang="en-US" sz="2000" dirty="0">
                    <a:solidFill>
                      <a:srgbClr val="C00000"/>
                    </a:solidFill>
                  </a:rPr>
                  <a:t>If the partition is “balanced”, then there will be few levels.</a:t>
                </a:r>
              </a:p>
              <a:p>
                <a:pPr marL="180000" indent="-180000">
                  <a:buFont typeface="Arial" panose="020B0604020202020204" pitchFamily="34" charset="0"/>
                  <a:buChar char="•"/>
                </a:pPr>
                <a:r>
                  <a:rPr lang="en-US" sz="2000" dirty="0">
                    <a:solidFill>
                      <a:srgbClr val="C00000"/>
                    </a:solidFill>
                  </a:rPr>
                  <a:t>If the partition is “balanced”, then </a:t>
                </a:r>
                <a14:m>
                  <m:oMath xmlns:m="http://schemas.openxmlformats.org/officeDocument/2006/math">
                    <m:r>
                      <a:rPr lang="en-US" sz="2000" i="1" dirty="0" smtClean="0">
                        <a:solidFill>
                          <a:srgbClr val="C00000"/>
                        </a:solidFill>
                        <a:latin typeface="Cambria Math" panose="02040503050406030204" pitchFamily="18" charset="0"/>
                      </a:rPr>
                      <m:t>𝑚</m:t>
                    </m:r>
                  </m:oMath>
                </a14:m>
                <a:r>
                  <a:rPr lang="en-US" sz="2000" dirty="0">
                    <a:solidFill>
                      <a:srgbClr val="C00000"/>
                    </a:solidFill>
                  </a:rPr>
                  <a:t> will increase rapidly.</a:t>
                </a:r>
              </a:p>
            </p:txBody>
          </p:sp>
        </mc:Choice>
        <mc:Fallback>
          <p:sp>
            <p:nvSpPr>
              <p:cNvPr id="109" name="文本框 108"/>
              <p:cNvSpPr txBox="1">
                <a:spLocks noRot="1" noChangeAspect="1" noMove="1" noResize="1" noEditPoints="1" noAdjustHandles="1" noChangeArrowheads="1" noChangeShapeType="1" noTextEdit="1"/>
              </p:cNvSpPr>
              <p:nvPr/>
            </p:nvSpPr>
            <p:spPr>
              <a:xfrm>
                <a:off x="247561" y="3697782"/>
                <a:ext cx="6411435" cy="707886"/>
              </a:xfrm>
              <a:prstGeom prst="rect">
                <a:avLst/>
              </a:prstGeom>
              <a:blipFill rotWithShape="1">
                <a:blip r:embed="rId12"/>
                <a:stretch>
                  <a:fillRect l="-856" t="-5172" r="-190" b="-14655"/>
                </a:stretch>
              </a:blipFill>
            </p:spPr>
            <p:txBody>
              <a:bodyPr/>
              <a:lstStyle/>
              <a:p>
                <a:r>
                  <a:rPr lang="en-US">
                    <a:noFill/>
                  </a:rPr>
                  <a:t> </a:t>
                </a:r>
                <a:endParaRPr lang="en-US">
                  <a:noFill/>
                </a:endParaRPr>
              </a:p>
            </p:txBody>
          </p:sp>
        </mc:Fallback>
      </mc:AlternateContent>
      <p:grpSp>
        <p:nvGrpSpPr>
          <p:cNvPr id="114" name="组合 113"/>
          <p:cNvGrpSpPr/>
          <p:nvPr/>
        </p:nvGrpSpPr>
        <p:grpSpPr>
          <a:xfrm>
            <a:off x="722897" y="2993618"/>
            <a:ext cx="3290773" cy="3609239"/>
            <a:chOff x="722897" y="2993618"/>
            <a:chExt cx="3290773" cy="3609239"/>
          </a:xfrm>
        </p:grpSpPr>
        <p:pic>
          <p:nvPicPr>
            <p:cNvPr id="110" name="图片 109"/>
            <p:cNvPicPr>
              <a:picLocks noChangeAspect="1"/>
            </p:cNvPicPr>
            <p:nvPr/>
          </p:nvPicPr>
          <p:blipFill>
            <a:blip r:embed="rId13"/>
            <a:stretch>
              <a:fillRect/>
            </a:stretch>
          </p:blipFill>
          <p:spPr>
            <a:xfrm>
              <a:off x="722897" y="3015533"/>
              <a:ext cx="3290773" cy="358732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12" name="文本框 111"/>
            <p:cNvSpPr txBox="1"/>
            <p:nvPr/>
          </p:nvSpPr>
          <p:spPr>
            <a:xfrm>
              <a:off x="2638144" y="2993618"/>
              <a:ext cx="1374094" cy="400110"/>
            </a:xfrm>
            <a:prstGeom prst="rect">
              <a:avLst/>
            </a:prstGeom>
            <a:noFill/>
          </p:spPr>
          <p:txBody>
            <a:bodyPr wrap="none" rtlCol="0">
              <a:spAutoFit/>
            </a:bodyPr>
            <a:lstStyle/>
            <a:p>
              <a:pPr algn="r"/>
              <a:r>
                <a:rPr lang="en-US" sz="2000" b="1" dirty="0">
                  <a:solidFill>
                    <a:srgbClr val="C00000"/>
                  </a:solidFill>
                </a:rPr>
                <a:t>Worst Case</a:t>
              </a:r>
              <a:endParaRPr lang="en-US" sz="2000" b="1" dirty="0">
                <a:solidFill>
                  <a:srgbClr val="C00000"/>
                </a:solidFill>
              </a:endParaRPr>
            </a:p>
          </p:txBody>
        </p:sp>
      </p:grpSp>
      <p:grpSp>
        <p:nvGrpSpPr>
          <p:cNvPr id="115" name="组合 114"/>
          <p:cNvGrpSpPr/>
          <p:nvPr/>
        </p:nvGrpSpPr>
        <p:grpSpPr>
          <a:xfrm>
            <a:off x="4420983" y="3197683"/>
            <a:ext cx="4191030" cy="3223023"/>
            <a:chOff x="4420983" y="3197683"/>
            <a:chExt cx="4191030" cy="3223023"/>
          </a:xfrm>
        </p:grpSpPr>
        <p:pic>
          <p:nvPicPr>
            <p:cNvPr id="111" name="图片 110"/>
            <p:cNvPicPr>
              <a:picLocks noChangeAspect="1"/>
            </p:cNvPicPr>
            <p:nvPr/>
          </p:nvPicPr>
          <p:blipFill>
            <a:blip r:embed="rId14"/>
            <a:stretch>
              <a:fillRect/>
            </a:stretch>
          </p:blipFill>
          <p:spPr>
            <a:xfrm>
              <a:off x="4420983" y="3197683"/>
              <a:ext cx="4191030" cy="322302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13" name="文本框 112"/>
            <p:cNvSpPr txBox="1"/>
            <p:nvPr/>
          </p:nvSpPr>
          <p:spPr>
            <a:xfrm>
              <a:off x="7381694" y="3197683"/>
              <a:ext cx="1196481" cy="400110"/>
            </a:xfrm>
            <a:prstGeom prst="rect">
              <a:avLst/>
            </a:prstGeom>
            <a:noFill/>
          </p:spPr>
          <p:txBody>
            <a:bodyPr wrap="none" rtlCol="0">
              <a:spAutoFit/>
            </a:bodyPr>
            <a:lstStyle/>
            <a:p>
              <a:pPr algn="r"/>
              <a:r>
                <a:rPr lang="en-US" sz="2000" b="1" dirty="0">
                  <a:solidFill>
                    <a:srgbClr val="C00000"/>
                  </a:solidFill>
                </a:rPr>
                <a:t>Best Case</a:t>
              </a:r>
              <a:endParaRPr lang="en-US" sz="2000" b="1" dirty="0">
                <a:solidFill>
                  <a:srgbClr val="C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Performance of </a:t>
            </a:r>
            <a:r>
              <a:rPr lang="en-US" b="1" dirty="0" err="1"/>
              <a:t>QuickSort</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1948A6C5-1471-4F43-B356-4D6F9123014A}"/>
                  </a:ext>
                </a:extLst>
              </p:cNvPr>
              <p:cNvSpPr>
                <a:spLocks noGrp="1"/>
              </p:cNvSpPr>
              <p:nvPr>
                <p:ph idx="1"/>
              </p:nvPr>
            </p:nvSpPr>
            <p:spPr>
              <a:xfrm>
                <a:off x="628650" y="1825625"/>
                <a:ext cx="7886700" cy="4351338"/>
              </a:xfrm>
            </p:spPr>
            <p:txBody>
              <a:bodyPr>
                <a:normAutofit/>
              </a:bodyPr>
              <a:lstStyle/>
              <a:p>
                <a:pPr>
                  <a:lnSpc>
                    <a:spcPct val="100000"/>
                  </a:lnSpc>
                  <a:spcBef>
                    <a:spcPts val="600"/>
                  </a:spcBef>
                </a:pPr>
                <a:r>
                  <a:rPr lang="en-US" sz="2400" b="0" dirty="0"/>
                  <a:t>Recurrence for the worse-case runtime of </a:t>
                </a:r>
                <a:r>
                  <a:rPr lang="en-US" sz="2400" b="0" dirty="0" err="1">
                    <a:latin typeface="Courier New" panose="02070309020205020404" pitchFamily="49" charset="0"/>
                    <a:cs typeface="Courier New" panose="02070309020205020404" pitchFamily="49" charset="0"/>
                  </a:rPr>
                  <a:t>QuickSort</a:t>
                </a:r>
                <a:r>
                  <a:rPr lang="en-US" sz="2400" b="0" dirty="0"/>
                  <a:t>:</a:t>
                </a:r>
                <a:br>
                  <a:rPr lang="en-US" sz="2400" b="0" dirty="0"/>
                </a:br>
                <a14:m>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0≤</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lim>
                        </m:limLow>
                      </m:fName>
                      <m:e>
                        <m:d>
                          <m:dPr>
                            <m:ctrlPr>
                              <a:rPr lang="en-US" sz="2400" i="1">
                                <a:latin typeface="Cambria Math" panose="02040503050406030204" pitchFamily="18" charset="0"/>
                              </a:rPr>
                            </m:ctrlPr>
                          </m:dPr>
                          <m:e>
                            <m:r>
                              <a:rPr lang="en-US" sz="2400" i="1">
                                <a:latin typeface="Cambria Math" panose="02040503050406030204" pitchFamily="18" charset="0"/>
                              </a:rPr>
                              <m:t>𝑇</m:t>
                            </m:r>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r>
                              <a:rPr lang="en-US" sz="2400" i="1">
                                <a:latin typeface="Cambria Math" panose="02040503050406030204" pitchFamily="18" charset="0"/>
                              </a:rPr>
                              <m:t>𝑇</m:t>
                            </m:r>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−1</m:t>
                                </m:r>
                              </m:e>
                            </m:d>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𝑛</m:t>
                    </m:r>
                  </m:oMath>
                </a14:m>
                <a:r>
                  <a:rPr lang="en-US" sz="2400" dirty="0"/>
                  <a:t> </a:t>
                </a:r>
              </a:p>
              <a:p>
                <a:pPr>
                  <a:lnSpc>
                    <a:spcPct val="100000"/>
                  </a:lnSpc>
                  <a:spcBef>
                    <a:spcPts val="600"/>
                  </a:spcBef>
                </a:pPr>
                <a:r>
                  <a:rPr lang="en-US" sz="2400" dirty="0"/>
                  <a:t>Guess </a:t>
                </a:r>
                <a14:m>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𝑐</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oMath>
                </a14:m>
                <a:r>
                  <a:rPr lang="en-US" sz="2400" dirty="0"/>
                  <a:t>, and we now verify:</a:t>
                </a:r>
                <a:br>
                  <a:rPr lang="en-US" sz="2400" dirty="0"/>
                </a:br>
                <a14:m>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0≤</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lim>
                        </m:limLow>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𝑐</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−1</m:t>
                                    </m:r>
                                  </m:e>
                                </m:d>
                              </m:e>
                              <m:sup>
                                <m:r>
                                  <a:rPr lang="en-US" sz="2400" b="0" i="1" smtClean="0">
                                    <a:latin typeface="Cambria Math" panose="02040503050406030204" pitchFamily="18" charset="0"/>
                                  </a:rPr>
                                  <m:t>2</m:t>
                                </m:r>
                              </m:sup>
                            </m:sSup>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𝑛</m:t>
                    </m:r>
                  </m:oMath>
                </a14:m>
                <a:r>
                  <a:rPr lang="en-US" sz="2400" dirty="0"/>
                  <a:t> </a:t>
                </a:r>
                <a:br>
                  <a:rPr lang="en-US" sz="2400" dirty="0"/>
                </a:br>
                <a14:m>
                  <m:oMath xmlns:m="http://schemas.openxmlformats.org/officeDocument/2006/math">
                    <m:r>
                      <a:rPr lang="en-US" sz="2400" b="0" i="1" smtClean="0">
                        <a:solidFill>
                          <a:schemeClr val="bg1"/>
                        </a:solidFill>
                        <a:latin typeface="Cambria Math" panose="02040503050406030204" pitchFamily="18" charset="0"/>
                      </a:rPr>
                      <m:t>𝑇</m:t>
                    </m:r>
                    <m:d>
                      <m:dPr>
                        <m:ctrlPr>
                          <a:rPr lang="en-US" sz="2400" b="0" i="1" smtClean="0">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0≤</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lim>
                        </m:limLow>
                      </m:fName>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−1</m:t>
                                    </m:r>
                                  </m:e>
                                </m:d>
                              </m:e>
                              <m:sup>
                                <m:r>
                                  <a:rPr lang="en-US" sz="2400" b="0" i="1" smtClean="0">
                                    <a:latin typeface="Cambria Math" panose="02040503050406030204" pitchFamily="18" charset="0"/>
                                  </a:rPr>
                                  <m:t>2</m:t>
                                </m:r>
                              </m:sup>
                            </m:sSup>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𝑛</m:t>
                    </m:r>
                  </m:oMath>
                </a14:m>
                <a:r>
                  <a:rPr lang="en-US" sz="2400" dirty="0"/>
                  <a:t> </a:t>
                </a:r>
                <a:br>
                  <a:rPr lang="en-US" sz="2400" dirty="0"/>
                </a:br>
                <a14:m>
                  <m:oMath xmlns:m="http://schemas.openxmlformats.org/officeDocument/2006/math">
                    <m:r>
                      <a:rPr lang="en-US" sz="2400" b="0" i="1" smtClean="0">
                        <a:solidFill>
                          <a:schemeClr val="bg1"/>
                        </a:solidFill>
                        <a:latin typeface="Cambria Math" panose="02040503050406030204" pitchFamily="18" charset="0"/>
                      </a:rPr>
                      <m:t>𝑇</m:t>
                    </m:r>
                    <m:d>
                      <m:dPr>
                        <m:ctrlPr>
                          <a:rPr lang="en-US" sz="2400" b="0" i="1" smtClean="0">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𝑐</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𝑐</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𝑛</m:t>
                    </m:r>
                  </m:oMath>
                </a14:m>
                <a:r>
                  <a:rPr lang="en-US" sz="2400" dirty="0"/>
                  <a:t> </a:t>
                </a:r>
                <a:br>
                  <a:rPr lang="en-US" sz="2400" dirty="0"/>
                </a:br>
                <a14:m>
                  <m:oMath xmlns:m="http://schemas.openxmlformats.org/officeDocument/2006/math">
                    <m:r>
                      <a:rPr lang="en-US" sz="2400" b="0" i="1" smtClean="0">
                        <a:solidFill>
                          <a:schemeClr val="bg1"/>
                        </a:solidFill>
                        <a:latin typeface="Cambria Math" panose="02040503050406030204" pitchFamily="18" charset="0"/>
                      </a:rPr>
                      <m:t>𝑇</m:t>
                    </m:r>
                    <m:d>
                      <m:dPr>
                        <m:ctrlPr>
                          <a:rPr lang="en-US" sz="2400" b="0" i="1" smtClean="0">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𝑐</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oMath>
                </a14:m>
                <a:r>
                  <a:rPr lang="en-US" sz="2400" dirty="0"/>
                  <a:t>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4351338"/>
              </a:xfrm>
              <a:blipFill rotWithShape="1">
                <a:blip r:embed="rId1"/>
                <a:stretch>
                  <a:fillRect l="-1005" t="-1401"/>
                </a:stretch>
              </a:blipFill>
            </p:spPr>
            <p:txBody>
              <a:bodyPr/>
              <a:lstStyle/>
              <a:p>
                <a:r>
                  <a:rPr lang="en-US">
                    <a:noFill/>
                  </a:rPr>
                  <a:t> </a:t>
                </a:r>
                <a:endParaRPr lang="en-US">
                  <a:noFill/>
                </a:endParaRPr>
              </a:p>
            </p:txBody>
          </p:sp>
        </mc:Fallback>
      </mc:AlternateContent>
      <p:sp>
        <p:nvSpPr>
          <p:cNvPr id="4" name="矩形 3"/>
          <p:cNvSpPr/>
          <p:nvPr/>
        </p:nvSpPr>
        <p:spPr>
          <a:xfrm>
            <a:off x="4572000" y="5019949"/>
            <a:ext cx="4158814" cy="147818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QuickSort</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if (p&lt;r)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a:t>
            </a:r>
            <a:r>
              <a:rPr lang="en-US" dirty="0" err="1">
                <a:solidFill>
                  <a:schemeClr val="tx1"/>
                </a:solidFill>
                <a:latin typeface="Courier New" pitchFamily="49" charset="0"/>
                <a:cs typeface="Courier New" pitchFamily="49" charset="0"/>
              </a:rPr>
              <a:t>InplacePartition</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A,p,r</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QuickSort</a:t>
            </a:r>
            <a:r>
              <a:rPr lang="en-US" dirty="0">
                <a:solidFill>
                  <a:schemeClr val="tx1"/>
                </a:solidFill>
                <a:latin typeface="Courier New" pitchFamily="49" charset="0"/>
                <a:cs typeface="Courier New" pitchFamily="49" charset="0"/>
              </a:rPr>
              <a:t>(A,p,q-1)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QuickSort</a:t>
            </a:r>
            <a:r>
              <a:rPr lang="en-US" dirty="0">
                <a:solidFill>
                  <a:schemeClr val="tx1"/>
                </a:solidFill>
                <a:latin typeface="Courier New" pitchFamily="49" charset="0"/>
                <a:cs typeface="Courier New" pitchFamily="49" charset="0"/>
              </a:rPr>
              <a:t>(A,q+1,r)</a:t>
            </a:r>
            <a:endParaRPr lang="en-US"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5" name="文本框 4">
                <a:extLst>
                  <a:ext uri="{FF2B5EF4-FFF2-40B4-BE49-F238E27FC236}">
                    <a14:artisticCrisscrossEtching id="{CEE67C62-610B-47B3-B051-591F935A20F6}"/>
                  </a:ext>
                </a:extLst>
              </p:cNvPr>
              <p:cNvSpPr txBox="1"/>
              <p:nvPr/>
            </p:nvSpPr>
            <p:spPr>
              <a:xfrm>
                <a:off x="7512848" y="4052452"/>
                <a:ext cx="1631152" cy="646331"/>
              </a:xfrm>
              <a:prstGeom prst="rect">
                <a:avLst/>
              </a:prstGeom>
              <a:noFill/>
            </p:spPr>
            <p:txBody>
              <a:bodyPr wrap="none" rtlCol="0">
                <a:spAutoFit/>
              </a:bodyPr>
              <a:lstStyle/>
              <a:p>
                <a:r>
                  <a:rPr lang="en-US" dirty="0">
                    <a:solidFill>
                      <a:schemeClr val="accent2">
                        <a:lumMod val="75000"/>
                      </a:schemeClr>
                    </a:solidFill>
                  </a:rPr>
                  <a:t>when </a:t>
                </a:r>
                <a14:m>
                  <m:oMath xmlns:m="http://schemas.openxmlformats.org/officeDocument/2006/math">
                    <m:r>
                      <a:rPr lang="en-US" b="0" i="1" smtClean="0">
                        <a:solidFill>
                          <a:schemeClr val="accent2">
                            <a:lumMod val="75000"/>
                          </a:schemeClr>
                        </a:solidFill>
                        <a:latin typeface="Cambria Math" panose="02040503050406030204" pitchFamily="18" charset="0"/>
                      </a:rPr>
                      <m:t>𝑞</m:t>
                    </m:r>
                    <m:r>
                      <a:rPr lang="en-US" b="0" i="1" smtClean="0">
                        <a:solidFill>
                          <a:schemeClr val="accent2">
                            <a:lumMod val="75000"/>
                          </a:schemeClr>
                        </a:solidFill>
                        <a:latin typeface="Cambria Math" panose="02040503050406030204" pitchFamily="18" charset="0"/>
                      </a:rPr>
                      <m:t>=0</m:t>
                    </m:r>
                  </m:oMath>
                </a14:m>
                <a:r>
                  <a:rPr lang="en-US" dirty="0">
                    <a:solidFill>
                      <a:schemeClr val="accent2">
                        <a:lumMod val="75000"/>
                      </a:schemeClr>
                    </a:solidFill>
                  </a:rPr>
                  <a:t> or </a:t>
                </a:r>
                <a:br>
                  <a:rPr lang="en-US" dirty="0">
                    <a:solidFill>
                      <a:schemeClr val="accent2">
                        <a:lumMod val="75000"/>
                      </a:schemeClr>
                    </a:solidFill>
                  </a:rPr>
                </a:br>
                <a14:m>
                  <m:oMath xmlns:m="http://schemas.openxmlformats.org/officeDocument/2006/math">
                    <m:r>
                      <a:rPr lang="en-US" i="1">
                        <a:solidFill>
                          <a:schemeClr val="accent2">
                            <a:lumMod val="75000"/>
                          </a:schemeClr>
                        </a:solidFill>
                        <a:latin typeface="Cambria Math" panose="02040503050406030204" pitchFamily="18" charset="0"/>
                      </a:rPr>
                      <m:t>𝑞</m:t>
                    </m:r>
                    <m:r>
                      <a:rPr lang="en-US" i="1">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𝑛</m:t>
                    </m:r>
                    <m:r>
                      <a:rPr lang="en-US" b="0" i="1" smtClean="0">
                        <a:solidFill>
                          <a:schemeClr val="accent2">
                            <a:lumMod val="75000"/>
                          </a:schemeClr>
                        </a:solidFill>
                        <a:latin typeface="Cambria Math" panose="02040503050406030204" pitchFamily="18" charset="0"/>
                      </a:rPr>
                      <m:t>−1</m:t>
                    </m:r>
                  </m:oMath>
                </a14:m>
                <a:r>
                  <a:rPr lang="en-US" dirty="0">
                    <a:solidFill>
                      <a:schemeClr val="accent2">
                        <a:lumMod val="75000"/>
                      </a:schemeClr>
                    </a:solidFill>
                  </a:rPr>
                  <a:t> </a:t>
                </a:r>
              </a:p>
            </p:txBody>
          </p:sp>
        </mc:Choice>
        <mc:Fallback>
          <p:sp>
            <p:nvSpPr>
              <p:cNvPr id="5" name="文本框 4"/>
              <p:cNvSpPr txBox="1">
                <a:spLocks noRot="1" noChangeAspect="1" noMove="1" noResize="1" noEditPoints="1" noAdjustHandles="1" noChangeArrowheads="1" noChangeShapeType="1" noTextEdit="1"/>
              </p:cNvSpPr>
              <p:nvPr/>
            </p:nvSpPr>
            <p:spPr>
              <a:xfrm>
                <a:off x="7512848" y="4052452"/>
                <a:ext cx="1631152" cy="646331"/>
              </a:xfrm>
              <a:prstGeom prst="rect">
                <a:avLst/>
              </a:prstGeom>
              <a:blipFill rotWithShape="1">
                <a:blip r:embed="rId2"/>
                <a:stretch>
                  <a:fillRect l="-2985" t="-5660" r="-2239" b="-2830"/>
                </a:stretch>
              </a:blipFill>
            </p:spPr>
            <p:txBody>
              <a:bodyPr/>
              <a:lstStyle/>
              <a:p>
                <a:r>
                  <a:rPr lang="en-US">
                    <a:noFill/>
                  </a:rPr>
                  <a:t> </a:t>
                </a:r>
                <a:endParaRPr lang="en-US">
                  <a:noFill/>
                </a:endParaRP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Performance of </a:t>
            </a:r>
            <a:r>
              <a:rPr lang="en-US" b="1" dirty="0" err="1"/>
              <a:t>QuickSort</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1948A6C5-1471-4F43-B356-4D6F9123014A}"/>
                  </a:ext>
                </a:extLst>
              </p:cNvPr>
              <p:cNvSpPr>
                <a:spLocks noGrp="1"/>
              </p:cNvSpPr>
              <p:nvPr>
                <p:ph idx="1"/>
              </p:nvPr>
            </p:nvSpPr>
            <p:spPr>
              <a:xfrm>
                <a:off x="628650" y="1825625"/>
                <a:ext cx="7886700" cy="4351338"/>
              </a:xfrm>
            </p:spPr>
            <p:txBody>
              <a:bodyPr>
                <a:normAutofit/>
              </a:bodyPr>
              <a:lstStyle/>
              <a:p>
                <a:pPr>
                  <a:lnSpc>
                    <a:spcPct val="100000"/>
                  </a:lnSpc>
                  <a:spcBef>
                    <a:spcPts val="600"/>
                  </a:spcBef>
                </a:pPr>
                <a:r>
                  <a:rPr lang="en-US" sz="2200" dirty="0"/>
                  <a:t>“Balanced” partition gives best case performance.</a:t>
                </a:r>
              </a:p>
              <a:p>
                <a:pPr>
                  <a:lnSpc>
                    <a:spcPct val="100000"/>
                  </a:lnSpc>
                  <a:spcBef>
                    <a:spcPts val="600"/>
                  </a:spcBef>
                </a:pPr>
                <a14:m>
                  <m:oMath xmlns:m="http://schemas.openxmlformats.org/officeDocument/2006/math">
                    <m:r>
                      <a:rPr lang="en-US" sz="2200" b="0" i="1" smtClean="0">
                        <a:latin typeface="Cambria Math" panose="02040503050406030204" pitchFamily="18" charset="0"/>
                      </a:rPr>
                      <m:t>𝑇</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e>
                    </m:d>
                    <m:r>
                      <a:rPr lang="en-US" sz="2200" b="0" i="1" smtClean="0">
                        <a:latin typeface="Cambria Math" panose="02040503050406030204" pitchFamily="18" charset="0"/>
                      </a:rPr>
                      <m:t>≤</m:t>
                    </m:r>
                    <m:r>
                      <a:rPr lang="en-US" sz="2200" b="0" i="1" smtClean="0">
                        <a:latin typeface="Cambria Math" panose="02040503050406030204" pitchFamily="18" charset="0"/>
                      </a:rPr>
                      <m:t>𝑇</m:t>
                    </m:r>
                    <m:d>
                      <m:dPr>
                        <m:ctrlPr>
                          <a:rPr lang="en-US" sz="2200" b="0" i="1" smtClean="0">
                            <a:latin typeface="Cambria Math" panose="02040503050406030204" pitchFamily="18" charset="0"/>
                          </a:rPr>
                        </m:ctrlPr>
                      </m:dPr>
                      <m:e>
                        <m:f>
                          <m:fPr>
                            <m:type m:val="lin"/>
                            <m:ctrlPr>
                              <a:rPr lang="en-US" sz="2200" b="0" i="1" smtClean="0">
                                <a:latin typeface="Cambria Math" panose="02040503050406030204" pitchFamily="18" charset="0"/>
                              </a:rPr>
                            </m:ctrlPr>
                          </m:fPr>
                          <m:num>
                            <m:r>
                              <a:rPr lang="en-US" sz="2200" b="0" i="1" smtClean="0">
                                <a:latin typeface="Cambria Math" panose="02040503050406030204" pitchFamily="18" charset="0"/>
                              </a:rPr>
                              <m:t>𝑛</m:t>
                            </m:r>
                          </m:num>
                          <m:den>
                            <m:r>
                              <a:rPr lang="en-US" sz="2200" b="0" i="1" smtClean="0">
                                <a:latin typeface="Cambria Math" panose="02040503050406030204" pitchFamily="18" charset="0"/>
                              </a:rPr>
                              <m:t>2</m:t>
                            </m:r>
                          </m:den>
                        </m:f>
                      </m:e>
                    </m:d>
                    <m:r>
                      <a:rPr lang="en-US" sz="2200" i="1">
                        <a:latin typeface="Cambria Math" panose="02040503050406030204" pitchFamily="18" charset="0"/>
                      </a:rPr>
                      <m:t>+</m:t>
                    </m:r>
                    <m:r>
                      <a:rPr lang="en-US" sz="2200" i="1">
                        <a:latin typeface="Cambria Math" panose="02040503050406030204" pitchFamily="18" charset="0"/>
                      </a:rPr>
                      <m:t>𝑇</m:t>
                    </m:r>
                    <m:d>
                      <m:dPr>
                        <m:ctrlPr>
                          <a:rPr lang="en-US" sz="2200" i="1">
                            <a:latin typeface="Cambria Math" panose="02040503050406030204" pitchFamily="18" charset="0"/>
                          </a:rPr>
                        </m:ctrlPr>
                      </m:dPr>
                      <m:e>
                        <m:f>
                          <m:fPr>
                            <m:type m:val="lin"/>
                            <m:ctrlPr>
                              <a:rPr lang="en-US" sz="2200" i="1">
                                <a:latin typeface="Cambria Math" panose="02040503050406030204" pitchFamily="18" charset="0"/>
                              </a:rPr>
                            </m:ctrlPr>
                          </m:fPr>
                          <m:num>
                            <m:r>
                              <a:rPr lang="en-US" sz="2200" i="1">
                                <a:latin typeface="Cambria Math" panose="02040503050406030204" pitchFamily="18" charset="0"/>
                              </a:rPr>
                              <m:t>𝑛</m:t>
                            </m:r>
                          </m:num>
                          <m:den>
                            <m:r>
                              <a:rPr lang="en-US" sz="2200" i="1">
                                <a:latin typeface="Cambria Math" panose="02040503050406030204" pitchFamily="18" charset="0"/>
                              </a:rPr>
                              <m:t>2</m:t>
                            </m:r>
                          </m:den>
                        </m:f>
                      </m:e>
                    </m:d>
                    <m:r>
                      <a:rPr lang="en-US" sz="2200" b="0" i="1" smtClean="0">
                        <a:latin typeface="Cambria Math" panose="02040503050406030204" pitchFamily="18" charset="0"/>
                      </a:rPr>
                      <m:t>+</m:t>
                    </m:r>
                    <m:r>
                      <m:rPr>
                        <m:sty m:val="p"/>
                      </m:rPr>
                      <a:rPr lang="en-US" sz="2200" b="0" i="0" smtClean="0">
                        <a:latin typeface="Cambria Math" panose="02040503050406030204" pitchFamily="18" charset="0"/>
                      </a:rPr>
                      <m:t>Θ</m:t>
                    </m:r>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m:t>
                    </m:r>
                  </m:oMath>
                </a14:m>
                <a:r>
                  <a:rPr lang="en-US" sz="2200" dirty="0"/>
                  <a:t> implies </a:t>
                </a:r>
                <a14:m>
                  <m:oMath xmlns:m="http://schemas.openxmlformats.org/officeDocument/2006/math">
                    <m:r>
                      <a:rPr lang="en-US" sz="2200" b="0" i="1" smtClean="0">
                        <a:latin typeface="Cambria Math" panose="02040503050406030204" pitchFamily="18" charset="0"/>
                      </a:rPr>
                      <m:t>𝑇</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e>
                    </m:d>
                    <m:r>
                      <a:rPr lang="en-US" sz="2200" b="0" i="1" smtClean="0">
                        <a:latin typeface="Cambria Math" panose="02040503050406030204" pitchFamily="18" charset="0"/>
                      </a:rPr>
                      <m:t>=</m:t>
                    </m:r>
                    <m:r>
                      <m:rPr>
                        <m:sty m:val="p"/>
                      </m:rPr>
                      <a:rPr lang="en-US" sz="2200" b="0" i="0" smtClean="0">
                        <a:latin typeface="Cambria Math" panose="02040503050406030204" pitchFamily="18" charset="0"/>
                      </a:rPr>
                      <m:t>O</m:t>
                    </m:r>
                    <m:r>
                      <a:rPr lang="en-US" sz="2200" b="0" i="1" smtClean="0">
                        <a:latin typeface="Cambria Math" panose="02040503050406030204" pitchFamily="18" charset="0"/>
                      </a:rPr>
                      <m:t>(</m:t>
                    </m:r>
                    <m:r>
                      <a:rPr lang="en-US" sz="2200" b="0" i="1" smtClean="0">
                        <a:latin typeface="Cambria Math" panose="02040503050406030204" pitchFamily="18" charset="0"/>
                      </a:rPr>
                      <m:t>𝑛</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log</m:t>
                        </m:r>
                      </m:fName>
                      <m:e>
                        <m:r>
                          <a:rPr lang="en-US" sz="2200" b="0" i="1" smtClean="0">
                            <a:latin typeface="Cambria Math" panose="02040503050406030204" pitchFamily="18" charset="0"/>
                          </a:rPr>
                          <m:t>𝑛</m:t>
                        </m:r>
                      </m:e>
                    </m:func>
                    <m:r>
                      <a:rPr lang="en-US" sz="2200" b="0" i="1" smtClean="0">
                        <a:latin typeface="Cambria Math" panose="02040503050406030204" pitchFamily="18" charset="0"/>
                      </a:rPr>
                      <m:t>)</m:t>
                    </m:r>
                  </m:oMath>
                </a14:m>
                <a:r>
                  <a:rPr lang="en-US" sz="2200" dirty="0"/>
                  <a:t>.</a:t>
                </a:r>
              </a:p>
              <a:p>
                <a:pPr>
                  <a:lnSpc>
                    <a:spcPct val="100000"/>
                  </a:lnSpc>
                  <a:spcBef>
                    <a:spcPts val="600"/>
                  </a:spcBef>
                </a:pPr>
                <a:endParaRPr lang="en-US" sz="2200" dirty="0"/>
              </a:p>
              <a:p>
                <a:pPr>
                  <a:lnSpc>
                    <a:spcPct val="100000"/>
                  </a:lnSpc>
                  <a:spcBef>
                    <a:spcPts val="600"/>
                  </a:spcBef>
                </a:pPr>
                <a:r>
                  <a:rPr lang="en-US" sz="2200" dirty="0">
                    <a:latin typeface="Courier New" panose="02070309020205020404" pitchFamily="49" charset="0"/>
                    <a:cs typeface="Courier New" panose="02070309020205020404" pitchFamily="49" charset="0"/>
                  </a:rPr>
                  <a:t>Partition</a:t>
                </a:r>
                <a:r>
                  <a:rPr lang="en-US" sz="2200" dirty="0"/>
                  <a:t> does not need to be perfectly balanced, we only need each split to be </a:t>
                </a:r>
                <a:r>
                  <a:rPr lang="en-US" sz="2200" b="1" dirty="0">
                    <a:solidFill>
                      <a:srgbClr val="C00000"/>
                    </a:solidFill>
                  </a:rPr>
                  <a:t>constant</a:t>
                </a:r>
                <a:r>
                  <a:rPr lang="en-US" sz="2200" dirty="0"/>
                  <a:t> proportionality.</a:t>
                </a:r>
              </a:p>
              <a:p>
                <a:pPr>
                  <a:lnSpc>
                    <a:spcPct val="100000"/>
                  </a:lnSpc>
                  <a:spcBef>
                    <a:spcPts val="600"/>
                  </a:spcBef>
                </a:pPr>
                <a14:m>
                  <m:oMath xmlns:m="http://schemas.openxmlformats.org/officeDocument/2006/math">
                    <m:r>
                      <a:rPr lang="en-US" sz="2200" i="1">
                        <a:latin typeface="Cambria Math" panose="02040503050406030204" pitchFamily="18" charset="0"/>
                      </a:rPr>
                      <m:t>𝑇</m:t>
                    </m:r>
                    <m:d>
                      <m:dPr>
                        <m:ctrlPr>
                          <a:rPr lang="en-US" sz="2200" i="1">
                            <a:latin typeface="Cambria Math" panose="02040503050406030204" pitchFamily="18" charset="0"/>
                          </a:rPr>
                        </m:ctrlPr>
                      </m:dPr>
                      <m:e>
                        <m:r>
                          <a:rPr lang="en-US" sz="2200" i="1">
                            <a:latin typeface="Cambria Math" panose="02040503050406030204" pitchFamily="18" charset="0"/>
                          </a:rPr>
                          <m:t>𝑛</m:t>
                        </m:r>
                      </m:e>
                    </m:d>
                    <m:r>
                      <a:rPr lang="en-US" sz="2200" i="1">
                        <a:latin typeface="Cambria Math" panose="02040503050406030204" pitchFamily="18" charset="0"/>
                      </a:rPr>
                      <m:t>≤</m:t>
                    </m:r>
                    <m:r>
                      <a:rPr lang="en-US" sz="2200" i="1">
                        <a:latin typeface="Cambria Math" panose="02040503050406030204" pitchFamily="18" charset="0"/>
                      </a:rPr>
                      <m:t>𝑇</m:t>
                    </m:r>
                    <m:d>
                      <m:dPr>
                        <m:ctrlPr>
                          <a:rPr lang="en-US" sz="2200" i="1">
                            <a:latin typeface="Cambria Math" panose="02040503050406030204" pitchFamily="18" charset="0"/>
                          </a:rPr>
                        </m:ctrlPr>
                      </m:dPr>
                      <m:e>
                        <m:r>
                          <a:rPr lang="en-US" sz="2200" b="0" i="1" smtClean="0">
                            <a:latin typeface="Cambria Math" panose="02040503050406030204" pitchFamily="18" charset="0"/>
                          </a:rPr>
                          <m:t>𝑑𝑛</m:t>
                        </m:r>
                      </m:e>
                    </m:d>
                    <m:r>
                      <a:rPr lang="en-US" sz="2200" i="1">
                        <a:latin typeface="Cambria Math" panose="02040503050406030204" pitchFamily="18" charset="0"/>
                      </a:rPr>
                      <m:t>+</m:t>
                    </m:r>
                    <m:r>
                      <a:rPr lang="en-US" sz="2200" i="1">
                        <a:latin typeface="Cambria Math" panose="02040503050406030204" pitchFamily="18" charset="0"/>
                      </a:rPr>
                      <m:t>𝑇</m:t>
                    </m:r>
                    <m:d>
                      <m:dPr>
                        <m:ctrlPr>
                          <a:rPr lang="en-US" sz="2200" i="1">
                            <a:latin typeface="Cambria Math" panose="02040503050406030204" pitchFamily="18" charset="0"/>
                          </a:rPr>
                        </m:ctrlPr>
                      </m:d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r>
                              <a:rPr lang="en-US" sz="2200" b="0" i="1" smtClean="0">
                                <a:latin typeface="Cambria Math" panose="02040503050406030204" pitchFamily="18" charset="0"/>
                              </a:rPr>
                              <m:t>𝑑</m:t>
                            </m:r>
                          </m:e>
                        </m:d>
                        <m:r>
                          <a:rPr lang="en-US" sz="2200" b="0" i="1" smtClean="0">
                            <a:latin typeface="Cambria Math" panose="02040503050406030204" pitchFamily="18" charset="0"/>
                          </a:rPr>
                          <m:t>𝑛</m:t>
                        </m:r>
                      </m:e>
                    </m:d>
                    <m:r>
                      <a:rPr lang="en-US" sz="2200" i="1">
                        <a:latin typeface="Cambria Math" panose="02040503050406030204" pitchFamily="18" charset="0"/>
                      </a:rPr>
                      <m:t>+</m:t>
                    </m:r>
                    <m:r>
                      <m:rPr>
                        <m:sty m:val="p"/>
                      </m:rPr>
                      <a:rPr lang="en-US" sz="2200">
                        <a:latin typeface="Cambria Math" panose="02040503050406030204" pitchFamily="18" charset="0"/>
                      </a:rPr>
                      <m:t>Θ</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oMath>
                </a14:m>
                <a:r>
                  <a:rPr lang="en-US" sz="2200" dirty="0"/>
                  <a:t> where </a:t>
                </a:r>
                <a14:m>
                  <m:oMath xmlns:m="http://schemas.openxmlformats.org/officeDocument/2006/math">
                    <m:r>
                      <a:rPr lang="en-US" sz="2200" b="0" i="1" smtClean="0">
                        <a:latin typeface="Cambria Math" panose="02040503050406030204" pitchFamily="18" charset="0"/>
                      </a:rPr>
                      <m:t>𝑑</m:t>
                    </m:r>
                    <m:r>
                      <a:rPr lang="en-US" sz="2200" b="0" i="1" smtClean="0">
                        <a:latin typeface="Cambria Math" panose="02040503050406030204" pitchFamily="18" charset="0"/>
                      </a:rPr>
                      <m:t>=</m:t>
                    </m:r>
                    <m:r>
                      <m:rPr>
                        <m:sty m:val="p"/>
                      </m:rPr>
                      <a:rPr lang="en-US" sz="2200" b="0" i="0" smtClean="0">
                        <a:latin typeface="Cambria Math" panose="02040503050406030204" pitchFamily="18" charset="0"/>
                      </a:rPr>
                      <m:t>Θ</m:t>
                    </m:r>
                    <m:r>
                      <a:rPr lang="en-US" sz="2200" b="0" i="1" smtClean="0">
                        <a:latin typeface="Cambria Math" panose="02040503050406030204" pitchFamily="18" charset="0"/>
                      </a:rPr>
                      <m:t>(1)</m:t>
                    </m:r>
                  </m:oMath>
                </a14:m>
                <a:r>
                  <a:rPr lang="en-US" sz="22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4351338"/>
              </a:xfrm>
              <a:blipFill rotWithShape="1">
                <a:blip r:embed="rId1"/>
                <a:stretch>
                  <a:fillRect l="-850" t="-2521"/>
                </a:stretch>
              </a:blipFill>
            </p:spPr>
            <p:txBody>
              <a:bodyPr/>
              <a:lstStyle/>
              <a:p>
                <a:r>
                  <a:rPr lang="en-US">
                    <a:noFill/>
                  </a:rPr>
                  <a:t> </a:t>
                </a:r>
                <a:endParaRPr lang="en-US">
                  <a:noFill/>
                </a:endParaRPr>
              </a:p>
            </p:txBody>
          </p:sp>
        </mc:Fallback>
      </mc:AlternateContent>
      <p:sp>
        <p:nvSpPr>
          <p:cNvPr id="4" name="矩形 3"/>
          <p:cNvSpPr/>
          <p:nvPr/>
        </p:nvSpPr>
        <p:spPr>
          <a:xfrm>
            <a:off x="4572000" y="5019949"/>
            <a:ext cx="4158814" cy="147818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QuickSort</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if (p&lt;r)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a:t>
            </a:r>
            <a:r>
              <a:rPr lang="en-US" dirty="0" err="1">
                <a:solidFill>
                  <a:schemeClr val="tx1"/>
                </a:solidFill>
                <a:latin typeface="Courier New" pitchFamily="49" charset="0"/>
                <a:cs typeface="Courier New" pitchFamily="49" charset="0"/>
              </a:rPr>
              <a:t>InplacePartition</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A,p,r</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QuickSort</a:t>
            </a:r>
            <a:r>
              <a:rPr lang="en-US" dirty="0">
                <a:solidFill>
                  <a:schemeClr val="tx1"/>
                </a:solidFill>
                <a:latin typeface="Courier New" pitchFamily="49" charset="0"/>
                <a:cs typeface="Courier New" pitchFamily="49" charset="0"/>
              </a:rPr>
              <a:t>(A,p,q-1)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QuickSort</a:t>
            </a:r>
            <a:r>
              <a:rPr lang="en-US" dirty="0">
                <a:solidFill>
                  <a:schemeClr val="tx1"/>
                </a:solidFill>
                <a:latin typeface="Courier New" pitchFamily="49" charset="0"/>
                <a:cs typeface="Courier New" pitchFamily="49" charset="0"/>
              </a:rPr>
              <a:t>(A,q+1,r)</a:t>
            </a:r>
            <a:endParaRPr lang="en-US" dirty="0">
              <a:solidFill>
                <a:schemeClr val="tx1"/>
              </a:solidFill>
              <a:latin typeface="Courier New" pitchFamily="49" charset="0"/>
              <a:cs typeface="Courier New" pitchFamily="49" charset="0"/>
            </a:endParaRPr>
          </a:p>
        </p:txBody>
      </p:sp>
      <p:pic>
        <p:nvPicPr>
          <p:cNvPr id="7" name="图片 6"/>
          <p:cNvPicPr>
            <a:picLocks noChangeAspect="1"/>
          </p:cNvPicPr>
          <p:nvPr/>
        </p:nvPicPr>
        <p:blipFill>
          <a:blip r:embed="rId2"/>
          <a:stretch>
            <a:fillRect/>
          </a:stretch>
        </p:blipFill>
        <p:spPr>
          <a:xfrm>
            <a:off x="941978" y="1536219"/>
            <a:ext cx="7260043" cy="49301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Performance of </a:t>
            </a:r>
            <a:r>
              <a:rPr lang="en-US" b="1" dirty="0" err="1"/>
              <a:t>QuickSort</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1948A6C5-1471-4F43-B356-4D6F9123014A}"/>
                  </a:ext>
                </a:extLst>
              </p:cNvPr>
              <p:cNvSpPr>
                <a:spLocks noGrp="1"/>
              </p:cNvSpPr>
              <p:nvPr>
                <p:ph idx="1"/>
              </p:nvPr>
            </p:nvSpPr>
            <p:spPr>
              <a:xfrm>
                <a:off x="628650" y="1690688"/>
                <a:ext cx="7886700" cy="4802185"/>
              </a:xfrm>
            </p:spPr>
            <p:txBody>
              <a:bodyPr>
                <a:normAutofit/>
              </a:bodyPr>
              <a:lstStyle/>
              <a:p>
                <a:pPr>
                  <a:spcBef>
                    <a:spcPts val="600"/>
                  </a:spcBef>
                </a:pPr>
                <a:r>
                  <a:rPr lang="en-US" sz="2000" dirty="0"/>
                  <a:t>The best-case performance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r>
                  <a:rPr lang="en-US" sz="2000" dirty="0"/>
                  <a:t>.</a:t>
                </a:r>
              </a:p>
              <a:p>
                <a:pPr>
                  <a:spcBef>
                    <a:spcPts val="600"/>
                  </a:spcBef>
                </a:pPr>
                <a:r>
                  <a:rPr lang="en-US" sz="2000" dirty="0"/>
                  <a:t>The worst-case performance is </a:t>
                </a:r>
                <a14:m>
                  <m:oMath xmlns:m="http://schemas.openxmlformats.org/officeDocument/2006/math">
                    <m:r>
                      <m:rPr>
                        <m:sty m:val="p"/>
                      </m:rPr>
                      <a:rPr lang="en-US" sz="2000" b="0" i="0" smtClean="0">
                        <a:latin typeface="Cambria Math" panose="02040503050406030204" pitchFamily="18" charset="0"/>
                      </a:rPr>
                      <m:t>Θ</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e>
                    </m:d>
                  </m:oMath>
                </a14:m>
                <a:r>
                  <a:rPr lang="en-US" sz="2000" dirty="0"/>
                  <a:t>.</a:t>
                </a:r>
              </a:p>
              <a:p>
                <a:pPr>
                  <a:spcBef>
                    <a:spcPts val="600"/>
                  </a:spcBef>
                </a:pPr>
                <a:endParaRPr lang="en-US" sz="2000" dirty="0"/>
              </a:p>
              <a:p>
                <a:pPr>
                  <a:spcBef>
                    <a:spcPts val="600"/>
                  </a:spcBef>
                </a:pPr>
                <a:r>
                  <a:rPr lang="en-US" sz="2400" b="1" dirty="0">
                    <a:solidFill>
                      <a:schemeClr val="accent1">
                        <a:lumMod val="75000"/>
                      </a:schemeClr>
                    </a:solidFill>
                  </a:rPr>
                  <a:t>Average-case analysis:</a:t>
                </a:r>
                <a:r>
                  <a:rPr lang="en-US" sz="2400" dirty="0"/>
                  <a:t> given a set of </a:t>
                </a:r>
                <a14:m>
                  <m:oMath xmlns:m="http://schemas.openxmlformats.org/officeDocument/2006/math">
                    <m:r>
                      <a:rPr lang="en-US" sz="2400" i="1" dirty="0" smtClean="0">
                        <a:latin typeface="Cambria Math" panose="02040503050406030204" pitchFamily="18" charset="0"/>
                      </a:rPr>
                      <m:t>𝑛</m:t>
                    </m:r>
                  </m:oMath>
                </a14:m>
                <a:r>
                  <a:rPr lang="en-US" sz="2400" dirty="0"/>
                  <a:t> distinct numbers, assume each of the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t> permutations is </a:t>
                </a:r>
                <a:r>
                  <a:rPr lang="en-US" sz="2400" i="1" dirty="0">
                    <a:solidFill>
                      <a:srgbClr val="C00000"/>
                    </a:solidFill>
                  </a:rPr>
                  <a:t>equally</a:t>
                </a:r>
                <a:r>
                  <a:rPr lang="en-US" sz="2400" dirty="0"/>
                  <a:t> likely to be the input, what is the </a:t>
                </a:r>
                <a:r>
                  <a:rPr lang="en-US" sz="2400" i="1" dirty="0">
                    <a:solidFill>
                      <a:srgbClr val="C00000"/>
                    </a:solidFill>
                  </a:rPr>
                  <a:t>expected</a:t>
                </a:r>
                <a:r>
                  <a:rPr lang="en-US" sz="2400" dirty="0"/>
                  <a:t> runtime of </a:t>
                </a:r>
                <a:r>
                  <a:rPr lang="en-US" sz="2400" dirty="0" err="1">
                    <a:latin typeface="Courier New" panose="02070309020205020404" pitchFamily="49" charset="0"/>
                    <a:cs typeface="Courier New" panose="02070309020205020404" pitchFamily="49" charset="0"/>
                  </a:rPr>
                  <a:t>QuickSort</a:t>
                </a:r>
                <a:r>
                  <a:rPr lang="en-US" sz="2400" dirty="0"/>
                  <a:t>?</a:t>
                </a:r>
              </a:p>
              <a:p>
                <a:pPr>
                  <a:spcBef>
                    <a:spcPts val="600"/>
                  </a:spcBef>
                </a:pPr>
                <a:r>
                  <a:rPr lang="en-US" sz="2000" dirty="0"/>
                  <a:t>Each call to </a:t>
                </a:r>
                <a:r>
                  <a:rPr lang="en-US" sz="2000" dirty="0">
                    <a:latin typeface="Courier New" panose="02070309020205020404" pitchFamily="49" charset="0"/>
                    <a:cs typeface="Courier New" panose="02070309020205020404" pitchFamily="49" charset="0"/>
                  </a:rPr>
                  <a:t>Partition</a:t>
                </a:r>
                <a:r>
                  <a:rPr lang="en-US" sz="2000" dirty="0"/>
                  <a:t> is quite likely to be reasonably balanced</a:t>
                </a:r>
                <a:br>
                  <a:rPr lang="en-US" sz="2000" dirty="0"/>
                </a:br>
                <a:r>
                  <a:rPr lang="en-US" sz="2000" dirty="0"/>
                  <a:t>(i.e., each split is of constant proportionality).</a:t>
                </a:r>
              </a:p>
              <a:p>
                <a:pPr>
                  <a:spcBef>
                    <a:spcPts val="600"/>
                  </a:spcBef>
                </a:pPr>
                <a:r>
                  <a:rPr lang="en-US" sz="2000" dirty="0"/>
                  <a:t>So there cannot have too many “bad” </a:t>
                </a:r>
                <a:r>
                  <a:rPr lang="en-US" sz="2000" dirty="0">
                    <a:latin typeface="Courier New" panose="02070309020205020404" pitchFamily="49" charset="0"/>
                    <a:cs typeface="Courier New" panose="02070309020205020404" pitchFamily="49" charset="0"/>
                  </a:rPr>
                  <a:t>Partition</a:t>
                </a:r>
                <a:r>
                  <a:rPr lang="en-US" sz="2000" dirty="0"/>
                  <a:t> between two “good” </a:t>
                </a:r>
                <a:r>
                  <a:rPr lang="en-US" sz="2000" dirty="0">
                    <a:latin typeface="Courier New" panose="02070309020205020404" pitchFamily="49" charset="0"/>
                    <a:cs typeface="Courier New" panose="02070309020205020404" pitchFamily="49" charset="0"/>
                  </a:rPr>
                  <a:t>Partition</a:t>
                </a:r>
                <a:r>
                  <a:rPr lang="en-US" sz="2000" dirty="0"/>
                  <a:t>.</a:t>
                </a:r>
              </a:p>
              <a:p>
                <a:pPr>
                  <a:spcBef>
                    <a:spcPts val="600"/>
                  </a:spcBef>
                </a:pPr>
                <a:r>
                  <a:rPr lang="en-US" sz="2000" dirty="0"/>
                  <a:t>The cost of “bad” </a:t>
                </a:r>
                <a:r>
                  <a:rPr lang="en-US" sz="2000" dirty="0">
                    <a:latin typeface="Courier New" panose="02070309020205020404" pitchFamily="49" charset="0"/>
                    <a:cs typeface="Courier New" panose="02070309020205020404" pitchFamily="49" charset="0"/>
                  </a:rPr>
                  <a:t>Partition</a:t>
                </a:r>
                <a:r>
                  <a:rPr lang="en-US" sz="2000" dirty="0">
                    <a:cs typeface="Courier New" panose="02070309020205020404" pitchFamily="49" charset="0"/>
                  </a:rPr>
                  <a:t> </a:t>
                </a:r>
                <a:r>
                  <a:rPr lang="en-US" sz="2000" dirty="0"/>
                  <a:t>can be absorbed by recent “good” </a:t>
                </a:r>
                <a:r>
                  <a:rPr lang="en-US" sz="2000" dirty="0">
                    <a:latin typeface="Courier New" panose="02070309020205020404" pitchFamily="49" charset="0"/>
                    <a:cs typeface="Courier New" panose="02070309020205020404" pitchFamily="49" charset="0"/>
                  </a:rPr>
                  <a:t>Partition</a:t>
                </a:r>
                <a:r>
                  <a:rPr lang="en-US" sz="2000" dirty="0"/>
                  <a:t>, without affecting time complexity asymptotically.</a:t>
                </a:r>
              </a:p>
              <a:p>
                <a:pPr>
                  <a:spcBef>
                    <a:spcPts val="600"/>
                  </a:spcBef>
                </a:pPr>
                <a:r>
                  <a:rPr lang="en-US" sz="2400" dirty="0">
                    <a:solidFill>
                      <a:srgbClr val="C00000"/>
                    </a:solidFill>
                  </a:rPr>
                  <a:t>The average runtime of </a:t>
                </a:r>
                <a:r>
                  <a:rPr lang="en-US" sz="2400" dirty="0" err="1">
                    <a:solidFill>
                      <a:srgbClr val="C00000"/>
                    </a:solidFill>
                  </a:rPr>
                  <a:t>QuickSort</a:t>
                </a:r>
                <a:r>
                  <a:rPr lang="en-US" sz="2400" dirty="0">
                    <a:solidFill>
                      <a:srgbClr val="C00000"/>
                    </a:solidFill>
                  </a:rPr>
                  <a:t> is </a:t>
                </a:r>
                <a14:m>
                  <m:oMath xmlns:m="http://schemas.openxmlformats.org/officeDocument/2006/math">
                    <m:r>
                      <a:rPr lang="en-US" sz="2400" b="0" i="1" smtClean="0">
                        <a:solidFill>
                          <a:srgbClr val="C00000"/>
                        </a:solidFill>
                        <a:latin typeface="Cambria Math" panose="02040503050406030204" pitchFamily="18" charset="0"/>
                      </a:rPr>
                      <m:t>𝑂</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𝑛</m:t>
                    </m:r>
                    <m:func>
                      <m:funcPr>
                        <m:ctrlPr>
                          <a:rPr lang="en-US" sz="2400" b="0" i="1" smtClean="0">
                            <a:solidFill>
                              <a:srgbClr val="C00000"/>
                            </a:solidFill>
                            <a:latin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rPr>
                          <m:t>log</m:t>
                        </m:r>
                      </m:fName>
                      <m:e>
                        <m:r>
                          <a:rPr lang="en-US" sz="2400" b="0" i="1" smtClean="0">
                            <a:solidFill>
                              <a:srgbClr val="C00000"/>
                            </a:solidFill>
                            <a:latin typeface="Cambria Math" panose="02040503050406030204" pitchFamily="18" charset="0"/>
                          </a:rPr>
                          <m:t>𝑛</m:t>
                        </m:r>
                      </m:e>
                    </m:func>
                    <m:r>
                      <a:rPr lang="en-US" sz="2400" b="0" i="1" smtClean="0">
                        <a:solidFill>
                          <a:srgbClr val="C00000"/>
                        </a:solidFill>
                        <a:latin typeface="Cambria Math" panose="02040503050406030204" pitchFamily="18" charset="0"/>
                      </a:rPr>
                      <m:t>)</m:t>
                    </m:r>
                  </m:oMath>
                </a14:m>
                <a:r>
                  <a:rPr lang="en-US" sz="2400" dirty="0">
                    <a:solidFill>
                      <a:srgbClr val="C00000"/>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269"/>
                </a:stretch>
              </a:blipFill>
            </p:spPr>
            <p:txBody>
              <a:bodyPr/>
              <a:lstStyle/>
              <a:p>
                <a:r>
                  <a:rPr lang="en-US">
                    <a:noFill/>
                  </a:rPr>
                  <a:t> </a:t>
                </a:r>
                <a:endParaRPr lang="en-US">
                  <a:noFill/>
                </a:endParaRPr>
              </a:p>
            </p:txBody>
          </p:sp>
        </mc:Fallback>
      </mc:AlternateContent>
      <p:sp>
        <p:nvSpPr>
          <p:cNvPr id="5" name="文本框 4"/>
          <p:cNvSpPr txBox="1"/>
          <p:nvPr/>
        </p:nvSpPr>
        <p:spPr>
          <a:xfrm>
            <a:off x="5404287" y="1690687"/>
            <a:ext cx="3111063" cy="707886"/>
          </a:xfrm>
          <a:prstGeom prst="rect">
            <a:avLst/>
          </a:prstGeom>
          <a:noFill/>
        </p:spPr>
        <p:txBody>
          <a:bodyPr wrap="square" rtlCol="0">
            <a:spAutoFit/>
          </a:bodyPr>
          <a:lstStyle/>
          <a:p>
            <a:r>
              <a:rPr lang="en-US" sz="2000" dirty="0">
                <a:solidFill>
                  <a:srgbClr val="C00000"/>
                </a:solidFill>
              </a:rPr>
              <a:t>So how well does </a:t>
            </a:r>
            <a:r>
              <a:rPr lang="en-US" sz="2000" dirty="0" err="1">
                <a:solidFill>
                  <a:srgbClr val="C00000"/>
                </a:solidFill>
              </a:rPr>
              <a:t>QuickSort</a:t>
            </a:r>
            <a:br>
              <a:rPr lang="en-US" sz="2000" dirty="0">
                <a:solidFill>
                  <a:srgbClr val="C00000"/>
                </a:solidFill>
              </a:rPr>
            </a:br>
            <a:r>
              <a:rPr lang="en-US" sz="2000" dirty="0">
                <a:solidFill>
                  <a:srgbClr val="C00000"/>
                </a:solidFill>
              </a:rPr>
              <a:t>perform in general?</a:t>
            </a:r>
            <a:endParaRPr lang="en-US" sz="2000" dirty="0">
              <a:solidFill>
                <a:srgbClr val="C00000"/>
              </a:solidFill>
            </a:endParaRPr>
          </a:p>
        </p:txBody>
      </p:sp>
      <p:pic>
        <p:nvPicPr>
          <p:cNvPr id="6" name="图片 5"/>
          <p:cNvPicPr>
            <a:picLocks noChangeAspect="1"/>
          </p:cNvPicPr>
          <p:nvPr/>
        </p:nvPicPr>
        <p:blipFill>
          <a:blip r:embed="rId2"/>
          <a:stretch>
            <a:fillRect/>
          </a:stretch>
        </p:blipFill>
        <p:spPr>
          <a:xfrm>
            <a:off x="314325" y="787426"/>
            <a:ext cx="8515350" cy="180652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Sorting algorithms till now</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690FF9D-B31C-4738-85A9-8BE7AA16E1C8}"/>
                  </a:ext>
                </a:extLst>
              </p:cNvPr>
              <p:cNvSpPr>
                <a:spLocks noGrp="1"/>
              </p:cNvSpPr>
              <p:nvPr>
                <p:ph idx="1"/>
              </p:nvPr>
            </p:nvSpPr>
            <p:spPr/>
            <p:txBody>
              <a:bodyPr>
                <a:normAutofit/>
              </a:bodyPr>
              <a:lstStyle/>
              <a:p>
                <a:r>
                  <a:rPr lang="en-US" sz="2600" b="1" dirty="0"/>
                  <a:t>Insertion Sort:</a:t>
                </a:r>
                <a:r>
                  <a:rPr lang="en-US" sz="2600" dirty="0"/>
                  <a:t> gradually increase size of sorted part.</a:t>
                </a:r>
              </a:p>
              <a:p>
                <a:pPr lvl="1"/>
                <a14:m>
                  <m:oMath xmlns:m="http://schemas.openxmlformats.org/officeDocument/2006/math">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𝑛</m:t>
                            </m:r>
                          </m:e>
                          <m:sup>
                            <m:r>
                              <a:rPr lang="en-US" sz="2200" b="0" i="1" smtClean="0">
                                <a:latin typeface="Cambria Math" panose="02040503050406030204" pitchFamily="18" charset="0"/>
                              </a:rPr>
                              <m:t>2</m:t>
                            </m:r>
                          </m:sup>
                        </m:sSup>
                      </m:e>
                    </m:d>
                  </m:oMath>
                </a14:m>
                <a:r>
                  <a:rPr lang="en-US" sz="2200" dirty="0"/>
                  <a:t> time,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b="0" i="1" smtClean="0">
                            <a:latin typeface="Cambria Math" panose="02040503050406030204" pitchFamily="18" charset="0"/>
                          </a:rPr>
                          <m:t>1</m:t>
                        </m:r>
                      </m:e>
                    </m:d>
                  </m:oMath>
                </a14:m>
                <a:r>
                  <a:rPr lang="en-US" sz="2200" dirty="0"/>
                  <a:t> space.</a:t>
                </a:r>
              </a:p>
              <a:p>
                <a:pPr lvl="1"/>
                <a:endParaRPr lang="en-US" sz="2200" dirty="0"/>
              </a:p>
              <a:p>
                <a:r>
                  <a:rPr lang="en-US" sz="2600" b="1" dirty="0"/>
                  <a:t>Merge Sort:</a:t>
                </a:r>
                <a:r>
                  <a:rPr lang="en-US" sz="2600" dirty="0"/>
                  <a:t> textbook example of divide-and-conquer.</a:t>
                </a:r>
              </a:p>
              <a:p>
                <a:pPr lvl="1"/>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b="0" i="1" smtClean="0">
                            <a:latin typeface="Cambria Math" panose="02040503050406030204" pitchFamily="18" charset="0"/>
                          </a:rPr>
                          <m:t>𝑛</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log</m:t>
                            </m:r>
                          </m:fName>
                          <m:e>
                            <m:r>
                              <a:rPr lang="en-US" sz="2200" b="0" i="1" smtClean="0">
                                <a:latin typeface="Cambria Math" panose="02040503050406030204" pitchFamily="18" charset="0"/>
                              </a:rPr>
                              <m:t>𝑛</m:t>
                            </m:r>
                          </m:e>
                        </m:func>
                      </m:e>
                    </m:d>
                  </m:oMath>
                </a14:m>
                <a:r>
                  <a:rPr lang="en-US" sz="2200" dirty="0"/>
                  <a:t> time,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b="0" i="1" smtClean="0">
                            <a:latin typeface="Cambria Math" panose="02040503050406030204" pitchFamily="18" charset="0"/>
                          </a:rPr>
                          <m:t>𝑛</m:t>
                        </m:r>
                      </m:e>
                    </m:d>
                  </m:oMath>
                </a14:m>
                <a:r>
                  <a:rPr lang="en-US" sz="2200" dirty="0"/>
                  <a:t> space.</a:t>
                </a:r>
              </a:p>
              <a:p>
                <a:pPr lvl="1"/>
                <a:endParaRPr lang="en-US" sz="2200" dirty="0"/>
              </a:p>
              <a:p>
                <a:r>
                  <a:rPr lang="en-US" sz="2600" b="1" dirty="0"/>
                  <a:t>Heap Sort:</a:t>
                </a:r>
                <a:r>
                  <a:rPr lang="en-US" sz="2600" dirty="0"/>
                  <a:t> leverage the heap data structure.</a:t>
                </a:r>
              </a:p>
              <a:p>
                <a:pPr lvl="1"/>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i="1">
                            <a:latin typeface="Cambria Math" panose="02040503050406030204" pitchFamily="18" charset="0"/>
                          </a:rPr>
                          <m:t>𝑛</m:t>
                        </m:r>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log</m:t>
                            </m:r>
                          </m:fName>
                          <m:e>
                            <m:r>
                              <a:rPr lang="en-US" sz="2200" i="1">
                                <a:latin typeface="Cambria Math" panose="02040503050406030204" pitchFamily="18" charset="0"/>
                              </a:rPr>
                              <m:t>𝑛</m:t>
                            </m:r>
                          </m:e>
                        </m:func>
                      </m:e>
                    </m:d>
                  </m:oMath>
                </a14:m>
                <a:r>
                  <a:rPr lang="en-US" sz="2200" dirty="0"/>
                  <a:t> time,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i="1">
                            <a:latin typeface="Cambria Math" panose="02040503050406030204" pitchFamily="18" charset="0"/>
                          </a:rPr>
                          <m:t>1</m:t>
                        </m:r>
                      </m:e>
                    </m:d>
                  </m:oMath>
                </a14:m>
                <a:r>
                  <a:rPr lang="en-US" sz="2200" dirty="0"/>
                  <a:t> space.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159" t="-210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Randomized </a:t>
            </a:r>
            <a:r>
              <a:rPr lang="en-US" b="1" dirty="0" err="1"/>
              <a:t>QuickSort</a:t>
            </a:r>
            <a:endParaRPr lang="en-US" b="1" dirty="0"/>
          </a:p>
        </p:txBody>
      </p:sp>
      <p:sp>
        <p:nvSpPr>
          <p:cNvPr id="3" name="内容占位符 2"/>
          <p:cNvSpPr>
            <a:spLocks noGrp="1"/>
          </p:cNvSpPr>
          <p:nvPr>
            <p:ph idx="1"/>
          </p:nvPr>
        </p:nvSpPr>
        <p:spPr>
          <a:xfrm>
            <a:off x="628650" y="1690688"/>
            <a:ext cx="7886700" cy="4802185"/>
          </a:xfrm>
        </p:spPr>
        <p:txBody>
          <a:bodyPr>
            <a:normAutofit/>
          </a:bodyPr>
          <a:lstStyle/>
          <a:p>
            <a:r>
              <a:rPr lang="en-US" sz="2400" dirty="0"/>
              <a:t>Picking “good” pivot is important for the performance,</a:t>
            </a:r>
            <a:br>
              <a:rPr lang="en-US" sz="2400" dirty="0"/>
            </a:br>
            <a:r>
              <a:rPr lang="en-US" sz="2400" dirty="0"/>
              <a:t>but how do we do it?</a:t>
            </a:r>
            <a:endParaRPr lang="en-US" sz="2400" dirty="0"/>
          </a:p>
          <a:p>
            <a:r>
              <a:rPr lang="en-US" sz="2400" dirty="0"/>
              <a:t>On choosing pivot: first, last, median of three, …?</a:t>
            </a:r>
            <a:endParaRPr lang="en-US" sz="2400" dirty="0"/>
          </a:p>
          <a:p>
            <a:r>
              <a:rPr lang="en-US" sz="2400" dirty="0"/>
              <a:t>Any simple </a:t>
            </a:r>
            <a:r>
              <a:rPr lang="en-US" sz="2400" dirty="0">
                <a:solidFill>
                  <a:srgbClr val="C00000"/>
                </a:solidFill>
              </a:rPr>
              <a:t>deterministic</a:t>
            </a:r>
            <a:r>
              <a:rPr lang="en-US" sz="2400" dirty="0"/>
              <a:t> mechanism could fail!</a:t>
            </a:r>
            <a:br>
              <a:rPr lang="en-US" sz="2400" dirty="0"/>
            </a:br>
            <a:r>
              <a:rPr lang="en-US" sz="2000" dirty="0"/>
              <a:t>(If the input is given by an “adversary” that knows the algorithm.)</a:t>
            </a:r>
            <a:endParaRPr lang="en-US" sz="2400" dirty="0"/>
          </a:p>
          <a:p>
            <a:r>
              <a:rPr lang="en-US" sz="2400" dirty="0"/>
              <a:t>Choose pivot (uniformly) </a:t>
            </a:r>
            <a:r>
              <a:rPr lang="en-US" sz="2400" b="1" dirty="0">
                <a:solidFill>
                  <a:srgbClr val="C00000"/>
                </a:solidFill>
              </a:rPr>
              <a:t>at random</a:t>
            </a:r>
            <a:r>
              <a:rPr lang="en-US" sz="2400" dirty="0"/>
              <a:t>!</a:t>
            </a:r>
            <a:endParaRPr lang="en-US" sz="2400" dirty="0"/>
          </a:p>
          <a:p>
            <a:r>
              <a:rPr lang="en-US" sz="2400" dirty="0"/>
              <a:t>Since the choice is randomly made, there is a good chance (constant probability) that we choose a “good” pivot.</a:t>
            </a:r>
            <a:endParaRPr lang="en-US" sz="2400" dirty="0"/>
          </a:p>
          <a:p>
            <a:r>
              <a:rPr lang="en-US" sz="2000" dirty="0"/>
              <a:t>The above claim holds even if the input is given by an “adversary” that knows the algorithm (but not the random bits the algorithm uses).</a:t>
            </a:r>
            <a:endParaRPr lang="en-US" sz="2400" dirty="0"/>
          </a:p>
        </p:txBody>
      </p:sp>
      <p:sp>
        <p:nvSpPr>
          <p:cNvPr id="4" name="矩形 3"/>
          <p:cNvSpPr/>
          <p:nvPr/>
        </p:nvSpPr>
        <p:spPr>
          <a:xfrm>
            <a:off x="628650" y="1690687"/>
            <a:ext cx="4158814" cy="18748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RndQuickSort</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if (p&lt;r)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 = Random(</a:t>
            </a:r>
            <a:r>
              <a:rPr lang="en-US" dirty="0" err="1">
                <a:solidFill>
                  <a:schemeClr val="tx1"/>
                </a:solidFill>
                <a:latin typeface="Courier New" pitchFamily="49" charset="0"/>
                <a:cs typeface="Courier New" pitchFamily="49" charset="0"/>
              </a:rPr>
              <a:t>p,r</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Swap(A[r],A[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a:t>
            </a:r>
            <a:r>
              <a:rPr lang="en-US" dirty="0" err="1">
                <a:solidFill>
                  <a:schemeClr val="tx1"/>
                </a:solidFill>
                <a:latin typeface="Courier New" pitchFamily="49" charset="0"/>
                <a:cs typeface="Courier New" pitchFamily="49" charset="0"/>
              </a:rPr>
              <a:t>InplacePartition</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A,p,r</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RndQuickSort</a:t>
            </a:r>
            <a:r>
              <a:rPr lang="en-US" dirty="0">
                <a:solidFill>
                  <a:schemeClr val="tx1"/>
                </a:solidFill>
                <a:latin typeface="Courier New" pitchFamily="49" charset="0"/>
                <a:cs typeface="Courier New" pitchFamily="49" charset="0"/>
              </a:rPr>
              <a:t>(A,p,q-1)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RndQuickSort</a:t>
            </a:r>
            <a:r>
              <a:rPr lang="en-US" dirty="0">
                <a:solidFill>
                  <a:schemeClr val="tx1"/>
                </a:solidFill>
                <a:latin typeface="Courier New" pitchFamily="49" charset="0"/>
                <a:cs typeface="Courier New" pitchFamily="49" charset="0"/>
              </a:rPr>
              <a:t>(A,q+1,r)</a:t>
            </a:r>
            <a:endParaRPr lang="en-US"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Performance of </a:t>
            </a:r>
            <a:r>
              <a:rPr lang="en-US" b="1" dirty="0" err="1"/>
              <a:t>RndQuickSort</a:t>
            </a:r>
            <a:endParaRPr lang="en-US" b="1" dirty="0"/>
          </a:p>
        </p:txBody>
      </p:sp>
      <p:sp>
        <p:nvSpPr>
          <p:cNvPr id="4" name="矩形 3"/>
          <p:cNvSpPr/>
          <p:nvPr/>
        </p:nvSpPr>
        <p:spPr>
          <a:xfrm>
            <a:off x="628650" y="1690689"/>
            <a:ext cx="4158814" cy="18748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RndQuickSort</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if (p&lt;r)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 = Random(</a:t>
            </a:r>
            <a:r>
              <a:rPr lang="en-US" dirty="0" err="1">
                <a:solidFill>
                  <a:schemeClr val="tx1"/>
                </a:solidFill>
                <a:latin typeface="Courier New" pitchFamily="49" charset="0"/>
                <a:cs typeface="Courier New" pitchFamily="49" charset="0"/>
              </a:rPr>
              <a:t>p,r</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Swap(A[r],A[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q = </a:t>
            </a:r>
            <a:r>
              <a:rPr lang="en-US" dirty="0" err="1">
                <a:solidFill>
                  <a:schemeClr val="tx1"/>
                </a:solidFill>
                <a:latin typeface="Courier New" pitchFamily="49" charset="0"/>
                <a:cs typeface="Courier New" pitchFamily="49" charset="0"/>
              </a:rPr>
              <a:t>InplacePartition</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A,p,r</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RndQuickSort</a:t>
            </a:r>
            <a:r>
              <a:rPr lang="en-US" dirty="0">
                <a:solidFill>
                  <a:schemeClr val="tx1"/>
                </a:solidFill>
                <a:latin typeface="Courier New" pitchFamily="49" charset="0"/>
                <a:cs typeface="Courier New" pitchFamily="49" charset="0"/>
              </a:rPr>
              <a:t>(A,p,q-1)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RndQuickSort</a:t>
            </a:r>
            <a:r>
              <a:rPr lang="en-US" dirty="0">
                <a:solidFill>
                  <a:schemeClr val="tx1"/>
                </a:solidFill>
                <a:latin typeface="Courier New" pitchFamily="49" charset="0"/>
                <a:cs typeface="Courier New" pitchFamily="49" charset="0"/>
              </a:rPr>
              <a:t>(A,q+1,r)</a:t>
            </a:r>
            <a:endParaRPr lang="en-US"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5" name="文本框 4">
                <a:extLst>
                  <a:ext uri="{FF2B5EF4-FFF2-40B4-BE49-F238E27FC236}">
                    <a14:artisticCrisscrossEtching id="{F5493A4D-C2E9-4A00-884B-DB5AF9BAD1BE}"/>
                  </a:ext>
                </a:extLst>
              </p:cNvPr>
              <p:cNvSpPr txBox="1"/>
              <p:nvPr/>
            </p:nvSpPr>
            <p:spPr>
              <a:xfrm>
                <a:off x="628650" y="3791396"/>
                <a:ext cx="7886700" cy="493752"/>
              </a:xfrm>
              <a:prstGeom prst="roundRect">
                <a:avLst/>
              </a:prstGeom>
              <a:solidFill>
                <a:schemeClr val="tx2">
                  <a:lumMod val="20000"/>
                  <a:lumOff val="80000"/>
                </a:schemeClr>
              </a:solidFill>
            </p:spPr>
            <p:txBody>
              <a:bodyPr wrap="square" rtlCol="0">
                <a:spAutoFit/>
              </a:bodyPr>
              <a:lstStyle/>
              <a:p>
                <a:pPr algn="ctr"/>
                <a:r>
                  <a:rPr lang="en-US" sz="2300" dirty="0">
                    <a:solidFill>
                      <a:schemeClr val="tx1"/>
                    </a:solidFill>
                  </a:rPr>
                  <a:t>The expected runtime is </a:t>
                </a:r>
                <a14:m>
                  <m:oMath xmlns:m="http://schemas.openxmlformats.org/officeDocument/2006/math">
                    <m:r>
                      <a:rPr lang="en-US" sz="2300" b="0" i="1" smtClean="0">
                        <a:solidFill>
                          <a:schemeClr val="tx1"/>
                        </a:solidFill>
                        <a:latin typeface="Cambria Math" panose="02040503050406030204" pitchFamily="18" charset="0"/>
                      </a:rPr>
                      <m:t>𝑂</m:t>
                    </m:r>
                    <m:r>
                      <a:rPr lang="en-US" sz="2300" b="0" i="1" smtClean="0">
                        <a:solidFill>
                          <a:schemeClr val="tx1"/>
                        </a:solidFill>
                        <a:latin typeface="Cambria Math" panose="02040503050406030204" pitchFamily="18" charset="0"/>
                      </a:rPr>
                      <m:t>(</m:t>
                    </m:r>
                    <m:r>
                      <a:rPr lang="en-US" sz="2300" b="0" i="1" smtClean="0">
                        <a:solidFill>
                          <a:schemeClr val="tx1"/>
                        </a:solidFill>
                        <a:latin typeface="Cambria Math" panose="02040503050406030204" pitchFamily="18" charset="0"/>
                      </a:rPr>
                      <m:t>𝑛</m:t>
                    </m:r>
                    <m:func>
                      <m:funcPr>
                        <m:ctrlPr>
                          <a:rPr lang="en-US" sz="2300" i="1" smtClean="0">
                            <a:solidFill>
                              <a:schemeClr val="tx1"/>
                            </a:solidFill>
                            <a:latin typeface="Cambria Math" panose="02040503050406030204" pitchFamily="18" charset="0"/>
                          </a:rPr>
                        </m:ctrlPr>
                      </m:funcPr>
                      <m:fName>
                        <m:r>
                          <m:rPr>
                            <m:sty m:val="p"/>
                          </m:rPr>
                          <a:rPr lang="en-US" sz="2300" b="0" i="0" smtClean="0">
                            <a:solidFill>
                              <a:schemeClr val="tx1"/>
                            </a:solidFill>
                            <a:latin typeface="Cambria Math" panose="02040503050406030204" pitchFamily="18" charset="0"/>
                          </a:rPr>
                          <m:t>log</m:t>
                        </m:r>
                      </m:fName>
                      <m:e>
                        <m:r>
                          <a:rPr lang="en-US" sz="2300" b="0" i="1" smtClean="0">
                            <a:solidFill>
                              <a:schemeClr val="tx1"/>
                            </a:solidFill>
                            <a:latin typeface="Cambria Math" panose="02040503050406030204" pitchFamily="18" charset="0"/>
                          </a:rPr>
                          <m:t>𝑛</m:t>
                        </m:r>
                      </m:e>
                    </m:func>
                    <m:r>
                      <a:rPr lang="en-US" sz="2300" b="0" i="1" smtClean="0">
                        <a:solidFill>
                          <a:schemeClr val="tx1"/>
                        </a:solidFill>
                        <a:latin typeface="Cambria Math" panose="02040503050406030204" pitchFamily="18" charset="0"/>
                      </a:rPr>
                      <m:t>)</m:t>
                    </m:r>
                  </m:oMath>
                </a14:m>
                <a:r>
                  <a:rPr lang="en-US" sz="2300" dirty="0">
                    <a:solidFill>
                      <a:schemeClr val="tx1"/>
                    </a:solidFill>
                  </a:rPr>
                  <a:t>, for </a:t>
                </a:r>
                <a:r>
                  <a:rPr lang="en-US" sz="2300" b="1" i="1" dirty="0">
                    <a:solidFill>
                      <a:srgbClr val="C00000"/>
                    </a:solidFill>
                  </a:rPr>
                  <a:t>any</a:t>
                </a:r>
                <a:r>
                  <a:rPr lang="en-US" sz="2300" dirty="0">
                    <a:solidFill>
                      <a:schemeClr val="tx1"/>
                    </a:solidFill>
                  </a:rPr>
                  <a:t> input distribution.</a:t>
                </a:r>
              </a:p>
            </p:txBody>
          </p:sp>
        </mc:Choice>
        <mc:Fallback>
          <p:sp>
            <p:nvSpPr>
              <p:cNvPr id="5" name="文本框 4"/>
              <p:cNvSpPr txBox="1">
                <a:spLocks noRot="1" noChangeAspect="1" noMove="1" noResize="1" noEditPoints="1" noAdjustHandles="1" noChangeArrowheads="1" noChangeShapeType="1" noTextEdit="1"/>
              </p:cNvSpPr>
              <p:nvPr/>
            </p:nvSpPr>
            <p:spPr>
              <a:xfrm>
                <a:off x="628650" y="3791396"/>
                <a:ext cx="7886700" cy="493752"/>
              </a:xfrm>
              <a:prstGeom prst="roundRect">
                <a:avLst/>
              </a:prstGeom>
              <a:blipFill rotWithShape="1">
                <a:blip r:embed="rId1"/>
                <a:stretch>
                  <a:fillRect t="-4938" b="-22222"/>
                </a:stretch>
              </a:blipFill>
            </p:spPr>
            <p:txBody>
              <a:bodyPr/>
              <a:lstStyle/>
              <a:p>
                <a:r>
                  <a:rPr lang="en-US">
                    <a:noFill/>
                  </a:rPr>
                  <a:t> </a:t>
                </a:r>
                <a:endParaRPr lang="en-US">
                  <a:noFill/>
                </a:endParaRPr>
              </a:p>
            </p:txBody>
          </p:sp>
        </mc:Fallback>
      </mc:AlternateContent>
      <p:sp>
        <p:nvSpPr>
          <p:cNvPr id="10" name="矩形 9"/>
          <p:cNvSpPr/>
          <p:nvPr/>
        </p:nvSpPr>
        <p:spPr>
          <a:xfrm>
            <a:off x="5623034" y="1539341"/>
            <a:ext cx="2892316" cy="217753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InplacePartition</a:t>
            </a:r>
            <a:r>
              <a:rPr lang="en-GB" b="1" u="sng" dirty="0">
                <a:solidFill>
                  <a:schemeClr val="tx1"/>
                </a:solidFill>
              </a:rPr>
              <a:t>(A, p, r):</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x = A[r],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=p-1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for (j=p to r-1)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(A[j]&lt;=x)</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=i+1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Swap(A[i+1],A[r])</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i+1</a:t>
            </a:r>
            <a:endParaRPr lang="en-US"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11" name="文本框 10">
                <a:extLst>
                  <a:ext uri="{FF2B5EF4-FFF2-40B4-BE49-F238E27FC236}">
                    <a14:artisticCrisscrossEtching id="{4B67EF95-45DC-40D9-AF1F-8254ECBB2552}"/>
                  </a:ext>
                </a:extLst>
              </p:cNvPr>
              <p:cNvSpPr txBox="1"/>
              <p:nvPr/>
            </p:nvSpPr>
            <p:spPr>
              <a:xfrm>
                <a:off x="628650" y="4477027"/>
                <a:ext cx="3748655" cy="1323439"/>
              </a:xfrm>
              <a:prstGeom prst="rect">
                <a:avLst/>
              </a:prstGeom>
              <a:noFill/>
            </p:spPr>
            <p:txBody>
              <a:bodyPr wrap="none" rtlCol="0">
                <a:spAutoFit/>
              </a:bodyPr>
              <a:lstStyle/>
              <a:p>
                <a:r>
                  <a:rPr lang="en-US" sz="2000" dirty="0"/>
                  <a:t>Cost of a call to </a:t>
                </a:r>
                <a:r>
                  <a:rPr lang="en-US" sz="2000" dirty="0" err="1">
                    <a:latin typeface="Courier New" panose="02070309020205020404" pitchFamily="49" charset="0"/>
                    <a:cs typeface="Courier New" panose="02070309020205020404" pitchFamily="49" charset="0"/>
                  </a:rPr>
                  <a:t>RndQuickSort</a:t>
                </a:r>
                <a:r>
                  <a:rPr lang="en-US" sz="2000" dirty="0"/>
                  <a:t>:</a:t>
                </a:r>
              </a:p>
              <a:p>
                <a:pPr marL="180000" indent="-180000">
                  <a:buFont typeface="Arial" panose="020B0604020202020204" pitchFamily="34" charset="0"/>
                  <a:buChar char="•"/>
                </a:pPr>
                <a:r>
                  <a:rPr lang="en-US" sz="2000" dirty="0"/>
                  <a:t>Choose a pivot in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(1)</m:t>
                    </m:r>
                  </m:oMath>
                </a14:m>
                <a:r>
                  <a:rPr lang="en-US" sz="2000" dirty="0"/>
                  <a:t> time;</a:t>
                </a:r>
              </a:p>
              <a:p>
                <a:pPr marL="180000" indent="-180000">
                  <a:buFont typeface="Arial" panose="020B0604020202020204" pitchFamily="34" charset="0"/>
                  <a:buChar char="•"/>
                </a:pPr>
                <a:r>
                  <a:rPr lang="en-US" sz="2000" dirty="0"/>
                  <a:t>Run </a:t>
                </a:r>
                <a:r>
                  <a:rPr lang="en-US" sz="2000" dirty="0" err="1">
                    <a:latin typeface="Courier New" panose="02070309020205020404" pitchFamily="49" charset="0"/>
                    <a:cs typeface="Courier New" panose="02070309020205020404" pitchFamily="49" charset="0"/>
                  </a:rPr>
                  <a:t>InplacePartition</a:t>
                </a:r>
                <a:r>
                  <a:rPr lang="en-US" sz="2000" dirty="0"/>
                  <a:t>;</a:t>
                </a:r>
                <a:endParaRPr lang="en-US" sz="2000" dirty="0">
                  <a:latin typeface="Courier New" panose="02070309020205020404" pitchFamily="49" charset="0"/>
                  <a:cs typeface="Courier New" panose="02070309020205020404" pitchFamily="49" charset="0"/>
                </a:endParaRPr>
              </a:p>
              <a:p>
                <a:pPr marL="180000" indent="-180000">
                  <a:buFont typeface="Arial" panose="020B0604020202020204" pitchFamily="34" charset="0"/>
                  <a:buChar char="•"/>
                </a:pPr>
                <a:r>
                  <a:rPr lang="en-US" sz="2000" dirty="0"/>
                  <a:t>Recursive </a:t>
                </a:r>
                <a:r>
                  <a:rPr lang="en-US" sz="2000" dirty="0" err="1">
                    <a:latin typeface="Courier New" panose="02070309020205020404" pitchFamily="49" charset="0"/>
                    <a:cs typeface="Courier New" panose="02070309020205020404" pitchFamily="49" charset="0"/>
                  </a:rPr>
                  <a:t>RndQuickSort</a:t>
                </a:r>
                <a:r>
                  <a:rPr lang="en-US" sz="2000" dirty="0"/>
                  <a:t>.</a:t>
                </a:r>
                <a:endParaRPr lang="en-US" sz="2000" dirty="0">
                  <a:latin typeface="Courier New" panose="02070309020205020404" pitchFamily="49" charset="0"/>
                  <a:cs typeface="Courier New" panose="02070309020205020404" pitchFamily="49"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628650" y="4477027"/>
                <a:ext cx="3748655" cy="1323439"/>
              </a:xfrm>
              <a:prstGeom prst="rect">
                <a:avLst/>
              </a:prstGeom>
              <a:blipFill rotWithShape="1">
                <a:blip r:embed="rId2"/>
                <a:stretch>
                  <a:fillRect l="-1626" t="-3211" r="-813" b="-7339"/>
                </a:stretch>
              </a:blipFill>
            </p:spPr>
            <p:txBody>
              <a:bodyPr/>
              <a:lstStyle/>
              <a:p>
                <a:r>
                  <a:rPr lang="en-US">
                    <a:noFill/>
                  </a:rPr>
                  <a:t> </a:t>
                </a:r>
                <a:endParaRPr lang="en-US">
                  <a:noFill/>
                </a:endParaRPr>
              </a:p>
            </p:txBody>
          </p:sp>
        </mc:Fallback>
      </mc:AlternateContent>
      <p:sp>
        <p:nvSpPr>
          <p:cNvPr id="12" name="文本框 11"/>
          <p:cNvSpPr txBox="1"/>
          <p:nvPr/>
        </p:nvSpPr>
        <p:spPr>
          <a:xfrm>
            <a:off x="628650" y="5792290"/>
            <a:ext cx="4086824" cy="400110"/>
          </a:xfrm>
          <a:prstGeom prst="rect">
            <a:avLst/>
          </a:prstGeom>
          <a:noFill/>
        </p:spPr>
        <p:txBody>
          <a:bodyPr wrap="none" rtlCol="0">
            <a:spAutoFit/>
          </a:bodyPr>
          <a:lstStyle/>
          <a:p>
            <a:r>
              <a:rPr lang="en-US" sz="2000" dirty="0"/>
              <a:t>Each node can be pivot at most once!</a:t>
            </a:r>
            <a:endParaRPr lang="en-US" sz="2000" dirty="0"/>
          </a:p>
        </p:txBody>
      </p:sp>
      <mc:AlternateContent xmlns:mc="http://schemas.openxmlformats.org/markup-compatibility/2006">
        <mc:Choice xmlns:a14="http://schemas.microsoft.com/office/drawing/2010/main" Requires="a14">
          <p:sp>
            <p:nvSpPr>
              <p:cNvPr id="13" name="文本框 12">
                <a:extLst>
                  <a:ext uri="{FF2B5EF4-FFF2-40B4-BE49-F238E27FC236}">
                    <a14:artisticCrisscrossEtching id="{F5E76439-A5D2-4A6C-AC77-D4E7A27051B2}"/>
                  </a:ext>
                </a:extLst>
              </p:cNvPr>
              <p:cNvSpPr txBox="1"/>
              <p:nvPr/>
            </p:nvSpPr>
            <p:spPr>
              <a:xfrm>
                <a:off x="4787464" y="4477026"/>
                <a:ext cx="4001929" cy="1015663"/>
              </a:xfrm>
              <a:prstGeom prst="rect">
                <a:avLst/>
              </a:prstGeom>
              <a:noFill/>
            </p:spPr>
            <p:txBody>
              <a:bodyPr wrap="none" rtlCol="0">
                <a:spAutoFit/>
              </a:bodyPr>
              <a:lstStyle/>
              <a:p>
                <a:r>
                  <a:rPr lang="en-US" sz="2000" dirty="0"/>
                  <a:t>Total cost of </a:t>
                </a:r>
                <a:r>
                  <a:rPr lang="en-US" sz="2000" dirty="0" err="1">
                    <a:latin typeface="Courier New" panose="02070309020205020404" pitchFamily="49" charset="0"/>
                    <a:cs typeface="Courier New" panose="02070309020205020404" pitchFamily="49" charset="0"/>
                  </a:rPr>
                  <a:t>RndQuickSort</a:t>
                </a:r>
                <a:r>
                  <a:rPr lang="en-US" sz="2000" dirty="0"/>
                  <a:t>:</a:t>
                </a:r>
              </a:p>
              <a:p>
                <a:pPr marL="180000" indent="-1800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time for choosing pivots;</a:t>
                </a:r>
              </a:p>
              <a:p>
                <a:pPr marL="180000" indent="-180000">
                  <a:buFont typeface="Arial" panose="020B0604020202020204" pitchFamily="34" charset="0"/>
                  <a:buChar char="•"/>
                </a:pPr>
                <a:r>
                  <a:rPr lang="en-US" sz="2000" dirty="0"/>
                  <a:t>All calls to </a:t>
                </a:r>
                <a:r>
                  <a:rPr lang="en-US" sz="2000" dirty="0" err="1">
                    <a:latin typeface="Courier New" panose="02070309020205020404" pitchFamily="49" charset="0"/>
                    <a:cs typeface="Courier New" panose="02070309020205020404" pitchFamily="49" charset="0"/>
                  </a:rPr>
                  <a:t>InplacePartition</a:t>
                </a:r>
                <a:r>
                  <a:rPr lang="en-US" sz="2000" dirty="0"/>
                  <a:t>.</a:t>
                </a:r>
                <a:endParaRPr lang="en-US" sz="2000" dirty="0">
                  <a:latin typeface="Courier New" panose="02070309020205020404" pitchFamily="49" charset="0"/>
                  <a:cs typeface="Courier New" panose="02070309020205020404" pitchFamily="49"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4787464" y="4477026"/>
                <a:ext cx="4001929" cy="1015663"/>
              </a:xfrm>
              <a:prstGeom prst="rect">
                <a:avLst/>
              </a:prstGeom>
              <a:blipFill rotWithShape="1">
                <a:blip r:embed="rId3"/>
                <a:stretch>
                  <a:fillRect l="-1522" t="-4192" r="-609" b="-1018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4:artisticCrisscrossEtching id="{FC10C8AD-96ED-4382-989F-A1223C66B37A}"/>
                  </a:ext>
                </a:extLst>
              </p:cNvPr>
              <p:cNvSpPr txBox="1"/>
              <p:nvPr/>
            </p:nvSpPr>
            <p:spPr>
              <a:xfrm>
                <a:off x="4787464" y="5524021"/>
                <a:ext cx="3718967" cy="707886"/>
              </a:xfrm>
              <a:prstGeom prst="rect">
                <a:avLst/>
              </a:prstGeom>
              <a:noFill/>
            </p:spPr>
            <p:txBody>
              <a:bodyPr wrap="none" rtlCol="0">
                <a:spAutoFit/>
              </a:bodyPr>
              <a:lstStyle/>
              <a:p>
                <a:r>
                  <a:rPr lang="en-US" sz="2000" dirty="0"/>
                  <a:t>For each </a:t>
                </a:r>
                <a:r>
                  <a:rPr lang="en-US" sz="2000" dirty="0" err="1">
                    <a:latin typeface="Courier New" panose="02070309020205020404" pitchFamily="49" charset="0"/>
                    <a:cs typeface="Courier New" panose="02070309020205020404" pitchFamily="49" charset="0"/>
                  </a:rPr>
                  <a:t>InplacePartition</a:t>
                </a:r>
                <a:r>
                  <a:rPr lang="en-US" sz="2000" dirty="0"/>
                  <a:t>, </a:t>
                </a:r>
                <a:br>
                  <a:rPr lang="en-US" sz="2000" dirty="0"/>
                </a:br>
                <a:r>
                  <a:rPr lang="en-US" sz="2000" dirty="0"/>
                  <a:t>cost is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𝑐𝑜𝑚𝑝𝑎𝑟𝑖𝑠𝑜𝑛𝑠</m:t>
                    </m:r>
                    <m:r>
                      <a:rPr lang="en-US" sz="2000" b="0" i="1" smtClean="0">
                        <a:latin typeface="Cambria Math" panose="02040503050406030204" pitchFamily="18" charset="0"/>
                      </a:rPr>
                      <m:t>)</m:t>
                    </m:r>
                  </m:oMath>
                </a14:m>
                <a:r>
                  <a:rPr lang="en-US" sz="2000" dirty="0"/>
                  <a:t>.</a:t>
                </a:r>
              </a:p>
            </p:txBody>
          </p:sp>
        </mc:Choice>
        <mc:Fallback>
          <p:sp>
            <p:nvSpPr>
              <p:cNvPr id="14" name="文本框 13"/>
              <p:cNvSpPr txBox="1">
                <a:spLocks noRot="1" noChangeAspect="1" noMove="1" noResize="1" noEditPoints="1" noAdjustHandles="1" noChangeArrowheads="1" noChangeShapeType="1" noTextEdit="1"/>
              </p:cNvSpPr>
              <p:nvPr/>
            </p:nvSpPr>
            <p:spPr>
              <a:xfrm>
                <a:off x="4787464" y="5524021"/>
                <a:ext cx="3718967" cy="707886"/>
              </a:xfrm>
              <a:prstGeom prst="rect">
                <a:avLst/>
              </a:prstGeom>
              <a:blipFill rotWithShape="1">
                <a:blip r:embed="rId4"/>
                <a:stretch>
                  <a:fillRect l="-1639" t="-6034" r="-820" b="-1465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4:artisticCrisscrossEtching id="{0605B40C-7FBC-4F6B-9209-B76A65DF71E8}"/>
                  </a:ext>
                </a:extLst>
              </p:cNvPr>
              <p:cNvSpPr txBox="1"/>
              <p:nvPr/>
            </p:nvSpPr>
            <p:spPr>
              <a:xfrm>
                <a:off x="619731" y="4542182"/>
                <a:ext cx="7886700" cy="885349"/>
              </a:xfrm>
              <a:prstGeom prst="roundRect">
                <a:avLst/>
              </a:prstGeom>
              <a:solidFill>
                <a:schemeClr val="tx2">
                  <a:lumMod val="20000"/>
                  <a:lumOff val="80000"/>
                </a:schemeClr>
              </a:solidFill>
            </p:spPr>
            <p:txBody>
              <a:bodyPr wrap="square" rtlCol="0">
                <a:spAutoFit/>
              </a:bodyPr>
              <a:lstStyle/>
              <a:p>
                <a:r>
                  <a:rPr lang="en-US" sz="2300" dirty="0">
                    <a:solidFill>
                      <a:schemeClr val="tx1"/>
                    </a:solidFill>
                  </a:rPr>
                  <a:t>In an execution of </a:t>
                </a:r>
                <a:r>
                  <a:rPr lang="en-US" sz="2300" dirty="0" err="1">
                    <a:solidFill>
                      <a:schemeClr val="tx1"/>
                    </a:solidFill>
                    <a:latin typeface="Courier New" panose="02070309020205020404" pitchFamily="49" charset="0"/>
                    <a:cs typeface="Courier New" panose="02070309020205020404" pitchFamily="49" charset="0"/>
                  </a:rPr>
                  <a:t>RndQuickSort</a:t>
                </a:r>
                <a:r>
                  <a:rPr lang="en-US" sz="2300" dirty="0">
                    <a:solidFill>
                      <a:schemeClr val="tx1"/>
                    </a:solidFill>
                  </a:rPr>
                  <a:t>, the cost is</a:t>
                </a:r>
                <a:br>
                  <a:rPr lang="en-US" sz="2300" dirty="0">
                    <a:solidFill>
                      <a:schemeClr val="tx1"/>
                    </a:solidFill>
                  </a:rPr>
                </a:br>
                <a14:m>
                  <m:oMath xmlns:m="http://schemas.openxmlformats.org/officeDocument/2006/math">
                    <m:r>
                      <a:rPr lang="en-US" sz="2300" b="0" i="1" smtClean="0">
                        <a:solidFill>
                          <a:schemeClr val="tx1"/>
                        </a:solidFill>
                        <a:latin typeface="Cambria Math" panose="02040503050406030204" pitchFamily="18" charset="0"/>
                      </a:rPr>
                      <m:t>𝑂</m:t>
                    </m:r>
                    <m:d>
                      <m:dPr>
                        <m:ctrlPr>
                          <a:rPr lang="en-US" sz="2300" b="0" i="1" smtClean="0">
                            <a:solidFill>
                              <a:schemeClr val="tx1"/>
                            </a:solidFill>
                            <a:latin typeface="Cambria Math" panose="02040503050406030204" pitchFamily="18" charset="0"/>
                          </a:rPr>
                        </m:ctrlPr>
                      </m:dPr>
                      <m:e>
                        <m:r>
                          <a:rPr lang="en-US" sz="2300" b="0" i="1" smtClean="0">
                            <a:solidFill>
                              <a:schemeClr val="tx1"/>
                            </a:solidFill>
                            <a:latin typeface="Cambria Math" panose="02040503050406030204" pitchFamily="18" charset="0"/>
                          </a:rPr>
                          <m:t>𝑛</m:t>
                        </m:r>
                      </m:e>
                    </m:d>
                    <m:r>
                      <a:rPr lang="en-US" sz="2300" b="0" i="1" smtClean="0">
                        <a:solidFill>
                          <a:schemeClr val="tx1"/>
                        </a:solidFill>
                        <a:latin typeface="Cambria Math" panose="02040503050406030204" pitchFamily="18" charset="0"/>
                      </a:rPr>
                      <m:t>+</m:t>
                    </m:r>
                    <m:r>
                      <a:rPr lang="en-US" sz="2300" b="0" i="1" smtClean="0">
                        <a:solidFill>
                          <a:schemeClr val="tx1"/>
                        </a:solidFill>
                        <a:latin typeface="Cambria Math" panose="02040503050406030204" pitchFamily="18" charset="0"/>
                      </a:rPr>
                      <m:t>𝑂</m:t>
                    </m:r>
                    <m:r>
                      <a:rPr lang="en-US" sz="2300" b="0" i="1" smtClean="0">
                        <a:solidFill>
                          <a:schemeClr val="tx1"/>
                        </a:solidFill>
                        <a:latin typeface="Cambria Math" panose="02040503050406030204" pitchFamily="18" charset="0"/>
                      </a:rPr>
                      <m:t>(</m:t>
                    </m:r>
                    <m:r>
                      <a:rPr lang="en-US" sz="2300" b="0" i="1" smtClean="0">
                        <a:solidFill>
                          <a:schemeClr val="tx1"/>
                        </a:solidFill>
                        <a:latin typeface="Cambria Math" panose="02040503050406030204" pitchFamily="18" charset="0"/>
                      </a:rPr>
                      <m:t>𝑡𝑜𝑡𝑎𝑙</m:t>
                    </m:r>
                    <m:r>
                      <a:rPr lang="en-US" sz="2300" b="0" i="1" smtClean="0">
                        <a:solidFill>
                          <a:schemeClr val="tx1"/>
                        </a:solidFill>
                        <a:latin typeface="Cambria Math" panose="02040503050406030204" pitchFamily="18" charset="0"/>
                      </a:rPr>
                      <m:t> </m:t>
                    </m:r>
                    <m:r>
                      <a:rPr lang="en-US" sz="2300" b="0" i="1" smtClean="0">
                        <a:solidFill>
                          <a:schemeClr val="tx1"/>
                        </a:solidFill>
                        <a:latin typeface="Cambria Math" panose="02040503050406030204" pitchFamily="18" charset="0"/>
                      </a:rPr>
                      <m:t>𝑛𝑢𝑚𝑏𝑒𝑟</m:t>
                    </m:r>
                    <m:r>
                      <a:rPr lang="en-US" sz="2300" b="0" i="1" smtClean="0">
                        <a:solidFill>
                          <a:schemeClr val="tx1"/>
                        </a:solidFill>
                        <a:latin typeface="Cambria Math" panose="02040503050406030204" pitchFamily="18" charset="0"/>
                      </a:rPr>
                      <m:t> </m:t>
                    </m:r>
                    <m:r>
                      <a:rPr lang="en-US" sz="2300" b="0" i="1" smtClean="0">
                        <a:solidFill>
                          <a:schemeClr val="tx1"/>
                        </a:solidFill>
                        <a:latin typeface="Cambria Math" panose="02040503050406030204" pitchFamily="18" charset="0"/>
                      </a:rPr>
                      <m:t>𝑜𝑓</m:t>
                    </m:r>
                    <m:r>
                      <a:rPr lang="en-US" sz="2300" b="0" i="1" smtClean="0">
                        <a:solidFill>
                          <a:schemeClr val="tx1"/>
                        </a:solidFill>
                        <a:latin typeface="Cambria Math" panose="02040503050406030204" pitchFamily="18" charset="0"/>
                      </a:rPr>
                      <m:t> </m:t>
                    </m:r>
                    <m:r>
                      <a:rPr lang="en-US" sz="2300" b="0" i="1" smtClean="0">
                        <a:solidFill>
                          <a:schemeClr val="tx1"/>
                        </a:solidFill>
                        <a:latin typeface="Cambria Math" panose="02040503050406030204" pitchFamily="18" charset="0"/>
                      </a:rPr>
                      <m:t>𝑐𝑜𝑚𝑝𝑎𝑟𝑖𝑠𝑜𝑛𝑠</m:t>
                    </m:r>
                    <m:r>
                      <a:rPr lang="en-US" sz="2300" b="0" i="1" smtClean="0">
                        <a:solidFill>
                          <a:schemeClr val="tx1"/>
                        </a:solidFill>
                        <a:latin typeface="Cambria Math" panose="02040503050406030204" pitchFamily="18" charset="0"/>
                      </a:rPr>
                      <m:t>)</m:t>
                    </m:r>
                  </m:oMath>
                </a14:m>
                <a:r>
                  <a:rPr lang="en-US" sz="2300" dirty="0">
                    <a:solidFill>
                      <a:schemeClr val="tx1"/>
                    </a:solidFill>
                  </a:rPr>
                  <a:t>.</a:t>
                </a:r>
              </a:p>
            </p:txBody>
          </p:sp>
        </mc:Choice>
        <mc:Fallback>
          <p:sp>
            <p:nvSpPr>
              <p:cNvPr id="15" name="文本框 14"/>
              <p:cNvSpPr txBox="1">
                <a:spLocks noRot="1" noChangeAspect="1" noMove="1" noResize="1" noEditPoints="1" noAdjustHandles="1" noChangeArrowheads="1" noChangeShapeType="1" noTextEdit="1"/>
              </p:cNvSpPr>
              <p:nvPr/>
            </p:nvSpPr>
            <p:spPr>
              <a:xfrm>
                <a:off x="619731" y="4542182"/>
                <a:ext cx="7886700" cy="885349"/>
              </a:xfrm>
              <a:prstGeom prst="roundRect">
                <a:avLst/>
              </a:prstGeom>
              <a:blipFill rotWithShape="1">
                <a:blip r:embed="rId5"/>
                <a:stretch>
                  <a:fillRect l="-619" t="-1379" b="-10345"/>
                </a:stretch>
              </a:blipFill>
            </p:spPr>
            <p:txBody>
              <a:bodyPr/>
              <a:lstStyle/>
              <a:p>
                <a:r>
                  <a:rPr lang="en-US">
                    <a:noFill/>
                  </a:rPr>
                  <a:t> </a:t>
                </a:r>
                <a:endParaRPr lang="en-US">
                  <a:noFill/>
                </a:endParaRPr>
              </a:p>
            </p:txBody>
          </p:sp>
        </mc:Fallback>
      </mc:AlternateContent>
      <p:sp>
        <p:nvSpPr>
          <p:cNvPr id="16" name="矩形: 圆角 15"/>
          <p:cNvSpPr/>
          <p:nvPr/>
        </p:nvSpPr>
        <p:spPr>
          <a:xfrm>
            <a:off x="5962650" y="2380974"/>
            <a:ext cx="1654175" cy="246612"/>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4:artisticCrisscrossEtching id="{CC5CD48F-3F72-494B-95CD-533D2CCDAA75}"/>
                  </a:ext>
                </a:extLst>
              </p:cNvPr>
              <p:cNvSpPr txBox="1"/>
              <p:nvPr/>
            </p:nvSpPr>
            <p:spPr>
              <a:xfrm>
                <a:off x="341397" y="338044"/>
                <a:ext cx="8461206" cy="783193"/>
              </a:xfrm>
              <a:prstGeom prst="roundRect">
                <a:avLst/>
              </a:prstGeom>
              <a:solidFill>
                <a:schemeClr val="tx2">
                  <a:lumMod val="20000"/>
                  <a:lumOff val="80000"/>
                </a:schemeClr>
              </a:solidFill>
            </p:spPr>
            <p:txBody>
              <a:bodyPr wrap="square" rtlCol="0">
                <a:spAutoFit/>
              </a:bodyPr>
              <a:lstStyle/>
              <a:p>
                <a:r>
                  <a:rPr lang="en-US" sz="2000" dirty="0">
                    <a:solidFill>
                      <a:schemeClr val="tx1"/>
                    </a:solidFill>
                  </a:rPr>
                  <a:t>Cost of </a:t>
                </a:r>
                <a:r>
                  <a:rPr lang="en-US" sz="2000" dirty="0" err="1">
                    <a:solidFill>
                      <a:schemeClr val="tx1"/>
                    </a:solidFill>
                    <a:latin typeface="Courier New" panose="02070309020205020404" pitchFamily="49" charset="0"/>
                    <a:cs typeface="Courier New" panose="02070309020205020404" pitchFamily="49" charset="0"/>
                  </a:rPr>
                  <a:t>RndQuickSort</a:t>
                </a:r>
                <a:r>
                  <a:rPr lang="en-US" sz="2000" dirty="0">
                    <a:solidFill>
                      <a:schemeClr val="tx1"/>
                    </a:solidFill>
                  </a:rPr>
                  <a:t> is </a:t>
                </a:r>
                <a14:m>
                  <m:oMath xmlns:m="http://schemas.openxmlformats.org/officeDocument/2006/math">
                    <m:r>
                      <a:rPr lang="en-US" sz="2000" b="0" i="1" smtClean="0">
                        <a:solidFill>
                          <a:schemeClr val="tx1"/>
                        </a:solidFill>
                        <a:latin typeface="Cambria Math" panose="02040503050406030204" pitchFamily="18" charset="0"/>
                      </a:rPr>
                      <m:t>𝑂</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𝑋</m:t>
                        </m:r>
                      </m:e>
                    </m:d>
                  </m:oMath>
                </a14:m>
                <a:r>
                  <a:rPr lang="en-US" sz="2000" dirty="0">
                    <a:solidFill>
                      <a:schemeClr val="tx1"/>
                    </a:solidFill>
                  </a:rPr>
                  <a:t>, where </a:t>
                </a:r>
                <a14:m>
                  <m:oMath xmlns:m="http://schemas.openxmlformats.org/officeDocument/2006/math">
                    <m:r>
                      <a:rPr lang="en-US" sz="2000" b="0" i="1" smtClean="0">
                        <a:solidFill>
                          <a:schemeClr val="tx1"/>
                        </a:solidFill>
                        <a:latin typeface="Cambria Math" panose="02040503050406030204" pitchFamily="18" charset="0"/>
                      </a:rPr>
                      <m:t>𝑋</m:t>
                    </m:r>
                  </m:oMath>
                </a14:m>
                <a:r>
                  <a:rPr lang="en-US" sz="2000" dirty="0">
                    <a:solidFill>
                      <a:schemeClr val="tx1"/>
                    </a:solidFill>
                  </a:rPr>
                  <a:t> is a </a:t>
                </a:r>
                <a:r>
                  <a:rPr lang="en-US" sz="2000" dirty="0" err="1">
                    <a:solidFill>
                      <a:schemeClr val="tx1"/>
                    </a:solidFill>
                  </a:rPr>
                  <a:t>r.v.</a:t>
                </a:r>
                <a:r>
                  <a:rPr lang="en-US" sz="2000" dirty="0">
                    <a:solidFill>
                      <a:schemeClr val="tx1"/>
                    </a:solidFill>
                  </a:rPr>
                  <a:t> denoting the number of comparisons happened in </a:t>
                </a:r>
                <a:r>
                  <a:rPr lang="en-US" sz="2000" dirty="0" err="1">
                    <a:solidFill>
                      <a:schemeClr val="tx1"/>
                    </a:solidFill>
                    <a:latin typeface="Courier New" panose="02070309020205020404" pitchFamily="49" charset="0"/>
                    <a:cs typeface="Courier New" panose="02070309020205020404" pitchFamily="49" charset="0"/>
                  </a:rPr>
                  <a:t>Inplace</a:t>
                </a:r>
                <a:r>
                  <a:rPr lang="en-US" sz="2000" dirty="0" err="1">
                    <a:latin typeface="Courier New" panose="02070309020205020404" pitchFamily="49" charset="0"/>
                    <a:cs typeface="Courier New" panose="02070309020205020404" pitchFamily="49" charset="0"/>
                  </a:rPr>
                  <a:t>Partition</a:t>
                </a:r>
                <a:r>
                  <a:rPr lang="en-US" sz="2000" dirty="0">
                    <a:solidFill>
                      <a:schemeClr val="tx1"/>
                    </a:solidFill>
                  </a:rPr>
                  <a:t> throughout entire execution.</a:t>
                </a:r>
              </a:p>
            </p:txBody>
          </p:sp>
        </mc:Choice>
        <mc:Fallback>
          <p:sp>
            <p:nvSpPr>
              <p:cNvPr id="3" name="文本框 2"/>
              <p:cNvSpPr txBox="1">
                <a:spLocks noRot="1" noChangeAspect="1" noMove="1" noResize="1" noEditPoints="1" noAdjustHandles="1" noChangeArrowheads="1" noChangeShapeType="1" noTextEdit="1"/>
              </p:cNvSpPr>
              <p:nvPr/>
            </p:nvSpPr>
            <p:spPr>
              <a:xfrm>
                <a:off x="341397" y="338044"/>
                <a:ext cx="8461206" cy="783193"/>
              </a:xfrm>
              <a:prstGeom prst="roundRect">
                <a:avLst/>
              </a:prstGeom>
              <a:blipFill rotWithShape="1">
                <a:blip r:embed="rId1"/>
                <a:stretch>
                  <a:fillRect l="-288" t="-775" r="-360" b="-930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4:artisticCrisscrossEtching id="{E51CB3A4-E213-408A-B8C2-9795754475BF}"/>
                  </a:ext>
                </a:extLst>
              </p:cNvPr>
              <p:cNvSpPr txBox="1"/>
              <p:nvPr/>
            </p:nvSpPr>
            <p:spPr>
              <a:xfrm>
                <a:off x="341397" y="1981182"/>
                <a:ext cx="8645315" cy="424796"/>
              </a:xfrm>
              <a:prstGeom prst="rect">
                <a:avLst/>
              </a:prstGeom>
              <a:noFill/>
            </p:spPr>
            <p:txBody>
              <a:bodyPr wrap="none" rtlCol="0">
                <a:spAutoFit/>
              </a:bodyPr>
              <a:lstStyle/>
              <a:p>
                <a:r>
                  <a:rPr lang="en-US" sz="2000" dirty="0"/>
                  <a:t>Let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r>
                      <a:rPr lang="en-US" sz="2000" b="0" i="1" smtClean="0">
                        <a:latin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𝑒𝑣𝑒𝑟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𝑐𝑜𝑚𝑝𝑎𝑟𝑒𝑑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𝑡𝑜</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oMath>
                </a14:m>
                <a:r>
                  <a:rPr lang="en-US" sz="2000" dirty="0"/>
                  <a:t>, where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m:t>
                        </m:r>
                      </m:sub>
                    </m:sSub>
                  </m:oMath>
                </a14:m>
                <a:r>
                  <a:rPr lang="en-US" sz="2000" dirty="0"/>
                  <a:t> is the item with rank </a:t>
                </a:r>
                <a14:m>
                  <m:oMath xmlns:m="http://schemas.openxmlformats.org/officeDocument/2006/math">
                    <m:r>
                      <a:rPr lang="en-US" sz="2000" b="0" i="1" smtClean="0">
                        <a:latin typeface="Cambria Math" panose="02040503050406030204" pitchFamily="18" charset="0"/>
                      </a:rPr>
                      <m:t>𝑖</m:t>
                    </m:r>
                  </m:oMath>
                </a14:m>
                <a:r>
                  <a:rPr lang="en-US" sz="2000" dirty="0"/>
                  <a:t> in input.</a:t>
                </a:r>
              </a:p>
            </p:txBody>
          </p:sp>
        </mc:Choice>
        <mc:Fallback>
          <p:sp>
            <p:nvSpPr>
              <p:cNvPr id="4" name="文本框 3"/>
              <p:cNvSpPr txBox="1">
                <a:spLocks noRot="1" noChangeAspect="1" noMove="1" noResize="1" noEditPoints="1" noAdjustHandles="1" noChangeArrowheads="1" noChangeShapeType="1" noTextEdit="1"/>
              </p:cNvSpPr>
              <p:nvPr/>
            </p:nvSpPr>
            <p:spPr>
              <a:xfrm>
                <a:off x="341397" y="1981182"/>
                <a:ext cx="8645315" cy="424796"/>
              </a:xfrm>
              <a:prstGeom prst="rect">
                <a:avLst/>
              </a:prstGeom>
              <a:blipFill rotWithShape="1">
                <a:blip r:embed="rId2"/>
                <a:stretch>
                  <a:fillRect l="-705" t="-7143" b="-20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4:artisticCrisscrossEtching id="{98D3B0A1-D46B-4A3A-BF14-82B398A079AD}"/>
                  </a:ext>
                </a:extLst>
              </p:cNvPr>
              <p:cNvSpPr txBox="1"/>
              <p:nvPr/>
            </p:nvSpPr>
            <p:spPr>
              <a:xfrm>
                <a:off x="341397" y="2456664"/>
                <a:ext cx="7469224" cy="10705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rPr>
                        <m:t>𝔼</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𝑋</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𝔼</m:t>
                      </m:r>
                      <m:d>
                        <m:dPr>
                          <m:begChr m:val="["/>
                          <m:endChr m:val="]"/>
                          <m:ctrlPr>
                            <a:rPr lang="en-US" sz="2000" i="1">
                              <a:latin typeface="Cambria Math" panose="02040503050406030204" pitchFamily="18" charset="0"/>
                              <a:ea typeface="Cambria Math" panose="02040503050406030204" pitchFamily="18" charset="0"/>
                            </a:rPr>
                          </m:ctrlPr>
                        </m:dPr>
                        <m:e>
                          <m:nary>
                            <m:naryPr>
                              <m:chr m:val="∑"/>
                              <m:ctrlPr>
                                <a:rPr lang="en-US" sz="200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sup>
                            <m:e>
                              <m:nary>
                                <m:naryPr>
                                  <m:chr m:val="∑"/>
                                  <m:ctrlPr>
                                    <a:rPr lang="en-US" sz="200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𝑖𝑗</m:t>
                                      </m:r>
                                    </m:sub>
                                  </m:sSub>
                                </m:e>
                              </m:nary>
                            </m:e>
                          </m:nary>
                        </m:e>
                      </m:d>
                      <m:r>
                        <a:rPr lang="en-US" sz="2000" b="0" i="1" smtClean="0">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sup>
                        <m:e>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sup>
                            <m:e>
                              <m:r>
                                <a:rPr lang="en-US" sz="2000" i="1" smtClean="0">
                                  <a:latin typeface="Cambria Math" panose="02040503050406030204" pitchFamily="18" charset="0"/>
                                  <a:ea typeface="Cambria Math" panose="02040503050406030204" pitchFamily="18" charset="0"/>
                                </a:rPr>
                                <m:t>𝔼</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𝑖𝑗</m:t>
                                      </m:r>
                                    </m:sub>
                                  </m:sSub>
                                </m:e>
                              </m:d>
                            </m:e>
                          </m:nary>
                        </m:e>
                      </m:nary>
                      <m:r>
                        <a:rPr lang="en-US" sz="2000" b="0" i="1" smtClean="0">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sup>
                        <m:e>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sup>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Pr</m:t>
                                  </m:r>
                                </m:fName>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𝑖𝑗</m:t>
                                          </m:r>
                                        </m:sub>
                                      </m:sSub>
                                      <m:r>
                                        <a:rPr lang="en-US" sz="2000" b="0" i="1" smtClean="0">
                                          <a:latin typeface="Cambria Math" panose="02040503050406030204" pitchFamily="18" charset="0"/>
                                          <a:ea typeface="Cambria Math" panose="02040503050406030204" pitchFamily="18" charset="0"/>
                                        </a:rPr>
                                        <m:t>=1</m:t>
                                      </m:r>
                                    </m:e>
                                  </m:d>
                                </m:e>
                              </m:func>
                            </m:e>
                          </m:nary>
                        </m:e>
                      </m:nary>
                    </m:oMath>
                  </m:oMathPara>
                </a14:m>
                <a:endParaRPr lang="en-US" sz="2000" dirty="0"/>
              </a:p>
            </p:txBody>
          </p:sp>
        </mc:Choice>
        <mc:Fallback>
          <p:sp>
            <p:nvSpPr>
              <p:cNvPr id="5" name="文本框 4"/>
              <p:cNvSpPr txBox="1">
                <a:spLocks noRot="1" noChangeAspect="1" noMove="1" noResize="1" noEditPoints="1" noAdjustHandles="1" noChangeArrowheads="1" noChangeShapeType="1" noTextEdit="1"/>
              </p:cNvSpPr>
              <p:nvPr/>
            </p:nvSpPr>
            <p:spPr>
              <a:xfrm>
                <a:off x="341397" y="2456664"/>
                <a:ext cx="7469224" cy="1070549"/>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p:sp>
        <p:nvSpPr>
          <p:cNvPr id="6" name="文本框 5"/>
          <p:cNvSpPr txBox="1"/>
          <p:nvPr/>
        </p:nvSpPr>
        <p:spPr>
          <a:xfrm>
            <a:off x="341397" y="1222610"/>
            <a:ext cx="8461206" cy="707886"/>
          </a:xfrm>
          <a:prstGeom prst="rect">
            <a:avLst/>
          </a:prstGeom>
          <a:noFill/>
        </p:spPr>
        <p:txBody>
          <a:bodyPr wrap="square" rtlCol="0">
            <a:spAutoFit/>
          </a:bodyPr>
          <a:lstStyle/>
          <a:p>
            <a:r>
              <a:rPr lang="en-US" sz="2000" dirty="0"/>
              <a:t>Each of pair of items is compared at most once!</a:t>
            </a:r>
            <a:endParaRPr lang="en-US" sz="2000" dirty="0"/>
          </a:p>
          <a:p>
            <a:r>
              <a:rPr lang="en-US" sz="2000" dirty="0"/>
              <a:t>(Items only compare with pivots, and each item can be the pivot at most once.)</a:t>
            </a:r>
            <a:endParaRPr lang="en-US" sz="2000" dirty="0"/>
          </a:p>
        </p:txBody>
      </p:sp>
      <p:sp>
        <p:nvSpPr>
          <p:cNvPr id="7" name="矩形: 圆角 6"/>
          <p:cNvSpPr/>
          <p:nvPr/>
        </p:nvSpPr>
        <p:spPr>
          <a:xfrm>
            <a:off x="6263865" y="2745325"/>
            <a:ext cx="1427854" cy="520597"/>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文本框 7">
                <a:extLst>
                  <a:ext uri="{FF2B5EF4-FFF2-40B4-BE49-F238E27FC236}">
                    <a14:artisticCrisscrossEtching id="{EB713A28-B82A-4E28-93C5-E452F553CFCC}"/>
                  </a:ext>
                </a:extLst>
              </p:cNvPr>
              <p:cNvSpPr txBox="1"/>
              <p:nvPr/>
            </p:nvSpPr>
            <p:spPr>
              <a:xfrm>
                <a:off x="341397" y="3577899"/>
                <a:ext cx="8461206" cy="1089722"/>
              </a:xfrm>
              <a:prstGeom prst="rect">
                <a:avLst/>
              </a:prstGeom>
              <a:noFill/>
            </p:spPr>
            <p:txBody>
              <a:bodyPr wrap="square" rtlCol="0">
                <a:spAutoFit/>
              </a:bodyPr>
              <a:lstStyle/>
              <a:p>
                <a:r>
                  <a:rPr lang="en-US" sz="2000" dirty="0"/>
                  <a:t>Let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let </a:t>
                </a:r>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𝑖𝑗</m:t>
                            </m:r>
                          </m:sub>
                        </m:sSub>
                      </m:e>
                    </m:acc>
                  </m:oMath>
                </a14:m>
                <a:r>
                  <a:rPr lang="en-US" sz="2000" dirty="0"/>
                  <a:t> be the first item in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𝑖𝑗</m:t>
                        </m:r>
                      </m:sub>
                    </m:sSub>
                  </m:oMath>
                </a14:m>
                <a:r>
                  <a:rPr lang="en-US" sz="2000" dirty="0"/>
                  <a:t> that is chosen as a pivot. Then,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b="0" i="1" smtClean="0">
                            <a:latin typeface="Cambria Math" panose="02040503050406030204" pitchFamily="18" charset="0"/>
                          </a:rPr>
                          <m:t>𝑗</m:t>
                        </m:r>
                      </m:sub>
                    </m:sSub>
                  </m:oMath>
                </a14:m>
                <a:r>
                  <a:rPr lang="en-US" sz="2000" dirty="0"/>
                  <a:t> are compared </a:t>
                </a:r>
                <a:r>
                  <a:rPr lang="en-US" sz="2000" dirty="0" err="1"/>
                  <a:t>iff</a:t>
                </a:r>
                <a:r>
                  <a:rPr lang="en-US" sz="2000" dirty="0"/>
                  <a:t>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𝑖𝑗</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m:t>
                        </m:r>
                      </m:sub>
                    </m:sSub>
                  </m:oMath>
                </a14:m>
                <a:r>
                  <a:rPr lang="en-US" sz="2000" dirty="0"/>
                  <a:t> or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𝑖𝑗</m:t>
                            </m:r>
                          </m:sub>
                        </m:sSub>
                      </m:e>
                    </m:ac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b="0" i="1" smtClean="0">
                            <a:latin typeface="Cambria Math" panose="02040503050406030204" pitchFamily="18" charset="0"/>
                          </a:rPr>
                          <m:t>𝑗</m:t>
                        </m:r>
                      </m:sub>
                    </m:sSub>
                  </m:oMath>
                </a14:m>
                <a:r>
                  <a:rPr lang="en-US" sz="2000" dirty="0"/>
                  <a:t>.</a:t>
                </a:r>
              </a:p>
              <a:p>
                <a:r>
                  <a:rPr lang="en-US" sz="2000" dirty="0"/>
                  <a:t>(Items from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𝑖𝑗</m:t>
                        </m:r>
                      </m:sub>
                    </m:sSub>
                  </m:oMath>
                </a14:m>
                <a:r>
                  <a:rPr lang="en-US" sz="2000" dirty="0"/>
                  <a:t> stay in same split until some pivot is chosen from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𝑖𝑗</m:t>
                        </m:r>
                      </m:sub>
                    </m:sSub>
                  </m:oMath>
                </a14:m>
                <a:r>
                  <a:rPr lang="en-US" sz="2000" dirty="0"/>
                  <a:t>.)</a:t>
                </a:r>
              </a:p>
            </p:txBody>
          </p:sp>
        </mc:Choice>
        <mc:Fallback>
          <p:sp>
            <p:nvSpPr>
              <p:cNvPr id="8" name="文本框 7"/>
              <p:cNvSpPr txBox="1">
                <a:spLocks noRot="1" noChangeAspect="1" noMove="1" noResize="1" noEditPoints="1" noAdjustHandles="1" noChangeArrowheads="1" noChangeShapeType="1" noTextEdit="1"/>
              </p:cNvSpPr>
              <p:nvPr/>
            </p:nvSpPr>
            <p:spPr>
              <a:xfrm>
                <a:off x="341397" y="3577899"/>
                <a:ext cx="8461206" cy="1089722"/>
              </a:xfrm>
              <a:prstGeom prst="rect">
                <a:avLst/>
              </a:prstGeom>
              <a:blipFill rotWithShape="1">
                <a:blip r:embed="rId4"/>
                <a:stretch>
                  <a:fillRect l="-720" t="-2793" b="-726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4:artisticCrisscrossEtching id="{3A80EE0D-D01C-4321-B4F0-B4D4652FCA31}"/>
                  </a:ext>
                </a:extLst>
              </p:cNvPr>
              <p:cNvSpPr txBox="1"/>
              <p:nvPr/>
            </p:nvSpPr>
            <p:spPr>
              <a:xfrm>
                <a:off x="341397" y="4718307"/>
                <a:ext cx="6054991" cy="72449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i="0" smtClean="0">
                              <a:latin typeface="Cambria Math" panose="02040503050406030204" pitchFamily="18" charset="0"/>
                              <a:ea typeface="Cambria Math" panose="02040503050406030204" pitchFamily="18" charset="0"/>
                            </a:rPr>
                            <m:t>Pr</m:t>
                          </m:r>
                        </m:fName>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𝑖𝑗</m:t>
                                  </m:r>
                                </m:sub>
                              </m:sSub>
                              <m:r>
                                <a:rPr lang="en-US" sz="2000" b="0" i="1" smtClean="0">
                                  <a:latin typeface="Cambria Math" panose="02040503050406030204" pitchFamily="18" charset="0"/>
                                  <a:ea typeface="Cambria Math" panose="02040503050406030204" pitchFamily="18" charset="0"/>
                                </a:rPr>
                                <m:t>=1</m:t>
                              </m:r>
                            </m:e>
                          </m:d>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Pr</m:t>
                          </m:r>
                        </m:fName>
                        <m:e>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𝑖𝑗</m:t>
                                      </m:r>
                                    </m:sub>
                                  </m:sSub>
                                </m:e>
                              </m:ac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𝑖</m:t>
                                  </m:r>
                                </m:sub>
                              </m:sSub>
                            </m:e>
                          </m:d>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Pr</m:t>
                          </m:r>
                        </m:fName>
                        <m:e>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𝑖𝑗</m:t>
                                      </m:r>
                                    </m:sub>
                                  </m:sSub>
                                </m:e>
                              </m:ac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𝑗</m:t>
                                  </m:r>
                                </m:sub>
                              </m:sSub>
                            </m:e>
                          </m:d>
                        </m:e>
                      </m:func>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m:t>
                          </m:r>
                        </m:num>
                        <m:den>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den>
                      </m:f>
                    </m:oMath>
                  </m:oMathPara>
                </a14:m>
                <a:endParaRPr 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341397" y="4718307"/>
                <a:ext cx="6054991" cy="724494"/>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4:artisticCrisscrossEtching id="{50DE091E-0AE9-4586-AD1C-6C8EC92B3553}"/>
                  </a:ext>
                </a:extLst>
              </p:cNvPr>
              <p:cNvSpPr txBox="1"/>
              <p:nvPr/>
            </p:nvSpPr>
            <p:spPr>
              <a:xfrm>
                <a:off x="341397" y="5493487"/>
                <a:ext cx="8256747" cy="400110"/>
              </a:xfrm>
              <a:prstGeom prst="rect">
                <a:avLst/>
              </a:prstGeom>
              <a:noFill/>
            </p:spPr>
            <p:txBody>
              <a:bodyPr wrap="none" rtlCol="0">
                <a:spAutoFit/>
              </a:bodyPr>
              <a:lstStyle/>
              <a:p>
                <a14:m>
                  <m:oMath xmlns:m="http://schemas.openxmlformats.org/officeDocument/2006/math">
                    <m:r>
                      <a:rPr lang="en-US" sz="2000" i="1" smtClean="0">
                        <a:latin typeface="Cambria Math" panose="02040503050406030204" pitchFamily="18" charset="0"/>
                        <a:ea typeface="Cambria Math" panose="02040503050406030204" pitchFamily="18" charset="0"/>
                      </a:rPr>
                      <m:t>𝔼</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𝑋</m:t>
                        </m:r>
                      </m:e>
                    </m:d>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𝑂</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𝑛</m:t>
                        </m:r>
                      </m:e>
                    </m:func>
                    <m:r>
                      <a:rPr lang="en-US" sz="2000" b="0" i="1" smtClean="0">
                        <a:latin typeface="Cambria Math" panose="02040503050406030204" pitchFamily="18" charset="0"/>
                        <a:ea typeface="Cambria Math" panose="02040503050406030204" pitchFamily="18" charset="0"/>
                      </a:rPr>
                      <m:t>)</m:t>
                    </m:r>
                  </m:oMath>
                </a14:m>
                <a:r>
                  <a:rPr lang="en-US" sz="2000" dirty="0"/>
                  <a:t>, thus expected runtime of </a:t>
                </a:r>
                <a:r>
                  <a:rPr lang="en-US" sz="2000" dirty="0" err="1">
                    <a:latin typeface="Courier New" panose="02070309020205020404" pitchFamily="49" charset="0"/>
                    <a:cs typeface="Courier New" panose="02070309020205020404" pitchFamily="49" charset="0"/>
                  </a:rPr>
                  <a:t>RndQuickSort</a:t>
                </a:r>
                <a:r>
                  <a:rPr lang="en-US" sz="2000" dirty="0"/>
                  <a:t> is </a:t>
                </a:r>
                <a14:m>
                  <m:oMath xmlns:m="http://schemas.openxmlformats.org/officeDocument/2006/math">
                    <m:r>
                      <a:rPr lang="en-US" sz="2000" i="1">
                        <a:latin typeface="Cambria Math" panose="02040503050406030204" pitchFamily="18" charset="0"/>
                        <a:ea typeface="Cambria Math" panose="02040503050406030204" pitchFamily="18" charset="0"/>
                      </a:rPr>
                      <m:t>𝑂</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r>
                          <a:rPr lang="en-US" sz="2000" i="1">
                            <a:latin typeface="Cambria Math" panose="02040503050406030204" pitchFamily="18" charset="0"/>
                            <a:ea typeface="Cambria Math" panose="02040503050406030204" pitchFamily="18" charset="0"/>
                          </a:rPr>
                          <m:t>𝑛</m:t>
                        </m:r>
                      </m:e>
                    </m:func>
                    <m:r>
                      <a:rPr lang="en-US" sz="2000" i="1">
                        <a:latin typeface="Cambria Math" panose="02040503050406030204" pitchFamily="18" charset="0"/>
                        <a:ea typeface="Cambria Math" panose="02040503050406030204" pitchFamily="18" charset="0"/>
                      </a:rPr>
                      <m:t>)</m:t>
                    </m:r>
                  </m:oMath>
                </a14:m>
                <a:r>
                  <a:rPr lang="en-US" sz="2000" dirty="0"/>
                  <a:t>.</a:t>
                </a:r>
              </a:p>
            </p:txBody>
          </p:sp>
        </mc:Choice>
        <mc:Fallback>
          <p:sp>
            <p:nvSpPr>
              <p:cNvPr id="10" name="文本框 9"/>
              <p:cNvSpPr txBox="1">
                <a:spLocks noRot="1" noChangeAspect="1" noMove="1" noResize="1" noEditPoints="1" noAdjustHandles="1" noChangeArrowheads="1" noChangeShapeType="1" noTextEdit="1"/>
              </p:cNvSpPr>
              <p:nvPr/>
            </p:nvSpPr>
            <p:spPr>
              <a:xfrm>
                <a:off x="341397" y="5493487"/>
                <a:ext cx="8256747" cy="400110"/>
              </a:xfrm>
              <a:prstGeom prst="rect">
                <a:avLst/>
              </a:prstGeom>
              <a:blipFill rotWithShape="1">
                <a:blip r:embed="rId6"/>
                <a:stretch>
                  <a:fillRect t="-10606" b="-2727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4:artisticCrisscrossEtching id="{586D4AFF-4C3E-49CD-AF2C-F207E706CF83}"/>
                  </a:ext>
                </a:extLst>
              </p:cNvPr>
              <p:cNvSpPr txBox="1"/>
              <p:nvPr/>
            </p:nvSpPr>
            <p:spPr>
              <a:xfrm>
                <a:off x="341397" y="5944283"/>
                <a:ext cx="7642990" cy="400110"/>
              </a:xfrm>
              <a:prstGeom prst="rect">
                <a:avLst/>
              </a:prstGeom>
              <a:noFill/>
            </p:spPr>
            <p:txBody>
              <a:bodyPr wrap="none" rtlCol="0">
                <a:spAutoFit/>
              </a:bodyPr>
              <a:lstStyle/>
              <a:p>
                <a:r>
                  <a:rPr lang="en-US" sz="2000" dirty="0"/>
                  <a:t>In fact, runtime of </a:t>
                </a:r>
                <a:r>
                  <a:rPr lang="en-US" sz="2000" dirty="0" err="1">
                    <a:latin typeface="Courier New" panose="02070309020205020404" pitchFamily="49" charset="0"/>
                    <a:cs typeface="Courier New" panose="02070309020205020404" pitchFamily="49" charset="0"/>
                  </a:rPr>
                  <a:t>RndQuickSort</a:t>
                </a:r>
                <a:r>
                  <a:rPr lang="en-US" sz="2000" dirty="0"/>
                  <a:t> is </a:t>
                </a:r>
                <a14:m>
                  <m:oMath xmlns:m="http://schemas.openxmlformats.org/officeDocument/2006/math">
                    <m:r>
                      <a:rPr lang="en-US" sz="2000" i="1">
                        <a:latin typeface="Cambria Math" panose="02040503050406030204" pitchFamily="18" charset="0"/>
                        <a:ea typeface="Cambria Math" panose="02040503050406030204" pitchFamily="18" charset="0"/>
                      </a:rPr>
                      <m:t>𝑂</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r>
                          <a:rPr lang="en-US" sz="2000" i="1">
                            <a:latin typeface="Cambria Math" panose="02040503050406030204" pitchFamily="18" charset="0"/>
                            <a:ea typeface="Cambria Math" panose="02040503050406030204" pitchFamily="18" charset="0"/>
                          </a:rPr>
                          <m:t>𝑛</m:t>
                        </m:r>
                      </m:e>
                    </m:func>
                    <m:r>
                      <a:rPr lang="en-US" sz="2000" i="1">
                        <a:latin typeface="Cambria Math" panose="02040503050406030204" pitchFamily="18" charset="0"/>
                        <a:ea typeface="Cambria Math" panose="02040503050406030204" pitchFamily="18" charset="0"/>
                      </a:rPr>
                      <m:t>)</m:t>
                    </m:r>
                  </m:oMath>
                </a14:m>
                <a:r>
                  <a:rPr lang="en-US" sz="2000" dirty="0"/>
                  <a:t> with high probability!</a:t>
                </a:r>
              </a:p>
            </p:txBody>
          </p:sp>
        </mc:Choice>
        <mc:Fallback>
          <p:sp>
            <p:nvSpPr>
              <p:cNvPr id="11" name="文本框 10"/>
              <p:cNvSpPr txBox="1">
                <a:spLocks noRot="1" noChangeAspect="1" noMove="1" noResize="1" noEditPoints="1" noAdjustHandles="1" noChangeArrowheads="1" noChangeShapeType="1" noTextEdit="1"/>
              </p:cNvSpPr>
              <p:nvPr/>
            </p:nvSpPr>
            <p:spPr>
              <a:xfrm>
                <a:off x="341397" y="5944283"/>
                <a:ext cx="7642990" cy="400110"/>
              </a:xfrm>
              <a:prstGeom prst="rect">
                <a:avLst/>
              </a:prstGeom>
              <a:blipFill rotWithShape="1">
                <a:blip r:embed="rId7"/>
                <a:stretch>
                  <a:fillRect l="-797" t="-10606" r="-239" b="-27273"/>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8" p14:bwMode="auto">
            <p14:nvContentPartPr>
              <p14:cNvPr id="2" name="墨迹 1"/>
              <p14:cNvContentPartPr/>
              <p14:nvPr/>
            </p14:nvContentPartPr>
            <p14:xfrm>
              <a:off x="1479697" y="2312581"/>
              <a:ext cx="186070" cy="44302"/>
            </p14:xfrm>
          </p:contentPart>
        </mc:Choice>
        <mc:Fallback xmlns="">
          <p:pic>
            <p:nvPicPr>
              <p:cNvPr id="2" name="墨迹 1"/>
            </p:nvPicPr>
            <p:blipFill>
              <a:blip/>
            </p:blipFill>
            <p:spPr>
              <a:xfrm>
                <a:off x="1479697" y="2312581"/>
                <a:ext cx="186070" cy="4430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墨迹 11"/>
              <p14:cNvContentPartPr/>
              <p14:nvPr/>
            </p14:nvContentPartPr>
            <p14:xfrm>
              <a:off x="1780953" y="2398970"/>
              <a:ext cx="104110" cy="15506"/>
            </p14:xfrm>
          </p:contentPart>
        </mc:Choice>
        <mc:Fallback xmlns="">
          <p:pic>
            <p:nvPicPr>
              <p:cNvPr id="12" name="墨迹 11"/>
            </p:nvPicPr>
            <p:blipFill>
              <a:blip/>
            </p:blipFill>
            <p:spPr>
              <a:xfrm>
                <a:off x="1780953" y="2398970"/>
                <a:ext cx="104110" cy="1550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3" name="墨迹 12"/>
              <p14:cNvContentPartPr/>
              <p14:nvPr/>
            </p14:nvContentPartPr>
            <p14:xfrm>
              <a:off x="1829685" y="2352453"/>
              <a:ext cx="88605" cy="204898"/>
            </p14:xfrm>
          </p:contentPart>
        </mc:Choice>
        <mc:Fallback xmlns="">
          <p:pic>
            <p:nvPicPr>
              <p:cNvPr id="13" name="墨迹 12"/>
            </p:nvPicPr>
            <p:blipFill>
              <a:blip/>
            </p:blipFill>
            <p:spPr>
              <a:xfrm>
                <a:off x="1829685" y="2352453"/>
                <a:ext cx="88605" cy="20489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4" name="墨迹 13"/>
              <p14:cNvContentPartPr/>
              <p14:nvPr/>
            </p14:nvContentPartPr>
            <p14:xfrm>
              <a:off x="1938226" y="2349823"/>
              <a:ext cx="46518" cy="15921"/>
            </p14:xfrm>
          </p:contentPart>
        </mc:Choice>
        <mc:Fallback xmlns="">
          <p:pic>
            <p:nvPicPr>
              <p:cNvPr id="14" name="墨迹 13"/>
            </p:nvPicPr>
            <p:blipFill>
              <a:blip/>
            </p:blipFill>
            <p:spPr>
              <a:xfrm>
                <a:off x="1938226" y="2349823"/>
                <a:ext cx="46518" cy="1592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5" name="墨迹 14"/>
              <p14:cNvContentPartPr/>
              <p14:nvPr/>
            </p14:nvContentPartPr>
            <p14:xfrm>
              <a:off x="1927151" y="2348023"/>
              <a:ext cx="150628" cy="233279"/>
            </p14:xfrm>
          </p:contentPart>
        </mc:Choice>
        <mc:Fallback xmlns="">
          <p:pic>
            <p:nvPicPr>
              <p:cNvPr id="15" name="墨迹 14"/>
            </p:nvPicPr>
            <p:blipFill>
              <a:blip/>
            </p:blipFill>
            <p:spPr>
              <a:xfrm>
                <a:off x="1927151" y="2348023"/>
                <a:ext cx="150628" cy="23327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墨迹 15"/>
              <p14:cNvContentPartPr/>
              <p14:nvPr/>
            </p14:nvContentPartPr>
            <p14:xfrm>
              <a:off x="2154615" y="2325872"/>
              <a:ext cx="82652" cy="258614"/>
            </p14:xfrm>
          </p:contentPart>
        </mc:Choice>
        <mc:Fallback xmlns="">
          <p:pic>
            <p:nvPicPr>
              <p:cNvPr id="16" name="墨迹 15"/>
            </p:nvPicPr>
            <p:blipFill>
              <a:blip/>
            </p:blipFill>
            <p:spPr>
              <a:xfrm>
                <a:off x="2154615" y="2325872"/>
                <a:ext cx="82652" cy="25861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7" name="墨迹 16"/>
              <p14:cNvContentPartPr/>
              <p14:nvPr/>
            </p14:nvContentPartPr>
            <p14:xfrm>
              <a:off x="2159738" y="2449918"/>
              <a:ext cx="33227" cy="104111"/>
            </p14:xfrm>
          </p:contentPart>
        </mc:Choice>
        <mc:Fallback xmlns="">
          <p:pic>
            <p:nvPicPr>
              <p:cNvPr id="17" name="墨迹 16"/>
            </p:nvPicPr>
            <p:blipFill>
              <a:blip/>
            </p:blipFill>
            <p:spPr>
              <a:xfrm>
                <a:off x="2159738" y="2449918"/>
                <a:ext cx="33227" cy="10411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8" name="墨迹 17"/>
              <p14:cNvContentPartPr/>
              <p14:nvPr/>
            </p14:nvContentPartPr>
            <p14:xfrm>
              <a:off x="2246127" y="2472069"/>
              <a:ext cx="39873" cy="4431"/>
            </p14:xfrm>
          </p:contentPart>
        </mc:Choice>
        <mc:Fallback xmlns="">
          <p:pic>
            <p:nvPicPr>
              <p:cNvPr id="18" name="墨迹 17"/>
            </p:nvPicPr>
            <p:blipFill>
              <a:blip/>
            </p:blipFill>
            <p:spPr>
              <a:xfrm>
                <a:off x="2246127" y="2472069"/>
                <a:ext cx="39873" cy="4431"/>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9" name="墨迹 18"/>
              <p14:cNvContentPartPr/>
              <p14:nvPr/>
            </p14:nvContentPartPr>
            <p14:xfrm>
              <a:off x="2410046" y="2321441"/>
              <a:ext cx="75314" cy="155059"/>
            </p14:xfrm>
          </p:contentPart>
        </mc:Choice>
        <mc:Fallback xmlns="">
          <p:pic>
            <p:nvPicPr>
              <p:cNvPr id="19" name="墨迹 18"/>
            </p:nvPicPr>
            <p:blipFill>
              <a:blip/>
            </p:blipFill>
            <p:spPr>
              <a:xfrm>
                <a:off x="2410046" y="2321441"/>
                <a:ext cx="75314" cy="15505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0" name="墨迹 19"/>
              <p14:cNvContentPartPr/>
              <p14:nvPr/>
            </p14:nvContentPartPr>
            <p14:xfrm>
              <a:off x="2405616" y="2428875"/>
              <a:ext cx="128477" cy="162810"/>
            </p14:xfrm>
          </p:contentPart>
        </mc:Choice>
        <mc:Fallback xmlns="">
          <p:pic>
            <p:nvPicPr>
              <p:cNvPr id="20" name="墨迹 19"/>
            </p:nvPicPr>
            <p:blipFill>
              <a:blip/>
            </p:blipFill>
            <p:spPr>
              <a:xfrm>
                <a:off x="2405616" y="2428875"/>
                <a:ext cx="128477" cy="16281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1" name="墨迹 20"/>
              <p14:cNvContentPartPr/>
              <p14:nvPr/>
            </p14:nvContentPartPr>
            <p14:xfrm>
              <a:off x="2591685" y="2317011"/>
              <a:ext cx="22152" cy="135538"/>
            </p14:xfrm>
          </p:contentPart>
        </mc:Choice>
        <mc:Fallback xmlns="">
          <p:pic>
            <p:nvPicPr>
              <p:cNvPr id="21" name="墨迹 20"/>
            </p:nvPicPr>
            <p:blipFill>
              <a:blip/>
            </p:blipFill>
            <p:spPr>
              <a:xfrm>
                <a:off x="2591685" y="2317011"/>
                <a:ext cx="22152" cy="135538"/>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2" name="墨迹 21"/>
              <p14:cNvContentPartPr/>
              <p14:nvPr/>
            </p14:nvContentPartPr>
            <p14:xfrm>
              <a:off x="2604976" y="2334732"/>
              <a:ext cx="108541" cy="258199"/>
            </p14:xfrm>
          </p:contentPart>
        </mc:Choice>
        <mc:Fallback xmlns="">
          <p:pic>
            <p:nvPicPr>
              <p:cNvPr id="22" name="墨迹 21"/>
            </p:nvPicPr>
            <p:blipFill>
              <a:blip/>
            </p:blipFill>
            <p:spPr>
              <a:xfrm>
                <a:off x="2604976" y="2334732"/>
                <a:ext cx="108541" cy="25819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3" name="墨迹 22"/>
              <p14:cNvContentPartPr/>
              <p14:nvPr/>
            </p14:nvContentPartPr>
            <p14:xfrm>
              <a:off x="824023" y="3951767"/>
              <a:ext cx="1236035" cy="66454"/>
            </p14:xfrm>
          </p:contentPart>
        </mc:Choice>
        <mc:Fallback xmlns="">
          <p:pic>
            <p:nvPicPr>
              <p:cNvPr id="23" name="墨迹 22"/>
            </p:nvPicPr>
            <p:blipFill>
              <a:blip/>
            </p:blipFill>
            <p:spPr>
              <a:xfrm>
                <a:off x="824023" y="3951767"/>
                <a:ext cx="1236035" cy="6645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4" name="墨迹 23"/>
              <p14:cNvContentPartPr/>
              <p14:nvPr/>
            </p14:nvContentPartPr>
            <p14:xfrm>
              <a:off x="129584" y="3362546"/>
              <a:ext cx="118509" cy="230372"/>
            </p14:xfrm>
          </p:contentPart>
        </mc:Choice>
        <mc:Fallback xmlns="">
          <p:pic>
            <p:nvPicPr>
              <p:cNvPr id="24" name="墨迹 23"/>
            </p:nvPicPr>
            <p:blipFill>
              <a:blip/>
            </p:blipFill>
            <p:spPr>
              <a:xfrm>
                <a:off x="129584" y="3362546"/>
                <a:ext cx="118509" cy="230372"/>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5" name="墨迹 24"/>
              <p14:cNvContentPartPr/>
              <p14:nvPr/>
            </p14:nvContentPartPr>
            <p14:xfrm>
              <a:off x="101895" y="3477732"/>
              <a:ext cx="128477" cy="8861"/>
            </p14:xfrm>
          </p:contentPart>
        </mc:Choice>
        <mc:Fallback xmlns="">
          <p:pic>
            <p:nvPicPr>
              <p:cNvPr id="25" name="墨迹 24"/>
            </p:nvPicPr>
            <p:blipFill>
              <a:blip/>
            </p:blipFill>
            <p:spPr>
              <a:xfrm>
                <a:off x="101895" y="3477732"/>
                <a:ext cx="128477" cy="886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6" name="墨迹 25"/>
              <p14:cNvContentPartPr/>
              <p14:nvPr/>
            </p14:nvContentPartPr>
            <p14:xfrm>
              <a:off x="294610" y="3499883"/>
              <a:ext cx="2215" cy="59255"/>
            </p14:xfrm>
          </p:contentPart>
        </mc:Choice>
        <mc:Fallback xmlns="">
          <p:pic>
            <p:nvPicPr>
              <p:cNvPr id="26" name="墨迹 25"/>
            </p:nvPicPr>
            <p:blipFill>
              <a:blip/>
            </p:blipFill>
            <p:spPr>
              <a:xfrm>
                <a:off x="294610" y="3499883"/>
                <a:ext cx="2215" cy="5925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7" name="墨迹 26"/>
              <p14:cNvContentPartPr/>
              <p14:nvPr/>
            </p14:nvContentPartPr>
            <p14:xfrm>
              <a:off x="279104" y="3415709"/>
              <a:ext cx="64239" cy="19936"/>
            </p14:xfrm>
          </p:contentPart>
        </mc:Choice>
        <mc:Fallback xmlns="">
          <p:pic>
            <p:nvPicPr>
              <p:cNvPr id="27" name="墨迹 26"/>
            </p:nvPicPr>
            <p:blipFill>
              <a:blip/>
            </p:blipFill>
            <p:spPr>
              <a:xfrm>
                <a:off x="279104" y="3415709"/>
                <a:ext cx="64239" cy="19936"/>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8" name="墨迹 27"/>
              <p14:cNvContentPartPr/>
              <p14:nvPr/>
            </p14:nvContentPartPr>
            <p14:xfrm>
              <a:off x="332267" y="3489638"/>
              <a:ext cx="53163" cy="178594"/>
            </p14:xfrm>
          </p:contentPart>
        </mc:Choice>
        <mc:Fallback xmlns="">
          <p:pic>
            <p:nvPicPr>
              <p:cNvPr id="28" name="墨迹 27"/>
            </p:nvPicPr>
            <p:blipFill>
              <a:blip/>
            </p:blipFill>
            <p:spPr>
              <a:xfrm>
                <a:off x="332267" y="3489638"/>
                <a:ext cx="53163" cy="17859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9" name="墨迹 28"/>
              <p14:cNvContentPartPr/>
              <p14:nvPr/>
            </p14:nvContentPartPr>
            <p14:xfrm>
              <a:off x="341127" y="3402418"/>
              <a:ext cx="42088" cy="19936"/>
            </p14:xfrm>
          </p:contentPart>
        </mc:Choice>
        <mc:Fallback xmlns="">
          <p:pic>
            <p:nvPicPr>
              <p:cNvPr id="29" name="墨迹 28"/>
            </p:nvPicPr>
            <p:blipFill>
              <a:blip/>
            </p:blipFill>
            <p:spPr>
              <a:xfrm>
                <a:off x="341127" y="3402418"/>
                <a:ext cx="42088" cy="1993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0" name="墨迹 29"/>
              <p14:cNvContentPartPr/>
              <p14:nvPr/>
            </p14:nvContentPartPr>
            <p14:xfrm>
              <a:off x="451883" y="3433430"/>
              <a:ext cx="73099" cy="19936"/>
            </p14:xfrm>
          </p:contentPart>
        </mc:Choice>
        <mc:Fallback xmlns="">
          <p:pic>
            <p:nvPicPr>
              <p:cNvPr id="30" name="墨迹 29"/>
            </p:nvPicPr>
            <p:blipFill>
              <a:blip/>
            </p:blipFill>
            <p:spPr>
              <a:xfrm>
                <a:off x="451883" y="3433430"/>
                <a:ext cx="73099" cy="19936"/>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1" name="墨迹 30"/>
              <p14:cNvContentPartPr/>
              <p14:nvPr/>
            </p14:nvContentPartPr>
            <p14:xfrm>
              <a:off x="474034" y="3475517"/>
              <a:ext cx="64239" cy="28796"/>
            </p14:xfrm>
          </p:contentPart>
        </mc:Choice>
        <mc:Fallback xmlns="">
          <p:pic>
            <p:nvPicPr>
              <p:cNvPr id="31" name="墨迹 30"/>
            </p:nvPicPr>
            <p:blipFill>
              <a:blip/>
            </p:blipFill>
            <p:spPr>
              <a:xfrm>
                <a:off x="474034" y="3475517"/>
                <a:ext cx="64239" cy="28796"/>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2" name="墨迹 31"/>
              <p14:cNvContentPartPr/>
              <p14:nvPr/>
            </p14:nvContentPartPr>
            <p14:xfrm>
              <a:off x="603619" y="3313813"/>
              <a:ext cx="38764" cy="329499"/>
            </p14:xfrm>
          </p:contentPart>
        </mc:Choice>
        <mc:Fallback xmlns="">
          <p:pic>
            <p:nvPicPr>
              <p:cNvPr id="32" name="墨迹 31"/>
            </p:nvPicPr>
            <p:blipFill>
              <a:blip/>
            </p:blipFill>
            <p:spPr>
              <a:xfrm>
                <a:off x="603619" y="3313813"/>
                <a:ext cx="38764" cy="329499"/>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3" name="墨迹 32"/>
              <p14:cNvContentPartPr/>
              <p14:nvPr/>
            </p14:nvContentPartPr>
            <p14:xfrm>
              <a:off x="695546" y="3362546"/>
              <a:ext cx="118093" cy="217081"/>
            </p14:xfrm>
          </p:contentPart>
        </mc:Choice>
        <mc:Fallback xmlns="">
          <p:pic>
            <p:nvPicPr>
              <p:cNvPr id="33" name="墨迹 32"/>
            </p:nvPicPr>
            <p:blipFill>
              <a:blip/>
            </p:blipFill>
            <p:spPr>
              <a:xfrm>
                <a:off x="695546" y="3362546"/>
                <a:ext cx="118093" cy="21708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4" name="墨迹 33"/>
              <p14:cNvContentPartPr/>
              <p14:nvPr/>
            </p14:nvContentPartPr>
            <p14:xfrm>
              <a:off x="686686" y="3442290"/>
              <a:ext cx="90819" cy="13291"/>
            </p14:xfrm>
          </p:contentPart>
        </mc:Choice>
        <mc:Fallback xmlns="">
          <p:pic>
            <p:nvPicPr>
              <p:cNvPr id="34" name="墨迹 33"/>
            </p:nvPicPr>
            <p:blipFill>
              <a:blip/>
            </p:blipFill>
            <p:spPr>
              <a:xfrm>
                <a:off x="686686" y="3442290"/>
                <a:ext cx="90819" cy="13291"/>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5" name="墨迹 34"/>
              <p14:cNvContentPartPr/>
              <p14:nvPr/>
            </p14:nvContentPartPr>
            <p14:xfrm>
              <a:off x="837313" y="3477732"/>
              <a:ext cx="16614" cy="98711"/>
            </p14:xfrm>
          </p:contentPart>
        </mc:Choice>
        <mc:Fallback xmlns="">
          <p:pic>
            <p:nvPicPr>
              <p:cNvPr id="35" name="墨迹 34"/>
            </p:nvPicPr>
            <p:blipFill>
              <a:blip/>
            </p:blipFill>
            <p:spPr>
              <a:xfrm>
                <a:off x="837313" y="3477732"/>
                <a:ext cx="16614" cy="9871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6" name="墨迹 35"/>
              <p14:cNvContentPartPr/>
              <p14:nvPr/>
            </p14:nvContentPartPr>
            <p14:xfrm>
              <a:off x="828453" y="3420139"/>
              <a:ext cx="28797" cy="15506"/>
            </p14:xfrm>
          </p:contentPart>
        </mc:Choice>
        <mc:Fallback xmlns="">
          <p:pic>
            <p:nvPicPr>
              <p:cNvPr id="36" name="墨迹 35"/>
            </p:nvPicPr>
            <p:blipFill>
              <a:blip/>
            </p:blipFill>
            <p:spPr>
              <a:xfrm>
                <a:off x="828453" y="3420139"/>
                <a:ext cx="28797" cy="15506"/>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7" name="墨迹 36"/>
              <p14:cNvContentPartPr/>
              <p14:nvPr/>
            </p14:nvContentPartPr>
            <p14:xfrm>
              <a:off x="919273" y="3522034"/>
              <a:ext cx="15506" cy="64239"/>
            </p14:xfrm>
          </p:contentPart>
        </mc:Choice>
        <mc:Fallback xmlns="">
          <p:pic>
            <p:nvPicPr>
              <p:cNvPr id="37" name="墨迹 36"/>
            </p:nvPicPr>
            <p:blipFill>
              <a:blip/>
            </p:blipFill>
            <p:spPr>
              <a:xfrm>
                <a:off x="919273" y="3522034"/>
                <a:ext cx="15506" cy="6423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8" name="墨迹 37"/>
              <p14:cNvContentPartPr/>
              <p14:nvPr/>
            </p14:nvContentPartPr>
            <p14:xfrm>
              <a:off x="1023383" y="3375837"/>
              <a:ext cx="119617" cy="177209"/>
            </p14:xfrm>
          </p:contentPart>
        </mc:Choice>
        <mc:Fallback xmlns="">
          <p:pic>
            <p:nvPicPr>
              <p:cNvPr id="38" name="墨迹 37"/>
            </p:nvPicPr>
            <p:blipFill>
              <a:blip/>
            </p:blipFill>
            <p:spPr>
              <a:xfrm>
                <a:off x="1023383" y="3375837"/>
                <a:ext cx="119617" cy="177209"/>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9" name="墨迹 38"/>
              <p14:cNvContentPartPr/>
              <p14:nvPr/>
            </p14:nvContentPartPr>
            <p14:xfrm>
              <a:off x="1005662" y="3460011"/>
              <a:ext cx="119617" cy="4430"/>
            </p14:xfrm>
          </p:contentPart>
        </mc:Choice>
        <mc:Fallback xmlns="">
          <p:pic>
            <p:nvPicPr>
              <p:cNvPr id="39" name="墨迹 38"/>
            </p:nvPicPr>
            <p:blipFill>
              <a:blip/>
            </p:blipFill>
            <p:spPr>
              <a:xfrm>
                <a:off x="1005662" y="3460011"/>
                <a:ext cx="119617" cy="44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0" name="墨迹 39"/>
              <p14:cNvContentPartPr/>
              <p14:nvPr/>
            </p14:nvContentPartPr>
            <p14:xfrm>
              <a:off x="1187302" y="3495453"/>
              <a:ext cx="7753" cy="94143"/>
            </p14:xfrm>
          </p:contentPart>
        </mc:Choice>
        <mc:Fallback xmlns="">
          <p:pic>
            <p:nvPicPr>
              <p:cNvPr id="40" name="墨迹 39"/>
            </p:nvPicPr>
            <p:blipFill>
              <a:blip/>
            </p:blipFill>
            <p:spPr>
              <a:xfrm>
                <a:off x="1187302" y="3495453"/>
                <a:ext cx="7753" cy="9414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1" name="墨迹 40"/>
              <p14:cNvContentPartPr/>
              <p14:nvPr/>
            </p14:nvContentPartPr>
            <p14:xfrm>
              <a:off x="1165151" y="3424569"/>
              <a:ext cx="42087" cy="31012"/>
            </p14:xfrm>
          </p:contentPart>
        </mc:Choice>
        <mc:Fallback xmlns="">
          <p:pic>
            <p:nvPicPr>
              <p:cNvPr id="41" name="墨迹 40"/>
            </p:nvPicPr>
            <p:blipFill>
              <a:blip/>
            </p:blipFill>
            <p:spPr>
              <a:xfrm>
                <a:off x="1165151" y="3424569"/>
                <a:ext cx="42087" cy="3101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2" name="墨迹 41"/>
              <p14:cNvContentPartPr/>
              <p14:nvPr/>
            </p14:nvContentPartPr>
            <p14:xfrm>
              <a:off x="1236034" y="3533110"/>
              <a:ext cx="66454" cy="2215"/>
            </p14:xfrm>
          </p:contentPart>
        </mc:Choice>
        <mc:Fallback xmlns="">
          <p:pic>
            <p:nvPicPr>
              <p:cNvPr id="42" name="墨迹 41"/>
            </p:nvPicPr>
            <p:blipFill>
              <a:blip/>
            </p:blipFill>
            <p:spPr>
              <a:xfrm>
                <a:off x="1236034" y="3533110"/>
                <a:ext cx="66454" cy="221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3" name="墨迹 42"/>
              <p14:cNvContentPartPr/>
              <p14:nvPr/>
            </p14:nvContentPartPr>
            <p14:xfrm>
              <a:off x="1268569" y="3513174"/>
              <a:ext cx="18413" cy="55378"/>
            </p14:xfrm>
          </p:contentPart>
        </mc:Choice>
        <mc:Fallback xmlns="">
          <p:pic>
            <p:nvPicPr>
              <p:cNvPr id="43" name="墨迹 42"/>
            </p:nvPicPr>
            <p:blipFill>
              <a:blip/>
            </p:blipFill>
            <p:spPr>
              <a:xfrm>
                <a:off x="1268569" y="3513174"/>
                <a:ext cx="18413" cy="55378"/>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4" name="墨迹 43"/>
              <p14:cNvContentPartPr/>
              <p14:nvPr/>
            </p14:nvContentPartPr>
            <p14:xfrm>
              <a:off x="1329069" y="3491023"/>
              <a:ext cx="28797" cy="132907"/>
            </p14:xfrm>
          </p:contentPart>
        </mc:Choice>
        <mc:Fallback xmlns="">
          <p:pic>
            <p:nvPicPr>
              <p:cNvPr id="44" name="墨迹 43"/>
            </p:nvPicPr>
            <p:blipFill>
              <a:blip/>
            </p:blipFill>
            <p:spPr>
              <a:xfrm>
                <a:off x="1329069" y="3491023"/>
                <a:ext cx="28797" cy="13290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5" name="墨迹 44"/>
              <p14:cNvContentPartPr/>
              <p14:nvPr/>
            </p14:nvContentPartPr>
            <p14:xfrm>
              <a:off x="1526215" y="3577412"/>
              <a:ext cx="70001" cy="40005"/>
            </p14:xfrm>
          </p:contentPart>
        </mc:Choice>
        <mc:Fallback xmlns="">
          <p:pic>
            <p:nvPicPr>
              <p:cNvPr id="45" name="墨迹 44"/>
            </p:nvPicPr>
            <p:blipFill>
              <a:blip/>
            </p:blipFill>
            <p:spPr>
              <a:xfrm>
                <a:off x="1526215" y="3577412"/>
                <a:ext cx="70001" cy="4000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6" name="墨迹 45"/>
              <p14:cNvContentPartPr/>
              <p14:nvPr/>
            </p14:nvContentPartPr>
            <p14:xfrm>
              <a:off x="1586023" y="3575197"/>
              <a:ext cx="6645" cy="6646"/>
            </p14:xfrm>
          </p:contentPart>
        </mc:Choice>
        <mc:Fallback xmlns="">
          <p:pic>
            <p:nvPicPr>
              <p:cNvPr id="46" name="墨迹 45"/>
            </p:nvPicPr>
            <p:blipFill>
              <a:blip/>
            </p:blipFill>
            <p:spPr>
              <a:xfrm>
                <a:off x="1586023" y="3575197"/>
                <a:ext cx="6645" cy="6646"/>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7" name="墨迹 46"/>
              <p14:cNvContentPartPr/>
              <p14:nvPr/>
            </p14:nvContentPartPr>
            <p14:xfrm>
              <a:off x="1648046" y="3584058"/>
              <a:ext cx="13291" cy="4430"/>
            </p14:xfrm>
          </p:contentPart>
        </mc:Choice>
        <mc:Fallback xmlns="">
          <p:pic>
            <p:nvPicPr>
              <p:cNvPr id="47" name="墨迹 46"/>
            </p:nvPicPr>
            <p:blipFill>
              <a:blip/>
            </p:blipFill>
            <p:spPr>
              <a:xfrm>
                <a:off x="1648046" y="3584058"/>
                <a:ext cx="13291" cy="443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8" name="墨迹 47"/>
              <p14:cNvContentPartPr/>
              <p14:nvPr/>
            </p14:nvContentPartPr>
            <p14:xfrm>
              <a:off x="1825255" y="3499883"/>
              <a:ext cx="127370" cy="141768"/>
            </p14:xfrm>
          </p:contentPart>
        </mc:Choice>
        <mc:Fallback xmlns="">
          <p:pic>
            <p:nvPicPr>
              <p:cNvPr id="48" name="墨迹 47"/>
            </p:nvPicPr>
            <p:blipFill>
              <a:blip/>
            </p:blipFill>
            <p:spPr>
              <a:xfrm>
                <a:off x="1825255" y="3499883"/>
                <a:ext cx="127370" cy="14176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9" name="墨迹 48"/>
              <p14:cNvContentPartPr/>
              <p14:nvPr/>
            </p14:nvContentPartPr>
            <p14:xfrm>
              <a:off x="1825255" y="3564121"/>
              <a:ext cx="108541" cy="6646"/>
            </p14:xfrm>
          </p:contentPart>
        </mc:Choice>
        <mc:Fallback xmlns="">
          <p:pic>
            <p:nvPicPr>
              <p:cNvPr id="49" name="墨迹 48"/>
            </p:nvPicPr>
            <p:blipFill>
              <a:blip/>
            </p:blipFill>
            <p:spPr>
              <a:xfrm>
                <a:off x="1825255" y="3564121"/>
                <a:ext cx="108541" cy="6646"/>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0" name="墨迹 49"/>
              <p14:cNvContentPartPr/>
              <p14:nvPr/>
            </p14:nvContentPartPr>
            <p14:xfrm>
              <a:off x="1947087" y="3561906"/>
              <a:ext cx="50947" cy="146198"/>
            </p14:xfrm>
          </p:contentPart>
        </mc:Choice>
        <mc:Fallback xmlns="">
          <p:pic>
            <p:nvPicPr>
              <p:cNvPr id="50" name="墨迹 49"/>
            </p:nvPicPr>
            <p:blipFill>
              <a:blip/>
            </p:blipFill>
            <p:spPr>
              <a:xfrm>
                <a:off x="1947087" y="3561906"/>
                <a:ext cx="50947" cy="146198"/>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1" name="墨迹 50"/>
              <p14:cNvContentPartPr/>
              <p14:nvPr/>
            </p14:nvContentPartPr>
            <p14:xfrm>
              <a:off x="1953732" y="3535325"/>
              <a:ext cx="39872" cy="360"/>
            </p14:xfrm>
          </p:contentPart>
        </mc:Choice>
        <mc:Fallback xmlns="">
          <p:pic>
            <p:nvPicPr>
              <p:cNvPr id="51" name="墨迹 50"/>
            </p:nvPicPr>
            <p:blipFill>
              <a:blip/>
            </p:blipFill>
            <p:spPr>
              <a:xfrm>
                <a:off x="1953732" y="3535325"/>
                <a:ext cx="39872" cy="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2" name="墨迹 51"/>
              <p14:cNvContentPartPr/>
              <p14:nvPr/>
            </p14:nvContentPartPr>
            <p14:xfrm>
              <a:off x="2064488" y="3464441"/>
              <a:ext cx="70884" cy="225942"/>
            </p14:xfrm>
          </p:contentPart>
        </mc:Choice>
        <mc:Fallback xmlns="">
          <p:pic>
            <p:nvPicPr>
              <p:cNvPr id="52" name="墨迹 51"/>
            </p:nvPicPr>
            <p:blipFill>
              <a:blip/>
            </p:blipFill>
            <p:spPr>
              <a:xfrm>
                <a:off x="2064488" y="3464441"/>
                <a:ext cx="70884" cy="225942"/>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9"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 bit more on Quick Sort</a:t>
            </a:r>
            <a:endParaRPr lang="en-US" dirty="0"/>
          </a:p>
        </p:txBody>
      </p:sp>
      <p:sp>
        <p:nvSpPr>
          <p:cNvPr id="3" name="内容占位符 2"/>
          <p:cNvSpPr>
            <a:spLocks noGrp="1"/>
          </p:cNvSpPr>
          <p:nvPr>
            <p:ph idx="1"/>
          </p:nvPr>
        </p:nvSpPr>
        <p:spPr>
          <a:xfrm>
            <a:off x="628650" y="1690689"/>
            <a:ext cx="7886700" cy="4802184"/>
          </a:xfrm>
        </p:spPr>
        <p:txBody>
          <a:bodyPr>
            <a:normAutofit/>
          </a:bodyPr>
          <a:lstStyle/>
          <a:p>
            <a:pPr>
              <a:spcBef>
                <a:spcPts val="0"/>
              </a:spcBef>
            </a:pPr>
            <a:r>
              <a:rPr lang="en-US" sz="2400" dirty="0"/>
              <a:t>What if there are many duplicates?</a:t>
            </a:r>
            <a:endParaRPr lang="en-US" sz="2400" dirty="0"/>
          </a:p>
          <a:p>
            <a:pPr lvl="1">
              <a:spcBef>
                <a:spcPts val="0"/>
              </a:spcBef>
            </a:pPr>
            <a:r>
              <a:rPr lang="en-US" sz="2000" dirty="0"/>
              <a:t>Maintain four regions as we go through the array.</a:t>
            </a:r>
            <a:endParaRPr lang="en-US" sz="2000" dirty="0"/>
          </a:p>
          <a:p>
            <a:pPr lvl="1">
              <a:spcBef>
                <a:spcPts val="0"/>
              </a:spcBef>
            </a:pPr>
            <a:endParaRPr lang="en-US" sz="2000" dirty="0"/>
          </a:p>
          <a:p>
            <a:pPr lvl="1">
              <a:spcBef>
                <a:spcPts val="0"/>
              </a:spcBef>
            </a:pPr>
            <a:endParaRPr lang="en-US" sz="2000" dirty="0"/>
          </a:p>
          <a:p>
            <a:pPr lvl="1">
              <a:spcBef>
                <a:spcPts val="0"/>
              </a:spcBef>
            </a:pPr>
            <a:r>
              <a:rPr lang="en-US" sz="2000" dirty="0"/>
              <a:t>End up with three regions (“&lt;”, “=”, and “&gt;”), and only recurse into two of them (“&lt;” and “&gt;”). </a:t>
            </a:r>
            <a:r>
              <a:rPr lang="en-US" sz="2000" i="1" dirty="0"/>
              <a:t>Wow! Worst-cast becomes best-case!</a:t>
            </a:r>
            <a:endParaRPr lang="en-US" sz="2000" i="1" dirty="0"/>
          </a:p>
          <a:p>
            <a:pPr>
              <a:spcBef>
                <a:spcPts val="1200"/>
              </a:spcBef>
            </a:pPr>
            <a:r>
              <a:rPr lang="en-US" sz="2400" dirty="0"/>
              <a:t>Stop recursion once the array is too small.</a:t>
            </a:r>
            <a:endParaRPr lang="en-US" sz="2400" dirty="0"/>
          </a:p>
          <a:p>
            <a:pPr lvl="1">
              <a:spcBef>
                <a:spcPts val="0"/>
              </a:spcBef>
            </a:pPr>
            <a:r>
              <a:rPr lang="en-US" sz="2000" dirty="0"/>
              <a:t>Recursion has overhead, </a:t>
            </a:r>
            <a:r>
              <a:rPr lang="en-US" sz="2000" dirty="0" err="1">
                <a:latin typeface="Courier New" pitchFamily="49" charset="0"/>
                <a:cs typeface="Courier New" pitchFamily="49" charset="0"/>
              </a:rPr>
              <a:t>QuickSort</a:t>
            </a:r>
            <a:r>
              <a:rPr lang="en-US" sz="2000" dirty="0"/>
              <a:t> is slow on small arrays.</a:t>
            </a:r>
            <a:endParaRPr lang="en-US" sz="2000" dirty="0"/>
          </a:p>
          <a:p>
            <a:pPr>
              <a:spcBef>
                <a:spcPts val="1200"/>
              </a:spcBef>
            </a:pPr>
            <a:r>
              <a:rPr lang="en-US" sz="2400" dirty="0"/>
              <a:t>Multiple pivots?</a:t>
            </a:r>
            <a:endParaRPr lang="en-US" sz="2400" dirty="0"/>
          </a:p>
          <a:p>
            <a:pPr lvl="1">
              <a:spcBef>
                <a:spcPts val="0"/>
              </a:spcBef>
            </a:pPr>
            <a:r>
              <a:rPr lang="en-US" sz="2000" dirty="0"/>
              <a:t>Early studies do not give promising results…</a:t>
            </a:r>
            <a:endParaRPr lang="en-US" sz="2000" dirty="0"/>
          </a:p>
          <a:p>
            <a:pPr lvl="1">
              <a:spcBef>
                <a:spcPts val="0"/>
              </a:spcBef>
            </a:pPr>
            <a:r>
              <a:rPr lang="en-US" sz="2000" dirty="0"/>
              <a:t>Dual-Pivot variant proposed by </a:t>
            </a:r>
            <a:r>
              <a:rPr lang="en-US" sz="2000" dirty="0" err="1"/>
              <a:t>Yaroslavskiy</a:t>
            </a:r>
            <a:r>
              <a:rPr lang="en-US" sz="2000" dirty="0"/>
              <a:t> in 2009 seems faster.</a:t>
            </a:r>
            <a:endParaRPr lang="en-US" sz="2000" dirty="0"/>
          </a:p>
          <a:p>
            <a:pPr lvl="1">
              <a:spcBef>
                <a:spcPts val="0"/>
              </a:spcBef>
            </a:pPr>
            <a:r>
              <a:rPr lang="en-US" sz="2000" dirty="0"/>
              <a:t>This variant is used in Java for sorting. (Since Java 7.)</a:t>
            </a:r>
            <a:endParaRPr lang="en-US" sz="2000" dirty="0"/>
          </a:p>
          <a:p>
            <a:pPr lvl="1">
              <a:spcBef>
                <a:spcPts val="0"/>
              </a:spcBef>
            </a:pPr>
            <a:r>
              <a:rPr lang="en-US" sz="2000" dirty="0"/>
              <a:t>“Average Case Analysis of Java 7's Dual Pivot Quicksort”.</a:t>
            </a:r>
            <a:br>
              <a:rPr lang="en-US" sz="2000" dirty="0"/>
            </a:br>
            <a:r>
              <a:rPr lang="en-US" sz="2000" dirty="0"/>
              <a:t>(Best Paper of ESA 2012)</a:t>
            </a:r>
            <a:endParaRPr lang="en-US" sz="2000" dirty="0"/>
          </a:p>
          <a:p>
            <a:pPr lvl="1">
              <a:spcBef>
                <a:spcPts val="0"/>
              </a:spcBef>
            </a:pPr>
            <a:endParaRPr lang="en-US" sz="2000" dirty="0"/>
          </a:p>
        </p:txBody>
      </p:sp>
      <p:grpSp>
        <p:nvGrpSpPr>
          <p:cNvPr id="9" name="组合 8"/>
          <p:cNvGrpSpPr/>
          <p:nvPr/>
        </p:nvGrpSpPr>
        <p:grpSpPr>
          <a:xfrm>
            <a:off x="1408386" y="2406868"/>
            <a:ext cx="5717628" cy="357353"/>
            <a:chOff x="1345324" y="2753709"/>
            <a:chExt cx="5717628" cy="357353"/>
          </a:xfrm>
        </p:grpSpPr>
        <p:sp>
          <p:nvSpPr>
            <p:cNvPr id="4" name="矩形 3"/>
            <p:cNvSpPr/>
            <p:nvPr/>
          </p:nvSpPr>
          <p:spPr>
            <a:xfrm>
              <a:off x="1345324" y="2753710"/>
              <a:ext cx="1429407" cy="3573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 pivot</a:t>
              </a:r>
              <a:endParaRPr lang="en-US" dirty="0">
                <a:solidFill>
                  <a:schemeClr val="tx1"/>
                </a:solidFill>
              </a:endParaRPr>
            </a:p>
          </p:txBody>
        </p:sp>
        <p:sp>
          <p:nvSpPr>
            <p:cNvPr id="5" name="矩形 4"/>
            <p:cNvSpPr/>
            <p:nvPr/>
          </p:nvSpPr>
          <p:spPr>
            <a:xfrm>
              <a:off x="2774731" y="2753710"/>
              <a:ext cx="1429407" cy="3573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pivot</a:t>
              </a:r>
              <a:endParaRPr lang="en-US" dirty="0">
                <a:solidFill>
                  <a:schemeClr val="tx1"/>
                </a:solidFill>
              </a:endParaRPr>
            </a:p>
          </p:txBody>
        </p:sp>
        <p:sp>
          <p:nvSpPr>
            <p:cNvPr id="6" name="矩形 5"/>
            <p:cNvSpPr/>
            <p:nvPr/>
          </p:nvSpPr>
          <p:spPr>
            <a:xfrm>
              <a:off x="4204138" y="2753709"/>
              <a:ext cx="1429407" cy="3573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In Progress</a:t>
              </a:r>
              <a:endParaRPr lang="en-US" dirty="0">
                <a:solidFill>
                  <a:srgbClr val="C00000"/>
                </a:solidFill>
              </a:endParaRPr>
            </a:p>
          </p:txBody>
        </p:sp>
        <p:sp>
          <p:nvSpPr>
            <p:cNvPr id="7" name="矩形 6"/>
            <p:cNvSpPr/>
            <p:nvPr/>
          </p:nvSpPr>
          <p:spPr>
            <a:xfrm>
              <a:off x="5633545" y="2753709"/>
              <a:ext cx="1429407" cy="3573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&gt; pivot</a:t>
              </a:r>
              <a:endParaRPr lang="en-US" dirty="0">
                <a:solidFill>
                  <a:schemeClr val="tx1"/>
                </a:solidFill>
              </a:endParaRPr>
            </a:p>
          </p:txBody>
        </p:sp>
        <p:sp>
          <p:nvSpPr>
            <p:cNvPr id="8" name="矩形 7"/>
            <p:cNvSpPr/>
            <p:nvPr/>
          </p:nvSpPr>
          <p:spPr>
            <a:xfrm>
              <a:off x="4204138" y="2753709"/>
              <a:ext cx="109538" cy="357352"/>
            </a:xfrm>
            <a:prstGeom prst="rect">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Summary on Quick Sort</a:t>
            </a:r>
            <a:endParaRPr lang="en-US" dirty="0"/>
          </a:p>
        </p:txBody>
      </p:sp>
      <p:sp>
        <p:nvSpPr>
          <p:cNvPr id="3" name="内容占位符 2"/>
          <p:cNvSpPr>
            <a:spLocks noGrp="1"/>
          </p:cNvSpPr>
          <p:nvPr>
            <p:ph idx="1"/>
          </p:nvPr>
        </p:nvSpPr>
        <p:spPr>
          <a:xfrm>
            <a:off x="628650" y="1690688"/>
            <a:ext cx="8515350" cy="4802185"/>
          </a:xfrm>
        </p:spPr>
        <p:txBody>
          <a:bodyPr/>
          <a:lstStyle/>
          <a:p>
            <a:pPr>
              <a:spcBef>
                <a:spcPts val="1200"/>
              </a:spcBef>
            </a:pPr>
            <a:r>
              <a:rPr lang="en-US" b="1" dirty="0">
                <a:solidFill>
                  <a:srgbClr val="C00000"/>
                </a:solidFill>
              </a:rPr>
              <a:t>A widely-used efficient sorting algorithm.</a:t>
            </a:r>
            <a:endParaRPr lang="en-US" b="1" dirty="0">
              <a:solidFill>
                <a:srgbClr val="C00000"/>
              </a:solidFill>
            </a:endParaRPr>
          </a:p>
          <a:p>
            <a:pPr>
              <a:spcBef>
                <a:spcPts val="1200"/>
              </a:spcBef>
            </a:pPr>
            <a:endParaRPr lang="en-US" dirty="0"/>
          </a:p>
          <a:p>
            <a:pPr>
              <a:spcBef>
                <a:spcPts val="1200"/>
              </a:spcBef>
            </a:pPr>
            <a:r>
              <a:rPr lang="en-US" dirty="0">
                <a:solidFill>
                  <a:schemeClr val="accent6">
                    <a:lumMod val="75000"/>
                  </a:schemeClr>
                </a:solidFill>
              </a:rPr>
              <a:t>Easy</a:t>
            </a:r>
            <a:r>
              <a:rPr lang="en-US" dirty="0"/>
              <a:t> to understand! </a:t>
            </a:r>
            <a:r>
              <a:rPr lang="en-US" sz="2400" dirty="0"/>
              <a:t>(divide-and-conquer…)</a:t>
            </a:r>
            <a:endParaRPr lang="en-US" dirty="0"/>
          </a:p>
          <a:p>
            <a:pPr>
              <a:spcBef>
                <a:spcPts val="1200"/>
              </a:spcBef>
            </a:pPr>
            <a:r>
              <a:rPr lang="en-US" dirty="0">
                <a:solidFill>
                  <a:schemeClr val="accent4">
                    <a:lumMod val="75000"/>
                  </a:schemeClr>
                </a:solidFill>
              </a:rPr>
              <a:t>Moderately hard</a:t>
            </a:r>
            <a:r>
              <a:rPr lang="en-US" dirty="0"/>
              <a:t> to implement correctly. </a:t>
            </a:r>
            <a:r>
              <a:rPr lang="en-US" sz="2400" dirty="0"/>
              <a:t>(partition…)</a:t>
            </a:r>
            <a:endParaRPr lang="en-US" dirty="0"/>
          </a:p>
          <a:p>
            <a:pPr>
              <a:spcBef>
                <a:spcPts val="1200"/>
              </a:spcBef>
            </a:pPr>
            <a:r>
              <a:rPr lang="en-US" dirty="0">
                <a:solidFill>
                  <a:schemeClr val="accent2">
                    <a:lumMod val="75000"/>
                  </a:schemeClr>
                </a:solidFill>
              </a:rPr>
              <a:t>Harder</a:t>
            </a:r>
            <a:r>
              <a:rPr lang="en-US" dirty="0"/>
              <a:t> to analyze. </a:t>
            </a:r>
            <a:r>
              <a:rPr lang="en-US" sz="2400" dirty="0"/>
              <a:t>(randomization…)</a:t>
            </a:r>
            <a:endParaRPr lang="en-US" dirty="0"/>
          </a:p>
          <a:p>
            <a:pPr>
              <a:spcBef>
                <a:spcPts val="1200"/>
              </a:spcBef>
            </a:pPr>
            <a:r>
              <a:rPr lang="en-US" dirty="0">
                <a:solidFill>
                  <a:srgbClr val="FF0000"/>
                </a:solidFill>
              </a:rPr>
              <a:t>Challenging</a:t>
            </a:r>
            <a:r>
              <a:rPr lang="en-US" dirty="0"/>
              <a:t> to optimize. </a:t>
            </a:r>
            <a:r>
              <a:rPr lang="en-US" sz="2400" dirty="0"/>
              <a:t>(theory and practice…)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r>
              <a:rPr lang="en-GB" sz="2400" dirty="0"/>
              <a:t>[CLRS] Ch.7</a:t>
            </a:r>
            <a:r>
              <a:rPr lang="en-US" sz="2400" dirty="0"/>
              <a:t>,</a:t>
            </a:r>
            <a:r>
              <a:rPr lang="zh-CN" altLang="en-US" sz="2400" dirty="0"/>
              <a:t> </a:t>
            </a:r>
            <a:r>
              <a:rPr lang="en-US" altLang="zh-CN" sz="2400" dirty="0"/>
              <a:t>Appendix</a:t>
            </a:r>
            <a:r>
              <a:rPr lang="zh-CN" altLang="en-US" sz="2400" dirty="0"/>
              <a:t> </a:t>
            </a:r>
            <a:r>
              <a:rPr lang="en-US" altLang="zh-CN" sz="2400" dirty="0"/>
              <a:t>C (C.2-C.4) on probability theory</a:t>
            </a:r>
            <a:endParaRPr lang="en-GB" sz="2400" dirty="0"/>
          </a:p>
          <a:p>
            <a:r>
              <a:rPr lang="en-GB" sz="2400" baseline="30000" dirty="0"/>
              <a:t>*</a:t>
            </a:r>
            <a:r>
              <a:rPr lang="en-GB" sz="2400" dirty="0"/>
              <a:t>On </a:t>
            </a:r>
            <a:r>
              <a:rPr lang="en-GB" sz="2400" b="1" dirty="0" err="1"/>
              <a:t>ShellSort</a:t>
            </a:r>
            <a:r>
              <a:rPr lang="en-GB" sz="2400" dirty="0"/>
              <a:t>:</a:t>
            </a:r>
            <a:endParaRPr lang="en-GB" sz="2400" dirty="0"/>
          </a:p>
          <a:p>
            <a:r>
              <a:rPr lang="en-GB" sz="2000" dirty="0"/>
              <a:t>[Weiss] Ch.7 (7.4)</a:t>
            </a:r>
            <a:endParaRPr lang="en-GB" sz="2000" dirty="0"/>
          </a:p>
          <a:p>
            <a:r>
              <a:rPr lang="en-GB" sz="2000" dirty="0"/>
              <a:t>[Deng] Ch.12 (12.3)</a:t>
            </a:r>
            <a:endParaRPr lang="en-GB" sz="2000" dirty="0"/>
          </a:p>
          <a:p>
            <a:r>
              <a:rPr lang="en-GB" sz="2000" dirty="0"/>
              <a:t>[TAOCP] Ch.5 (5.2.1 in vol.3)</a:t>
            </a:r>
            <a:endParaRPr lang="en-US" sz="2000" dirty="0"/>
          </a:p>
        </p:txBody>
      </p:sp>
      <p:pic>
        <p:nvPicPr>
          <p:cNvPr id="4" name="Picture 6" descr="https://img1.doubanio.com/view/subject/l/public/s2838849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35345" y="4317256"/>
            <a:ext cx="1546841" cy="217312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8" descr="https://images-na.ssl-images-amazon.com/images/I/41oGuEd4krL._SX378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006" y="4317256"/>
            <a:ext cx="1654883" cy="217312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832709" y="4317256"/>
            <a:ext cx="1682641" cy="217561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t>Characteristics of sorting algorithms</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690FF9D-B31C-4738-85A9-8BE7AA16E1C8}"/>
                  </a:ext>
                </a:extLst>
              </p:cNvPr>
              <p:cNvSpPr>
                <a:spLocks noGrp="1"/>
              </p:cNvSpPr>
              <p:nvPr>
                <p:ph idx="1"/>
              </p:nvPr>
            </p:nvSpPr>
            <p:spPr/>
            <p:txBody>
              <a:bodyPr>
                <a:normAutofit/>
              </a:bodyPr>
              <a:lstStyle/>
              <a:p>
                <a:r>
                  <a:rPr lang="en-US" b="1" dirty="0"/>
                  <a:t>In-place:</a:t>
                </a:r>
                <a:r>
                  <a:rPr lang="en-US" sz="2400" dirty="0"/>
                  <a:t> a sorting algorithm is </a:t>
                </a:r>
                <a:r>
                  <a:rPr lang="en-US" sz="2400" i="1" dirty="0">
                    <a:solidFill>
                      <a:srgbClr val="7030A0"/>
                    </a:solidFill>
                  </a:rPr>
                  <a:t>in-place</a:t>
                </a:r>
                <a:r>
                  <a:rPr lang="en-US" sz="2400" dirty="0"/>
                  <a:t> if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(1)</m:t>
                    </m:r>
                  </m:oMath>
                </a14:m>
                <a:r>
                  <a:rPr lang="en-US" sz="2400" dirty="0"/>
                  <a:t> extra space is needed beyond input.</a:t>
                </a:r>
              </a:p>
              <a:p>
                <a:r>
                  <a:rPr lang="en-US" b="1" dirty="0"/>
                  <a:t>Stability:</a:t>
                </a:r>
                <a:r>
                  <a:rPr lang="en-US" sz="2400" dirty="0"/>
                  <a:t> a sorting algorithm is </a:t>
                </a:r>
                <a:r>
                  <a:rPr lang="en-US" sz="2400" i="1" dirty="0">
                    <a:solidFill>
                      <a:srgbClr val="7030A0"/>
                    </a:solidFill>
                  </a:rPr>
                  <a:t>stable</a:t>
                </a:r>
                <a:r>
                  <a:rPr lang="en-US" sz="2400" dirty="0"/>
                  <a:t> if numbers with the same value (i.e., items that are “</a:t>
                </a:r>
                <a14:m>
                  <m:oMath xmlns:m="http://schemas.openxmlformats.org/officeDocument/2006/math">
                    <m:r>
                      <a:rPr lang="en-US" sz="2400" b="0" i="1" smtClean="0">
                        <a:latin typeface="Cambria Math" panose="02040503050406030204" pitchFamily="18" charset="0"/>
                      </a:rPr>
                      <m:t>=</m:t>
                    </m:r>
                  </m:oMath>
                </a14:m>
                <a:r>
                  <a:rPr lang="en-US" sz="2400" dirty="0"/>
                  <a:t>”) appear in the output array in the same order as they do in the input array.</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391" t="-2241" r="-1082"/>
                </a:stretch>
              </a:blipFill>
            </p:spPr>
            <p:txBody>
              <a:bodyPr/>
              <a:lstStyle/>
              <a:p>
                <a:r>
                  <a:rPr lang="en-US">
                    <a:noFill/>
                  </a:rPr>
                  <a:t> </a:t>
                </a:r>
                <a:endParaRPr lang="en-US">
                  <a:noFill/>
                </a:endParaRPr>
              </a:p>
            </p:txBody>
          </p:sp>
        </mc:Fallback>
      </mc:AlternateContent>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1330"/>
          <a:stretch>
            <a:fillRect/>
          </a:stretch>
        </p:blipFill>
        <p:spPr bwMode="auto">
          <a:xfrm>
            <a:off x="4572000" y="4134741"/>
            <a:ext cx="2713640" cy="2183033"/>
          </a:xfrm>
          <a:prstGeom prst="rect">
            <a:avLst/>
          </a:prstGeom>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0311"/>
          <a:stretch>
            <a:fillRect/>
          </a:stretch>
        </p:blipFill>
        <p:spPr bwMode="auto">
          <a:xfrm>
            <a:off x="867103" y="4083150"/>
            <a:ext cx="2713640" cy="2228749"/>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Sorting algorithms till now</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690FF9D-B31C-4738-85A9-8BE7AA16E1C8}"/>
                  </a:ext>
                </a:extLst>
              </p:cNvPr>
              <p:cNvSpPr>
                <a:spLocks noGrp="1"/>
              </p:cNvSpPr>
              <p:nvPr>
                <p:ph idx="1"/>
              </p:nvPr>
            </p:nvSpPr>
            <p:spPr>
              <a:xfrm>
                <a:off x="628650" y="1690689"/>
                <a:ext cx="7886700" cy="4351338"/>
              </a:xfrm>
            </p:spPr>
            <p:txBody>
              <a:bodyPr>
                <a:normAutofit/>
              </a:bodyPr>
              <a:lstStyle/>
              <a:p>
                <a:r>
                  <a:rPr lang="en-US" sz="2600" b="1" dirty="0"/>
                  <a:t>Insertion Sort:</a:t>
                </a:r>
                <a:r>
                  <a:rPr lang="en-US" sz="2600" dirty="0"/>
                  <a:t> gradually increase size of sorted part.</a:t>
                </a:r>
              </a:p>
              <a:p>
                <a:pPr lvl="1"/>
                <a14:m>
                  <m:oMath xmlns:m="http://schemas.openxmlformats.org/officeDocument/2006/math">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𝑛</m:t>
                            </m:r>
                          </m:e>
                          <m:sup>
                            <m:r>
                              <a:rPr lang="en-US" sz="2200" b="0" i="1" smtClean="0">
                                <a:latin typeface="Cambria Math" panose="02040503050406030204" pitchFamily="18" charset="0"/>
                              </a:rPr>
                              <m:t>2</m:t>
                            </m:r>
                          </m:sup>
                        </m:sSup>
                      </m:e>
                    </m:d>
                  </m:oMath>
                </a14:m>
                <a:r>
                  <a:rPr lang="en-US" sz="2200" dirty="0"/>
                  <a:t> time,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b="0" i="1" smtClean="0">
                            <a:latin typeface="Cambria Math" panose="02040503050406030204" pitchFamily="18" charset="0"/>
                          </a:rPr>
                          <m:t>1</m:t>
                        </m:r>
                      </m:e>
                    </m:d>
                  </m:oMath>
                </a14:m>
                <a:r>
                  <a:rPr lang="en-US" sz="2200" dirty="0"/>
                  <a:t> space.</a:t>
                </a:r>
              </a:p>
              <a:p>
                <a:pPr lvl="1"/>
                <a:r>
                  <a:rPr lang="en-US" sz="2200" dirty="0"/>
                  <a:t>In-place, and stable.</a:t>
                </a:r>
              </a:p>
              <a:p>
                <a:r>
                  <a:rPr lang="en-US" sz="2600" b="1" dirty="0"/>
                  <a:t>Merge Sort:</a:t>
                </a:r>
                <a:r>
                  <a:rPr lang="en-US" sz="2600" dirty="0"/>
                  <a:t> textbook example of divide-and-conquer.</a:t>
                </a:r>
              </a:p>
              <a:p>
                <a:pPr lvl="1"/>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b="0" i="1" smtClean="0">
                            <a:latin typeface="Cambria Math" panose="02040503050406030204" pitchFamily="18" charset="0"/>
                          </a:rPr>
                          <m:t>𝑛</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log</m:t>
                            </m:r>
                          </m:fName>
                          <m:e>
                            <m:r>
                              <a:rPr lang="en-US" sz="2200" b="0" i="1" smtClean="0">
                                <a:latin typeface="Cambria Math" panose="02040503050406030204" pitchFamily="18" charset="0"/>
                              </a:rPr>
                              <m:t>𝑛</m:t>
                            </m:r>
                          </m:e>
                        </m:func>
                      </m:e>
                    </m:d>
                  </m:oMath>
                </a14:m>
                <a:r>
                  <a:rPr lang="en-US" sz="2200" dirty="0"/>
                  <a:t> time,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b="0" i="1" smtClean="0">
                            <a:latin typeface="Cambria Math" panose="02040503050406030204" pitchFamily="18" charset="0"/>
                          </a:rPr>
                          <m:t>𝑛</m:t>
                        </m:r>
                      </m:e>
                    </m:d>
                  </m:oMath>
                </a14:m>
                <a:r>
                  <a:rPr lang="en-US" sz="2200" dirty="0"/>
                  <a:t> space.</a:t>
                </a:r>
              </a:p>
              <a:p>
                <a:pPr lvl="1"/>
                <a:r>
                  <a:rPr lang="en-US" sz="2200" dirty="0"/>
                  <a:t>Not in-place (for typical implementation), but stable.</a:t>
                </a:r>
              </a:p>
              <a:p>
                <a:r>
                  <a:rPr lang="en-US" sz="2600" b="1" dirty="0"/>
                  <a:t>Heap Sort:</a:t>
                </a:r>
                <a:r>
                  <a:rPr lang="en-US" sz="2600" dirty="0"/>
                  <a:t> leverage the heap data structure.</a:t>
                </a:r>
              </a:p>
              <a:p>
                <a:pPr lvl="1"/>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i="1">
                            <a:latin typeface="Cambria Math" panose="02040503050406030204" pitchFamily="18" charset="0"/>
                          </a:rPr>
                          <m:t>𝑛</m:t>
                        </m:r>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log</m:t>
                            </m:r>
                          </m:fName>
                          <m:e>
                            <m:r>
                              <a:rPr lang="en-US" sz="2200" i="1">
                                <a:latin typeface="Cambria Math" panose="02040503050406030204" pitchFamily="18" charset="0"/>
                              </a:rPr>
                              <m:t>𝑛</m:t>
                            </m:r>
                          </m:e>
                        </m:func>
                      </m:e>
                    </m:d>
                  </m:oMath>
                </a14:m>
                <a:r>
                  <a:rPr lang="en-US" sz="2200" dirty="0"/>
                  <a:t> time,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r>
                          <a:rPr lang="en-US" sz="2200" i="1">
                            <a:latin typeface="Cambria Math" panose="02040503050406030204" pitchFamily="18" charset="0"/>
                          </a:rPr>
                          <m:t>1</m:t>
                        </m:r>
                      </m:e>
                    </m:d>
                  </m:oMath>
                </a14:m>
                <a:r>
                  <a:rPr lang="en-US" sz="2200" dirty="0"/>
                  <a:t> space.</a:t>
                </a:r>
              </a:p>
              <a:p>
                <a:pPr lvl="1"/>
                <a:r>
                  <a:rPr lang="en-US" sz="2200" dirty="0"/>
                  <a:t>In-place, but not stable. (Information about relative ordering of identically valued items was lost during heap creation.)</a:t>
                </a:r>
              </a:p>
              <a:p>
                <a:pPr lvl="1"/>
                <a:r>
                  <a:rPr lang="en-US" sz="2200" dirty="0"/>
                  <a:t>Counterexample for stability: &lt;2a, 2b, 1&gt;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351338"/>
              </a:xfrm>
              <a:blipFill rotWithShape="1">
                <a:blip r:embed="rId1"/>
                <a:stretch>
                  <a:fillRect l="-1159" t="-2101" b="-112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Selection Sort Algorithm</a:t>
            </a:r>
            <a:endParaRPr lang="en-US" dirty="0"/>
          </a:p>
        </p:txBody>
      </p:sp>
      <p:sp>
        <p:nvSpPr>
          <p:cNvPr id="3" name="内容占位符 2"/>
          <p:cNvSpPr>
            <a:spLocks noGrp="1"/>
          </p:cNvSpPr>
          <p:nvPr>
            <p:ph idx="1"/>
          </p:nvPr>
        </p:nvSpPr>
        <p:spPr>
          <a:xfrm>
            <a:off x="628650" y="1690689"/>
            <a:ext cx="7886700" cy="4351338"/>
          </a:xfrm>
        </p:spPr>
        <p:txBody>
          <a:bodyPr>
            <a:normAutofit/>
          </a:bodyPr>
          <a:lstStyle/>
          <a:p>
            <a:r>
              <a:rPr lang="en-US" sz="2400" b="1" dirty="0"/>
              <a:t>Basic idea:</a:t>
            </a:r>
            <a:r>
              <a:rPr lang="en-US" sz="2400" dirty="0"/>
              <a:t> pick out minimum element from input, then recursively sort remaining elements, and finally concatenate the minimum element with sorted remaining elements.</a:t>
            </a:r>
            <a:endParaRPr lang="en-US" sz="2400" dirty="0"/>
          </a:p>
        </p:txBody>
      </p:sp>
      <p:sp>
        <p:nvSpPr>
          <p:cNvPr id="4" name="矩形 3"/>
          <p:cNvSpPr/>
          <p:nvPr/>
        </p:nvSpPr>
        <p:spPr>
          <a:xfrm>
            <a:off x="628650" y="3516523"/>
            <a:ext cx="6570936" cy="1904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SelectionSortRec</a:t>
            </a:r>
            <a:r>
              <a:rPr lang="en-GB" b="1" u="sng" dirty="0">
                <a:solidFill>
                  <a:schemeClr val="tx1"/>
                </a:solidFill>
              </a:rPr>
              <a:t>(A):</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(|A|==1)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return A</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min = </a:t>
            </a:r>
            <a:r>
              <a:rPr lang="en-US" dirty="0" err="1">
                <a:solidFill>
                  <a:schemeClr val="tx1"/>
                </a:solidFill>
                <a:latin typeface="Courier New" pitchFamily="49" charset="0"/>
                <a:cs typeface="Courier New" pitchFamily="49" charset="0"/>
              </a:rPr>
              <a:t>GetMinElement</a:t>
            </a:r>
            <a:r>
              <a:rPr lang="en-US" dirty="0">
                <a:solidFill>
                  <a:schemeClr val="tx1"/>
                </a:solidFill>
                <a:latin typeface="Courier New" pitchFamily="49" charset="0"/>
                <a:cs typeface="Courier New" pitchFamily="49" charset="0"/>
              </a:rPr>
              <a:t>(A)</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 = </a:t>
            </a:r>
            <a:r>
              <a:rPr lang="en-US" dirty="0" err="1">
                <a:solidFill>
                  <a:schemeClr val="tx1"/>
                </a:solidFill>
                <a:latin typeface="Courier New" pitchFamily="49" charset="0"/>
                <a:cs typeface="Courier New" pitchFamily="49" charset="0"/>
              </a:rPr>
              <a:t>RemoveElement</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A,min</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Concatenate(</a:t>
            </a:r>
            <a:r>
              <a:rPr lang="en-US" dirty="0" err="1">
                <a:solidFill>
                  <a:schemeClr val="tx1"/>
                </a:solidFill>
                <a:latin typeface="Courier New" pitchFamily="49" charset="0"/>
                <a:cs typeface="Courier New" pitchFamily="49" charset="0"/>
              </a:rPr>
              <a:t>min,SelectSortionRec</a:t>
            </a:r>
            <a:r>
              <a:rPr lang="en-US" dirty="0">
                <a:solidFill>
                  <a:schemeClr val="tx1"/>
                </a:solidFill>
                <a:latin typeface="Courier New" pitchFamily="49" charset="0"/>
                <a:cs typeface="Courier New" pitchFamily="49" charset="0"/>
              </a:rPr>
              <a:t>(A’))</a:t>
            </a:r>
            <a:endParaRPr lang="en-US" dirty="0">
              <a:solidFill>
                <a:schemeClr val="tx1"/>
              </a:solidFill>
              <a:latin typeface="Courier New" pitchFamily="49" charset="0"/>
              <a:cs typeface="Courier New" pitchFamily="49" charset="0"/>
            </a:endParaRPr>
          </a:p>
        </p:txBody>
      </p:sp>
      <p:sp>
        <p:nvSpPr>
          <p:cNvPr id="5" name="矩形 4"/>
          <p:cNvSpPr/>
          <p:nvPr/>
        </p:nvSpPr>
        <p:spPr>
          <a:xfrm>
            <a:off x="4871543" y="2895525"/>
            <a:ext cx="3643807" cy="1904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SelectionSort</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=1 to A.length-1)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minIdx</a:t>
            </a:r>
            <a:r>
              <a:rPr lang="en-US" dirty="0">
                <a:solidFill>
                  <a:schemeClr val="tx1"/>
                </a:solidFill>
                <a:latin typeface="Courier New" pitchFamily="49" charset="0"/>
                <a:cs typeface="Courier New" pitchFamily="49" charset="0"/>
              </a:rPr>
              <a:t> = </a:t>
            </a:r>
            <a:r>
              <a:rPr lang="en-US" dirty="0" err="1">
                <a:solidFill>
                  <a:schemeClr val="tx1"/>
                </a:solidFill>
                <a:latin typeface="Courier New" pitchFamily="49" charset="0"/>
                <a:cs typeface="Courier New" pitchFamily="49" charset="0"/>
              </a:rPr>
              <a:t>i</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(j=i+1 to </a:t>
            </a:r>
            <a:r>
              <a:rPr lang="en-US" dirty="0" err="1">
                <a:solidFill>
                  <a:schemeClr val="tx1"/>
                </a:solidFill>
                <a:latin typeface="Courier New" pitchFamily="49" charset="0"/>
                <a:cs typeface="Courier New" pitchFamily="49" charset="0"/>
              </a:rPr>
              <a:t>A.length</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(A[j]&lt;A[</a:t>
            </a:r>
            <a:r>
              <a:rPr lang="en-US" dirty="0" err="1">
                <a:solidFill>
                  <a:schemeClr val="tx1"/>
                </a:solidFill>
                <a:latin typeface="Courier New" pitchFamily="49" charset="0"/>
                <a:cs typeface="Courier New" pitchFamily="49" charset="0"/>
              </a:rPr>
              <a:t>minIdx</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minIdx</a:t>
            </a:r>
            <a:r>
              <a:rPr lang="en-US" dirty="0">
                <a:solidFill>
                  <a:schemeClr val="tx1"/>
                </a:solidFill>
                <a:latin typeface="Courier New" pitchFamily="49" charset="0"/>
                <a:cs typeface="Courier New" pitchFamily="49" charset="0"/>
              </a:rPr>
              <a:t>=j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t>
            </a:r>
            <a:r>
              <a:rPr lang="en-US" dirty="0" err="1">
                <a:solidFill>
                  <a:schemeClr val="tx1"/>
                </a:solidFill>
                <a:latin typeface="Courier New" pitchFamily="49" charset="0"/>
                <a:cs typeface="Courier New" pitchFamily="49" charset="0"/>
              </a:rPr>
              <a:t>i,minIdx</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p:txBody>
      </p:sp>
      <p:cxnSp>
        <p:nvCxnSpPr>
          <p:cNvPr id="7" name="直接箭头连接符 6"/>
          <p:cNvCxnSpPr>
            <a:stCxn id="12" idx="3"/>
            <a:endCxn id="6" idx="1"/>
          </p:cNvCxnSpPr>
          <p:nvPr/>
        </p:nvCxnSpPr>
        <p:spPr>
          <a:xfrm flipV="1">
            <a:off x="3989665" y="3991710"/>
            <a:ext cx="1164672" cy="736194"/>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5154337" y="3516523"/>
            <a:ext cx="3243429" cy="950374"/>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圆角 11"/>
          <p:cNvSpPr/>
          <p:nvPr/>
        </p:nvSpPr>
        <p:spPr>
          <a:xfrm>
            <a:off x="947077" y="4579008"/>
            <a:ext cx="3042588" cy="297792"/>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直接箭头连接符 13"/>
          <p:cNvCxnSpPr>
            <a:stCxn id="16" idx="3"/>
            <a:endCxn id="15" idx="1"/>
          </p:cNvCxnSpPr>
          <p:nvPr/>
        </p:nvCxnSpPr>
        <p:spPr>
          <a:xfrm flipV="1">
            <a:off x="4435365" y="4606801"/>
            <a:ext cx="718972" cy="38542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5154337" y="4496207"/>
            <a:ext cx="3243429" cy="221187"/>
          </a:xfrm>
          <a:prstGeom prst="round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圆角 15"/>
          <p:cNvSpPr/>
          <p:nvPr/>
        </p:nvSpPr>
        <p:spPr>
          <a:xfrm>
            <a:off x="947076" y="4843331"/>
            <a:ext cx="3488289" cy="297792"/>
          </a:xfrm>
          <a:prstGeom prst="round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Analysis of </a:t>
            </a:r>
            <a:r>
              <a:rPr lang="en-US" b="1" dirty="0" err="1"/>
              <a:t>SelectionSort</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E172093-74FA-4E41-B99D-CF2A00D091B2}"/>
                  </a:ext>
                </a:extLst>
              </p:cNvPr>
              <p:cNvSpPr>
                <a:spLocks noGrp="1"/>
              </p:cNvSpPr>
              <p:nvPr>
                <p:ph idx="1"/>
              </p:nvPr>
            </p:nvSpPr>
            <p:spPr>
              <a:xfrm>
                <a:off x="628650" y="1690689"/>
                <a:ext cx="7886700" cy="4351338"/>
              </a:xfrm>
            </p:spPr>
            <p:txBody>
              <a:bodyPr>
                <a:normAutofit/>
              </a:bodyPr>
              <a:lstStyle/>
              <a:p>
                <a:r>
                  <a:rPr lang="en-US" sz="2400" dirty="0"/>
                  <a:t>Why it is correct? (What is the loop invariant?)</a:t>
                </a:r>
              </a:p>
              <a:p>
                <a:pPr lvl="1"/>
                <a:r>
                  <a:rPr lang="en-US" sz="2000" dirty="0"/>
                  <a:t>After the </a:t>
                </a:r>
                <a14:m>
                  <m:oMath xmlns:m="http://schemas.openxmlformats.org/officeDocument/2006/math">
                    <m:r>
                      <a:rPr lang="en-US" sz="2000" i="1" dirty="0" smtClean="0">
                        <a:latin typeface="Cambria Math" panose="02040503050406030204" pitchFamily="18" charset="0"/>
                      </a:rPr>
                      <m:t>𝑖</m:t>
                    </m:r>
                  </m:oMath>
                </a14:m>
                <a:r>
                  <a:rPr lang="en-US" sz="2000" baseline="30000" dirty="0" err="1"/>
                  <a:t>th</a:t>
                </a:r>
                <a:r>
                  <a:rPr lang="en-US" sz="2000" dirty="0"/>
                  <a:t> iteration, the first </a:t>
                </a:r>
                <a14:m>
                  <m:oMath xmlns:m="http://schemas.openxmlformats.org/officeDocument/2006/math">
                    <m:r>
                      <a:rPr lang="en-US" sz="2000" i="1" dirty="0" smtClean="0">
                        <a:latin typeface="Cambria Math" panose="02040503050406030204" pitchFamily="18" charset="0"/>
                      </a:rPr>
                      <m:t>𝑖</m:t>
                    </m:r>
                  </m:oMath>
                </a14:m>
                <a:r>
                  <a:rPr lang="en-US" sz="2000" dirty="0"/>
                  <a:t> items are sorted, and they are the </a:t>
                </a:r>
                <a14:m>
                  <m:oMath xmlns:m="http://schemas.openxmlformats.org/officeDocument/2006/math">
                    <m:r>
                      <a:rPr lang="en-US" sz="2000" i="1" dirty="0" smtClean="0">
                        <a:latin typeface="Cambria Math" panose="02040503050406030204" pitchFamily="18" charset="0"/>
                      </a:rPr>
                      <m:t>𝑖</m:t>
                    </m:r>
                  </m:oMath>
                </a14:m>
                <a:r>
                  <a:rPr lang="en-US" sz="2000" dirty="0"/>
                  <a:t> smallest elements in the original array.</a:t>
                </a:r>
              </a:p>
              <a:p>
                <a:r>
                  <a:rPr lang="en-US" sz="2400" dirty="0"/>
                  <a:t>Time complexity for sorting </a:t>
                </a:r>
                <a14:m>
                  <m:oMath xmlns:m="http://schemas.openxmlformats.org/officeDocument/2006/math">
                    <m:r>
                      <a:rPr lang="en-US" sz="2400" i="1" dirty="0" smtClean="0">
                        <a:latin typeface="Cambria Math" panose="02040503050406030204" pitchFamily="18" charset="0"/>
                      </a:rPr>
                      <m:t>𝑛</m:t>
                    </m:r>
                  </m:oMath>
                </a14:m>
                <a:r>
                  <a:rPr lang="en-US" sz="2400" dirty="0"/>
                  <a:t> items?</a:t>
                </a:r>
              </a:p>
              <a:p>
                <a:pPr lvl="1"/>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r>
                          <a:rPr lang="en-US" sz="2000" b="0" i="1" smtClean="0">
                            <a:latin typeface="Cambria Math" panose="02040503050406030204" pitchFamily="18" charset="0"/>
                          </a:rPr>
                          <m:t>−1</m:t>
                        </m:r>
                      </m:sup>
                      <m:e>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Θ</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r>
                              <m:rPr>
                                <m:sty m:val="p"/>
                              </m:rPr>
                              <a:rPr lang="en-US" sz="2000">
                                <a:latin typeface="Cambria Math" panose="02040503050406030204" pitchFamily="18" charset="0"/>
                              </a:rPr>
                              <m:t>Θ</m:t>
                            </m:r>
                            <m:d>
                              <m:dPr>
                                <m:ctrlPr>
                                  <a:rPr lang="en-US" sz="2000" i="1">
                                    <a:latin typeface="Cambria Math" panose="02040503050406030204" pitchFamily="18" charset="0"/>
                                  </a:rPr>
                                </m:ctrlPr>
                              </m:dPr>
                              <m:e>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𝑖</m:t>
                                </m:r>
                              </m:e>
                            </m:d>
                          </m:e>
                        </m:d>
                      </m:e>
                    </m:nary>
                    <m:r>
                      <a:rPr lang="en-US" sz="2000" b="0" i="1" smtClean="0">
                        <a:latin typeface="Cambria Math" panose="02040503050406030204" pitchFamily="18" charset="0"/>
                      </a:rPr>
                      <m:t>=</m:t>
                    </m:r>
                    <m:r>
                      <m:rPr>
                        <m:sty m:val="p"/>
                      </m:rPr>
                      <a:rPr lang="en-US" sz="2000" b="0" i="0" smtClean="0">
                        <a:latin typeface="Cambria Math" panose="02040503050406030204" pitchFamily="18" charset="0"/>
                      </a:rPr>
                      <m:t>Θ</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e>
                    </m:d>
                  </m:oMath>
                </a14:m>
                <a:r>
                  <a:rPr lang="en-US" sz="2000" dirty="0"/>
                  <a:t> </a:t>
                </a:r>
              </a:p>
              <a:p>
                <a:r>
                  <a:rPr lang="en-US" sz="2400" dirty="0"/>
                  <a:t>Space complexity?</a:t>
                </a:r>
              </a:p>
              <a:p>
                <a:pPr lvl="1"/>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extra space, thus in-place.</a:t>
                </a:r>
              </a:p>
              <a:p>
                <a:r>
                  <a:rPr lang="en-US" sz="2400" dirty="0"/>
                  <a:t>Stability?</a:t>
                </a:r>
              </a:p>
              <a:p>
                <a:pPr lvl="1"/>
                <a:r>
                  <a:rPr lang="en-US" sz="2000" dirty="0"/>
                  <a:t>Not stable! Swap operation can</a:t>
                </a:r>
                <a:br>
                  <a:rPr lang="en-US" sz="2000" dirty="0"/>
                </a:br>
                <a:r>
                  <a:rPr lang="en-US" sz="2000" dirty="0"/>
                  <a:t>mess up relative order.</a:t>
                </a:r>
              </a:p>
              <a:p>
                <a:pPr lvl="1"/>
                <a:r>
                  <a:rPr lang="en-US" sz="2000" dirty="0"/>
                  <a:t>Example: &lt;2a, 2b, 1&gt;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351338"/>
              </a:xfrm>
              <a:blipFill rotWithShape="1">
                <a:blip r:embed="rId1"/>
                <a:stretch>
                  <a:fillRect l="-1005" t="-1961"/>
                </a:stretch>
              </a:blipFill>
            </p:spPr>
            <p:txBody>
              <a:bodyPr/>
              <a:lstStyle/>
              <a:p>
                <a:r>
                  <a:rPr lang="en-US">
                    <a:noFill/>
                  </a:rPr>
                  <a:t> </a:t>
                </a:r>
                <a:endParaRPr lang="en-US">
                  <a:noFill/>
                </a:endParaRPr>
              </a:p>
            </p:txBody>
          </p:sp>
        </mc:Fallback>
      </mc:AlternateContent>
      <p:sp>
        <p:nvSpPr>
          <p:cNvPr id="5" name="矩形 4"/>
          <p:cNvSpPr/>
          <p:nvPr/>
        </p:nvSpPr>
        <p:spPr>
          <a:xfrm>
            <a:off x="4871543" y="3845747"/>
            <a:ext cx="3643807" cy="1904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SelectionSort</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=1 to A.length-1)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minIdx</a:t>
            </a:r>
            <a:r>
              <a:rPr lang="en-US" dirty="0">
                <a:solidFill>
                  <a:schemeClr val="tx1"/>
                </a:solidFill>
                <a:latin typeface="Courier New" pitchFamily="49" charset="0"/>
                <a:cs typeface="Courier New" pitchFamily="49" charset="0"/>
              </a:rPr>
              <a:t> = </a:t>
            </a:r>
            <a:r>
              <a:rPr lang="en-US" dirty="0" err="1">
                <a:solidFill>
                  <a:schemeClr val="tx1"/>
                </a:solidFill>
                <a:latin typeface="Courier New" pitchFamily="49" charset="0"/>
                <a:cs typeface="Courier New" pitchFamily="49" charset="0"/>
              </a:rPr>
              <a:t>i</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(j=i+1 to </a:t>
            </a:r>
            <a:r>
              <a:rPr lang="en-US" dirty="0" err="1">
                <a:solidFill>
                  <a:schemeClr val="tx1"/>
                </a:solidFill>
                <a:latin typeface="Courier New" pitchFamily="49" charset="0"/>
                <a:cs typeface="Courier New" pitchFamily="49" charset="0"/>
              </a:rPr>
              <a:t>A.length</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(A[j]&lt;A[</a:t>
            </a:r>
            <a:r>
              <a:rPr lang="en-US" dirty="0" err="1">
                <a:solidFill>
                  <a:schemeClr val="tx1"/>
                </a:solidFill>
                <a:latin typeface="Courier New" pitchFamily="49" charset="0"/>
                <a:cs typeface="Courier New" pitchFamily="49" charset="0"/>
              </a:rPr>
              <a:t>minIdx</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minIdx</a:t>
            </a:r>
            <a:r>
              <a:rPr lang="en-US" dirty="0">
                <a:solidFill>
                  <a:schemeClr val="tx1"/>
                </a:solidFill>
                <a:latin typeface="Courier New" pitchFamily="49" charset="0"/>
                <a:cs typeface="Courier New" pitchFamily="49" charset="0"/>
              </a:rPr>
              <a:t>=j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t>
            </a:r>
            <a:r>
              <a:rPr lang="en-US" dirty="0" err="1">
                <a:solidFill>
                  <a:schemeClr val="tx1"/>
                </a:solidFill>
                <a:latin typeface="Courier New" pitchFamily="49" charset="0"/>
                <a:cs typeface="Courier New" pitchFamily="49" charset="0"/>
              </a:rPr>
              <a:t>i,minIdx</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Before we move on…</a:t>
            </a:r>
            <a:endParaRPr lang="en-US" dirty="0"/>
          </a:p>
        </p:txBody>
      </p:sp>
      <p:sp>
        <p:nvSpPr>
          <p:cNvPr id="4" name="矩形 3"/>
          <p:cNvSpPr/>
          <p:nvPr/>
        </p:nvSpPr>
        <p:spPr>
          <a:xfrm>
            <a:off x="628650" y="2311687"/>
            <a:ext cx="6570936" cy="1904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SelectionSortRec</a:t>
            </a:r>
            <a:r>
              <a:rPr lang="en-GB" b="1" u="sng" dirty="0">
                <a:solidFill>
                  <a:schemeClr val="tx1"/>
                </a:solidFill>
              </a:rPr>
              <a:t>(A):</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(|A|==1)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return A</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min = </a:t>
            </a:r>
            <a:r>
              <a:rPr lang="en-US" dirty="0" err="1">
                <a:solidFill>
                  <a:schemeClr val="tx1"/>
                </a:solidFill>
                <a:latin typeface="Courier New" pitchFamily="49" charset="0"/>
                <a:cs typeface="Courier New" pitchFamily="49" charset="0"/>
              </a:rPr>
              <a:t>GetMinElement</a:t>
            </a:r>
            <a:r>
              <a:rPr lang="en-US" dirty="0">
                <a:solidFill>
                  <a:schemeClr val="tx1"/>
                </a:solidFill>
                <a:latin typeface="Courier New" pitchFamily="49" charset="0"/>
                <a:cs typeface="Courier New" pitchFamily="49" charset="0"/>
              </a:rPr>
              <a:t>(A)</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 = </a:t>
            </a:r>
            <a:r>
              <a:rPr lang="en-US" dirty="0" err="1">
                <a:solidFill>
                  <a:schemeClr val="tx1"/>
                </a:solidFill>
                <a:latin typeface="Courier New" pitchFamily="49" charset="0"/>
                <a:cs typeface="Courier New" pitchFamily="49" charset="0"/>
              </a:rPr>
              <a:t>RemoveElement</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A,min</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Concatenate(</a:t>
            </a:r>
            <a:r>
              <a:rPr lang="en-US" dirty="0" err="1">
                <a:solidFill>
                  <a:schemeClr val="tx1"/>
                </a:solidFill>
                <a:latin typeface="Courier New" pitchFamily="49" charset="0"/>
                <a:cs typeface="Courier New" pitchFamily="49" charset="0"/>
              </a:rPr>
              <a:t>min,SelectSortionRec</a:t>
            </a:r>
            <a:r>
              <a:rPr lang="en-US" dirty="0">
                <a:solidFill>
                  <a:schemeClr val="tx1"/>
                </a:solidFill>
                <a:latin typeface="Courier New" pitchFamily="49" charset="0"/>
                <a:cs typeface="Courier New" pitchFamily="49" charset="0"/>
              </a:rPr>
              <a:t>(A’))</a:t>
            </a:r>
            <a:endParaRPr lang="en-US" dirty="0">
              <a:solidFill>
                <a:schemeClr val="tx1"/>
              </a:solidFill>
              <a:latin typeface="Courier New" pitchFamily="49" charset="0"/>
              <a:cs typeface="Courier New" pitchFamily="49" charset="0"/>
            </a:endParaRPr>
          </a:p>
        </p:txBody>
      </p:sp>
      <p:sp>
        <p:nvSpPr>
          <p:cNvPr id="5" name="矩形 4"/>
          <p:cNvSpPr/>
          <p:nvPr/>
        </p:nvSpPr>
        <p:spPr>
          <a:xfrm>
            <a:off x="4871543" y="1690689"/>
            <a:ext cx="3643807" cy="1904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SelectionSort</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=1 to A.length-1)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minIdx</a:t>
            </a:r>
            <a:r>
              <a:rPr lang="en-US" dirty="0">
                <a:solidFill>
                  <a:schemeClr val="tx1"/>
                </a:solidFill>
                <a:latin typeface="Courier New" pitchFamily="49" charset="0"/>
                <a:cs typeface="Courier New" pitchFamily="49" charset="0"/>
              </a:rPr>
              <a:t> = </a:t>
            </a:r>
            <a:r>
              <a:rPr lang="en-US" dirty="0" err="1">
                <a:solidFill>
                  <a:schemeClr val="tx1"/>
                </a:solidFill>
                <a:latin typeface="Courier New" pitchFamily="49" charset="0"/>
                <a:cs typeface="Courier New" pitchFamily="49" charset="0"/>
              </a:rPr>
              <a:t>i</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(j=i+1 to </a:t>
            </a:r>
            <a:r>
              <a:rPr lang="en-US" dirty="0" err="1">
                <a:solidFill>
                  <a:schemeClr val="tx1"/>
                </a:solidFill>
                <a:latin typeface="Courier New" pitchFamily="49" charset="0"/>
                <a:cs typeface="Courier New" pitchFamily="49" charset="0"/>
              </a:rPr>
              <a:t>A.length</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(A[j]&lt;A[</a:t>
            </a:r>
            <a:r>
              <a:rPr lang="en-US" dirty="0" err="1">
                <a:solidFill>
                  <a:schemeClr val="tx1"/>
                </a:solidFill>
                <a:latin typeface="Courier New" pitchFamily="49" charset="0"/>
                <a:cs typeface="Courier New" pitchFamily="49" charset="0"/>
              </a:rPr>
              <a:t>minIdx</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minIdx</a:t>
            </a:r>
            <a:r>
              <a:rPr lang="en-US" dirty="0">
                <a:solidFill>
                  <a:schemeClr val="tx1"/>
                </a:solidFill>
                <a:latin typeface="Courier New" pitchFamily="49" charset="0"/>
                <a:cs typeface="Courier New" pitchFamily="49" charset="0"/>
              </a:rPr>
              <a:t>=j</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t>
            </a:r>
            <a:r>
              <a:rPr lang="en-US" dirty="0" err="1">
                <a:solidFill>
                  <a:schemeClr val="tx1"/>
                </a:solidFill>
                <a:latin typeface="Courier New" pitchFamily="49" charset="0"/>
                <a:cs typeface="Courier New" pitchFamily="49" charset="0"/>
              </a:rPr>
              <a:t>i,minIdx</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p:txBody>
      </p:sp>
      <p:cxnSp>
        <p:nvCxnSpPr>
          <p:cNvPr id="7" name="直接箭头连接符 6"/>
          <p:cNvCxnSpPr>
            <a:stCxn id="12" idx="3"/>
            <a:endCxn id="6" idx="1"/>
          </p:cNvCxnSpPr>
          <p:nvPr/>
        </p:nvCxnSpPr>
        <p:spPr>
          <a:xfrm flipH="1" flipV="1">
            <a:off x="3769955" y="3461473"/>
            <a:ext cx="219075" cy="6223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3770037" y="2986057"/>
            <a:ext cx="3243429" cy="950374"/>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圆角 11"/>
          <p:cNvSpPr/>
          <p:nvPr/>
        </p:nvSpPr>
        <p:spPr>
          <a:xfrm>
            <a:off x="947077" y="3374172"/>
            <a:ext cx="3042588" cy="297792"/>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直接箭头连接符 13"/>
          <p:cNvCxnSpPr>
            <a:stCxn id="16" idx="3"/>
            <a:endCxn id="15" idx="1"/>
          </p:cNvCxnSpPr>
          <p:nvPr/>
        </p:nvCxnSpPr>
        <p:spPr>
          <a:xfrm flipV="1">
            <a:off x="4435365" y="3401965"/>
            <a:ext cx="718972" cy="38542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5154337" y="3291371"/>
            <a:ext cx="3243429" cy="221187"/>
          </a:xfrm>
          <a:prstGeom prst="round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圆角 15"/>
          <p:cNvSpPr/>
          <p:nvPr/>
        </p:nvSpPr>
        <p:spPr>
          <a:xfrm>
            <a:off x="947076" y="3638495"/>
            <a:ext cx="3488289" cy="297792"/>
          </a:xfrm>
          <a:prstGeom prst="round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628650" y="4480515"/>
            <a:ext cx="6570936" cy="1904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SelectionSortRec</a:t>
            </a:r>
            <a:r>
              <a:rPr lang="en-GB" b="1" u="sng" dirty="0">
                <a:solidFill>
                  <a:schemeClr val="tx1"/>
                </a:solidFill>
              </a:rPr>
              <a:t>(A):</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(|A|==1)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return A</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max = </a:t>
            </a:r>
            <a:r>
              <a:rPr lang="en-US" dirty="0" err="1">
                <a:solidFill>
                  <a:schemeClr val="tx1"/>
                </a:solidFill>
                <a:latin typeface="Courier New" pitchFamily="49" charset="0"/>
                <a:cs typeface="Courier New" pitchFamily="49" charset="0"/>
              </a:rPr>
              <a:t>GetMaxElement</a:t>
            </a:r>
            <a:r>
              <a:rPr lang="en-US" dirty="0">
                <a:solidFill>
                  <a:schemeClr val="tx1"/>
                </a:solidFill>
                <a:latin typeface="Courier New" pitchFamily="49" charset="0"/>
                <a:cs typeface="Courier New" pitchFamily="49" charset="0"/>
              </a:rPr>
              <a:t>(A)</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 = </a:t>
            </a:r>
            <a:r>
              <a:rPr lang="en-US" dirty="0" err="1">
                <a:solidFill>
                  <a:schemeClr val="tx1"/>
                </a:solidFill>
                <a:latin typeface="Courier New" pitchFamily="49" charset="0"/>
                <a:cs typeface="Courier New" pitchFamily="49" charset="0"/>
              </a:rPr>
              <a:t>RemoveElement</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A,max</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return Concatenate(</a:t>
            </a:r>
            <a:r>
              <a:rPr lang="en-US" dirty="0" err="1">
                <a:solidFill>
                  <a:schemeClr val="tx1"/>
                </a:solidFill>
                <a:latin typeface="Courier New" pitchFamily="49" charset="0"/>
                <a:cs typeface="Courier New" pitchFamily="49" charset="0"/>
              </a:rPr>
              <a:t>SelectSortionRec</a:t>
            </a:r>
            <a:r>
              <a:rPr lang="en-US" dirty="0">
                <a:solidFill>
                  <a:schemeClr val="tx1"/>
                </a:solidFill>
                <a:latin typeface="Courier New" pitchFamily="49" charset="0"/>
                <a:cs typeface="Courier New" pitchFamily="49" charset="0"/>
              </a:rPr>
              <a:t>(A’),max)</a:t>
            </a:r>
            <a:endParaRPr lang="en-US"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10" name="文本框 9">
                <a:extLst>
                  <a:ext uri="{FF2B5EF4-FFF2-40B4-BE49-F238E27FC236}">
                    <a14:artisticCrisscrossEtching id="{DA7E54CB-5708-4E6C-BD3B-0A4F17B7D8BC}"/>
                  </a:ext>
                </a:extLst>
              </p:cNvPr>
              <p:cNvSpPr txBox="1"/>
              <p:nvPr/>
            </p:nvSpPr>
            <p:spPr>
              <a:xfrm>
                <a:off x="4521178" y="4587833"/>
                <a:ext cx="3655428" cy="442674"/>
              </a:xfrm>
              <a:prstGeom prst="roundRect">
                <a:avLst/>
              </a:prstGeom>
              <a:solidFill>
                <a:schemeClr val="bg1">
                  <a:lumMod val="85000"/>
                </a:schemeClr>
              </a:solidFill>
            </p:spPr>
            <p:txBody>
              <a:bodyPr wrap="none" rtlCol="0">
                <a:spAutoFit/>
              </a:bodyPr>
              <a:lstStyle/>
              <a:p>
                <a:r>
                  <a:rPr lang="en-US" sz="2000" dirty="0">
                    <a:solidFill>
                      <a:srgbClr val="FF0000"/>
                    </a:solidFill>
                  </a:rPr>
                  <a:t>What if </a:t>
                </a:r>
                <a14:m>
                  <m:oMath xmlns:m="http://schemas.openxmlformats.org/officeDocument/2006/math">
                    <m:r>
                      <a:rPr lang="en-US" sz="2000" i="1" dirty="0" smtClean="0">
                        <a:solidFill>
                          <a:srgbClr val="FF0000"/>
                        </a:solidFill>
                        <a:latin typeface="Cambria Math" panose="02040503050406030204" pitchFamily="18" charset="0"/>
                      </a:rPr>
                      <m:t>𝐴</m:t>
                    </m:r>
                  </m:oMath>
                </a14:m>
                <a:r>
                  <a:rPr lang="en-US" sz="2000" dirty="0">
                    <a:solidFill>
                      <a:srgbClr val="FF0000"/>
                    </a:solidFill>
                  </a:rPr>
                  <a:t> is organized as a heap?</a:t>
                </a:r>
              </a:p>
            </p:txBody>
          </p:sp>
        </mc:Choice>
        <mc:Fallback>
          <p:sp>
            <p:nvSpPr>
              <p:cNvPr id="10" name="文本框 9"/>
              <p:cNvSpPr txBox="1">
                <a:spLocks noRot="1" noChangeAspect="1" noMove="1" noResize="1" noEditPoints="1" noAdjustHandles="1" noChangeArrowheads="1" noChangeShapeType="1" noTextEdit="1"/>
              </p:cNvSpPr>
              <p:nvPr/>
            </p:nvSpPr>
            <p:spPr>
              <a:xfrm>
                <a:off x="4521178" y="4587833"/>
                <a:ext cx="3655428" cy="442674"/>
              </a:xfrm>
              <a:prstGeom prst="roundRect">
                <a:avLst/>
              </a:prstGeom>
              <a:blipFill rotWithShape="1">
                <a:blip r:embed="rId1"/>
                <a:stretch>
                  <a:fillRect l="-1169" t="-2778" r="-668" b="-19444"/>
                </a:stretch>
              </a:blipFill>
            </p:spPr>
            <p:txBody>
              <a:bodyPr/>
              <a:lstStyle/>
              <a:p>
                <a:r>
                  <a:rPr lang="en-US">
                    <a:noFill/>
                  </a:rPr>
                  <a:t> </a:t>
                </a:r>
                <a:endParaRPr lang="en-US">
                  <a:noFill/>
                </a:endParaRPr>
              </a:p>
            </p:txBody>
          </p:sp>
        </mc:Fallback>
      </mc:AlternateContent>
      <p:sp>
        <p:nvSpPr>
          <p:cNvPr id="18" name="文本框 17"/>
          <p:cNvSpPr txBox="1"/>
          <p:nvPr/>
        </p:nvSpPr>
        <p:spPr>
          <a:xfrm>
            <a:off x="4521178" y="5162668"/>
            <a:ext cx="3876588" cy="783193"/>
          </a:xfrm>
          <a:prstGeom prst="roundRect">
            <a:avLst/>
          </a:prstGeom>
          <a:solidFill>
            <a:schemeClr val="bg1">
              <a:lumMod val="85000"/>
            </a:schemeClr>
          </a:solidFill>
        </p:spPr>
        <p:txBody>
          <a:bodyPr wrap="none" rtlCol="0">
            <a:spAutoFit/>
          </a:bodyPr>
          <a:lstStyle/>
          <a:p>
            <a:r>
              <a:rPr lang="en-US" sz="2000" dirty="0">
                <a:solidFill>
                  <a:srgbClr val="FF0000"/>
                </a:solidFill>
              </a:rPr>
              <a:t>This framework leads to the faster </a:t>
            </a:r>
            <a:br>
              <a:rPr lang="en-US" sz="2000" dirty="0">
                <a:solidFill>
                  <a:srgbClr val="FF0000"/>
                </a:solidFill>
              </a:rPr>
            </a:br>
            <a:r>
              <a:rPr lang="en-US" sz="2000" dirty="0" err="1">
                <a:solidFill>
                  <a:srgbClr val="FF0000"/>
                </a:solidFill>
              </a:rPr>
              <a:t>HeapSort</a:t>
            </a:r>
            <a:r>
              <a:rPr lang="en-US" sz="2000" dirty="0">
                <a:solidFill>
                  <a:srgbClr val="FF0000"/>
                </a:solidFill>
              </a:rPr>
              <a:t> algorithm.</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Bubble Sort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E172093-74FA-4E41-B99D-CF2A00D091B2}"/>
                  </a:ext>
                </a:extLst>
              </p:cNvPr>
              <p:cNvSpPr>
                <a:spLocks noGrp="1"/>
              </p:cNvSpPr>
              <p:nvPr>
                <p:ph idx="1"/>
              </p:nvPr>
            </p:nvSpPr>
            <p:spPr>
              <a:xfrm>
                <a:off x="628650" y="1690689"/>
                <a:ext cx="7886700" cy="4351338"/>
              </a:xfrm>
            </p:spPr>
            <p:txBody>
              <a:bodyPr>
                <a:normAutofit/>
              </a:bodyPr>
              <a:lstStyle/>
              <a:p>
                <a:pPr>
                  <a:spcBef>
                    <a:spcPts val="600"/>
                  </a:spcBef>
                </a:pPr>
                <a:r>
                  <a:rPr lang="en-US" sz="2400" b="1" dirty="0"/>
                  <a:t>Basic idea:</a:t>
                </a:r>
                <a:r>
                  <a:rPr lang="en-US" sz="2400" dirty="0"/>
                  <a:t> repeatedly step through the array, compare adjacent pairs and swaps them if they are in the wrong order. Thus, larger elements "bubble" to the “top”.</a:t>
                </a:r>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r>
                  <a:rPr lang="en-US" sz="2400" dirty="0"/>
                  <a:t>Correctness: what is the loop invariant?</a:t>
                </a:r>
              </a:p>
              <a:p>
                <a:pPr>
                  <a:spcBef>
                    <a:spcPts val="600"/>
                  </a:spcBef>
                </a:pPr>
                <a:r>
                  <a:rPr lang="en-US" sz="2400" dirty="0"/>
                  <a:t>Time complexity: </a:t>
                </a:r>
                <a14:m>
                  <m:oMath xmlns:m="http://schemas.openxmlformats.org/officeDocument/2006/math">
                    <m:r>
                      <m:rPr>
                        <m:sty m:val="p"/>
                      </m:rPr>
                      <a:rPr lang="en-US" sz="2400" b="0" i="0" smtClean="0">
                        <a:latin typeface="Cambria Math" panose="02040503050406030204" pitchFamily="18" charset="0"/>
                      </a:rPr>
                      <m:t>Θ</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e>
                    </m:d>
                  </m:oMath>
                </a14:m>
                <a:endParaRPr lang="en-US" sz="2400" dirty="0"/>
              </a:p>
              <a:p>
                <a:pPr>
                  <a:spcBef>
                    <a:spcPts val="600"/>
                  </a:spcBef>
                </a:pPr>
                <a:r>
                  <a:rPr lang="en-US" sz="2400" dirty="0"/>
                  <a:t>Space complexity: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(1)</m:t>
                    </m:r>
                  </m:oMath>
                </a14:m>
                <a:endParaRPr lang="en-US" sz="2400" dirty="0"/>
              </a:p>
              <a:p>
                <a:pPr>
                  <a:spcBef>
                    <a:spcPts val="600"/>
                  </a:spcBef>
                </a:pPr>
                <a:r>
                  <a:rPr lang="en-US" sz="2400" dirty="0"/>
                  <a:t>Stability: stable.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351338"/>
              </a:xfrm>
              <a:blipFill rotWithShape="1">
                <a:blip r:embed="rId1"/>
                <a:stretch>
                  <a:fillRect l="-1005" t="-1961" b="-2521"/>
                </a:stretch>
              </a:blipFill>
            </p:spPr>
            <p:txBody>
              <a:bodyPr/>
              <a:lstStyle/>
              <a:p>
                <a:r>
                  <a:rPr lang="en-US">
                    <a:noFill/>
                  </a:rPr>
                  <a:t> </a:t>
                </a:r>
                <a:endParaRPr lang="en-US">
                  <a:noFill/>
                </a:endParaRPr>
              </a:p>
            </p:txBody>
          </p:sp>
        </mc:Fallback>
      </mc:AlternateContent>
      <p:sp>
        <p:nvSpPr>
          <p:cNvPr id="4" name="矩形 3"/>
          <p:cNvSpPr/>
          <p:nvPr/>
        </p:nvSpPr>
        <p:spPr>
          <a:xfrm>
            <a:off x="1509963" y="2815932"/>
            <a:ext cx="3817226" cy="140922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BubbleSort</a:t>
            </a:r>
            <a:r>
              <a:rPr lang="en-GB" b="1" u="sng" dirty="0">
                <a:solidFill>
                  <a:schemeClr val="tx1"/>
                </a:solidFill>
              </a:rPr>
              <a:t>(A):</a:t>
            </a:r>
            <a:endParaRPr lang="en-GB" b="1" u="sng" dirty="0">
              <a:solidFill>
                <a:schemeClr val="tx1"/>
              </a:solidFill>
            </a:endParaRPr>
          </a:p>
          <a:p>
            <a:pPr>
              <a:lnSpc>
                <a:spcPct val="90000"/>
              </a:lnSpc>
            </a:pPr>
            <a:r>
              <a:rPr lang="en-US" dirty="0">
                <a:solidFill>
                  <a:schemeClr val="tx1"/>
                </a:solidFill>
                <a:latin typeface="Courier New" pitchFamily="49" charset="0"/>
                <a:cs typeface="Courier New" pitchFamily="49" charset="0"/>
              </a:rPr>
              <a:t>for (</a:t>
            </a:r>
            <a:r>
              <a:rPr lang="en-US" dirty="0" err="1">
                <a:solidFill>
                  <a:schemeClr val="tx1"/>
                </a:solidFill>
                <a:latin typeface="Courier New" pitchFamily="49" charset="0"/>
                <a:cs typeface="Courier New" pitchFamily="49" charset="0"/>
              </a:rPr>
              <a:t>i</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A.length</a:t>
            </a: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downto</a:t>
            </a:r>
            <a:r>
              <a:rPr lang="en-US" dirty="0">
                <a:solidFill>
                  <a:schemeClr val="tx1"/>
                </a:solidFill>
                <a:latin typeface="Courier New" pitchFamily="49" charset="0"/>
                <a:cs typeface="Courier New" pitchFamily="49" charset="0"/>
              </a:rPr>
              <a:t> 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(j=1 to i-1)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if (A[j]&gt;A[j+1])</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Swap(A[j],A[j+1])</a:t>
            </a:r>
            <a:endParaRPr lang="en-US" dirty="0">
              <a:solidFill>
                <a:schemeClr val="tx1"/>
              </a:solidFill>
              <a:latin typeface="Courier New" pitchFamily="49" charset="0"/>
              <a:cs typeface="Courier New"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502" y="3735179"/>
            <a:ext cx="2306848" cy="230684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On-screen Show (4:3)</PresentationFormat>
  <Paragraphs>528</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vt:lpstr>
      <vt:lpstr>宋体</vt:lpstr>
      <vt:lpstr>Wingdings</vt:lpstr>
      <vt:lpstr>Courier New</vt:lpstr>
      <vt:lpstr>Calibri Light</vt:lpstr>
      <vt:lpstr>Calibri</vt:lpstr>
      <vt:lpstr>等线</vt:lpstr>
      <vt:lpstr>Office 主题​​</vt:lpstr>
      <vt:lpstr>Sorting</vt:lpstr>
      <vt:lpstr>The Sorting Problem</vt:lpstr>
      <vt:lpstr>Sorting algorithms till now</vt:lpstr>
      <vt:lpstr>Characteristics of sorting algorithms</vt:lpstr>
      <vt:lpstr>Sorting algorithms till now</vt:lpstr>
      <vt:lpstr>The Selection Sort Algorithm</vt:lpstr>
      <vt:lpstr>Analysis of SelectionSort</vt:lpstr>
      <vt:lpstr>Before we move on…</vt:lpstr>
      <vt:lpstr>The Bubble Sort Algorithm</vt:lpstr>
      <vt:lpstr>Improving BubbleSort</vt:lpstr>
      <vt:lpstr>Improving BubbleSort</vt:lpstr>
      <vt:lpstr>*Shell’s method for sorting</vt:lpstr>
      <vt:lpstr>General framework of ShellSort</vt:lpstr>
      <vt:lpstr>Motivation of ShellSort</vt:lpstr>
      <vt:lpstr>Ideal versus Reality</vt:lpstr>
      <vt:lpstr>ShellSort can be slow!</vt:lpstr>
      <vt:lpstr>Choice of distances matters, a lot!</vt:lpstr>
      <vt:lpstr>Divide-and-Conquer: A unified view for many sorting algs.</vt:lpstr>
      <vt:lpstr>The QuickSort Algorithm</vt:lpstr>
      <vt:lpstr>Choosing the pivot</vt:lpstr>
      <vt:lpstr>The Partition Procedure</vt:lpstr>
      <vt:lpstr>In-place Partition</vt:lpstr>
      <vt:lpstr>PowerPoint 演示文稿</vt:lpstr>
      <vt:lpstr>PowerPoint 演示文稿</vt:lpstr>
      <vt:lpstr>The QuickSort Algorithm</vt:lpstr>
      <vt:lpstr>PowerPoint 演示文稿</vt:lpstr>
      <vt:lpstr>Performance of QuickSort</vt:lpstr>
      <vt:lpstr>Performance of QuickSort</vt:lpstr>
      <vt:lpstr>Performance of QuickSort</vt:lpstr>
      <vt:lpstr>Randomized QuickSort</vt:lpstr>
      <vt:lpstr>Performance of RndQuickSort</vt:lpstr>
      <vt:lpstr>PowerPoint 演示文稿</vt:lpstr>
      <vt:lpstr>A bit more on Quick Sort</vt:lpstr>
      <vt:lpstr>Summary on Quick Sort</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Chaodong ZHENG</dc:creator>
  <cp:lastModifiedBy>iPad</cp:lastModifiedBy>
  <cp:revision>143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