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7" r:id="rId2"/>
    <p:sldId id="291" r:id="rId3"/>
    <p:sldId id="292" r:id="rId4"/>
    <p:sldId id="293" r:id="rId5"/>
    <p:sldId id="296" r:id="rId6"/>
    <p:sldId id="295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90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mbria Math" panose="02040503050406030204" pitchFamily="18" charset="0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9" autoAdjust="0"/>
    <p:restoredTop sz="77752" autoAdjust="0"/>
  </p:normalViewPr>
  <p:slideViewPr>
    <p:cSldViewPr snapToGrid="0">
      <p:cViewPr varScale="1">
        <p:scale>
          <a:sx n="89" d="100"/>
          <a:sy n="89" d="100"/>
        </p:scale>
        <p:origin x="14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BB8A1-DA65-427A-A186-8C7126B50F81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39F09-393E-4E6D-98AC-DC0B07A16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9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3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9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19F94-9B2D-412E-8E32-1F22715AAA57}" type="datetimeFigureOut">
              <a:rPr lang="en-US" smtClean="0"/>
              <a:t>2020-10-22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2639-012B-4BAF-8556-9C0CE5D42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Amortized Analysis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9667A-946C-4851-90CC-7B943C5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Binary 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3996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Use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binary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represent a number.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number is 0 initially, and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op. adds 1 to this number.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Cost of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: number of bits it flipped.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Average cost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operations?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Easy answer: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>
                  <a:spcBef>
                    <a:spcPts val="0"/>
                  </a:spcBef>
                </a:pPr>
                <a:r>
                  <a:rPr lang="en-US" sz="1800" dirty="0"/>
                  <a:t>More careful analysis… (Amortized analysis…)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39961"/>
              </a:xfrm>
              <a:blipFill>
                <a:blip r:embed="rId2"/>
                <a:stretch>
                  <a:fillRect l="-696" t="-3135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B3E505A3-807B-4111-A03F-69CF1B2427FC}"/>
              </a:ext>
            </a:extLst>
          </p:cNvPr>
          <p:cNvSpPr/>
          <p:nvPr/>
        </p:nvSpPr>
        <p:spPr>
          <a:xfrm>
            <a:off x="5191624" y="3968117"/>
            <a:ext cx="3323726" cy="19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Inc(A):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 and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D96DB7-8051-4C3C-88D1-65E502474370}"/>
              </a:ext>
            </a:extLst>
          </p:cNvPr>
          <p:cNvGrpSpPr/>
          <p:nvPr/>
        </p:nvGrpSpPr>
        <p:grpSpPr>
          <a:xfrm>
            <a:off x="623819" y="3667285"/>
            <a:ext cx="4043432" cy="1361192"/>
            <a:chOff x="623819" y="3393372"/>
            <a:chExt cx="4043432" cy="136119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E328A68-160D-4804-8159-BC9CBE1210E5}"/>
                </a:ext>
              </a:extLst>
            </p:cNvPr>
            <p:cNvGrpSpPr/>
            <p:nvPr/>
          </p:nvGrpSpPr>
          <p:grpSpPr>
            <a:xfrm>
              <a:off x="914678" y="4169769"/>
              <a:ext cx="3700134" cy="584795"/>
              <a:chOff x="628650" y="4072266"/>
              <a:chExt cx="3700134" cy="58479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4C886A7-DFCD-4C61-9E06-C53FD9D4FAA6}"/>
                  </a:ext>
                </a:extLst>
              </p:cNvPr>
              <p:cNvSpPr/>
              <p:nvPr/>
            </p:nvSpPr>
            <p:spPr>
              <a:xfrm>
                <a:off x="628650" y="4072270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8113270-48A4-4472-8390-080C55FEFB09}"/>
                  </a:ext>
                </a:extLst>
              </p:cNvPr>
              <p:cNvSpPr/>
              <p:nvPr/>
            </p:nvSpPr>
            <p:spPr>
              <a:xfrm>
                <a:off x="1245339" y="4072269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466D332-9881-42BC-A4D8-89107CBF792D}"/>
                  </a:ext>
                </a:extLst>
              </p:cNvPr>
              <p:cNvSpPr/>
              <p:nvPr/>
            </p:nvSpPr>
            <p:spPr>
              <a:xfrm>
                <a:off x="1862028" y="4072268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31388B3-D6AC-4B15-825C-0F2BFA91B55B}"/>
                  </a:ext>
                </a:extLst>
              </p:cNvPr>
              <p:cNvSpPr/>
              <p:nvPr/>
            </p:nvSpPr>
            <p:spPr>
              <a:xfrm>
                <a:off x="2478717" y="4072268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7D14EB8-ABEC-4D25-B4DC-E514FBB20139}"/>
                  </a:ext>
                </a:extLst>
              </p:cNvPr>
              <p:cNvSpPr/>
              <p:nvPr/>
            </p:nvSpPr>
            <p:spPr>
              <a:xfrm>
                <a:off x="3095406" y="4072267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9508101-BA97-4698-8499-31815F27135C}"/>
                  </a:ext>
                </a:extLst>
              </p:cNvPr>
              <p:cNvSpPr/>
              <p:nvPr/>
            </p:nvSpPr>
            <p:spPr>
              <a:xfrm>
                <a:off x="3712095" y="4072266"/>
                <a:ext cx="616689" cy="58479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D30D3D0-3C19-4E71-BE28-1D3F5464A5BE}"/>
                    </a:ext>
                  </a:extLst>
                </p:cNvPr>
                <p:cNvSpPr txBox="1"/>
                <p:nvPr/>
              </p:nvSpPr>
              <p:spPr>
                <a:xfrm>
                  <a:off x="3938269" y="3393372"/>
                  <a:ext cx="72898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D30D3D0-3C19-4E71-BE28-1D3F5464A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269" y="3393372"/>
                  <a:ext cx="728982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8FB05FD-074B-4340-A0FC-F13F5BFE2DA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4306467" y="3777708"/>
              <a:ext cx="1" cy="39206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24E5AB6-9898-48B6-8D8D-63669E1D3D38}"/>
                    </a:ext>
                  </a:extLst>
                </p:cNvPr>
                <p:cNvSpPr txBox="1"/>
                <p:nvPr/>
              </p:nvSpPr>
              <p:spPr>
                <a:xfrm>
                  <a:off x="623819" y="3393372"/>
                  <a:ext cx="118391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24E5AB6-9898-48B6-8D8D-63669E1D3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19" y="3393372"/>
                  <a:ext cx="1183914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2A7ADCB-9ED5-405C-8712-F711EA772455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215776" y="3777708"/>
              <a:ext cx="7247" cy="39206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E2FD812-3E72-45E5-AD40-A3C163500F36}"/>
              </a:ext>
            </a:extLst>
          </p:cNvPr>
          <p:cNvGrpSpPr/>
          <p:nvPr/>
        </p:nvGrpSpPr>
        <p:grpSpPr>
          <a:xfrm>
            <a:off x="914678" y="5908079"/>
            <a:ext cx="3700134" cy="584795"/>
            <a:chOff x="628650" y="4072266"/>
            <a:chExt cx="3700134" cy="58479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79B602B-EDCA-4A3A-A52B-1A7043B98E9D}"/>
                </a:ext>
              </a:extLst>
            </p:cNvPr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DAE0212-C9EC-4A9A-A8CE-A87B9B8B9A0F}"/>
                </a:ext>
              </a:extLst>
            </p:cNvPr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5A4F45-25D5-42C4-965B-F51D6BD8013F}"/>
                </a:ext>
              </a:extLst>
            </p:cNvPr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49F7DA-905D-4498-8949-18D7C26A8175}"/>
                </a:ext>
              </a:extLst>
            </p:cNvPr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7C265D-2148-4653-AB35-3C70EFED98D5}"/>
                </a:ext>
              </a:extLst>
            </p:cNvPr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727AB37-698B-4A3E-8805-55E4B971F030}"/>
                </a:ext>
              </a:extLst>
            </p:cNvPr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8EC1098-00D6-44BF-9C12-5E70018CC18B}"/>
              </a:ext>
            </a:extLst>
          </p:cNvPr>
          <p:cNvGrpSpPr/>
          <p:nvPr/>
        </p:nvGrpSpPr>
        <p:grpSpPr>
          <a:xfrm>
            <a:off x="2499211" y="5187365"/>
            <a:ext cx="1406151" cy="561825"/>
            <a:chOff x="2499211" y="4913452"/>
            <a:chExt cx="1406151" cy="561825"/>
          </a:xfrm>
        </p:grpSpPr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90DA70CF-0636-407C-951F-4646E99FAF6B}"/>
                </a:ext>
              </a:extLst>
            </p:cNvPr>
            <p:cNvSpPr/>
            <p:nvPr/>
          </p:nvSpPr>
          <p:spPr>
            <a:xfrm>
              <a:off x="2499211" y="4913452"/>
              <a:ext cx="520995" cy="56182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B83ABA7-7FA1-4B96-BFC3-9C32BECF12FE}"/>
                </a:ext>
              </a:extLst>
            </p:cNvPr>
            <p:cNvSpPr txBox="1"/>
            <p:nvPr/>
          </p:nvSpPr>
          <p:spPr>
            <a:xfrm>
              <a:off x="3057053" y="4938429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Inc()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5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9667A-946C-4851-90CC-7B943C5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Binary 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5691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The number is 0 initially, and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 op. adds 1 to this number.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Cost of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: number of bits it flipped.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In each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en-US" sz="2400" dirty="0"/>
                  <a:t>: at most 1 bit;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: many bits.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But a bit has to be set to 1 before it resets to 0!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If we deposit 1 whenever we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later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1→0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are “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free</a:t>
                </a:r>
                <a:r>
                  <a:rPr lang="en-US" sz="2400" dirty="0">
                    <a:solidFill>
                      <a:srgbClr val="C00000"/>
                    </a:solidFill>
                  </a:rPr>
                  <a:t>”!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</a:t>
                </a:r>
                <a:r>
                  <a:rPr lang="en-US" sz="2400" b="1" dirty="0"/>
                  <a:t>Inc</a:t>
                </a:r>
                <a:r>
                  <a:rPr lang="en-US" sz="2400" dirty="0"/>
                  <a:t> does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0→1</m:t>
                    </m:r>
                  </m:oMath>
                </a14:m>
                <a:r>
                  <a:rPr lang="en-US" sz="2400" dirty="0"/>
                  <a:t> at most once, so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1DF8AD9-CDA5-4BBB-ADD2-C59ACA38F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569126"/>
              </a:xfrm>
              <a:blipFill>
                <a:blip r:embed="rId2"/>
                <a:stretch>
                  <a:fillRect l="-931" t="-331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B3E505A3-807B-4111-A03F-69CF1B2427FC}"/>
              </a:ext>
            </a:extLst>
          </p:cNvPr>
          <p:cNvSpPr/>
          <p:nvPr/>
        </p:nvSpPr>
        <p:spPr>
          <a:xfrm>
            <a:off x="5191624" y="4498296"/>
            <a:ext cx="3323726" cy="19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Inc(A):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 and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]=1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E328A68-160D-4804-8159-BC9CBE1210E5}"/>
              </a:ext>
            </a:extLst>
          </p:cNvPr>
          <p:cNvGrpSpPr/>
          <p:nvPr/>
        </p:nvGrpSpPr>
        <p:grpSpPr>
          <a:xfrm>
            <a:off x="914678" y="4443682"/>
            <a:ext cx="3700134" cy="584795"/>
            <a:chOff x="628650" y="4072266"/>
            <a:chExt cx="3700134" cy="5847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C886A7-DFCD-4C61-9E06-C53FD9D4FAA6}"/>
                </a:ext>
              </a:extLst>
            </p:cNvPr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113270-48A4-4472-8390-080C55FEFB09}"/>
                </a:ext>
              </a:extLst>
            </p:cNvPr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66D332-9881-42BC-A4D8-89107CBF792D}"/>
                </a:ext>
              </a:extLst>
            </p:cNvPr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1388B3-D6AC-4B15-825C-0F2BFA91B55B}"/>
                </a:ext>
              </a:extLst>
            </p:cNvPr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D14EB8-ABEC-4D25-B4DC-E514FBB20139}"/>
                </a:ext>
              </a:extLst>
            </p:cNvPr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508101-BA97-4698-8499-31815F27135C}"/>
                </a:ext>
              </a:extLst>
            </p:cNvPr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E2FD812-3E72-45E5-AD40-A3C163500F36}"/>
              </a:ext>
            </a:extLst>
          </p:cNvPr>
          <p:cNvGrpSpPr/>
          <p:nvPr/>
        </p:nvGrpSpPr>
        <p:grpSpPr>
          <a:xfrm>
            <a:off x="914678" y="5908079"/>
            <a:ext cx="3700134" cy="584795"/>
            <a:chOff x="628650" y="4072266"/>
            <a:chExt cx="3700134" cy="584795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79B602B-EDCA-4A3A-A52B-1A7043B98E9D}"/>
                </a:ext>
              </a:extLst>
            </p:cNvPr>
            <p:cNvSpPr/>
            <p:nvPr/>
          </p:nvSpPr>
          <p:spPr>
            <a:xfrm>
              <a:off x="628650" y="4072270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DAE0212-C9EC-4A9A-A8CE-A87B9B8B9A0F}"/>
                </a:ext>
              </a:extLst>
            </p:cNvPr>
            <p:cNvSpPr/>
            <p:nvPr/>
          </p:nvSpPr>
          <p:spPr>
            <a:xfrm>
              <a:off x="1245339" y="4072269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5A4F45-25D5-42C4-965B-F51D6BD8013F}"/>
                </a:ext>
              </a:extLst>
            </p:cNvPr>
            <p:cNvSpPr/>
            <p:nvPr/>
          </p:nvSpPr>
          <p:spPr>
            <a:xfrm>
              <a:off x="1862028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49F7DA-905D-4498-8949-18D7C26A8175}"/>
                </a:ext>
              </a:extLst>
            </p:cNvPr>
            <p:cNvSpPr/>
            <p:nvPr/>
          </p:nvSpPr>
          <p:spPr>
            <a:xfrm>
              <a:off x="2478717" y="4072268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37C265D-2148-4653-AB35-3C70EFED98D5}"/>
                </a:ext>
              </a:extLst>
            </p:cNvPr>
            <p:cNvSpPr/>
            <p:nvPr/>
          </p:nvSpPr>
          <p:spPr>
            <a:xfrm>
              <a:off x="3095406" y="4072267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727AB37-698B-4A3E-8805-55E4B971F030}"/>
                </a:ext>
              </a:extLst>
            </p:cNvPr>
            <p:cNvSpPr/>
            <p:nvPr/>
          </p:nvSpPr>
          <p:spPr>
            <a:xfrm>
              <a:off x="3712095" y="4072266"/>
              <a:ext cx="616689" cy="58479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8EC1098-00D6-44BF-9C12-5E70018CC18B}"/>
              </a:ext>
            </a:extLst>
          </p:cNvPr>
          <p:cNvGrpSpPr/>
          <p:nvPr/>
        </p:nvGrpSpPr>
        <p:grpSpPr>
          <a:xfrm>
            <a:off x="2499211" y="5187365"/>
            <a:ext cx="1406151" cy="561825"/>
            <a:chOff x="2499211" y="4913452"/>
            <a:chExt cx="1406151" cy="561825"/>
          </a:xfrm>
        </p:grpSpPr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90DA70CF-0636-407C-951F-4646E99FAF6B}"/>
                </a:ext>
              </a:extLst>
            </p:cNvPr>
            <p:cNvSpPr/>
            <p:nvPr/>
          </p:nvSpPr>
          <p:spPr>
            <a:xfrm>
              <a:off x="2499211" y="4913452"/>
              <a:ext cx="520995" cy="561825"/>
            </a:xfrm>
            <a:prstGeom prst="down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B83ABA7-7FA1-4B96-BFC3-9C32BECF12FE}"/>
                </a:ext>
              </a:extLst>
            </p:cNvPr>
            <p:cNvSpPr txBox="1"/>
            <p:nvPr/>
          </p:nvSpPr>
          <p:spPr>
            <a:xfrm>
              <a:off x="3057053" y="4938429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Inc()</a:t>
              </a:r>
            </a:p>
          </p:txBody>
        </p:sp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1F90214-BAA3-4F8B-B9A6-69946E5BB15C}"/>
              </a:ext>
            </a:extLst>
          </p:cNvPr>
          <p:cNvSpPr/>
          <p:nvPr/>
        </p:nvSpPr>
        <p:spPr>
          <a:xfrm>
            <a:off x="4996407" y="2486730"/>
            <a:ext cx="2265630" cy="400110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75F2237-D42E-4BA3-874E-72F92BFA1755}"/>
              </a:ext>
            </a:extLst>
          </p:cNvPr>
          <p:cNvGrpSpPr/>
          <p:nvPr/>
        </p:nvGrpSpPr>
        <p:grpSpPr>
          <a:xfrm>
            <a:off x="446845" y="998732"/>
            <a:ext cx="3700134" cy="394135"/>
            <a:chOff x="425580" y="775448"/>
            <a:chExt cx="3700134" cy="39413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C77BD40-D8A4-41A0-934D-EB85AE3B3BCE}"/>
                </a:ext>
              </a:extLst>
            </p:cNvPr>
            <p:cNvSpPr/>
            <p:nvPr/>
          </p:nvSpPr>
          <p:spPr>
            <a:xfrm>
              <a:off x="425580" y="775452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0D2EB3-7F22-48A5-A1A9-42EFD1CF30E9}"/>
                </a:ext>
              </a:extLst>
            </p:cNvPr>
            <p:cNvSpPr/>
            <p:nvPr/>
          </p:nvSpPr>
          <p:spPr>
            <a:xfrm>
              <a:off x="1042269" y="775451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7373CB-41D8-4FBF-9280-808B04FC960C}"/>
                </a:ext>
              </a:extLst>
            </p:cNvPr>
            <p:cNvSpPr/>
            <p:nvPr/>
          </p:nvSpPr>
          <p:spPr>
            <a:xfrm>
              <a:off x="1658958" y="775450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592B1E-902B-45B2-81C7-DE9B8A17173C}"/>
                </a:ext>
              </a:extLst>
            </p:cNvPr>
            <p:cNvSpPr/>
            <p:nvPr/>
          </p:nvSpPr>
          <p:spPr>
            <a:xfrm>
              <a:off x="2275647" y="775450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D3A715-6D88-44EE-9A45-1777C0B79707}"/>
                </a:ext>
              </a:extLst>
            </p:cNvPr>
            <p:cNvSpPr/>
            <p:nvPr/>
          </p:nvSpPr>
          <p:spPr>
            <a:xfrm>
              <a:off x="2892336" y="775449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D4FEF8-9D8C-45AC-8C7B-4917790EE5AB}"/>
                </a:ext>
              </a:extLst>
            </p:cNvPr>
            <p:cNvSpPr/>
            <p:nvPr/>
          </p:nvSpPr>
          <p:spPr>
            <a:xfrm>
              <a:off x="3509025" y="775448"/>
              <a:ext cx="616689" cy="39413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DCFFC9F-24D1-4C67-A9C7-2585CEF4F78D}"/>
              </a:ext>
            </a:extLst>
          </p:cNvPr>
          <p:cNvSpPr/>
          <p:nvPr/>
        </p:nvSpPr>
        <p:spPr>
          <a:xfrm>
            <a:off x="2036414" y="1442108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31BCDC0-0147-4BA0-A1C1-D7EBA4F9D8D9}"/>
              </a:ext>
            </a:extLst>
          </p:cNvPr>
          <p:cNvGrpSpPr/>
          <p:nvPr/>
        </p:nvGrpSpPr>
        <p:grpSpPr>
          <a:xfrm>
            <a:off x="446845" y="1885483"/>
            <a:ext cx="3700134" cy="739218"/>
            <a:chOff x="446845" y="1422737"/>
            <a:chExt cx="3700134" cy="73921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BC13338-7CB1-4F59-9625-5C1C950537D3}"/>
                </a:ext>
              </a:extLst>
            </p:cNvPr>
            <p:cNvGrpSpPr/>
            <p:nvPr/>
          </p:nvGrpSpPr>
          <p:grpSpPr>
            <a:xfrm>
              <a:off x="446845" y="1767820"/>
              <a:ext cx="3700134" cy="394135"/>
              <a:chOff x="425580" y="775448"/>
              <a:chExt cx="3700134" cy="394135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DF50AED-BD41-41FB-B97D-A62A14B71A78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EF24733-5C16-4D0B-986A-D172728966A3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F050997-A270-4169-9B42-80420A233267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B578185-0293-47F2-895C-D092CB9BB093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0D203B6-591E-499A-8EB7-F83ECFE448AD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13CB4B0-8228-451B-B7F9-40A9E570AB74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pic>
          <p:nvPicPr>
            <p:cNvPr id="2052" name="Picture 4" descr="Image result for dollar clipart">
              <a:extLst>
                <a:ext uri="{FF2B5EF4-FFF2-40B4-BE49-F238E27FC236}">
                  <a16:creationId xmlns:a16="http://schemas.microsoft.com/office/drawing/2014/main" id="{CF898BB4-03C8-489E-AE35-506708E51D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289" y="1422737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3987C31-9E6A-4F67-B29E-45F3D3D3B4DA}"/>
              </a:ext>
            </a:extLst>
          </p:cNvPr>
          <p:cNvSpPr/>
          <p:nvPr/>
        </p:nvSpPr>
        <p:spPr>
          <a:xfrm>
            <a:off x="2036413" y="2710771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C19C13E-116F-4F78-BF47-8E17B11B2833}"/>
              </a:ext>
            </a:extLst>
          </p:cNvPr>
          <p:cNvGrpSpPr/>
          <p:nvPr/>
        </p:nvGrpSpPr>
        <p:grpSpPr>
          <a:xfrm>
            <a:off x="446844" y="3154146"/>
            <a:ext cx="3700134" cy="739218"/>
            <a:chOff x="446844" y="2494927"/>
            <a:chExt cx="3700134" cy="73921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0021A0F-5083-48E7-96AF-AC68AFBFCB08}"/>
                </a:ext>
              </a:extLst>
            </p:cNvPr>
            <p:cNvGrpSpPr/>
            <p:nvPr/>
          </p:nvGrpSpPr>
          <p:grpSpPr>
            <a:xfrm>
              <a:off x="446844" y="2840010"/>
              <a:ext cx="3700134" cy="394135"/>
              <a:chOff x="425580" y="775448"/>
              <a:chExt cx="3700134" cy="394135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2824E3D-2164-468B-8F9E-FBF34CFDEACD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C25F9A6-E4F9-4EF8-AB2D-46EDAE88E74F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86E6AD-B055-4A0F-9186-CA11258BC57E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984D2F1-1FB1-406F-A351-6B588BA2B266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A9DEFCD-5198-4E58-9A37-BAFD9DBC1AA2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998FA94-1A6F-4494-806B-F7E417C81FC4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pic>
          <p:nvPicPr>
            <p:cNvPr id="36" name="Picture 4" descr="Image result for dollar clipart">
              <a:extLst>
                <a:ext uri="{FF2B5EF4-FFF2-40B4-BE49-F238E27FC236}">
                  <a16:creationId xmlns:a16="http://schemas.microsoft.com/office/drawing/2014/main" id="{93008727-AA8C-40B6-BBBD-D596D2BC2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599" y="2494927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箭头: 下 49">
            <a:extLst>
              <a:ext uri="{FF2B5EF4-FFF2-40B4-BE49-F238E27FC236}">
                <a16:creationId xmlns:a16="http://schemas.microsoft.com/office/drawing/2014/main" id="{64DEC4FD-5FFE-4D2C-A2F9-BFCD76323048}"/>
              </a:ext>
            </a:extLst>
          </p:cNvPr>
          <p:cNvSpPr/>
          <p:nvPr/>
        </p:nvSpPr>
        <p:spPr>
          <a:xfrm>
            <a:off x="2036413" y="3959564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8" name="组合 2047">
            <a:extLst>
              <a:ext uri="{FF2B5EF4-FFF2-40B4-BE49-F238E27FC236}">
                <a16:creationId xmlns:a16="http://schemas.microsoft.com/office/drawing/2014/main" id="{B4CD2E05-4ED7-4548-9A6A-FA616EB452A3}"/>
              </a:ext>
            </a:extLst>
          </p:cNvPr>
          <p:cNvGrpSpPr/>
          <p:nvPr/>
        </p:nvGrpSpPr>
        <p:grpSpPr>
          <a:xfrm>
            <a:off x="446844" y="4402937"/>
            <a:ext cx="3700134" cy="739220"/>
            <a:chOff x="446844" y="3743718"/>
            <a:chExt cx="3700134" cy="73922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B4B2060-4E99-41E4-9761-A3F6CF5D5846}"/>
                </a:ext>
              </a:extLst>
            </p:cNvPr>
            <p:cNvGrpSpPr/>
            <p:nvPr/>
          </p:nvGrpSpPr>
          <p:grpSpPr>
            <a:xfrm>
              <a:off x="446844" y="4088803"/>
              <a:ext cx="3700134" cy="394135"/>
              <a:chOff x="425580" y="775448"/>
              <a:chExt cx="3700134" cy="394135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2709B29-864F-4A6E-9E21-59DC7F4B5BAF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9BA6F7C-5847-4173-9B2D-F5ED9B52A7A0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5E10101-6609-4DEA-972C-9C1B1A94A085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52C01B3-C6BF-4A34-8309-A400DE48B01C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94A1A1B-7AD8-45D1-9BEB-931B058ECAB0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801CA64-B722-4810-BB1E-A0AF19443B01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pic>
          <p:nvPicPr>
            <p:cNvPr id="53" name="Picture 4" descr="Image result for dollar clipart">
              <a:extLst>
                <a:ext uri="{FF2B5EF4-FFF2-40B4-BE49-F238E27FC236}">
                  <a16:creationId xmlns:a16="http://schemas.microsoft.com/office/drawing/2014/main" id="{DA70A33D-0CEE-454B-A5AF-846802C611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599" y="3743720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" descr="Image result for dollar clipart">
              <a:extLst>
                <a:ext uri="{FF2B5EF4-FFF2-40B4-BE49-F238E27FC236}">
                  <a16:creationId xmlns:a16="http://schemas.microsoft.com/office/drawing/2014/main" id="{287BB1B6-B0AC-41F8-A6FC-F7D062F7D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289" y="3743718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箭头: 下 64">
            <a:extLst>
              <a:ext uri="{FF2B5EF4-FFF2-40B4-BE49-F238E27FC236}">
                <a16:creationId xmlns:a16="http://schemas.microsoft.com/office/drawing/2014/main" id="{65F1DA13-066C-4334-9207-15B124E0BFFF}"/>
              </a:ext>
            </a:extLst>
          </p:cNvPr>
          <p:cNvSpPr/>
          <p:nvPr/>
        </p:nvSpPr>
        <p:spPr>
          <a:xfrm>
            <a:off x="2036413" y="5208357"/>
            <a:ext cx="520995" cy="3941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9" name="组合 2048">
            <a:extLst>
              <a:ext uri="{FF2B5EF4-FFF2-40B4-BE49-F238E27FC236}">
                <a16:creationId xmlns:a16="http://schemas.microsoft.com/office/drawing/2014/main" id="{6372184E-7E2E-453E-9062-6A408E54C4E9}"/>
              </a:ext>
            </a:extLst>
          </p:cNvPr>
          <p:cNvGrpSpPr/>
          <p:nvPr/>
        </p:nvGrpSpPr>
        <p:grpSpPr>
          <a:xfrm>
            <a:off x="446844" y="5668691"/>
            <a:ext cx="3700134" cy="722259"/>
            <a:chOff x="446844" y="5009472"/>
            <a:chExt cx="3700134" cy="722259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403D6552-9141-4BCC-AD1C-32BE1B963A94}"/>
                </a:ext>
              </a:extLst>
            </p:cNvPr>
            <p:cNvGrpSpPr/>
            <p:nvPr/>
          </p:nvGrpSpPr>
          <p:grpSpPr>
            <a:xfrm>
              <a:off x="446844" y="5337596"/>
              <a:ext cx="3700134" cy="394135"/>
              <a:chOff x="425580" y="775448"/>
              <a:chExt cx="3700134" cy="394135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815C9A3-E71F-4F3D-B3DE-CDF87AA06A73}"/>
                  </a:ext>
                </a:extLst>
              </p:cNvPr>
              <p:cNvSpPr/>
              <p:nvPr/>
            </p:nvSpPr>
            <p:spPr>
              <a:xfrm>
                <a:off x="425580" y="775452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493E837-9BEE-49B0-A4DB-BDCECF474F29}"/>
                  </a:ext>
                </a:extLst>
              </p:cNvPr>
              <p:cNvSpPr/>
              <p:nvPr/>
            </p:nvSpPr>
            <p:spPr>
              <a:xfrm>
                <a:off x="1042269" y="775451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22D485C-8189-486A-9891-5AC16F614D28}"/>
                  </a:ext>
                </a:extLst>
              </p:cNvPr>
              <p:cNvSpPr/>
              <p:nvPr/>
            </p:nvSpPr>
            <p:spPr>
              <a:xfrm>
                <a:off x="1658958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834A3B2-5A4E-4913-A48A-B5478DCAAC5F}"/>
                  </a:ext>
                </a:extLst>
              </p:cNvPr>
              <p:cNvSpPr/>
              <p:nvPr/>
            </p:nvSpPr>
            <p:spPr>
              <a:xfrm>
                <a:off x="2275647" y="775450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9C4564DB-7204-4220-BFD7-52665EE0D2AB}"/>
                  </a:ext>
                </a:extLst>
              </p:cNvPr>
              <p:cNvSpPr/>
              <p:nvPr/>
            </p:nvSpPr>
            <p:spPr>
              <a:xfrm>
                <a:off x="2892336" y="775449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323E3DB-3EC2-401C-A274-A2E288D38936}"/>
                  </a:ext>
                </a:extLst>
              </p:cNvPr>
              <p:cNvSpPr/>
              <p:nvPr/>
            </p:nvSpPr>
            <p:spPr>
              <a:xfrm>
                <a:off x="3509025" y="775448"/>
                <a:ext cx="616689" cy="39413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pic>
          <p:nvPicPr>
            <p:cNvPr id="76" name="Picture 4" descr="Image result for dollar clipart">
              <a:extLst>
                <a:ext uri="{FF2B5EF4-FFF2-40B4-BE49-F238E27FC236}">
                  <a16:creationId xmlns:a16="http://schemas.microsoft.com/office/drawing/2014/main" id="{EDCF2B24-555A-4D08-AE20-CC55B0933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6910" y="5009472"/>
              <a:ext cx="616689" cy="25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0" name="文本框 2049">
            <a:extLst>
              <a:ext uri="{FF2B5EF4-FFF2-40B4-BE49-F238E27FC236}">
                <a16:creationId xmlns:a16="http://schemas.microsoft.com/office/drawing/2014/main" id="{5A66CCB5-52BF-4F86-84FC-8552C2AF22B1}"/>
              </a:ext>
            </a:extLst>
          </p:cNvPr>
          <p:cNvSpPr txBox="1"/>
          <p:nvPr/>
        </p:nvSpPr>
        <p:spPr>
          <a:xfrm>
            <a:off x="7312707" y="113480"/>
            <a:ext cx="1549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Amortized 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Total Cost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6B14F9A-C3DD-4E7B-96EC-FD491484DBDB}"/>
              </a:ext>
            </a:extLst>
          </p:cNvPr>
          <p:cNvSpPr txBox="1"/>
          <p:nvPr/>
        </p:nvSpPr>
        <p:spPr>
          <a:xfrm>
            <a:off x="4593518" y="113480"/>
            <a:ext cx="140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Actual 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Total Cost</a:t>
            </a:r>
          </a:p>
        </p:txBody>
      </p:sp>
      <p:grpSp>
        <p:nvGrpSpPr>
          <p:cNvPr id="2051" name="组合 2050">
            <a:extLst>
              <a:ext uri="{FF2B5EF4-FFF2-40B4-BE49-F238E27FC236}">
                <a16:creationId xmlns:a16="http://schemas.microsoft.com/office/drawing/2014/main" id="{DCBB0D3B-1870-4942-B09D-67B1227065E7}"/>
              </a:ext>
            </a:extLst>
          </p:cNvPr>
          <p:cNvGrpSpPr/>
          <p:nvPr/>
        </p:nvGrpSpPr>
        <p:grpSpPr>
          <a:xfrm>
            <a:off x="4593518" y="1442108"/>
            <a:ext cx="4251489" cy="394132"/>
            <a:chOff x="4593518" y="1442108"/>
            <a:chExt cx="4251489" cy="39413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C56B567-EB06-452B-8489-94EFD788047D}"/>
                </a:ext>
              </a:extLst>
            </p:cNvPr>
            <p:cNvGrpSpPr/>
            <p:nvPr/>
          </p:nvGrpSpPr>
          <p:grpSpPr>
            <a:xfrm>
              <a:off x="7315925" y="1442108"/>
              <a:ext cx="1529082" cy="394132"/>
              <a:chOff x="5522122" y="782889"/>
              <a:chExt cx="1529082" cy="394132"/>
            </a:xfrm>
          </p:grpSpPr>
          <p:pic>
            <p:nvPicPr>
              <p:cNvPr id="23" name="Picture 4" descr="Image result for dollar clipart">
                <a:extLst>
                  <a:ext uri="{FF2B5EF4-FFF2-40B4-BE49-F238E27FC236}">
                    <a16:creationId xmlns:a16="http://schemas.microsoft.com/office/drawing/2014/main" id="{F1A087EE-C7B0-4431-BD74-62269219D5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FB64ECB-5A93-4E77-89F2-FFB7E10EF14B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×2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0FB64ECB-5A93-4E77-89F2-FFB7E10EF1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442" r="-69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9B7BC93-6F8C-4AD2-B163-510F23EEE88E}"/>
                    </a:ext>
                  </a:extLst>
                </p:cNvPr>
                <p:cNvSpPr txBox="1"/>
                <p:nvPr/>
              </p:nvSpPr>
              <p:spPr>
                <a:xfrm>
                  <a:off x="4593518" y="1454508"/>
                  <a:ext cx="2388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9B7BC93-6F8C-4AD2-B163-510F23EEE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1454508"/>
                  <a:ext cx="2388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6154" r="-1538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3" name="组合 2052">
            <a:extLst>
              <a:ext uri="{FF2B5EF4-FFF2-40B4-BE49-F238E27FC236}">
                <a16:creationId xmlns:a16="http://schemas.microsoft.com/office/drawing/2014/main" id="{78FE7D81-DC7F-46AE-BAE8-8D54D441F065}"/>
              </a:ext>
            </a:extLst>
          </p:cNvPr>
          <p:cNvGrpSpPr/>
          <p:nvPr/>
        </p:nvGrpSpPr>
        <p:grpSpPr>
          <a:xfrm>
            <a:off x="4593518" y="2710771"/>
            <a:ext cx="4248271" cy="394132"/>
            <a:chOff x="4593518" y="2710771"/>
            <a:chExt cx="4248271" cy="394132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04FE82F-7B3A-4486-B2B9-1C836AD51982}"/>
                </a:ext>
              </a:extLst>
            </p:cNvPr>
            <p:cNvGrpSpPr/>
            <p:nvPr/>
          </p:nvGrpSpPr>
          <p:grpSpPr>
            <a:xfrm>
              <a:off x="7312707" y="2710771"/>
              <a:ext cx="1529082" cy="394132"/>
              <a:chOff x="5522122" y="782889"/>
              <a:chExt cx="1529082" cy="394132"/>
            </a:xfrm>
          </p:grpSpPr>
          <p:pic>
            <p:nvPicPr>
              <p:cNvPr id="39" name="Picture 4" descr="Image result for dollar clipart">
                <a:extLst>
                  <a:ext uri="{FF2B5EF4-FFF2-40B4-BE49-F238E27FC236}">
                    <a16:creationId xmlns:a16="http://schemas.microsoft.com/office/drawing/2014/main" id="{BB2D9534-7FA0-4B30-A83D-7C53BA244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0ABC587D-F69B-4352-969C-CAAB98CA8E74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×4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0ABC587D-F69B-4352-969C-CAAB98CA8E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442" r="-69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1A426CF-81BB-4A6D-B30C-EC1D9A34141B}"/>
                    </a:ext>
                  </a:extLst>
                </p:cNvPr>
                <p:cNvSpPr txBox="1"/>
                <p:nvPr/>
              </p:nvSpPr>
              <p:spPr>
                <a:xfrm>
                  <a:off x="4593518" y="2723171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1+2=3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1A426CF-81BB-4A6D-B30C-EC1D9A341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2723171"/>
                  <a:ext cx="134492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182" r="-227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4" name="组合 2053">
            <a:extLst>
              <a:ext uri="{FF2B5EF4-FFF2-40B4-BE49-F238E27FC236}">
                <a16:creationId xmlns:a16="http://schemas.microsoft.com/office/drawing/2014/main" id="{D402A954-A971-4AF7-B838-9CD6D31A7023}"/>
              </a:ext>
            </a:extLst>
          </p:cNvPr>
          <p:cNvGrpSpPr/>
          <p:nvPr/>
        </p:nvGrpSpPr>
        <p:grpSpPr>
          <a:xfrm>
            <a:off x="4572000" y="3959564"/>
            <a:ext cx="4269789" cy="394132"/>
            <a:chOff x="4572000" y="3959564"/>
            <a:chExt cx="4269789" cy="394132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CC8FDB0-836D-4DE6-9A37-5556631BF563}"/>
                </a:ext>
              </a:extLst>
            </p:cNvPr>
            <p:cNvGrpSpPr/>
            <p:nvPr/>
          </p:nvGrpSpPr>
          <p:grpSpPr>
            <a:xfrm>
              <a:off x="7312707" y="3959564"/>
              <a:ext cx="1529082" cy="394132"/>
              <a:chOff x="5522122" y="782889"/>
              <a:chExt cx="1529082" cy="394132"/>
            </a:xfrm>
          </p:grpSpPr>
          <p:pic>
            <p:nvPicPr>
              <p:cNvPr id="62" name="Picture 4" descr="Image result for dollar clipart">
                <a:extLst>
                  <a:ext uri="{FF2B5EF4-FFF2-40B4-BE49-F238E27FC236}">
                    <a16:creationId xmlns:a16="http://schemas.microsoft.com/office/drawing/2014/main" id="{2324C63B-EE3E-4017-9421-28BD2C2FF8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B59A0328-5F99-4536-AA38-B3C1A20919FD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×6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B59A0328-5F99-4536-AA38-B3C1A20919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442" r="-69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0CD8475-2D0E-4608-A8E4-7610687EB318}"/>
                    </a:ext>
                  </a:extLst>
                </p:cNvPr>
                <p:cNvSpPr txBox="1"/>
                <p:nvPr/>
              </p:nvSpPr>
              <p:spPr>
                <a:xfrm>
                  <a:off x="4572000" y="3971964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3+1=4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0CD8475-2D0E-4608-A8E4-7610687EB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971964"/>
                  <a:ext cx="134492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92" r="-181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5" name="组合 2054">
            <a:extLst>
              <a:ext uri="{FF2B5EF4-FFF2-40B4-BE49-F238E27FC236}">
                <a16:creationId xmlns:a16="http://schemas.microsoft.com/office/drawing/2014/main" id="{C8BEDDDA-B917-453D-89CD-A06034F8BE46}"/>
              </a:ext>
            </a:extLst>
          </p:cNvPr>
          <p:cNvGrpSpPr/>
          <p:nvPr/>
        </p:nvGrpSpPr>
        <p:grpSpPr>
          <a:xfrm>
            <a:off x="4593518" y="5208357"/>
            <a:ext cx="4248271" cy="394132"/>
            <a:chOff x="4593518" y="5208357"/>
            <a:chExt cx="4248271" cy="39413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B0E0AEF-1A61-46DE-878E-6715A0DD80A1}"/>
                </a:ext>
              </a:extLst>
            </p:cNvPr>
            <p:cNvGrpSpPr/>
            <p:nvPr/>
          </p:nvGrpSpPr>
          <p:grpSpPr>
            <a:xfrm>
              <a:off x="7312707" y="5208357"/>
              <a:ext cx="1529082" cy="394132"/>
              <a:chOff x="5522122" y="782889"/>
              <a:chExt cx="1529082" cy="394132"/>
            </a:xfrm>
          </p:grpSpPr>
          <p:pic>
            <p:nvPicPr>
              <p:cNvPr id="79" name="Picture 4" descr="Image result for dollar clipart">
                <a:extLst>
                  <a:ext uri="{FF2B5EF4-FFF2-40B4-BE49-F238E27FC236}">
                    <a16:creationId xmlns:a16="http://schemas.microsoft.com/office/drawing/2014/main" id="{84454D74-133D-48D1-B6F3-ECADA53F5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22122" y="782889"/>
                <a:ext cx="938411" cy="39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AC9956CC-874D-4248-BFC2-0243738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×8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AC9956CC-874D-4248-BFC2-0243738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328" y="807689"/>
                    <a:ext cx="52687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442" r="-697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E487081-000B-403C-945A-7FB2931FB677}"/>
                    </a:ext>
                  </a:extLst>
                </p:cNvPr>
                <p:cNvSpPr txBox="1"/>
                <p:nvPr/>
              </p:nvSpPr>
              <p:spPr>
                <a:xfrm>
                  <a:off x="4593518" y="5233157"/>
                  <a:ext cx="1344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4+3=7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E487081-000B-403C-945A-7FB2931FB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18" y="5233157"/>
                  <a:ext cx="134492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182" r="-2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116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50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Amortized Analysis</a:t>
            </a:r>
            <a:br>
              <a:rPr lang="en-US" dirty="0"/>
            </a:br>
            <a:r>
              <a:rPr lang="en-US" dirty="0"/>
              <a:t>The Potential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/>
                  <a:t>Consider a sequence operations: 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= actual cost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200" dirty="0"/>
                  <a:t> = amortized cost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dirty="0"/>
                  <a:t>For the amortized cost to be valid: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>
                  <a:spcBef>
                    <a:spcPts val="2400"/>
                  </a:spcBef>
                </a:pPr>
                <a:r>
                  <a:rPr lang="en-US" sz="2000" dirty="0"/>
                  <a:t>Design 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potential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that maps D.S. status to real values.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initial potential of D.S., usually set to 0.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potential of D.S.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operation.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amortized cost to be valid,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“Potential” is like the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balance in account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in “Counting Method”.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Potential slowly accumulates during “cheap” operations (deposit).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Potential drops a lot after an “expensive” operation (withdraw).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But the Potential Method could be more powerful in general…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2219" t="-1523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3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Potential Method</a:t>
            </a:r>
            <a:br>
              <a:rPr lang="en-US" dirty="0"/>
            </a:br>
            <a:r>
              <a:rPr lang="en-US" dirty="0"/>
              <a:t>Example: Binary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2400"/>
                  </a:spcBef>
                </a:pPr>
                <a:r>
                  <a:rPr lang="en-US" sz="2000" dirty="0"/>
                  <a:t>Design a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potential function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000" dirty="0"/>
                  <a:t> that maps D.S. status to real values.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initial potential of D.S., usually set to 0.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 potential of D.S. after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operation.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000" dirty="0"/>
                  <a:t>How to define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for Binary Counter?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(Recall potential is like “balance”.)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= number </a:t>
                </a:r>
                <a:r>
                  <a:rPr lang="en-US" sz="2000" dirty="0"/>
                  <a:t>of 1s in the array after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Inc</a:t>
                </a:r>
                <a:r>
                  <a:rPr lang="en-US" sz="2000" dirty="0"/>
                  <a:t> operation.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Clearly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” is satisfied, how large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0→1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mr>
                      <m:m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0→1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bits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=2⋅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bits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0→1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BE57FE-7B79-4E01-A702-60EF49B9D8BB}"/>
              </a:ext>
            </a:extLst>
          </p:cNvPr>
          <p:cNvGrpSpPr/>
          <p:nvPr/>
        </p:nvGrpSpPr>
        <p:grpSpPr>
          <a:xfrm>
            <a:off x="6661197" y="5167312"/>
            <a:ext cx="1854153" cy="1240773"/>
            <a:chOff x="3961573" y="4418797"/>
            <a:chExt cx="1854153" cy="124077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BD67FFD-DE4E-4231-A690-FA984BDABEED}"/>
                </a:ext>
              </a:extLst>
            </p:cNvPr>
            <p:cNvGrpSpPr/>
            <p:nvPr/>
          </p:nvGrpSpPr>
          <p:grpSpPr>
            <a:xfrm>
              <a:off x="3966222" y="4418797"/>
              <a:ext cx="1849504" cy="387122"/>
              <a:chOff x="3966222" y="4418797"/>
              <a:chExt cx="1849504" cy="38712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F40723-5A1E-4EC3-80A6-07B98E83134C}"/>
                  </a:ext>
                </a:extLst>
              </p:cNvPr>
              <p:cNvSpPr/>
              <p:nvPr/>
            </p:nvSpPr>
            <p:spPr>
              <a:xfrm>
                <a:off x="3966222" y="4418801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DE2CAD2-4806-420F-B52A-8E505C1DC1A2}"/>
                  </a:ext>
                </a:extLst>
              </p:cNvPr>
              <p:cNvSpPr/>
              <p:nvPr/>
            </p:nvSpPr>
            <p:spPr>
              <a:xfrm>
                <a:off x="4274848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76BF7F8-0072-47F9-A181-C007A0AE7D9A}"/>
                  </a:ext>
                </a:extLst>
              </p:cNvPr>
              <p:cNvSpPr/>
              <p:nvPr/>
            </p:nvSpPr>
            <p:spPr>
              <a:xfrm>
                <a:off x="4582911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832797-0F53-44E0-9A02-77F4508ACFB4}"/>
                  </a:ext>
                </a:extLst>
              </p:cNvPr>
              <p:cNvSpPr/>
              <p:nvPr/>
            </p:nvSpPr>
            <p:spPr>
              <a:xfrm>
                <a:off x="4890974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E7B3820-F245-473E-8C4B-F4C3DC24F1D4}"/>
                  </a:ext>
                </a:extLst>
              </p:cNvPr>
              <p:cNvSpPr/>
              <p:nvPr/>
            </p:nvSpPr>
            <p:spPr>
              <a:xfrm>
                <a:off x="5199600" y="4418798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1A4E958-8327-4EDF-885B-F798C41FB083}"/>
                  </a:ext>
                </a:extLst>
              </p:cNvPr>
              <p:cNvSpPr/>
              <p:nvPr/>
            </p:nvSpPr>
            <p:spPr>
              <a:xfrm>
                <a:off x="5507663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9543BE4-D5C1-4589-8277-3464D39BDD5B}"/>
                </a:ext>
              </a:extLst>
            </p:cNvPr>
            <p:cNvGrpSpPr/>
            <p:nvPr/>
          </p:nvGrpSpPr>
          <p:grpSpPr>
            <a:xfrm>
              <a:off x="4736942" y="4805915"/>
              <a:ext cx="989868" cy="461665"/>
              <a:chOff x="2499211" y="4876178"/>
              <a:chExt cx="989868" cy="461665"/>
            </a:xfrm>
          </p:grpSpPr>
          <p:sp>
            <p:nvSpPr>
              <p:cNvPr id="19" name="箭头: 下 18">
                <a:extLst>
                  <a:ext uri="{FF2B5EF4-FFF2-40B4-BE49-F238E27FC236}">
                    <a16:creationId xmlns:a16="http://schemas.microsoft.com/office/drawing/2014/main" id="{80CC270D-7098-4A45-986F-F892AC575FF0}"/>
                  </a:ext>
                </a:extLst>
              </p:cNvPr>
              <p:cNvSpPr/>
              <p:nvPr/>
            </p:nvSpPr>
            <p:spPr>
              <a:xfrm>
                <a:off x="2499211" y="4913452"/>
                <a:ext cx="264971" cy="387119"/>
              </a:xfrm>
              <a:prstGeom prst="downArrow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0A04B73-D7CB-4D29-BCA9-DC5B4FB64E83}"/>
                  </a:ext>
                </a:extLst>
              </p:cNvPr>
              <p:cNvSpPr txBox="1"/>
              <p:nvPr/>
            </p:nvSpPr>
            <p:spPr>
              <a:xfrm>
                <a:off x="2736950" y="4876178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Inc()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536BE83D-7596-4C5E-B0A9-5900A8063C05}"/>
                </a:ext>
              </a:extLst>
            </p:cNvPr>
            <p:cNvGrpSpPr/>
            <p:nvPr/>
          </p:nvGrpSpPr>
          <p:grpSpPr>
            <a:xfrm>
              <a:off x="3961573" y="5272448"/>
              <a:ext cx="1849504" cy="387122"/>
              <a:chOff x="3966222" y="4418797"/>
              <a:chExt cx="1849504" cy="38712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23E0BB2-47FD-43C2-A7BF-93A195A3BDA6}"/>
                  </a:ext>
                </a:extLst>
              </p:cNvPr>
              <p:cNvSpPr/>
              <p:nvPr/>
            </p:nvSpPr>
            <p:spPr>
              <a:xfrm>
                <a:off x="3966222" y="4418801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054C932-20CF-496C-A721-92F73FB8F4ED}"/>
                  </a:ext>
                </a:extLst>
              </p:cNvPr>
              <p:cNvSpPr/>
              <p:nvPr/>
            </p:nvSpPr>
            <p:spPr>
              <a:xfrm>
                <a:off x="4274848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E71E99E-2CFE-4BB7-929B-B5F7FCD044D0}"/>
                  </a:ext>
                </a:extLst>
              </p:cNvPr>
              <p:cNvSpPr/>
              <p:nvPr/>
            </p:nvSpPr>
            <p:spPr>
              <a:xfrm>
                <a:off x="4582911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327BF50-170A-4E6F-ABBB-F9C24394402D}"/>
                  </a:ext>
                </a:extLst>
              </p:cNvPr>
              <p:cNvSpPr/>
              <p:nvPr/>
            </p:nvSpPr>
            <p:spPr>
              <a:xfrm>
                <a:off x="4890974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08CEAE6-EF2E-41CB-93D3-15297622932F}"/>
                  </a:ext>
                </a:extLst>
              </p:cNvPr>
              <p:cNvSpPr/>
              <p:nvPr/>
            </p:nvSpPr>
            <p:spPr>
              <a:xfrm>
                <a:off x="5199600" y="4418798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977EC65-61AC-4B45-B059-80797C57F0B5}"/>
                  </a:ext>
                </a:extLst>
              </p:cNvPr>
              <p:cNvSpPr/>
              <p:nvPr/>
            </p:nvSpPr>
            <p:spPr>
              <a:xfrm>
                <a:off x="5507663" y="4418797"/>
                <a:ext cx="308063" cy="3871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25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16A66-A7C5-4F70-B2A4-3ED182CC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 to </a:t>
            </a:r>
            <a:r>
              <a:rPr lang="en-US" sz="4000" b="1" dirty="0" err="1"/>
              <a:t>CircularArray</a:t>
            </a:r>
            <a:r>
              <a:rPr lang="en-US" sz="4000" dirty="0"/>
              <a:t> based </a:t>
            </a:r>
            <a:r>
              <a:rPr lang="en-US" sz="4000" b="1" dirty="0"/>
              <a:t>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B5C26-CE97-496C-AB1F-F1CBFEB7F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Problem:</a:t>
                </a:r>
                <a:r>
                  <a:rPr lang="en-US" sz="2000" dirty="0"/>
                  <a:t> Array has limited size, what to do when it’s full?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Solution:</a:t>
                </a:r>
                <a:r>
                  <a:rPr lang="en-US" sz="2000" dirty="0"/>
                  <a:t> Double the size when array is full and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 comes.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Copy items to new array, insert new item, and delete old array.</a:t>
                </a:r>
                <a:r>
                  <a:rPr lang="en-US" sz="2000" dirty="0"/>
                  <a:t>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 is Good:</a:t>
                </a:r>
                <a:r>
                  <a:rPr lang="en-US" sz="2000" dirty="0"/>
                  <a:t> amortized cost of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New Problem:</a:t>
                </a:r>
                <a:r>
                  <a:rPr lang="en-US" sz="2000" dirty="0"/>
                  <a:t> Lots of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then lots of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 A lot of space wasted!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Solution:</a:t>
                </a:r>
                <a:r>
                  <a:rPr lang="en-US" sz="2000" dirty="0"/>
                  <a:t> Reduce array size to half when array only half loaded after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 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Allocate new array of half size, copy items to new array, and delete old array.</a:t>
                </a:r>
                <a:r>
                  <a:rPr lang="en-US" sz="2000" dirty="0"/>
                  <a:t>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Does the above solution achieves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amortized cost?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000" dirty="0"/>
                  <a:t> Consider a full array and following ops: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,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,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, …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Better solutions? How to prove new solutions indeed “better”?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FB5C26-CE97-496C-AB1F-F1CBFEB7F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269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Ch.17 (including 17.4)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5B156-52CC-484A-8949-D5FF2932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Implement </a:t>
            </a:r>
            <a:r>
              <a:rPr lang="en-US" sz="4000" b="1" dirty="0"/>
              <a:t>Queue</a:t>
            </a:r>
            <a:r>
              <a:rPr lang="en-US" sz="4000" dirty="0"/>
              <a:t> with </a:t>
            </a:r>
            <a:r>
              <a:rPr lang="en-US" sz="4000" b="1" dirty="0" err="1"/>
              <a:t>CircularArray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F65D3-8357-4DD5-BFBA-7DDBCDD5D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31778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/>
                  <a:t>CircularArray</a:t>
                </a:r>
                <a:r>
                  <a:rPr lang="en-US" sz="2400" dirty="0"/>
                  <a:t> supports </a:t>
                </a:r>
                <a:r>
                  <a:rPr lang="en-US" sz="2400" b="1" dirty="0"/>
                  <a:t>Queue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what to do when the array is full?!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Allocate a new array of double size.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Copy existing items to the new array, and insert new element.</a:t>
                </a:r>
              </a:p>
              <a:p>
                <a:pPr lvl="1">
                  <a:lnSpc>
                    <a:spcPct val="80000"/>
                  </a:lnSpc>
                  <a:spcBef>
                    <a:spcPts val="600"/>
                  </a:spcBef>
                </a:pPr>
                <a:r>
                  <a:rPr lang="en-US" sz="2000" dirty="0"/>
                  <a:t>Delete old array.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now the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 may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time!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So a sequence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operations can 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time?!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4F65D3-8357-4DD5-BFBA-7DDBCDD5D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3177863"/>
              </a:xfrm>
              <a:blipFill>
                <a:blip r:embed="rId2"/>
                <a:stretch>
                  <a:fillRect l="-1005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1823EFD2-94E3-4499-B02F-7053F23290F0}"/>
              </a:ext>
            </a:extLst>
          </p:cNvPr>
          <p:cNvGrpSpPr/>
          <p:nvPr/>
        </p:nvGrpSpPr>
        <p:grpSpPr>
          <a:xfrm>
            <a:off x="628650" y="5167311"/>
            <a:ext cx="2571194" cy="883827"/>
            <a:chOff x="628650" y="4894398"/>
            <a:chExt cx="2571194" cy="88382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4D76EB7-9B90-416B-878D-6215E1F79DFD}"/>
                </a:ext>
              </a:extLst>
            </p:cNvPr>
            <p:cNvGrpSpPr/>
            <p:nvPr/>
          </p:nvGrpSpPr>
          <p:grpSpPr>
            <a:xfrm>
              <a:off x="628650" y="5408893"/>
              <a:ext cx="2571194" cy="369332"/>
              <a:chOff x="4975041" y="2749770"/>
              <a:chExt cx="2571194" cy="369332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4E3C0E5-4B74-4A3C-9FA0-16F9F44C6F13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67E4614-9385-4642-81C1-EB87AF362307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4564B3-C08F-46F7-BB8F-78C4BF180930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E1B9B52-9E21-43D1-BDA0-F2A02E5E9CD5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34A70B-C9E9-49A0-B535-D87C0DC613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39D92E0-5879-4A9E-9EB6-0990E08BEA6A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ACDC19E-CEE3-4CFE-B5C5-ABDA6C410168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DAC7CA-2E0C-4127-806E-2BBE649A782B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A340240-E8E3-47A6-887F-9C751912B428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107190" y="5198509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5CF9FD9-F120-4A21-A6B6-05D0415CD5BB}"/>
                </a:ext>
              </a:extLst>
            </p:cNvPr>
            <p:cNvSpPr txBox="1"/>
            <p:nvPr/>
          </p:nvSpPr>
          <p:spPr>
            <a:xfrm>
              <a:off x="781352" y="489439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D764338-73EE-4F2D-AFFC-E22452B2F3A8}"/>
                </a:ext>
              </a:extLst>
            </p:cNvPr>
            <p:cNvSpPr txBox="1"/>
            <p:nvPr/>
          </p:nvSpPr>
          <p:spPr>
            <a:xfrm>
              <a:off x="1842410" y="489439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EB760EF-EF60-4B5B-9B06-30DE34D92059}"/>
                </a:ext>
              </a:extLst>
            </p:cNvPr>
            <p:cNvCxnSpPr>
              <a:cxnSpLocks/>
            </p:cNvCxnSpPr>
            <p:nvPr/>
          </p:nvCxnSpPr>
          <p:spPr>
            <a:xfrm>
              <a:off x="2089186" y="5198509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561BE0-E6E4-44B4-AC2F-3ACA3724A29C}"/>
              </a:ext>
            </a:extLst>
          </p:cNvPr>
          <p:cNvGrpSpPr/>
          <p:nvPr/>
        </p:nvGrpSpPr>
        <p:grpSpPr>
          <a:xfrm>
            <a:off x="479709" y="5162966"/>
            <a:ext cx="2720135" cy="883827"/>
            <a:chOff x="3715551" y="4381906"/>
            <a:chExt cx="2720135" cy="88382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CE073F66-93FB-4A61-8E0B-4B26878D9866}"/>
                </a:ext>
              </a:extLst>
            </p:cNvPr>
            <p:cNvGrpSpPr/>
            <p:nvPr/>
          </p:nvGrpSpPr>
          <p:grpSpPr>
            <a:xfrm>
              <a:off x="3864492" y="4896401"/>
              <a:ext cx="2571194" cy="369332"/>
              <a:chOff x="4975041" y="2749770"/>
              <a:chExt cx="2571194" cy="369332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FA9E08A-1EC2-4B05-A4AF-D0B9FBF0F97E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466F9C8-CF8F-4F81-89D8-404AB2422720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CEA523-9B20-4F25-A51F-3EE2611D1863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0006EB4-8E54-4025-85F4-4D852C22D1AC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FDE0FA2-55D0-478D-98FD-C2611AD692EA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60B478B-4840-42E0-8588-13C72E6DCC0E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AB0F4C6-DD17-4C24-B8C9-E2474E9B13C2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9DC2551-5DF1-460E-83DC-8584CCB9A442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359C7C7-1203-42A7-AD34-0184614D8977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4343032" y="468601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55B254C-2DDE-4ACF-A5B8-B02EF6423F1B}"/>
                </a:ext>
              </a:extLst>
            </p:cNvPr>
            <p:cNvSpPr txBox="1"/>
            <p:nvPr/>
          </p:nvSpPr>
          <p:spPr>
            <a:xfrm>
              <a:off x="4146583" y="4381906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0C78797-7018-407F-A8EC-38E9D13541D3}"/>
                </a:ext>
              </a:extLst>
            </p:cNvPr>
            <p:cNvSpPr txBox="1"/>
            <p:nvPr/>
          </p:nvSpPr>
          <p:spPr>
            <a:xfrm>
              <a:off x="3715551" y="438190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095F43F-EF6B-46BD-AA81-9CD2E2502CC4}"/>
                </a:ext>
              </a:extLst>
            </p:cNvPr>
            <p:cNvCxnSpPr>
              <a:cxnSpLocks/>
            </p:cNvCxnSpPr>
            <p:nvPr/>
          </p:nvCxnSpPr>
          <p:spPr>
            <a:xfrm>
              <a:off x="4032476" y="468601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9497C378-7EE3-4047-96EF-23BD5FE77D03}"/>
              </a:ext>
            </a:extLst>
          </p:cNvPr>
          <p:cNvSpPr txBox="1"/>
          <p:nvPr/>
        </p:nvSpPr>
        <p:spPr>
          <a:xfrm>
            <a:off x="2404446" y="4760684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(x)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973C036-9046-4FB2-B55C-D3827DFD89A6}"/>
              </a:ext>
            </a:extLst>
          </p:cNvPr>
          <p:cNvGrpSpPr/>
          <p:nvPr/>
        </p:nvGrpSpPr>
        <p:grpSpPr>
          <a:xfrm>
            <a:off x="3661410" y="5677461"/>
            <a:ext cx="5140912" cy="369332"/>
            <a:chOff x="3661410" y="5677461"/>
            <a:chExt cx="5140912" cy="369332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60901CE3-5274-48BD-9CB4-F3FF65731236}"/>
                </a:ext>
              </a:extLst>
            </p:cNvPr>
            <p:cNvGrpSpPr/>
            <p:nvPr/>
          </p:nvGrpSpPr>
          <p:grpSpPr>
            <a:xfrm>
              <a:off x="3661410" y="5677461"/>
              <a:ext cx="2893718" cy="369332"/>
              <a:chOff x="3661410" y="5677461"/>
              <a:chExt cx="2893718" cy="369332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CF466A0-65BC-453C-B6CC-E6E67E1E43C8}"/>
                  </a:ext>
                </a:extLst>
              </p:cNvPr>
              <p:cNvSpPr txBox="1"/>
              <p:nvPr/>
            </p:nvSpPr>
            <p:spPr>
              <a:xfrm>
                <a:off x="3661410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E7E6E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solidFill>
                    <a:srgbClr val="E7E6E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6B4077-1D4B-4E6A-A995-A8C623F45ABB}"/>
                  </a:ext>
                </a:extLst>
              </p:cNvPr>
              <p:cNvSpPr txBox="1"/>
              <p:nvPr/>
            </p:nvSpPr>
            <p:spPr>
              <a:xfrm>
                <a:off x="3983934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998CD0A-A10E-4ABF-BCEE-872CA47FAAEF}"/>
                  </a:ext>
                </a:extLst>
              </p:cNvPr>
              <p:cNvSpPr txBox="1"/>
              <p:nvPr/>
            </p:nvSpPr>
            <p:spPr>
              <a:xfrm>
                <a:off x="4306458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E06B107-3B29-43FF-95A4-1982E48655F6}"/>
                  </a:ext>
                </a:extLst>
              </p:cNvPr>
              <p:cNvSpPr txBox="1"/>
              <p:nvPr/>
            </p:nvSpPr>
            <p:spPr>
              <a:xfrm>
                <a:off x="462898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1C4D676-85F3-4167-AF95-ED42B7AB3E64}"/>
                  </a:ext>
                </a:extLst>
              </p:cNvPr>
              <p:cNvSpPr txBox="1"/>
              <p:nvPr/>
            </p:nvSpPr>
            <p:spPr>
              <a:xfrm>
                <a:off x="4951506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4D530E5-6B78-4330-A2E2-8BD42F1907DE}"/>
                  </a:ext>
                </a:extLst>
              </p:cNvPr>
              <p:cNvSpPr txBox="1"/>
              <p:nvPr/>
            </p:nvSpPr>
            <p:spPr>
              <a:xfrm>
                <a:off x="5268793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DA6AD34-1D8A-4312-80E8-78764B259FD1}"/>
                  </a:ext>
                </a:extLst>
              </p:cNvPr>
              <p:cNvSpPr txBox="1"/>
              <p:nvPr/>
            </p:nvSpPr>
            <p:spPr>
              <a:xfrm>
                <a:off x="5591317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039E3D4-D833-45B5-8E67-2CB8BFB6F2C6}"/>
                  </a:ext>
                </a:extLst>
              </p:cNvPr>
              <p:cNvSpPr txBox="1"/>
              <p:nvPr/>
            </p:nvSpPr>
            <p:spPr>
              <a:xfrm>
                <a:off x="5908604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8D5EFF-D491-473A-8A76-651ABA1A970E}"/>
                  </a:ext>
                </a:extLst>
              </p:cNvPr>
              <p:cNvSpPr txBox="1"/>
              <p:nvPr/>
            </p:nvSpPr>
            <p:spPr>
              <a:xfrm>
                <a:off x="6231128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4818FDB-E0D1-4B6F-AF99-C4D11D4DBE1E}"/>
                </a:ext>
              </a:extLst>
            </p:cNvPr>
            <p:cNvGrpSpPr/>
            <p:nvPr/>
          </p:nvGrpSpPr>
          <p:grpSpPr>
            <a:xfrm>
              <a:off x="6553652" y="5677461"/>
              <a:ext cx="2248670" cy="369332"/>
              <a:chOff x="6553652" y="5677461"/>
              <a:chExt cx="2248670" cy="369332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9E59B5F-6AA0-4A59-B8E7-F5242A1B8580}"/>
                  </a:ext>
                </a:extLst>
              </p:cNvPr>
              <p:cNvSpPr txBox="1"/>
              <p:nvPr/>
            </p:nvSpPr>
            <p:spPr>
              <a:xfrm>
                <a:off x="655365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176F262-A4F5-4DDA-94C3-BD368F7C9D94}"/>
                  </a:ext>
                </a:extLst>
              </p:cNvPr>
              <p:cNvSpPr txBox="1"/>
              <p:nvPr/>
            </p:nvSpPr>
            <p:spPr>
              <a:xfrm>
                <a:off x="6876176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99CD9E9-9AA2-497A-B641-825A7DEC8C3B}"/>
                  </a:ext>
                </a:extLst>
              </p:cNvPr>
              <p:cNvSpPr txBox="1"/>
              <p:nvPr/>
            </p:nvSpPr>
            <p:spPr>
              <a:xfrm>
                <a:off x="7198700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4D8CCD0-1A06-4481-8E64-B7C6076BFA28}"/>
                  </a:ext>
                </a:extLst>
              </p:cNvPr>
              <p:cNvSpPr txBox="1"/>
              <p:nvPr/>
            </p:nvSpPr>
            <p:spPr>
              <a:xfrm>
                <a:off x="7521224" y="5677461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A3AB0B8-3E99-40E9-9F2A-D6C2C60DE2FA}"/>
                  </a:ext>
                </a:extLst>
              </p:cNvPr>
              <p:cNvSpPr txBox="1"/>
              <p:nvPr/>
            </p:nvSpPr>
            <p:spPr>
              <a:xfrm>
                <a:off x="7838511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F33A45A2-45A7-4350-9765-0D47406A3E93}"/>
                  </a:ext>
                </a:extLst>
              </p:cNvPr>
              <p:cNvSpPr txBox="1"/>
              <p:nvPr/>
            </p:nvSpPr>
            <p:spPr>
              <a:xfrm>
                <a:off x="8161035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68E6222-D38A-4B00-9FB6-41302A3234C6}"/>
                  </a:ext>
                </a:extLst>
              </p:cNvPr>
              <p:cNvSpPr txBox="1"/>
              <p:nvPr/>
            </p:nvSpPr>
            <p:spPr>
              <a:xfrm>
                <a:off x="8478322" y="5677461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3748C57-E0EA-4531-BD34-328D9E13822D}"/>
              </a:ext>
            </a:extLst>
          </p:cNvPr>
          <p:cNvGrpSpPr/>
          <p:nvPr/>
        </p:nvGrpSpPr>
        <p:grpSpPr>
          <a:xfrm>
            <a:off x="3661410" y="5677461"/>
            <a:ext cx="2893718" cy="369332"/>
            <a:chOff x="3661410" y="5677461"/>
            <a:chExt cx="2893718" cy="369332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0F22ED5-4C34-48D1-8E64-E3846A7D754A}"/>
                </a:ext>
              </a:extLst>
            </p:cNvPr>
            <p:cNvSpPr txBox="1"/>
            <p:nvPr/>
          </p:nvSpPr>
          <p:spPr>
            <a:xfrm>
              <a:off x="3661410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5FB12F0-E93A-4B04-B943-197A9517A08A}"/>
                </a:ext>
              </a:extLst>
            </p:cNvPr>
            <p:cNvSpPr txBox="1"/>
            <p:nvPr/>
          </p:nvSpPr>
          <p:spPr>
            <a:xfrm>
              <a:off x="3983934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2EDBCE4-8B33-458C-B579-40ADBB515F85}"/>
                </a:ext>
              </a:extLst>
            </p:cNvPr>
            <p:cNvSpPr txBox="1"/>
            <p:nvPr/>
          </p:nvSpPr>
          <p:spPr>
            <a:xfrm>
              <a:off x="4306458" y="567746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9262572-C749-4D13-BCCA-B4ED9A67334F}"/>
                </a:ext>
              </a:extLst>
            </p:cNvPr>
            <p:cNvSpPr txBox="1"/>
            <p:nvPr/>
          </p:nvSpPr>
          <p:spPr>
            <a:xfrm>
              <a:off x="4628982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3745A48-D678-455A-8FC9-6246F181AEBC}"/>
                </a:ext>
              </a:extLst>
            </p:cNvPr>
            <p:cNvSpPr txBox="1"/>
            <p:nvPr/>
          </p:nvSpPr>
          <p:spPr>
            <a:xfrm>
              <a:off x="4951506" y="567746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806B604-F97E-4088-A765-E96A10CD55B9}"/>
                </a:ext>
              </a:extLst>
            </p:cNvPr>
            <p:cNvSpPr txBox="1"/>
            <p:nvPr/>
          </p:nvSpPr>
          <p:spPr>
            <a:xfrm>
              <a:off x="5268793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238C656-211E-4B8D-8DBD-011D6B3BADA5}"/>
                </a:ext>
              </a:extLst>
            </p:cNvPr>
            <p:cNvSpPr txBox="1"/>
            <p:nvPr/>
          </p:nvSpPr>
          <p:spPr>
            <a:xfrm>
              <a:off x="5591317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1CF1B7D-7FD7-4B2C-9FED-B94D92078D69}"/>
                </a:ext>
              </a:extLst>
            </p:cNvPr>
            <p:cNvSpPr txBox="1"/>
            <p:nvPr/>
          </p:nvSpPr>
          <p:spPr>
            <a:xfrm>
              <a:off x="5908604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D895586-6EFC-4ABB-B03B-31C00994A08A}"/>
                </a:ext>
              </a:extLst>
            </p:cNvPr>
            <p:cNvSpPr txBox="1"/>
            <p:nvPr/>
          </p:nvSpPr>
          <p:spPr>
            <a:xfrm>
              <a:off x="6231128" y="567746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ED2F7D8-B93E-4AF1-A6C6-A927306C8D73}"/>
              </a:ext>
            </a:extLst>
          </p:cNvPr>
          <p:cNvGrpSpPr/>
          <p:nvPr/>
        </p:nvGrpSpPr>
        <p:grpSpPr>
          <a:xfrm>
            <a:off x="6152912" y="5162966"/>
            <a:ext cx="475195" cy="514495"/>
            <a:chOff x="6152912" y="5162966"/>
            <a:chExt cx="475195" cy="514495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1403DC7-10BD-4CC9-A8E3-C0BB223C60AE}"/>
                </a:ext>
              </a:extLst>
            </p:cNvPr>
            <p:cNvSpPr txBox="1"/>
            <p:nvPr/>
          </p:nvSpPr>
          <p:spPr>
            <a:xfrm>
              <a:off x="6152912" y="516296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19526DAE-4B17-41FE-B40F-106D50AEBBFE}"/>
                </a:ext>
              </a:extLst>
            </p:cNvPr>
            <p:cNvCxnSpPr>
              <a:cxnSpLocks/>
            </p:cNvCxnSpPr>
            <p:nvPr/>
          </p:nvCxnSpPr>
          <p:spPr>
            <a:xfrm>
              <a:off x="6389356" y="546707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722F1479-0EDD-4936-BAF1-F3287DF0F455}"/>
              </a:ext>
            </a:extLst>
          </p:cNvPr>
          <p:cNvGrpSpPr/>
          <p:nvPr/>
        </p:nvGrpSpPr>
        <p:grpSpPr>
          <a:xfrm>
            <a:off x="3480912" y="5162966"/>
            <a:ext cx="654346" cy="514495"/>
            <a:chOff x="3480912" y="5162966"/>
            <a:chExt cx="654346" cy="514495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B36F67E0-7E79-48AF-A3EA-CA297E922419}"/>
                </a:ext>
              </a:extLst>
            </p:cNvPr>
            <p:cNvSpPr txBox="1"/>
            <p:nvPr/>
          </p:nvSpPr>
          <p:spPr>
            <a:xfrm>
              <a:off x="3480912" y="5162966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53B35210-A513-4F8B-A5F3-69E6E2B60306}"/>
                </a:ext>
              </a:extLst>
            </p:cNvPr>
            <p:cNvCxnSpPr>
              <a:cxnSpLocks/>
            </p:cNvCxnSpPr>
            <p:nvPr/>
          </p:nvCxnSpPr>
          <p:spPr>
            <a:xfrm>
              <a:off x="3806931" y="5467077"/>
              <a:ext cx="5984" cy="21038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4B55CDE-1402-4175-9902-F482B22AA40C}"/>
                  </a:ext>
                </a:extLst>
              </p:cNvPr>
              <p:cNvSpPr/>
              <p:nvPr/>
            </p:nvSpPr>
            <p:spPr>
              <a:xfrm>
                <a:off x="5015894" y="2518649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4B55CDE-1402-4175-9902-F482B22AA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94" y="2518649"/>
                <a:ext cx="70884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9309CDD-D1B6-4C61-9CD9-F29C3380D927}"/>
                  </a:ext>
                </a:extLst>
              </p:cNvPr>
              <p:cNvSpPr/>
              <p:nvPr/>
            </p:nvSpPr>
            <p:spPr>
              <a:xfrm>
                <a:off x="3070554" y="3155794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9309CDD-D1B6-4C61-9CD9-F29C3380D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554" y="3155794"/>
                <a:ext cx="70884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0E62DBF-F6E0-467F-A03C-FE9CC8960809}"/>
                  </a:ext>
                </a:extLst>
              </p:cNvPr>
              <p:cNvSpPr/>
              <p:nvPr/>
            </p:nvSpPr>
            <p:spPr>
              <a:xfrm>
                <a:off x="7739636" y="2826468"/>
                <a:ext cx="717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0E62DBF-F6E0-467F-A03C-FE9CC8960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36" y="2826468"/>
                <a:ext cx="71763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>
            <a:extLst>
              <a:ext uri="{FF2B5EF4-FFF2-40B4-BE49-F238E27FC236}">
                <a16:creationId xmlns:a16="http://schemas.microsoft.com/office/drawing/2014/main" id="{98B17F66-9A93-4381-BBCF-A5ADFF12735B}"/>
              </a:ext>
            </a:extLst>
          </p:cNvPr>
          <p:cNvSpPr txBox="1"/>
          <p:nvPr/>
        </p:nvSpPr>
        <p:spPr>
          <a:xfrm>
            <a:off x="4178783" y="4345332"/>
            <a:ext cx="3473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Correct but not tight!!</a:t>
            </a:r>
          </a:p>
        </p:txBody>
      </p:sp>
    </p:spTree>
    <p:extLst>
      <p:ext uri="{BB962C8B-B14F-4D97-AF65-F5344CB8AC3E}">
        <p14:creationId xmlns:p14="http://schemas.microsoft.com/office/powerpoint/2010/main" val="26782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98" grpId="0"/>
      <p:bldP spid="99" grpId="0"/>
      <p:bldP spid="100" grpId="0"/>
      <p:bldP spid="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Technique for analyzing “average cost”:</a:t>
                </a:r>
              </a:p>
              <a:p>
                <a:pPr lvl="1"/>
                <a:r>
                  <a:rPr lang="en-US" sz="2000" dirty="0"/>
                  <a:t>Often used in data structure analysis</a:t>
                </a:r>
              </a:p>
              <a:p>
                <a:pPr lvl="1"/>
                <a:r>
                  <a:rPr lang="en-US" sz="2000" dirty="0"/>
                  <a:t>(Expensive Op. and Cheap Op.) + (Expensive Op.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can’t be frequent</a:t>
                </a:r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/>
                  <a:t>=&gt; Average cost of Op. for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000" dirty="0"/>
                  <a:t> sequence of Op. must be low.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In some sense, like “pay in installments”.</a:t>
                </a:r>
              </a:p>
              <a:p>
                <a:pPr lvl="1"/>
                <a:r>
                  <a:rPr lang="en-US" sz="2000" dirty="0"/>
                  <a:t>Is using iPhone expensive?</a:t>
                </a:r>
              </a:p>
              <a:p>
                <a:pPr lvl="1"/>
                <a:r>
                  <a:rPr lang="en-US" sz="2000" dirty="0"/>
                  <a:t>Sure, average monthly salary in Jiangsu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≈8044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But you don’t but a new iPhone everyday!</a:t>
                </a:r>
                <a:br>
                  <a:rPr lang="en-US" sz="2000" dirty="0"/>
                </a:br>
                <a:r>
                  <a:rPr lang="en-US" sz="2000" dirty="0"/>
                  <a:t>Pay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&lt;500</m:t>
                    </m:r>
                  </m:oMath>
                </a14:m>
                <a:r>
                  <a:rPr lang="en-US" sz="2000" dirty="0"/>
                  <a:t> per month if new iPhone every other year.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7885BB9-8FAD-440A-A22E-3E314475F135}"/>
              </a:ext>
            </a:extLst>
          </p:cNvPr>
          <p:cNvSpPr txBox="1"/>
          <p:nvPr/>
        </p:nvSpPr>
        <p:spPr>
          <a:xfrm>
            <a:off x="0" y="6550223"/>
            <a:ext cx="6462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Salary data from: http://www.jiangsu.gov.cn/art/2020/6/15/art_34151_9214824.html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0E4946-4B20-4E2D-B930-0F567A1D9784}"/>
              </a:ext>
            </a:extLst>
          </p:cNvPr>
          <p:cNvGrpSpPr/>
          <p:nvPr/>
        </p:nvGrpSpPr>
        <p:grpSpPr>
          <a:xfrm>
            <a:off x="7088719" y="3767302"/>
            <a:ext cx="1463138" cy="2240590"/>
            <a:chOff x="7088719" y="3767302"/>
            <a:chExt cx="1463138" cy="224059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F215317-B1B4-4DB8-9511-AB4D88917703}"/>
                </a:ext>
              </a:extLst>
            </p:cNvPr>
            <p:cNvSpPr txBox="1"/>
            <p:nvPr/>
          </p:nvSpPr>
          <p:spPr>
            <a:xfrm>
              <a:off x="7125226" y="5361561"/>
              <a:ext cx="13901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RMB 11899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512GB</a:t>
              </a: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E80D77E-901C-4D79-95DA-A5A99C99F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719" y="3767302"/>
              <a:ext cx="1463138" cy="1730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07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Technique for analyzing “average cost”:</a:t>
                </a:r>
              </a:p>
              <a:p>
                <a:pPr lvl="1"/>
                <a:r>
                  <a:rPr lang="en-US" sz="2000" dirty="0"/>
                  <a:t>Often used in data structure analysis</a:t>
                </a:r>
              </a:p>
              <a:p>
                <a:pPr lvl="1"/>
                <a:r>
                  <a:rPr lang="en-US" sz="2000" dirty="0"/>
                  <a:t>(Expensive Op. and Cheap Op.) + (Expensive Op.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not frequent</a:t>
                </a:r>
                <a:r>
                  <a:rPr lang="en-US" sz="2000" dirty="0"/>
                  <a:t>)</a:t>
                </a:r>
                <a:br>
                  <a:rPr lang="en-US" sz="2000" dirty="0"/>
                </a:br>
                <a:r>
                  <a:rPr lang="en-US" sz="2000" dirty="0"/>
                  <a:t>=&gt; Average cost of Op. for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000" dirty="0"/>
                  <a:t> sequence of Op. must be low.</a:t>
                </a:r>
              </a:p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</a:p>
              <a:p>
                <a:r>
                  <a:rPr lang="en-US" sz="2400" dirty="0"/>
                  <a:t>Different operations may have different amortized costs.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58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a sequence operations: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actual cost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amortized cost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</a:t>
                </a:r>
              </a:p>
              <a:p>
                <a:r>
                  <a:rPr lang="en-US" sz="2400" dirty="0"/>
                  <a:t>For the amortized cost to be valid: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Total cost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/>
                  <a:t>, not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Average cost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, not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1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</a:p>
              <a:p>
                <a:r>
                  <a:rPr lang="en-US" sz="2400" dirty="0"/>
                  <a:t>Different operations may have different amortized costs.</a:t>
                </a:r>
              </a:p>
              <a:p>
                <a:pPr lvl="1"/>
                <a:r>
                  <a:rPr lang="en-US" sz="2000" dirty="0"/>
                  <a:t>Consider </a:t>
                </a:r>
                <a:r>
                  <a:rPr lang="en-US" sz="2000" b="1" dirty="0" err="1"/>
                  <a:t>CircularArray</a:t>
                </a:r>
                <a:r>
                  <a:rPr lang="en-US" sz="2000" dirty="0"/>
                  <a:t> implementation of </a:t>
                </a:r>
                <a:r>
                  <a:rPr lang="en-US" sz="2000" b="1" dirty="0"/>
                  <a:t>Queue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/>
                  <a:t>Insert</a:t>
                </a:r>
                <a:r>
                  <a:rPr lang="en-US" sz="2000" dirty="0"/>
                  <a:t> have amortized cost 2?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.)</a:t>
                </a:r>
              </a:p>
              <a:p>
                <a:pPr lvl="1"/>
                <a:r>
                  <a:rPr lang="en-US" sz="2000" b="1" dirty="0"/>
                  <a:t>Remove</a:t>
                </a:r>
                <a:r>
                  <a:rPr lang="en-US" sz="2000" dirty="0"/>
                  <a:t> has amortized cost 1?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CBE1047-99D0-4BC0-BD40-0E43AAADC74B}"/>
              </a:ext>
            </a:extLst>
          </p:cNvPr>
          <p:cNvSpPr txBox="1"/>
          <p:nvPr/>
        </p:nvSpPr>
        <p:spPr>
          <a:xfrm>
            <a:off x="777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FBC0EF-E371-453F-9CDA-40373FE62A15}"/>
              </a:ext>
            </a:extLst>
          </p:cNvPr>
          <p:cNvSpPr txBox="1"/>
          <p:nvPr/>
        </p:nvSpPr>
        <p:spPr>
          <a:xfrm>
            <a:off x="4374953" y="4224485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Actual total cost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AE4F9A-59A1-42B9-86D0-2C5BD2DE2EA7}"/>
              </a:ext>
            </a:extLst>
          </p:cNvPr>
          <p:cNvSpPr txBox="1"/>
          <p:nvPr/>
        </p:nvSpPr>
        <p:spPr>
          <a:xfrm>
            <a:off x="3620157" y="4686150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5F66FB-F8DA-4EF1-84F7-254C80145B4E}"/>
              </a:ext>
            </a:extLst>
          </p:cNvPr>
          <p:cNvSpPr txBox="1"/>
          <p:nvPr/>
        </p:nvSpPr>
        <p:spPr>
          <a:xfrm>
            <a:off x="3620156" y="4963149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EDA5C2-8601-436E-B6D7-2A9B1F9CCDBD}"/>
              </a:ext>
            </a:extLst>
          </p:cNvPr>
          <p:cNvSpPr txBox="1"/>
          <p:nvPr/>
        </p:nvSpPr>
        <p:spPr>
          <a:xfrm>
            <a:off x="3620155" y="5240148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E77047-87E7-42ED-9798-34FD8A3B89D2}"/>
              </a:ext>
            </a:extLst>
          </p:cNvPr>
          <p:cNvSpPr txBox="1"/>
          <p:nvPr/>
        </p:nvSpPr>
        <p:spPr>
          <a:xfrm>
            <a:off x="3620155" y="5517147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BCABEE-C233-4A32-94C2-5EF39C9F1147}"/>
              </a:ext>
            </a:extLst>
          </p:cNvPr>
          <p:cNvSpPr txBox="1"/>
          <p:nvPr/>
        </p:nvSpPr>
        <p:spPr>
          <a:xfrm>
            <a:off x="3620155" y="5794146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BD1647-3AD7-46F5-9DFE-E19D5234CD95}"/>
              </a:ext>
            </a:extLst>
          </p:cNvPr>
          <p:cNvSpPr txBox="1"/>
          <p:nvPr/>
        </p:nvSpPr>
        <p:spPr>
          <a:xfrm>
            <a:off x="6463458" y="4225313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Amortized total cost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08174B-86B5-4C94-AAF1-FAEC443B3356}"/>
              </a:ext>
            </a:extLst>
          </p:cNvPr>
          <p:cNvSpPr txBox="1"/>
          <p:nvPr/>
        </p:nvSpPr>
        <p:spPr>
          <a:xfrm>
            <a:off x="5870885" y="4686149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5B36D-F82E-4A9C-BB81-101C8093B7DF}"/>
              </a:ext>
            </a:extLst>
          </p:cNvPr>
          <p:cNvSpPr txBox="1"/>
          <p:nvPr/>
        </p:nvSpPr>
        <p:spPr>
          <a:xfrm>
            <a:off x="5032515" y="4963149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1+(1+1)=3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81227C-4E3B-4AF2-B2BB-73D239AD8937}"/>
              </a:ext>
            </a:extLst>
          </p:cNvPr>
          <p:cNvSpPr txBox="1"/>
          <p:nvPr/>
        </p:nvSpPr>
        <p:spPr>
          <a:xfrm>
            <a:off x="5032515" y="5240148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3+(2+1)=6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39979E8-DA6D-4B16-BD30-E45DD9E50989}"/>
              </a:ext>
            </a:extLst>
          </p:cNvPr>
          <p:cNvSpPr txBox="1"/>
          <p:nvPr/>
        </p:nvSpPr>
        <p:spPr>
          <a:xfrm>
            <a:off x="5402689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6+1=7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0D40C7-1457-4554-B3CE-BC058DBD276D}"/>
              </a:ext>
            </a:extLst>
          </p:cNvPr>
          <p:cNvSpPr txBox="1"/>
          <p:nvPr/>
        </p:nvSpPr>
        <p:spPr>
          <a:xfrm>
            <a:off x="4915496" y="5794146"/>
            <a:ext cx="1072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7+(4+1)=12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CA2C3A-C7C6-4CB9-9518-E4E04656714B}"/>
              </a:ext>
            </a:extLst>
          </p:cNvPr>
          <p:cNvSpPr txBox="1"/>
          <p:nvPr/>
        </p:nvSpPr>
        <p:spPr>
          <a:xfrm>
            <a:off x="6531893" y="4686148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2DF22B-95F7-4993-8F04-94793248F849}"/>
              </a:ext>
            </a:extLst>
          </p:cNvPr>
          <p:cNvSpPr txBox="1"/>
          <p:nvPr/>
        </p:nvSpPr>
        <p:spPr>
          <a:xfrm>
            <a:off x="6531893" y="4963149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2+2=4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582262-670B-4F95-80DE-D8C2854FCDAF}"/>
              </a:ext>
            </a:extLst>
          </p:cNvPr>
          <p:cNvSpPr txBox="1"/>
          <p:nvPr/>
        </p:nvSpPr>
        <p:spPr>
          <a:xfrm>
            <a:off x="6531893" y="5240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4+2=6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82AA89-4D67-482A-9540-D6EF021B9AC2}"/>
              </a:ext>
            </a:extLst>
          </p:cNvPr>
          <p:cNvSpPr txBox="1"/>
          <p:nvPr/>
        </p:nvSpPr>
        <p:spPr>
          <a:xfrm>
            <a:off x="6531893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6+2=8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8A84E9-0ABE-493B-AC3D-E3D32D68CDE8}"/>
              </a:ext>
            </a:extLst>
          </p:cNvPr>
          <p:cNvSpPr txBox="1"/>
          <p:nvPr/>
        </p:nvSpPr>
        <p:spPr>
          <a:xfrm>
            <a:off x="6531893" y="5794145"/>
            <a:ext cx="6989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8+2=10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FE6FCA-D24F-41D9-A117-870B2F63C467}"/>
              </a:ext>
            </a:extLst>
          </p:cNvPr>
          <p:cNvSpPr txBox="1"/>
          <p:nvPr/>
        </p:nvSpPr>
        <p:spPr>
          <a:xfrm>
            <a:off x="1101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9A7A424-B1D2-48F8-9D82-3E85F87B1E39}"/>
              </a:ext>
            </a:extLst>
          </p:cNvPr>
          <p:cNvSpPr txBox="1"/>
          <p:nvPr/>
        </p:nvSpPr>
        <p:spPr>
          <a:xfrm>
            <a:off x="1425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C31953-86C4-4DA3-A2BB-90BD79ECD116}"/>
              </a:ext>
            </a:extLst>
          </p:cNvPr>
          <p:cNvSpPr txBox="1"/>
          <p:nvPr/>
        </p:nvSpPr>
        <p:spPr>
          <a:xfrm>
            <a:off x="1749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DF541E-1702-4670-BBEF-A80B57846015}"/>
              </a:ext>
            </a:extLst>
          </p:cNvPr>
          <p:cNvSpPr txBox="1"/>
          <p:nvPr/>
        </p:nvSpPr>
        <p:spPr>
          <a:xfrm>
            <a:off x="2073950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1036A5B-33FB-430B-BF82-BE646F5DF1CD}"/>
              </a:ext>
            </a:extLst>
          </p:cNvPr>
          <p:cNvGrpSpPr/>
          <p:nvPr/>
        </p:nvGrpSpPr>
        <p:grpSpPr>
          <a:xfrm>
            <a:off x="2397950" y="6123541"/>
            <a:ext cx="972359" cy="369333"/>
            <a:chOff x="2397950" y="6123541"/>
            <a:chExt cx="972359" cy="36933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ED9DD0-CA52-4602-8838-B7DB5116E698}"/>
                </a:ext>
              </a:extLst>
            </p:cNvPr>
            <p:cNvSpPr txBox="1"/>
            <p:nvPr/>
          </p:nvSpPr>
          <p:spPr>
            <a:xfrm>
              <a:off x="2397950" y="612354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6B975EF-1702-4D72-977E-D6E1793D4D06}"/>
                </a:ext>
              </a:extLst>
            </p:cNvPr>
            <p:cNvSpPr txBox="1"/>
            <p:nvPr/>
          </p:nvSpPr>
          <p:spPr>
            <a:xfrm>
              <a:off x="2722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C2EDFDF-95E2-4D31-A55C-26559E3E68B3}"/>
                </a:ext>
              </a:extLst>
            </p:cNvPr>
            <p:cNvSpPr txBox="1"/>
            <p:nvPr/>
          </p:nvSpPr>
          <p:spPr>
            <a:xfrm>
              <a:off x="3046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052C7244-80FD-425E-B740-8684F1569F0C}"/>
              </a:ext>
            </a:extLst>
          </p:cNvPr>
          <p:cNvSpPr txBox="1"/>
          <p:nvPr/>
        </p:nvSpPr>
        <p:spPr>
          <a:xfrm>
            <a:off x="622964" y="4332205"/>
            <a:ext cx="257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Ignore cost of array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alloc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and free for now.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637B772-61EA-4460-AAA4-18261FBD194D}"/>
              </a:ext>
            </a:extLst>
          </p:cNvPr>
          <p:cNvCxnSpPr/>
          <p:nvPr/>
        </p:nvCxnSpPr>
        <p:spPr>
          <a:xfrm>
            <a:off x="934114" y="3636335"/>
            <a:ext cx="63582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03A0972-608F-4687-9842-2F4E1E742633}"/>
              </a:ext>
            </a:extLst>
          </p:cNvPr>
          <p:cNvCxnSpPr>
            <a:cxnSpLocks/>
          </p:cNvCxnSpPr>
          <p:nvPr/>
        </p:nvCxnSpPr>
        <p:spPr>
          <a:xfrm>
            <a:off x="934114" y="3990753"/>
            <a:ext cx="666816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BE15138-C44B-4848-9F7D-9D6E1DEFD5D4}"/>
              </a:ext>
            </a:extLst>
          </p:cNvPr>
          <p:cNvSpPr txBox="1"/>
          <p:nvPr/>
        </p:nvSpPr>
        <p:spPr>
          <a:xfrm>
            <a:off x="6200528" y="5794144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928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0" grpId="1" animBg="1"/>
      <p:bldP spid="41" grpId="0" animBg="1"/>
      <p:bldP spid="46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5592-D34E-4438-A6C4-31DEDADF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Definition:</a:t>
                </a:r>
                <a:r>
                  <a:rPr lang="en-US" sz="2400" dirty="0"/>
                  <a:t> Operation has </a:t>
                </a:r>
                <a:r>
                  <a:rPr lang="en-US" sz="2400" u="sng" dirty="0">
                    <a:solidFill>
                      <a:schemeClr val="accent1">
                        <a:lumMod val="75000"/>
                      </a:schemeClr>
                    </a:solidFill>
                  </a:rPr>
                  <a:t>amortized cost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if for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every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, the total cost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any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operations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size of the data structure when applying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op.)</a:t>
                </a:r>
              </a:p>
              <a:p>
                <a:r>
                  <a:rPr lang="en-US" sz="2400" dirty="0"/>
                  <a:t>Different operations may have different amortized costs.</a:t>
                </a:r>
              </a:p>
              <a:p>
                <a:pPr lvl="1"/>
                <a:r>
                  <a:rPr lang="en-US" sz="2000" dirty="0"/>
                  <a:t>Consider </a:t>
                </a:r>
                <a:r>
                  <a:rPr lang="en-US" sz="2000" b="1" dirty="0" err="1"/>
                  <a:t>CircularArray</a:t>
                </a:r>
                <a:r>
                  <a:rPr lang="en-US" sz="2000" dirty="0"/>
                  <a:t> implementation of </a:t>
                </a:r>
                <a:r>
                  <a:rPr lang="en-US" sz="2000" b="1" dirty="0"/>
                  <a:t>Queue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/>
                  <a:t>Insert</a:t>
                </a:r>
                <a:r>
                  <a:rPr lang="en-US" sz="2000" dirty="0"/>
                  <a:t> have amortized cost </a:t>
                </a:r>
                <a:r>
                  <a:rPr lang="en-US" sz="2000" dirty="0">
                    <a:solidFill>
                      <a:srgbClr val="C00000"/>
                    </a:solidFill>
                  </a:rPr>
                  <a:t>3</a:t>
                </a:r>
                <a:r>
                  <a:rPr lang="en-US" sz="2000" dirty="0"/>
                  <a:t>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.)</a:t>
                </a:r>
              </a:p>
              <a:p>
                <a:pPr lvl="1"/>
                <a:r>
                  <a:rPr lang="en-US" sz="2000" b="1" dirty="0"/>
                  <a:t>Remove</a:t>
                </a:r>
                <a:r>
                  <a:rPr lang="en-US" sz="2000" dirty="0"/>
                  <a:t> has amortized cost 1?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if op. is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CBC176-CCFB-4E87-8E75-5ECD060F0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CBE1047-99D0-4BC0-BD40-0E43AAADC74B}"/>
              </a:ext>
            </a:extLst>
          </p:cNvPr>
          <p:cNvSpPr txBox="1"/>
          <p:nvPr/>
        </p:nvSpPr>
        <p:spPr>
          <a:xfrm>
            <a:off x="777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2FBC0EF-E371-453F-9CDA-40373FE62A15}"/>
              </a:ext>
            </a:extLst>
          </p:cNvPr>
          <p:cNvSpPr txBox="1"/>
          <p:nvPr/>
        </p:nvSpPr>
        <p:spPr>
          <a:xfrm>
            <a:off x="4374953" y="4224485"/>
            <a:ext cx="173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Actual total cost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AE4F9A-59A1-42B9-86D0-2C5BD2DE2EA7}"/>
              </a:ext>
            </a:extLst>
          </p:cNvPr>
          <p:cNvSpPr txBox="1"/>
          <p:nvPr/>
        </p:nvSpPr>
        <p:spPr>
          <a:xfrm>
            <a:off x="3620157" y="4686150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5F66FB-F8DA-4EF1-84F7-254C80145B4E}"/>
              </a:ext>
            </a:extLst>
          </p:cNvPr>
          <p:cNvSpPr txBox="1"/>
          <p:nvPr/>
        </p:nvSpPr>
        <p:spPr>
          <a:xfrm>
            <a:off x="3620156" y="4963149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EDA5C2-8601-436E-B6D7-2A9B1F9CCDBD}"/>
              </a:ext>
            </a:extLst>
          </p:cNvPr>
          <p:cNvSpPr txBox="1"/>
          <p:nvPr/>
        </p:nvSpPr>
        <p:spPr>
          <a:xfrm>
            <a:off x="3620155" y="5240148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E77047-87E7-42ED-9798-34FD8A3B89D2}"/>
              </a:ext>
            </a:extLst>
          </p:cNvPr>
          <p:cNvSpPr txBox="1"/>
          <p:nvPr/>
        </p:nvSpPr>
        <p:spPr>
          <a:xfrm>
            <a:off x="3620155" y="5517147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BCABEE-C233-4A32-94C2-5EF39C9F1147}"/>
              </a:ext>
            </a:extLst>
          </p:cNvPr>
          <p:cNvSpPr txBox="1"/>
          <p:nvPr/>
        </p:nvSpPr>
        <p:spPr>
          <a:xfrm>
            <a:off x="3620155" y="5794146"/>
            <a:ext cx="7918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(c)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1F6938-8C16-4F6A-9C84-0F3A8A1771D8}"/>
              </a:ext>
            </a:extLst>
          </p:cNvPr>
          <p:cNvSpPr txBox="1"/>
          <p:nvPr/>
        </p:nvSpPr>
        <p:spPr>
          <a:xfrm>
            <a:off x="3496059" y="6071145"/>
            <a:ext cx="9155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Remove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BD1647-3AD7-46F5-9DFE-E19D5234CD95}"/>
              </a:ext>
            </a:extLst>
          </p:cNvPr>
          <p:cNvSpPr txBox="1"/>
          <p:nvPr/>
        </p:nvSpPr>
        <p:spPr>
          <a:xfrm>
            <a:off x="6463458" y="4225313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Amortized total cost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08174B-86B5-4C94-AAF1-FAEC443B3356}"/>
              </a:ext>
            </a:extLst>
          </p:cNvPr>
          <p:cNvSpPr txBox="1"/>
          <p:nvPr/>
        </p:nvSpPr>
        <p:spPr>
          <a:xfrm>
            <a:off x="5870885" y="4686149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F5B36D-F82E-4A9C-BB81-101C8093B7DF}"/>
              </a:ext>
            </a:extLst>
          </p:cNvPr>
          <p:cNvSpPr txBox="1"/>
          <p:nvPr/>
        </p:nvSpPr>
        <p:spPr>
          <a:xfrm>
            <a:off x="5032515" y="4963149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1+(1+1)=3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D81227C-4E3B-4AF2-B2BB-73D239AD8937}"/>
              </a:ext>
            </a:extLst>
          </p:cNvPr>
          <p:cNvSpPr txBox="1"/>
          <p:nvPr/>
        </p:nvSpPr>
        <p:spPr>
          <a:xfrm>
            <a:off x="5032515" y="5240148"/>
            <a:ext cx="9553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3+(2+1)=6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39979E8-DA6D-4B16-BD30-E45DD9E50989}"/>
              </a:ext>
            </a:extLst>
          </p:cNvPr>
          <p:cNvSpPr txBox="1"/>
          <p:nvPr/>
        </p:nvSpPr>
        <p:spPr>
          <a:xfrm>
            <a:off x="5402689" y="5517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6+1=7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10D40C7-1457-4554-B3CE-BC058DBD276D}"/>
              </a:ext>
            </a:extLst>
          </p:cNvPr>
          <p:cNvSpPr txBox="1"/>
          <p:nvPr/>
        </p:nvSpPr>
        <p:spPr>
          <a:xfrm>
            <a:off x="4915496" y="5794146"/>
            <a:ext cx="10724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/>
              <a:t>7+(4+1)=12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B3A652F-7043-4EB4-B8EF-459855E2BBE7}"/>
              </a:ext>
            </a:extLst>
          </p:cNvPr>
          <p:cNvSpPr txBox="1"/>
          <p:nvPr/>
        </p:nvSpPr>
        <p:spPr>
          <a:xfrm>
            <a:off x="5175001" y="6071145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12+1=13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CA2C3A-C7C6-4CB9-9518-E4E04656714B}"/>
              </a:ext>
            </a:extLst>
          </p:cNvPr>
          <p:cNvSpPr txBox="1"/>
          <p:nvPr/>
        </p:nvSpPr>
        <p:spPr>
          <a:xfrm>
            <a:off x="6531893" y="4686148"/>
            <a:ext cx="1170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2DF22B-95F7-4993-8F04-94793248F849}"/>
              </a:ext>
            </a:extLst>
          </p:cNvPr>
          <p:cNvSpPr txBox="1"/>
          <p:nvPr/>
        </p:nvSpPr>
        <p:spPr>
          <a:xfrm>
            <a:off x="6531893" y="4963149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3+3=6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582262-670B-4F95-80DE-D8C2854FCDAF}"/>
              </a:ext>
            </a:extLst>
          </p:cNvPr>
          <p:cNvSpPr txBox="1"/>
          <p:nvPr/>
        </p:nvSpPr>
        <p:spPr>
          <a:xfrm>
            <a:off x="6531893" y="5240147"/>
            <a:ext cx="5818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6+3=9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82AA89-4D67-482A-9540-D6EF021B9AC2}"/>
              </a:ext>
            </a:extLst>
          </p:cNvPr>
          <p:cNvSpPr txBox="1"/>
          <p:nvPr/>
        </p:nvSpPr>
        <p:spPr>
          <a:xfrm>
            <a:off x="6531893" y="5517147"/>
            <a:ext cx="6989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9+3=12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8A84E9-0ABE-493B-AC3D-E3D32D68CDE8}"/>
              </a:ext>
            </a:extLst>
          </p:cNvPr>
          <p:cNvSpPr txBox="1"/>
          <p:nvPr/>
        </p:nvSpPr>
        <p:spPr>
          <a:xfrm>
            <a:off x="6531893" y="5794145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12+3=15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0F9D86-78B0-420E-BDA7-E27120EEB11E}"/>
              </a:ext>
            </a:extLst>
          </p:cNvPr>
          <p:cNvSpPr txBox="1"/>
          <p:nvPr/>
        </p:nvSpPr>
        <p:spPr>
          <a:xfrm>
            <a:off x="6531893" y="6071144"/>
            <a:ext cx="8159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15+1=16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FE6FCA-D24F-41D9-A117-870B2F63C467}"/>
              </a:ext>
            </a:extLst>
          </p:cNvPr>
          <p:cNvSpPr txBox="1"/>
          <p:nvPr/>
        </p:nvSpPr>
        <p:spPr>
          <a:xfrm>
            <a:off x="1101591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9A7A424-B1D2-48F8-9D82-3E85F87B1E39}"/>
              </a:ext>
            </a:extLst>
          </p:cNvPr>
          <p:cNvSpPr txBox="1"/>
          <p:nvPr/>
        </p:nvSpPr>
        <p:spPr>
          <a:xfrm>
            <a:off x="1425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C31953-86C4-4DA3-A2BB-90BD79ECD116}"/>
              </a:ext>
            </a:extLst>
          </p:cNvPr>
          <p:cNvSpPr txBox="1"/>
          <p:nvPr/>
        </p:nvSpPr>
        <p:spPr>
          <a:xfrm>
            <a:off x="1749950" y="6123542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DF541E-1702-4670-BBEF-A80B57846015}"/>
              </a:ext>
            </a:extLst>
          </p:cNvPr>
          <p:cNvSpPr txBox="1"/>
          <p:nvPr/>
        </p:nvSpPr>
        <p:spPr>
          <a:xfrm>
            <a:off x="2073950" y="612354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1036A5B-33FB-430B-BF82-BE646F5DF1CD}"/>
              </a:ext>
            </a:extLst>
          </p:cNvPr>
          <p:cNvGrpSpPr/>
          <p:nvPr/>
        </p:nvGrpSpPr>
        <p:grpSpPr>
          <a:xfrm>
            <a:off x="2397950" y="6123541"/>
            <a:ext cx="972359" cy="369333"/>
            <a:chOff x="2397950" y="6123541"/>
            <a:chExt cx="972359" cy="369333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6ED9DD0-CA52-4602-8838-B7DB5116E698}"/>
                </a:ext>
              </a:extLst>
            </p:cNvPr>
            <p:cNvSpPr txBox="1"/>
            <p:nvPr/>
          </p:nvSpPr>
          <p:spPr>
            <a:xfrm>
              <a:off x="2397950" y="6123541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6B975EF-1702-4D72-977E-D6E1793D4D06}"/>
                </a:ext>
              </a:extLst>
            </p:cNvPr>
            <p:cNvSpPr txBox="1"/>
            <p:nvPr/>
          </p:nvSpPr>
          <p:spPr>
            <a:xfrm>
              <a:off x="2722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C2EDFDF-95E2-4D31-A55C-26559E3E68B3}"/>
                </a:ext>
              </a:extLst>
            </p:cNvPr>
            <p:cNvSpPr txBox="1"/>
            <p:nvPr/>
          </p:nvSpPr>
          <p:spPr>
            <a:xfrm>
              <a:off x="3046309" y="6123542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052C7244-80FD-425E-B740-8684F1569F0C}"/>
              </a:ext>
            </a:extLst>
          </p:cNvPr>
          <p:cNvSpPr txBox="1"/>
          <p:nvPr/>
        </p:nvSpPr>
        <p:spPr>
          <a:xfrm>
            <a:off x="622964" y="4332205"/>
            <a:ext cx="257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Ignore cost of array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alloc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and free for now.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CF53B1C-6748-4903-927F-0D0F1D72178E}"/>
                  </a:ext>
                </a:extLst>
              </p:cNvPr>
              <p:cNvSpPr txBox="1"/>
              <p:nvPr/>
            </p:nvSpPr>
            <p:spPr>
              <a:xfrm rot="20977437">
                <a:off x="1092180" y="2877054"/>
                <a:ext cx="6959640" cy="91940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So </a:t>
                </a:r>
                <a:r>
                  <a:rPr lang="en-US" sz="24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CircularArray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operations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amortized cost?</a:t>
                </a:r>
              </a:p>
              <a:p>
                <a:pPr algn="ctr"/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(Even though some op.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CF53B1C-6748-4903-927F-0D0F1D72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77437">
                <a:off x="1092180" y="2877054"/>
                <a:ext cx="6959640" cy="919401"/>
              </a:xfrm>
              <a:prstGeom prst="roundRect">
                <a:avLst/>
              </a:prstGeom>
              <a:blipFill>
                <a:blip r:embed="rId3"/>
                <a:stretch>
                  <a:fillRect l="-1051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61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6" grpId="0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2A07-F3BE-4002-BC09-D6479EF9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Amortized Analysis</a:t>
            </a:r>
            <a:br>
              <a:rPr lang="en-US" dirty="0"/>
            </a:br>
            <a:r>
              <a:rPr lang="en-US" dirty="0"/>
              <a:t>The Accounting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Consider a sequence operations: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actual cost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= amortized cost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op.</a:t>
                </a:r>
              </a:p>
              <a:p>
                <a:r>
                  <a:rPr lang="en-US" sz="2400" dirty="0"/>
                  <a:t>For the amortized cost to be valid: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Imagine you have a bank account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/>
                  <a:t>th</a:t>
                </a:r>
                <a:r>
                  <a:rPr lang="en-US" sz="2400" dirty="0"/>
                  <a:t> op., you spend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money:</a:t>
                </a:r>
              </a:p>
              <a:p>
                <a:pPr lvl="1"/>
                <a:r>
                  <a:rPr lang="en-US" sz="2000" dirty="0"/>
                  <a:t>Recall the actual cost of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op.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pay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the op.,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deposit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pay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the op., and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withdraw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Amortized analysis valid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always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96951A-C97D-4E5A-92E6-891FC0F76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9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9667A-946C-4851-90CC-7B943C51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Accounting Method</a:t>
            </a:r>
            <a:br>
              <a:rPr lang="en-US" dirty="0"/>
            </a:br>
            <a:r>
              <a:rPr lang="en-US" sz="4000" dirty="0"/>
              <a:t>Example: </a:t>
            </a:r>
            <a:r>
              <a:rPr lang="en-US" sz="4000" b="1" dirty="0" err="1"/>
              <a:t>CircularArray</a:t>
            </a:r>
            <a:r>
              <a:rPr lang="en-US" sz="4000" b="1" dirty="0"/>
              <a:t> </a:t>
            </a:r>
            <a:r>
              <a:rPr lang="en-US" sz="4000" dirty="0"/>
              <a:t>based</a:t>
            </a:r>
            <a:r>
              <a:rPr lang="en-US" sz="4000" b="1" dirty="0"/>
              <a:t> Queue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26885-1C57-4D68-8F4F-8CF6DE09E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 if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 is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if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op is 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Goal:</a:t>
                </a:r>
                <a:r>
                  <a:rPr lang="en-US" sz="2400" dirty="0"/>
                  <a:t> Prove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operations.</a:t>
                </a:r>
              </a:p>
              <a:p>
                <a:r>
                  <a:rPr lang="en-US" sz="2400" b="1" dirty="0"/>
                  <a:t>Strategy:</a:t>
                </a:r>
                <a:r>
                  <a:rPr lang="en-US" sz="2400" dirty="0"/>
                  <a:t> account always non-negative via induction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[Basis]</a:t>
                </a:r>
                <a:r>
                  <a:rPr lang="en-US" sz="2200" dirty="0"/>
                  <a:t> Prior to 1</a:t>
                </a:r>
                <a:r>
                  <a:rPr lang="en-US" sz="2200" baseline="30000" dirty="0"/>
                  <a:t>st</a:t>
                </a:r>
                <a:r>
                  <a:rPr lang="en-US" sz="2200" dirty="0"/>
                  <a:t> op., account value is 0.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[Hypothesis]</a:t>
                </a:r>
                <a:r>
                  <a:rPr lang="en-US" sz="2200" dirty="0"/>
                  <a:t> Prior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op., account value is always non-negative.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200" u="sng" dirty="0"/>
                  <a:t>[Inductive Step]</a:t>
                </a:r>
                <a:r>
                  <a:rPr lang="en-US" sz="2200" dirty="0"/>
                  <a:t> Consider the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baseline="30000" dirty="0" err="1"/>
                  <a:t>th</a:t>
                </a:r>
                <a:r>
                  <a:rPr lang="en-US" sz="2200" dirty="0"/>
                  <a:t> op.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Remove</a:t>
                </a:r>
                <a:r>
                  <a:rPr lang="en-US" sz="1800" dirty="0"/>
                  <a:t>, then we make no change to account value.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without expansion, we add 2 to account value.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/>
                  <a:t>If it’s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with expansion. Assume expand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Last expand must be from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</a:t>
                </a:r>
                <a:br>
                  <a:rPr lang="en-US" sz="1800" dirty="0"/>
                </a:br>
                <a:r>
                  <a:rPr lang="en-US" sz="1800" dirty="0"/>
                  <a:t>Since last expand, each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adds 2, each </a:t>
                </a:r>
                <a:r>
                  <a:rPr lang="en-US" sz="1800" b="1" dirty="0"/>
                  <a:t>Remove</a:t>
                </a:r>
                <a:r>
                  <a:rPr lang="en-US" sz="1800" dirty="0"/>
                  <a:t> makes no change.</a:t>
                </a:r>
                <a:br>
                  <a:rPr lang="en-US" sz="1800" dirty="0"/>
                </a:br>
                <a:r>
                  <a:rPr lang="en-US" sz="1800" dirty="0"/>
                  <a:t>Since last expand, there are at least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Insert</a:t>
                </a:r>
                <a:r>
                  <a:rPr lang="en-US" sz="1800" dirty="0"/>
                  <a:t> op.</a:t>
                </a:r>
                <a:br>
                  <a:rPr lang="en-US" sz="1800" dirty="0"/>
                </a:br>
                <a:r>
                  <a:rPr lang="en-US" sz="1800" dirty="0"/>
                  <a:t>Immediately after last expand, account value is non-negative.</a:t>
                </a:r>
                <a:br>
                  <a:rPr lang="en-US" sz="1800" dirty="0"/>
                </a:br>
                <a:r>
                  <a:rPr lang="en-US" sz="1800" dirty="0"/>
                  <a:t>Thus prior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baseline="30000" dirty="0" err="1"/>
                  <a:t>th</a:t>
                </a:r>
                <a:r>
                  <a:rPr lang="en-US" sz="1800" dirty="0"/>
                  <a:t> op., account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. This is enough!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26885-1C57-4D68-8F4F-8CF6DE09E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46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1946</Words>
  <Application>Microsoft Office PowerPoint</Application>
  <PresentationFormat>On-screen Show (4:3)</PresentationFormat>
  <Paragraphs>320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 Light</vt:lpstr>
      <vt:lpstr>Arial</vt:lpstr>
      <vt:lpstr>Calibri</vt:lpstr>
      <vt:lpstr>Courier New</vt:lpstr>
      <vt:lpstr>Cambria Math</vt:lpstr>
      <vt:lpstr>Office 主题​​</vt:lpstr>
      <vt:lpstr>Amortized Analysis</vt:lpstr>
      <vt:lpstr>Implement Queue with CircularArray</vt:lpstr>
      <vt:lpstr>Amortized Analysis</vt:lpstr>
      <vt:lpstr>Amortized Analysis</vt:lpstr>
      <vt:lpstr>Amortized Analysis</vt:lpstr>
      <vt:lpstr>Amortized Analysis</vt:lpstr>
      <vt:lpstr>Amortized Analysis</vt:lpstr>
      <vt:lpstr>Amortized Analysis The Accounting Method</vt:lpstr>
      <vt:lpstr>The Accounting Method Example: CircularArray based Queue</vt:lpstr>
      <vt:lpstr>The Accounting Method Example: Binary Counter</vt:lpstr>
      <vt:lpstr>The Accounting Method Example: Binary Counter</vt:lpstr>
      <vt:lpstr>PowerPoint Presentation</vt:lpstr>
      <vt:lpstr>Amortized Analysis The Potential Method</vt:lpstr>
      <vt:lpstr>The Potential Method Example: Binary Counter</vt:lpstr>
      <vt:lpstr>Back to CircularArray based Queue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Amortized Analysis</dc:title>
  <dc:creator>Chaodong</dc:creator>
  <cp:lastModifiedBy>ZHENG Chaodong</cp:lastModifiedBy>
  <cp:revision>46</cp:revision>
  <dcterms:created xsi:type="dcterms:W3CDTF">2019-10-22T14:02:29Z</dcterms:created>
  <dcterms:modified xsi:type="dcterms:W3CDTF">2020-10-22T05:30:51Z</dcterms:modified>
</cp:coreProperties>
</file>