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4F41F-A3CF-8649-AFBD-632FD8A2D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7437C3-8064-5A47-B437-DAD6FCD0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C5772-A6D2-5549-A5AD-0E0787D1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48D02-B148-9C4C-AB83-0FF9647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F7C63-6812-6941-BB93-A0786F4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8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5BF8-216E-A04A-A0CF-F649540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54E44-E5F2-304E-AC87-F3FCEF95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1EB90-35F6-8F4E-92B9-50E98A59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F90F1-1714-BF40-8487-242056DD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BB744-626B-FC40-8BA3-634EF86E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474410-8C79-DE4F-8829-ADC23CB93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072E2-C7BA-1647-9699-910C3A23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6D644-EB61-3843-9999-673E339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08F0F-370A-9646-B4E5-3B79CED1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B7809-58B6-F743-AE37-EDA74DE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7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C9918-1374-A549-84C0-BD1CA686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42DF-0DD5-D94B-B754-1518F860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B29C-5306-374E-9D8D-7C8FBF5A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D0BD1-7229-174F-A810-CEEAFCEB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BFE2A-ECCE-B645-9E58-64F9DB4C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2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2FF00-DD6A-2841-98F0-0156EA0F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20CAA-DEAA-5646-8055-B89F5834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14B71-7333-CD4C-91EB-72D6CB5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6BD90-E4DE-1549-AF2E-FF40D36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D308-163C-A245-A7E3-ADA19F92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0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56BB-D160-0749-80D3-CC69AA9E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9D436-1E38-2A4F-8C21-9C6650BCC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DF6FA-67DA-EF41-8A1C-2BB286A4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75181-EC85-894B-9E7E-E0B7D353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BFFB1-1988-F443-AEF7-2BD04485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87D8-BA47-324D-B337-E8862DFB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3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EAAF1-7F9B-D44D-AFD6-AAFDCFE4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BAA7E-4892-5B4D-9D64-8E9CB796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ACA10-032E-0644-96EE-81787903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2FBC7B-DC7B-5743-92DE-A4FD720A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2A6BC-55BA-F04B-94F2-D0D1D87DE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ECD62-3148-C74A-8CC5-900D0B8B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D9265A-F2A9-5945-AE5F-8DA9C868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32576F-C190-3843-8162-3D7A0DA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0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816CB-E81B-E94E-B8D3-5F9385D2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B2857-BB15-294E-A474-0CE0681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74AAC-5747-E543-95C8-AB3D3EB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9861D-7E78-E648-8CB9-59A616C5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4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92D61-B442-C243-ACAB-5BEFFC9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8D096-1916-6E41-B568-1BF7AD6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BBCC4-3D4B-7547-85A2-DE25BFA6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1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82C-995E-2A44-A3BE-34B694DD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5AE3F-D7A5-4346-9B2B-7761150C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FEAA3F-21E0-A046-88B9-71836D1D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73EF2-0199-B34C-8F1E-C5FA4D1D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BF1DE-680F-DD42-9D1D-8917B5D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14471-7AD4-4747-9FE4-D9AB3F24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91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D9D7-8D9B-C944-A219-BD9CE2A5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5093C-982C-B34E-9259-CE68E12F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C48FC-E3D6-F246-B871-D59AEFF7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35A10-FB59-F04E-8C82-5D6460B6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B1232-B467-FA4F-B82D-25DA437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1AD39-150E-7D42-9FE5-668B64C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9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E6FB0D-1439-6D47-8B79-7FB987EB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CE60A-A651-4041-B791-7548C6AD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C88B3-B03D-524B-AAC7-F8997A543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8A5A-F0F6-C243-BBDC-92485C560B7E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02C23-9C07-9247-B7F1-2AC1D1C5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451F7-4CA6-C44D-9771-8A11AF8BD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F26F-EBF8-E646-AC80-DDEAFFE015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2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3C54-6BFE-584D-90AF-E66948C7B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检错纠错编码准则讨论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B0F1D-31EC-9540-9958-2C2819633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D532787-E716-8148-84B6-A2B3CD5F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编码距离为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，策略选择：</a:t>
            </a:r>
            <a:r>
              <a:rPr kumimoji="1" lang="en-US" altLang="zh-CN" dirty="0"/>
              <a:t>2c+d+1</a:t>
            </a:r>
          </a:p>
          <a:p>
            <a:pPr lvl="1"/>
            <a:r>
              <a:rPr kumimoji="1" lang="en-US" altLang="zh-CN" dirty="0"/>
              <a:t>c=3,d=0</a:t>
            </a:r>
            <a:r>
              <a:rPr kumimoji="1" lang="zh-CN" altLang="en-US" dirty="0"/>
              <a:t>，两个方向纠错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c=1,d=4</a:t>
            </a:r>
            <a:r>
              <a:rPr kumimoji="1" lang="zh-CN" altLang="en-US" dirty="0"/>
              <a:t>，两个方向检错和纠错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c=0,d=6</a:t>
            </a:r>
            <a:r>
              <a:rPr kumimoji="1" lang="zh-CN" altLang="en-US" dirty="0"/>
              <a:t>，检错，无方向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684FF5-3F8F-F14A-AEE4-8C29E0F5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处理准则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5F32E7-E7F7-2B41-ABF6-8BE6D4624728}"/>
              </a:ext>
            </a:extLst>
          </p:cNvPr>
          <p:cNvGrpSpPr/>
          <p:nvPr/>
        </p:nvGrpSpPr>
        <p:grpSpPr>
          <a:xfrm>
            <a:off x="1428803" y="3075834"/>
            <a:ext cx="9334394" cy="239822"/>
            <a:chOff x="1187669" y="3580760"/>
            <a:chExt cx="9334394" cy="23982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30A10F2-55A5-B64B-AF26-F93EDB740A75}"/>
                </a:ext>
              </a:extLst>
            </p:cNvPr>
            <p:cNvSpPr/>
            <p:nvPr/>
          </p:nvSpPr>
          <p:spPr>
            <a:xfrm>
              <a:off x="1187669" y="3594538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1E57979-3791-A74C-8667-A68A1138673E}"/>
                </a:ext>
              </a:extLst>
            </p:cNvPr>
            <p:cNvSpPr/>
            <p:nvPr/>
          </p:nvSpPr>
          <p:spPr>
            <a:xfrm>
              <a:off x="10280325" y="3580760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DE44480-9E67-EF4B-9D1A-387C87564536}"/>
                </a:ext>
              </a:extLst>
            </p:cNvPr>
            <p:cNvSpPr/>
            <p:nvPr/>
          </p:nvSpPr>
          <p:spPr>
            <a:xfrm>
              <a:off x="2485697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CBA000C3-2E1D-0147-857E-51E8652C295F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429407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0C7078-CA2A-B04F-AF2B-37A850A075AB}"/>
                </a:ext>
              </a:extLst>
            </p:cNvPr>
            <p:cNvSpPr/>
            <p:nvPr/>
          </p:nvSpPr>
          <p:spPr>
            <a:xfrm>
              <a:off x="3775842" y="3580760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D9442B2-AC2B-5648-9897-1E396B1BC1DC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2719552" y="3691119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29CD87D-CF27-6445-9C5A-64B464CAD287}"/>
                </a:ext>
              </a:extLst>
            </p:cNvPr>
            <p:cNvSpPr/>
            <p:nvPr/>
          </p:nvSpPr>
          <p:spPr>
            <a:xfrm>
              <a:off x="5057748" y="3599865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6BF2AC7-CCAD-004C-AEA7-4EA0E6849B3A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001458" y="3710224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F16D09-DA7F-284F-9CB6-5915CD2DEE59}"/>
                </a:ext>
              </a:extLst>
            </p:cNvPr>
            <p:cNvSpPr/>
            <p:nvPr/>
          </p:nvSpPr>
          <p:spPr>
            <a:xfrm>
              <a:off x="6328719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D27F356F-5691-9A43-837E-316F5EEE39E6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5272429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DA97C00-B7F4-3F4F-B9E9-9EBC563499EC}"/>
                </a:ext>
              </a:extLst>
            </p:cNvPr>
            <p:cNvSpPr/>
            <p:nvPr/>
          </p:nvSpPr>
          <p:spPr>
            <a:xfrm>
              <a:off x="7645921" y="3595746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82D2A02E-B71F-FE4E-B0EA-B88A95ACF5F2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6589631" y="3706105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1F5CBC1-F65F-8246-90F1-0343ACE765D7}"/>
                </a:ext>
              </a:extLst>
            </p:cNvPr>
            <p:cNvSpPr/>
            <p:nvPr/>
          </p:nvSpPr>
          <p:spPr>
            <a:xfrm>
              <a:off x="8963123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D8B3A69E-39DD-0249-8C5B-91DB2F3F3352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7906833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37FEEF9-F24F-2141-8C93-CC6F9EF15EE4}"/>
                </a:ext>
              </a:extLst>
            </p:cNvPr>
            <p:cNvCxnSpPr/>
            <p:nvPr/>
          </p:nvCxnSpPr>
          <p:spPr>
            <a:xfrm>
              <a:off x="9204861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30903758-3E1F-1042-BC59-20D99C82C0DA}"/>
              </a:ext>
            </a:extLst>
          </p:cNvPr>
          <p:cNvSpPr/>
          <p:nvPr/>
        </p:nvSpPr>
        <p:spPr>
          <a:xfrm rot="5400000">
            <a:off x="3922383" y="1437516"/>
            <a:ext cx="358346" cy="278673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9A981FE5-DCC1-2E4C-9E82-071F91A71BF7}"/>
              </a:ext>
            </a:extLst>
          </p:cNvPr>
          <p:cNvSpPr/>
          <p:nvPr/>
        </p:nvSpPr>
        <p:spPr>
          <a:xfrm rot="5400000">
            <a:off x="7892631" y="1437515"/>
            <a:ext cx="358346" cy="2786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9A8D6D2-7C9F-CE4A-936E-FF1FFE384ADF}"/>
              </a:ext>
            </a:extLst>
          </p:cNvPr>
          <p:cNvCxnSpPr>
            <a:cxnSpLocks/>
          </p:cNvCxnSpPr>
          <p:nvPr/>
        </p:nvCxnSpPr>
        <p:spPr>
          <a:xfrm flipH="1">
            <a:off x="1871517" y="3005059"/>
            <a:ext cx="686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72DEE51-80C7-954B-8B0B-B1351DBB2390}"/>
              </a:ext>
            </a:extLst>
          </p:cNvPr>
          <p:cNvCxnSpPr>
            <a:cxnSpLocks/>
          </p:cNvCxnSpPr>
          <p:nvPr/>
        </p:nvCxnSpPr>
        <p:spPr>
          <a:xfrm>
            <a:off x="9630210" y="2962118"/>
            <a:ext cx="68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44DDDC-7AF8-C341-ABEB-DDA6B8A6BC6E}"/>
              </a:ext>
            </a:extLst>
          </p:cNvPr>
          <p:cNvGrpSpPr/>
          <p:nvPr/>
        </p:nvGrpSpPr>
        <p:grpSpPr>
          <a:xfrm>
            <a:off x="1428803" y="4279121"/>
            <a:ext cx="9334394" cy="239822"/>
            <a:chOff x="1187669" y="3580760"/>
            <a:chExt cx="9334394" cy="23982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BF94D99-97C4-AC42-8FB3-348F235E1B75}"/>
                </a:ext>
              </a:extLst>
            </p:cNvPr>
            <p:cNvSpPr/>
            <p:nvPr/>
          </p:nvSpPr>
          <p:spPr>
            <a:xfrm>
              <a:off x="1187669" y="3594538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3571AA2-FAA9-884A-8564-427755921D06}"/>
                </a:ext>
              </a:extLst>
            </p:cNvPr>
            <p:cNvSpPr/>
            <p:nvPr/>
          </p:nvSpPr>
          <p:spPr>
            <a:xfrm>
              <a:off x="10280325" y="3580760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327FF75-712C-834B-AFA2-6193ED4DF6E6}"/>
                </a:ext>
              </a:extLst>
            </p:cNvPr>
            <p:cNvSpPr/>
            <p:nvPr/>
          </p:nvSpPr>
          <p:spPr>
            <a:xfrm>
              <a:off x="2485697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225C32F-CD10-9844-B2FB-2AAABB3BE4A9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>
              <a:off x="1429407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2B7E484-091B-6247-A916-48A9E0E19CE9}"/>
                </a:ext>
              </a:extLst>
            </p:cNvPr>
            <p:cNvSpPr/>
            <p:nvPr/>
          </p:nvSpPr>
          <p:spPr>
            <a:xfrm>
              <a:off x="3775842" y="3580760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FFF085CA-43B4-BE46-BAB3-8A652B6C2F1C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2719552" y="3691119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99B23EA-4267-E54C-B1BC-DC088F380E43}"/>
                </a:ext>
              </a:extLst>
            </p:cNvPr>
            <p:cNvSpPr/>
            <p:nvPr/>
          </p:nvSpPr>
          <p:spPr>
            <a:xfrm>
              <a:off x="5057748" y="3599865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41E86B38-BF74-A14E-9C31-98E38A2E9A1E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4001458" y="3710224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652EBAD-8972-8846-B4E6-0C9CDD6CBDAF}"/>
                </a:ext>
              </a:extLst>
            </p:cNvPr>
            <p:cNvSpPr/>
            <p:nvPr/>
          </p:nvSpPr>
          <p:spPr>
            <a:xfrm>
              <a:off x="6328719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2C0D793A-94DB-DE46-A9C3-43255526C069}"/>
                </a:ext>
              </a:extLst>
            </p:cNvPr>
            <p:cNvCxnSpPr>
              <a:endCxn id="38" idx="2"/>
            </p:cNvCxnSpPr>
            <p:nvPr/>
          </p:nvCxnSpPr>
          <p:spPr>
            <a:xfrm>
              <a:off x="5272429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BD5B80F-D680-724A-844E-29942319D8EB}"/>
                </a:ext>
              </a:extLst>
            </p:cNvPr>
            <p:cNvSpPr/>
            <p:nvPr/>
          </p:nvSpPr>
          <p:spPr>
            <a:xfrm>
              <a:off x="7645921" y="3595746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CD816D65-06E6-A94F-9FC3-BBB088E49CEF}"/>
                </a:ext>
              </a:extLst>
            </p:cNvPr>
            <p:cNvCxnSpPr>
              <a:endCxn id="40" idx="2"/>
            </p:cNvCxnSpPr>
            <p:nvPr/>
          </p:nvCxnSpPr>
          <p:spPr>
            <a:xfrm>
              <a:off x="6589631" y="3706105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17BB7F0-7359-F343-9CC5-744A7ACA5F0A}"/>
                </a:ext>
              </a:extLst>
            </p:cNvPr>
            <p:cNvSpPr/>
            <p:nvPr/>
          </p:nvSpPr>
          <p:spPr>
            <a:xfrm>
              <a:off x="8963123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D417D96F-D900-184C-910C-A199FE4C637C}"/>
                </a:ext>
              </a:extLst>
            </p:cNvPr>
            <p:cNvCxnSpPr>
              <a:endCxn id="42" idx="2"/>
            </p:cNvCxnSpPr>
            <p:nvPr/>
          </p:nvCxnSpPr>
          <p:spPr>
            <a:xfrm>
              <a:off x="7906833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E5C58AC7-8533-A64E-9576-BFB847B42A1E}"/>
                </a:ext>
              </a:extLst>
            </p:cNvPr>
            <p:cNvCxnSpPr/>
            <p:nvPr/>
          </p:nvCxnSpPr>
          <p:spPr>
            <a:xfrm>
              <a:off x="9204861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8CED824F-D4E9-6B43-B573-106BB53200D4}"/>
              </a:ext>
            </a:extLst>
          </p:cNvPr>
          <p:cNvSpPr/>
          <p:nvPr/>
        </p:nvSpPr>
        <p:spPr>
          <a:xfrm rot="5400000">
            <a:off x="2723637" y="3839550"/>
            <a:ext cx="358346" cy="3892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A382730A-208C-2A46-B453-5612C93A1FAB}"/>
              </a:ext>
            </a:extLst>
          </p:cNvPr>
          <p:cNvSpPr/>
          <p:nvPr/>
        </p:nvSpPr>
        <p:spPr>
          <a:xfrm rot="5400000">
            <a:off x="9100698" y="3848869"/>
            <a:ext cx="358346" cy="370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DB19BBD-7C80-3E41-B9FC-1D24F12D3D6E}"/>
              </a:ext>
            </a:extLst>
          </p:cNvPr>
          <p:cNvCxnSpPr>
            <a:cxnSpLocks/>
          </p:cNvCxnSpPr>
          <p:nvPr/>
        </p:nvCxnSpPr>
        <p:spPr>
          <a:xfrm flipH="1">
            <a:off x="1871517" y="4208346"/>
            <a:ext cx="686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DA8DAF2-45DC-BE42-84E2-743C11ACA86A}"/>
              </a:ext>
            </a:extLst>
          </p:cNvPr>
          <p:cNvCxnSpPr>
            <a:cxnSpLocks/>
          </p:cNvCxnSpPr>
          <p:nvPr/>
        </p:nvCxnSpPr>
        <p:spPr>
          <a:xfrm>
            <a:off x="9630210" y="4165405"/>
            <a:ext cx="68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E5EBFE56-012F-2444-8B8F-15265DCD176B}"/>
              </a:ext>
            </a:extLst>
          </p:cNvPr>
          <p:cNvSpPr/>
          <p:nvPr/>
        </p:nvSpPr>
        <p:spPr>
          <a:xfrm rot="16200000">
            <a:off x="5240578" y="2068190"/>
            <a:ext cx="358346" cy="55172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c+d</a:t>
            </a:r>
            <a:endParaRPr kumimoji="1" lang="en-US" altLang="zh-CN" dirty="0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BEF5E8E8-8ABF-FF44-A029-A2845F5B110D}"/>
              </a:ext>
            </a:extLst>
          </p:cNvPr>
          <p:cNvSpPr/>
          <p:nvPr/>
        </p:nvSpPr>
        <p:spPr>
          <a:xfrm rot="5400000">
            <a:off x="6595703" y="1083127"/>
            <a:ext cx="358346" cy="551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c+d</a:t>
            </a:r>
            <a:endParaRPr kumimoji="1" lang="en-US" altLang="zh-CN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B0DF5B-8203-BA49-B3A2-98A5B053F47A}"/>
              </a:ext>
            </a:extLst>
          </p:cNvPr>
          <p:cNvGrpSpPr/>
          <p:nvPr/>
        </p:nvGrpSpPr>
        <p:grpSpPr>
          <a:xfrm>
            <a:off x="1428803" y="5482408"/>
            <a:ext cx="9334394" cy="239822"/>
            <a:chOff x="1187669" y="3580760"/>
            <a:chExt cx="9334394" cy="23982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3AA61D5-1651-1F4B-9843-29773F62C2CC}"/>
                </a:ext>
              </a:extLst>
            </p:cNvPr>
            <p:cNvSpPr/>
            <p:nvPr/>
          </p:nvSpPr>
          <p:spPr>
            <a:xfrm>
              <a:off x="1187669" y="3594538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CD6856-41E5-BF41-8DB5-61BC99294822}"/>
                </a:ext>
              </a:extLst>
            </p:cNvPr>
            <p:cNvSpPr/>
            <p:nvPr/>
          </p:nvSpPr>
          <p:spPr>
            <a:xfrm>
              <a:off x="10280325" y="3580760"/>
              <a:ext cx="241738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8E278C8-53A4-1941-8099-257664C4F7EE}"/>
                </a:ext>
              </a:extLst>
            </p:cNvPr>
            <p:cNvSpPr/>
            <p:nvPr/>
          </p:nvSpPr>
          <p:spPr>
            <a:xfrm>
              <a:off x="2485697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03578155-F673-3C41-9455-6B796C53A60C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>
              <a:off x="1429407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4E51FDA-163A-4B48-A56B-CAB8D3937363}"/>
                </a:ext>
              </a:extLst>
            </p:cNvPr>
            <p:cNvSpPr/>
            <p:nvPr/>
          </p:nvSpPr>
          <p:spPr>
            <a:xfrm>
              <a:off x="3775842" y="3580760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E14ED074-DA4E-6348-869E-B1FBD1134166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2719552" y="3691119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7E9E041-68F1-A542-9FFE-9FCDCCE2BDE6}"/>
                </a:ext>
              </a:extLst>
            </p:cNvPr>
            <p:cNvSpPr/>
            <p:nvPr/>
          </p:nvSpPr>
          <p:spPr>
            <a:xfrm>
              <a:off x="5057748" y="3599865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CA37FC37-FBC1-694E-AFAA-A29AA6ED9C4C}"/>
                </a:ext>
              </a:extLst>
            </p:cNvPr>
            <p:cNvCxnSpPr>
              <a:endCxn id="58" idx="2"/>
            </p:cNvCxnSpPr>
            <p:nvPr/>
          </p:nvCxnSpPr>
          <p:spPr>
            <a:xfrm>
              <a:off x="4001458" y="3710224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DDC3F55-96BD-F443-BD2D-215AB8569E38}"/>
                </a:ext>
              </a:extLst>
            </p:cNvPr>
            <p:cNvSpPr/>
            <p:nvPr/>
          </p:nvSpPr>
          <p:spPr>
            <a:xfrm>
              <a:off x="6328719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96DD1F4B-9F0C-C442-AB18-AE05945CCA2F}"/>
                </a:ext>
              </a:extLst>
            </p:cNvPr>
            <p:cNvCxnSpPr>
              <a:endCxn id="60" idx="2"/>
            </p:cNvCxnSpPr>
            <p:nvPr/>
          </p:nvCxnSpPr>
          <p:spPr>
            <a:xfrm>
              <a:off x="5272429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4FB62F3-533D-DB44-BAAF-18B2E324EC98}"/>
                </a:ext>
              </a:extLst>
            </p:cNvPr>
            <p:cNvSpPr/>
            <p:nvPr/>
          </p:nvSpPr>
          <p:spPr>
            <a:xfrm>
              <a:off x="7645921" y="3595746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23F79A03-3B76-7741-817E-ACD14C5E0205}"/>
                </a:ext>
              </a:extLst>
            </p:cNvPr>
            <p:cNvCxnSpPr>
              <a:endCxn id="62" idx="2"/>
            </p:cNvCxnSpPr>
            <p:nvPr/>
          </p:nvCxnSpPr>
          <p:spPr>
            <a:xfrm>
              <a:off x="6589631" y="3706105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EBAB0B8-D328-484B-994E-2F122BB0E5D7}"/>
                </a:ext>
              </a:extLst>
            </p:cNvPr>
            <p:cNvSpPr/>
            <p:nvPr/>
          </p:nvSpPr>
          <p:spPr>
            <a:xfrm>
              <a:off x="8963123" y="3594538"/>
              <a:ext cx="241738" cy="2207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1F5444D2-F949-A043-A101-745376677160}"/>
                </a:ext>
              </a:extLst>
            </p:cNvPr>
            <p:cNvCxnSpPr>
              <a:endCxn id="64" idx="2"/>
            </p:cNvCxnSpPr>
            <p:nvPr/>
          </p:nvCxnSpPr>
          <p:spPr>
            <a:xfrm>
              <a:off x="7906833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1DCCE744-8899-CB41-827D-EAA9E9DEE378}"/>
                </a:ext>
              </a:extLst>
            </p:cNvPr>
            <p:cNvCxnSpPr/>
            <p:nvPr/>
          </p:nvCxnSpPr>
          <p:spPr>
            <a:xfrm>
              <a:off x="9204861" y="3704897"/>
              <a:ext cx="10562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41791C2A-7BE0-E24B-825A-F0B5D8EBEEDF}"/>
              </a:ext>
            </a:extLst>
          </p:cNvPr>
          <p:cNvSpPr/>
          <p:nvPr/>
        </p:nvSpPr>
        <p:spPr>
          <a:xfrm rot="16200000">
            <a:off x="5933393" y="2628090"/>
            <a:ext cx="358346" cy="68040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sp>
        <p:nvSpPr>
          <p:cNvPr id="68" name="线形标注 2 (无边框) 67">
            <a:extLst>
              <a:ext uri="{FF2B5EF4-FFF2-40B4-BE49-F238E27FC236}">
                <a16:creationId xmlns:a16="http://schemas.microsoft.com/office/drawing/2014/main" id="{8F41D84B-B731-A941-8544-3EF15B094E4D}"/>
              </a:ext>
            </a:extLst>
          </p:cNvPr>
          <p:cNvSpPr/>
          <p:nvPr/>
        </p:nvSpPr>
        <p:spPr>
          <a:xfrm>
            <a:off x="4806778" y="273873"/>
            <a:ext cx="5695507" cy="1174547"/>
          </a:xfrm>
          <a:prstGeom prst="callout2">
            <a:avLst>
              <a:gd name="adj1" fmla="val 118989"/>
              <a:gd name="adj2" fmla="val 46481"/>
              <a:gd name="adj3" fmla="val 181987"/>
              <a:gd name="adj4" fmla="val 30632"/>
              <a:gd name="adj5" fmla="val 298297"/>
              <a:gd name="adj6" fmla="val 237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这里在理解上特别容易出现误区，</a:t>
            </a:r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r>
              <a:rPr kumimoji="1" lang="zh-CN" altLang="en-US" dirty="0">
                <a:solidFill>
                  <a:schemeClr val="tx1"/>
                </a:solidFill>
              </a:rPr>
              <a:t>其实只是中间的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</a:rPr>
              <a:t>个码字，它和纠错能力</a:t>
            </a:r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</a:rPr>
              <a:t>结合后形成最大检错能力。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在这种准则下，我们认为右边蓝色的编码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是来自右边合法编码的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位错情况。</a:t>
            </a:r>
          </a:p>
        </p:txBody>
      </p:sp>
      <p:sp>
        <p:nvSpPr>
          <p:cNvPr id="70" name="云形标注 69">
            <a:extLst>
              <a:ext uri="{FF2B5EF4-FFF2-40B4-BE49-F238E27FC236}">
                <a16:creationId xmlns:a16="http://schemas.microsoft.com/office/drawing/2014/main" id="{CEACCC50-6118-0A4E-A8B9-DFF8C552D15D}"/>
              </a:ext>
            </a:extLst>
          </p:cNvPr>
          <p:cNvSpPr/>
          <p:nvPr/>
        </p:nvSpPr>
        <p:spPr>
          <a:xfrm>
            <a:off x="7760043" y="1690688"/>
            <a:ext cx="3929449" cy="607669"/>
          </a:xfrm>
          <a:prstGeom prst="cloudCallout">
            <a:avLst>
              <a:gd name="adj1" fmla="val -55221"/>
              <a:gd name="adj2" fmla="val 78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检错纠错是有方向感的，左倾</a:t>
            </a:r>
            <a:r>
              <a:rPr kumimoji="1" lang="en-US" altLang="zh-CN" dirty="0">
                <a:solidFill>
                  <a:srgbClr val="FF0000"/>
                </a:solidFill>
              </a:rPr>
              <a:t>or</a:t>
            </a:r>
            <a:r>
              <a:rPr kumimoji="1" lang="zh-CN" altLang="en-US" dirty="0">
                <a:solidFill>
                  <a:srgbClr val="FF0000"/>
                </a:solidFill>
              </a:rPr>
              <a:t>右倾！</a:t>
            </a:r>
            <a:r>
              <a:rPr kumimoji="1" lang="en-US" altLang="zh-CN" dirty="0">
                <a:solidFill>
                  <a:srgbClr val="FF0000"/>
                </a:solidFill>
              </a:rPr>
              <a:t>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8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139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检错纠错编码准则讨论</vt:lpstr>
      <vt:lpstr>处理准则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检错纠错编码准则讨论</dc:title>
  <dc:creator>gswu@njucs365.partner.onmschina.cn</dc:creator>
  <cp:lastModifiedBy>gswu@njucs365.partner.onmschina.cn</cp:lastModifiedBy>
  <cp:revision>6</cp:revision>
  <dcterms:created xsi:type="dcterms:W3CDTF">2020-03-03T02:25:23Z</dcterms:created>
  <dcterms:modified xsi:type="dcterms:W3CDTF">2020-03-03T03:20:09Z</dcterms:modified>
</cp:coreProperties>
</file>