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sldIdLst>
    <p:sldId id="291" r:id="rId3"/>
    <p:sldId id="292" r:id="rId4"/>
    <p:sldId id="293" r:id="rId5"/>
    <p:sldId id="262" r:id="rId6"/>
    <p:sldId id="263" r:id="rId7"/>
    <p:sldId id="264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6" r:id="rId20"/>
    <p:sldId id="297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09"/>
  </p:normalViewPr>
  <p:slideViewPr>
    <p:cSldViewPr>
      <p:cViewPr varScale="1">
        <p:scale>
          <a:sx n="201" d="100"/>
          <a:sy n="201" d="100"/>
        </p:scale>
        <p:origin x="120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 Nkosi" userId="008af36d-a788-476c-8ee6-ff6803a4e6a6" providerId="ADAL" clId="{688ED673-50C4-4243-A18D-504AA44E9ECD}"/>
    <pc:docChg chg="undo custSel modSld">
      <pc:chgData name="Lucky Nkosi" userId="008af36d-a788-476c-8ee6-ff6803a4e6a6" providerId="ADAL" clId="{688ED673-50C4-4243-A18D-504AA44E9ECD}" dt="2024-02-13T14:34:33.095" v="56" actId="20577"/>
      <pc:docMkLst>
        <pc:docMk/>
      </pc:docMkLst>
      <pc:sldChg chg="modSp mod">
        <pc:chgData name="Lucky Nkosi" userId="008af36d-a788-476c-8ee6-ff6803a4e6a6" providerId="ADAL" clId="{688ED673-50C4-4243-A18D-504AA44E9ECD}" dt="2024-02-12T10:45:01.146" v="17" actId="20577"/>
        <pc:sldMkLst>
          <pc:docMk/>
          <pc:sldMk cId="0" sldId="269"/>
        </pc:sldMkLst>
        <pc:spChg chg="mod">
          <ac:chgData name="Lucky Nkosi" userId="008af36d-a788-476c-8ee6-ff6803a4e6a6" providerId="ADAL" clId="{688ED673-50C4-4243-A18D-504AA44E9ECD}" dt="2024-02-12T10:45:01.146" v="17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Lucky Nkosi" userId="008af36d-a788-476c-8ee6-ff6803a4e6a6" providerId="ADAL" clId="{688ED673-50C4-4243-A18D-504AA44E9ECD}" dt="2024-02-12T10:46:27.739" v="27" actId="20577"/>
        <pc:sldMkLst>
          <pc:docMk/>
          <pc:sldMk cId="0" sldId="281"/>
        </pc:sldMkLst>
        <pc:spChg chg="mod">
          <ac:chgData name="Lucky Nkosi" userId="008af36d-a788-476c-8ee6-ff6803a4e6a6" providerId="ADAL" clId="{688ED673-50C4-4243-A18D-504AA44E9ECD}" dt="2024-02-12T10:46:27.739" v="27" actId="20577"/>
          <ac:spMkLst>
            <pc:docMk/>
            <pc:sldMk cId="0" sldId="281"/>
            <ac:spMk id="25" creationId="{97767E4C-EA5A-05A0-C158-78DEDC19AFE9}"/>
          </ac:spMkLst>
        </pc:spChg>
      </pc:sldChg>
      <pc:sldChg chg="modSp mod">
        <pc:chgData name="Lucky Nkosi" userId="008af36d-a788-476c-8ee6-ff6803a4e6a6" providerId="ADAL" clId="{688ED673-50C4-4243-A18D-504AA44E9ECD}" dt="2024-02-12T10:46:59.568" v="39" actId="27636"/>
        <pc:sldMkLst>
          <pc:docMk/>
          <pc:sldMk cId="0" sldId="286"/>
        </pc:sldMkLst>
        <pc:spChg chg="mod">
          <ac:chgData name="Lucky Nkosi" userId="008af36d-a788-476c-8ee6-ff6803a4e6a6" providerId="ADAL" clId="{688ED673-50C4-4243-A18D-504AA44E9ECD}" dt="2024-02-12T10:46:59.568" v="39" actId="27636"/>
          <ac:spMkLst>
            <pc:docMk/>
            <pc:sldMk cId="0" sldId="286"/>
            <ac:spMk id="12" creationId="{56EEC231-B60D-0F3F-6CF6-44467352E2E6}"/>
          </ac:spMkLst>
        </pc:spChg>
      </pc:sldChg>
      <pc:sldChg chg="modSp mod">
        <pc:chgData name="Lucky Nkosi" userId="008af36d-a788-476c-8ee6-ff6803a4e6a6" providerId="ADAL" clId="{688ED673-50C4-4243-A18D-504AA44E9ECD}" dt="2024-02-13T14:34:33.095" v="56" actId="20577"/>
        <pc:sldMkLst>
          <pc:docMk/>
          <pc:sldMk cId="1973810171" sldId="291"/>
        </pc:sldMkLst>
        <pc:spChg chg="mod">
          <ac:chgData name="Lucky Nkosi" userId="008af36d-a788-476c-8ee6-ff6803a4e6a6" providerId="ADAL" clId="{688ED673-50C4-4243-A18D-504AA44E9ECD}" dt="2024-02-13T14:34:33.095" v="56" actId="20577"/>
          <ac:spMkLst>
            <pc:docMk/>
            <pc:sldMk cId="1973810171" sldId="291"/>
            <ac:spMk id="2" creationId="{9AB9C83F-B8A0-4D20-090E-55E18AE07CF6}"/>
          </ac:spMkLst>
        </pc:spChg>
      </pc:sldChg>
      <pc:sldChg chg="modSp mod">
        <pc:chgData name="Lucky Nkosi" userId="008af36d-a788-476c-8ee6-ff6803a4e6a6" providerId="ADAL" clId="{688ED673-50C4-4243-A18D-504AA44E9ECD}" dt="2024-02-12T10:45:48.961" v="25" actId="20577"/>
        <pc:sldMkLst>
          <pc:docMk/>
          <pc:sldMk cId="4086127494" sldId="297"/>
        </pc:sldMkLst>
        <pc:spChg chg="mod">
          <ac:chgData name="Lucky Nkosi" userId="008af36d-a788-476c-8ee6-ff6803a4e6a6" providerId="ADAL" clId="{688ED673-50C4-4243-A18D-504AA44E9ECD}" dt="2024-02-12T10:45:48.961" v="25" actId="20577"/>
          <ac:spMkLst>
            <pc:docMk/>
            <pc:sldMk cId="4086127494" sldId="297"/>
            <ac:spMk id="2" creationId="{3AFC42B1-7E43-93FD-B724-5174A9CA78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F372E-FA6F-4DDA-A260-B024D28AAA9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E8F8BC-7D23-4F4B-96C8-CA62FADC385E}">
      <dgm:prSet/>
      <dgm:spPr/>
      <dgm:t>
        <a:bodyPr/>
        <a:lstStyle/>
        <a:p>
          <a:r>
            <a:rPr lang="en-US" dirty="0"/>
            <a:t>Strategy employed to create the software solution</a:t>
          </a:r>
        </a:p>
      </dgm:t>
    </dgm:pt>
    <dgm:pt modelId="{81893F61-021F-4ECD-B65D-76718F5A6DC3}" type="parTrans" cxnId="{C8BCC2C6-DE3E-43CC-A7E7-CE954AC53861}">
      <dgm:prSet/>
      <dgm:spPr/>
      <dgm:t>
        <a:bodyPr/>
        <a:lstStyle/>
        <a:p>
          <a:endParaRPr lang="en-US"/>
        </a:p>
      </dgm:t>
    </dgm:pt>
    <dgm:pt modelId="{FBE98D60-36CE-4504-A4DB-38191720ABE0}" type="sibTrans" cxnId="{C8BCC2C6-DE3E-43CC-A7E7-CE954AC53861}">
      <dgm:prSet/>
      <dgm:spPr/>
      <dgm:t>
        <a:bodyPr/>
        <a:lstStyle/>
        <a:p>
          <a:endParaRPr lang="en-US"/>
        </a:p>
      </dgm:t>
    </dgm:pt>
    <dgm:pt modelId="{9C4A441A-E947-4332-AE8D-E2397C49562F}">
      <dgm:prSet/>
      <dgm:spPr/>
      <dgm:t>
        <a:bodyPr/>
        <a:lstStyle/>
        <a:p>
          <a:r>
            <a:rPr lang="en-US" dirty="0"/>
            <a:t>3 main methods</a:t>
          </a:r>
        </a:p>
      </dgm:t>
    </dgm:pt>
    <dgm:pt modelId="{30467043-3313-4E73-B2A5-DFF133505FD9}" type="parTrans" cxnId="{5F7E1C66-CCC4-4852-919C-F042E7D401E9}">
      <dgm:prSet/>
      <dgm:spPr/>
      <dgm:t>
        <a:bodyPr/>
        <a:lstStyle/>
        <a:p>
          <a:endParaRPr lang="en-US"/>
        </a:p>
      </dgm:t>
    </dgm:pt>
    <dgm:pt modelId="{F2FD8DF1-3CAC-4C7F-B09A-30873F2C9C63}" type="sibTrans" cxnId="{5F7E1C66-CCC4-4852-919C-F042E7D401E9}">
      <dgm:prSet/>
      <dgm:spPr/>
      <dgm:t>
        <a:bodyPr/>
        <a:lstStyle/>
        <a:p>
          <a:endParaRPr lang="en-US"/>
        </a:p>
      </dgm:t>
    </dgm:pt>
    <dgm:pt modelId="{0B6D1238-16D7-4C8D-B8F6-566C4AE23C57}">
      <dgm:prSet/>
      <dgm:spPr/>
      <dgm:t>
        <a:bodyPr/>
        <a:lstStyle/>
        <a:p>
          <a:r>
            <a:rPr lang="en-US" dirty="0"/>
            <a:t>Waterfall </a:t>
          </a:r>
        </a:p>
      </dgm:t>
    </dgm:pt>
    <dgm:pt modelId="{273B543F-D684-4C2D-881B-E58D1D7DADA3}" type="parTrans" cxnId="{44DAD31C-770D-46CB-B035-F2C2895CC890}">
      <dgm:prSet/>
      <dgm:spPr/>
      <dgm:t>
        <a:bodyPr/>
        <a:lstStyle/>
        <a:p>
          <a:endParaRPr lang="en-US"/>
        </a:p>
      </dgm:t>
    </dgm:pt>
    <dgm:pt modelId="{EF5D3829-2D88-4E92-A34A-162B23998B44}" type="sibTrans" cxnId="{44DAD31C-770D-46CB-B035-F2C2895CC890}">
      <dgm:prSet/>
      <dgm:spPr/>
      <dgm:t>
        <a:bodyPr/>
        <a:lstStyle/>
        <a:p>
          <a:endParaRPr lang="en-US"/>
        </a:p>
      </dgm:t>
    </dgm:pt>
    <dgm:pt modelId="{1253A515-7260-4B98-83FC-B982804E1792}">
      <dgm:prSet/>
      <dgm:spPr/>
      <dgm:t>
        <a:bodyPr/>
        <a:lstStyle/>
        <a:p>
          <a:r>
            <a:rPr lang="en-US" dirty="0"/>
            <a:t>Iterative &amp; Incremental</a:t>
          </a:r>
        </a:p>
      </dgm:t>
    </dgm:pt>
    <dgm:pt modelId="{88E44F0D-49B5-4F62-9030-CFC3F9095873}" type="parTrans" cxnId="{00D2136F-16AF-45BD-AC04-7B3D0EB673EA}">
      <dgm:prSet/>
      <dgm:spPr/>
      <dgm:t>
        <a:bodyPr/>
        <a:lstStyle/>
        <a:p>
          <a:endParaRPr lang="en-US"/>
        </a:p>
      </dgm:t>
    </dgm:pt>
    <dgm:pt modelId="{0808FD95-CFFC-44EC-8025-0A4E1C8596FA}" type="sibTrans" cxnId="{00D2136F-16AF-45BD-AC04-7B3D0EB673EA}">
      <dgm:prSet/>
      <dgm:spPr/>
      <dgm:t>
        <a:bodyPr/>
        <a:lstStyle/>
        <a:p>
          <a:endParaRPr lang="en-US"/>
        </a:p>
      </dgm:t>
    </dgm:pt>
    <dgm:pt modelId="{6CDA4E28-A5EB-4E41-99EB-AA20D792360C}">
      <dgm:prSet/>
      <dgm:spPr/>
      <dgm:t>
        <a:bodyPr/>
        <a:lstStyle/>
        <a:p>
          <a:r>
            <a:rPr lang="en-US"/>
            <a:t>Agile</a:t>
          </a:r>
        </a:p>
      </dgm:t>
    </dgm:pt>
    <dgm:pt modelId="{5A5FB1E8-B88F-4EA5-B6CC-F678898444CE}" type="parTrans" cxnId="{5F0D79D2-9102-473A-BEA2-6F0904ECA917}">
      <dgm:prSet/>
      <dgm:spPr/>
      <dgm:t>
        <a:bodyPr/>
        <a:lstStyle/>
        <a:p>
          <a:endParaRPr lang="en-US"/>
        </a:p>
      </dgm:t>
    </dgm:pt>
    <dgm:pt modelId="{57790CCE-D001-48CC-80A4-5379ACE15509}" type="sibTrans" cxnId="{5F0D79D2-9102-473A-BEA2-6F0904ECA917}">
      <dgm:prSet/>
      <dgm:spPr/>
      <dgm:t>
        <a:bodyPr/>
        <a:lstStyle/>
        <a:p>
          <a:endParaRPr lang="en-US"/>
        </a:p>
      </dgm:t>
    </dgm:pt>
    <dgm:pt modelId="{C316C829-1891-E341-B358-C9C38BD10E21}" type="pres">
      <dgm:prSet presAssocID="{AD0F372E-FA6F-4DDA-A260-B024D28AAA91}" presName="linear" presStyleCnt="0">
        <dgm:presLayoutVars>
          <dgm:dir/>
          <dgm:animLvl val="lvl"/>
          <dgm:resizeHandles val="exact"/>
        </dgm:presLayoutVars>
      </dgm:prSet>
      <dgm:spPr/>
    </dgm:pt>
    <dgm:pt modelId="{E31035FD-9621-9F44-956E-7C91579F23CA}" type="pres">
      <dgm:prSet presAssocID="{D6E8F8BC-7D23-4F4B-96C8-CA62FADC385E}" presName="parentLin" presStyleCnt="0"/>
      <dgm:spPr/>
    </dgm:pt>
    <dgm:pt modelId="{23022251-A643-CB4F-ACF1-EBD765B3CD1E}" type="pres">
      <dgm:prSet presAssocID="{D6E8F8BC-7D23-4F4B-96C8-CA62FADC385E}" presName="parentLeftMargin" presStyleLbl="node1" presStyleIdx="0" presStyleCnt="2"/>
      <dgm:spPr/>
    </dgm:pt>
    <dgm:pt modelId="{38E55523-D0BB-C34B-9F5E-EE4F574D9F41}" type="pres">
      <dgm:prSet presAssocID="{D6E8F8BC-7D23-4F4B-96C8-CA62FADC38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9D58E6-A29D-4140-8A10-A5BD76462C0B}" type="pres">
      <dgm:prSet presAssocID="{D6E8F8BC-7D23-4F4B-96C8-CA62FADC385E}" presName="negativeSpace" presStyleCnt="0"/>
      <dgm:spPr/>
    </dgm:pt>
    <dgm:pt modelId="{424EB095-9DE9-2D49-91B0-DAD437448FF1}" type="pres">
      <dgm:prSet presAssocID="{D6E8F8BC-7D23-4F4B-96C8-CA62FADC385E}" presName="childText" presStyleLbl="conFgAcc1" presStyleIdx="0" presStyleCnt="2">
        <dgm:presLayoutVars>
          <dgm:bulletEnabled val="1"/>
        </dgm:presLayoutVars>
      </dgm:prSet>
      <dgm:spPr/>
    </dgm:pt>
    <dgm:pt modelId="{D873AD27-CA42-AF44-9302-7B76614189F9}" type="pres">
      <dgm:prSet presAssocID="{FBE98D60-36CE-4504-A4DB-38191720ABE0}" presName="spaceBetweenRectangles" presStyleCnt="0"/>
      <dgm:spPr/>
    </dgm:pt>
    <dgm:pt modelId="{FDD31DEC-BBD3-274D-A255-7578A84B8475}" type="pres">
      <dgm:prSet presAssocID="{9C4A441A-E947-4332-AE8D-E2397C49562F}" presName="parentLin" presStyleCnt="0"/>
      <dgm:spPr/>
    </dgm:pt>
    <dgm:pt modelId="{78BC48C2-0E32-154C-ABE8-06D195796E82}" type="pres">
      <dgm:prSet presAssocID="{9C4A441A-E947-4332-AE8D-E2397C49562F}" presName="parentLeftMargin" presStyleLbl="node1" presStyleIdx="0" presStyleCnt="2"/>
      <dgm:spPr/>
    </dgm:pt>
    <dgm:pt modelId="{A8C37EA8-A4AB-C344-A46C-91ECC0ABB826}" type="pres">
      <dgm:prSet presAssocID="{9C4A441A-E947-4332-AE8D-E2397C4956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68F6DD-9326-F94F-BC9A-AE23B35ABA4D}" type="pres">
      <dgm:prSet presAssocID="{9C4A441A-E947-4332-AE8D-E2397C49562F}" presName="negativeSpace" presStyleCnt="0"/>
      <dgm:spPr/>
    </dgm:pt>
    <dgm:pt modelId="{0995C0B6-B2F5-EA4F-A3BA-7FAC8AF3381A}" type="pres">
      <dgm:prSet presAssocID="{9C4A441A-E947-4332-AE8D-E2397C4956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0E96B10-4CE6-804C-8C44-DA78AE8BFE63}" type="presOf" srcId="{6CDA4E28-A5EB-4E41-99EB-AA20D792360C}" destId="{0995C0B6-B2F5-EA4F-A3BA-7FAC8AF3381A}" srcOrd="0" destOrd="2" presId="urn:microsoft.com/office/officeart/2005/8/layout/list1"/>
    <dgm:cxn modelId="{44DAD31C-770D-46CB-B035-F2C2895CC890}" srcId="{9C4A441A-E947-4332-AE8D-E2397C49562F}" destId="{0B6D1238-16D7-4C8D-B8F6-566C4AE23C57}" srcOrd="0" destOrd="0" parTransId="{273B543F-D684-4C2D-881B-E58D1D7DADA3}" sibTransId="{EF5D3829-2D88-4E92-A34A-162B23998B44}"/>
    <dgm:cxn modelId="{866A482B-CF9F-924A-98EF-54E3A2A3068E}" type="presOf" srcId="{D6E8F8BC-7D23-4F4B-96C8-CA62FADC385E}" destId="{38E55523-D0BB-C34B-9F5E-EE4F574D9F41}" srcOrd="1" destOrd="0" presId="urn:microsoft.com/office/officeart/2005/8/layout/list1"/>
    <dgm:cxn modelId="{12B27F43-3D54-7F45-BB1E-9B2B6085FDC3}" type="presOf" srcId="{D6E8F8BC-7D23-4F4B-96C8-CA62FADC385E}" destId="{23022251-A643-CB4F-ACF1-EBD765B3CD1E}" srcOrd="0" destOrd="0" presId="urn:microsoft.com/office/officeart/2005/8/layout/list1"/>
    <dgm:cxn modelId="{EA7A9D4B-0535-6146-941E-E17ABEEA20B4}" type="presOf" srcId="{0B6D1238-16D7-4C8D-B8F6-566C4AE23C57}" destId="{0995C0B6-B2F5-EA4F-A3BA-7FAC8AF3381A}" srcOrd="0" destOrd="0" presId="urn:microsoft.com/office/officeart/2005/8/layout/list1"/>
    <dgm:cxn modelId="{5F7E1C66-CCC4-4852-919C-F042E7D401E9}" srcId="{AD0F372E-FA6F-4DDA-A260-B024D28AAA91}" destId="{9C4A441A-E947-4332-AE8D-E2397C49562F}" srcOrd="1" destOrd="0" parTransId="{30467043-3313-4E73-B2A5-DFF133505FD9}" sibTransId="{F2FD8DF1-3CAC-4C7F-B09A-30873F2C9C63}"/>
    <dgm:cxn modelId="{00D2136F-16AF-45BD-AC04-7B3D0EB673EA}" srcId="{9C4A441A-E947-4332-AE8D-E2397C49562F}" destId="{1253A515-7260-4B98-83FC-B982804E1792}" srcOrd="1" destOrd="0" parTransId="{88E44F0D-49B5-4F62-9030-CFC3F9095873}" sibTransId="{0808FD95-CFFC-44EC-8025-0A4E1C8596FA}"/>
    <dgm:cxn modelId="{926B8E98-9C89-1346-B7D5-00FB4F466F46}" type="presOf" srcId="{AD0F372E-FA6F-4DDA-A260-B024D28AAA91}" destId="{C316C829-1891-E341-B358-C9C38BD10E21}" srcOrd="0" destOrd="0" presId="urn:microsoft.com/office/officeart/2005/8/layout/list1"/>
    <dgm:cxn modelId="{3219A99E-5D00-2842-AAC1-0598ECB01B3B}" type="presOf" srcId="{9C4A441A-E947-4332-AE8D-E2397C49562F}" destId="{78BC48C2-0E32-154C-ABE8-06D195796E82}" srcOrd="0" destOrd="0" presId="urn:microsoft.com/office/officeart/2005/8/layout/list1"/>
    <dgm:cxn modelId="{1DC022AC-95B1-9940-8037-ED1ADAA6E2A2}" type="presOf" srcId="{1253A515-7260-4B98-83FC-B982804E1792}" destId="{0995C0B6-B2F5-EA4F-A3BA-7FAC8AF3381A}" srcOrd="0" destOrd="1" presId="urn:microsoft.com/office/officeart/2005/8/layout/list1"/>
    <dgm:cxn modelId="{C8BCC2C6-DE3E-43CC-A7E7-CE954AC53861}" srcId="{AD0F372E-FA6F-4DDA-A260-B024D28AAA91}" destId="{D6E8F8BC-7D23-4F4B-96C8-CA62FADC385E}" srcOrd="0" destOrd="0" parTransId="{81893F61-021F-4ECD-B65D-76718F5A6DC3}" sibTransId="{FBE98D60-36CE-4504-A4DB-38191720ABE0}"/>
    <dgm:cxn modelId="{5F0D79D2-9102-473A-BEA2-6F0904ECA917}" srcId="{9C4A441A-E947-4332-AE8D-E2397C49562F}" destId="{6CDA4E28-A5EB-4E41-99EB-AA20D792360C}" srcOrd="2" destOrd="0" parTransId="{5A5FB1E8-B88F-4EA5-B6CC-F678898444CE}" sibTransId="{57790CCE-D001-48CC-80A4-5379ACE15509}"/>
    <dgm:cxn modelId="{6E6D0DFB-2946-F648-966E-1431C8470258}" type="presOf" srcId="{9C4A441A-E947-4332-AE8D-E2397C49562F}" destId="{A8C37EA8-A4AB-C344-A46C-91ECC0ABB826}" srcOrd="1" destOrd="0" presId="urn:microsoft.com/office/officeart/2005/8/layout/list1"/>
    <dgm:cxn modelId="{592CC99E-2090-3544-8E39-8DA7C9ED065F}" type="presParOf" srcId="{C316C829-1891-E341-B358-C9C38BD10E21}" destId="{E31035FD-9621-9F44-956E-7C91579F23CA}" srcOrd="0" destOrd="0" presId="urn:microsoft.com/office/officeart/2005/8/layout/list1"/>
    <dgm:cxn modelId="{4423BC59-B226-C148-A8FB-7880A74DC4AA}" type="presParOf" srcId="{E31035FD-9621-9F44-956E-7C91579F23CA}" destId="{23022251-A643-CB4F-ACF1-EBD765B3CD1E}" srcOrd="0" destOrd="0" presId="urn:microsoft.com/office/officeart/2005/8/layout/list1"/>
    <dgm:cxn modelId="{47F513B8-5C91-F647-A121-1D717E0FBCB8}" type="presParOf" srcId="{E31035FD-9621-9F44-956E-7C91579F23CA}" destId="{38E55523-D0BB-C34B-9F5E-EE4F574D9F41}" srcOrd="1" destOrd="0" presId="urn:microsoft.com/office/officeart/2005/8/layout/list1"/>
    <dgm:cxn modelId="{399FADF1-01AB-1949-9510-1EF4EBEEF613}" type="presParOf" srcId="{C316C829-1891-E341-B358-C9C38BD10E21}" destId="{079D58E6-A29D-4140-8A10-A5BD76462C0B}" srcOrd="1" destOrd="0" presId="urn:microsoft.com/office/officeart/2005/8/layout/list1"/>
    <dgm:cxn modelId="{7FA72FCB-A3EF-9447-BD74-8C78A3234604}" type="presParOf" srcId="{C316C829-1891-E341-B358-C9C38BD10E21}" destId="{424EB095-9DE9-2D49-91B0-DAD437448FF1}" srcOrd="2" destOrd="0" presId="urn:microsoft.com/office/officeart/2005/8/layout/list1"/>
    <dgm:cxn modelId="{8556FBE1-41C4-AA40-827E-B30D8122758C}" type="presParOf" srcId="{C316C829-1891-E341-B358-C9C38BD10E21}" destId="{D873AD27-CA42-AF44-9302-7B76614189F9}" srcOrd="3" destOrd="0" presId="urn:microsoft.com/office/officeart/2005/8/layout/list1"/>
    <dgm:cxn modelId="{259C9A11-49DC-F846-97C2-1E431BA1B49A}" type="presParOf" srcId="{C316C829-1891-E341-B358-C9C38BD10E21}" destId="{FDD31DEC-BBD3-274D-A255-7578A84B8475}" srcOrd="4" destOrd="0" presId="urn:microsoft.com/office/officeart/2005/8/layout/list1"/>
    <dgm:cxn modelId="{99F2E067-7118-1B45-8ECF-94975A0E238B}" type="presParOf" srcId="{FDD31DEC-BBD3-274D-A255-7578A84B8475}" destId="{78BC48C2-0E32-154C-ABE8-06D195796E82}" srcOrd="0" destOrd="0" presId="urn:microsoft.com/office/officeart/2005/8/layout/list1"/>
    <dgm:cxn modelId="{1B18E1DB-2C25-BB4B-B283-C757E0F5436C}" type="presParOf" srcId="{FDD31DEC-BBD3-274D-A255-7578A84B8475}" destId="{A8C37EA8-A4AB-C344-A46C-91ECC0ABB826}" srcOrd="1" destOrd="0" presId="urn:microsoft.com/office/officeart/2005/8/layout/list1"/>
    <dgm:cxn modelId="{C8C167FC-A823-8845-8A49-09844E672554}" type="presParOf" srcId="{C316C829-1891-E341-B358-C9C38BD10E21}" destId="{EB68F6DD-9326-F94F-BC9A-AE23B35ABA4D}" srcOrd="5" destOrd="0" presId="urn:microsoft.com/office/officeart/2005/8/layout/list1"/>
    <dgm:cxn modelId="{C0056F0A-D4C3-4A4A-95AF-2B0F001E1470}" type="presParOf" srcId="{C316C829-1891-E341-B358-C9C38BD10E21}" destId="{0995C0B6-B2F5-EA4F-A3BA-7FAC8AF3381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EB095-9DE9-2D49-91B0-DAD437448FF1}">
      <dsp:nvSpPr>
        <dsp:cNvPr id="0" name=""/>
        <dsp:cNvSpPr/>
      </dsp:nvSpPr>
      <dsp:spPr>
        <a:xfrm>
          <a:off x="0" y="552149"/>
          <a:ext cx="832008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55523-D0BB-C34B-9F5E-EE4F574D9F41}">
      <dsp:nvSpPr>
        <dsp:cNvPr id="0" name=""/>
        <dsp:cNvSpPr/>
      </dsp:nvSpPr>
      <dsp:spPr>
        <a:xfrm>
          <a:off x="416004" y="271709"/>
          <a:ext cx="5824060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136" tIns="0" rIns="2201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Strategy employed to create the software solution</a:t>
          </a:r>
        </a:p>
      </dsp:txBody>
      <dsp:txXfrm>
        <a:off x="443384" y="299089"/>
        <a:ext cx="5769300" cy="506119"/>
      </dsp:txXfrm>
    </dsp:sp>
    <dsp:sp modelId="{0995C0B6-B2F5-EA4F-A3BA-7FAC8AF3381A}">
      <dsp:nvSpPr>
        <dsp:cNvPr id="0" name=""/>
        <dsp:cNvSpPr/>
      </dsp:nvSpPr>
      <dsp:spPr>
        <a:xfrm>
          <a:off x="0" y="1413989"/>
          <a:ext cx="8320087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731" tIns="395732" rIns="6457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Waterfall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Iterative &amp; Incremental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Agile</a:t>
          </a:r>
        </a:p>
      </dsp:txBody>
      <dsp:txXfrm>
        <a:off x="0" y="1413989"/>
        <a:ext cx="8320087" cy="1436400"/>
      </dsp:txXfrm>
    </dsp:sp>
    <dsp:sp modelId="{A8C37EA8-A4AB-C344-A46C-91ECC0ABB826}">
      <dsp:nvSpPr>
        <dsp:cNvPr id="0" name=""/>
        <dsp:cNvSpPr/>
      </dsp:nvSpPr>
      <dsp:spPr>
        <a:xfrm>
          <a:off x="416004" y="1133549"/>
          <a:ext cx="5824060" cy="56087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136" tIns="0" rIns="2201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main methods</a:t>
          </a:r>
        </a:p>
      </dsp:txBody>
      <dsp:txXfrm>
        <a:off x="443384" y="1160929"/>
        <a:ext cx="5769300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94697" y="1507580"/>
            <a:ext cx="2354605" cy="137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B55-EB98-D3FA-94B8-6F10780B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4182"/>
            <a:ext cx="7886700" cy="9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91A9-F5BC-361C-BCAB-30858B48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2429"/>
            <a:ext cx="3868340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E5375-F37E-B8F8-BEE2-7B7751B43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81126"/>
            <a:ext cx="3868340" cy="276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45DAC-4102-3F6D-EB3C-14C05D8BA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429"/>
            <a:ext cx="3887391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40FD8-3B76-22C9-53FE-5303E3024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26"/>
            <a:ext cx="3887391" cy="276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4A579-274F-A57E-5C5B-990978BD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B570D-D7F4-2D05-975D-8B15D2D5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5B6CF-4D09-9A20-2634-6CEB41D2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7537-68DA-C300-28A6-8B4327E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B1FB-7A9A-3BCA-ACAB-C0A8E08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17D3-C27A-01B3-DF58-ADAD1AEE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75FEF-8701-24E1-7AB4-D32A1E8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687F4-5D5C-8637-B275-4B024761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EBC48-C511-3F82-70E8-CEC46C6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A67BA-697D-2B1E-82D6-D1FDC102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09B-F592-BA83-FBDD-B4502CD4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FEDA-C359-C4ED-E4A4-6C7FCAB9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BE3D5-6979-64C9-E520-07F6A81D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656B9-D40A-D521-9969-E9BBBBE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B1A6-59CF-A167-E011-7A42EDA9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38BB-985E-AF1E-4C0D-1A902EDF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BD3A-9B95-173F-203A-7874ABC1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EE1AF-2BF6-E732-A33A-5C2ECBD3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AA867-27E9-99BA-F26D-ACEE8E06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8A4E-CB23-14E0-9B23-91D54D6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FC00A-4F9E-7883-CBD6-7FF91807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24733-7215-1914-1E79-A1AAF0C3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9B4-E017-CF95-805A-D9465F0D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6909-0A65-DCA5-A4D5-33CFED61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9D4D-9F96-06E3-6042-DAC4D46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6CEC-305F-4C64-BFEA-86341722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7A07-D293-0C13-B2F5-651EB44F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344D9-0F41-2933-D3CD-8F1A0F3DD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182"/>
            <a:ext cx="1971675" cy="4364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1AFD-9172-FF4F-A07F-53024503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182"/>
            <a:ext cx="5800725" cy="4364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AACD-963B-E59A-9124-8B51D6BC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7F08-C379-BA96-15C8-0F55FA75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4313-EC1E-8178-326B-88645F4C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93482" y="460084"/>
            <a:ext cx="1080135" cy="1123315"/>
          </a:xfrm>
          <a:custGeom>
            <a:avLst/>
            <a:gdLst/>
            <a:ahLst/>
            <a:cxnLst/>
            <a:rect l="l" t="t" r="r" b="b"/>
            <a:pathLst>
              <a:path w="1080134" h="1123315">
                <a:moveTo>
                  <a:pt x="1079639" y="1122832"/>
                </a:moveTo>
                <a:lnTo>
                  <a:pt x="1079639" y="0"/>
                </a:lnTo>
                <a:lnTo>
                  <a:pt x="0" y="0"/>
                </a:lnTo>
              </a:path>
            </a:pathLst>
          </a:custGeom>
          <a:ln w="28439">
            <a:solidFill>
              <a:srgbClr val="CCA5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4400" y="3560396"/>
            <a:ext cx="1080135" cy="1123315"/>
          </a:xfrm>
          <a:custGeom>
            <a:avLst/>
            <a:gdLst/>
            <a:ahLst/>
            <a:cxnLst/>
            <a:rect l="l" t="t" r="r" b="b"/>
            <a:pathLst>
              <a:path w="1080135" h="1123314">
                <a:moveTo>
                  <a:pt x="0" y="0"/>
                </a:moveTo>
                <a:lnTo>
                  <a:pt x="0" y="1122845"/>
                </a:lnTo>
                <a:lnTo>
                  <a:pt x="1079639" y="1122845"/>
                </a:lnTo>
              </a:path>
            </a:pathLst>
          </a:custGeom>
          <a:ln w="28439">
            <a:solidFill>
              <a:srgbClr val="CCA5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09E-0095-1D03-9DC3-4BA7368B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811"/>
            <a:ext cx="6858000" cy="179291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BFE5B-AAAA-18E9-CFEF-F80186DC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1243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CA42-8D15-CC6F-16ED-B7B39870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DE7D-CC5D-E6E1-0C37-AD06E5BE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D951-9976-D88A-9A73-33ED953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E8E2-3DB1-EE3B-982B-59CE4195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1C56-43B7-8F1C-A80D-825017B7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E7A6-490C-8BD9-889E-7030BF35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5ACC-12FA-1F05-241D-57E91115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2ED5-3846-7FAF-F59A-B0E09DBB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5E64-3F45-6CE7-C4AA-960E4C48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3887"/>
            <a:ext cx="7886700" cy="214219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A8037-3787-090C-A695-97A5896C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6347"/>
            <a:ext cx="7886700" cy="11265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0F10-59C2-0BB8-64C6-E3017F2F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D3C3-EE47-95D1-5FF1-D0561785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3BDF-E010-932C-9EC4-64B7A291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68D-1D05-02CA-E924-0B6AAA6D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FC34-FC25-E2D9-DFA3-BB2D62BB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909"/>
            <a:ext cx="3886200" cy="32675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C9C00-8441-D249-0645-FD2AE4DE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70909"/>
            <a:ext cx="3886200" cy="32675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6ECF-C731-2913-AC9A-34DBBA9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CF95-9768-DE25-9FAE-BA60FC9C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0F6EA-43DC-B680-44B9-D6AA8448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55" y="5045407"/>
            <a:ext cx="9142095" cy="95885"/>
          </a:xfrm>
          <a:custGeom>
            <a:avLst/>
            <a:gdLst/>
            <a:ahLst/>
            <a:cxnLst/>
            <a:rect l="l" t="t" r="r" b="b"/>
            <a:pathLst>
              <a:path w="9142095" h="95885">
                <a:moveTo>
                  <a:pt x="9141472" y="0"/>
                </a:moveTo>
                <a:lnTo>
                  <a:pt x="0" y="0"/>
                </a:lnTo>
                <a:lnTo>
                  <a:pt x="0" y="95389"/>
                </a:lnTo>
                <a:lnTo>
                  <a:pt x="4570920" y="95389"/>
                </a:lnTo>
                <a:lnTo>
                  <a:pt x="9141472" y="95389"/>
                </a:lnTo>
                <a:lnTo>
                  <a:pt x="9141472" y="0"/>
                </a:lnTo>
                <a:close/>
              </a:path>
            </a:pathLst>
          </a:custGeom>
          <a:solidFill>
            <a:srgbClr val="CCA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96" y="380786"/>
            <a:ext cx="8366607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352" y="1766711"/>
            <a:ext cx="7247255" cy="197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52B0-2A43-FF4F-A6F8-00E8CAB7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182"/>
            <a:ext cx="7886700" cy="9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18B9F-2095-A62F-D592-8A44C3D8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909"/>
            <a:ext cx="7886700" cy="32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25BF-2B0A-55C7-0F49-9FFB34C31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97587-28A7-774E-AAA1-18591EE5B09D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99F6-EDAA-4ECE-8398-AA149898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3148"/>
            <a:ext cx="30861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9846-B2A4-BF98-6173-8D48B90D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DE96E-B2D0-8D41-9475-CD8E6E82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onsultLucky" TargetMode="External"/><Relationship Id="rId2" Type="http://schemas.openxmlformats.org/officeDocument/2006/relationships/hyperlink" Target="mailto:lucky@bbd.co.z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75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US" sz="1350" kern="1200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9C83F-B8A0-4D20-090E-55E18AE0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1" y="346076"/>
            <a:ext cx="8182230" cy="1374491"/>
          </a:xfrm>
        </p:spPr>
        <p:txBody>
          <a:bodyPr anchor="b">
            <a:normAutofit/>
          </a:bodyPr>
          <a:lstStyle/>
          <a:p>
            <a:r>
              <a:rPr lang="en-US" sz="4575" dirty="0"/>
              <a:t>COMS 3009/10/28A </a:t>
            </a:r>
            <a:br>
              <a:rPr lang="en-US" sz="4575" dirty="0"/>
            </a:br>
            <a:r>
              <a:rPr lang="en-US" sz="4575" dirty="0"/>
              <a:t> Software Design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7" y="1761109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US" sz="1350" kern="1200">
              <a:solidFill>
                <a:prstClr val="white"/>
              </a:solidFill>
              <a:latin typeface="Aptos" panose="0211000402020202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D28808-69F0-8B47-9976-1F31D74FD0B4}"/>
              </a:ext>
            </a:extLst>
          </p:cNvPr>
          <p:cNvGrpSpPr/>
          <p:nvPr/>
        </p:nvGrpSpPr>
        <p:grpSpPr>
          <a:xfrm>
            <a:off x="2161738" y="2998788"/>
            <a:ext cx="4577717" cy="923925"/>
            <a:chOff x="0" y="0"/>
            <a:chExt cx="6363653" cy="11528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302350-7FD2-C33E-763A-385C90EF528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63501" cy="115286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1B7633-0618-0484-3CC1-24EE84DF00FA}"/>
                </a:ext>
              </a:extLst>
            </p:cNvPr>
            <p:cNvSpPr/>
            <p:nvPr/>
          </p:nvSpPr>
          <p:spPr>
            <a:xfrm>
              <a:off x="963651" y="254414"/>
              <a:ext cx="5102985" cy="2019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1913" indent="-4763" algn="l" defTabSz="685800" rtl="0">
                <a:lnSpc>
                  <a:spcPct val="107000"/>
                </a:lnSpc>
                <a:spcAft>
                  <a:spcPts val="600"/>
                </a:spcAft>
              </a:pPr>
              <a:r>
                <a:rPr lang="en-ZA" sz="825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University</a:t>
              </a:r>
              <a:r>
                <a:rPr lang="en-ZA" sz="825" kern="100" spc="135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 </a:t>
              </a:r>
              <a:r>
                <a:rPr lang="en-ZA" sz="825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of</a:t>
              </a:r>
              <a:r>
                <a:rPr lang="en-ZA" sz="825" kern="100" spc="135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 </a:t>
              </a:r>
              <a:r>
                <a:rPr lang="en-ZA" sz="825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the</a:t>
              </a:r>
              <a:r>
                <a:rPr lang="en-ZA" sz="825" kern="100" spc="135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 </a:t>
              </a:r>
              <a:r>
                <a:rPr lang="en-ZA" sz="825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Witwatersrand,</a:t>
              </a:r>
              <a:r>
                <a:rPr lang="en-ZA" sz="825" kern="100" spc="135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 </a:t>
              </a:r>
              <a:r>
                <a:rPr lang="en-ZA" sz="825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mbria" panose="02040503050406030204" pitchFamily="18" charset="0"/>
                </a:rPr>
                <a:t>Johannesburg</a:t>
              </a:r>
              <a:endParaRPr lang="en-ZA" sz="825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13" name="Shape 12">
              <a:extLst>
                <a:ext uri="{FF2B5EF4-FFF2-40B4-BE49-F238E27FC236}">
                  <a16:creationId xmlns:a16="http://schemas.microsoft.com/office/drawing/2014/main" id="{63637F2F-7024-83A6-A4EE-BC63CDAE352C}"/>
                </a:ext>
              </a:extLst>
            </p:cNvPr>
            <p:cNvSpPr/>
            <p:nvPr/>
          </p:nvSpPr>
          <p:spPr>
            <a:xfrm>
              <a:off x="963651" y="438925"/>
              <a:ext cx="5400002" cy="0"/>
            </a:xfrm>
            <a:custGeom>
              <a:avLst/>
              <a:gdLst/>
              <a:ahLst/>
              <a:cxnLst/>
              <a:rect l="0" t="0" r="0" b="0"/>
              <a:pathLst>
                <a:path w="5400002">
                  <a:moveTo>
                    <a:pt x="0" y="0"/>
                  </a:moveTo>
                  <a:lnTo>
                    <a:pt x="5400002" y="0"/>
                  </a:lnTo>
                </a:path>
              </a:pathLst>
            </a:custGeom>
            <a:ln w="63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l" defTabSz="685800" rtl="0"/>
              <a:endParaRPr lang="en-GB" sz="1350" kern="120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81FACE-0045-4EF7-2D2C-10E7690D9DFF}"/>
                </a:ext>
              </a:extLst>
            </p:cNvPr>
            <p:cNvSpPr/>
            <p:nvPr/>
          </p:nvSpPr>
          <p:spPr>
            <a:xfrm>
              <a:off x="963651" y="479875"/>
              <a:ext cx="5076370" cy="2994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1913" indent="-4763" algn="l" defTabSz="685800" rtl="0">
                <a:lnSpc>
                  <a:spcPct val="107000"/>
                </a:lnSpc>
                <a:spcAft>
                  <a:spcPts val="600"/>
                </a:spcAft>
              </a:pPr>
              <a:r>
                <a:rPr lang="en-ZA" sz="825" b="1" kern="1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School of Computer Science and Applied Mathematics</a:t>
              </a:r>
              <a:endParaRPr lang="en-ZA" sz="825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81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5045407"/>
            <a:ext cx="9142095" cy="95885"/>
          </a:xfrm>
          <a:custGeom>
            <a:avLst/>
            <a:gdLst/>
            <a:ahLst/>
            <a:cxnLst/>
            <a:rect l="l" t="t" r="r" b="b"/>
            <a:pathLst>
              <a:path w="9142095" h="95885">
                <a:moveTo>
                  <a:pt x="9141472" y="0"/>
                </a:moveTo>
                <a:lnTo>
                  <a:pt x="0" y="0"/>
                </a:lnTo>
                <a:lnTo>
                  <a:pt x="0" y="95389"/>
                </a:lnTo>
                <a:lnTo>
                  <a:pt x="4570920" y="95389"/>
                </a:lnTo>
                <a:lnTo>
                  <a:pt x="9141472" y="95389"/>
                </a:lnTo>
                <a:lnTo>
                  <a:pt x="9141472" y="0"/>
                </a:lnTo>
                <a:close/>
              </a:path>
            </a:pathLst>
          </a:custGeom>
          <a:solidFill>
            <a:srgbClr val="CCA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96" y="420372"/>
            <a:ext cx="80600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229" dirty="0"/>
              <a:t>The</a:t>
            </a:r>
            <a:r>
              <a:rPr lang="en-ZA" sz="3950" spc="60" dirty="0"/>
              <a:t> </a:t>
            </a:r>
            <a:r>
              <a:rPr sz="3950" spc="180" dirty="0"/>
              <a:t>Role</a:t>
            </a:r>
            <a:r>
              <a:rPr lang="en-ZA" sz="3950" spc="60" dirty="0"/>
              <a:t> </a:t>
            </a:r>
            <a:r>
              <a:rPr sz="3950" spc="95" dirty="0"/>
              <a:t>of</a:t>
            </a:r>
            <a:r>
              <a:rPr lang="en-ZA" sz="3950" spc="70" dirty="0"/>
              <a:t> </a:t>
            </a:r>
            <a:r>
              <a:rPr sz="3950" spc="330" dirty="0"/>
              <a:t>a</a:t>
            </a:r>
            <a:r>
              <a:rPr lang="en-ZA" sz="3950" spc="80" dirty="0"/>
              <a:t> </a:t>
            </a:r>
            <a:r>
              <a:rPr sz="3950" spc="190" dirty="0"/>
              <a:t>Software</a:t>
            </a:r>
            <a:r>
              <a:rPr lang="en-ZA" sz="3950" spc="65" dirty="0"/>
              <a:t> </a:t>
            </a:r>
            <a:r>
              <a:rPr sz="3950" spc="240" dirty="0"/>
              <a:t>Engineer</a:t>
            </a:r>
            <a:endParaRPr sz="39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835" y="973799"/>
            <a:ext cx="6102362" cy="39920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5045407"/>
            <a:ext cx="9142095" cy="95885"/>
          </a:xfrm>
          <a:custGeom>
            <a:avLst/>
            <a:gdLst/>
            <a:ahLst/>
            <a:cxnLst/>
            <a:rect l="l" t="t" r="r" b="b"/>
            <a:pathLst>
              <a:path w="9142095" h="95885">
                <a:moveTo>
                  <a:pt x="9141472" y="0"/>
                </a:moveTo>
                <a:lnTo>
                  <a:pt x="0" y="0"/>
                </a:lnTo>
                <a:lnTo>
                  <a:pt x="0" y="95389"/>
                </a:lnTo>
                <a:lnTo>
                  <a:pt x="4570920" y="95389"/>
                </a:lnTo>
                <a:lnTo>
                  <a:pt x="9141472" y="95389"/>
                </a:lnTo>
                <a:lnTo>
                  <a:pt x="9141472" y="0"/>
                </a:lnTo>
                <a:close/>
              </a:path>
            </a:pathLst>
          </a:custGeom>
          <a:solidFill>
            <a:srgbClr val="CCA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618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Example:</a:t>
            </a:r>
            <a:r>
              <a:rPr lang="en-ZA" spc="80" dirty="0"/>
              <a:t> </a:t>
            </a:r>
            <a:r>
              <a:rPr spc="254" dirty="0"/>
              <a:t>ATM</a:t>
            </a:r>
            <a:r>
              <a:rPr lang="en-ZA" spc="65" dirty="0"/>
              <a:t> </a:t>
            </a:r>
            <a:r>
              <a:rPr spc="290" dirty="0"/>
              <a:t>Machine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823" y="1247468"/>
            <a:ext cx="5639746" cy="32621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53651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Solving</a:t>
            </a:r>
            <a:r>
              <a:rPr lang="en-ZA" spc="70" dirty="0"/>
              <a:t> </a:t>
            </a:r>
            <a:r>
              <a:rPr spc="190" dirty="0"/>
              <a:t>the</a:t>
            </a:r>
            <a:r>
              <a:rPr lang="en-ZA" spc="80" dirty="0"/>
              <a:t> </a:t>
            </a:r>
            <a:r>
              <a:rPr spc="19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96" y="1320738"/>
            <a:ext cx="829564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ZA" sz="1800" dirty="0">
                <a:latin typeface="Arial"/>
                <a:cs typeface="Arial"/>
              </a:rPr>
              <a:t>Divide and Conquer: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ZA" sz="1800" dirty="0">
                <a:latin typeface="Arial"/>
                <a:cs typeface="Arial"/>
              </a:rPr>
              <a:t>Identify logical parts of the system that each solves a part of the problem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ZA" sz="1800" dirty="0">
                <a:latin typeface="Arial"/>
                <a:cs typeface="Arial"/>
              </a:rPr>
              <a:t>Easiest done with the help of a domain expert who already knows the steps in the process (“how it is currently done”)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ZA" sz="1800" dirty="0">
                <a:latin typeface="Arial"/>
                <a:cs typeface="Arial"/>
              </a:rPr>
              <a:t>Result: Model of the problem domain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5045407"/>
            <a:ext cx="9142095" cy="95885"/>
          </a:xfrm>
          <a:custGeom>
            <a:avLst/>
            <a:gdLst/>
            <a:ahLst/>
            <a:cxnLst/>
            <a:rect l="l" t="t" r="r" b="b"/>
            <a:pathLst>
              <a:path w="9142095" h="95885">
                <a:moveTo>
                  <a:pt x="9141472" y="0"/>
                </a:moveTo>
                <a:lnTo>
                  <a:pt x="0" y="0"/>
                </a:lnTo>
                <a:lnTo>
                  <a:pt x="0" y="95389"/>
                </a:lnTo>
                <a:lnTo>
                  <a:pt x="4570920" y="95389"/>
                </a:lnTo>
                <a:lnTo>
                  <a:pt x="9141472" y="95389"/>
                </a:lnTo>
                <a:lnTo>
                  <a:pt x="9141472" y="0"/>
                </a:lnTo>
                <a:close/>
              </a:path>
            </a:pathLst>
          </a:custGeom>
          <a:solidFill>
            <a:srgbClr val="CCA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618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Example:</a:t>
            </a:r>
            <a:r>
              <a:rPr lang="en-ZA" spc="80" dirty="0"/>
              <a:t> </a:t>
            </a:r>
            <a:r>
              <a:rPr spc="254" dirty="0"/>
              <a:t>ATM</a:t>
            </a:r>
            <a:r>
              <a:rPr lang="en-ZA" spc="65" dirty="0"/>
              <a:t> </a:t>
            </a:r>
            <a:r>
              <a:rPr spc="290" dirty="0"/>
              <a:t>Machine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322" y="1029959"/>
            <a:ext cx="6233756" cy="37663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473661"/>
            <a:ext cx="824674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250" dirty="0"/>
              <a:t>Understanding</a:t>
            </a:r>
            <a:r>
              <a:rPr lang="en-ZA" sz="3600" spc="75" dirty="0"/>
              <a:t> </a:t>
            </a:r>
            <a:r>
              <a:rPr sz="3600" spc="185" dirty="0"/>
              <a:t>the</a:t>
            </a:r>
            <a:r>
              <a:rPr lang="en-ZA" sz="3600" spc="70" dirty="0"/>
              <a:t> </a:t>
            </a:r>
            <a:r>
              <a:rPr sz="3600" spc="185" dirty="0"/>
              <a:t>Problem</a:t>
            </a:r>
            <a:r>
              <a:rPr lang="en-ZA" sz="3600" spc="70" dirty="0"/>
              <a:t> </a:t>
            </a:r>
            <a:r>
              <a:rPr sz="3600" spc="305" dirty="0"/>
              <a:t>Domain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20343" y="1320738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Actors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345" y="1615581"/>
            <a:ext cx="493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Agents</a:t>
            </a:r>
            <a:r>
              <a:rPr lang="en-ZA"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external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lang="en-ZA"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interact</a:t>
            </a:r>
            <a:r>
              <a:rPr lang="en-ZA"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343" y="1908977"/>
            <a:ext cx="1824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Concepts/Objects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6345" y="2203464"/>
            <a:ext cx="532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Agents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working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lang="en-ZA" sz="1800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343" y="2496860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stories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6345" y="2791347"/>
            <a:ext cx="314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Scenarios</a:t>
            </a:r>
            <a:r>
              <a:rPr lang="en-ZA"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lang="en-ZA"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lang="en-ZA"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lang="en-ZA"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618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Example:</a:t>
            </a:r>
            <a:r>
              <a:rPr lang="en-ZA" spc="80" dirty="0"/>
              <a:t> </a:t>
            </a:r>
            <a:r>
              <a:rPr spc="254" dirty="0"/>
              <a:t>ATM</a:t>
            </a:r>
            <a:r>
              <a:rPr lang="en-ZA" spc="65" dirty="0"/>
              <a:t> </a:t>
            </a:r>
            <a:r>
              <a:rPr spc="290" dirty="0"/>
              <a:t>Machine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343" y="1300215"/>
            <a:ext cx="2367915" cy="6153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Arial"/>
                <a:cs typeface="Arial"/>
              </a:rPr>
              <a:t>Actors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Arial"/>
                <a:cs typeface="Arial"/>
              </a:rPr>
              <a:t>Usually</a:t>
            </a:r>
            <a:r>
              <a:rPr lang="en-ZA"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easy</a:t>
            </a:r>
            <a:r>
              <a:rPr lang="en-ZA"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lang="en-ZA"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identify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345" y="1908977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Most</a:t>
            </a:r>
            <a:r>
              <a:rPr lang="en-ZA" sz="18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visible</a:t>
            </a:r>
            <a:r>
              <a:rPr lang="en-ZA"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parts</a:t>
            </a:r>
            <a:r>
              <a:rPr lang="en-ZA"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lang="en-ZA" sz="18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lang="en-ZA"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equation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894" y="2429019"/>
            <a:ext cx="5262277" cy="23092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618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Example:</a:t>
            </a:r>
            <a:r>
              <a:rPr lang="en-ZA" spc="80" dirty="0"/>
              <a:t> </a:t>
            </a:r>
            <a:r>
              <a:rPr spc="254" dirty="0"/>
              <a:t>ATM</a:t>
            </a:r>
            <a:r>
              <a:rPr lang="en-ZA" spc="65" dirty="0"/>
              <a:t> </a:t>
            </a:r>
            <a:r>
              <a:rPr spc="290" dirty="0"/>
              <a:t>Machine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343" y="1300215"/>
            <a:ext cx="1567180" cy="6153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Arial"/>
                <a:cs typeface="Arial"/>
              </a:rPr>
              <a:t>Concepts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Arial"/>
                <a:cs typeface="Arial"/>
              </a:rPr>
              <a:t>Hard</a:t>
            </a:r>
            <a:r>
              <a:rPr lang="en-ZA" sz="18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lang="en-ZA"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identify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345" y="1908977"/>
            <a:ext cx="299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Conceptual</a:t>
            </a:r>
            <a:r>
              <a:rPr lang="en-ZA"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parts</a:t>
            </a:r>
            <a:r>
              <a:rPr lang="en-ZA"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lang="en-ZA"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lang="en-ZA"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54" y="1871639"/>
            <a:ext cx="4588080" cy="29805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1090058"/>
            <a:ext cx="9142095" cy="4051300"/>
            <a:chOff x="-355" y="1090058"/>
            <a:chExt cx="9142095" cy="4051300"/>
          </a:xfrm>
        </p:grpSpPr>
        <p:sp>
          <p:nvSpPr>
            <p:cNvPr id="3" name="object 3"/>
            <p:cNvSpPr/>
            <p:nvPr/>
          </p:nvSpPr>
          <p:spPr>
            <a:xfrm>
              <a:off x="-355" y="5045407"/>
              <a:ext cx="9142095" cy="95885"/>
            </a:xfrm>
            <a:custGeom>
              <a:avLst/>
              <a:gdLst/>
              <a:ahLst/>
              <a:cxnLst/>
              <a:rect l="l" t="t" r="r" b="b"/>
              <a:pathLst>
                <a:path w="9142095" h="95885">
                  <a:moveTo>
                    <a:pt x="9141472" y="0"/>
                  </a:moveTo>
                  <a:lnTo>
                    <a:pt x="0" y="0"/>
                  </a:lnTo>
                  <a:lnTo>
                    <a:pt x="0" y="95389"/>
                  </a:lnTo>
                  <a:lnTo>
                    <a:pt x="4570920" y="95389"/>
                  </a:lnTo>
                  <a:lnTo>
                    <a:pt x="9141472" y="95389"/>
                  </a:lnTo>
                  <a:lnTo>
                    <a:pt x="9141472" y="0"/>
                  </a:lnTo>
                  <a:close/>
                </a:path>
              </a:pathLst>
            </a:custGeom>
            <a:solidFill>
              <a:srgbClr val="CCA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298" y="1090058"/>
              <a:ext cx="5287662" cy="391685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8696" y="380786"/>
            <a:ext cx="618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54" dirty="0">
                <a:latin typeface="Trebuchet MS"/>
                <a:cs typeface="Trebuchet MS"/>
              </a:rPr>
              <a:t>Example:</a:t>
            </a:r>
            <a:r>
              <a:rPr lang="en-ZA" sz="4200" spc="80" dirty="0">
                <a:latin typeface="Trebuchet MS"/>
                <a:cs typeface="Trebuchet MS"/>
              </a:rPr>
              <a:t> </a:t>
            </a:r>
            <a:r>
              <a:rPr sz="4200" spc="254" dirty="0">
                <a:latin typeface="Trebuchet MS"/>
                <a:cs typeface="Trebuchet MS"/>
              </a:rPr>
              <a:t>ATM</a:t>
            </a:r>
            <a:r>
              <a:rPr lang="en-ZA" sz="4200" spc="65" dirty="0">
                <a:latin typeface="Trebuchet MS"/>
                <a:cs typeface="Trebuchet MS"/>
              </a:rPr>
              <a:t> </a:t>
            </a:r>
            <a:r>
              <a:rPr sz="4200" spc="290" dirty="0">
                <a:latin typeface="Trebuchet MS"/>
                <a:cs typeface="Trebuchet MS"/>
              </a:rPr>
              <a:t>Machine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343" y="1320738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lang="en-ZA" sz="1800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31F7C-B8C2-0CDB-5415-6B57B4AF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7922FC3F-A5ED-6C88-A32C-654C0EC3E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30"/>
            <a:ext cx="4387788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582605"/>
            <a:ext cx="2240924" cy="2243690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B2D0-626E-0155-1786-268090DE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299" y="719173"/>
            <a:ext cx="3848098" cy="2065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Development Methods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809" y="4210980"/>
            <a:ext cx="385081" cy="3750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81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985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FC42B1-7E43-93FD-B724-5174A9CA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274181"/>
            <a:ext cx="8317705" cy="995400"/>
          </a:xfrm>
        </p:spPr>
        <p:txBody>
          <a:bodyPr>
            <a:normAutofit/>
          </a:bodyPr>
          <a:lstStyle/>
          <a:p>
            <a:r>
              <a:rPr lang="en-US" sz="3000" dirty="0"/>
              <a:t>Software Development Methodologies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74E45-C81C-5D33-1DB5-645C5377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76804"/>
              </p:ext>
            </p:extLst>
          </p:nvPr>
        </p:nvGraphicFramePr>
        <p:xfrm>
          <a:off x="410766" y="1602175"/>
          <a:ext cx="8320087" cy="312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1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75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US" sz="1350" kern="12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7" y="346639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rtl="0">
              <a:defRPr/>
            </a:pPr>
            <a:endParaRPr lang="en-US" sz="1350" kern="12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C292D-F812-8A97-AF60-2159550A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0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 am I?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D32847-8B44-AE94-DA10-6F5679A522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802" y="1563108"/>
          <a:ext cx="7455715" cy="2882076"/>
        </p:xfrm>
        <a:graphic>
          <a:graphicData uri="http://schemas.openxmlformats.org/drawingml/2006/table">
            <a:tbl>
              <a:tblPr firstRow="1" firstCol="1" bandRow="1"/>
              <a:tblGrid>
                <a:gridCol w="2985095">
                  <a:extLst>
                    <a:ext uri="{9D8B030D-6E8A-4147-A177-3AD203B41FA5}">
                      <a16:colId xmlns:a16="http://schemas.microsoft.com/office/drawing/2014/main" val="1992894600"/>
                    </a:ext>
                  </a:extLst>
                </a:gridCol>
                <a:gridCol w="4470620">
                  <a:extLst>
                    <a:ext uri="{9D8B030D-6E8A-4147-A177-3AD203B41FA5}">
                      <a16:colId xmlns:a16="http://schemas.microsoft.com/office/drawing/2014/main" val="1881383733"/>
                    </a:ext>
                  </a:extLst>
                </a:gridCol>
              </a:tblGrid>
              <a:tr h="514922"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Name</a:t>
                      </a:r>
                      <a:endParaRPr lang="en-Z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Mr. Lucky Nkosi</a:t>
                      </a:r>
                      <a:endParaRPr lang="en-Z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634631"/>
                  </a:ext>
                </a:extLst>
              </a:tr>
              <a:tr h="514922"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Email</a:t>
                      </a:r>
                      <a:endParaRPr lang="en-Z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sng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  <a:hlinkClick r:id="rId2"/>
                        </a:rPr>
                        <a:t>lucky@bbd.co.za</a:t>
                      </a:r>
                      <a:endParaRPr lang="en-Z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086997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Consultation Hours:</a:t>
                      </a:r>
                      <a:endParaRPr lang="en-Z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Tuesday 11:30 – 13:30 </a:t>
                      </a:r>
                      <a:endParaRPr lang="en-Z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5074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pPr marL="82296" indent="-9144" algn="just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Consultation Bookings</a:t>
                      </a:r>
                      <a:endParaRPr lang="en-Z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2296" indent="-9144" algn="l" fontAlgn="t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175"/>
                        </a:spcAft>
                      </a:pPr>
                      <a:r>
                        <a:rPr lang="en-ZA" sz="2400" b="1" i="0" u="sng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  <a:hlinkClick r:id="rId3"/>
                        </a:rPr>
                        <a:t>Booking Link</a:t>
                      </a: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</a:t>
                      </a:r>
                      <a:r>
                        <a:rPr lang="en-ZA" sz="2400" b="1" i="0" u="none" strike="noStrike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bit.ly</a:t>
                      </a: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/</a:t>
                      </a:r>
                      <a:r>
                        <a:rPr lang="en-ZA" sz="2400" b="1" i="0" u="none" strike="noStrike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consultLucky</a:t>
                      </a:r>
                      <a:r>
                        <a:rPr lang="en-ZA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)</a:t>
                      </a:r>
                      <a:endParaRPr lang="en-Z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05" marR="154305" marT="2143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2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5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24091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Waterfall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380786"/>
            <a:ext cx="4830838" cy="3622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92AB0B-A7FC-955D-4180-E98D0CE9123E}"/>
              </a:ext>
            </a:extLst>
          </p:cNvPr>
          <p:cNvSpPr txBox="1"/>
          <p:nvPr/>
        </p:nvSpPr>
        <p:spPr>
          <a:xfrm>
            <a:off x="388696" y="1203325"/>
            <a:ext cx="58597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ZA" sz="1600" dirty="0">
                <a:effectLst/>
                <a:latin typeface="LiberationSans"/>
              </a:rPr>
              <a:t>One phase after another </a:t>
            </a:r>
          </a:p>
          <a:p>
            <a:pPr marL="285750" lvl="4" indent="-285750">
              <a:buFont typeface="Wingdings" pitchFamily="2" charset="2"/>
              <a:buChar char="Ø"/>
            </a:pPr>
            <a:r>
              <a:rPr lang="en-ZA" sz="1600" dirty="0">
                <a:effectLst/>
                <a:latin typeface="LiberationSans"/>
              </a:rPr>
              <a:t>Unidirectional </a:t>
            </a:r>
            <a:endParaRPr lang="en-ZA" sz="1600" dirty="0">
              <a:effectLst/>
            </a:endParaRPr>
          </a:p>
          <a:p>
            <a:r>
              <a:rPr lang="en-ZA" sz="1600" dirty="0">
                <a:effectLst/>
                <a:latin typeface="LiberationSans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Simple to come up with </a:t>
            </a:r>
            <a:endParaRPr lang="en-ZA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Easy to manage </a:t>
            </a:r>
          </a:p>
          <a:p>
            <a:r>
              <a:rPr lang="en-ZA" sz="1600" dirty="0">
                <a:effectLst/>
                <a:latin typeface="LiberationSans"/>
              </a:rPr>
              <a:t>Cons: </a:t>
            </a:r>
            <a:endParaRPr lang="en-ZA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Only have a working product at the very 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Hard to revise; locked in after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High risk, high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Does not incorporate feedback </a:t>
            </a:r>
            <a:endParaRPr lang="en-ZA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effectLst/>
                <a:latin typeface="LiberationSans"/>
              </a:rPr>
              <a:t>Not suitable for larger systems </a:t>
            </a:r>
            <a:endParaRPr lang="en-ZA" sz="160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67875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Iterative</a:t>
            </a:r>
            <a:r>
              <a:rPr lang="en-ZA" spc="80" dirty="0"/>
              <a:t> </a:t>
            </a:r>
            <a:r>
              <a:rPr spc="330" dirty="0"/>
              <a:t>and</a:t>
            </a:r>
            <a:r>
              <a:rPr lang="en-ZA" spc="80" dirty="0"/>
              <a:t> </a:t>
            </a:r>
            <a:r>
              <a:rPr spc="195" dirty="0"/>
              <a:t>Incremental</a:t>
            </a: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573499"/>
            <a:ext cx="3958196" cy="22157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E9CD2F-1C98-AC7A-84F5-2104D22E1B19}"/>
              </a:ext>
            </a:extLst>
          </p:cNvPr>
          <p:cNvSpPr txBox="1"/>
          <p:nvPr/>
        </p:nvSpPr>
        <p:spPr>
          <a:xfrm>
            <a:off x="388696" y="1127125"/>
            <a:ext cx="53263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400" dirty="0">
                <a:effectLst/>
                <a:latin typeface="LiberationSans"/>
              </a:rPr>
              <a:t>Create a Minimum </a:t>
            </a:r>
            <a:r>
              <a:rPr lang="en-ZA" sz="1400" dirty="0">
                <a:latin typeface="LiberationSans"/>
              </a:rPr>
              <a:t>V</a:t>
            </a:r>
            <a:r>
              <a:rPr lang="en-ZA" sz="1400" dirty="0">
                <a:effectLst/>
                <a:latin typeface="LiberationSans"/>
              </a:rPr>
              <a:t>iable Product (MVP), and incrementally add to it </a:t>
            </a:r>
            <a:endParaRPr lang="en-ZA" sz="1400" dirty="0">
              <a:effectLst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Increments defined by amount of work to be done </a:t>
            </a:r>
            <a:endParaRPr lang="en-ZA" sz="1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Repeat until product is done </a:t>
            </a:r>
          </a:p>
          <a:p>
            <a:endParaRPr lang="en-ZA" sz="1400" dirty="0">
              <a:latin typeface="LiberationSans"/>
            </a:endParaRPr>
          </a:p>
          <a:p>
            <a:r>
              <a:rPr lang="en-ZA" sz="1400" dirty="0">
                <a:effectLst/>
                <a:latin typeface="LiberationSans"/>
              </a:rPr>
              <a:t>Pros: </a:t>
            </a:r>
            <a:endParaRPr lang="en-ZA" sz="1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Get minimum viable product (MVP) out sooner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Can work in order of priority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Can accommodate requirements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Client can give feedback after every iteration </a:t>
            </a:r>
            <a:endParaRPr lang="en-ZA" sz="1400" dirty="0">
              <a:effectLst/>
            </a:endParaRPr>
          </a:p>
          <a:p>
            <a:r>
              <a:rPr lang="en-ZA" sz="1400" dirty="0">
                <a:effectLst/>
                <a:latin typeface="LiberationSans"/>
              </a:rPr>
              <a:t>Cons: </a:t>
            </a:r>
            <a:endParaRPr lang="en-ZA" sz="1400" dirty="0">
              <a:latin typeface="Liberatio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Harder to manage </a:t>
            </a:r>
            <a:endParaRPr lang="en-ZA" sz="1400" dirty="0">
              <a:latin typeface="Liberatio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Initial planning must be efficient as every increment must work with future increments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effectLst/>
                <a:latin typeface="LiberationSans"/>
              </a:rPr>
              <a:t>Defining increments can be difficult </a:t>
            </a:r>
            <a:endParaRPr lang="en-ZA" sz="14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3519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Agile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C5F52F-AEE0-370F-B0D7-283C80EBE356}"/>
              </a:ext>
            </a:extLst>
          </p:cNvPr>
          <p:cNvSpPr txBox="1"/>
          <p:nvPr/>
        </p:nvSpPr>
        <p:spPr>
          <a:xfrm>
            <a:off x="388696" y="153648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  <a:latin typeface="LiberationSans"/>
              </a:rPr>
              <a:t>Build on Iterative and Incrementa</a:t>
            </a:r>
            <a:r>
              <a:rPr lang="en-ZA" sz="1200" dirty="0">
                <a:latin typeface="LiberationSans"/>
              </a:rPr>
              <a:t>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Increments are defined by timed intervals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Not so much planning, focus more on immediate requirements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Focus on collaboration </a:t>
            </a:r>
          </a:p>
          <a:p>
            <a:endParaRPr lang="en-ZA" sz="1200" dirty="0">
              <a:effectLst/>
            </a:endParaRPr>
          </a:p>
          <a:p>
            <a:r>
              <a:rPr lang="en-ZA" sz="1200" dirty="0">
                <a:effectLst/>
              </a:rPr>
              <a:t>Pros: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Early and frequent releases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Can accommodate changing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Constant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Simple </a:t>
            </a:r>
          </a:p>
          <a:p>
            <a:r>
              <a:rPr lang="en-ZA" sz="1200" dirty="0"/>
              <a:t>C</a:t>
            </a:r>
            <a:r>
              <a:rPr lang="en-ZA" sz="1200" dirty="0">
                <a:effectLst/>
              </a:rPr>
              <a:t>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Can be difficult to constantly meet with client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Requires more discipline to meet time goals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>
                <a:effectLst/>
              </a:rPr>
              <a:t>Time estimation needs to be good </a:t>
            </a:r>
          </a:p>
          <a:p>
            <a:endParaRPr lang="en-ZA" sz="1200" dirty="0">
              <a:effectLst/>
            </a:endParaRPr>
          </a:p>
        </p:txBody>
      </p:sp>
      <p:pic>
        <p:nvPicPr>
          <p:cNvPr id="29" name="Picture 28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634712F-A361-31DA-B8F2-E4430ECEF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36486"/>
            <a:ext cx="2801687" cy="2108200"/>
          </a:xfrm>
          <a:prstGeom prst="rect">
            <a:avLst/>
          </a:prstGeom>
        </p:spPr>
      </p:pic>
      <p:pic>
        <p:nvPicPr>
          <p:cNvPr id="3073" name="Picture 1" descr="page1image10571216">
            <a:extLst>
              <a:ext uri="{FF2B5EF4-FFF2-40B4-BE49-F238E27FC236}">
                <a16:creationId xmlns:a16="http://schemas.microsoft.com/office/drawing/2014/main" id="{12C84A4F-6805-26CC-1467-78C33704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76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 descr="page1image10571216">
            <a:extLst>
              <a:ext uri="{FF2B5EF4-FFF2-40B4-BE49-F238E27FC236}">
                <a16:creationId xmlns:a16="http://schemas.microsoft.com/office/drawing/2014/main" id="{EB45FA77-C95F-660B-0B7A-38AD0828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76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35" y="215648"/>
            <a:ext cx="7126198" cy="47501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7329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67E4C-EA5A-05A0-C158-78DEDC19AFE9}"/>
              </a:ext>
            </a:extLst>
          </p:cNvPr>
          <p:cNvSpPr txBox="1"/>
          <p:nvPr/>
        </p:nvSpPr>
        <p:spPr>
          <a:xfrm>
            <a:off x="1295400" y="1203325"/>
            <a:ext cx="6400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Development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Developers, Analysts, Designers, Domain Experts,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Autonomy on how to develop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Collaborative </a:t>
            </a:r>
          </a:p>
          <a:p>
            <a:r>
              <a:rPr lang="en-US" sz="1400" dirty="0"/>
              <a:t>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Responsible for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arbiter on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Reprioritises</a:t>
            </a:r>
            <a:r>
              <a:rPr lang="en-US" sz="1400" dirty="0"/>
              <a:t> backlog constantly </a:t>
            </a:r>
          </a:p>
          <a:p>
            <a:r>
              <a:rPr lang="en-US" sz="1400" dirty="0"/>
              <a:t>ScrumMaster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 of the dev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Helps facilitate the scrum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Ensures the team works together smoothly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a leader, but not a manager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532630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  <a:r>
              <a:rPr lang="en-US" spc="360" dirty="0"/>
              <a:t> Ceremonies</a:t>
            </a:r>
            <a:endParaRPr spc="360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188" y="457528"/>
            <a:ext cx="2928815" cy="4254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068A21-EA5B-98FD-5685-A92169B43E78}"/>
              </a:ext>
            </a:extLst>
          </p:cNvPr>
          <p:cNvSpPr txBox="1"/>
          <p:nvPr/>
        </p:nvSpPr>
        <p:spPr>
          <a:xfrm>
            <a:off x="765848" y="1355725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3200" dirty="0">
                <a:effectLst/>
                <a:latin typeface="LiberationSans"/>
              </a:rPr>
              <a:t>Sprint Planning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3200" dirty="0">
                <a:effectLst/>
                <a:latin typeface="LiberationSans"/>
              </a:rPr>
              <a:t>Daily Scrum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3200" dirty="0">
                <a:effectLst/>
                <a:latin typeface="LiberationSans"/>
              </a:rPr>
              <a:t>Sprint Review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3200" dirty="0">
                <a:effectLst/>
                <a:latin typeface="LiberationSans"/>
              </a:rPr>
              <a:t>Sprint Retrospective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3200" dirty="0">
                <a:effectLst/>
                <a:latin typeface="LiberationSans"/>
              </a:rPr>
              <a:t>Backlog Refinement </a:t>
            </a:r>
            <a:endParaRPr lang="en-ZA" sz="32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7329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4246" y="901351"/>
            <a:ext cx="3927828" cy="3128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2DF464-BCED-2D90-C549-BF6D3CAEA2E2}"/>
              </a:ext>
            </a:extLst>
          </p:cNvPr>
          <p:cNvSpPr txBox="1"/>
          <p:nvPr/>
        </p:nvSpPr>
        <p:spPr>
          <a:xfrm>
            <a:off x="363471" y="1377009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800" b="1" dirty="0">
                <a:effectLst/>
                <a:latin typeface="LiberationSans"/>
              </a:rPr>
              <a:t>Sprint Planning</a:t>
            </a:r>
            <a:endParaRPr lang="en-ZA" b="1" dirty="0">
              <a:latin typeface="Liberatio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Product Backlog: list of requirements (user stories)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Dev team and product owner work together to pull backlog items into the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Break each backlog item into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Need to estimate how many backlog items to do in time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Need to prioritise certain backlog items over others </a:t>
            </a:r>
            <a:endParaRPr lang="en-ZA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7329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669925"/>
            <a:ext cx="3749153" cy="37922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302574-759F-776E-B01A-EE203F6DC7B3}"/>
              </a:ext>
            </a:extLst>
          </p:cNvPr>
          <p:cNvSpPr txBox="1"/>
          <p:nvPr/>
        </p:nvSpPr>
        <p:spPr>
          <a:xfrm>
            <a:off x="388696" y="1316832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Daily Scrum </a:t>
            </a:r>
            <a:r>
              <a:rPr lang="en-US" dirty="0"/>
              <a:t>(standup)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~15 minutes every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plan for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goals, impediments,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did I do yesterday? What did I do today?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 impediments?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Commitment to you and your team</a:t>
            </a:r>
          </a:p>
          <a:p>
            <a:endParaRPr lang="en-US" dirty="0"/>
          </a:p>
          <a:p>
            <a:r>
              <a:rPr lang="en-US" dirty="0"/>
              <a:t>Can be over WhatsApp/Discord/etc. I will be checking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7329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197" y="143639"/>
            <a:ext cx="3679558" cy="48225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9090C0-D9A6-16DA-9524-638747D36BCF}"/>
              </a:ext>
            </a:extLst>
          </p:cNvPr>
          <p:cNvSpPr txBox="1"/>
          <p:nvPr/>
        </p:nvSpPr>
        <p:spPr>
          <a:xfrm>
            <a:off x="375610" y="1279525"/>
            <a:ext cx="4572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Sprint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demo of current version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 determines which backlog items are done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Code complete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Deployed to appropriate env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Adequately tested Feedback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8366607" cy="66611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ZA" b="0" i="0" spc="360" dirty="0">
                <a:latin typeface="Trebuchet MS"/>
                <a:ea typeface="+mj-ea"/>
                <a:cs typeface="Trebuchet MS"/>
              </a:rPr>
              <a:t>Scrum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EC231-B60D-0F3F-6CF6-44467352E2E6}"/>
              </a:ext>
            </a:extLst>
          </p:cNvPr>
          <p:cNvSpPr txBox="1"/>
          <p:nvPr/>
        </p:nvSpPr>
        <p:spPr>
          <a:xfrm>
            <a:off x="388696" y="1431925"/>
            <a:ext cx="7688504" cy="2819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 Retrospective</a:t>
            </a:r>
            <a:endParaRPr lang="en-US" sz="2400" b="1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 on how the last sprint went </a:t>
            </a:r>
            <a:endParaRPr lang="en-US" sz="2400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the team improve? </a:t>
            </a:r>
            <a:endParaRPr lang="en-US" sz="2400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to be transparent and a safe space for all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devs</a:t>
            </a:r>
            <a:endParaRPr lang="en-US" sz="2400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blaming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DA941-5C7A-DA82-DDBC-7DDDE2AD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552143"/>
            <a:ext cx="3733800" cy="2376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Outline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2A15151F-5FCB-6654-36EB-F4A9748D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085631"/>
            <a:ext cx="966789" cy="966789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8221EACD-DF55-4AF4-A249-965F0617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540473"/>
            <a:ext cx="4058507" cy="4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8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4218" y="1513096"/>
            <a:ext cx="3271086" cy="2442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7329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AAC51-6A1A-809A-5EAB-A4090AD34CC6}"/>
              </a:ext>
            </a:extLst>
          </p:cNvPr>
          <p:cNvSpPr txBox="1"/>
          <p:nvPr/>
        </p:nvSpPr>
        <p:spPr>
          <a:xfrm>
            <a:off x="388696" y="1513096"/>
            <a:ext cx="494530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dirty="0">
                <a:effectLst/>
                <a:latin typeface="LiberationSans"/>
              </a:rPr>
              <a:t>Backlog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Take the product backlog and refine it </a:t>
            </a:r>
            <a:endParaRPr lang="en-ZA" dirty="0">
              <a:latin typeface="Liberatio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Break down large items into smaller ones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>
                <a:effectLst/>
                <a:latin typeface="LiberationSans"/>
              </a:rPr>
              <a:t>Smaller, evenly-sized tasks are easier to estimate times for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800" dirty="0">
                <a:effectLst/>
                <a:latin typeface="LiberationSans"/>
              </a:rPr>
              <a:t>Adjust estimates based on progress </a:t>
            </a: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Reassess priorities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Prune unnecessary items </a:t>
            </a:r>
            <a:endParaRPr lang="en-ZA" dirty="0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7329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Scrum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0645" y="1943648"/>
            <a:ext cx="2582633" cy="25826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E2BA74-6433-B2E4-9DDC-CE573039D932}"/>
              </a:ext>
            </a:extLst>
          </p:cNvPr>
          <p:cNvSpPr txBox="1"/>
          <p:nvPr/>
        </p:nvSpPr>
        <p:spPr>
          <a:xfrm>
            <a:off x="609600" y="1279525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800" dirty="0">
                <a:effectLst/>
                <a:latin typeface="LiberationSans"/>
              </a:rPr>
              <a:t>Check resources on Moodle for more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Videos on the scrum process </a:t>
            </a: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Scrum reference card </a:t>
            </a:r>
          </a:p>
          <a:p>
            <a:endParaRPr lang="en-ZA" dirty="0">
              <a:latin typeface="LiberationSans"/>
            </a:endParaRPr>
          </a:p>
          <a:p>
            <a:r>
              <a:rPr lang="en-ZA" sz="1800" dirty="0">
                <a:effectLst/>
                <a:latin typeface="LiberationSans"/>
              </a:rPr>
              <a:t>Recommended software: </a:t>
            </a:r>
            <a:endParaRPr lang="en-ZA" dirty="0">
              <a:latin typeface="Liberatio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 err="1">
                <a:effectLst/>
                <a:latin typeface="LiberationSans"/>
              </a:rPr>
              <a:t>Github</a:t>
            </a:r>
            <a:r>
              <a:rPr lang="en-ZA" sz="1800" dirty="0">
                <a:effectLst/>
                <a:latin typeface="LiberationSans"/>
              </a:rPr>
              <a:t>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atin typeface="LiberationSans"/>
              </a:rPr>
              <a:t>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Taiga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latin typeface="LiberationSans"/>
              </a:rPr>
              <a:t>Notion </a:t>
            </a:r>
            <a:endParaRPr lang="en-ZA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1845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96" y="1413626"/>
            <a:ext cx="500253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ZA" sz="1800" dirty="0">
                <a:effectLst/>
                <a:latin typeface="LiberationSans"/>
              </a:rPr>
              <a:t>Choose groups of around 4-6 people. </a:t>
            </a:r>
            <a:endParaRPr lang="en-ZA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800" dirty="0">
                <a:effectLst/>
                <a:latin typeface="LiberationSans"/>
              </a:rPr>
              <a:t>Use the next week choose your groups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800" dirty="0">
                <a:effectLst/>
                <a:latin typeface="LiberationSans"/>
              </a:rPr>
              <a:t>A list of projects will be out as soon as possible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800" dirty="0">
                <a:effectLst/>
                <a:latin typeface="LiberationSans"/>
              </a:rPr>
              <a:t>Each group must select 3 different choices in descending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800" dirty="0">
                <a:effectLst/>
                <a:latin typeface="LiberationSans"/>
              </a:rPr>
              <a:t>order of preference.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800" dirty="0">
                <a:effectLst/>
                <a:latin typeface="LiberationSans"/>
              </a:rPr>
              <a:t>You will be allocated a project with your selection in mind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800" dirty="0">
                <a:effectLst/>
                <a:latin typeface="LiberationSans"/>
              </a:rPr>
              <a:t>Projects will be conducted using the </a:t>
            </a:r>
            <a:r>
              <a:rPr lang="en-ZA" sz="1800" i="1" dirty="0">
                <a:effectLst/>
                <a:latin typeface="LiberationSans"/>
              </a:rPr>
              <a:t>Scrum </a:t>
            </a:r>
            <a:r>
              <a:rPr lang="en-ZA" sz="1800" dirty="0">
                <a:effectLst/>
                <a:latin typeface="LiberationSans"/>
              </a:rPr>
              <a:t>methodology.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1920" y="4610889"/>
            <a:ext cx="20154" cy="205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2638" y="863652"/>
            <a:ext cx="3175203" cy="3183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261" y="2208506"/>
            <a:ext cx="58610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Assessment</a:t>
            </a:r>
            <a:r>
              <a:rPr lang="en-ZA" spc="75" dirty="0"/>
              <a:t> </a:t>
            </a:r>
            <a:r>
              <a:rPr spc="18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58616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Assessment</a:t>
            </a:r>
            <a:r>
              <a:rPr lang="en-ZA" spc="70" dirty="0"/>
              <a:t> </a:t>
            </a:r>
            <a:r>
              <a:rPr spc="185" dirty="0"/>
              <a:t>Structure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7352" y="1766711"/>
          <a:ext cx="7239000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lang="en-ZA"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Tests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631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30%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631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15%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lang="en-ZA"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lang="en-ZA"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lang="en-ZA"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Assessments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631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15%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Exam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631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40%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1920" y="4610889"/>
            <a:ext cx="20154" cy="20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9" y="2208506"/>
            <a:ext cx="68243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What</a:t>
            </a:r>
            <a:r>
              <a:rPr lang="en-ZA" spc="65" dirty="0"/>
              <a:t> </a:t>
            </a:r>
            <a:r>
              <a:rPr spc="220" dirty="0"/>
              <a:t>is</a:t>
            </a:r>
            <a:r>
              <a:rPr lang="en-ZA" spc="60" dirty="0"/>
              <a:t> </a:t>
            </a:r>
            <a:r>
              <a:rPr spc="204" dirty="0"/>
              <a:t>Software</a:t>
            </a:r>
            <a:r>
              <a:rPr lang="en-ZA" spc="65" dirty="0"/>
              <a:t> </a:t>
            </a:r>
            <a:r>
              <a:rPr spc="400" dirty="0"/>
              <a:t>Design?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" y="380786"/>
            <a:ext cx="682370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What</a:t>
            </a:r>
            <a:r>
              <a:rPr lang="en-ZA" spc="60" dirty="0"/>
              <a:t> </a:t>
            </a:r>
            <a:r>
              <a:rPr spc="215" dirty="0"/>
              <a:t>is</a:t>
            </a:r>
            <a:r>
              <a:rPr lang="en-ZA" spc="65" dirty="0"/>
              <a:t> </a:t>
            </a:r>
            <a:r>
              <a:rPr spc="200" dirty="0"/>
              <a:t>Software</a:t>
            </a:r>
            <a:r>
              <a:rPr lang="en-ZA" spc="65" dirty="0"/>
              <a:t> </a:t>
            </a:r>
            <a:r>
              <a:rPr spc="400" dirty="0"/>
              <a:t>Design?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96" y="1246938"/>
            <a:ext cx="8138159" cy="249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ZA" sz="1800" dirty="0">
                <a:effectLst/>
                <a:latin typeface="LiberationSans"/>
              </a:rPr>
              <a:t>Software design involves problem solving and planning a software solution. This </a:t>
            </a:r>
            <a:endParaRPr lang="en-ZA" dirty="0">
              <a:effectLst/>
            </a:endParaRPr>
          </a:p>
          <a:p>
            <a:r>
              <a:rPr lang="en-ZA" sz="1800" dirty="0">
                <a:effectLst/>
                <a:latin typeface="LiberationSans"/>
              </a:rPr>
              <a:t>includes low-level </a:t>
            </a:r>
            <a:r>
              <a:rPr lang="en-ZA" sz="1800" b="1" dirty="0">
                <a:effectLst/>
                <a:latin typeface="Arial" panose="020B0604020202020204" pitchFamily="34" charset="0"/>
              </a:rPr>
              <a:t>component </a:t>
            </a:r>
            <a:r>
              <a:rPr lang="en-ZA" sz="1800" dirty="0">
                <a:effectLst/>
                <a:latin typeface="LiberationSans"/>
              </a:rPr>
              <a:t>and </a:t>
            </a:r>
            <a:r>
              <a:rPr lang="en-ZA" sz="1800" b="1" dirty="0">
                <a:effectLst/>
                <a:latin typeface="Arial" panose="020B0604020202020204" pitchFamily="34" charset="0"/>
              </a:rPr>
              <a:t>algorithm design </a:t>
            </a:r>
            <a:r>
              <a:rPr lang="en-ZA" sz="1800" dirty="0">
                <a:effectLst/>
                <a:latin typeface="LiberationSans"/>
              </a:rPr>
              <a:t>and a </a:t>
            </a:r>
            <a:r>
              <a:rPr lang="en-ZA" sz="1800" b="1" dirty="0">
                <a:effectLst/>
                <a:latin typeface="Arial" panose="020B0604020202020204" pitchFamily="34" charset="0"/>
              </a:rPr>
              <a:t>high-level </a:t>
            </a:r>
            <a:endParaRPr lang="en-ZA" dirty="0">
              <a:effectLst/>
            </a:endParaRPr>
          </a:p>
          <a:p>
            <a:r>
              <a:rPr lang="en-ZA" sz="1800" b="1" dirty="0">
                <a:effectLst/>
                <a:latin typeface="Arial" panose="020B0604020202020204" pitchFamily="34" charset="0"/>
              </a:rPr>
              <a:t>architectural </a:t>
            </a:r>
            <a:r>
              <a:rPr lang="en-ZA" sz="1800" dirty="0">
                <a:effectLst/>
                <a:latin typeface="LiberationSans"/>
              </a:rPr>
              <a:t>design. The following are some common aspects of software design: </a:t>
            </a:r>
            <a:endParaRPr lang="en-ZA" dirty="0">
              <a:effectLst/>
            </a:endParaRPr>
          </a:p>
          <a:p>
            <a:pPr marL="927100" indent="-340995">
              <a:lnSpc>
                <a:spcPct val="100000"/>
              </a:lnSpc>
              <a:spcBef>
                <a:spcPts val="1360"/>
              </a:spcBef>
              <a:buChar char="●"/>
              <a:tabLst>
                <a:tab pos="926465" algn="l"/>
                <a:tab pos="927100" algn="l"/>
              </a:tabLst>
            </a:pPr>
            <a:r>
              <a:rPr sz="1800" dirty="0">
                <a:latin typeface="+mn-lt"/>
                <a:cs typeface="Arial"/>
              </a:rPr>
              <a:t>Requirements</a:t>
            </a:r>
            <a:r>
              <a:rPr lang="en-ZA" sz="1800" spc="-10" dirty="0">
                <a:latin typeface="+mn-lt"/>
                <a:cs typeface="Arial"/>
              </a:rPr>
              <a:t> </a:t>
            </a:r>
            <a:r>
              <a:rPr sz="1800" spc="-10" dirty="0">
                <a:latin typeface="+mn-lt"/>
                <a:cs typeface="Arial"/>
              </a:rPr>
              <a:t>gathering</a:t>
            </a:r>
            <a:endParaRPr sz="1800" dirty="0">
              <a:latin typeface="+mn-lt"/>
              <a:cs typeface="Arial"/>
            </a:endParaRPr>
          </a:p>
          <a:p>
            <a:pPr marL="927100" indent="-340995">
              <a:lnSpc>
                <a:spcPct val="100000"/>
              </a:lnSpc>
              <a:spcBef>
                <a:spcPts val="145"/>
              </a:spcBef>
              <a:buChar char="●"/>
              <a:tabLst>
                <a:tab pos="926465" algn="l"/>
                <a:tab pos="927100" algn="l"/>
              </a:tabLst>
            </a:pPr>
            <a:r>
              <a:rPr sz="1800" dirty="0">
                <a:latin typeface="+mn-lt"/>
                <a:cs typeface="Arial"/>
              </a:rPr>
              <a:t>Object-oriented</a:t>
            </a:r>
            <a:r>
              <a:rPr lang="en-ZA" sz="1800" spc="10" dirty="0">
                <a:latin typeface="+mn-lt"/>
                <a:cs typeface="Arial"/>
              </a:rPr>
              <a:t> </a:t>
            </a:r>
            <a:r>
              <a:rPr sz="1800" spc="-10" dirty="0">
                <a:latin typeface="+mn-lt"/>
                <a:cs typeface="Arial"/>
              </a:rPr>
              <a:t>design</a:t>
            </a:r>
            <a:endParaRPr sz="1800" dirty="0">
              <a:latin typeface="+mn-lt"/>
              <a:cs typeface="Arial"/>
            </a:endParaRPr>
          </a:p>
          <a:p>
            <a:pPr marL="927100" indent="-340995">
              <a:lnSpc>
                <a:spcPct val="100000"/>
              </a:lnSpc>
              <a:spcBef>
                <a:spcPts val="165"/>
              </a:spcBef>
              <a:buChar char="●"/>
              <a:tabLst>
                <a:tab pos="926465" algn="l"/>
                <a:tab pos="927100" algn="l"/>
              </a:tabLst>
            </a:pPr>
            <a:r>
              <a:rPr sz="1800" dirty="0">
                <a:latin typeface="+mn-lt"/>
                <a:cs typeface="Arial"/>
              </a:rPr>
              <a:t>Design</a:t>
            </a:r>
            <a:r>
              <a:rPr lang="en-ZA" sz="1800" spc="-10" dirty="0">
                <a:latin typeface="+mn-lt"/>
                <a:cs typeface="Arial"/>
              </a:rPr>
              <a:t> </a:t>
            </a:r>
            <a:r>
              <a:rPr sz="1800" spc="-10" dirty="0">
                <a:latin typeface="+mn-lt"/>
                <a:cs typeface="Arial"/>
              </a:rPr>
              <a:t>patterns</a:t>
            </a:r>
            <a:endParaRPr sz="1800" dirty="0">
              <a:latin typeface="+mn-lt"/>
              <a:cs typeface="Arial"/>
            </a:endParaRPr>
          </a:p>
          <a:p>
            <a:pPr marL="927100" indent="-340995">
              <a:lnSpc>
                <a:spcPct val="100000"/>
              </a:lnSpc>
              <a:spcBef>
                <a:spcPts val="155"/>
              </a:spcBef>
              <a:buChar char="●"/>
              <a:tabLst>
                <a:tab pos="926465" algn="l"/>
                <a:tab pos="927100" algn="l"/>
              </a:tabLst>
            </a:pPr>
            <a:r>
              <a:rPr sz="1800" dirty="0">
                <a:latin typeface="+mn-lt"/>
                <a:cs typeface="Arial"/>
              </a:rPr>
              <a:t>Architectural</a:t>
            </a:r>
            <a:r>
              <a:rPr lang="en-ZA" sz="1800" spc="-10" dirty="0">
                <a:latin typeface="+mn-lt"/>
                <a:cs typeface="Arial"/>
              </a:rPr>
              <a:t> </a:t>
            </a:r>
            <a:r>
              <a:rPr sz="1800" spc="-10" dirty="0">
                <a:latin typeface="+mn-lt"/>
                <a:cs typeface="Arial"/>
              </a:rPr>
              <a:t>patterns</a:t>
            </a:r>
            <a:endParaRPr sz="1800" dirty="0">
              <a:latin typeface="+mn-lt"/>
              <a:cs typeface="Arial"/>
            </a:endParaRPr>
          </a:p>
          <a:p>
            <a:pPr marL="927100" indent="-340995">
              <a:lnSpc>
                <a:spcPct val="100000"/>
              </a:lnSpc>
              <a:spcBef>
                <a:spcPts val="150"/>
              </a:spcBef>
              <a:buChar char="●"/>
              <a:tabLst>
                <a:tab pos="926465" algn="l"/>
                <a:tab pos="927100" algn="l"/>
              </a:tabLst>
            </a:pPr>
            <a:r>
              <a:rPr sz="1800" spc="-10" dirty="0">
                <a:latin typeface="+mn-lt"/>
                <a:cs typeface="Arial"/>
              </a:rPr>
              <a:t>Testing</a:t>
            </a:r>
            <a:endParaRPr sz="18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865" y="2208506"/>
            <a:ext cx="43815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Software</a:t>
            </a:r>
            <a:r>
              <a:rPr lang="en-ZA" spc="80" dirty="0"/>
              <a:t> </a:t>
            </a:r>
            <a:r>
              <a:rPr spc="355" dirty="0"/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838</Words>
  <Application>Microsoft Macintosh PowerPoint</Application>
  <PresentationFormat>Custom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Cambria</vt:lpstr>
      <vt:lpstr>Courier New</vt:lpstr>
      <vt:lpstr>LiberationSans</vt:lpstr>
      <vt:lpstr>Trebuchet MS</vt:lpstr>
      <vt:lpstr>Wingdings</vt:lpstr>
      <vt:lpstr>Office Theme</vt:lpstr>
      <vt:lpstr>1_Office Theme</vt:lpstr>
      <vt:lpstr>COMS 3009/10/28A   Software Design</vt:lpstr>
      <vt:lpstr>Who am I?</vt:lpstr>
      <vt:lpstr>Course Outline</vt:lpstr>
      <vt:lpstr>Project</vt:lpstr>
      <vt:lpstr>Assessment Structure</vt:lpstr>
      <vt:lpstr>Assessment Structure</vt:lpstr>
      <vt:lpstr>What is Software Design?</vt:lpstr>
      <vt:lpstr>What is Software Design?</vt:lpstr>
      <vt:lpstr>Software Design</vt:lpstr>
      <vt:lpstr>The Role of a Software Engineer</vt:lpstr>
      <vt:lpstr>Example: ATM Machine</vt:lpstr>
      <vt:lpstr>Solving the Problem</vt:lpstr>
      <vt:lpstr>Example: ATM Machine</vt:lpstr>
      <vt:lpstr>Understanding the Problem Domain</vt:lpstr>
      <vt:lpstr>Example: ATM Machine</vt:lpstr>
      <vt:lpstr>Example: ATM Machine</vt:lpstr>
      <vt:lpstr>PowerPoint Presentation</vt:lpstr>
      <vt:lpstr>Software Development Methods</vt:lpstr>
      <vt:lpstr>Software Development Methodologies</vt:lpstr>
      <vt:lpstr>Waterfall</vt:lpstr>
      <vt:lpstr>Iterative and Incremental</vt:lpstr>
      <vt:lpstr>Agile</vt:lpstr>
      <vt:lpstr>PowerPoint Presentation</vt:lpstr>
      <vt:lpstr>Scrum</vt:lpstr>
      <vt:lpstr>Scrum Ceremonies</vt:lpstr>
      <vt:lpstr>Scrum</vt:lpstr>
      <vt:lpstr>Scrum</vt:lpstr>
      <vt:lpstr>Scrum</vt:lpstr>
      <vt:lpstr>Scrum</vt:lpstr>
      <vt:lpstr>Scrum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Design: Course Details</dc:title>
  <dc:creator>Rylan Perumal</dc:creator>
  <cp:lastModifiedBy>Lucky Nkosi</cp:lastModifiedBy>
  <cp:revision>2</cp:revision>
  <dcterms:created xsi:type="dcterms:W3CDTF">2024-02-11T19:14:05Z</dcterms:created>
  <dcterms:modified xsi:type="dcterms:W3CDTF">2024-02-13T14:34:38Z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Impress</vt:lpwstr>
  </property>
  <property fmtid="{D5CDD505-2E9C-101B-9397-08002B2CF9AE}" pid="4" name="LastSaved">
    <vt:filetime>2023-02-22T00:00:00Z</vt:filetime>
  </property>
</Properties>
</file>