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91" r:id="rId2"/>
    <p:sldId id="292" r:id="rId3"/>
    <p:sldId id="293" r:id="rId4"/>
    <p:sldId id="295" r:id="rId5"/>
    <p:sldId id="296" r:id="rId6"/>
    <p:sldId id="298" r:id="rId7"/>
    <p:sldId id="299" r:id="rId8"/>
    <p:sldId id="325" r:id="rId9"/>
    <p:sldId id="300" r:id="rId10"/>
    <p:sldId id="301" r:id="rId11"/>
    <p:sldId id="303" r:id="rId12"/>
    <p:sldId id="304" r:id="rId13"/>
    <p:sldId id="309" r:id="rId14"/>
    <p:sldId id="310" r:id="rId15"/>
    <p:sldId id="311" r:id="rId16"/>
    <p:sldId id="312" r:id="rId17"/>
    <p:sldId id="313" r:id="rId18"/>
    <p:sldId id="306" r:id="rId19"/>
    <p:sldId id="307" r:id="rId20"/>
    <p:sldId id="305" r:id="rId21"/>
    <p:sldId id="308" r:id="rId22"/>
    <p:sldId id="314" r:id="rId23"/>
    <p:sldId id="315" r:id="rId24"/>
    <p:sldId id="316" r:id="rId25"/>
    <p:sldId id="317" r:id="rId26"/>
    <p:sldId id="318" r:id="rId27"/>
    <p:sldId id="319" r:id="rId28"/>
    <p:sldId id="320" r:id="rId29"/>
    <p:sldId id="321" r:id="rId30"/>
    <p:sldId id="322" r:id="rId31"/>
    <p:sldId id="323" r:id="rId32"/>
    <p:sldId id="324" r:id="rId33"/>
    <p:sldId id="32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BCCF9A-8991-D548-9EC6-17D10F574B8A}" v="180" dt="2024-02-20T22:08:16.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4"/>
    <p:restoredTop sz="81078"/>
  </p:normalViewPr>
  <p:slideViewPr>
    <p:cSldViewPr snapToGrid="0">
      <p:cViewPr varScale="1">
        <p:scale>
          <a:sx n="129" d="100"/>
          <a:sy n="129" d="100"/>
        </p:scale>
        <p:origin x="20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3BE1B5-156F-4E44-9FE0-8506362D03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49E33D5-281C-4655-903C-BFBEF568DDB4}">
      <dgm:prSet/>
      <dgm:spPr/>
      <dgm:t>
        <a:bodyPr/>
        <a:lstStyle/>
        <a:p>
          <a:r>
            <a:rPr lang="en-US" dirty="0"/>
            <a:t>User requirements will often be high-level, vague and incomplete. They are more like high-level goals, or business goals, rather than software requirements needed by the developer </a:t>
          </a:r>
        </a:p>
      </dgm:t>
    </dgm:pt>
    <dgm:pt modelId="{973BFDCA-9540-42E8-B5F0-A38E1401890F}" type="parTrans" cxnId="{602BDC06-8315-4759-8991-4EB6E58A20C4}">
      <dgm:prSet/>
      <dgm:spPr/>
      <dgm:t>
        <a:bodyPr/>
        <a:lstStyle/>
        <a:p>
          <a:endParaRPr lang="en-US"/>
        </a:p>
      </dgm:t>
    </dgm:pt>
    <dgm:pt modelId="{BADB2036-8E11-40D1-8F64-6115BFE919A2}" type="sibTrans" cxnId="{602BDC06-8315-4759-8991-4EB6E58A20C4}">
      <dgm:prSet/>
      <dgm:spPr/>
      <dgm:t>
        <a:bodyPr/>
        <a:lstStyle/>
        <a:p>
          <a:endParaRPr lang="en-US"/>
        </a:p>
      </dgm:t>
    </dgm:pt>
    <dgm:pt modelId="{7037E304-C38A-47DE-8532-45C7D85E60B8}">
      <dgm:prSet/>
      <dgm:spPr/>
      <dgm:t>
        <a:bodyPr/>
        <a:lstStyle/>
        <a:p>
          <a:r>
            <a:rPr lang="en-US" dirty="0"/>
            <a:t>Software engineer’s job to translate requirements into something useful </a:t>
          </a:r>
        </a:p>
      </dgm:t>
    </dgm:pt>
    <dgm:pt modelId="{EDF5CDC5-58BB-4C8E-9D2D-46D20E600D7F}" type="parTrans" cxnId="{881897E1-5749-4BE4-9543-CCA4ABFA46AF}">
      <dgm:prSet/>
      <dgm:spPr/>
      <dgm:t>
        <a:bodyPr/>
        <a:lstStyle/>
        <a:p>
          <a:endParaRPr lang="en-US"/>
        </a:p>
      </dgm:t>
    </dgm:pt>
    <dgm:pt modelId="{53C57869-4D47-472B-A28E-FE6B9024E00C}" type="sibTrans" cxnId="{881897E1-5749-4BE4-9543-CCA4ABFA46AF}">
      <dgm:prSet/>
      <dgm:spPr/>
      <dgm:t>
        <a:bodyPr/>
        <a:lstStyle/>
        <a:p>
          <a:endParaRPr lang="en-US"/>
        </a:p>
      </dgm:t>
    </dgm:pt>
    <dgm:pt modelId="{10B14E83-874A-4BC8-8ADC-64B68F9E29C3}" type="pres">
      <dgm:prSet presAssocID="{1A3BE1B5-156F-4E44-9FE0-8506362D0344}" presName="root" presStyleCnt="0">
        <dgm:presLayoutVars>
          <dgm:dir/>
          <dgm:resizeHandles val="exact"/>
        </dgm:presLayoutVars>
      </dgm:prSet>
      <dgm:spPr/>
    </dgm:pt>
    <dgm:pt modelId="{597DA6E8-168C-4680-8FFD-56AC6222A3B2}" type="pres">
      <dgm:prSet presAssocID="{C49E33D5-281C-4655-903C-BFBEF568DDB4}" presName="compNode" presStyleCnt="0"/>
      <dgm:spPr/>
    </dgm:pt>
    <dgm:pt modelId="{8DC15A72-054D-4381-8155-ABB02C65C41C}" type="pres">
      <dgm:prSet presAssocID="{C49E33D5-281C-4655-903C-BFBEF568DDB4}" presName="bgRect" presStyleLbl="bgShp" presStyleIdx="0" presStyleCnt="2" custLinFactNeighborY="-36533"/>
      <dgm:spPr/>
    </dgm:pt>
    <dgm:pt modelId="{52C1F687-DDA5-40A3-A72F-3129170D3170}" type="pres">
      <dgm:prSet presAssocID="{C49E33D5-281C-4655-903C-BFBEF568DDB4}" presName="iconRect" presStyleLbl="node1" presStyleIdx="0" presStyleCnt="2" custLinFactNeighborY="-6642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Finished"/>
        </a:ext>
      </dgm:extLst>
    </dgm:pt>
    <dgm:pt modelId="{70CA8C2B-E46E-4199-AC23-5298E44A05FE}" type="pres">
      <dgm:prSet presAssocID="{C49E33D5-281C-4655-903C-BFBEF568DDB4}" presName="spaceRect" presStyleCnt="0"/>
      <dgm:spPr/>
    </dgm:pt>
    <dgm:pt modelId="{A6264774-F4A6-4BF9-B0CC-FBA7E95C2882}" type="pres">
      <dgm:prSet presAssocID="{C49E33D5-281C-4655-903C-BFBEF568DDB4}" presName="parTx" presStyleLbl="revTx" presStyleIdx="0" presStyleCnt="2" custScaleX="100000" custLinFactNeighborX="-145" custLinFactNeighborY="-36533">
        <dgm:presLayoutVars>
          <dgm:chMax val="0"/>
          <dgm:chPref val="0"/>
        </dgm:presLayoutVars>
      </dgm:prSet>
      <dgm:spPr/>
    </dgm:pt>
    <dgm:pt modelId="{6FF749FD-8F71-4685-A156-2037D7833816}" type="pres">
      <dgm:prSet presAssocID="{BADB2036-8E11-40D1-8F64-6115BFE919A2}" presName="sibTrans" presStyleCnt="0"/>
      <dgm:spPr/>
    </dgm:pt>
    <dgm:pt modelId="{619D6884-7828-4919-8139-DA0E55EDED9C}" type="pres">
      <dgm:prSet presAssocID="{7037E304-C38A-47DE-8532-45C7D85E60B8}" presName="compNode" presStyleCnt="0"/>
      <dgm:spPr/>
    </dgm:pt>
    <dgm:pt modelId="{D480D0FA-E724-48D8-A059-A10F7FAF7AA0}" type="pres">
      <dgm:prSet presAssocID="{7037E304-C38A-47DE-8532-45C7D85E60B8}" presName="bgRect" presStyleLbl="bgShp" presStyleIdx="1" presStyleCnt="2" custLinFactNeighborY="52879"/>
      <dgm:spPr/>
    </dgm:pt>
    <dgm:pt modelId="{E1E267DA-6F20-4B24-BE05-4F4BC0DE39BD}" type="pres">
      <dgm:prSet presAssocID="{7037E304-C38A-47DE-8532-45C7D85E60B8}" presName="iconRect" presStyleLbl="node1" presStyleIdx="1" presStyleCnt="2" custLinFactNeighborY="9614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D5405F2-A4B9-4171-A66F-E3CE6E29A0A6}" type="pres">
      <dgm:prSet presAssocID="{7037E304-C38A-47DE-8532-45C7D85E60B8}" presName="spaceRect" presStyleCnt="0"/>
      <dgm:spPr/>
    </dgm:pt>
    <dgm:pt modelId="{C9FEC114-2FD5-4C5E-BFB3-CA1548241386}" type="pres">
      <dgm:prSet presAssocID="{7037E304-C38A-47DE-8532-45C7D85E60B8}" presName="parTx" presStyleLbl="revTx" presStyleIdx="1" presStyleCnt="2" custLinFactNeighborY="52879">
        <dgm:presLayoutVars>
          <dgm:chMax val="0"/>
          <dgm:chPref val="0"/>
        </dgm:presLayoutVars>
      </dgm:prSet>
      <dgm:spPr/>
    </dgm:pt>
  </dgm:ptLst>
  <dgm:cxnLst>
    <dgm:cxn modelId="{602BDC06-8315-4759-8991-4EB6E58A20C4}" srcId="{1A3BE1B5-156F-4E44-9FE0-8506362D0344}" destId="{C49E33D5-281C-4655-903C-BFBEF568DDB4}" srcOrd="0" destOrd="0" parTransId="{973BFDCA-9540-42E8-B5F0-A38E1401890F}" sibTransId="{BADB2036-8E11-40D1-8F64-6115BFE919A2}"/>
    <dgm:cxn modelId="{94C81524-2841-4FE1-8F99-AC8C2B7E63EF}" type="presOf" srcId="{1A3BE1B5-156F-4E44-9FE0-8506362D0344}" destId="{10B14E83-874A-4BC8-8ADC-64B68F9E29C3}" srcOrd="0" destOrd="0" presId="urn:microsoft.com/office/officeart/2018/2/layout/IconVerticalSolidList"/>
    <dgm:cxn modelId="{98ABD584-8D25-4979-93B5-0E639E9D188A}" type="presOf" srcId="{7037E304-C38A-47DE-8532-45C7D85E60B8}" destId="{C9FEC114-2FD5-4C5E-BFB3-CA1548241386}" srcOrd="0" destOrd="0" presId="urn:microsoft.com/office/officeart/2018/2/layout/IconVerticalSolidList"/>
    <dgm:cxn modelId="{B724CCAA-4898-43F9-A787-A3BE5382FC5C}" type="presOf" srcId="{C49E33D5-281C-4655-903C-BFBEF568DDB4}" destId="{A6264774-F4A6-4BF9-B0CC-FBA7E95C2882}" srcOrd="0" destOrd="0" presId="urn:microsoft.com/office/officeart/2018/2/layout/IconVerticalSolidList"/>
    <dgm:cxn modelId="{881897E1-5749-4BE4-9543-CCA4ABFA46AF}" srcId="{1A3BE1B5-156F-4E44-9FE0-8506362D0344}" destId="{7037E304-C38A-47DE-8532-45C7D85E60B8}" srcOrd="1" destOrd="0" parTransId="{EDF5CDC5-58BB-4C8E-9D2D-46D20E600D7F}" sibTransId="{53C57869-4D47-472B-A28E-FE6B9024E00C}"/>
    <dgm:cxn modelId="{3E9A2BB8-39EA-47FC-941F-87FB5C742F18}" type="presParOf" srcId="{10B14E83-874A-4BC8-8ADC-64B68F9E29C3}" destId="{597DA6E8-168C-4680-8FFD-56AC6222A3B2}" srcOrd="0" destOrd="0" presId="urn:microsoft.com/office/officeart/2018/2/layout/IconVerticalSolidList"/>
    <dgm:cxn modelId="{84C4156D-2E44-4D67-BB8B-14A9B3FD6A5A}" type="presParOf" srcId="{597DA6E8-168C-4680-8FFD-56AC6222A3B2}" destId="{8DC15A72-054D-4381-8155-ABB02C65C41C}" srcOrd="0" destOrd="0" presId="urn:microsoft.com/office/officeart/2018/2/layout/IconVerticalSolidList"/>
    <dgm:cxn modelId="{C08B833E-32A5-4EA0-B455-1C8312CD6D9F}" type="presParOf" srcId="{597DA6E8-168C-4680-8FFD-56AC6222A3B2}" destId="{52C1F687-DDA5-40A3-A72F-3129170D3170}" srcOrd="1" destOrd="0" presId="urn:microsoft.com/office/officeart/2018/2/layout/IconVerticalSolidList"/>
    <dgm:cxn modelId="{077DFEC3-9A54-456E-B35D-513FA431129B}" type="presParOf" srcId="{597DA6E8-168C-4680-8FFD-56AC6222A3B2}" destId="{70CA8C2B-E46E-4199-AC23-5298E44A05FE}" srcOrd="2" destOrd="0" presId="urn:microsoft.com/office/officeart/2018/2/layout/IconVerticalSolidList"/>
    <dgm:cxn modelId="{62679F3E-65BA-4E0D-B2E8-460D81DA100D}" type="presParOf" srcId="{597DA6E8-168C-4680-8FFD-56AC6222A3B2}" destId="{A6264774-F4A6-4BF9-B0CC-FBA7E95C2882}" srcOrd="3" destOrd="0" presId="urn:microsoft.com/office/officeart/2018/2/layout/IconVerticalSolidList"/>
    <dgm:cxn modelId="{7F4E782A-F3A7-42FD-A2B9-BCFA8C5D503D}" type="presParOf" srcId="{10B14E83-874A-4BC8-8ADC-64B68F9E29C3}" destId="{6FF749FD-8F71-4685-A156-2037D7833816}" srcOrd="1" destOrd="0" presId="urn:microsoft.com/office/officeart/2018/2/layout/IconVerticalSolidList"/>
    <dgm:cxn modelId="{64F00F38-EDB9-4F9E-8916-9DB64A438701}" type="presParOf" srcId="{10B14E83-874A-4BC8-8ADC-64B68F9E29C3}" destId="{619D6884-7828-4919-8139-DA0E55EDED9C}" srcOrd="2" destOrd="0" presId="urn:microsoft.com/office/officeart/2018/2/layout/IconVerticalSolidList"/>
    <dgm:cxn modelId="{CBFD803D-3293-476A-B43F-EFADF86FFCAD}" type="presParOf" srcId="{619D6884-7828-4919-8139-DA0E55EDED9C}" destId="{D480D0FA-E724-48D8-A059-A10F7FAF7AA0}" srcOrd="0" destOrd="0" presId="urn:microsoft.com/office/officeart/2018/2/layout/IconVerticalSolidList"/>
    <dgm:cxn modelId="{E5787E3D-8AD0-4217-AF88-E5CCF7764138}" type="presParOf" srcId="{619D6884-7828-4919-8139-DA0E55EDED9C}" destId="{E1E267DA-6F20-4B24-BE05-4F4BC0DE39BD}" srcOrd="1" destOrd="0" presId="urn:microsoft.com/office/officeart/2018/2/layout/IconVerticalSolidList"/>
    <dgm:cxn modelId="{6BE332E7-A222-4DB0-8505-E7AF5E4B3E8B}" type="presParOf" srcId="{619D6884-7828-4919-8139-DA0E55EDED9C}" destId="{CD5405F2-A4B9-4171-A66F-E3CE6E29A0A6}" srcOrd="2" destOrd="0" presId="urn:microsoft.com/office/officeart/2018/2/layout/IconVerticalSolidList"/>
    <dgm:cxn modelId="{74F15C0B-FE3C-4027-899B-9F5F40D23B8E}" type="presParOf" srcId="{619D6884-7828-4919-8139-DA0E55EDED9C}" destId="{C9FEC114-2FD5-4C5E-BFB3-CA154824138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0A1247-EA7E-4460-B71C-746CA4D9D6AD}" type="doc">
      <dgm:prSet loTypeId="urn:microsoft.com/office/officeart/2005/8/layout/hierarchy2" loCatId="hierarchy" qsTypeId="urn:microsoft.com/office/officeart/2005/8/quickstyle/simple1" qsCatId="simple" csTypeId="urn:microsoft.com/office/officeart/2005/8/colors/colorful5" csCatId="colorful"/>
      <dgm:spPr/>
      <dgm:t>
        <a:bodyPr/>
        <a:lstStyle/>
        <a:p>
          <a:endParaRPr lang="en-US"/>
        </a:p>
      </dgm:t>
    </dgm:pt>
    <dgm:pt modelId="{9305C94D-ECC0-4872-8558-2C945E0DF053}">
      <dgm:prSet/>
      <dgm:spPr/>
      <dgm:t>
        <a:bodyPr/>
        <a:lstStyle/>
        <a:p>
          <a:r>
            <a:rPr lang="en-US"/>
            <a:t>helps us understand “scenarios” or “situations” we need to cater for and relevant parameters (system inputs).</a:t>
          </a:r>
        </a:p>
      </dgm:t>
    </dgm:pt>
    <dgm:pt modelId="{A9A1421B-5436-4A11-A6A0-D4A8FFD36DCD}" type="parTrans" cxnId="{843792F2-17AF-4E04-AE10-FFC45F9219DB}">
      <dgm:prSet/>
      <dgm:spPr/>
      <dgm:t>
        <a:bodyPr/>
        <a:lstStyle/>
        <a:p>
          <a:endParaRPr lang="en-US"/>
        </a:p>
      </dgm:t>
    </dgm:pt>
    <dgm:pt modelId="{A6FF57D8-A878-4195-BA06-D1D005E70830}" type="sibTrans" cxnId="{843792F2-17AF-4E04-AE10-FFC45F9219DB}">
      <dgm:prSet/>
      <dgm:spPr/>
      <dgm:t>
        <a:bodyPr/>
        <a:lstStyle/>
        <a:p>
          <a:endParaRPr lang="en-US"/>
        </a:p>
      </dgm:t>
    </dgm:pt>
    <dgm:pt modelId="{60048FB6-8F35-41A1-A3BF-C6B349B4A893}">
      <dgm:prSet/>
      <dgm:spPr/>
      <dgm:t>
        <a:bodyPr/>
        <a:lstStyle/>
        <a:p>
          <a:r>
            <a:rPr lang="en-US"/>
            <a:t>Understanding scenarios and their parameters help us decide what the system should do or respond to the situation. </a:t>
          </a:r>
        </a:p>
      </dgm:t>
    </dgm:pt>
    <dgm:pt modelId="{41A014FE-9F5C-4950-A14A-336860E817C4}" type="parTrans" cxnId="{677209EF-9F2A-4990-9C16-8CECE781BFB4}">
      <dgm:prSet/>
      <dgm:spPr/>
      <dgm:t>
        <a:bodyPr/>
        <a:lstStyle/>
        <a:p>
          <a:endParaRPr lang="en-US"/>
        </a:p>
      </dgm:t>
    </dgm:pt>
    <dgm:pt modelId="{73738A04-A66A-4585-BBC4-C18582FCA765}" type="sibTrans" cxnId="{677209EF-9F2A-4990-9C16-8CECE781BFB4}">
      <dgm:prSet/>
      <dgm:spPr/>
      <dgm:t>
        <a:bodyPr/>
        <a:lstStyle/>
        <a:p>
          <a:endParaRPr lang="en-US"/>
        </a:p>
      </dgm:t>
    </dgm:pt>
    <dgm:pt modelId="{733047A3-8311-47EA-8577-97CAB13810FC}">
      <dgm:prSet/>
      <dgm:spPr/>
      <dgm:t>
        <a:bodyPr/>
        <a:lstStyle/>
        <a:p>
          <a:r>
            <a:rPr lang="en-US"/>
            <a:t>Eg: ATM user needs to be Authenticated with parameters being a card and pin. </a:t>
          </a:r>
        </a:p>
      </dgm:t>
    </dgm:pt>
    <dgm:pt modelId="{93411CCA-BF54-466E-8772-02C6D1868F6D}" type="parTrans" cxnId="{B9FC81B1-5252-4FD6-A045-A7D54E8E26BD}">
      <dgm:prSet/>
      <dgm:spPr/>
      <dgm:t>
        <a:bodyPr/>
        <a:lstStyle/>
        <a:p>
          <a:endParaRPr lang="en-US"/>
        </a:p>
      </dgm:t>
    </dgm:pt>
    <dgm:pt modelId="{FB339BF7-C5F2-4E65-9FF0-124061BD0C1D}" type="sibTrans" cxnId="{B9FC81B1-5252-4FD6-A045-A7D54E8E26BD}">
      <dgm:prSet/>
      <dgm:spPr/>
      <dgm:t>
        <a:bodyPr/>
        <a:lstStyle/>
        <a:p>
          <a:endParaRPr lang="en-US"/>
        </a:p>
      </dgm:t>
    </dgm:pt>
    <dgm:pt modelId="{23ECF7E6-0304-434B-8991-CA6CE55FA004}">
      <dgm:prSet/>
      <dgm:spPr/>
      <dgm:t>
        <a:bodyPr/>
        <a:lstStyle/>
        <a:p>
          <a:r>
            <a:rPr lang="en-US"/>
            <a:t>Situation is Authentication and parameters are the card and pin</a:t>
          </a:r>
        </a:p>
      </dgm:t>
    </dgm:pt>
    <dgm:pt modelId="{E1A5F109-7BB8-4552-920B-9E4566BC1888}" type="parTrans" cxnId="{ECCE3AA4-D42B-4232-B72B-2BAA717E4168}">
      <dgm:prSet/>
      <dgm:spPr/>
      <dgm:t>
        <a:bodyPr/>
        <a:lstStyle/>
        <a:p>
          <a:endParaRPr lang="en-US"/>
        </a:p>
      </dgm:t>
    </dgm:pt>
    <dgm:pt modelId="{FB12A511-B55F-4588-B569-3A5D325E938F}" type="sibTrans" cxnId="{ECCE3AA4-D42B-4232-B72B-2BAA717E4168}">
      <dgm:prSet/>
      <dgm:spPr/>
      <dgm:t>
        <a:bodyPr/>
        <a:lstStyle/>
        <a:p>
          <a:endParaRPr lang="en-US"/>
        </a:p>
      </dgm:t>
    </dgm:pt>
    <dgm:pt modelId="{2B0C74C2-DDF1-4931-B3D6-9975ADE7E20B}">
      <dgm:prSet/>
      <dgm:spPr/>
      <dgm:t>
        <a:bodyPr/>
        <a:lstStyle/>
        <a:p>
          <a:r>
            <a:rPr lang="en-US"/>
            <a:t>This understanding is unpacked into tasks.</a:t>
          </a:r>
        </a:p>
      </dgm:t>
    </dgm:pt>
    <dgm:pt modelId="{C24BB8FE-8D04-495C-AA8F-4D2B16B0638E}" type="parTrans" cxnId="{4DFE1AEF-FB5C-4633-8170-5CD77115768D}">
      <dgm:prSet/>
      <dgm:spPr/>
      <dgm:t>
        <a:bodyPr/>
        <a:lstStyle/>
        <a:p>
          <a:endParaRPr lang="en-US"/>
        </a:p>
      </dgm:t>
    </dgm:pt>
    <dgm:pt modelId="{06475DAE-1D89-4B1C-9744-36B649B689F4}" type="sibTrans" cxnId="{4DFE1AEF-FB5C-4633-8170-5CD77115768D}">
      <dgm:prSet/>
      <dgm:spPr/>
      <dgm:t>
        <a:bodyPr/>
        <a:lstStyle/>
        <a:p>
          <a:endParaRPr lang="en-US"/>
        </a:p>
      </dgm:t>
    </dgm:pt>
    <dgm:pt modelId="{1F9BDC16-B4D8-D343-9B27-BA822C40EC56}" type="pres">
      <dgm:prSet presAssocID="{FA0A1247-EA7E-4460-B71C-746CA4D9D6AD}" presName="diagram" presStyleCnt="0">
        <dgm:presLayoutVars>
          <dgm:chPref val="1"/>
          <dgm:dir/>
          <dgm:animOne val="branch"/>
          <dgm:animLvl val="lvl"/>
          <dgm:resizeHandles val="exact"/>
        </dgm:presLayoutVars>
      </dgm:prSet>
      <dgm:spPr/>
    </dgm:pt>
    <dgm:pt modelId="{C84D94A6-C1F4-4041-8EA9-34A5ACC4A71B}" type="pres">
      <dgm:prSet presAssocID="{9305C94D-ECC0-4872-8558-2C945E0DF053}" presName="root1" presStyleCnt="0"/>
      <dgm:spPr/>
    </dgm:pt>
    <dgm:pt modelId="{BDDB2508-D9CA-4047-B574-9A5F1D3DC798}" type="pres">
      <dgm:prSet presAssocID="{9305C94D-ECC0-4872-8558-2C945E0DF053}" presName="LevelOneTextNode" presStyleLbl="node0" presStyleIdx="0" presStyleCnt="3">
        <dgm:presLayoutVars>
          <dgm:chPref val="3"/>
        </dgm:presLayoutVars>
      </dgm:prSet>
      <dgm:spPr/>
    </dgm:pt>
    <dgm:pt modelId="{EF7170B8-A023-5A41-99AB-87EBFB282BEA}" type="pres">
      <dgm:prSet presAssocID="{9305C94D-ECC0-4872-8558-2C945E0DF053}" presName="level2hierChild" presStyleCnt="0"/>
      <dgm:spPr/>
    </dgm:pt>
    <dgm:pt modelId="{70545F41-189D-DB40-87C6-81C363693AAB}" type="pres">
      <dgm:prSet presAssocID="{60048FB6-8F35-41A1-A3BF-C6B349B4A893}" presName="root1" presStyleCnt="0"/>
      <dgm:spPr/>
    </dgm:pt>
    <dgm:pt modelId="{5C0BE6AF-AD82-E242-B6CA-5C2F70E524AE}" type="pres">
      <dgm:prSet presAssocID="{60048FB6-8F35-41A1-A3BF-C6B349B4A893}" presName="LevelOneTextNode" presStyleLbl="node0" presStyleIdx="1" presStyleCnt="3">
        <dgm:presLayoutVars>
          <dgm:chPref val="3"/>
        </dgm:presLayoutVars>
      </dgm:prSet>
      <dgm:spPr/>
    </dgm:pt>
    <dgm:pt modelId="{C1DBACD0-62DE-F247-9FEF-3B4AF25E3866}" type="pres">
      <dgm:prSet presAssocID="{60048FB6-8F35-41A1-A3BF-C6B349B4A893}" presName="level2hierChild" presStyleCnt="0"/>
      <dgm:spPr/>
    </dgm:pt>
    <dgm:pt modelId="{3B8B1995-01EA-A443-B385-04A230A16B4B}" type="pres">
      <dgm:prSet presAssocID="{93411CCA-BF54-466E-8772-02C6D1868F6D}" presName="conn2-1" presStyleLbl="parChTrans1D2" presStyleIdx="0" presStyleCnt="2"/>
      <dgm:spPr/>
    </dgm:pt>
    <dgm:pt modelId="{33550F22-C644-BE4E-B9EF-FDFA8862398B}" type="pres">
      <dgm:prSet presAssocID="{93411CCA-BF54-466E-8772-02C6D1868F6D}" presName="connTx" presStyleLbl="parChTrans1D2" presStyleIdx="0" presStyleCnt="2"/>
      <dgm:spPr/>
    </dgm:pt>
    <dgm:pt modelId="{749710AB-3293-DE41-8169-DEDF0B4161DD}" type="pres">
      <dgm:prSet presAssocID="{733047A3-8311-47EA-8577-97CAB13810FC}" presName="root2" presStyleCnt="0"/>
      <dgm:spPr/>
    </dgm:pt>
    <dgm:pt modelId="{91B534AE-870D-E34D-B8CE-CFC9E594138F}" type="pres">
      <dgm:prSet presAssocID="{733047A3-8311-47EA-8577-97CAB13810FC}" presName="LevelTwoTextNode" presStyleLbl="node2" presStyleIdx="0" presStyleCnt="2">
        <dgm:presLayoutVars>
          <dgm:chPref val="3"/>
        </dgm:presLayoutVars>
      </dgm:prSet>
      <dgm:spPr/>
    </dgm:pt>
    <dgm:pt modelId="{8D7E5077-7FF8-834B-9C0F-FB8B893002D7}" type="pres">
      <dgm:prSet presAssocID="{733047A3-8311-47EA-8577-97CAB13810FC}" presName="level3hierChild" presStyleCnt="0"/>
      <dgm:spPr/>
    </dgm:pt>
    <dgm:pt modelId="{C284C288-ECB8-E244-B507-A1F41CE007CE}" type="pres">
      <dgm:prSet presAssocID="{E1A5F109-7BB8-4552-920B-9E4566BC1888}" presName="conn2-1" presStyleLbl="parChTrans1D2" presStyleIdx="1" presStyleCnt="2"/>
      <dgm:spPr/>
    </dgm:pt>
    <dgm:pt modelId="{E8E9B246-8E64-3442-A5DE-8AC46AEE464A}" type="pres">
      <dgm:prSet presAssocID="{E1A5F109-7BB8-4552-920B-9E4566BC1888}" presName="connTx" presStyleLbl="parChTrans1D2" presStyleIdx="1" presStyleCnt="2"/>
      <dgm:spPr/>
    </dgm:pt>
    <dgm:pt modelId="{6E8CA51D-7361-5A44-A001-E212E6595EB1}" type="pres">
      <dgm:prSet presAssocID="{23ECF7E6-0304-434B-8991-CA6CE55FA004}" presName="root2" presStyleCnt="0"/>
      <dgm:spPr/>
    </dgm:pt>
    <dgm:pt modelId="{8CC26194-A9E0-9F4C-BC99-5BFAB0FA144C}" type="pres">
      <dgm:prSet presAssocID="{23ECF7E6-0304-434B-8991-CA6CE55FA004}" presName="LevelTwoTextNode" presStyleLbl="node2" presStyleIdx="1" presStyleCnt="2">
        <dgm:presLayoutVars>
          <dgm:chPref val="3"/>
        </dgm:presLayoutVars>
      </dgm:prSet>
      <dgm:spPr/>
    </dgm:pt>
    <dgm:pt modelId="{F2CE8E80-B1B6-574C-BB25-51D8774A112D}" type="pres">
      <dgm:prSet presAssocID="{23ECF7E6-0304-434B-8991-CA6CE55FA004}" presName="level3hierChild" presStyleCnt="0"/>
      <dgm:spPr/>
    </dgm:pt>
    <dgm:pt modelId="{3413A180-78EC-2540-A299-C681109CECF0}" type="pres">
      <dgm:prSet presAssocID="{2B0C74C2-DDF1-4931-B3D6-9975ADE7E20B}" presName="root1" presStyleCnt="0"/>
      <dgm:spPr/>
    </dgm:pt>
    <dgm:pt modelId="{D13D233D-0FC6-CA43-9F22-B7A12A978BC9}" type="pres">
      <dgm:prSet presAssocID="{2B0C74C2-DDF1-4931-B3D6-9975ADE7E20B}" presName="LevelOneTextNode" presStyleLbl="node0" presStyleIdx="2" presStyleCnt="3">
        <dgm:presLayoutVars>
          <dgm:chPref val="3"/>
        </dgm:presLayoutVars>
      </dgm:prSet>
      <dgm:spPr/>
    </dgm:pt>
    <dgm:pt modelId="{6707AC3C-3148-704A-ACC9-D1541F02CB46}" type="pres">
      <dgm:prSet presAssocID="{2B0C74C2-DDF1-4931-B3D6-9975ADE7E20B}" presName="level2hierChild" presStyleCnt="0"/>
      <dgm:spPr/>
    </dgm:pt>
  </dgm:ptLst>
  <dgm:cxnLst>
    <dgm:cxn modelId="{7AF4252B-E2F8-4642-824D-7CCAFA367EB7}" type="presOf" srcId="{60048FB6-8F35-41A1-A3BF-C6B349B4A893}" destId="{5C0BE6AF-AD82-E242-B6CA-5C2F70E524AE}" srcOrd="0" destOrd="0" presId="urn:microsoft.com/office/officeart/2005/8/layout/hierarchy2"/>
    <dgm:cxn modelId="{42D3885C-8783-E54F-9A23-1621E18E2725}" type="presOf" srcId="{733047A3-8311-47EA-8577-97CAB13810FC}" destId="{91B534AE-870D-E34D-B8CE-CFC9E594138F}" srcOrd="0" destOrd="0" presId="urn:microsoft.com/office/officeart/2005/8/layout/hierarchy2"/>
    <dgm:cxn modelId="{5658856F-B9FF-1941-9E01-D98421C643D9}" type="presOf" srcId="{FA0A1247-EA7E-4460-B71C-746CA4D9D6AD}" destId="{1F9BDC16-B4D8-D343-9B27-BA822C40EC56}" srcOrd="0" destOrd="0" presId="urn:microsoft.com/office/officeart/2005/8/layout/hierarchy2"/>
    <dgm:cxn modelId="{23822671-58BF-D347-9909-B0488408D7D5}" type="presOf" srcId="{9305C94D-ECC0-4872-8558-2C945E0DF053}" destId="{BDDB2508-D9CA-4047-B574-9A5F1D3DC798}" srcOrd="0" destOrd="0" presId="urn:microsoft.com/office/officeart/2005/8/layout/hierarchy2"/>
    <dgm:cxn modelId="{79D5D697-1CA0-3242-A648-6FDAC0D9A099}" type="presOf" srcId="{93411CCA-BF54-466E-8772-02C6D1868F6D}" destId="{33550F22-C644-BE4E-B9EF-FDFA8862398B}" srcOrd="1" destOrd="0" presId="urn:microsoft.com/office/officeart/2005/8/layout/hierarchy2"/>
    <dgm:cxn modelId="{ECCE3AA4-D42B-4232-B72B-2BAA717E4168}" srcId="{60048FB6-8F35-41A1-A3BF-C6B349B4A893}" destId="{23ECF7E6-0304-434B-8991-CA6CE55FA004}" srcOrd="1" destOrd="0" parTransId="{E1A5F109-7BB8-4552-920B-9E4566BC1888}" sibTransId="{FB12A511-B55F-4588-B569-3A5D325E938F}"/>
    <dgm:cxn modelId="{B9FC81B1-5252-4FD6-A045-A7D54E8E26BD}" srcId="{60048FB6-8F35-41A1-A3BF-C6B349B4A893}" destId="{733047A3-8311-47EA-8577-97CAB13810FC}" srcOrd="0" destOrd="0" parTransId="{93411CCA-BF54-466E-8772-02C6D1868F6D}" sibTransId="{FB339BF7-C5F2-4E65-9FF0-124061BD0C1D}"/>
    <dgm:cxn modelId="{FAF27AB3-B21A-F74A-8F7A-6D24CD0D8B17}" type="presOf" srcId="{E1A5F109-7BB8-4552-920B-9E4566BC1888}" destId="{E8E9B246-8E64-3442-A5DE-8AC46AEE464A}" srcOrd="1" destOrd="0" presId="urn:microsoft.com/office/officeart/2005/8/layout/hierarchy2"/>
    <dgm:cxn modelId="{2ED53CE5-52D0-AE4C-9AF7-27860E29D6CD}" type="presOf" srcId="{2B0C74C2-DDF1-4931-B3D6-9975ADE7E20B}" destId="{D13D233D-0FC6-CA43-9F22-B7A12A978BC9}" srcOrd="0" destOrd="0" presId="urn:microsoft.com/office/officeart/2005/8/layout/hierarchy2"/>
    <dgm:cxn modelId="{EBC25CED-2BC0-954A-BE28-63A19198884C}" type="presOf" srcId="{93411CCA-BF54-466E-8772-02C6D1868F6D}" destId="{3B8B1995-01EA-A443-B385-04A230A16B4B}" srcOrd="0" destOrd="0" presId="urn:microsoft.com/office/officeart/2005/8/layout/hierarchy2"/>
    <dgm:cxn modelId="{677209EF-9F2A-4990-9C16-8CECE781BFB4}" srcId="{FA0A1247-EA7E-4460-B71C-746CA4D9D6AD}" destId="{60048FB6-8F35-41A1-A3BF-C6B349B4A893}" srcOrd="1" destOrd="0" parTransId="{41A014FE-9F5C-4950-A14A-336860E817C4}" sibTransId="{73738A04-A66A-4585-BBC4-C18582FCA765}"/>
    <dgm:cxn modelId="{4DFE1AEF-FB5C-4633-8170-5CD77115768D}" srcId="{FA0A1247-EA7E-4460-B71C-746CA4D9D6AD}" destId="{2B0C74C2-DDF1-4931-B3D6-9975ADE7E20B}" srcOrd="2" destOrd="0" parTransId="{C24BB8FE-8D04-495C-AA8F-4D2B16B0638E}" sibTransId="{06475DAE-1D89-4B1C-9744-36B649B689F4}"/>
    <dgm:cxn modelId="{843792F2-17AF-4E04-AE10-FFC45F9219DB}" srcId="{FA0A1247-EA7E-4460-B71C-746CA4D9D6AD}" destId="{9305C94D-ECC0-4872-8558-2C945E0DF053}" srcOrd="0" destOrd="0" parTransId="{A9A1421B-5436-4A11-A6A0-D4A8FFD36DCD}" sibTransId="{A6FF57D8-A878-4195-BA06-D1D005E70830}"/>
    <dgm:cxn modelId="{F11B4FFA-9F33-C646-820F-5FA77293518F}" type="presOf" srcId="{E1A5F109-7BB8-4552-920B-9E4566BC1888}" destId="{C284C288-ECB8-E244-B507-A1F41CE007CE}" srcOrd="0" destOrd="0" presId="urn:microsoft.com/office/officeart/2005/8/layout/hierarchy2"/>
    <dgm:cxn modelId="{97EAC5FB-0538-4E4B-979B-F99DD2526462}" type="presOf" srcId="{23ECF7E6-0304-434B-8991-CA6CE55FA004}" destId="{8CC26194-A9E0-9F4C-BC99-5BFAB0FA144C}" srcOrd="0" destOrd="0" presId="urn:microsoft.com/office/officeart/2005/8/layout/hierarchy2"/>
    <dgm:cxn modelId="{1CCB3E18-DCCF-DD46-AA20-BCD50982F372}" type="presParOf" srcId="{1F9BDC16-B4D8-D343-9B27-BA822C40EC56}" destId="{C84D94A6-C1F4-4041-8EA9-34A5ACC4A71B}" srcOrd="0" destOrd="0" presId="urn:microsoft.com/office/officeart/2005/8/layout/hierarchy2"/>
    <dgm:cxn modelId="{248BDAD4-9020-A64D-B9A6-89586AFD2130}" type="presParOf" srcId="{C84D94A6-C1F4-4041-8EA9-34A5ACC4A71B}" destId="{BDDB2508-D9CA-4047-B574-9A5F1D3DC798}" srcOrd="0" destOrd="0" presId="urn:microsoft.com/office/officeart/2005/8/layout/hierarchy2"/>
    <dgm:cxn modelId="{A457781F-E03B-4040-A974-1CA92624C00B}" type="presParOf" srcId="{C84D94A6-C1F4-4041-8EA9-34A5ACC4A71B}" destId="{EF7170B8-A023-5A41-99AB-87EBFB282BEA}" srcOrd="1" destOrd="0" presId="urn:microsoft.com/office/officeart/2005/8/layout/hierarchy2"/>
    <dgm:cxn modelId="{0E3F751E-06A4-2F40-8EE0-B6FA3DC1B262}" type="presParOf" srcId="{1F9BDC16-B4D8-D343-9B27-BA822C40EC56}" destId="{70545F41-189D-DB40-87C6-81C363693AAB}" srcOrd="1" destOrd="0" presId="urn:microsoft.com/office/officeart/2005/8/layout/hierarchy2"/>
    <dgm:cxn modelId="{52E629F6-9DF6-F043-8B2B-E495E4518E51}" type="presParOf" srcId="{70545F41-189D-DB40-87C6-81C363693AAB}" destId="{5C0BE6AF-AD82-E242-B6CA-5C2F70E524AE}" srcOrd="0" destOrd="0" presId="urn:microsoft.com/office/officeart/2005/8/layout/hierarchy2"/>
    <dgm:cxn modelId="{A71C3BBC-1881-3A46-B459-96EDC51C7A92}" type="presParOf" srcId="{70545F41-189D-DB40-87C6-81C363693AAB}" destId="{C1DBACD0-62DE-F247-9FEF-3B4AF25E3866}" srcOrd="1" destOrd="0" presId="urn:microsoft.com/office/officeart/2005/8/layout/hierarchy2"/>
    <dgm:cxn modelId="{55DF6427-E836-7549-80B4-5ADC5B8535D0}" type="presParOf" srcId="{C1DBACD0-62DE-F247-9FEF-3B4AF25E3866}" destId="{3B8B1995-01EA-A443-B385-04A230A16B4B}" srcOrd="0" destOrd="0" presId="urn:microsoft.com/office/officeart/2005/8/layout/hierarchy2"/>
    <dgm:cxn modelId="{16EDE72D-A265-4041-8BE7-88AA73B655EF}" type="presParOf" srcId="{3B8B1995-01EA-A443-B385-04A230A16B4B}" destId="{33550F22-C644-BE4E-B9EF-FDFA8862398B}" srcOrd="0" destOrd="0" presId="urn:microsoft.com/office/officeart/2005/8/layout/hierarchy2"/>
    <dgm:cxn modelId="{1A6DDD96-DA33-6D49-B1AA-1F9967BC92B2}" type="presParOf" srcId="{C1DBACD0-62DE-F247-9FEF-3B4AF25E3866}" destId="{749710AB-3293-DE41-8169-DEDF0B4161DD}" srcOrd="1" destOrd="0" presId="urn:microsoft.com/office/officeart/2005/8/layout/hierarchy2"/>
    <dgm:cxn modelId="{E8EB987F-F4C1-C04D-A749-DDB358493889}" type="presParOf" srcId="{749710AB-3293-DE41-8169-DEDF0B4161DD}" destId="{91B534AE-870D-E34D-B8CE-CFC9E594138F}" srcOrd="0" destOrd="0" presId="urn:microsoft.com/office/officeart/2005/8/layout/hierarchy2"/>
    <dgm:cxn modelId="{DF9E143B-AA20-4346-BF69-1E018032972B}" type="presParOf" srcId="{749710AB-3293-DE41-8169-DEDF0B4161DD}" destId="{8D7E5077-7FF8-834B-9C0F-FB8B893002D7}" srcOrd="1" destOrd="0" presId="urn:microsoft.com/office/officeart/2005/8/layout/hierarchy2"/>
    <dgm:cxn modelId="{1189AD4D-38E5-9149-88E5-B32955842A9D}" type="presParOf" srcId="{C1DBACD0-62DE-F247-9FEF-3B4AF25E3866}" destId="{C284C288-ECB8-E244-B507-A1F41CE007CE}" srcOrd="2" destOrd="0" presId="urn:microsoft.com/office/officeart/2005/8/layout/hierarchy2"/>
    <dgm:cxn modelId="{2996D027-BEE9-5447-BC1C-3AE700241181}" type="presParOf" srcId="{C284C288-ECB8-E244-B507-A1F41CE007CE}" destId="{E8E9B246-8E64-3442-A5DE-8AC46AEE464A}" srcOrd="0" destOrd="0" presId="urn:microsoft.com/office/officeart/2005/8/layout/hierarchy2"/>
    <dgm:cxn modelId="{27704839-21CF-3F42-BBE5-B40E77FE65BB}" type="presParOf" srcId="{C1DBACD0-62DE-F247-9FEF-3B4AF25E3866}" destId="{6E8CA51D-7361-5A44-A001-E212E6595EB1}" srcOrd="3" destOrd="0" presId="urn:microsoft.com/office/officeart/2005/8/layout/hierarchy2"/>
    <dgm:cxn modelId="{55E638C1-DC75-3F48-85C8-0D7A73171E7C}" type="presParOf" srcId="{6E8CA51D-7361-5A44-A001-E212E6595EB1}" destId="{8CC26194-A9E0-9F4C-BC99-5BFAB0FA144C}" srcOrd="0" destOrd="0" presId="urn:microsoft.com/office/officeart/2005/8/layout/hierarchy2"/>
    <dgm:cxn modelId="{ACE165EF-156E-1A4F-A523-269908245B0D}" type="presParOf" srcId="{6E8CA51D-7361-5A44-A001-E212E6595EB1}" destId="{F2CE8E80-B1B6-574C-BB25-51D8774A112D}" srcOrd="1" destOrd="0" presId="urn:microsoft.com/office/officeart/2005/8/layout/hierarchy2"/>
    <dgm:cxn modelId="{6E87DCB4-F181-D648-9213-674DC9E69271}" type="presParOf" srcId="{1F9BDC16-B4D8-D343-9B27-BA822C40EC56}" destId="{3413A180-78EC-2540-A299-C681109CECF0}" srcOrd="2" destOrd="0" presId="urn:microsoft.com/office/officeart/2005/8/layout/hierarchy2"/>
    <dgm:cxn modelId="{C422CD84-17AB-9143-B684-F3EF5D0DB348}" type="presParOf" srcId="{3413A180-78EC-2540-A299-C681109CECF0}" destId="{D13D233D-0FC6-CA43-9F22-B7A12A978BC9}" srcOrd="0" destOrd="0" presId="urn:microsoft.com/office/officeart/2005/8/layout/hierarchy2"/>
    <dgm:cxn modelId="{29E64AD3-A187-A94A-BD62-D907C002DD28}" type="presParOf" srcId="{3413A180-78EC-2540-A299-C681109CECF0}" destId="{6707AC3C-3148-704A-ACC9-D1541F02CB4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3F4D9E-1B56-47EF-8395-BAAFE34E667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B6DA931-FD70-4237-AB41-C980AB9EFFBB}">
      <dgm:prSet/>
      <dgm:spPr/>
      <dgm:t>
        <a:bodyPr/>
        <a:lstStyle/>
        <a:p>
          <a:pPr>
            <a:defRPr cap="all"/>
          </a:pPr>
          <a:r>
            <a:rPr lang="en-US"/>
            <a:t>Who-What-Why</a:t>
          </a:r>
        </a:p>
      </dgm:t>
    </dgm:pt>
    <dgm:pt modelId="{90FC83E9-2FDD-4854-81AD-D2225FADFAD6}" type="parTrans" cxnId="{6B585B8A-8482-4859-8654-3A11E47FE49B}">
      <dgm:prSet/>
      <dgm:spPr/>
      <dgm:t>
        <a:bodyPr/>
        <a:lstStyle/>
        <a:p>
          <a:endParaRPr lang="en-US"/>
        </a:p>
      </dgm:t>
    </dgm:pt>
    <dgm:pt modelId="{B95B58C4-D8FF-41DA-AB7F-E5C058946071}" type="sibTrans" cxnId="{6B585B8A-8482-4859-8654-3A11E47FE49B}">
      <dgm:prSet/>
      <dgm:spPr/>
      <dgm:t>
        <a:bodyPr/>
        <a:lstStyle/>
        <a:p>
          <a:endParaRPr lang="en-US"/>
        </a:p>
      </dgm:t>
    </dgm:pt>
    <dgm:pt modelId="{5674D172-8259-4768-BFFE-0DCE0BBACE0D}">
      <dgm:prSet/>
      <dgm:spPr/>
      <dgm:t>
        <a:bodyPr/>
        <a:lstStyle/>
        <a:p>
          <a:pPr>
            <a:defRPr cap="all"/>
          </a:pPr>
          <a:r>
            <a:rPr lang="en-US"/>
            <a:t>Focus on user benefits rather than system benefits</a:t>
          </a:r>
        </a:p>
      </dgm:t>
    </dgm:pt>
    <dgm:pt modelId="{7D7EEDC6-0C6E-4041-A507-D529E4EE3397}" type="parTrans" cxnId="{A8E6268E-D4BC-45CA-9997-3AF57B08768B}">
      <dgm:prSet/>
      <dgm:spPr/>
      <dgm:t>
        <a:bodyPr/>
        <a:lstStyle/>
        <a:p>
          <a:endParaRPr lang="en-US"/>
        </a:p>
      </dgm:t>
    </dgm:pt>
    <dgm:pt modelId="{FB34F805-D2BC-46C0-B0C9-A31E119AD396}" type="sibTrans" cxnId="{A8E6268E-D4BC-45CA-9997-3AF57B08768B}">
      <dgm:prSet/>
      <dgm:spPr/>
      <dgm:t>
        <a:bodyPr/>
        <a:lstStyle/>
        <a:p>
          <a:endParaRPr lang="en-US"/>
        </a:p>
      </dgm:t>
    </dgm:pt>
    <dgm:pt modelId="{E7C386FD-2A66-476D-830B-E498DF9B3858}">
      <dgm:prSet/>
      <dgm:spPr/>
      <dgm:t>
        <a:bodyPr/>
        <a:lstStyle/>
        <a:p>
          <a:pPr>
            <a:defRPr cap="all"/>
          </a:pPr>
          <a:r>
            <a:rPr lang="en-US"/>
            <a:t>Must have one or more acceptance tests attached (Test-Driven Development) </a:t>
          </a:r>
        </a:p>
      </dgm:t>
    </dgm:pt>
    <dgm:pt modelId="{F833E689-B8C9-48B9-A019-CC1509477EA3}" type="parTrans" cxnId="{CC16D0D8-4BB6-4D17-A945-26352AF9BAF3}">
      <dgm:prSet/>
      <dgm:spPr/>
      <dgm:t>
        <a:bodyPr/>
        <a:lstStyle/>
        <a:p>
          <a:endParaRPr lang="en-US"/>
        </a:p>
      </dgm:t>
    </dgm:pt>
    <dgm:pt modelId="{10E1BB14-1725-4C25-8A45-75B595A85D46}" type="sibTrans" cxnId="{CC16D0D8-4BB6-4D17-A945-26352AF9BAF3}">
      <dgm:prSet/>
      <dgm:spPr/>
      <dgm:t>
        <a:bodyPr/>
        <a:lstStyle/>
        <a:p>
          <a:endParaRPr lang="en-US"/>
        </a:p>
      </dgm:t>
    </dgm:pt>
    <dgm:pt modelId="{613C2C9B-CF90-4AE6-89E7-F70E002F24BC}">
      <dgm:prSet/>
      <dgm:spPr/>
      <dgm:t>
        <a:bodyPr/>
        <a:lstStyle/>
        <a:p>
          <a:pPr>
            <a:defRPr cap="all"/>
          </a:pPr>
          <a:r>
            <a:rPr lang="en-US"/>
            <a:t>Preferred tool in agile methodology </a:t>
          </a:r>
        </a:p>
      </dgm:t>
    </dgm:pt>
    <dgm:pt modelId="{23E8F2B0-0DAE-4995-837A-7E50512D7C98}" type="parTrans" cxnId="{6AF868AB-9B3B-43AC-87C4-5583679F34BC}">
      <dgm:prSet/>
      <dgm:spPr/>
      <dgm:t>
        <a:bodyPr/>
        <a:lstStyle/>
        <a:p>
          <a:endParaRPr lang="en-US"/>
        </a:p>
      </dgm:t>
    </dgm:pt>
    <dgm:pt modelId="{42558290-9D7D-48DE-97A0-53CDD8855A88}" type="sibTrans" cxnId="{6AF868AB-9B3B-43AC-87C4-5583679F34BC}">
      <dgm:prSet/>
      <dgm:spPr/>
      <dgm:t>
        <a:bodyPr/>
        <a:lstStyle/>
        <a:p>
          <a:endParaRPr lang="en-US"/>
        </a:p>
      </dgm:t>
    </dgm:pt>
    <dgm:pt modelId="{60131701-BF03-4072-A540-3F6BC16B7B4C}" type="pres">
      <dgm:prSet presAssocID="{413F4D9E-1B56-47EF-8395-BAAFE34E667E}" presName="root" presStyleCnt="0">
        <dgm:presLayoutVars>
          <dgm:dir/>
          <dgm:resizeHandles val="exact"/>
        </dgm:presLayoutVars>
      </dgm:prSet>
      <dgm:spPr/>
    </dgm:pt>
    <dgm:pt modelId="{C7380FAA-B499-45AD-9A83-5308885FE93A}" type="pres">
      <dgm:prSet presAssocID="{2B6DA931-FD70-4237-AB41-C980AB9EFFBB}" presName="compNode" presStyleCnt="0"/>
      <dgm:spPr/>
    </dgm:pt>
    <dgm:pt modelId="{160F4AF1-EBA1-4BA1-A6F4-954EFC1879D5}" type="pres">
      <dgm:prSet presAssocID="{2B6DA931-FD70-4237-AB41-C980AB9EFFBB}" presName="iconBgRect" presStyleLbl="bgShp" presStyleIdx="0" presStyleCnt="4"/>
      <dgm:spPr/>
    </dgm:pt>
    <dgm:pt modelId="{6FC3F8C0-E270-4E9F-B1EF-25AC471E4783}" type="pres">
      <dgm:prSet presAssocID="{2B6DA931-FD70-4237-AB41-C980AB9EFF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028043AA-4E37-4865-9494-E3014F72C1CB}" type="pres">
      <dgm:prSet presAssocID="{2B6DA931-FD70-4237-AB41-C980AB9EFFBB}" presName="spaceRect" presStyleCnt="0"/>
      <dgm:spPr/>
    </dgm:pt>
    <dgm:pt modelId="{BCC745CB-B92B-46F1-85AC-A6C08F1B1042}" type="pres">
      <dgm:prSet presAssocID="{2B6DA931-FD70-4237-AB41-C980AB9EFFBB}" presName="textRect" presStyleLbl="revTx" presStyleIdx="0" presStyleCnt="4">
        <dgm:presLayoutVars>
          <dgm:chMax val="1"/>
          <dgm:chPref val="1"/>
        </dgm:presLayoutVars>
      </dgm:prSet>
      <dgm:spPr/>
    </dgm:pt>
    <dgm:pt modelId="{634A43EA-3181-44AC-951E-8898B64F03A1}" type="pres">
      <dgm:prSet presAssocID="{B95B58C4-D8FF-41DA-AB7F-E5C058946071}" presName="sibTrans" presStyleCnt="0"/>
      <dgm:spPr/>
    </dgm:pt>
    <dgm:pt modelId="{BE5E8DD8-7074-46D5-B2E2-99C614057A08}" type="pres">
      <dgm:prSet presAssocID="{5674D172-8259-4768-BFFE-0DCE0BBACE0D}" presName="compNode" presStyleCnt="0"/>
      <dgm:spPr/>
    </dgm:pt>
    <dgm:pt modelId="{A32D3003-B2A9-4EFE-9D9D-437CB1D9C072}" type="pres">
      <dgm:prSet presAssocID="{5674D172-8259-4768-BFFE-0DCE0BBACE0D}" presName="iconBgRect" presStyleLbl="bgShp" presStyleIdx="1" presStyleCnt="4"/>
      <dgm:spPr/>
    </dgm:pt>
    <dgm:pt modelId="{79E7900D-BDA6-4722-94A5-498677CC6D53}" type="pres">
      <dgm:prSet presAssocID="{5674D172-8259-4768-BFFE-0DCE0BBACE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9F088C0A-4AD5-4E0D-9A50-DB228372D187}" type="pres">
      <dgm:prSet presAssocID="{5674D172-8259-4768-BFFE-0DCE0BBACE0D}" presName="spaceRect" presStyleCnt="0"/>
      <dgm:spPr/>
    </dgm:pt>
    <dgm:pt modelId="{BED5544C-2B9A-4B86-BC1B-364C8CE2F02C}" type="pres">
      <dgm:prSet presAssocID="{5674D172-8259-4768-BFFE-0DCE0BBACE0D}" presName="textRect" presStyleLbl="revTx" presStyleIdx="1" presStyleCnt="4">
        <dgm:presLayoutVars>
          <dgm:chMax val="1"/>
          <dgm:chPref val="1"/>
        </dgm:presLayoutVars>
      </dgm:prSet>
      <dgm:spPr/>
    </dgm:pt>
    <dgm:pt modelId="{635ECCF1-F360-4841-BF57-2E5261F16F0A}" type="pres">
      <dgm:prSet presAssocID="{FB34F805-D2BC-46C0-B0C9-A31E119AD396}" presName="sibTrans" presStyleCnt="0"/>
      <dgm:spPr/>
    </dgm:pt>
    <dgm:pt modelId="{F4564DE7-A379-4374-931F-B15664EB0FC6}" type="pres">
      <dgm:prSet presAssocID="{E7C386FD-2A66-476D-830B-E498DF9B3858}" presName="compNode" presStyleCnt="0"/>
      <dgm:spPr/>
    </dgm:pt>
    <dgm:pt modelId="{306D462A-89ED-4254-82F1-310B48E88918}" type="pres">
      <dgm:prSet presAssocID="{E7C386FD-2A66-476D-830B-E498DF9B3858}" presName="iconBgRect" presStyleLbl="bgShp" presStyleIdx="2" presStyleCnt="4"/>
      <dgm:spPr/>
    </dgm:pt>
    <dgm:pt modelId="{3DEF738F-91ED-410A-B7A0-05B1F65A4C13}" type="pres">
      <dgm:prSet presAssocID="{E7C386FD-2A66-476D-830B-E498DF9B38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aduation Cap"/>
        </a:ext>
      </dgm:extLst>
    </dgm:pt>
    <dgm:pt modelId="{8BFE03A0-8093-4A27-83B2-C0D80C458F92}" type="pres">
      <dgm:prSet presAssocID="{E7C386FD-2A66-476D-830B-E498DF9B3858}" presName="spaceRect" presStyleCnt="0"/>
      <dgm:spPr/>
    </dgm:pt>
    <dgm:pt modelId="{46D65FA1-12EE-45A3-9CBB-DE27EC57EDFD}" type="pres">
      <dgm:prSet presAssocID="{E7C386FD-2A66-476D-830B-E498DF9B3858}" presName="textRect" presStyleLbl="revTx" presStyleIdx="2" presStyleCnt="4">
        <dgm:presLayoutVars>
          <dgm:chMax val="1"/>
          <dgm:chPref val="1"/>
        </dgm:presLayoutVars>
      </dgm:prSet>
      <dgm:spPr/>
    </dgm:pt>
    <dgm:pt modelId="{E1356717-F4A1-4380-970D-8B00517696C4}" type="pres">
      <dgm:prSet presAssocID="{10E1BB14-1725-4C25-8A45-75B595A85D46}" presName="sibTrans" presStyleCnt="0"/>
      <dgm:spPr/>
    </dgm:pt>
    <dgm:pt modelId="{89E20177-C918-4842-B620-F5DAA16CA327}" type="pres">
      <dgm:prSet presAssocID="{613C2C9B-CF90-4AE6-89E7-F70E002F24BC}" presName="compNode" presStyleCnt="0"/>
      <dgm:spPr/>
    </dgm:pt>
    <dgm:pt modelId="{5A041A10-C44F-450D-AE22-A532C14AE62C}" type="pres">
      <dgm:prSet presAssocID="{613C2C9B-CF90-4AE6-89E7-F70E002F24BC}" presName="iconBgRect" presStyleLbl="bgShp" presStyleIdx="3" presStyleCnt="4"/>
      <dgm:spPr/>
    </dgm:pt>
    <dgm:pt modelId="{43FED719-A66E-44EB-A06B-4A7F19478E98}" type="pres">
      <dgm:prSet presAssocID="{613C2C9B-CF90-4AE6-89E7-F70E002F24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7949E6C5-5C9D-4B80-A34A-2A2FD553D181}" type="pres">
      <dgm:prSet presAssocID="{613C2C9B-CF90-4AE6-89E7-F70E002F24BC}" presName="spaceRect" presStyleCnt="0"/>
      <dgm:spPr/>
    </dgm:pt>
    <dgm:pt modelId="{1DE68534-D1AB-4476-8472-5276BC628D38}" type="pres">
      <dgm:prSet presAssocID="{613C2C9B-CF90-4AE6-89E7-F70E002F24BC}" presName="textRect" presStyleLbl="revTx" presStyleIdx="3" presStyleCnt="4">
        <dgm:presLayoutVars>
          <dgm:chMax val="1"/>
          <dgm:chPref val="1"/>
        </dgm:presLayoutVars>
      </dgm:prSet>
      <dgm:spPr/>
    </dgm:pt>
  </dgm:ptLst>
  <dgm:cxnLst>
    <dgm:cxn modelId="{90129118-345A-47FE-87EE-5D59F54AD7A1}" type="presOf" srcId="{5674D172-8259-4768-BFFE-0DCE0BBACE0D}" destId="{BED5544C-2B9A-4B86-BC1B-364C8CE2F02C}" srcOrd="0" destOrd="0" presId="urn:microsoft.com/office/officeart/2018/5/layout/IconCircleLabelList"/>
    <dgm:cxn modelId="{D3733556-548F-49C3-BECD-44E7D82C8BFB}" type="presOf" srcId="{E7C386FD-2A66-476D-830B-E498DF9B3858}" destId="{46D65FA1-12EE-45A3-9CBB-DE27EC57EDFD}" srcOrd="0" destOrd="0" presId="urn:microsoft.com/office/officeart/2018/5/layout/IconCircleLabelList"/>
    <dgm:cxn modelId="{48870770-3306-46D6-A041-FC3377BB115A}" type="presOf" srcId="{613C2C9B-CF90-4AE6-89E7-F70E002F24BC}" destId="{1DE68534-D1AB-4476-8472-5276BC628D38}" srcOrd="0" destOrd="0" presId="urn:microsoft.com/office/officeart/2018/5/layout/IconCircleLabelList"/>
    <dgm:cxn modelId="{CF5F3D77-9622-4D63-8AF7-6E8BAF6961D0}" type="presOf" srcId="{2B6DA931-FD70-4237-AB41-C980AB9EFFBB}" destId="{BCC745CB-B92B-46F1-85AC-A6C08F1B1042}" srcOrd="0" destOrd="0" presId="urn:microsoft.com/office/officeart/2018/5/layout/IconCircleLabelList"/>
    <dgm:cxn modelId="{6B585B8A-8482-4859-8654-3A11E47FE49B}" srcId="{413F4D9E-1B56-47EF-8395-BAAFE34E667E}" destId="{2B6DA931-FD70-4237-AB41-C980AB9EFFBB}" srcOrd="0" destOrd="0" parTransId="{90FC83E9-2FDD-4854-81AD-D2225FADFAD6}" sibTransId="{B95B58C4-D8FF-41DA-AB7F-E5C058946071}"/>
    <dgm:cxn modelId="{A8E6268E-D4BC-45CA-9997-3AF57B08768B}" srcId="{413F4D9E-1B56-47EF-8395-BAAFE34E667E}" destId="{5674D172-8259-4768-BFFE-0DCE0BBACE0D}" srcOrd="1" destOrd="0" parTransId="{7D7EEDC6-0C6E-4041-A507-D529E4EE3397}" sibTransId="{FB34F805-D2BC-46C0-B0C9-A31E119AD396}"/>
    <dgm:cxn modelId="{6AF868AB-9B3B-43AC-87C4-5583679F34BC}" srcId="{413F4D9E-1B56-47EF-8395-BAAFE34E667E}" destId="{613C2C9B-CF90-4AE6-89E7-F70E002F24BC}" srcOrd="3" destOrd="0" parTransId="{23E8F2B0-0DAE-4995-837A-7E50512D7C98}" sibTransId="{42558290-9D7D-48DE-97A0-53CDD8855A88}"/>
    <dgm:cxn modelId="{CC16D0D8-4BB6-4D17-A945-26352AF9BAF3}" srcId="{413F4D9E-1B56-47EF-8395-BAAFE34E667E}" destId="{E7C386FD-2A66-476D-830B-E498DF9B3858}" srcOrd="2" destOrd="0" parTransId="{F833E689-B8C9-48B9-A019-CC1509477EA3}" sibTransId="{10E1BB14-1725-4C25-8A45-75B595A85D46}"/>
    <dgm:cxn modelId="{9C3793E5-417A-451B-8360-604ECE2699B2}" type="presOf" srcId="{413F4D9E-1B56-47EF-8395-BAAFE34E667E}" destId="{60131701-BF03-4072-A540-3F6BC16B7B4C}" srcOrd="0" destOrd="0" presId="urn:microsoft.com/office/officeart/2018/5/layout/IconCircleLabelList"/>
    <dgm:cxn modelId="{25CDD088-21B2-46E8-BDC0-6C778D2767FF}" type="presParOf" srcId="{60131701-BF03-4072-A540-3F6BC16B7B4C}" destId="{C7380FAA-B499-45AD-9A83-5308885FE93A}" srcOrd="0" destOrd="0" presId="urn:microsoft.com/office/officeart/2018/5/layout/IconCircleLabelList"/>
    <dgm:cxn modelId="{01313A8D-227A-482C-96CC-747E856C8FD6}" type="presParOf" srcId="{C7380FAA-B499-45AD-9A83-5308885FE93A}" destId="{160F4AF1-EBA1-4BA1-A6F4-954EFC1879D5}" srcOrd="0" destOrd="0" presId="urn:microsoft.com/office/officeart/2018/5/layout/IconCircleLabelList"/>
    <dgm:cxn modelId="{6A225BDF-00CA-4407-916D-1758713D725B}" type="presParOf" srcId="{C7380FAA-B499-45AD-9A83-5308885FE93A}" destId="{6FC3F8C0-E270-4E9F-B1EF-25AC471E4783}" srcOrd="1" destOrd="0" presId="urn:microsoft.com/office/officeart/2018/5/layout/IconCircleLabelList"/>
    <dgm:cxn modelId="{25936CE8-0BD1-4635-B8C9-018806FDE1C0}" type="presParOf" srcId="{C7380FAA-B499-45AD-9A83-5308885FE93A}" destId="{028043AA-4E37-4865-9494-E3014F72C1CB}" srcOrd="2" destOrd="0" presId="urn:microsoft.com/office/officeart/2018/5/layout/IconCircleLabelList"/>
    <dgm:cxn modelId="{16C137E4-EA72-4451-94A0-1C7B5A0F3B76}" type="presParOf" srcId="{C7380FAA-B499-45AD-9A83-5308885FE93A}" destId="{BCC745CB-B92B-46F1-85AC-A6C08F1B1042}" srcOrd="3" destOrd="0" presId="urn:microsoft.com/office/officeart/2018/5/layout/IconCircleLabelList"/>
    <dgm:cxn modelId="{ABF4AC0B-4F5E-4B06-913A-F48AA94CCC2E}" type="presParOf" srcId="{60131701-BF03-4072-A540-3F6BC16B7B4C}" destId="{634A43EA-3181-44AC-951E-8898B64F03A1}" srcOrd="1" destOrd="0" presId="urn:microsoft.com/office/officeart/2018/5/layout/IconCircleLabelList"/>
    <dgm:cxn modelId="{098BB056-C54B-4261-9464-2976CF178469}" type="presParOf" srcId="{60131701-BF03-4072-A540-3F6BC16B7B4C}" destId="{BE5E8DD8-7074-46D5-B2E2-99C614057A08}" srcOrd="2" destOrd="0" presId="urn:microsoft.com/office/officeart/2018/5/layout/IconCircleLabelList"/>
    <dgm:cxn modelId="{268C0153-B859-48FC-9199-0E7743846C24}" type="presParOf" srcId="{BE5E8DD8-7074-46D5-B2E2-99C614057A08}" destId="{A32D3003-B2A9-4EFE-9D9D-437CB1D9C072}" srcOrd="0" destOrd="0" presId="urn:microsoft.com/office/officeart/2018/5/layout/IconCircleLabelList"/>
    <dgm:cxn modelId="{9FBCA24F-4F66-48AB-952A-46F478A17A66}" type="presParOf" srcId="{BE5E8DD8-7074-46D5-B2E2-99C614057A08}" destId="{79E7900D-BDA6-4722-94A5-498677CC6D53}" srcOrd="1" destOrd="0" presId="urn:microsoft.com/office/officeart/2018/5/layout/IconCircleLabelList"/>
    <dgm:cxn modelId="{CE1CB91C-CD27-4746-9319-93912B94AE9C}" type="presParOf" srcId="{BE5E8DD8-7074-46D5-B2E2-99C614057A08}" destId="{9F088C0A-4AD5-4E0D-9A50-DB228372D187}" srcOrd="2" destOrd="0" presId="urn:microsoft.com/office/officeart/2018/5/layout/IconCircleLabelList"/>
    <dgm:cxn modelId="{BBCF0538-58C2-42CD-9540-F5BDB7DB230E}" type="presParOf" srcId="{BE5E8DD8-7074-46D5-B2E2-99C614057A08}" destId="{BED5544C-2B9A-4B86-BC1B-364C8CE2F02C}" srcOrd="3" destOrd="0" presId="urn:microsoft.com/office/officeart/2018/5/layout/IconCircleLabelList"/>
    <dgm:cxn modelId="{3414339B-2033-42A8-8B59-1172F366FDEC}" type="presParOf" srcId="{60131701-BF03-4072-A540-3F6BC16B7B4C}" destId="{635ECCF1-F360-4841-BF57-2E5261F16F0A}" srcOrd="3" destOrd="0" presId="urn:microsoft.com/office/officeart/2018/5/layout/IconCircleLabelList"/>
    <dgm:cxn modelId="{2C238F6B-21F1-4E6F-A39B-D513C81CF094}" type="presParOf" srcId="{60131701-BF03-4072-A540-3F6BC16B7B4C}" destId="{F4564DE7-A379-4374-931F-B15664EB0FC6}" srcOrd="4" destOrd="0" presId="urn:microsoft.com/office/officeart/2018/5/layout/IconCircleLabelList"/>
    <dgm:cxn modelId="{36ED80D5-2F3C-4890-BBF2-D672D1DE69FE}" type="presParOf" srcId="{F4564DE7-A379-4374-931F-B15664EB0FC6}" destId="{306D462A-89ED-4254-82F1-310B48E88918}" srcOrd="0" destOrd="0" presId="urn:microsoft.com/office/officeart/2018/5/layout/IconCircleLabelList"/>
    <dgm:cxn modelId="{DE9FC899-62F8-452E-80BC-435CBA140FB8}" type="presParOf" srcId="{F4564DE7-A379-4374-931F-B15664EB0FC6}" destId="{3DEF738F-91ED-410A-B7A0-05B1F65A4C13}" srcOrd="1" destOrd="0" presId="urn:microsoft.com/office/officeart/2018/5/layout/IconCircleLabelList"/>
    <dgm:cxn modelId="{37737FF0-22E4-48B5-9F5B-75492358F845}" type="presParOf" srcId="{F4564DE7-A379-4374-931F-B15664EB0FC6}" destId="{8BFE03A0-8093-4A27-83B2-C0D80C458F92}" srcOrd="2" destOrd="0" presId="urn:microsoft.com/office/officeart/2018/5/layout/IconCircleLabelList"/>
    <dgm:cxn modelId="{221DCBC7-5DC3-419E-A5AA-179C976A39BF}" type="presParOf" srcId="{F4564DE7-A379-4374-931F-B15664EB0FC6}" destId="{46D65FA1-12EE-45A3-9CBB-DE27EC57EDFD}" srcOrd="3" destOrd="0" presId="urn:microsoft.com/office/officeart/2018/5/layout/IconCircleLabelList"/>
    <dgm:cxn modelId="{D42A869B-EDE1-4C0A-B207-DB4E4FF8EC4D}" type="presParOf" srcId="{60131701-BF03-4072-A540-3F6BC16B7B4C}" destId="{E1356717-F4A1-4380-970D-8B00517696C4}" srcOrd="5" destOrd="0" presId="urn:microsoft.com/office/officeart/2018/5/layout/IconCircleLabelList"/>
    <dgm:cxn modelId="{765E177D-BE2F-443C-9595-D80AA4F13420}" type="presParOf" srcId="{60131701-BF03-4072-A540-3F6BC16B7B4C}" destId="{89E20177-C918-4842-B620-F5DAA16CA327}" srcOrd="6" destOrd="0" presId="urn:microsoft.com/office/officeart/2018/5/layout/IconCircleLabelList"/>
    <dgm:cxn modelId="{5A8545F6-2EC4-4F54-853B-044F2BBDA652}" type="presParOf" srcId="{89E20177-C918-4842-B620-F5DAA16CA327}" destId="{5A041A10-C44F-450D-AE22-A532C14AE62C}" srcOrd="0" destOrd="0" presId="urn:microsoft.com/office/officeart/2018/5/layout/IconCircleLabelList"/>
    <dgm:cxn modelId="{548C9543-2AB7-411B-BBAA-D56E149E371F}" type="presParOf" srcId="{89E20177-C918-4842-B620-F5DAA16CA327}" destId="{43FED719-A66E-44EB-A06B-4A7F19478E98}" srcOrd="1" destOrd="0" presId="urn:microsoft.com/office/officeart/2018/5/layout/IconCircleLabelList"/>
    <dgm:cxn modelId="{89FE6F16-834A-4B82-B000-56CD4C92BD4A}" type="presParOf" srcId="{89E20177-C918-4842-B620-F5DAA16CA327}" destId="{7949E6C5-5C9D-4B80-A34A-2A2FD553D181}" srcOrd="2" destOrd="0" presId="urn:microsoft.com/office/officeart/2018/5/layout/IconCircleLabelList"/>
    <dgm:cxn modelId="{FCA99F63-701C-4548-A962-1085A98AD266}" type="presParOf" srcId="{89E20177-C918-4842-B620-F5DAA16CA327}" destId="{1DE68534-D1AB-4476-8472-5276BC628D3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4D645F-1F21-4164-8703-F008A98C581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D9236F-00DD-48D5-8446-C6D57687784B}">
      <dgm:prSet/>
      <dgm:spPr/>
      <dgm:t>
        <a:bodyPr/>
        <a:lstStyle/>
        <a:p>
          <a:pPr>
            <a:defRPr b="1"/>
          </a:pPr>
          <a:r>
            <a:rPr lang="en-US"/>
            <a:t>1st Half: </a:t>
          </a:r>
        </a:p>
      </dgm:t>
    </dgm:pt>
    <dgm:pt modelId="{29AA5660-0616-4311-AF3D-153EA844340B}" type="parTrans" cxnId="{B0670B59-8A1A-443A-B435-D26D5FFAFBE9}">
      <dgm:prSet/>
      <dgm:spPr/>
      <dgm:t>
        <a:bodyPr/>
        <a:lstStyle/>
        <a:p>
          <a:endParaRPr lang="en-US"/>
        </a:p>
      </dgm:t>
    </dgm:pt>
    <dgm:pt modelId="{EA58EF0A-68B0-4C1E-9F5D-73F264A98201}" type="sibTrans" cxnId="{B0670B59-8A1A-443A-B435-D26D5FFAFBE9}">
      <dgm:prSet/>
      <dgm:spPr/>
      <dgm:t>
        <a:bodyPr/>
        <a:lstStyle/>
        <a:p>
          <a:endParaRPr lang="en-US"/>
        </a:p>
      </dgm:t>
    </dgm:pt>
    <dgm:pt modelId="{3854CE58-CE1C-4C9D-B043-AF7790FEE7E3}">
      <dgm:prSet/>
      <dgm:spPr/>
      <dgm:t>
        <a:bodyPr/>
        <a:lstStyle/>
        <a:p>
          <a:r>
            <a:rPr lang="en-US"/>
            <a:t>Whole team (devs and product owner) select product backlog items that they believe can be completed during the sprint </a:t>
          </a:r>
        </a:p>
      </dgm:t>
    </dgm:pt>
    <dgm:pt modelId="{EE3AFAAB-CB56-4DE7-A236-96D7F9901F9D}" type="parTrans" cxnId="{F1C2A6B5-0E59-4F61-8A5D-C6258FD3C819}">
      <dgm:prSet/>
      <dgm:spPr/>
      <dgm:t>
        <a:bodyPr/>
        <a:lstStyle/>
        <a:p>
          <a:endParaRPr lang="en-US"/>
        </a:p>
      </dgm:t>
    </dgm:pt>
    <dgm:pt modelId="{0A599444-A336-40A4-9335-025A4B0454AD}" type="sibTrans" cxnId="{F1C2A6B5-0E59-4F61-8A5D-C6258FD3C819}">
      <dgm:prSet/>
      <dgm:spPr/>
      <dgm:t>
        <a:bodyPr/>
        <a:lstStyle/>
        <a:p>
          <a:endParaRPr lang="en-US"/>
        </a:p>
      </dgm:t>
    </dgm:pt>
    <dgm:pt modelId="{C839CE88-5DC6-4327-A6E9-A5CCC0345437}">
      <dgm:prSet/>
      <dgm:spPr/>
      <dgm:t>
        <a:bodyPr/>
        <a:lstStyle/>
        <a:p>
          <a:pPr>
            <a:defRPr b="1"/>
          </a:pPr>
          <a:r>
            <a:rPr lang="en-US"/>
            <a:t>2</a:t>
          </a:r>
          <a:r>
            <a:rPr lang="en-US" baseline="30000"/>
            <a:t>nd</a:t>
          </a:r>
          <a:r>
            <a:rPr lang="en-US"/>
            <a:t> Half</a:t>
          </a:r>
        </a:p>
      </dgm:t>
    </dgm:pt>
    <dgm:pt modelId="{0D2E4C88-46EE-426F-9A8D-7F51E9968DBB}" type="parTrans" cxnId="{8D19644C-E995-44C6-8F38-BA9612823FC5}">
      <dgm:prSet/>
      <dgm:spPr/>
      <dgm:t>
        <a:bodyPr/>
        <a:lstStyle/>
        <a:p>
          <a:endParaRPr lang="en-US"/>
        </a:p>
      </dgm:t>
    </dgm:pt>
    <dgm:pt modelId="{E1E861CF-7534-416E-A2A8-30C4BBFFB9D4}" type="sibTrans" cxnId="{8D19644C-E995-44C6-8F38-BA9612823FC5}">
      <dgm:prSet/>
      <dgm:spPr/>
      <dgm:t>
        <a:bodyPr/>
        <a:lstStyle/>
        <a:p>
          <a:endParaRPr lang="en-US"/>
        </a:p>
      </dgm:t>
    </dgm:pt>
    <dgm:pt modelId="{B0933E15-5E7D-436D-9DD9-D82CC47CE582}">
      <dgm:prSet/>
      <dgm:spPr/>
      <dgm:t>
        <a:bodyPr/>
        <a:lstStyle/>
        <a:p>
          <a:r>
            <a:rPr lang="en-US"/>
            <a:t>Devs break each item into tasks (actionable) required to complete those items </a:t>
          </a:r>
        </a:p>
      </dgm:t>
    </dgm:pt>
    <dgm:pt modelId="{26F038F5-4F36-40D3-A80E-44340E892B68}" type="parTrans" cxnId="{59DD6668-5F52-40C2-9A50-4FF82EE67705}">
      <dgm:prSet/>
      <dgm:spPr/>
      <dgm:t>
        <a:bodyPr/>
        <a:lstStyle/>
        <a:p>
          <a:endParaRPr lang="en-US"/>
        </a:p>
      </dgm:t>
    </dgm:pt>
    <dgm:pt modelId="{5C73FBB6-B178-4DFB-B5A5-48395769D683}" type="sibTrans" cxnId="{59DD6668-5F52-40C2-9A50-4FF82EE67705}">
      <dgm:prSet/>
      <dgm:spPr/>
      <dgm:t>
        <a:bodyPr/>
        <a:lstStyle/>
        <a:p>
          <a:endParaRPr lang="en-US"/>
        </a:p>
      </dgm:t>
    </dgm:pt>
    <dgm:pt modelId="{8223B291-294E-4C51-A736-FE5FE93082B2}">
      <dgm:prSet/>
      <dgm:spPr/>
      <dgm:t>
        <a:bodyPr/>
        <a:lstStyle/>
        <a:p>
          <a:r>
            <a:rPr lang="en-US"/>
            <a:t>Tasks may include architecture, design, coding, testing, infrastructure, deployment, documentation, etc. </a:t>
          </a:r>
        </a:p>
      </dgm:t>
    </dgm:pt>
    <dgm:pt modelId="{41167A9C-9939-41B2-98CD-B01D51A968E6}" type="parTrans" cxnId="{B6941DB4-43D3-43E8-A620-3F01B79B24D3}">
      <dgm:prSet/>
      <dgm:spPr/>
      <dgm:t>
        <a:bodyPr/>
        <a:lstStyle/>
        <a:p>
          <a:endParaRPr lang="en-US"/>
        </a:p>
      </dgm:t>
    </dgm:pt>
    <dgm:pt modelId="{4147EC6B-640D-4945-9199-6A0D74BAAA79}" type="sibTrans" cxnId="{B6941DB4-43D3-43E8-A620-3F01B79B24D3}">
      <dgm:prSet/>
      <dgm:spPr/>
      <dgm:t>
        <a:bodyPr/>
        <a:lstStyle/>
        <a:p>
          <a:endParaRPr lang="en-US"/>
        </a:p>
      </dgm:t>
    </dgm:pt>
    <dgm:pt modelId="{F4881E2F-DEAA-4CE9-AF80-E571DCE2A78B}" type="pres">
      <dgm:prSet presAssocID="{694D645F-1F21-4164-8703-F008A98C5819}" presName="root" presStyleCnt="0">
        <dgm:presLayoutVars>
          <dgm:dir/>
          <dgm:resizeHandles val="exact"/>
        </dgm:presLayoutVars>
      </dgm:prSet>
      <dgm:spPr/>
    </dgm:pt>
    <dgm:pt modelId="{DF3054A1-0F08-4884-A62C-68BEBF48C3CC}" type="pres">
      <dgm:prSet presAssocID="{D1D9236F-00DD-48D5-8446-C6D57687784B}" presName="compNode" presStyleCnt="0"/>
      <dgm:spPr/>
    </dgm:pt>
    <dgm:pt modelId="{8E5E49E8-8D2A-4486-ACB4-79A95F8287E1}" type="pres">
      <dgm:prSet presAssocID="{D1D9236F-00DD-48D5-8446-C6D57687784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E5FD0280-4177-485A-986E-47D17E53C973}" type="pres">
      <dgm:prSet presAssocID="{D1D9236F-00DD-48D5-8446-C6D57687784B}" presName="iconSpace" presStyleCnt="0"/>
      <dgm:spPr/>
    </dgm:pt>
    <dgm:pt modelId="{419FC7EA-B6CA-4411-95F8-5B7269E126F1}" type="pres">
      <dgm:prSet presAssocID="{D1D9236F-00DD-48D5-8446-C6D57687784B}" presName="parTx" presStyleLbl="revTx" presStyleIdx="0" presStyleCnt="4">
        <dgm:presLayoutVars>
          <dgm:chMax val="0"/>
          <dgm:chPref val="0"/>
        </dgm:presLayoutVars>
      </dgm:prSet>
      <dgm:spPr/>
    </dgm:pt>
    <dgm:pt modelId="{BD70EDAF-5E45-47DB-90D8-7B483119221B}" type="pres">
      <dgm:prSet presAssocID="{D1D9236F-00DD-48D5-8446-C6D57687784B}" presName="txSpace" presStyleCnt="0"/>
      <dgm:spPr/>
    </dgm:pt>
    <dgm:pt modelId="{3028CA92-822B-49CF-ACB8-6543A7CC2EB9}" type="pres">
      <dgm:prSet presAssocID="{D1D9236F-00DD-48D5-8446-C6D57687784B}" presName="desTx" presStyleLbl="revTx" presStyleIdx="1" presStyleCnt="4">
        <dgm:presLayoutVars/>
      </dgm:prSet>
      <dgm:spPr/>
    </dgm:pt>
    <dgm:pt modelId="{0301A81E-F056-473B-AE4B-D4459853CCE2}" type="pres">
      <dgm:prSet presAssocID="{EA58EF0A-68B0-4C1E-9F5D-73F264A98201}" presName="sibTrans" presStyleCnt="0"/>
      <dgm:spPr/>
    </dgm:pt>
    <dgm:pt modelId="{6598BCD7-21A5-45D5-A2C2-82661EAA950C}" type="pres">
      <dgm:prSet presAssocID="{C839CE88-5DC6-4327-A6E9-A5CCC0345437}" presName="compNode" presStyleCnt="0"/>
      <dgm:spPr/>
    </dgm:pt>
    <dgm:pt modelId="{E7627D31-7DBC-407C-B203-A3EBA646D037}" type="pres">
      <dgm:prSet presAssocID="{C839CE88-5DC6-4327-A6E9-A5CCC03454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D79508FA-A164-42DB-8664-E2B484D34B83}" type="pres">
      <dgm:prSet presAssocID="{C839CE88-5DC6-4327-A6E9-A5CCC0345437}" presName="iconSpace" presStyleCnt="0"/>
      <dgm:spPr/>
    </dgm:pt>
    <dgm:pt modelId="{78B17315-57F0-41FB-B310-73EFE8C47E89}" type="pres">
      <dgm:prSet presAssocID="{C839CE88-5DC6-4327-A6E9-A5CCC0345437}" presName="parTx" presStyleLbl="revTx" presStyleIdx="2" presStyleCnt="4">
        <dgm:presLayoutVars>
          <dgm:chMax val="0"/>
          <dgm:chPref val="0"/>
        </dgm:presLayoutVars>
      </dgm:prSet>
      <dgm:spPr/>
    </dgm:pt>
    <dgm:pt modelId="{3023231E-C19B-4087-9EE8-7CA534E31A60}" type="pres">
      <dgm:prSet presAssocID="{C839CE88-5DC6-4327-A6E9-A5CCC0345437}" presName="txSpace" presStyleCnt="0"/>
      <dgm:spPr/>
    </dgm:pt>
    <dgm:pt modelId="{B689B8C3-7C00-4D51-A00C-3D2F4CA5AABB}" type="pres">
      <dgm:prSet presAssocID="{C839CE88-5DC6-4327-A6E9-A5CCC0345437}" presName="desTx" presStyleLbl="revTx" presStyleIdx="3" presStyleCnt="4">
        <dgm:presLayoutVars/>
      </dgm:prSet>
      <dgm:spPr/>
    </dgm:pt>
  </dgm:ptLst>
  <dgm:cxnLst>
    <dgm:cxn modelId="{F151FD1F-ABF2-473D-960D-C7860ADC2DC1}" type="presOf" srcId="{C839CE88-5DC6-4327-A6E9-A5CCC0345437}" destId="{78B17315-57F0-41FB-B310-73EFE8C47E89}" srcOrd="0" destOrd="0" presId="urn:microsoft.com/office/officeart/2018/5/layout/CenteredIconLabelDescriptionList"/>
    <dgm:cxn modelId="{8D19644C-E995-44C6-8F38-BA9612823FC5}" srcId="{694D645F-1F21-4164-8703-F008A98C5819}" destId="{C839CE88-5DC6-4327-A6E9-A5CCC0345437}" srcOrd="1" destOrd="0" parTransId="{0D2E4C88-46EE-426F-9A8D-7F51E9968DBB}" sibTransId="{E1E861CF-7534-416E-A2A8-30C4BBFFB9D4}"/>
    <dgm:cxn modelId="{3E5A1D51-3324-4720-BE18-0B887034C3B4}" type="presOf" srcId="{B0933E15-5E7D-436D-9DD9-D82CC47CE582}" destId="{B689B8C3-7C00-4D51-A00C-3D2F4CA5AABB}" srcOrd="0" destOrd="0" presId="urn:microsoft.com/office/officeart/2018/5/layout/CenteredIconLabelDescriptionList"/>
    <dgm:cxn modelId="{B0670B59-8A1A-443A-B435-D26D5FFAFBE9}" srcId="{694D645F-1F21-4164-8703-F008A98C5819}" destId="{D1D9236F-00DD-48D5-8446-C6D57687784B}" srcOrd="0" destOrd="0" parTransId="{29AA5660-0616-4311-AF3D-153EA844340B}" sibTransId="{EA58EF0A-68B0-4C1E-9F5D-73F264A98201}"/>
    <dgm:cxn modelId="{59DD6668-5F52-40C2-9A50-4FF82EE67705}" srcId="{C839CE88-5DC6-4327-A6E9-A5CCC0345437}" destId="{B0933E15-5E7D-436D-9DD9-D82CC47CE582}" srcOrd="0" destOrd="0" parTransId="{26F038F5-4F36-40D3-A80E-44340E892B68}" sibTransId="{5C73FBB6-B178-4DFB-B5A5-48395769D683}"/>
    <dgm:cxn modelId="{BE21736B-B5BD-40EC-B5C6-58D01CBE5901}" type="presOf" srcId="{694D645F-1F21-4164-8703-F008A98C5819}" destId="{F4881E2F-DEAA-4CE9-AF80-E571DCE2A78B}" srcOrd="0" destOrd="0" presId="urn:microsoft.com/office/officeart/2018/5/layout/CenteredIconLabelDescriptionList"/>
    <dgm:cxn modelId="{078E1597-A074-4B73-9706-4A75578B9FEA}" type="presOf" srcId="{8223B291-294E-4C51-A736-FE5FE93082B2}" destId="{B689B8C3-7C00-4D51-A00C-3D2F4CA5AABB}" srcOrd="0" destOrd="1" presId="urn:microsoft.com/office/officeart/2018/5/layout/CenteredIconLabelDescriptionList"/>
    <dgm:cxn modelId="{B6941DB4-43D3-43E8-A620-3F01B79B24D3}" srcId="{C839CE88-5DC6-4327-A6E9-A5CCC0345437}" destId="{8223B291-294E-4C51-A736-FE5FE93082B2}" srcOrd="1" destOrd="0" parTransId="{41167A9C-9939-41B2-98CD-B01D51A968E6}" sibTransId="{4147EC6B-640D-4945-9199-6A0D74BAAA79}"/>
    <dgm:cxn modelId="{53E48DB5-D79E-4558-84FB-DB8A99E7D793}" type="presOf" srcId="{D1D9236F-00DD-48D5-8446-C6D57687784B}" destId="{419FC7EA-B6CA-4411-95F8-5B7269E126F1}" srcOrd="0" destOrd="0" presId="urn:microsoft.com/office/officeart/2018/5/layout/CenteredIconLabelDescriptionList"/>
    <dgm:cxn modelId="{F1C2A6B5-0E59-4F61-8A5D-C6258FD3C819}" srcId="{D1D9236F-00DD-48D5-8446-C6D57687784B}" destId="{3854CE58-CE1C-4C9D-B043-AF7790FEE7E3}" srcOrd="0" destOrd="0" parTransId="{EE3AFAAB-CB56-4DE7-A236-96D7F9901F9D}" sibTransId="{0A599444-A336-40A4-9335-025A4B0454AD}"/>
    <dgm:cxn modelId="{85CD27BA-F460-406F-BE39-D2652FDA486E}" type="presOf" srcId="{3854CE58-CE1C-4C9D-B043-AF7790FEE7E3}" destId="{3028CA92-822B-49CF-ACB8-6543A7CC2EB9}" srcOrd="0" destOrd="0" presId="urn:microsoft.com/office/officeart/2018/5/layout/CenteredIconLabelDescriptionList"/>
    <dgm:cxn modelId="{09F7B954-7831-4DE3-95C2-A595DCB67074}" type="presParOf" srcId="{F4881E2F-DEAA-4CE9-AF80-E571DCE2A78B}" destId="{DF3054A1-0F08-4884-A62C-68BEBF48C3CC}" srcOrd="0" destOrd="0" presId="urn:microsoft.com/office/officeart/2018/5/layout/CenteredIconLabelDescriptionList"/>
    <dgm:cxn modelId="{7C286174-B11D-41A5-A017-754544247675}" type="presParOf" srcId="{DF3054A1-0F08-4884-A62C-68BEBF48C3CC}" destId="{8E5E49E8-8D2A-4486-ACB4-79A95F8287E1}" srcOrd="0" destOrd="0" presId="urn:microsoft.com/office/officeart/2018/5/layout/CenteredIconLabelDescriptionList"/>
    <dgm:cxn modelId="{045193E8-7E1C-406D-8A72-479895BC5C9F}" type="presParOf" srcId="{DF3054A1-0F08-4884-A62C-68BEBF48C3CC}" destId="{E5FD0280-4177-485A-986E-47D17E53C973}" srcOrd="1" destOrd="0" presId="urn:microsoft.com/office/officeart/2018/5/layout/CenteredIconLabelDescriptionList"/>
    <dgm:cxn modelId="{E2643213-1E63-4B31-85D3-9572C680CCFF}" type="presParOf" srcId="{DF3054A1-0F08-4884-A62C-68BEBF48C3CC}" destId="{419FC7EA-B6CA-4411-95F8-5B7269E126F1}" srcOrd="2" destOrd="0" presId="urn:microsoft.com/office/officeart/2018/5/layout/CenteredIconLabelDescriptionList"/>
    <dgm:cxn modelId="{678F8AD5-5042-43F0-8529-8D5741EF0603}" type="presParOf" srcId="{DF3054A1-0F08-4884-A62C-68BEBF48C3CC}" destId="{BD70EDAF-5E45-47DB-90D8-7B483119221B}" srcOrd="3" destOrd="0" presId="urn:microsoft.com/office/officeart/2018/5/layout/CenteredIconLabelDescriptionList"/>
    <dgm:cxn modelId="{27BF6B95-9ABD-4166-8171-9C7776BC619F}" type="presParOf" srcId="{DF3054A1-0F08-4884-A62C-68BEBF48C3CC}" destId="{3028CA92-822B-49CF-ACB8-6543A7CC2EB9}" srcOrd="4" destOrd="0" presId="urn:microsoft.com/office/officeart/2018/5/layout/CenteredIconLabelDescriptionList"/>
    <dgm:cxn modelId="{C3757FDF-3F40-4F6E-8004-BD183F2BB6C2}" type="presParOf" srcId="{F4881E2F-DEAA-4CE9-AF80-E571DCE2A78B}" destId="{0301A81E-F056-473B-AE4B-D4459853CCE2}" srcOrd="1" destOrd="0" presId="urn:microsoft.com/office/officeart/2018/5/layout/CenteredIconLabelDescriptionList"/>
    <dgm:cxn modelId="{C8B8D14C-7DD5-4FB8-ABAA-FAC0F09C580F}" type="presParOf" srcId="{F4881E2F-DEAA-4CE9-AF80-E571DCE2A78B}" destId="{6598BCD7-21A5-45D5-A2C2-82661EAA950C}" srcOrd="2" destOrd="0" presId="urn:microsoft.com/office/officeart/2018/5/layout/CenteredIconLabelDescriptionList"/>
    <dgm:cxn modelId="{55FAFB7F-D448-446F-B8E6-8E1BE7596F53}" type="presParOf" srcId="{6598BCD7-21A5-45D5-A2C2-82661EAA950C}" destId="{E7627D31-7DBC-407C-B203-A3EBA646D037}" srcOrd="0" destOrd="0" presId="urn:microsoft.com/office/officeart/2018/5/layout/CenteredIconLabelDescriptionList"/>
    <dgm:cxn modelId="{E1B7A384-EB49-4392-AE86-72D0A08C6EB8}" type="presParOf" srcId="{6598BCD7-21A5-45D5-A2C2-82661EAA950C}" destId="{D79508FA-A164-42DB-8664-E2B484D34B83}" srcOrd="1" destOrd="0" presId="urn:microsoft.com/office/officeart/2018/5/layout/CenteredIconLabelDescriptionList"/>
    <dgm:cxn modelId="{D44A21EC-9EA3-4C53-A5FD-EF1EA6FCA80B}" type="presParOf" srcId="{6598BCD7-21A5-45D5-A2C2-82661EAA950C}" destId="{78B17315-57F0-41FB-B310-73EFE8C47E89}" srcOrd="2" destOrd="0" presId="urn:microsoft.com/office/officeart/2018/5/layout/CenteredIconLabelDescriptionList"/>
    <dgm:cxn modelId="{877FF16B-840C-48BF-9431-BE91CB16ED1D}" type="presParOf" srcId="{6598BCD7-21A5-45D5-A2C2-82661EAA950C}" destId="{3023231E-C19B-4087-9EE8-7CA534E31A60}" srcOrd="3" destOrd="0" presId="urn:microsoft.com/office/officeart/2018/5/layout/CenteredIconLabelDescriptionList"/>
    <dgm:cxn modelId="{5487B231-A933-47F4-837E-0729A075747A}" type="presParOf" srcId="{6598BCD7-21A5-45D5-A2C2-82661EAA950C}" destId="{B689B8C3-7C00-4D51-A00C-3D2F4CA5AAB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15A72-054D-4381-8155-ABB02C65C41C}">
      <dsp:nvSpPr>
        <dsp:cNvPr id="0" name=""/>
        <dsp:cNvSpPr/>
      </dsp:nvSpPr>
      <dsp:spPr>
        <a:xfrm>
          <a:off x="0" y="230190"/>
          <a:ext cx="10065678"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1F687-DDA5-40A3-A72F-3129170D3170}">
      <dsp:nvSpPr>
        <dsp:cNvPr id="0" name=""/>
        <dsp:cNvSpPr/>
      </dsp:nvSpPr>
      <dsp:spPr>
        <a:xfrm>
          <a:off x="394883" y="523902"/>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64774-F4A6-4BF9-B0CC-FBA7E95C2882}">
      <dsp:nvSpPr>
        <dsp:cNvPr id="0" name=""/>
        <dsp:cNvSpPr/>
      </dsp:nvSpPr>
      <dsp:spPr>
        <a:xfrm>
          <a:off x="1495329" y="230190"/>
          <a:ext cx="855794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dirty="0"/>
            <a:t>User requirements will often be high-level, vague and incomplete. They are more like high-level goals, or business goals, rather than software requirements needed by the developer </a:t>
          </a:r>
        </a:p>
      </dsp:txBody>
      <dsp:txXfrm>
        <a:off x="1495329" y="230190"/>
        <a:ext cx="8557940" cy="1305401"/>
      </dsp:txXfrm>
    </dsp:sp>
    <dsp:sp modelId="{D480D0FA-E724-48D8-A059-A10F7FAF7AA0}">
      <dsp:nvSpPr>
        <dsp:cNvPr id="0" name=""/>
        <dsp:cNvSpPr/>
      </dsp:nvSpPr>
      <dsp:spPr>
        <a:xfrm>
          <a:off x="0" y="3029127"/>
          <a:ext cx="10065678"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267DA-6F20-4B24-BE05-4F4BC0DE39BD}">
      <dsp:nvSpPr>
        <dsp:cNvPr id="0" name=""/>
        <dsp:cNvSpPr/>
      </dsp:nvSpPr>
      <dsp:spPr>
        <a:xfrm>
          <a:off x="394883" y="3322845"/>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FEC114-2FD5-4C5E-BFB3-CA1548241386}">
      <dsp:nvSpPr>
        <dsp:cNvPr id="0" name=""/>
        <dsp:cNvSpPr/>
      </dsp:nvSpPr>
      <dsp:spPr>
        <a:xfrm>
          <a:off x="1507738" y="3029127"/>
          <a:ext cx="855794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dirty="0"/>
            <a:t>Software engineer’s job to translate requirements into something useful </a:t>
          </a:r>
        </a:p>
      </dsp:txBody>
      <dsp:txXfrm>
        <a:off x="1507738" y="3029127"/>
        <a:ext cx="8557940"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B2508-D9CA-4047-B574-9A5F1D3DC798}">
      <dsp:nvSpPr>
        <dsp:cNvPr id="0" name=""/>
        <dsp:cNvSpPr/>
      </dsp:nvSpPr>
      <dsp:spPr>
        <a:xfrm>
          <a:off x="2411" y="604249"/>
          <a:ext cx="2619537" cy="1309768"/>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helps us understand “scenarios” or “situations” we need to cater for and relevant parameters (system inputs).</a:t>
          </a:r>
        </a:p>
      </dsp:txBody>
      <dsp:txXfrm>
        <a:off x="40773" y="642611"/>
        <a:ext cx="2542813" cy="1233044"/>
      </dsp:txXfrm>
    </dsp:sp>
    <dsp:sp modelId="{5C0BE6AF-AD82-E242-B6CA-5C2F70E524AE}">
      <dsp:nvSpPr>
        <dsp:cNvPr id="0" name=""/>
        <dsp:cNvSpPr/>
      </dsp:nvSpPr>
      <dsp:spPr>
        <a:xfrm>
          <a:off x="2411" y="2110483"/>
          <a:ext cx="2619537" cy="1309768"/>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Understanding scenarios and their parameters help us decide what the system should do or respond to the situation. </a:t>
          </a:r>
        </a:p>
      </dsp:txBody>
      <dsp:txXfrm>
        <a:off x="40773" y="2148845"/>
        <a:ext cx="2542813" cy="1233044"/>
      </dsp:txXfrm>
    </dsp:sp>
    <dsp:sp modelId="{3B8B1995-01EA-A443-B385-04A230A16B4B}">
      <dsp:nvSpPr>
        <dsp:cNvPr id="0" name=""/>
        <dsp:cNvSpPr/>
      </dsp:nvSpPr>
      <dsp:spPr>
        <a:xfrm rot="19457599">
          <a:off x="2500662" y="2367495"/>
          <a:ext cx="1290388" cy="42626"/>
        </a:xfrm>
        <a:custGeom>
          <a:avLst/>
          <a:gdLst/>
          <a:ahLst/>
          <a:cxnLst/>
          <a:rect l="0" t="0" r="0" b="0"/>
          <a:pathLst>
            <a:path>
              <a:moveTo>
                <a:pt x="0" y="21313"/>
              </a:moveTo>
              <a:lnTo>
                <a:pt x="1290388" y="21313"/>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3597" y="2356549"/>
        <a:ext cx="64519" cy="64519"/>
      </dsp:txXfrm>
    </dsp:sp>
    <dsp:sp modelId="{91B534AE-870D-E34D-B8CE-CFC9E594138F}">
      <dsp:nvSpPr>
        <dsp:cNvPr id="0" name=""/>
        <dsp:cNvSpPr/>
      </dsp:nvSpPr>
      <dsp:spPr>
        <a:xfrm>
          <a:off x="3669764" y="1357366"/>
          <a:ext cx="2619537" cy="130976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Eg: ATM user needs to be Authenticated with parameters being a card and pin. </a:t>
          </a:r>
        </a:p>
      </dsp:txBody>
      <dsp:txXfrm>
        <a:off x="3708126" y="1395728"/>
        <a:ext cx="2542813" cy="1233044"/>
      </dsp:txXfrm>
    </dsp:sp>
    <dsp:sp modelId="{C284C288-ECB8-E244-B507-A1F41CE007CE}">
      <dsp:nvSpPr>
        <dsp:cNvPr id="0" name=""/>
        <dsp:cNvSpPr/>
      </dsp:nvSpPr>
      <dsp:spPr>
        <a:xfrm rot="2142401">
          <a:off x="2500662" y="3120612"/>
          <a:ext cx="1290388" cy="42626"/>
        </a:xfrm>
        <a:custGeom>
          <a:avLst/>
          <a:gdLst/>
          <a:ahLst/>
          <a:cxnLst/>
          <a:rect l="0" t="0" r="0" b="0"/>
          <a:pathLst>
            <a:path>
              <a:moveTo>
                <a:pt x="0" y="21313"/>
              </a:moveTo>
              <a:lnTo>
                <a:pt x="1290388" y="21313"/>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3597" y="3109666"/>
        <a:ext cx="64519" cy="64519"/>
      </dsp:txXfrm>
    </dsp:sp>
    <dsp:sp modelId="{8CC26194-A9E0-9F4C-BC99-5BFAB0FA144C}">
      <dsp:nvSpPr>
        <dsp:cNvPr id="0" name=""/>
        <dsp:cNvSpPr/>
      </dsp:nvSpPr>
      <dsp:spPr>
        <a:xfrm>
          <a:off x="3669764" y="2863600"/>
          <a:ext cx="2619537" cy="1309768"/>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Situation is Authentication and parameters are the card and pin</a:t>
          </a:r>
        </a:p>
      </dsp:txBody>
      <dsp:txXfrm>
        <a:off x="3708126" y="2901962"/>
        <a:ext cx="2542813" cy="1233044"/>
      </dsp:txXfrm>
    </dsp:sp>
    <dsp:sp modelId="{D13D233D-0FC6-CA43-9F22-B7A12A978BC9}">
      <dsp:nvSpPr>
        <dsp:cNvPr id="0" name=""/>
        <dsp:cNvSpPr/>
      </dsp:nvSpPr>
      <dsp:spPr>
        <a:xfrm>
          <a:off x="2411" y="3616717"/>
          <a:ext cx="2619537" cy="1309768"/>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This understanding is unpacked into tasks.</a:t>
          </a:r>
        </a:p>
      </dsp:txBody>
      <dsp:txXfrm>
        <a:off x="40773" y="3655079"/>
        <a:ext cx="2542813" cy="1233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F4AF1-EBA1-4BA1-A6F4-954EFC1879D5}">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3F8C0-E270-4E9F-B1EF-25AC471E4783}">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C745CB-B92B-46F1-85AC-A6C08F1B1042}">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Who-What-Why</a:t>
          </a:r>
        </a:p>
      </dsp:txBody>
      <dsp:txXfrm>
        <a:off x="100682" y="2684598"/>
        <a:ext cx="2370489" cy="720000"/>
      </dsp:txXfrm>
    </dsp:sp>
    <dsp:sp modelId="{A32D3003-B2A9-4EFE-9D9D-437CB1D9C072}">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7900D-BDA6-4722-94A5-498677CC6D53}">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D5544C-2B9A-4B86-BC1B-364C8CE2F02C}">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Focus on user benefits rather than system benefits</a:t>
          </a:r>
        </a:p>
      </dsp:txBody>
      <dsp:txXfrm>
        <a:off x="2886007" y="2684598"/>
        <a:ext cx="2370489" cy="720000"/>
      </dsp:txXfrm>
    </dsp:sp>
    <dsp:sp modelId="{306D462A-89ED-4254-82F1-310B48E88918}">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EF738F-91ED-410A-B7A0-05B1F65A4C13}">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D65FA1-12EE-45A3-9CBB-DE27EC57EDFD}">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Must have one or more acceptance tests attached (Test-Driven Development) </a:t>
          </a:r>
        </a:p>
      </dsp:txBody>
      <dsp:txXfrm>
        <a:off x="5671332" y="2684598"/>
        <a:ext cx="2370489" cy="720000"/>
      </dsp:txXfrm>
    </dsp:sp>
    <dsp:sp modelId="{5A041A10-C44F-450D-AE22-A532C14AE62C}">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ED719-A66E-44EB-A06B-4A7F19478E98}">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E68534-D1AB-4476-8472-5276BC628D38}">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Preferred tool in agile methodology </a:t>
          </a:r>
        </a:p>
      </dsp:txBody>
      <dsp:txXfrm>
        <a:off x="8456657" y="2684598"/>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E49E8-8D2A-4486-ACB4-79A95F8287E1}">
      <dsp:nvSpPr>
        <dsp:cNvPr id="0" name=""/>
        <dsp:cNvSpPr/>
      </dsp:nvSpPr>
      <dsp:spPr>
        <a:xfrm>
          <a:off x="2169914" y="25588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9FC7EA-B6CA-4411-95F8-5B7269E126F1}">
      <dsp:nvSpPr>
        <dsp:cNvPr id="0" name=""/>
        <dsp:cNvSpPr/>
      </dsp:nvSpPr>
      <dsp:spPr>
        <a:xfrm>
          <a:off x="765914" y="192616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1st Half: </a:t>
          </a:r>
        </a:p>
      </dsp:txBody>
      <dsp:txXfrm>
        <a:off x="765914" y="1926169"/>
        <a:ext cx="4320000" cy="648000"/>
      </dsp:txXfrm>
    </dsp:sp>
    <dsp:sp modelId="{3028CA92-822B-49CF-ACB8-6543A7CC2EB9}">
      <dsp:nvSpPr>
        <dsp:cNvPr id="0" name=""/>
        <dsp:cNvSpPr/>
      </dsp:nvSpPr>
      <dsp:spPr>
        <a:xfrm>
          <a:off x="765914" y="2647790"/>
          <a:ext cx="4320000" cy="128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Whole team (devs and product owner) select product backlog items that they believe can be completed during the sprint </a:t>
          </a:r>
        </a:p>
      </dsp:txBody>
      <dsp:txXfrm>
        <a:off x="765914" y="2647790"/>
        <a:ext cx="4320000" cy="1289128"/>
      </dsp:txXfrm>
    </dsp:sp>
    <dsp:sp modelId="{E7627D31-7DBC-407C-B203-A3EBA646D037}">
      <dsp:nvSpPr>
        <dsp:cNvPr id="0" name=""/>
        <dsp:cNvSpPr/>
      </dsp:nvSpPr>
      <dsp:spPr>
        <a:xfrm>
          <a:off x="7245914" y="25588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B17315-57F0-41FB-B310-73EFE8C47E89}">
      <dsp:nvSpPr>
        <dsp:cNvPr id="0" name=""/>
        <dsp:cNvSpPr/>
      </dsp:nvSpPr>
      <dsp:spPr>
        <a:xfrm>
          <a:off x="5841914" y="192616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2</a:t>
          </a:r>
          <a:r>
            <a:rPr lang="en-US" sz="3600" kern="1200" baseline="30000"/>
            <a:t>nd</a:t>
          </a:r>
          <a:r>
            <a:rPr lang="en-US" sz="3600" kern="1200"/>
            <a:t> Half</a:t>
          </a:r>
        </a:p>
      </dsp:txBody>
      <dsp:txXfrm>
        <a:off x="5841914" y="1926169"/>
        <a:ext cx="4320000" cy="648000"/>
      </dsp:txXfrm>
    </dsp:sp>
    <dsp:sp modelId="{B689B8C3-7C00-4D51-A00C-3D2F4CA5AABB}">
      <dsp:nvSpPr>
        <dsp:cNvPr id="0" name=""/>
        <dsp:cNvSpPr/>
      </dsp:nvSpPr>
      <dsp:spPr>
        <a:xfrm>
          <a:off x="5841914" y="2647790"/>
          <a:ext cx="4320000" cy="128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Devs break each item into tasks (actionable) required to complete those items </a:t>
          </a:r>
        </a:p>
        <a:p>
          <a:pPr marL="0" lvl="0" indent="0" algn="ctr" defTabSz="755650">
            <a:lnSpc>
              <a:spcPct val="90000"/>
            </a:lnSpc>
            <a:spcBef>
              <a:spcPct val="0"/>
            </a:spcBef>
            <a:spcAft>
              <a:spcPct val="35000"/>
            </a:spcAft>
            <a:buNone/>
          </a:pPr>
          <a:r>
            <a:rPr lang="en-US" sz="1700" kern="1200"/>
            <a:t>Tasks may include architecture, design, coding, testing, infrastructure, deployment, documentation, etc. </a:t>
          </a:r>
        </a:p>
      </dsp:txBody>
      <dsp:txXfrm>
        <a:off x="5841914" y="2647790"/>
        <a:ext cx="4320000" cy="12891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ADF70-CCE5-DF4C-9969-76C7327324EF}" type="datetimeFigureOut">
              <a:rPr lang="en-US" smtClean="0"/>
              <a:t>2/26/24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3CBD8-49ED-614A-AA6F-B26ABEE4908F}" type="slidenum">
              <a:rPr lang="en-US" smtClean="0"/>
              <a:t>‹#›</a:t>
            </a:fld>
            <a:endParaRPr lang="en-US"/>
          </a:p>
        </p:txBody>
      </p:sp>
    </p:spTree>
    <p:extLst>
      <p:ext uri="{BB962C8B-B14F-4D97-AF65-F5344CB8AC3E}">
        <p14:creationId xmlns:p14="http://schemas.microsoft.com/office/powerpoint/2010/main" val="3513266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is how do we bridge the gap between the two things?</a:t>
            </a:r>
          </a:p>
          <a:p>
            <a:r>
              <a:rPr lang="en-US" dirty="0"/>
              <a:t>By considering the following</a:t>
            </a:r>
          </a:p>
        </p:txBody>
      </p:sp>
      <p:sp>
        <p:nvSpPr>
          <p:cNvPr id="4" name="Slide Number Placeholder 3"/>
          <p:cNvSpPr>
            <a:spLocks noGrp="1"/>
          </p:cNvSpPr>
          <p:nvPr>
            <p:ph type="sldNum" sz="quarter" idx="5"/>
          </p:nvPr>
        </p:nvSpPr>
        <p:spPr/>
        <p:txBody>
          <a:bodyPr/>
          <a:lstStyle/>
          <a:p>
            <a:fld id="{2B63CBD8-49ED-614A-AA6F-B26ABEE4908F}" type="slidenum">
              <a:rPr lang="en-US" smtClean="0"/>
              <a:t>5</a:t>
            </a:fld>
            <a:endParaRPr lang="en-US"/>
          </a:p>
        </p:txBody>
      </p:sp>
    </p:spTree>
    <p:extLst>
      <p:ext uri="{BB962C8B-B14F-4D97-AF65-F5344CB8AC3E}">
        <p14:creationId xmlns:p14="http://schemas.microsoft.com/office/powerpoint/2010/main" val="294466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what matters? </a:t>
            </a:r>
          </a:p>
        </p:txBody>
      </p:sp>
      <p:sp>
        <p:nvSpPr>
          <p:cNvPr id="4" name="Slide Number Placeholder 3"/>
          <p:cNvSpPr>
            <a:spLocks noGrp="1"/>
          </p:cNvSpPr>
          <p:nvPr>
            <p:ph type="sldNum" sz="quarter" idx="5"/>
          </p:nvPr>
        </p:nvSpPr>
        <p:spPr/>
        <p:txBody>
          <a:bodyPr/>
          <a:lstStyle/>
          <a:p>
            <a:fld id="{2B63CBD8-49ED-614A-AA6F-B26ABEE4908F}" type="slidenum">
              <a:rPr lang="en-US" smtClean="0"/>
              <a:t>6</a:t>
            </a:fld>
            <a:endParaRPr lang="en-US"/>
          </a:p>
        </p:txBody>
      </p:sp>
    </p:spTree>
    <p:extLst>
      <p:ext uri="{BB962C8B-B14F-4D97-AF65-F5344CB8AC3E}">
        <p14:creationId xmlns:p14="http://schemas.microsoft.com/office/powerpoint/2010/main" val="131111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3CBD8-49ED-614A-AA6F-B26ABEE4908F}" type="slidenum">
              <a:rPr lang="en-US" smtClean="0"/>
              <a:t>8</a:t>
            </a:fld>
            <a:endParaRPr lang="en-US"/>
          </a:p>
        </p:txBody>
      </p:sp>
    </p:spTree>
    <p:extLst>
      <p:ext uri="{BB962C8B-B14F-4D97-AF65-F5344CB8AC3E}">
        <p14:creationId xmlns:p14="http://schemas.microsoft.com/office/powerpoint/2010/main" val="250321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Wireframes are great at high level stage of requirement gathering</a:t>
            </a:r>
          </a:p>
          <a:p>
            <a:endParaRPr lang="en-US" dirty="0"/>
          </a:p>
        </p:txBody>
      </p:sp>
      <p:sp>
        <p:nvSpPr>
          <p:cNvPr id="4" name="Slide Number Placeholder 3"/>
          <p:cNvSpPr>
            <a:spLocks noGrp="1"/>
          </p:cNvSpPr>
          <p:nvPr>
            <p:ph type="sldNum" sz="quarter" idx="5"/>
          </p:nvPr>
        </p:nvSpPr>
        <p:spPr/>
        <p:txBody>
          <a:bodyPr/>
          <a:lstStyle/>
          <a:p>
            <a:fld id="{2B63CBD8-49ED-614A-AA6F-B26ABEE4908F}" type="slidenum">
              <a:rPr lang="en-US" smtClean="0"/>
              <a:t>12</a:t>
            </a:fld>
            <a:endParaRPr lang="en-US"/>
          </a:p>
        </p:txBody>
      </p:sp>
    </p:spTree>
    <p:extLst>
      <p:ext uri="{BB962C8B-B14F-4D97-AF65-F5344CB8AC3E}">
        <p14:creationId xmlns:p14="http://schemas.microsoft.com/office/powerpoint/2010/main" val="342026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cases and stories</a:t>
            </a:r>
          </a:p>
        </p:txBody>
      </p:sp>
      <p:sp>
        <p:nvSpPr>
          <p:cNvPr id="4" name="Slide Number Placeholder 3"/>
          <p:cNvSpPr>
            <a:spLocks noGrp="1"/>
          </p:cNvSpPr>
          <p:nvPr>
            <p:ph type="sldNum" sz="quarter" idx="5"/>
          </p:nvPr>
        </p:nvSpPr>
        <p:spPr/>
        <p:txBody>
          <a:bodyPr/>
          <a:lstStyle/>
          <a:p>
            <a:fld id="{2B63CBD8-49ED-614A-AA6F-B26ABEE4908F}" type="slidenum">
              <a:rPr lang="en-US" smtClean="0"/>
              <a:t>14</a:t>
            </a:fld>
            <a:endParaRPr lang="en-US"/>
          </a:p>
        </p:txBody>
      </p:sp>
    </p:spTree>
    <p:extLst>
      <p:ext uri="{BB962C8B-B14F-4D97-AF65-F5344CB8AC3E}">
        <p14:creationId xmlns:p14="http://schemas.microsoft.com/office/powerpoint/2010/main" val="321487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3CBD8-49ED-614A-AA6F-B26ABEE4908F}" type="slidenum">
              <a:rPr lang="en-US" smtClean="0"/>
              <a:t>17</a:t>
            </a:fld>
            <a:endParaRPr lang="en-US"/>
          </a:p>
        </p:txBody>
      </p:sp>
    </p:spTree>
    <p:extLst>
      <p:ext uri="{BB962C8B-B14F-4D97-AF65-F5344CB8AC3E}">
        <p14:creationId xmlns:p14="http://schemas.microsoft.com/office/powerpoint/2010/main" val="2886724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Acceptance test cases specify, for a situation, the output or </a:t>
            </a:r>
            <a:r>
              <a:rPr lang="en-US" dirty="0" err="1"/>
              <a:t>behaviour</a:t>
            </a:r>
            <a:r>
              <a:rPr lang="en-US" dirty="0"/>
              <a:t> the system will produce. ” when something happens, the system will do </a:t>
            </a:r>
            <a:r>
              <a:rPr lang="en-US" dirty="0" err="1"/>
              <a:t>x,y,z</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UAT - ” when a user clicks button A, a popup appears”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OAT – Includes, operational concerns like scalability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63CBD8-49ED-614A-AA6F-B26ABEE4908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7079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cases focus on the system at hand and user stories focus on how the user would use the system</a:t>
            </a:r>
          </a:p>
        </p:txBody>
      </p:sp>
      <p:sp>
        <p:nvSpPr>
          <p:cNvPr id="4" name="Slide Number Placeholder 3"/>
          <p:cNvSpPr>
            <a:spLocks noGrp="1"/>
          </p:cNvSpPr>
          <p:nvPr>
            <p:ph type="sldNum" sz="quarter" idx="5"/>
          </p:nvPr>
        </p:nvSpPr>
        <p:spPr/>
        <p:txBody>
          <a:bodyPr/>
          <a:lstStyle/>
          <a:p>
            <a:fld id="{2B63CBD8-49ED-614A-AA6F-B26ABEE4908F}" type="slidenum">
              <a:rPr lang="en-US" smtClean="0"/>
              <a:t>23</a:t>
            </a:fld>
            <a:endParaRPr lang="en-US"/>
          </a:p>
        </p:txBody>
      </p:sp>
    </p:spTree>
    <p:extLst>
      <p:ext uri="{BB962C8B-B14F-4D97-AF65-F5344CB8AC3E}">
        <p14:creationId xmlns:p14="http://schemas.microsoft.com/office/powerpoint/2010/main" val="1946119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709E-0095-1D03-9DC3-4BA7368B264B}"/>
              </a:ext>
            </a:extLst>
          </p:cNvPr>
          <p:cNvSpPr>
            <a:spLocks noGrp="1"/>
          </p:cNvSpPr>
          <p:nvPr>
            <p:ph type="ctrTitle"/>
          </p:nvPr>
        </p:nvSpPr>
        <p:spPr>
          <a:xfrm>
            <a:off x="1524000" y="1122363"/>
            <a:ext cx="9144000" cy="2387600"/>
          </a:xfrm>
        </p:spPr>
        <p:txBody>
          <a:bodyPr anchor="b"/>
          <a:lstStyle>
            <a:lvl1pPr algn="ctr">
              <a:defRPr sz="5993"/>
            </a:lvl1pPr>
          </a:lstStyle>
          <a:p>
            <a:r>
              <a:rPr lang="en-GB"/>
              <a:t>Click to edit Master title style</a:t>
            </a:r>
            <a:endParaRPr lang="en-US"/>
          </a:p>
        </p:txBody>
      </p:sp>
      <p:sp>
        <p:nvSpPr>
          <p:cNvPr id="3" name="Subtitle 2">
            <a:extLst>
              <a:ext uri="{FF2B5EF4-FFF2-40B4-BE49-F238E27FC236}">
                <a16:creationId xmlns:a16="http://schemas.microsoft.com/office/drawing/2014/main" id="{F7ABFE5B-AAAA-18E9-CFEF-F80186DC2C02}"/>
              </a:ext>
            </a:extLst>
          </p:cNvPr>
          <p:cNvSpPr>
            <a:spLocks noGrp="1"/>
          </p:cNvSpPr>
          <p:nvPr>
            <p:ph type="subTitle" idx="1"/>
          </p:nvPr>
        </p:nvSpPr>
        <p:spPr>
          <a:xfrm>
            <a:off x="1524000" y="3602039"/>
            <a:ext cx="9144000" cy="1655763"/>
          </a:xfrm>
        </p:spPr>
        <p:txBody>
          <a:bodyPr/>
          <a:lstStyle>
            <a:lvl1pPr marL="0" indent="0" algn="ctr">
              <a:buNone/>
              <a:defRPr sz="2397"/>
            </a:lvl1pPr>
            <a:lvl2pPr marL="456640" indent="0" algn="ctr">
              <a:buNone/>
              <a:defRPr sz="1998"/>
            </a:lvl2pPr>
            <a:lvl3pPr marL="913280" indent="0" algn="ctr">
              <a:buNone/>
              <a:defRPr sz="1798"/>
            </a:lvl3pPr>
            <a:lvl4pPr marL="1369920" indent="0" algn="ctr">
              <a:buNone/>
              <a:defRPr sz="1598"/>
            </a:lvl4pPr>
            <a:lvl5pPr marL="1826560" indent="0" algn="ctr">
              <a:buNone/>
              <a:defRPr sz="1598"/>
            </a:lvl5pPr>
            <a:lvl6pPr marL="2283200" indent="0" algn="ctr">
              <a:buNone/>
              <a:defRPr sz="1598"/>
            </a:lvl6pPr>
            <a:lvl7pPr marL="2739840" indent="0" algn="ctr">
              <a:buNone/>
              <a:defRPr sz="1598"/>
            </a:lvl7pPr>
            <a:lvl8pPr marL="3196480" indent="0" algn="ctr">
              <a:buNone/>
              <a:defRPr sz="1598"/>
            </a:lvl8pPr>
            <a:lvl9pPr marL="3653119" indent="0" algn="ctr">
              <a:buNone/>
              <a:defRPr sz="1598"/>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36DCA42-8D15-CC6F-16ED-B7B39870C7DD}"/>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5" name="Footer Placeholder 4">
            <a:extLst>
              <a:ext uri="{FF2B5EF4-FFF2-40B4-BE49-F238E27FC236}">
                <a16:creationId xmlns:a16="http://schemas.microsoft.com/office/drawing/2014/main" id="{BEC1DE7D-CC5D-E6E1-0C37-AD06E5BE1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0D951-9976-D88A-9A73-33ED9533CCA9}"/>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346546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89B4-E017-CF95-805A-D9465F0DBB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8586909-0A65-DCA5-A4D5-33CFED61C44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4F9D4D-9F96-06E3-6042-DAC4D46E97C6}"/>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5" name="Footer Placeholder 4">
            <a:extLst>
              <a:ext uri="{FF2B5EF4-FFF2-40B4-BE49-F238E27FC236}">
                <a16:creationId xmlns:a16="http://schemas.microsoft.com/office/drawing/2014/main" id="{A4176CEC-305F-4C64-BFEA-863417224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17A07-D293-0C13-B2F5-651EB44F6FED}"/>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116996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344D9-0F41-2933-D3CD-8F1A0F3DD614}"/>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781AFD-9172-FF4F-A07F-53024503EE03}"/>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18AACD-963B-E59A-9124-8B51D6BCFD15}"/>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5" name="Footer Placeholder 4">
            <a:extLst>
              <a:ext uri="{FF2B5EF4-FFF2-40B4-BE49-F238E27FC236}">
                <a16:creationId xmlns:a16="http://schemas.microsoft.com/office/drawing/2014/main" id="{27347F08-C379-BA96-15C8-0F55FA75A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D4313-EC1E-8178-326B-88645F4C73CA}"/>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415418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E8E2-3DB1-EE3B-982B-59CE4195C40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171C56-43B7-8F1C-A80D-825017B7B2D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D5E7A6-490C-8BD9-889E-7030BF355672}"/>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5" name="Footer Placeholder 4">
            <a:extLst>
              <a:ext uri="{FF2B5EF4-FFF2-40B4-BE49-F238E27FC236}">
                <a16:creationId xmlns:a16="http://schemas.microsoft.com/office/drawing/2014/main" id="{80F65ACC-12FA-1F05-241D-57E911159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72ED5-3846-7FAF-F59A-B0E09DBB6D45}"/>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315549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5E64-3F45-6CE7-C4AA-960E4C48F4E2}"/>
              </a:ext>
            </a:extLst>
          </p:cNvPr>
          <p:cNvSpPr>
            <a:spLocks noGrp="1"/>
          </p:cNvSpPr>
          <p:nvPr>
            <p:ph type="title"/>
          </p:nvPr>
        </p:nvSpPr>
        <p:spPr>
          <a:xfrm>
            <a:off x="831851" y="1709738"/>
            <a:ext cx="10515600" cy="2852737"/>
          </a:xfrm>
        </p:spPr>
        <p:txBody>
          <a:bodyPr anchor="b"/>
          <a:lstStyle>
            <a:lvl1pPr>
              <a:defRPr sz="5993"/>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FA8037-3787-090C-A695-97A5896C4BAB}"/>
              </a:ext>
            </a:extLst>
          </p:cNvPr>
          <p:cNvSpPr>
            <a:spLocks noGrp="1"/>
          </p:cNvSpPr>
          <p:nvPr>
            <p:ph type="body" idx="1"/>
          </p:nvPr>
        </p:nvSpPr>
        <p:spPr>
          <a:xfrm>
            <a:off x="831851" y="4589464"/>
            <a:ext cx="10515600" cy="1500187"/>
          </a:xfrm>
        </p:spPr>
        <p:txBody>
          <a:bodyPr/>
          <a:lstStyle>
            <a:lvl1pPr marL="0" indent="0">
              <a:buNone/>
              <a:defRPr sz="2397">
                <a:solidFill>
                  <a:schemeClr val="tx1">
                    <a:tint val="82000"/>
                  </a:schemeClr>
                </a:solidFill>
              </a:defRPr>
            </a:lvl1pPr>
            <a:lvl2pPr marL="456640" indent="0">
              <a:buNone/>
              <a:defRPr sz="1998">
                <a:solidFill>
                  <a:schemeClr val="tx1">
                    <a:tint val="82000"/>
                  </a:schemeClr>
                </a:solidFill>
              </a:defRPr>
            </a:lvl2pPr>
            <a:lvl3pPr marL="913280" indent="0">
              <a:buNone/>
              <a:defRPr sz="1798">
                <a:solidFill>
                  <a:schemeClr val="tx1">
                    <a:tint val="82000"/>
                  </a:schemeClr>
                </a:solidFill>
              </a:defRPr>
            </a:lvl3pPr>
            <a:lvl4pPr marL="1369920" indent="0">
              <a:buNone/>
              <a:defRPr sz="1598">
                <a:solidFill>
                  <a:schemeClr val="tx1">
                    <a:tint val="82000"/>
                  </a:schemeClr>
                </a:solidFill>
              </a:defRPr>
            </a:lvl4pPr>
            <a:lvl5pPr marL="1826560" indent="0">
              <a:buNone/>
              <a:defRPr sz="1598">
                <a:solidFill>
                  <a:schemeClr val="tx1">
                    <a:tint val="82000"/>
                  </a:schemeClr>
                </a:solidFill>
              </a:defRPr>
            </a:lvl5pPr>
            <a:lvl6pPr marL="2283200" indent="0">
              <a:buNone/>
              <a:defRPr sz="1598">
                <a:solidFill>
                  <a:schemeClr val="tx1">
                    <a:tint val="82000"/>
                  </a:schemeClr>
                </a:solidFill>
              </a:defRPr>
            </a:lvl6pPr>
            <a:lvl7pPr marL="2739840" indent="0">
              <a:buNone/>
              <a:defRPr sz="1598">
                <a:solidFill>
                  <a:schemeClr val="tx1">
                    <a:tint val="82000"/>
                  </a:schemeClr>
                </a:solidFill>
              </a:defRPr>
            </a:lvl7pPr>
            <a:lvl8pPr marL="3196480" indent="0">
              <a:buNone/>
              <a:defRPr sz="1598">
                <a:solidFill>
                  <a:schemeClr val="tx1">
                    <a:tint val="82000"/>
                  </a:schemeClr>
                </a:solidFill>
              </a:defRPr>
            </a:lvl8pPr>
            <a:lvl9pPr marL="3653119" indent="0">
              <a:buNone/>
              <a:defRPr sz="1598">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6B30F10-59C2-0BB8-64C6-E3017F2F2606}"/>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5" name="Footer Placeholder 4">
            <a:extLst>
              <a:ext uri="{FF2B5EF4-FFF2-40B4-BE49-F238E27FC236}">
                <a16:creationId xmlns:a16="http://schemas.microsoft.com/office/drawing/2014/main" id="{855FD3C3-EE47-95D1-5FF1-D05617858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A3BDF-E010-932C-9EC4-64B7A291F5AB}"/>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90425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B68D-1D05-02CA-E924-0B6AAA6DF8B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9CFC34-FC25-E2D9-DFA3-BB2D62BBD80D}"/>
              </a:ext>
            </a:extLst>
          </p:cNvPr>
          <p:cNvSpPr>
            <a:spLocks noGrp="1"/>
          </p:cNvSpPr>
          <p:nvPr>
            <p:ph sz="half" idx="1"/>
          </p:nvPr>
        </p:nvSpPr>
        <p:spPr>
          <a:xfrm>
            <a:off x="838200" y="1825625"/>
            <a:ext cx="5181600" cy="435133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8EC9C00-8441-D249-0645-FD2AE4DE1EAA}"/>
              </a:ext>
            </a:extLst>
          </p:cNvPr>
          <p:cNvSpPr>
            <a:spLocks noGrp="1"/>
          </p:cNvSpPr>
          <p:nvPr>
            <p:ph sz="half" idx="2"/>
          </p:nvPr>
        </p:nvSpPr>
        <p:spPr>
          <a:xfrm>
            <a:off x="6172200" y="1825625"/>
            <a:ext cx="5181600" cy="435133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A906ECF-C731-2913-AC9A-34DBBA96590B}"/>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6" name="Footer Placeholder 5">
            <a:extLst>
              <a:ext uri="{FF2B5EF4-FFF2-40B4-BE49-F238E27FC236}">
                <a16:creationId xmlns:a16="http://schemas.microsoft.com/office/drawing/2014/main" id="{4EB1CF95-9768-DE25-9FAE-BA60FC9C9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0F6EA-43DC-B680-44B9-D6AA84482EF4}"/>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147595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4B55-EB98-D3FA-94B8-6F10780B25A4}"/>
              </a:ext>
            </a:extLst>
          </p:cNvPr>
          <p:cNvSpPr>
            <a:spLocks noGrp="1"/>
          </p:cNvSpPr>
          <p:nvPr>
            <p:ph type="title"/>
          </p:nvPr>
        </p:nvSpPr>
        <p:spPr>
          <a:xfrm>
            <a:off x="839788" y="365125"/>
            <a:ext cx="10515600" cy="1325564"/>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3E91A9-F5BC-361C-BCAB-30858B481F66}"/>
              </a:ext>
            </a:extLst>
          </p:cNvPr>
          <p:cNvSpPr>
            <a:spLocks noGrp="1"/>
          </p:cNvSpPr>
          <p:nvPr>
            <p:ph type="body" idx="1"/>
          </p:nvPr>
        </p:nvSpPr>
        <p:spPr>
          <a:xfrm>
            <a:off x="839789" y="1681164"/>
            <a:ext cx="5157787" cy="823912"/>
          </a:xfrm>
        </p:spPr>
        <p:txBody>
          <a:bodyPr anchor="b"/>
          <a:lstStyle>
            <a:lvl1pPr marL="0" indent="0">
              <a:buNone/>
              <a:defRPr sz="2397" b="1"/>
            </a:lvl1pPr>
            <a:lvl2pPr marL="456640" indent="0">
              <a:buNone/>
              <a:defRPr sz="1998" b="1"/>
            </a:lvl2pPr>
            <a:lvl3pPr marL="913280" indent="0">
              <a:buNone/>
              <a:defRPr sz="1798" b="1"/>
            </a:lvl3pPr>
            <a:lvl4pPr marL="1369920" indent="0">
              <a:buNone/>
              <a:defRPr sz="1598" b="1"/>
            </a:lvl4pPr>
            <a:lvl5pPr marL="1826560" indent="0">
              <a:buNone/>
              <a:defRPr sz="1598" b="1"/>
            </a:lvl5pPr>
            <a:lvl6pPr marL="2283200" indent="0">
              <a:buNone/>
              <a:defRPr sz="1598" b="1"/>
            </a:lvl6pPr>
            <a:lvl7pPr marL="2739840" indent="0">
              <a:buNone/>
              <a:defRPr sz="1598" b="1"/>
            </a:lvl7pPr>
            <a:lvl8pPr marL="3196480" indent="0">
              <a:buNone/>
              <a:defRPr sz="1598" b="1"/>
            </a:lvl8pPr>
            <a:lvl9pPr marL="3653119" indent="0">
              <a:buNone/>
              <a:defRPr sz="1598" b="1"/>
            </a:lvl9pPr>
          </a:lstStyle>
          <a:p>
            <a:pPr lvl="0"/>
            <a:r>
              <a:rPr lang="en-GB"/>
              <a:t>Click to edit Master text styles</a:t>
            </a:r>
          </a:p>
        </p:txBody>
      </p:sp>
      <p:sp>
        <p:nvSpPr>
          <p:cNvPr id="4" name="Content Placeholder 3">
            <a:extLst>
              <a:ext uri="{FF2B5EF4-FFF2-40B4-BE49-F238E27FC236}">
                <a16:creationId xmlns:a16="http://schemas.microsoft.com/office/drawing/2014/main" id="{9F8E5375-F37E-B8F8-BEE2-7B7751B43D47}"/>
              </a:ext>
            </a:extLst>
          </p:cNvPr>
          <p:cNvSpPr>
            <a:spLocks noGrp="1"/>
          </p:cNvSpPr>
          <p:nvPr>
            <p:ph sz="half" idx="2"/>
          </p:nvPr>
        </p:nvSpPr>
        <p:spPr>
          <a:xfrm>
            <a:off x="839789" y="2505076"/>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C45DAC-4102-3F6D-EB3C-14C05D8BA8C7}"/>
              </a:ext>
            </a:extLst>
          </p:cNvPr>
          <p:cNvSpPr>
            <a:spLocks noGrp="1"/>
          </p:cNvSpPr>
          <p:nvPr>
            <p:ph type="body" sz="quarter" idx="3"/>
          </p:nvPr>
        </p:nvSpPr>
        <p:spPr>
          <a:xfrm>
            <a:off x="6172201" y="1681164"/>
            <a:ext cx="5183188" cy="823912"/>
          </a:xfrm>
        </p:spPr>
        <p:txBody>
          <a:bodyPr anchor="b"/>
          <a:lstStyle>
            <a:lvl1pPr marL="0" indent="0">
              <a:buNone/>
              <a:defRPr sz="2397" b="1"/>
            </a:lvl1pPr>
            <a:lvl2pPr marL="456640" indent="0">
              <a:buNone/>
              <a:defRPr sz="1998" b="1"/>
            </a:lvl2pPr>
            <a:lvl3pPr marL="913280" indent="0">
              <a:buNone/>
              <a:defRPr sz="1798" b="1"/>
            </a:lvl3pPr>
            <a:lvl4pPr marL="1369920" indent="0">
              <a:buNone/>
              <a:defRPr sz="1598" b="1"/>
            </a:lvl4pPr>
            <a:lvl5pPr marL="1826560" indent="0">
              <a:buNone/>
              <a:defRPr sz="1598" b="1"/>
            </a:lvl5pPr>
            <a:lvl6pPr marL="2283200" indent="0">
              <a:buNone/>
              <a:defRPr sz="1598" b="1"/>
            </a:lvl6pPr>
            <a:lvl7pPr marL="2739840" indent="0">
              <a:buNone/>
              <a:defRPr sz="1598" b="1"/>
            </a:lvl7pPr>
            <a:lvl8pPr marL="3196480" indent="0">
              <a:buNone/>
              <a:defRPr sz="1598" b="1"/>
            </a:lvl8pPr>
            <a:lvl9pPr marL="3653119" indent="0">
              <a:buNone/>
              <a:defRPr sz="1598" b="1"/>
            </a:lvl9pPr>
          </a:lstStyle>
          <a:p>
            <a:pPr lvl="0"/>
            <a:r>
              <a:rPr lang="en-GB"/>
              <a:t>Click to edit Master text styles</a:t>
            </a:r>
          </a:p>
        </p:txBody>
      </p:sp>
      <p:sp>
        <p:nvSpPr>
          <p:cNvPr id="6" name="Content Placeholder 5">
            <a:extLst>
              <a:ext uri="{FF2B5EF4-FFF2-40B4-BE49-F238E27FC236}">
                <a16:creationId xmlns:a16="http://schemas.microsoft.com/office/drawing/2014/main" id="{0B640FD8-3B76-22C9-53FE-5303E3024BB9}"/>
              </a:ext>
            </a:extLst>
          </p:cNvPr>
          <p:cNvSpPr>
            <a:spLocks noGrp="1"/>
          </p:cNvSpPr>
          <p:nvPr>
            <p:ph sz="quarter" idx="4"/>
          </p:nvPr>
        </p:nvSpPr>
        <p:spPr>
          <a:xfrm>
            <a:off x="6172201" y="2505076"/>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514A579-274F-A57E-5C5B-990978BDE983}"/>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8" name="Footer Placeholder 7">
            <a:extLst>
              <a:ext uri="{FF2B5EF4-FFF2-40B4-BE49-F238E27FC236}">
                <a16:creationId xmlns:a16="http://schemas.microsoft.com/office/drawing/2014/main" id="{3FEB570D-D7F4-2D05-975D-8B15D2D5D4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75B6CF-4D09-9A20-2634-6CEB41D2F1A8}"/>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271456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7537-68DA-C300-28A6-8B4327E5DC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5AB1FB-7A9A-3BCA-ACAB-C0A8E08DF24C}"/>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4" name="Footer Placeholder 3">
            <a:extLst>
              <a:ext uri="{FF2B5EF4-FFF2-40B4-BE49-F238E27FC236}">
                <a16:creationId xmlns:a16="http://schemas.microsoft.com/office/drawing/2014/main" id="{6F4817D3-C27A-01B3-DF58-ADAD1AEE0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A75FEF-8701-24E1-7AB4-D32A1E894402}"/>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291020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687F4-5D5C-8637-B275-4B02476164B5}"/>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3" name="Footer Placeholder 2">
            <a:extLst>
              <a:ext uri="{FF2B5EF4-FFF2-40B4-BE49-F238E27FC236}">
                <a16:creationId xmlns:a16="http://schemas.microsoft.com/office/drawing/2014/main" id="{E1CEBC48-C511-3F82-70E8-CEC46C6330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BA67BA-697D-2B1E-82D6-D1FDC102D63C}"/>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269920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009B-F592-BA83-FBDD-B4502CD45D00}"/>
              </a:ext>
            </a:extLst>
          </p:cNvPr>
          <p:cNvSpPr>
            <a:spLocks noGrp="1"/>
          </p:cNvSpPr>
          <p:nvPr>
            <p:ph type="title"/>
          </p:nvPr>
        </p:nvSpPr>
        <p:spPr>
          <a:xfrm>
            <a:off x="839788" y="457200"/>
            <a:ext cx="3932237" cy="1600200"/>
          </a:xfrm>
        </p:spPr>
        <p:txBody>
          <a:bodyPr anchor="b"/>
          <a:lstStyle>
            <a:lvl1pPr>
              <a:defRPr sz="3196"/>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2E0FEDA-C359-C4ED-E4A4-6C7FCAB90C22}"/>
              </a:ext>
            </a:extLst>
          </p:cNvPr>
          <p:cNvSpPr>
            <a:spLocks noGrp="1"/>
          </p:cNvSpPr>
          <p:nvPr>
            <p:ph idx="1"/>
          </p:nvPr>
        </p:nvSpPr>
        <p:spPr>
          <a:xfrm>
            <a:off x="5183188" y="987427"/>
            <a:ext cx="6172200" cy="4873625"/>
          </a:xfrm>
        </p:spPr>
        <p:txBody>
          <a:bodyPr/>
          <a:lstStyle>
            <a:lvl1pPr>
              <a:defRPr sz="3196"/>
            </a:lvl1pPr>
            <a:lvl2pPr>
              <a:defRPr sz="2797"/>
            </a:lvl2pPr>
            <a:lvl3pPr>
              <a:defRPr sz="2397"/>
            </a:lvl3pPr>
            <a:lvl4pPr>
              <a:defRPr sz="1998"/>
            </a:lvl4pPr>
            <a:lvl5pPr>
              <a:defRPr sz="1998"/>
            </a:lvl5pPr>
            <a:lvl6pPr>
              <a:defRPr sz="1998"/>
            </a:lvl6pPr>
            <a:lvl7pPr>
              <a:defRPr sz="1998"/>
            </a:lvl7pPr>
            <a:lvl8pPr>
              <a:defRPr sz="1998"/>
            </a:lvl8pPr>
            <a:lvl9pPr>
              <a:defRPr sz="199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3DBE3D5-6979-64C9-E520-07F6A81D1505}"/>
              </a:ext>
            </a:extLst>
          </p:cNvPr>
          <p:cNvSpPr>
            <a:spLocks noGrp="1"/>
          </p:cNvSpPr>
          <p:nvPr>
            <p:ph type="body" sz="half" idx="2"/>
          </p:nvPr>
        </p:nvSpPr>
        <p:spPr>
          <a:xfrm>
            <a:off x="839788" y="2057400"/>
            <a:ext cx="3932237" cy="3811588"/>
          </a:xfrm>
        </p:spPr>
        <p:txBody>
          <a:bodyPr/>
          <a:lstStyle>
            <a:lvl1pPr marL="0" indent="0">
              <a:buNone/>
              <a:defRPr sz="1598"/>
            </a:lvl1pPr>
            <a:lvl2pPr marL="456640" indent="0">
              <a:buNone/>
              <a:defRPr sz="1398"/>
            </a:lvl2pPr>
            <a:lvl3pPr marL="913280" indent="0">
              <a:buNone/>
              <a:defRPr sz="1199"/>
            </a:lvl3pPr>
            <a:lvl4pPr marL="1369920" indent="0">
              <a:buNone/>
              <a:defRPr sz="999"/>
            </a:lvl4pPr>
            <a:lvl5pPr marL="1826560" indent="0">
              <a:buNone/>
              <a:defRPr sz="999"/>
            </a:lvl5pPr>
            <a:lvl6pPr marL="2283200" indent="0">
              <a:buNone/>
              <a:defRPr sz="999"/>
            </a:lvl6pPr>
            <a:lvl7pPr marL="2739840" indent="0">
              <a:buNone/>
              <a:defRPr sz="999"/>
            </a:lvl7pPr>
            <a:lvl8pPr marL="3196480" indent="0">
              <a:buNone/>
              <a:defRPr sz="999"/>
            </a:lvl8pPr>
            <a:lvl9pPr marL="3653119" indent="0">
              <a:buNone/>
              <a:defRPr sz="999"/>
            </a:lvl9pPr>
          </a:lstStyle>
          <a:p>
            <a:pPr lvl="0"/>
            <a:r>
              <a:rPr lang="en-GB"/>
              <a:t>Click to edit Master text styles</a:t>
            </a:r>
          </a:p>
        </p:txBody>
      </p:sp>
      <p:sp>
        <p:nvSpPr>
          <p:cNvPr id="5" name="Date Placeholder 4">
            <a:extLst>
              <a:ext uri="{FF2B5EF4-FFF2-40B4-BE49-F238E27FC236}">
                <a16:creationId xmlns:a16="http://schemas.microsoft.com/office/drawing/2014/main" id="{66A656B9-D40A-D521-9969-E9BBBBEB9816}"/>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6" name="Footer Placeholder 5">
            <a:extLst>
              <a:ext uri="{FF2B5EF4-FFF2-40B4-BE49-F238E27FC236}">
                <a16:creationId xmlns:a16="http://schemas.microsoft.com/office/drawing/2014/main" id="{B8F9B1A6-59CF-A167-E011-7A42EDA91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038BB-985E-AF1E-4C0D-1A902EDFF0FB}"/>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414838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BD3A-9B95-173F-203A-7874ABC16DBD}"/>
              </a:ext>
            </a:extLst>
          </p:cNvPr>
          <p:cNvSpPr>
            <a:spLocks noGrp="1"/>
          </p:cNvSpPr>
          <p:nvPr>
            <p:ph type="title"/>
          </p:nvPr>
        </p:nvSpPr>
        <p:spPr>
          <a:xfrm>
            <a:off x="839788" y="457200"/>
            <a:ext cx="3932237" cy="1600200"/>
          </a:xfrm>
        </p:spPr>
        <p:txBody>
          <a:bodyPr anchor="b"/>
          <a:lstStyle>
            <a:lvl1pPr>
              <a:defRPr sz="3196"/>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77EE1AF-2BF6-E732-A33A-5C2ECBD3B8DE}"/>
              </a:ext>
            </a:extLst>
          </p:cNvPr>
          <p:cNvSpPr>
            <a:spLocks noGrp="1"/>
          </p:cNvSpPr>
          <p:nvPr>
            <p:ph type="pic" idx="1"/>
          </p:nvPr>
        </p:nvSpPr>
        <p:spPr>
          <a:xfrm>
            <a:off x="5183188" y="987427"/>
            <a:ext cx="6172200" cy="4873625"/>
          </a:xfrm>
        </p:spPr>
        <p:txBody>
          <a:bodyPr/>
          <a:lstStyle>
            <a:lvl1pPr marL="0" indent="0">
              <a:buNone/>
              <a:defRPr sz="3196"/>
            </a:lvl1pPr>
            <a:lvl2pPr marL="456640" indent="0">
              <a:buNone/>
              <a:defRPr sz="2797"/>
            </a:lvl2pPr>
            <a:lvl3pPr marL="913280" indent="0">
              <a:buNone/>
              <a:defRPr sz="2397"/>
            </a:lvl3pPr>
            <a:lvl4pPr marL="1369920" indent="0">
              <a:buNone/>
              <a:defRPr sz="1998"/>
            </a:lvl4pPr>
            <a:lvl5pPr marL="1826560" indent="0">
              <a:buNone/>
              <a:defRPr sz="1998"/>
            </a:lvl5pPr>
            <a:lvl6pPr marL="2283200" indent="0">
              <a:buNone/>
              <a:defRPr sz="1998"/>
            </a:lvl6pPr>
            <a:lvl7pPr marL="2739840" indent="0">
              <a:buNone/>
              <a:defRPr sz="1998"/>
            </a:lvl7pPr>
            <a:lvl8pPr marL="3196480" indent="0">
              <a:buNone/>
              <a:defRPr sz="1998"/>
            </a:lvl8pPr>
            <a:lvl9pPr marL="3653119" indent="0">
              <a:buNone/>
              <a:defRPr sz="1998"/>
            </a:lvl9pPr>
          </a:lstStyle>
          <a:p>
            <a:endParaRPr lang="en-US"/>
          </a:p>
        </p:txBody>
      </p:sp>
      <p:sp>
        <p:nvSpPr>
          <p:cNvPr id="4" name="Text Placeholder 3">
            <a:extLst>
              <a:ext uri="{FF2B5EF4-FFF2-40B4-BE49-F238E27FC236}">
                <a16:creationId xmlns:a16="http://schemas.microsoft.com/office/drawing/2014/main" id="{EDAAA867-27E9-99BA-F26D-ACEE8E06A951}"/>
              </a:ext>
            </a:extLst>
          </p:cNvPr>
          <p:cNvSpPr>
            <a:spLocks noGrp="1"/>
          </p:cNvSpPr>
          <p:nvPr>
            <p:ph type="body" sz="half" idx="2"/>
          </p:nvPr>
        </p:nvSpPr>
        <p:spPr>
          <a:xfrm>
            <a:off x="839788" y="2057400"/>
            <a:ext cx="3932237" cy="3811588"/>
          </a:xfrm>
        </p:spPr>
        <p:txBody>
          <a:bodyPr/>
          <a:lstStyle>
            <a:lvl1pPr marL="0" indent="0">
              <a:buNone/>
              <a:defRPr sz="1598"/>
            </a:lvl1pPr>
            <a:lvl2pPr marL="456640" indent="0">
              <a:buNone/>
              <a:defRPr sz="1398"/>
            </a:lvl2pPr>
            <a:lvl3pPr marL="913280" indent="0">
              <a:buNone/>
              <a:defRPr sz="1199"/>
            </a:lvl3pPr>
            <a:lvl4pPr marL="1369920" indent="0">
              <a:buNone/>
              <a:defRPr sz="999"/>
            </a:lvl4pPr>
            <a:lvl5pPr marL="1826560" indent="0">
              <a:buNone/>
              <a:defRPr sz="999"/>
            </a:lvl5pPr>
            <a:lvl6pPr marL="2283200" indent="0">
              <a:buNone/>
              <a:defRPr sz="999"/>
            </a:lvl6pPr>
            <a:lvl7pPr marL="2739840" indent="0">
              <a:buNone/>
              <a:defRPr sz="999"/>
            </a:lvl7pPr>
            <a:lvl8pPr marL="3196480" indent="0">
              <a:buNone/>
              <a:defRPr sz="999"/>
            </a:lvl8pPr>
            <a:lvl9pPr marL="3653119" indent="0">
              <a:buNone/>
              <a:defRPr sz="999"/>
            </a:lvl9pPr>
          </a:lstStyle>
          <a:p>
            <a:pPr lvl="0"/>
            <a:r>
              <a:rPr lang="en-GB"/>
              <a:t>Click to edit Master text styles</a:t>
            </a:r>
          </a:p>
        </p:txBody>
      </p:sp>
      <p:sp>
        <p:nvSpPr>
          <p:cNvPr id="5" name="Date Placeholder 4">
            <a:extLst>
              <a:ext uri="{FF2B5EF4-FFF2-40B4-BE49-F238E27FC236}">
                <a16:creationId xmlns:a16="http://schemas.microsoft.com/office/drawing/2014/main" id="{395B8A4E-CB23-14E0-9B23-91D54D61EEFD}"/>
              </a:ext>
            </a:extLst>
          </p:cNvPr>
          <p:cNvSpPr>
            <a:spLocks noGrp="1"/>
          </p:cNvSpPr>
          <p:nvPr>
            <p:ph type="dt" sz="half" idx="10"/>
          </p:nvPr>
        </p:nvSpPr>
        <p:spPr/>
        <p:txBody>
          <a:bodyPr/>
          <a:lstStyle/>
          <a:p>
            <a:fld id="{95797587-28A7-774E-AAA1-18591EE5B09D}" type="datetimeFigureOut">
              <a:rPr lang="en-US" smtClean="0"/>
              <a:t>2/26/24</a:t>
            </a:fld>
            <a:endParaRPr lang="en-US"/>
          </a:p>
        </p:txBody>
      </p:sp>
      <p:sp>
        <p:nvSpPr>
          <p:cNvPr id="6" name="Footer Placeholder 5">
            <a:extLst>
              <a:ext uri="{FF2B5EF4-FFF2-40B4-BE49-F238E27FC236}">
                <a16:creationId xmlns:a16="http://schemas.microsoft.com/office/drawing/2014/main" id="{B89FC00A-4F9E-7883-CBD6-7FF91807C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24733-7215-1914-1E79-A1AAF0C3F7A5}"/>
              </a:ext>
            </a:extLst>
          </p:cNvPr>
          <p:cNvSpPr>
            <a:spLocks noGrp="1"/>
          </p:cNvSpPr>
          <p:nvPr>
            <p:ph type="sldNum" sz="quarter" idx="12"/>
          </p:nvPr>
        </p:nvSpPr>
        <p:spPr/>
        <p:txBody>
          <a:bodyPr/>
          <a:lstStyle/>
          <a:p>
            <a:fld id="{450DE96E-B2D0-8D41-9475-CD8E6E82BB21}" type="slidenum">
              <a:rPr lang="en-US" smtClean="0"/>
              <a:t>‹#›</a:t>
            </a:fld>
            <a:endParaRPr lang="en-US"/>
          </a:p>
        </p:txBody>
      </p:sp>
    </p:spTree>
    <p:extLst>
      <p:ext uri="{BB962C8B-B14F-4D97-AF65-F5344CB8AC3E}">
        <p14:creationId xmlns:p14="http://schemas.microsoft.com/office/powerpoint/2010/main" val="195194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B852B0-2A43-FF4F-A6F8-00E8CAB7C8D1}"/>
              </a:ext>
            </a:extLst>
          </p:cNvPr>
          <p:cNvSpPr>
            <a:spLocks noGrp="1"/>
          </p:cNvSpPr>
          <p:nvPr>
            <p:ph type="title"/>
          </p:nvPr>
        </p:nvSpPr>
        <p:spPr>
          <a:xfrm>
            <a:off x="838200" y="365125"/>
            <a:ext cx="10515600" cy="1325564"/>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BE18B9F-2095-A62F-D592-8A44C3D86FF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4925BF-2B0A-55C7-0F49-9FFB34C31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99">
                <a:solidFill>
                  <a:schemeClr val="tx1">
                    <a:tint val="82000"/>
                  </a:schemeClr>
                </a:solidFill>
              </a:defRPr>
            </a:lvl1pPr>
          </a:lstStyle>
          <a:p>
            <a:fld id="{95797587-28A7-774E-AAA1-18591EE5B09D}" type="datetimeFigureOut">
              <a:rPr lang="en-US" smtClean="0"/>
              <a:t>2/26/24</a:t>
            </a:fld>
            <a:endParaRPr lang="en-US"/>
          </a:p>
        </p:txBody>
      </p:sp>
      <p:sp>
        <p:nvSpPr>
          <p:cNvPr id="5" name="Footer Placeholder 4">
            <a:extLst>
              <a:ext uri="{FF2B5EF4-FFF2-40B4-BE49-F238E27FC236}">
                <a16:creationId xmlns:a16="http://schemas.microsoft.com/office/drawing/2014/main" id="{B99D99F6-EDAA-4ECE-8398-AA149898A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99">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43E9846-B2A4-BF98-6173-8D48B90DA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99">
                <a:solidFill>
                  <a:schemeClr val="tx1">
                    <a:tint val="82000"/>
                  </a:schemeClr>
                </a:solidFill>
              </a:defRPr>
            </a:lvl1pPr>
          </a:lstStyle>
          <a:p>
            <a:fld id="{450DE96E-B2D0-8D41-9475-CD8E6E82BB21}" type="slidenum">
              <a:rPr lang="en-US" smtClean="0"/>
              <a:t>‹#›</a:t>
            </a:fld>
            <a:endParaRPr lang="en-US"/>
          </a:p>
        </p:txBody>
      </p:sp>
    </p:spTree>
    <p:extLst>
      <p:ext uri="{BB962C8B-B14F-4D97-AF65-F5344CB8AC3E}">
        <p14:creationId xmlns:p14="http://schemas.microsoft.com/office/powerpoint/2010/main" val="3910946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3280"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320" indent="-228320" algn="l" defTabSz="913280"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4960" indent="-228320" algn="l" defTabSz="913280" rtl="0" eaLnBrk="1" latinLnBrk="0" hangingPunct="1">
        <a:lnSpc>
          <a:spcPct val="90000"/>
        </a:lnSpc>
        <a:spcBef>
          <a:spcPts val="499"/>
        </a:spcBef>
        <a:buFont typeface="Arial" panose="020B0604020202020204" pitchFamily="34" charset="0"/>
        <a:buChar char="•"/>
        <a:defRPr sz="2397" kern="1200">
          <a:solidFill>
            <a:schemeClr val="tx1"/>
          </a:solidFill>
          <a:latin typeface="+mn-lt"/>
          <a:ea typeface="+mn-ea"/>
          <a:cs typeface="+mn-cs"/>
        </a:defRPr>
      </a:lvl2pPr>
      <a:lvl3pPr marL="1141600" indent="-228320" algn="l" defTabSz="913280" rtl="0" eaLnBrk="1" latinLnBrk="0" hangingPunct="1">
        <a:lnSpc>
          <a:spcPct val="90000"/>
        </a:lnSpc>
        <a:spcBef>
          <a:spcPts val="499"/>
        </a:spcBef>
        <a:buFont typeface="Arial" panose="020B0604020202020204" pitchFamily="34" charset="0"/>
        <a:buChar char="•"/>
        <a:defRPr sz="1998" kern="1200">
          <a:solidFill>
            <a:schemeClr val="tx1"/>
          </a:solidFill>
          <a:latin typeface="+mn-lt"/>
          <a:ea typeface="+mn-ea"/>
          <a:cs typeface="+mn-cs"/>
        </a:defRPr>
      </a:lvl3pPr>
      <a:lvl4pPr marL="1598240" indent="-228320" algn="l" defTabSz="913280"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4pPr>
      <a:lvl5pPr marL="2054880" indent="-228320" algn="l" defTabSz="913280"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5pPr>
      <a:lvl6pPr marL="2511520" indent="-228320" algn="l" defTabSz="913280"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6pPr>
      <a:lvl7pPr marL="2968160" indent="-228320" algn="l" defTabSz="913280"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7pPr>
      <a:lvl8pPr marL="3424799" indent="-228320" algn="l" defTabSz="913280"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8pPr>
      <a:lvl9pPr marL="3881439" indent="-228320" algn="l" defTabSz="913280" rtl="0" eaLnBrk="1" latinLnBrk="0" hangingPunct="1">
        <a:lnSpc>
          <a:spcPct val="90000"/>
        </a:lnSpc>
        <a:spcBef>
          <a:spcPts val="499"/>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280" rtl="0" eaLnBrk="1" latinLnBrk="0" hangingPunct="1">
        <a:defRPr sz="1798" kern="1200">
          <a:solidFill>
            <a:schemeClr val="tx1"/>
          </a:solidFill>
          <a:latin typeface="+mn-lt"/>
          <a:ea typeface="+mn-ea"/>
          <a:cs typeface="+mn-cs"/>
        </a:defRPr>
      </a:lvl1pPr>
      <a:lvl2pPr marL="456640" algn="l" defTabSz="913280" rtl="0" eaLnBrk="1" latinLnBrk="0" hangingPunct="1">
        <a:defRPr sz="1798" kern="1200">
          <a:solidFill>
            <a:schemeClr val="tx1"/>
          </a:solidFill>
          <a:latin typeface="+mn-lt"/>
          <a:ea typeface="+mn-ea"/>
          <a:cs typeface="+mn-cs"/>
        </a:defRPr>
      </a:lvl2pPr>
      <a:lvl3pPr marL="913280" algn="l" defTabSz="913280" rtl="0" eaLnBrk="1" latinLnBrk="0" hangingPunct="1">
        <a:defRPr sz="1798" kern="1200">
          <a:solidFill>
            <a:schemeClr val="tx1"/>
          </a:solidFill>
          <a:latin typeface="+mn-lt"/>
          <a:ea typeface="+mn-ea"/>
          <a:cs typeface="+mn-cs"/>
        </a:defRPr>
      </a:lvl3pPr>
      <a:lvl4pPr marL="1369920" algn="l" defTabSz="913280" rtl="0" eaLnBrk="1" latinLnBrk="0" hangingPunct="1">
        <a:defRPr sz="1798" kern="1200">
          <a:solidFill>
            <a:schemeClr val="tx1"/>
          </a:solidFill>
          <a:latin typeface="+mn-lt"/>
          <a:ea typeface="+mn-ea"/>
          <a:cs typeface="+mn-cs"/>
        </a:defRPr>
      </a:lvl4pPr>
      <a:lvl5pPr marL="1826560" algn="l" defTabSz="913280" rtl="0" eaLnBrk="1" latinLnBrk="0" hangingPunct="1">
        <a:defRPr sz="1798" kern="1200">
          <a:solidFill>
            <a:schemeClr val="tx1"/>
          </a:solidFill>
          <a:latin typeface="+mn-lt"/>
          <a:ea typeface="+mn-ea"/>
          <a:cs typeface="+mn-cs"/>
        </a:defRPr>
      </a:lvl5pPr>
      <a:lvl6pPr marL="2283200" algn="l" defTabSz="913280" rtl="0" eaLnBrk="1" latinLnBrk="0" hangingPunct="1">
        <a:defRPr sz="1798" kern="1200">
          <a:solidFill>
            <a:schemeClr val="tx1"/>
          </a:solidFill>
          <a:latin typeface="+mn-lt"/>
          <a:ea typeface="+mn-ea"/>
          <a:cs typeface="+mn-cs"/>
        </a:defRPr>
      </a:lvl6pPr>
      <a:lvl7pPr marL="2739840" algn="l" defTabSz="913280" rtl="0" eaLnBrk="1" latinLnBrk="0" hangingPunct="1">
        <a:defRPr sz="1798" kern="1200">
          <a:solidFill>
            <a:schemeClr val="tx1"/>
          </a:solidFill>
          <a:latin typeface="+mn-lt"/>
          <a:ea typeface="+mn-ea"/>
          <a:cs typeface="+mn-cs"/>
        </a:defRPr>
      </a:lvl7pPr>
      <a:lvl8pPr marL="3196480" algn="l" defTabSz="913280" rtl="0" eaLnBrk="1" latinLnBrk="0" hangingPunct="1">
        <a:defRPr sz="1798" kern="1200">
          <a:solidFill>
            <a:schemeClr val="tx1"/>
          </a:solidFill>
          <a:latin typeface="+mn-lt"/>
          <a:ea typeface="+mn-ea"/>
          <a:cs typeface="+mn-cs"/>
        </a:defRPr>
      </a:lvl8pPr>
      <a:lvl9pPr marL="3653119" algn="l" defTabSz="913280"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7" y="4228"/>
            <a:ext cx="12176967" cy="68495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80"/>
            <a:endParaRPr lang="en-US" sz="1798" dirty="0">
              <a:solidFill>
                <a:prstClr val="white"/>
              </a:solidFill>
              <a:latin typeface="Aptos" panose="02110004020202020204"/>
            </a:endParaRPr>
          </a:p>
        </p:txBody>
      </p:sp>
      <p:sp>
        <p:nvSpPr>
          <p:cNvPr id="2" name="Title 1">
            <a:extLst>
              <a:ext uri="{FF2B5EF4-FFF2-40B4-BE49-F238E27FC236}">
                <a16:creationId xmlns:a16="http://schemas.microsoft.com/office/drawing/2014/main" id="{9AB9C83F-B8A0-4D20-090E-55E18AE07CF6}"/>
              </a:ext>
            </a:extLst>
          </p:cNvPr>
          <p:cNvSpPr>
            <a:spLocks noGrp="1"/>
          </p:cNvSpPr>
          <p:nvPr>
            <p:ph type="ctrTitle"/>
          </p:nvPr>
        </p:nvSpPr>
        <p:spPr>
          <a:xfrm>
            <a:off x="645610" y="460866"/>
            <a:ext cx="10896188" cy="1830395"/>
          </a:xfrm>
        </p:spPr>
        <p:txBody>
          <a:bodyPr anchor="b">
            <a:normAutofit/>
          </a:bodyPr>
          <a:lstStyle/>
          <a:p>
            <a:r>
              <a:rPr lang="en-US" sz="6093" dirty="0"/>
              <a:t>COMS 3009/28A </a:t>
            </a:r>
            <a:br>
              <a:rPr lang="en-US" sz="6093" dirty="0"/>
            </a:br>
            <a:r>
              <a:rPr lang="en-US" sz="6093" dirty="0"/>
              <a:t> Software Design</a:t>
            </a:r>
          </a:p>
        </p:txBody>
      </p:sp>
      <p:sp>
        <p:nvSpPr>
          <p:cNvPr id="16"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524" y="2345250"/>
            <a:ext cx="4566363" cy="18265"/>
          </a:xfrm>
          <a:custGeom>
            <a:avLst/>
            <a:gdLst>
              <a:gd name="connsiteX0" fmla="*/ 0 w 4566363"/>
              <a:gd name="connsiteY0" fmla="*/ 0 h 18265"/>
              <a:gd name="connsiteX1" fmla="*/ 515347 w 4566363"/>
              <a:gd name="connsiteY1" fmla="*/ 0 h 18265"/>
              <a:gd name="connsiteX2" fmla="*/ 1030693 w 4566363"/>
              <a:gd name="connsiteY2" fmla="*/ 0 h 18265"/>
              <a:gd name="connsiteX3" fmla="*/ 1637367 w 4566363"/>
              <a:gd name="connsiteY3" fmla="*/ 0 h 18265"/>
              <a:gd name="connsiteX4" fmla="*/ 2381032 w 4566363"/>
              <a:gd name="connsiteY4" fmla="*/ 0 h 18265"/>
              <a:gd name="connsiteX5" fmla="*/ 2942042 w 4566363"/>
              <a:gd name="connsiteY5" fmla="*/ 0 h 18265"/>
              <a:gd name="connsiteX6" fmla="*/ 3503053 w 4566363"/>
              <a:gd name="connsiteY6" fmla="*/ 0 h 18265"/>
              <a:gd name="connsiteX7" fmla="*/ 4566363 w 4566363"/>
              <a:gd name="connsiteY7" fmla="*/ 0 h 18265"/>
              <a:gd name="connsiteX8" fmla="*/ 4566363 w 4566363"/>
              <a:gd name="connsiteY8" fmla="*/ 18265 h 18265"/>
              <a:gd name="connsiteX9" fmla="*/ 3868362 w 4566363"/>
              <a:gd name="connsiteY9" fmla="*/ 18265 h 18265"/>
              <a:gd name="connsiteX10" fmla="*/ 3307351 w 4566363"/>
              <a:gd name="connsiteY10" fmla="*/ 18265 h 18265"/>
              <a:gd name="connsiteX11" fmla="*/ 2746341 w 4566363"/>
              <a:gd name="connsiteY11" fmla="*/ 18265 h 18265"/>
              <a:gd name="connsiteX12" fmla="*/ 2048340 w 4566363"/>
              <a:gd name="connsiteY12" fmla="*/ 18265 h 18265"/>
              <a:gd name="connsiteX13" fmla="*/ 1304675 w 4566363"/>
              <a:gd name="connsiteY13" fmla="*/ 18265 h 18265"/>
              <a:gd name="connsiteX14" fmla="*/ 789328 w 4566363"/>
              <a:gd name="connsiteY14" fmla="*/ 18265 h 18265"/>
              <a:gd name="connsiteX15" fmla="*/ 0 w 4566363"/>
              <a:gd name="connsiteY15" fmla="*/ 18265 h 18265"/>
              <a:gd name="connsiteX16" fmla="*/ 0 w 4566363"/>
              <a:gd name="connsiteY16" fmla="*/ 0 h 1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66363" h="18265" fill="none" extrusionOk="0">
                <a:moveTo>
                  <a:pt x="0" y="0"/>
                </a:moveTo>
                <a:cubicBezTo>
                  <a:pt x="247711" y="-13617"/>
                  <a:pt x="357061" y="6073"/>
                  <a:pt x="515347" y="0"/>
                </a:cubicBezTo>
                <a:cubicBezTo>
                  <a:pt x="673633" y="-6073"/>
                  <a:pt x="926448" y="4795"/>
                  <a:pt x="1030693" y="0"/>
                </a:cubicBezTo>
                <a:cubicBezTo>
                  <a:pt x="1134938" y="-4795"/>
                  <a:pt x="1487197" y="21132"/>
                  <a:pt x="1637367" y="0"/>
                </a:cubicBezTo>
                <a:cubicBezTo>
                  <a:pt x="1787537" y="-21132"/>
                  <a:pt x="2200511" y="-11673"/>
                  <a:pt x="2381032" y="0"/>
                </a:cubicBezTo>
                <a:cubicBezTo>
                  <a:pt x="2561554" y="11673"/>
                  <a:pt x="2813185" y="27955"/>
                  <a:pt x="2942042" y="0"/>
                </a:cubicBezTo>
                <a:cubicBezTo>
                  <a:pt x="3070899" y="-27955"/>
                  <a:pt x="3298405" y="20039"/>
                  <a:pt x="3503053" y="0"/>
                </a:cubicBezTo>
                <a:cubicBezTo>
                  <a:pt x="3707701" y="-20039"/>
                  <a:pt x="4085231" y="17921"/>
                  <a:pt x="4566363" y="0"/>
                </a:cubicBezTo>
                <a:cubicBezTo>
                  <a:pt x="4566675" y="3953"/>
                  <a:pt x="4565571" y="14061"/>
                  <a:pt x="4566363" y="18265"/>
                </a:cubicBezTo>
                <a:cubicBezTo>
                  <a:pt x="4280145" y="36290"/>
                  <a:pt x="4119010" y="49302"/>
                  <a:pt x="3868362" y="18265"/>
                </a:cubicBezTo>
                <a:cubicBezTo>
                  <a:pt x="3617714" y="-12772"/>
                  <a:pt x="3541097" y="41912"/>
                  <a:pt x="3307351" y="18265"/>
                </a:cubicBezTo>
                <a:cubicBezTo>
                  <a:pt x="3073605" y="-5382"/>
                  <a:pt x="2946885" y="34014"/>
                  <a:pt x="2746341" y="18265"/>
                </a:cubicBezTo>
                <a:cubicBezTo>
                  <a:pt x="2545797" y="2517"/>
                  <a:pt x="2343338" y="29596"/>
                  <a:pt x="2048340" y="18265"/>
                </a:cubicBezTo>
                <a:cubicBezTo>
                  <a:pt x="1753342" y="6934"/>
                  <a:pt x="1655569" y="6718"/>
                  <a:pt x="1304675" y="18265"/>
                </a:cubicBezTo>
                <a:cubicBezTo>
                  <a:pt x="953781" y="29812"/>
                  <a:pt x="1027129" y="17181"/>
                  <a:pt x="789328" y="18265"/>
                </a:cubicBezTo>
                <a:cubicBezTo>
                  <a:pt x="551527" y="19349"/>
                  <a:pt x="177341" y="27774"/>
                  <a:pt x="0" y="18265"/>
                </a:cubicBezTo>
                <a:cubicBezTo>
                  <a:pt x="-192" y="9317"/>
                  <a:pt x="805" y="5974"/>
                  <a:pt x="0" y="0"/>
                </a:cubicBezTo>
                <a:close/>
              </a:path>
              <a:path w="4566363" h="18265" stroke="0" extrusionOk="0">
                <a:moveTo>
                  <a:pt x="0" y="0"/>
                </a:moveTo>
                <a:cubicBezTo>
                  <a:pt x="187987" y="25158"/>
                  <a:pt x="302693" y="8790"/>
                  <a:pt x="561010" y="0"/>
                </a:cubicBezTo>
                <a:cubicBezTo>
                  <a:pt x="819327" y="-8790"/>
                  <a:pt x="865088" y="-1066"/>
                  <a:pt x="1076357" y="0"/>
                </a:cubicBezTo>
                <a:cubicBezTo>
                  <a:pt x="1287626" y="1066"/>
                  <a:pt x="1506891" y="26141"/>
                  <a:pt x="1637367" y="0"/>
                </a:cubicBezTo>
                <a:cubicBezTo>
                  <a:pt x="1767843" y="-26141"/>
                  <a:pt x="2063966" y="6612"/>
                  <a:pt x="2289705" y="0"/>
                </a:cubicBezTo>
                <a:cubicBezTo>
                  <a:pt x="2515444" y="-6612"/>
                  <a:pt x="2732574" y="22622"/>
                  <a:pt x="2987706" y="0"/>
                </a:cubicBezTo>
                <a:cubicBezTo>
                  <a:pt x="3242838" y="-22622"/>
                  <a:pt x="3378878" y="19481"/>
                  <a:pt x="3731371" y="0"/>
                </a:cubicBezTo>
                <a:cubicBezTo>
                  <a:pt x="4083864" y="-19481"/>
                  <a:pt x="4150911" y="-38745"/>
                  <a:pt x="4566363" y="0"/>
                </a:cubicBezTo>
                <a:cubicBezTo>
                  <a:pt x="4565865" y="8662"/>
                  <a:pt x="4566966" y="9697"/>
                  <a:pt x="4566363" y="18265"/>
                </a:cubicBezTo>
                <a:cubicBezTo>
                  <a:pt x="4294596" y="27910"/>
                  <a:pt x="4046416" y="-10350"/>
                  <a:pt x="3868362" y="18265"/>
                </a:cubicBezTo>
                <a:cubicBezTo>
                  <a:pt x="3690308" y="46880"/>
                  <a:pt x="3458222" y="44576"/>
                  <a:pt x="3124697" y="18265"/>
                </a:cubicBezTo>
                <a:cubicBezTo>
                  <a:pt x="2791172" y="-8046"/>
                  <a:pt x="2679505" y="-14652"/>
                  <a:pt x="2381032" y="18265"/>
                </a:cubicBezTo>
                <a:cubicBezTo>
                  <a:pt x="2082559" y="51182"/>
                  <a:pt x="2113625" y="-5838"/>
                  <a:pt x="1865685" y="18265"/>
                </a:cubicBezTo>
                <a:cubicBezTo>
                  <a:pt x="1617745" y="42368"/>
                  <a:pt x="1468586" y="32563"/>
                  <a:pt x="1167684" y="18265"/>
                </a:cubicBezTo>
                <a:cubicBezTo>
                  <a:pt x="866782" y="3967"/>
                  <a:pt x="721193" y="47978"/>
                  <a:pt x="561010" y="18265"/>
                </a:cubicBezTo>
                <a:cubicBezTo>
                  <a:pt x="400827" y="-11448"/>
                  <a:pt x="198074" y="26963"/>
                  <a:pt x="0" y="18265"/>
                </a:cubicBezTo>
                <a:cubicBezTo>
                  <a:pt x="-14" y="13293"/>
                  <a:pt x="-651" y="405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80"/>
            <a:endParaRPr lang="en-US" sz="1798">
              <a:solidFill>
                <a:prstClr val="white"/>
              </a:solidFill>
              <a:latin typeface="Aptos" panose="02110004020202020204"/>
            </a:endParaRPr>
          </a:p>
        </p:txBody>
      </p:sp>
      <p:grpSp>
        <p:nvGrpSpPr>
          <p:cNvPr id="10" name="Group 9">
            <a:extLst>
              <a:ext uri="{FF2B5EF4-FFF2-40B4-BE49-F238E27FC236}">
                <a16:creationId xmlns:a16="http://schemas.microsoft.com/office/drawing/2014/main" id="{76D28808-69F0-8B47-9976-1F31D74FD0B4}"/>
              </a:ext>
            </a:extLst>
          </p:cNvPr>
          <p:cNvGrpSpPr/>
          <p:nvPr/>
        </p:nvGrpSpPr>
        <p:grpSpPr>
          <a:xfrm>
            <a:off x="2957842" y="4147357"/>
            <a:ext cx="6096098" cy="1230381"/>
            <a:chOff x="0" y="0"/>
            <a:chExt cx="6363653" cy="1152868"/>
          </a:xfrm>
        </p:grpSpPr>
        <p:pic>
          <p:nvPicPr>
            <p:cNvPr id="11" name="Picture 10">
              <a:extLst>
                <a:ext uri="{FF2B5EF4-FFF2-40B4-BE49-F238E27FC236}">
                  <a16:creationId xmlns:a16="http://schemas.microsoft.com/office/drawing/2014/main" id="{07302350-7FD2-C33E-763A-385C90EF5285}"/>
                </a:ext>
              </a:extLst>
            </p:cNvPr>
            <p:cNvPicPr/>
            <p:nvPr/>
          </p:nvPicPr>
          <p:blipFill>
            <a:blip r:embed="rId2"/>
            <a:stretch>
              <a:fillRect/>
            </a:stretch>
          </p:blipFill>
          <p:spPr>
            <a:xfrm>
              <a:off x="0" y="0"/>
              <a:ext cx="1263501" cy="1152868"/>
            </a:xfrm>
            <a:prstGeom prst="rect">
              <a:avLst/>
            </a:prstGeom>
          </p:spPr>
        </p:pic>
        <p:sp>
          <p:nvSpPr>
            <p:cNvPr id="12" name="Rectangle 11">
              <a:extLst>
                <a:ext uri="{FF2B5EF4-FFF2-40B4-BE49-F238E27FC236}">
                  <a16:creationId xmlns:a16="http://schemas.microsoft.com/office/drawing/2014/main" id="{851B7633-0618-0484-3CC1-24EE84DF00FA}"/>
                </a:ext>
              </a:extLst>
            </p:cNvPr>
            <p:cNvSpPr/>
            <p:nvPr/>
          </p:nvSpPr>
          <p:spPr>
            <a:xfrm>
              <a:off x="963651" y="254414"/>
              <a:ext cx="5102985" cy="201935"/>
            </a:xfrm>
            <a:prstGeom prst="rect">
              <a:avLst/>
            </a:prstGeom>
            <a:ln>
              <a:noFill/>
            </a:ln>
          </p:spPr>
          <p:txBody>
            <a:bodyPr vert="horz" lIns="0" tIns="0" rIns="0" bIns="0" rtlCol="0">
              <a:noAutofit/>
            </a:bodyPr>
            <a:lstStyle/>
            <a:p>
              <a:pPr marL="82450" indent="-6343" defTabSz="913280">
                <a:lnSpc>
                  <a:spcPct val="107000"/>
                </a:lnSpc>
                <a:spcAft>
                  <a:spcPts val="799"/>
                </a:spcAft>
              </a:pPr>
              <a:r>
                <a:rPr lang="en-ZA" sz="1099" kern="100" dirty="0">
                  <a:solidFill>
                    <a:srgbClr val="000000"/>
                  </a:solidFill>
                  <a:latin typeface="Calibri" panose="020F0502020204030204" pitchFamily="34" charset="0"/>
                  <a:ea typeface="Calibri" panose="020F0502020204030204" pitchFamily="34" charset="0"/>
                  <a:cs typeface="Cambria" panose="02040503050406030204" pitchFamily="18" charset="0"/>
                </a:rPr>
                <a:t>University</a:t>
              </a:r>
              <a:r>
                <a:rPr lang="en-ZA" sz="1099" kern="100" spc="180" dirty="0">
                  <a:solidFill>
                    <a:srgbClr val="000000"/>
                  </a:solidFill>
                  <a:latin typeface="Calibri" panose="020F0502020204030204" pitchFamily="34" charset="0"/>
                  <a:ea typeface="Calibri" panose="020F0502020204030204" pitchFamily="34" charset="0"/>
                  <a:cs typeface="Cambria" panose="02040503050406030204" pitchFamily="18" charset="0"/>
                </a:rPr>
                <a:t> </a:t>
              </a:r>
              <a:r>
                <a:rPr lang="en-ZA" sz="1099" kern="100" dirty="0">
                  <a:solidFill>
                    <a:srgbClr val="000000"/>
                  </a:solidFill>
                  <a:latin typeface="Calibri" panose="020F0502020204030204" pitchFamily="34" charset="0"/>
                  <a:ea typeface="Calibri" panose="020F0502020204030204" pitchFamily="34" charset="0"/>
                  <a:cs typeface="Cambria" panose="02040503050406030204" pitchFamily="18" charset="0"/>
                </a:rPr>
                <a:t>of</a:t>
              </a:r>
              <a:r>
                <a:rPr lang="en-ZA" sz="1099" kern="100" spc="180" dirty="0">
                  <a:solidFill>
                    <a:srgbClr val="000000"/>
                  </a:solidFill>
                  <a:latin typeface="Calibri" panose="020F0502020204030204" pitchFamily="34" charset="0"/>
                  <a:ea typeface="Calibri" panose="020F0502020204030204" pitchFamily="34" charset="0"/>
                  <a:cs typeface="Cambria" panose="02040503050406030204" pitchFamily="18" charset="0"/>
                </a:rPr>
                <a:t> </a:t>
              </a:r>
              <a:r>
                <a:rPr lang="en-ZA" sz="1099" kern="100" dirty="0">
                  <a:solidFill>
                    <a:srgbClr val="000000"/>
                  </a:solidFill>
                  <a:latin typeface="Calibri" panose="020F0502020204030204" pitchFamily="34" charset="0"/>
                  <a:ea typeface="Calibri" panose="020F0502020204030204" pitchFamily="34" charset="0"/>
                  <a:cs typeface="Cambria" panose="02040503050406030204" pitchFamily="18" charset="0"/>
                </a:rPr>
                <a:t>the</a:t>
              </a:r>
              <a:r>
                <a:rPr lang="en-ZA" sz="1099" kern="100" spc="180" dirty="0">
                  <a:solidFill>
                    <a:srgbClr val="000000"/>
                  </a:solidFill>
                  <a:latin typeface="Calibri" panose="020F0502020204030204" pitchFamily="34" charset="0"/>
                  <a:ea typeface="Calibri" panose="020F0502020204030204" pitchFamily="34" charset="0"/>
                  <a:cs typeface="Cambria" panose="02040503050406030204" pitchFamily="18" charset="0"/>
                </a:rPr>
                <a:t> </a:t>
              </a:r>
              <a:r>
                <a:rPr lang="en-ZA" sz="1099" kern="100" dirty="0">
                  <a:solidFill>
                    <a:srgbClr val="000000"/>
                  </a:solidFill>
                  <a:latin typeface="Calibri" panose="020F0502020204030204" pitchFamily="34" charset="0"/>
                  <a:ea typeface="Calibri" panose="020F0502020204030204" pitchFamily="34" charset="0"/>
                  <a:cs typeface="Cambria" panose="02040503050406030204" pitchFamily="18" charset="0"/>
                </a:rPr>
                <a:t>Witwatersrand,</a:t>
              </a:r>
              <a:r>
                <a:rPr lang="en-ZA" sz="1099" kern="100" spc="180" dirty="0">
                  <a:solidFill>
                    <a:srgbClr val="000000"/>
                  </a:solidFill>
                  <a:latin typeface="Calibri" panose="020F0502020204030204" pitchFamily="34" charset="0"/>
                  <a:ea typeface="Calibri" panose="020F0502020204030204" pitchFamily="34" charset="0"/>
                  <a:cs typeface="Cambria" panose="02040503050406030204" pitchFamily="18" charset="0"/>
                </a:rPr>
                <a:t> </a:t>
              </a:r>
              <a:r>
                <a:rPr lang="en-ZA" sz="1099" kern="100" dirty="0">
                  <a:solidFill>
                    <a:srgbClr val="000000"/>
                  </a:solidFill>
                  <a:latin typeface="Calibri" panose="020F0502020204030204" pitchFamily="34" charset="0"/>
                  <a:ea typeface="Calibri" panose="020F0502020204030204" pitchFamily="34" charset="0"/>
                  <a:cs typeface="Cambria" panose="02040503050406030204" pitchFamily="18" charset="0"/>
                </a:rPr>
                <a:t>Johannesburg</a:t>
              </a:r>
              <a:endParaRPr lang="en-ZA" sz="1099" kern="100" dirty="0">
                <a:solidFill>
                  <a:srgbClr val="000000"/>
                </a:solidFill>
                <a:latin typeface="Cambria" panose="02040503050406030204" pitchFamily="18" charset="0"/>
                <a:ea typeface="Cambria" panose="02040503050406030204" pitchFamily="18" charset="0"/>
                <a:cs typeface="Cambria" panose="02040503050406030204" pitchFamily="18" charset="0"/>
              </a:endParaRPr>
            </a:p>
          </p:txBody>
        </p:sp>
        <p:sp>
          <p:nvSpPr>
            <p:cNvPr id="13" name="Shape 12">
              <a:extLst>
                <a:ext uri="{FF2B5EF4-FFF2-40B4-BE49-F238E27FC236}">
                  <a16:creationId xmlns:a16="http://schemas.microsoft.com/office/drawing/2014/main" id="{63637F2F-7024-83A6-A4EE-BC63CDAE352C}"/>
                </a:ext>
              </a:extLst>
            </p:cNvPr>
            <p:cNvSpPr/>
            <p:nvPr/>
          </p:nvSpPr>
          <p:spPr>
            <a:xfrm>
              <a:off x="963651" y="438925"/>
              <a:ext cx="5400002" cy="0"/>
            </a:xfrm>
            <a:custGeom>
              <a:avLst/>
              <a:gdLst/>
              <a:ahLst/>
              <a:cxnLst/>
              <a:rect l="0" t="0" r="0" b="0"/>
              <a:pathLst>
                <a:path w="5400002">
                  <a:moveTo>
                    <a:pt x="0" y="0"/>
                  </a:moveTo>
                  <a:lnTo>
                    <a:pt x="5400002" y="0"/>
                  </a:lnTo>
                </a:path>
              </a:pathLst>
            </a:custGeom>
            <a:ln w="6325" cap="flat">
              <a:miter lim="127000"/>
            </a:ln>
          </p:spPr>
          <p:style>
            <a:lnRef idx="1">
              <a:srgbClr val="000000"/>
            </a:lnRef>
            <a:fillRef idx="0">
              <a:srgbClr val="000000">
                <a:alpha val="0"/>
              </a:srgbClr>
            </a:fillRef>
            <a:effectRef idx="0">
              <a:scrgbClr r="0" g="0" b="0"/>
            </a:effectRef>
            <a:fontRef idx="none"/>
          </p:style>
          <p:txBody>
            <a:bodyPr/>
            <a:lstStyle/>
            <a:p>
              <a:pPr defTabSz="913280"/>
              <a:endParaRPr lang="en-GB" sz="1798">
                <a:solidFill>
                  <a:prstClr val="black"/>
                </a:solidFill>
                <a:latin typeface="Aptos" panose="02110004020202020204"/>
              </a:endParaRPr>
            </a:p>
          </p:txBody>
        </p:sp>
        <p:sp>
          <p:nvSpPr>
            <p:cNvPr id="15" name="Rectangle 14">
              <a:extLst>
                <a:ext uri="{FF2B5EF4-FFF2-40B4-BE49-F238E27FC236}">
                  <a16:creationId xmlns:a16="http://schemas.microsoft.com/office/drawing/2014/main" id="{9581FACE-0045-4EF7-2D2C-10E7690D9DFF}"/>
                </a:ext>
              </a:extLst>
            </p:cNvPr>
            <p:cNvSpPr/>
            <p:nvPr/>
          </p:nvSpPr>
          <p:spPr>
            <a:xfrm>
              <a:off x="963651" y="479875"/>
              <a:ext cx="5076370" cy="299458"/>
            </a:xfrm>
            <a:prstGeom prst="rect">
              <a:avLst/>
            </a:prstGeom>
            <a:ln>
              <a:noFill/>
            </a:ln>
          </p:spPr>
          <p:txBody>
            <a:bodyPr vert="horz" lIns="0" tIns="0" rIns="0" bIns="0" rtlCol="0">
              <a:noAutofit/>
            </a:bodyPr>
            <a:lstStyle/>
            <a:p>
              <a:pPr marL="82450" indent="-6343" defTabSz="913280">
                <a:lnSpc>
                  <a:spcPct val="107000"/>
                </a:lnSpc>
                <a:spcAft>
                  <a:spcPts val="799"/>
                </a:spcAft>
              </a:pPr>
              <a:r>
                <a:rPr lang="en-ZA" sz="1099" b="1" kern="100" dirty="0">
                  <a:solidFill>
                    <a:srgbClr val="000000"/>
                  </a:solidFill>
                  <a:latin typeface="Cambria" panose="02040503050406030204" pitchFamily="18" charset="0"/>
                  <a:ea typeface="Cambria" panose="02040503050406030204" pitchFamily="18" charset="0"/>
                  <a:cs typeface="Cambria" panose="02040503050406030204" pitchFamily="18" charset="0"/>
                </a:rPr>
                <a:t>School of Computer Science and Applied Mathematics</a:t>
              </a:r>
              <a:endParaRPr lang="en-ZA" sz="1099" kern="100" dirty="0">
                <a:solidFill>
                  <a:srgbClr val="000000"/>
                </a:solidFill>
                <a:latin typeface="Cambria" panose="02040503050406030204" pitchFamily="18" charset="0"/>
                <a:ea typeface="Cambria" panose="02040503050406030204" pitchFamily="18" charset="0"/>
                <a:cs typeface="Cambria" panose="02040503050406030204" pitchFamily="18" charset="0"/>
              </a:endParaRPr>
            </a:p>
          </p:txBody>
        </p:sp>
      </p:grpSp>
      <p:sp>
        <p:nvSpPr>
          <p:cNvPr id="3" name="TextBox 2">
            <a:extLst>
              <a:ext uri="{FF2B5EF4-FFF2-40B4-BE49-F238E27FC236}">
                <a16:creationId xmlns:a16="http://schemas.microsoft.com/office/drawing/2014/main" id="{02CBFE2B-2EE2-5EFF-02E4-227DE77499A9}"/>
              </a:ext>
            </a:extLst>
          </p:cNvPr>
          <p:cNvSpPr txBox="1"/>
          <p:nvPr/>
        </p:nvSpPr>
        <p:spPr>
          <a:xfrm>
            <a:off x="10539934" y="6275154"/>
            <a:ext cx="2003728" cy="369332"/>
          </a:xfrm>
          <a:prstGeom prst="rect">
            <a:avLst/>
          </a:prstGeom>
          <a:noFill/>
        </p:spPr>
        <p:txBody>
          <a:bodyPr wrap="square" rtlCol="0">
            <a:spAutoFit/>
          </a:bodyPr>
          <a:lstStyle/>
          <a:p>
            <a:r>
              <a:rPr lang="en-US"/>
              <a:t>Lucky Nkosi</a:t>
            </a:r>
            <a:endParaRPr lang="en-US" dirty="0"/>
          </a:p>
        </p:txBody>
      </p:sp>
      <p:sp>
        <p:nvSpPr>
          <p:cNvPr id="4" name="TextBox 3">
            <a:extLst>
              <a:ext uri="{FF2B5EF4-FFF2-40B4-BE49-F238E27FC236}">
                <a16:creationId xmlns:a16="http://schemas.microsoft.com/office/drawing/2014/main" id="{CC13CA26-E4D7-BCBB-652D-AC9A64773FA0}"/>
              </a:ext>
            </a:extLst>
          </p:cNvPr>
          <p:cNvSpPr txBox="1"/>
          <p:nvPr/>
        </p:nvSpPr>
        <p:spPr>
          <a:xfrm>
            <a:off x="3252372" y="2701438"/>
            <a:ext cx="5682663" cy="1107996"/>
          </a:xfrm>
          <a:prstGeom prst="rect">
            <a:avLst/>
          </a:prstGeom>
          <a:noFill/>
        </p:spPr>
        <p:txBody>
          <a:bodyPr wrap="square" rtlCol="0">
            <a:spAutoFit/>
          </a:bodyPr>
          <a:lstStyle/>
          <a:p>
            <a:pPr algn="ctr"/>
            <a:r>
              <a:rPr lang="en-US" sz="6600" dirty="0"/>
              <a:t>Requirements</a:t>
            </a:r>
          </a:p>
        </p:txBody>
      </p:sp>
    </p:spTree>
    <p:extLst>
      <p:ext uri="{BB962C8B-B14F-4D97-AF65-F5344CB8AC3E}">
        <p14:creationId xmlns:p14="http://schemas.microsoft.com/office/powerpoint/2010/main" val="197381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C8818-9550-4EE7-E77B-A9B9985D9E2D}"/>
              </a:ext>
            </a:extLst>
          </p:cNvPr>
          <p:cNvSpPr>
            <a:spLocks noGrp="1"/>
          </p:cNvSpPr>
          <p:nvPr>
            <p:ph type="title"/>
          </p:nvPr>
        </p:nvSpPr>
        <p:spPr>
          <a:xfrm>
            <a:off x="793662" y="386930"/>
            <a:ext cx="10066122" cy="1298448"/>
          </a:xfrm>
        </p:spPr>
        <p:txBody>
          <a:bodyPr anchor="b">
            <a:normAutofit/>
          </a:bodyPr>
          <a:lstStyle/>
          <a:p>
            <a:r>
              <a:rPr lang="en-US" sz="4800"/>
              <a:t>UI Requirements are high level</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1A250B-66AC-B39C-38FD-F223465DF02A}"/>
              </a:ext>
            </a:extLst>
          </p:cNvPr>
          <p:cNvSpPr>
            <a:spLocks noGrp="1"/>
          </p:cNvSpPr>
          <p:nvPr>
            <p:ph idx="1"/>
          </p:nvPr>
        </p:nvSpPr>
        <p:spPr>
          <a:xfrm>
            <a:off x="793661" y="2599509"/>
            <a:ext cx="4530898" cy="3639450"/>
          </a:xfrm>
        </p:spPr>
        <p:txBody>
          <a:bodyPr anchor="ctr">
            <a:normAutofit/>
          </a:bodyPr>
          <a:lstStyle/>
          <a:p>
            <a:r>
              <a:rPr lang="en-US" sz="2000"/>
              <a:t>Do not waste your time with minor details </a:t>
            </a:r>
          </a:p>
          <a:p>
            <a:r>
              <a:rPr lang="en-US" sz="2000"/>
              <a:t>Focus on the important aspects of the interface </a:t>
            </a:r>
          </a:p>
          <a:p>
            <a:r>
              <a:rPr lang="en-US" sz="2000"/>
              <a:t>Hand-drawing the proposed interface forces you to economize and focus on the most important features </a:t>
            </a:r>
          </a:p>
          <a:p>
            <a:endParaRPr lang="en-US" sz="2000"/>
          </a:p>
        </p:txBody>
      </p:sp>
      <p:pic>
        <p:nvPicPr>
          <p:cNvPr id="4" name="Picture 3">
            <a:extLst>
              <a:ext uri="{FF2B5EF4-FFF2-40B4-BE49-F238E27FC236}">
                <a16:creationId xmlns:a16="http://schemas.microsoft.com/office/drawing/2014/main" id="{9AC1303F-AA49-182A-605B-F3AD14C8EA37}"/>
              </a:ext>
            </a:extLst>
          </p:cNvPr>
          <p:cNvPicPr>
            <a:picLocks noChangeAspect="1"/>
          </p:cNvPicPr>
          <p:nvPr/>
        </p:nvPicPr>
        <p:blipFill>
          <a:blip r:embed="rId2"/>
          <a:stretch>
            <a:fillRect/>
          </a:stretch>
        </p:blipFill>
        <p:spPr>
          <a:xfrm>
            <a:off x="6193927" y="2484255"/>
            <a:ext cx="4585486"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40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28A80-6CEE-DFD4-A0A9-42C75A3360D4}"/>
              </a:ext>
            </a:extLst>
          </p:cNvPr>
          <p:cNvSpPr>
            <a:spLocks noGrp="1"/>
          </p:cNvSpPr>
          <p:nvPr>
            <p:ph type="title"/>
          </p:nvPr>
        </p:nvSpPr>
        <p:spPr>
          <a:xfrm>
            <a:off x="1285240" y="1050595"/>
            <a:ext cx="8074815" cy="1618489"/>
          </a:xfrm>
        </p:spPr>
        <p:txBody>
          <a:bodyPr anchor="ctr">
            <a:normAutofit/>
          </a:bodyPr>
          <a:lstStyle/>
          <a:p>
            <a:r>
              <a:rPr lang="en-US" sz="7200"/>
              <a:t>UI artefacts/outputs</a:t>
            </a:r>
          </a:p>
        </p:txBody>
      </p:sp>
      <p:sp>
        <p:nvSpPr>
          <p:cNvPr id="3" name="Content Placeholder 2">
            <a:extLst>
              <a:ext uri="{FF2B5EF4-FFF2-40B4-BE49-F238E27FC236}">
                <a16:creationId xmlns:a16="http://schemas.microsoft.com/office/drawing/2014/main" id="{9BBF8B50-8D21-5ADC-4111-CE6C47CEBC0E}"/>
              </a:ext>
            </a:extLst>
          </p:cNvPr>
          <p:cNvSpPr>
            <a:spLocks noGrp="1"/>
          </p:cNvSpPr>
          <p:nvPr>
            <p:ph idx="1"/>
          </p:nvPr>
        </p:nvSpPr>
        <p:spPr>
          <a:xfrm>
            <a:off x="1285240" y="2969469"/>
            <a:ext cx="8074815" cy="2800395"/>
          </a:xfrm>
        </p:spPr>
        <p:txBody>
          <a:bodyPr anchor="t">
            <a:normAutofit/>
          </a:bodyPr>
          <a:lstStyle/>
          <a:p>
            <a:r>
              <a:rPr lang="en-US" sz="2400"/>
              <a:t>There are 3 types of artefacts we can produce at for UI requirements gathering:</a:t>
            </a:r>
          </a:p>
          <a:p>
            <a:pPr lvl="1"/>
            <a:r>
              <a:rPr lang="en-US" sz="2400"/>
              <a:t>Wireframes</a:t>
            </a:r>
          </a:p>
          <a:p>
            <a:pPr lvl="1"/>
            <a:r>
              <a:rPr lang="en-US" sz="2400"/>
              <a:t>Mockups</a:t>
            </a:r>
          </a:p>
          <a:p>
            <a:pPr lvl="1"/>
            <a:r>
              <a:rPr lang="en-US" sz="2400"/>
              <a:t>Prototypes</a:t>
            </a:r>
          </a:p>
        </p:txBody>
      </p:sp>
    </p:spTree>
    <p:extLst>
      <p:ext uri="{BB962C8B-B14F-4D97-AF65-F5344CB8AC3E}">
        <p14:creationId xmlns:p14="http://schemas.microsoft.com/office/powerpoint/2010/main" val="52727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a:extLst>
              <a:ext uri="{FF2B5EF4-FFF2-40B4-BE49-F238E27FC236}">
                <a16:creationId xmlns:a16="http://schemas.microsoft.com/office/drawing/2014/main" id="{CDA4BD4B-AB89-DFBE-39E0-C15AB6E36253}"/>
              </a:ext>
            </a:extLst>
          </p:cNvPr>
          <p:cNvSpPr>
            <a:spLocks noGrp="1"/>
          </p:cNvSpPr>
          <p:nvPr>
            <p:ph type="title"/>
          </p:nvPr>
        </p:nvSpPr>
        <p:spPr>
          <a:xfrm>
            <a:off x="838201" y="300580"/>
            <a:ext cx="9829800" cy="1089529"/>
          </a:xfrm>
        </p:spPr>
        <p:txBody>
          <a:bodyPr>
            <a:normAutofit/>
          </a:bodyPr>
          <a:lstStyle/>
          <a:p>
            <a:r>
              <a:rPr lang="en-US" sz="3600" dirty="0">
                <a:solidFill>
                  <a:srgbClr val="FFFFFF"/>
                </a:solidFill>
              </a:rPr>
              <a:t>UI Artefacts</a:t>
            </a:r>
          </a:p>
        </p:txBody>
      </p:sp>
      <p:sp>
        <p:nvSpPr>
          <p:cNvPr id="42"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167F1FBF-1039-6F8A-FAA1-D16CF0C8BFC0}"/>
              </a:ext>
            </a:extLst>
          </p:cNvPr>
          <p:cNvGraphicFramePr>
            <a:graphicFrameLocks noGrp="1"/>
          </p:cNvGraphicFramePr>
          <p:nvPr>
            <p:ph idx="1"/>
            <p:extLst>
              <p:ext uri="{D42A27DB-BD31-4B8C-83A1-F6EECF244321}">
                <p14:modId xmlns:p14="http://schemas.microsoft.com/office/powerpoint/2010/main" val="2370432170"/>
              </p:ext>
            </p:extLst>
          </p:nvPr>
        </p:nvGraphicFramePr>
        <p:xfrm>
          <a:off x="838200" y="2518104"/>
          <a:ext cx="10515602" cy="3247699"/>
        </p:xfrm>
        <a:graphic>
          <a:graphicData uri="http://schemas.openxmlformats.org/drawingml/2006/table">
            <a:tbl>
              <a:tblPr/>
              <a:tblGrid>
                <a:gridCol w="2613655">
                  <a:extLst>
                    <a:ext uri="{9D8B030D-6E8A-4147-A177-3AD203B41FA5}">
                      <a16:colId xmlns:a16="http://schemas.microsoft.com/office/drawing/2014/main" val="1592312894"/>
                    </a:ext>
                  </a:extLst>
                </a:gridCol>
                <a:gridCol w="2799440">
                  <a:extLst>
                    <a:ext uri="{9D8B030D-6E8A-4147-A177-3AD203B41FA5}">
                      <a16:colId xmlns:a16="http://schemas.microsoft.com/office/drawing/2014/main" val="3405932187"/>
                    </a:ext>
                  </a:extLst>
                </a:gridCol>
                <a:gridCol w="2795507">
                  <a:extLst>
                    <a:ext uri="{9D8B030D-6E8A-4147-A177-3AD203B41FA5}">
                      <a16:colId xmlns:a16="http://schemas.microsoft.com/office/drawing/2014/main" val="3015844345"/>
                    </a:ext>
                  </a:extLst>
                </a:gridCol>
                <a:gridCol w="2307000">
                  <a:extLst>
                    <a:ext uri="{9D8B030D-6E8A-4147-A177-3AD203B41FA5}">
                      <a16:colId xmlns:a16="http://schemas.microsoft.com/office/drawing/2014/main" val="2195090299"/>
                    </a:ext>
                  </a:extLst>
                </a:gridCol>
              </a:tblGrid>
              <a:tr h="404000">
                <a:tc>
                  <a:txBody>
                    <a:bodyPr/>
                    <a:lstStyle/>
                    <a:p>
                      <a:pPr algn="l" fontAlgn="t">
                        <a:spcBef>
                          <a:spcPts val="0"/>
                        </a:spcBef>
                        <a:spcAft>
                          <a:spcPts val="0"/>
                        </a:spcAft>
                      </a:pPr>
                      <a:endParaRPr lang="en-ZA" sz="1400" b="0" i="0" u="none" strike="noStrike" dirty="0">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1" i="0" u="none" strike="noStrike" dirty="0">
                          <a:effectLst/>
                          <a:latin typeface="Inter"/>
                        </a:rPr>
                        <a:t>Wireframe</a:t>
                      </a:r>
                      <a:endParaRPr lang="en-ZA" sz="1400" b="0" i="0" u="none" strike="noStrike" dirty="0">
                        <a:effectLst/>
                        <a:latin typeface="Arial" panose="020B0604020202020204" pitchFamily="34" charset="0"/>
                      </a:endParaRPr>
                    </a:p>
                  </a:txBody>
                  <a:tcPr marL="68688" marR="68688" marT="34344" marB="34344" anchor="ctr">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1" i="0" u="none" strike="noStrike">
                          <a:effectLst/>
                          <a:latin typeface="Inter"/>
                        </a:rPr>
                        <a:t>Mockup</a:t>
                      </a:r>
                      <a:endParaRPr lang="en-ZA" sz="1400" b="0" i="0" u="none" strike="noStrike">
                        <a:effectLst/>
                        <a:latin typeface="Arial" panose="020B0604020202020204" pitchFamily="34" charset="0"/>
                      </a:endParaRPr>
                    </a:p>
                  </a:txBody>
                  <a:tcPr marL="68688" marR="68688" marT="34344" marB="34344" anchor="ctr">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1" i="0" u="none" strike="noStrike" dirty="0">
                          <a:effectLst/>
                          <a:latin typeface="Inter"/>
                        </a:rPr>
                        <a:t>Prototype</a:t>
                      </a:r>
                      <a:endParaRPr lang="en-ZA" sz="1400" b="0" i="0" u="none" strike="noStrike" dirty="0">
                        <a:effectLst/>
                        <a:latin typeface="Arial" panose="020B0604020202020204" pitchFamily="34" charset="0"/>
                      </a:endParaRPr>
                    </a:p>
                  </a:txBody>
                  <a:tcPr marL="68688" marR="68688" marT="34344" marB="34344" anchor="ctr">
                    <a:lnL w="12700" cap="flat" cmpd="sng" algn="ctr">
                      <a:solidFill>
                        <a:srgbClr val="CDCDCD"/>
                      </a:solidFill>
                      <a:prstDash val="solid"/>
                      <a:round/>
                      <a:headEnd type="none" w="med" len="med"/>
                      <a:tailEnd type="none" w="med" len="med"/>
                    </a:lnL>
                    <a:lnR>
                      <a:noFill/>
                    </a:lnR>
                    <a:lnT>
                      <a:noFill/>
                    </a:lnT>
                    <a:lnB w="9525" cap="flat" cmpd="sng" algn="ctr">
                      <a:solidFill>
                        <a:srgbClr val="CDCDCD"/>
                      </a:solidFill>
                      <a:prstDash val="solid"/>
                      <a:round/>
                      <a:headEnd type="none" w="med" len="med"/>
                      <a:tailEnd type="none" w="med" len="med"/>
                    </a:lnB>
                    <a:noFill/>
                  </a:tcPr>
                </a:tc>
                <a:extLst>
                  <a:ext uri="{0D108BD9-81ED-4DB2-BD59-A6C34878D82A}">
                    <a16:rowId xmlns:a16="http://schemas.microsoft.com/office/drawing/2014/main" val="2712825868"/>
                  </a:ext>
                </a:extLst>
              </a:tr>
              <a:tr h="714359">
                <a:tc>
                  <a:txBody>
                    <a:bodyPr/>
                    <a:lstStyle/>
                    <a:p>
                      <a:pPr algn="l" fontAlgn="t">
                        <a:spcBef>
                          <a:spcPts val="0"/>
                        </a:spcBef>
                        <a:spcAft>
                          <a:spcPts val="0"/>
                        </a:spcAft>
                      </a:pPr>
                      <a:r>
                        <a:rPr lang="en-ZA" sz="1400" b="0" i="0" u="none" strike="noStrike" dirty="0">
                          <a:effectLst/>
                          <a:latin typeface="Inter"/>
                        </a:rPr>
                        <a:t>What</a:t>
                      </a:r>
                      <a:endParaRPr lang="en-ZA" sz="1400" b="0" i="0" u="none" strike="noStrike" dirty="0">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A</a:t>
                      </a:r>
                      <a:r>
                        <a:rPr lang="en-ZA" sz="1400" b="1" i="0" u="none" strike="noStrike">
                          <a:effectLst/>
                          <a:latin typeface="Inter"/>
                        </a:rPr>
                        <a:t> quick sketch</a:t>
                      </a:r>
                      <a:r>
                        <a:rPr lang="en-ZA" sz="1400" b="0" i="0" u="none" strike="noStrike">
                          <a:effectLst/>
                          <a:latin typeface="Inter"/>
                        </a:rPr>
                        <a:t> to convey the high-level concept of new product functionality</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A realistic </a:t>
                      </a:r>
                      <a:r>
                        <a:rPr lang="en-ZA" sz="1400" b="1" i="0" u="none" strike="noStrike">
                          <a:effectLst/>
                          <a:latin typeface="Inter"/>
                        </a:rPr>
                        <a:t>visual design</a:t>
                      </a:r>
                      <a:r>
                        <a:rPr lang="en-ZA" sz="1400" b="0" i="0" u="none" strike="noStrike">
                          <a:effectLst/>
                          <a:latin typeface="Inter"/>
                        </a:rPr>
                        <a:t> that resembles what the new product functionality will look like</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1" i="0" u="none" strike="noStrike">
                          <a:effectLst/>
                          <a:latin typeface="Inter"/>
                        </a:rPr>
                        <a:t>Interactive simulation</a:t>
                      </a:r>
                      <a:r>
                        <a:rPr lang="en-ZA" sz="1400" b="0" i="0" u="none" strike="noStrike">
                          <a:effectLst/>
                          <a:latin typeface="Inter"/>
                        </a:rPr>
                        <a:t> of new product functionality</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extLst>
                  <a:ext uri="{0D108BD9-81ED-4DB2-BD59-A6C34878D82A}">
                    <a16:rowId xmlns:a16="http://schemas.microsoft.com/office/drawing/2014/main" val="279009101"/>
                  </a:ext>
                </a:extLst>
              </a:tr>
              <a:tr h="714359">
                <a:tc>
                  <a:txBody>
                    <a:bodyPr/>
                    <a:lstStyle/>
                    <a:p>
                      <a:pPr algn="l" fontAlgn="t">
                        <a:spcBef>
                          <a:spcPts val="0"/>
                        </a:spcBef>
                        <a:spcAft>
                          <a:spcPts val="0"/>
                        </a:spcAft>
                      </a:pPr>
                      <a:r>
                        <a:rPr lang="en-ZA" sz="1400" b="0" i="0" u="none" strike="noStrike">
                          <a:effectLst/>
                          <a:latin typeface="Inter"/>
                        </a:rPr>
                        <a:t>Purpose</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To gain consensus and collect internal feedback on how new functionality will work</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To facilitate more detailed critiques of visual elements and functionality so changes can be made</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To collect feedback by user testing the real experience</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extLst>
                  <a:ext uri="{0D108BD9-81ED-4DB2-BD59-A6C34878D82A}">
                    <a16:rowId xmlns:a16="http://schemas.microsoft.com/office/drawing/2014/main" val="1389159975"/>
                  </a:ext>
                </a:extLst>
              </a:tr>
              <a:tr h="302229">
                <a:tc>
                  <a:txBody>
                    <a:bodyPr/>
                    <a:lstStyle/>
                    <a:p>
                      <a:pPr algn="l" fontAlgn="t">
                        <a:spcBef>
                          <a:spcPts val="0"/>
                        </a:spcBef>
                        <a:spcAft>
                          <a:spcPts val="0"/>
                        </a:spcAft>
                      </a:pPr>
                      <a:r>
                        <a:rPr lang="en-ZA" sz="1400" b="0" i="0" u="none" strike="noStrike">
                          <a:effectLst/>
                          <a:latin typeface="Inter"/>
                        </a:rPr>
                        <a:t>Design fidelity</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Low</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Middle</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High</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extLst>
                  <a:ext uri="{0D108BD9-81ED-4DB2-BD59-A6C34878D82A}">
                    <a16:rowId xmlns:a16="http://schemas.microsoft.com/office/drawing/2014/main" val="994123642"/>
                  </a:ext>
                </a:extLst>
              </a:tr>
              <a:tr h="508294">
                <a:tc>
                  <a:txBody>
                    <a:bodyPr/>
                    <a:lstStyle/>
                    <a:p>
                      <a:pPr algn="l" fontAlgn="t">
                        <a:spcBef>
                          <a:spcPts val="0"/>
                        </a:spcBef>
                        <a:spcAft>
                          <a:spcPts val="0"/>
                        </a:spcAft>
                      </a:pPr>
                      <a:r>
                        <a:rPr lang="en-ZA" sz="1400" b="0" i="0" u="none" strike="noStrike">
                          <a:effectLst/>
                          <a:latin typeface="Inter"/>
                        </a:rPr>
                        <a:t>Included elements</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The format and structure of content</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Additional visual elements like logos, colors, and icons</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Final interactive elements and navigation</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extLst>
                  <a:ext uri="{0D108BD9-81ED-4DB2-BD59-A6C34878D82A}">
                    <a16:rowId xmlns:a16="http://schemas.microsoft.com/office/drawing/2014/main" val="1311532953"/>
                  </a:ext>
                </a:extLst>
              </a:tr>
              <a:tr h="302229">
                <a:tc>
                  <a:txBody>
                    <a:bodyPr/>
                    <a:lstStyle/>
                    <a:p>
                      <a:pPr algn="l" fontAlgn="t">
                        <a:spcBef>
                          <a:spcPts val="0"/>
                        </a:spcBef>
                        <a:spcAft>
                          <a:spcPts val="0"/>
                        </a:spcAft>
                      </a:pPr>
                      <a:r>
                        <a:rPr lang="en-ZA" sz="1400" b="0" i="0" u="none" strike="noStrike">
                          <a:effectLst/>
                          <a:latin typeface="Inter"/>
                        </a:rPr>
                        <a:t>Time invested</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Low</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Medium</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High</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extLst>
                  <a:ext uri="{0D108BD9-81ED-4DB2-BD59-A6C34878D82A}">
                    <a16:rowId xmlns:a16="http://schemas.microsoft.com/office/drawing/2014/main" val="849613262"/>
                  </a:ext>
                </a:extLst>
              </a:tr>
              <a:tr h="302229">
                <a:tc>
                  <a:txBody>
                    <a:bodyPr/>
                    <a:lstStyle/>
                    <a:p>
                      <a:pPr algn="l" fontAlgn="t">
                        <a:spcBef>
                          <a:spcPts val="0"/>
                        </a:spcBef>
                        <a:spcAft>
                          <a:spcPts val="0"/>
                        </a:spcAft>
                      </a:pPr>
                      <a:r>
                        <a:rPr lang="en-ZA" sz="1400" b="0" i="0" u="none" strike="noStrike">
                          <a:effectLst/>
                          <a:latin typeface="Inter"/>
                        </a:rPr>
                        <a:t>Creator</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dirty="0">
                          <a:effectLst/>
                          <a:latin typeface="Inter"/>
                        </a:rPr>
                        <a:t>PM or UX Designer</a:t>
                      </a:r>
                      <a:endParaRPr lang="en-ZA" sz="1400" b="0" i="0" u="none" strike="noStrike" dirty="0">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a:effectLst/>
                          <a:latin typeface="Inter"/>
                        </a:rPr>
                        <a:t>UX Designer</a:t>
                      </a:r>
                      <a:endParaRPr lang="en-ZA" sz="1400" b="0" i="0" u="none" strike="noStrike">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tc>
                  <a:txBody>
                    <a:bodyPr/>
                    <a:lstStyle/>
                    <a:p>
                      <a:pPr algn="l" fontAlgn="t">
                        <a:spcBef>
                          <a:spcPts val="0"/>
                        </a:spcBef>
                        <a:spcAft>
                          <a:spcPts val="0"/>
                        </a:spcAft>
                      </a:pPr>
                      <a:r>
                        <a:rPr lang="en-ZA" sz="1400" b="0" i="0" u="none" strike="noStrike" dirty="0">
                          <a:effectLst/>
                          <a:latin typeface="Inter"/>
                        </a:rPr>
                        <a:t>UX Designer</a:t>
                      </a:r>
                      <a:endParaRPr lang="en-ZA" sz="1400" b="0" i="0" u="none" strike="noStrike" dirty="0">
                        <a:effectLst/>
                        <a:latin typeface="Arial" panose="020B0604020202020204" pitchFamily="34" charset="0"/>
                      </a:endParaRPr>
                    </a:p>
                  </a:txBody>
                  <a:tcPr marL="68688" marR="68688" marT="34344" marB="34344">
                    <a:lnL w="12700" cap="flat" cmpd="sng" algn="ctr">
                      <a:solidFill>
                        <a:srgbClr val="CDCDCD"/>
                      </a:solidFill>
                      <a:prstDash val="solid"/>
                      <a:round/>
                      <a:headEnd type="none" w="med" len="med"/>
                      <a:tailEnd type="none" w="med" len="med"/>
                    </a:lnL>
                    <a:lnR w="12700"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noFill/>
                  </a:tcPr>
                </a:tc>
                <a:extLst>
                  <a:ext uri="{0D108BD9-81ED-4DB2-BD59-A6C34878D82A}">
                    <a16:rowId xmlns:a16="http://schemas.microsoft.com/office/drawing/2014/main" val="1537866518"/>
                  </a:ext>
                </a:extLst>
              </a:tr>
            </a:tbl>
          </a:graphicData>
        </a:graphic>
      </p:graphicFrame>
    </p:spTree>
    <p:extLst>
      <p:ext uri="{BB962C8B-B14F-4D97-AF65-F5344CB8AC3E}">
        <p14:creationId xmlns:p14="http://schemas.microsoft.com/office/powerpoint/2010/main" val="1626021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3862-7EE8-FDB1-1021-D239FCE66CB1}"/>
              </a:ext>
            </a:extLst>
          </p:cNvPr>
          <p:cNvSpPr>
            <a:spLocks noGrp="1"/>
          </p:cNvSpPr>
          <p:nvPr>
            <p:ph type="title"/>
          </p:nvPr>
        </p:nvSpPr>
        <p:spPr/>
        <p:txBody>
          <a:bodyPr/>
          <a:lstStyle/>
          <a:p>
            <a:r>
              <a:rPr lang="en-US" dirty="0"/>
              <a:t>Requirements Engineering</a:t>
            </a:r>
          </a:p>
        </p:txBody>
      </p:sp>
      <p:sp>
        <p:nvSpPr>
          <p:cNvPr id="3" name="Content Placeholder 2">
            <a:extLst>
              <a:ext uri="{FF2B5EF4-FFF2-40B4-BE49-F238E27FC236}">
                <a16:creationId xmlns:a16="http://schemas.microsoft.com/office/drawing/2014/main" id="{7E244231-FA46-4A48-B497-17E2A76C7D8B}"/>
              </a:ext>
            </a:extLst>
          </p:cNvPr>
          <p:cNvSpPr>
            <a:spLocks noGrp="1"/>
          </p:cNvSpPr>
          <p:nvPr>
            <p:ph idx="1"/>
          </p:nvPr>
        </p:nvSpPr>
        <p:spPr/>
        <p:txBody>
          <a:bodyPr>
            <a:normAutofit fontScale="92500" lnSpcReduction="10000"/>
          </a:bodyPr>
          <a:lstStyle/>
          <a:p>
            <a:r>
              <a:rPr lang="en-US" dirty="0"/>
              <a:t>Requirements Gathering </a:t>
            </a:r>
          </a:p>
          <a:p>
            <a:pPr lvl="1"/>
            <a:r>
              <a:rPr lang="en-US" dirty="0"/>
              <a:t>Helps the customer to define what is required: what is to be accomplished, how the system will fit into the needs of the business, and how the system will be used on a day-to-day basis </a:t>
            </a:r>
          </a:p>
          <a:p>
            <a:r>
              <a:rPr lang="en-US" dirty="0"/>
              <a:t>Requirements Analysis </a:t>
            </a:r>
          </a:p>
          <a:p>
            <a:pPr lvl="1"/>
            <a:r>
              <a:rPr lang="en-US" dirty="0"/>
              <a:t>Refining and modifying the gathered requirements </a:t>
            </a:r>
          </a:p>
          <a:p>
            <a:pPr lvl="1"/>
            <a:r>
              <a:rPr lang="en-US" dirty="0"/>
              <a:t>Not necessarily sequential – some back and forth between </a:t>
            </a:r>
            <a:r>
              <a:rPr lang="en-US" dirty="0" err="1"/>
              <a:t>devs</a:t>
            </a:r>
            <a:r>
              <a:rPr lang="en-US" dirty="0"/>
              <a:t> and client </a:t>
            </a:r>
          </a:p>
          <a:p>
            <a:r>
              <a:rPr lang="en-US" dirty="0"/>
              <a:t>Requirements Specification</a:t>
            </a:r>
          </a:p>
          <a:p>
            <a:pPr lvl="1"/>
            <a:r>
              <a:rPr lang="en-US" dirty="0"/>
              <a:t>Documenting the system requirements in a semi-formal or formal manner to ensure clarity, consistency, and completeness </a:t>
            </a:r>
          </a:p>
          <a:p>
            <a:pPr lvl="1"/>
            <a:r>
              <a:rPr lang="en-US" dirty="0"/>
              <a:t>e.g. User stories, UML diagrams, acceptance tests, etc. </a:t>
            </a:r>
          </a:p>
          <a:p>
            <a:pPr lvl="1"/>
            <a:r>
              <a:rPr lang="en-US" dirty="0"/>
              <a:t>Ensures traceability </a:t>
            </a:r>
          </a:p>
          <a:p>
            <a:pPr lvl="1"/>
            <a:endParaRPr lang="en-US" dirty="0"/>
          </a:p>
          <a:p>
            <a:endParaRPr lang="en-US" dirty="0"/>
          </a:p>
        </p:txBody>
      </p:sp>
    </p:spTree>
    <p:extLst>
      <p:ext uri="{BB962C8B-B14F-4D97-AF65-F5344CB8AC3E}">
        <p14:creationId xmlns:p14="http://schemas.microsoft.com/office/powerpoint/2010/main" val="32077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2409-E8A0-7719-9C5D-D8CFFCF89929}"/>
              </a:ext>
            </a:extLst>
          </p:cNvPr>
          <p:cNvSpPr>
            <a:spLocks noGrp="1"/>
          </p:cNvSpPr>
          <p:nvPr>
            <p:ph type="title"/>
          </p:nvPr>
        </p:nvSpPr>
        <p:spPr>
          <a:xfrm>
            <a:off x="838200" y="451381"/>
            <a:ext cx="10512552" cy="4066540"/>
          </a:xfrm>
        </p:spPr>
        <p:txBody>
          <a:bodyPr vert="horz" lIns="91440" tIns="45720" rIns="91440" bIns="45720" rtlCol="0" anchor="b">
            <a:normAutofit/>
          </a:bodyPr>
          <a:lstStyle/>
          <a:p>
            <a:pPr defTabSz="914400"/>
            <a:r>
              <a:rPr lang="en-US" sz="6600" kern="1200" dirty="0">
                <a:solidFill>
                  <a:schemeClr val="tx1"/>
                </a:solidFill>
                <a:latin typeface="+mj-lt"/>
                <a:ea typeface="+mj-ea"/>
                <a:cs typeface="+mj-cs"/>
              </a:rPr>
              <a:t>How do we gather &amp; express these requirements?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69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0A628-F61C-ABF8-3B6E-C5435F4BB181}"/>
              </a:ext>
            </a:extLst>
          </p:cNvPr>
          <p:cNvSpPr>
            <a:spLocks noGrp="1"/>
          </p:cNvSpPr>
          <p:nvPr>
            <p:ph type="title"/>
          </p:nvPr>
        </p:nvSpPr>
        <p:spPr>
          <a:xfrm>
            <a:off x="645064" y="525982"/>
            <a:ext cx="4282983" cy="1200361"/>
          </a:xfrm>
        </p:spPr>
        <p:txBody>
          <a:bodyPr anchor="b">
            <a:normAutofit/>
          </a:bodyPr>
          <a:lstStyle/>
          <a:p>
            <a:r>
              <a:rPr lang="en-US" sz="3600"/>
              <a:t>Use Cases</a:t>
            </a:r>
          </a:p>
        </p:txBody>
      </p:sp>
      <p:sp>
        <p:nvSpPr>
          <p:cNvPr id="20" name="Rectangle 1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A86FF4-B33D-6D39-90C6-930DC7FD328C}"/>
              </a:ext>
            </a:extLst>
          </p:cNvPr>
          <p:cNvSpPr>
            <a:spLocks noGrp="1"/>
          </p:cNvSpPr>
          <p:nvPr>
            <p:ph idx="1"/>
          </p:nvPr>
        </p:nvSpPr>
        <p:spPr>
          <a:xfrm>
            <a:off x="645066" y="2031101"/>
            <a:ext cx="4282984" cy="3511943"/>
          </a:xfrm>
        </p:spPr>
        <p:txBody>
          <a:bodyPr anchor="ctr">
            <a:normAutofit/>
          </a:bodyPr>
          <a:lstStyle/>
          <a:p>
            <a:r>
              <a:rPr lang="en-US" sz="1800"/>
              <a:t>A use case is a list of actions or event steps typically defining the interactions between a role and a system to achieve a goal </a:t>
            </a:r>
          </a:p>
          <a:p>
            <a:r>
              <a:rPr lang="en-US" sz="1800"/>
              <a:t>Represented in UML with </a:t>
            </a:r>
            <a:r>
              <a:rPr lang="en-US" sz="1800" b="1"/>
              <a:t>use case diagrams </a:t>
            </a:r>
          </a:p>
          <a:p>
            <a:pPr lvl="1"/>
            <a:r>
              <a:rPr lang="en-US" sz="1800"/>
              <a:t>Ovals = use cases</a:t>
            </a:r>
          </a:p>
          <a:p>
            <a:pPr lvl="1"/>
            <a:r>
              <a:rPr lang="en-US" sz="1800"/>
              <a:t>Stick figures = actors</a:t>
            </a:r>
          </a:p>
          <a:p>
            <a:pPr lvl="1"/>
            <a:r>
              <a:rPr lang="en-US" sz="1800"/>
              <a:t>Boxes = system boundary </a:t>
            </a:r>
          </a:p>
          <a:p>
            <a:pPr lvl="1"/>
            <a:r>
              <a:rPr lang="en-US" sz="1800"/>
              <a:t>Lines = associations </a:t>
            </a:r>
          </a:p>
          <a:p>
            <a:endParaRPr lang="en-US" sz="1800"/>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C8DE7C-2D96-66B2-AC14-F7710B986A87}"/>
              </a:ext>
            </a:extLst>
          </p:cNvPr>
          <p:cNvPicPr>
            <a:picLocks noChangeAspect="1"/>
          </p:cNvPicPr>
          <p:nvPr/>
        </p:nvPicPr>
        <p:blipFill>
          <a:blip r:embed="rId2"/>
          <a:stretch>
            <a:fillRect/>
          </a:stretch>
        </p:blipFill>
        <p:spPr>
          <a:xfrm>
            <a:off x="5987738" y="1588985"/>
            <a:ext cx="5628018" cy="3447160"/>
          </a:xfrm>
          <a:prstGeom prst="rect">
            <a:avLst/>
          </a:prstGeom>
        </p:spPr>
      </p:pic>
    </p:spTree>
    <p:extLst>
      <p:ext uri="{BB962C8B-B14F-4D97-AF65-F5344CB8AC3E}">
        <p14:creationId xmlns:p14="http://schemas.microsoft.com/office/powerpoint/2010/main" val="202093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52173F-191E-B18A-125F-BC25FB6D1136}"/>
              </a:ext>
            </a:extLst>
          </p:cNvPr>
          <p:cNvSpPr>
            <a:spLocks noGrp="1"/>
          </p:cNvSpPr>
          <p:nvPr>
            <p:ph type="title"/>
          </p:nvPr>
        </p:nvSpPr>
        <p:spPr>
          <a:xfrm>
            <a:off x="1137037" y="741082"/>
            <a:ext cx="9274512" cy="949606"/>
          </a:xfrm>
        </p:spPr>
        <p:txBody>
          <a:bodyPr>
            <a:normAutofit/>
          </a:bodyPr>
          <a:lstStyle/>
          <a:p>
            <a:r>
              <a:rPr lang="en-US" dirty="0"/>
              <a:t>Example Requirements (home Security)</a:t>
            </a:r>
          </a:p>
        </p:txBody>
      </p:sp>
      <p:sp>
        <p:nvSpPr>
          <p:cNvPr id="14" name="Freeform: Shape 13">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CDC3F9A1-5D8E-980B-63AB-F2F57F935E94}"/>
              </a:ext>
            </a:extLst>
          </p:cNvPr>
          <p:cNvGraphicFramePr>
            <a:graphicFrameLocks noGrp="1"/>
          </p:cNvGraphicFramePr>
          <p:nvPr>
            <p:ph idx="1"/>
            <p:extLst>
              <p:ext uri="{D42A27DB-BD31-4B8C-83A1-F6EECF244321}">
                <p14:modId xmlns:p14="http://schemas.microsoft.com/office/powerpoint/2010/main" val="3405305125"/>
              </p:ext>
            </p:extLst>
          </p:nvPr>
        </p:nvGraphicFramePr>
        <p:xfrm>
          <a:off x="1197528" y="2007704"/>
          <a:ext cx="9517546" cy="4247053"/>
        </p:xfrm>
        <a:graphic>
          <a:graphicData uri="http://schemas.openxmlformats.org/drawingml/2006/table">
            <a:tbl>
              <a:tblPr firstRow="1" bandRow="1">
                <a:tableStyleId>{125E5076-3810-47DD-B79F-674D7AD40C01}</a:tableStyleId>
              </a:tblPr>
              <a:tblGrid>
                <a:gridCol w="1115619">
                  <a:extLst>
                    <a:ext uri="{9D8B030D-6E8A-4147-A177-3AD203B41FA5}">
                      <a16:colId xmlns:a16="http://schemas.microsoft.com/office/drawing/2014/main" val="3062962582"/>
                    </a:ext>
                  </a:extLst>
                </a:gridCol>
                <a:gridCol w="894955">
                  <a:extLst>
                    <a:ext uri="{9D8B030D-6E8A-4147-A177-3AD203B41FA5}">
                      <a16:colId xmlns:a16="http://schemas.microsoft.com/office/drawing/2014/main" val="2476116793"/>
                    </a:ext>
                  </a:extLst>
                </a:gridCol>
                <a:gridCol w="7506972">
                  <a:extLst>
                    <a:ext uri="{9D8B030D-6E8A-4147-A177-3AD203B41FA5}">
                      <a16:colId xmlns:a16="http://schemas.microsoft.com/office/drawing/2014/main" val="3674456568"/>
                    </a:ext>
                  </a:extLst>
                </a:gridCol>
              </a:tblGrid>
              <a:tr h="332141">
                <a:tc>
                  <a:txBody>
                    <a:bodyPr/>
                    <a:lstStyle/>
                    <a:p>
                      <a:r>
                        <a:rPr lang="en-ZA" sz="1400" b="1">
                          <a:effectLst/>
                        </a:rPr>
                        <a:t>Identifier </a:t>
                      </a:r>
                      <a:endParaRPr lang="en-ZA" sz="1800">
                        <a:effectLst/>
                      </a:endParaRPr>
                    </a:p>
                  </a:txBody>
                  <a:tcPr marL="81674" marR="81674" marT="40837" marB="40837" anchor="ctr"/>
                </a:tc>
                <a:tc>
                  <a:txBody>
                    <a:bodyPr/>
                    <a:lstStyle/>
                    <a:p>
                      <a:r>
                        <a:rPr lang="en-ZA" sz="1400" b="1">
                          <a:effectLst/>
                        </a:rPr>
                        <a:t>Priority </a:t>
                      </a:r>
                      <a:endParaRPr lang="en-ZA" sz="1800">
                        <a:effectLst/>
                      </a:endParaRPr>
                    </a:p>
                  </a:txBody>
                  <a:tcPr marL="81674" marR="81674" marT="40837" marB="40837" anchor="ctr"/>
                </a:tc>
                <a:tc>
                  <a:txBody>
                    <a:bodyPr/>
                    <a:lstStyle/>
                    <a:p>
                      <a:r>
                        <a:rPr lang="en-ZA" sz="1400" b="1">
                          <a:effectLst/>
                        </a:rPr>
                        <a:t>Requirement </a:t>
                      </a:r>
                      <a:endParaRPr lang="en-ZA" sz="1800">
                        <a:effectLst/>
                      </a:endParaRPr>
                    </a:p>
                  </a:txBody>
                  <a:tcPr marL="81674" marR="81674" marT="40837" marB="40837" anchor="ctr"/>
                </a:tc>
                <a:extLst>
                  <a:ext uri="{0D108BD9-81ED-4DB2-BD59-A6C34878D82A}">
                    <a16:rowId xmlns:a16="http://schemas.microsoft.com/office/drawing/2014/main" val="3067378323"/>
                  </a:ext>
                </a:extLst>
              </a:tr>
              <a:tr h="604388">
                <a:tc>
                  <a:txBody>
                    <a:bodyPr/>
                    <a:lstStyle/>
                    <a:p>
                      <a:r>
                        <a:rPr lang="en-ZA" sz="1100" b="1">
                          <a:effectLst/>
                        </a:rPr>
                        <a:t>REQ1 </a:t>
                      </a:r>
                      <a:endParaRPr lang="en-ZA" sz="2900">
                        <a:effectLst/>
                      </a:endParaRPr>
                    </a:p>
                  </a:txBody>
                  <a:tcPr marL="81674" marR="81674" marT="40837" marB="40837" anchor="ctr"/>
                </a:tc>
                <a:tc>
                  <a:txBody>
                    <a:bodyPr/>
                    <a:lstStyle/>
                    <a:p>
                      <a:r>
                        <a:rPr lang="en-ZA" sz="1300" b="1">
                          <a:effectLst/>
                        </a:rPr>
                        <a:t>5 </a:t>
                      </a:r>
                      <a:endParaRPr lang="en-ZA" sz="2900">
                        <a:effectLst/>
                      </a:endParaRPr>
                    </a:p>
                  </a:txBody>
                  <a:tcPr marL="81674" marR="81674" marT="40837" marB="40837" anchor="ctr"/>
                </a:tc>
                <a:tc>
                  <a:txBody>
                    <a:bodyPr/>
                    <a:lstStyle/>
                    <a:p>
                      <a:r>
                        <a:rPr lang="en-ZA" sz="1100" b="1">
                          <a:effectLst/>
                        </a:rPr>
                        <a:t>The system shall keep the door locked at all times, unless commanded otherwise by authorized user. When the lock is disarmed, a countdown shall be initiated at the end of which the lock shall be automatically armed (if still disarmed). </a:t>
                      </a:r>
                      <a:endParaRPr lang="en-ZA" sz="2900">
                        <a:effectLst/>
                      </a:endParaRPr>
                    </a:p>
                  </a:txBody>
                  <a:tcPr marL="81674" marR="81674" marT="40837" marB="40837" anchor="ctr"/>
                </a:tc>
                <a:extLst>
                  <a:ext uri="{0D108BD9-81ED-4DB2-BD59-A6C34878D82A}">
                    <a16:rowId xmlns:a16="http://schemas.microsoft.com/office/drawing/2014/main" val="1215795866"/>
                  </a:ext>
                </a:extLst>
              </a:tr>
              <a:tr h="304917">
                <a:tc>
                  <a:txBody>
                    <a:bodyPr/>
                    <a:lstStyle/>
                    <a:p>
                      <a:r>
                        <a:rPr lang="en-ZA" sz="1100" b="1">
                          <a:effectLst/>
                        </a:rPr>
                        <a:t>REQ2 </a:t>
                      </a:r>
                      <a:endParaRPr lang="en-ZA" sz="2900">
                        <a:effectLst/>
                      </a:endParaRPr>
                    </a:p>
                  </a:txBody>
                  <a:tcPr marL="81674" marR="81674" marT="40837" marB="40837" anchor="ctr"/>
                </a:tc>
                <a:tc>
                  <a:txBody>
                    <a:bodyPr/>
                    <a:lstStyle/>
                    <a:p>
                      <a:r>
                        <a:rPr lang="en-ZA" sz="1300" b="1">
                          <a:effectLst/>
                        </a:rPr>
                        <a:t>2 </a:t>
                      </a:r>
                      <a:endParaRPr lang="en-ZA" sz="2900">
                        <a:effectLst/>
                      </a:endParaRPr>
                    </a:p>
                  </a:txBody>
                  <a:tcPr marL="81674" marR="81674" marT="40837" marB="40837" anchor="ctr"/>
                </a:tc>
                <a:tc>
                  <a:txBody>
                    <a:bodyPr/>
                    <a:lstStyle/>
                    <a:p>
                      <a:r>
                        <a:rPr lang="en-ZA" sz="1100" b="1">
                          <a:effectLst/>
                        </a:rPr>
                        <a:t>The system shall lock the door when commanded by pressing a dedicated button. </a:t>
                      </a:r>
                      <a:endParaRPr lang="en-ZA" sz="2900">
                        <a:effectLst/>
                      </a:endParaRPr>
                    </a:p>
                  </a:txBody>
                  <a:tcPr marL="81674" marR="81674" marT="40837" marB="40837" anchor="ctr"/>
                </a:tc>
                <a:extLst>
                  <a:ext uri="{0D108BD9-81ED-4DB2-BD59-A6C34878D82A}">
                    <a16:rowId xmlns:a16="http://schemas.microsoft.com/office/drawing/2014/main" val="3489390646"/>
                  </a:ext>
                </a:extLst>
              </a:tr>
              <a:tr h="304917">
                <a:tc>
                  <a:txBody>
                    <a:bodyPr/>
                    <a:lstStyle/>
                    <a:p>
                      <a:r>
                        <a:rPr lang="en-ZA" sz="1100" b="1">
                          <a:effectLst/>
                        </a:rPr>
                        <a:t>REQ3 </a:t>
                      </a:r>
                      <a:endParaRPr lang="en-ZA" sz="2900">
                        <a:effectLst/>
                      </a:endParaRPr>
                    </a:p>
                  </a:txBody>
                  <a:tcPr marL="81674" marR="81674" marT="40837" marB="40837" anchor="ctr"/>
                </a:tc>
                <a:tc>
                  <a:txBody>
                    <a:bodyPr/>
                    <a:lstStyle/>
                    <a:p>
                      <a:r>
                        <a:rPr lang="en-ZA" sz="1300" b="1">
                          <a:effectLst/>
                        </a:rPr>
                        <a:t>5 </a:t>
                      </a:r>
                      <a:endParaRPr lang="en-ZA" sz="2900">
                        <a:effectLst/>
                      </a:endParaRPr>
                    </a:p>
                  </a:txBody>
                  <a:tcPr marL="81674" marR="81674" marT="40837" marB="40837" anchor="ctr"/>
                </a:tc>
                <a:tc>
                  <a:txBody>
                    <a:bodyPr/>
                    <a:lstStyle/>
                    <a:p>
                      <a:r>
                        <a:rPr lang="en-ZA" sz="1100" b="1">
                          <a:effectLst/>
                        </a:rPr>
                        <a:t>The system shall, given a valid key code, unlock the door and activate other devices. </a:t>
                      </a:r>
                      <a:endParaRPr lang="en-ZA" sz="2900">
                        <a:effectLst/>
                      </a:endParaRPr>
                    </a:p>
                  </a:txBody>
                  <a:tcPr marL="81674" marR="81674" marT="40837" marB="40837" anchor="ctr"/>
                </a:tc>
                <a:extLst>
                  <a:ext uri="{0D108BD9-81ED-4DB2-BD59-A6C34878D82A}">
                    <a16:rowId xmlns:a16="http://schemas.microsoft.com/office/drawing/2014/main" val="3874151804"/>
                  </a:ext>
                </a:extLst>
              </a:tr>
              <a:tr h="604388">
                <a:tc>
                  <a:txBody>
                    <a:bodyPr/>
                    <a:lstStyle/>
                    <a:p>
                      <a:r>
                        <a:rPr lang="en-ZA" sz="1100" b="1">
                          <a:effectLst/>
                        </a:rPr>
                        <a:t>REQ4 </a:t>
                      </a:r>
                      <a:endParaRPr lang="en-ZA" sz="2900">
                        <a:effectLst/>
                      </a:endParaRPr>
                    </a:p>
                  </a:txBody>
                  <a:tcPr marL="81674" marR="81674" marT="40837" marB="40837" anchor="ctr"/>
                </a:tc>
                <a:tc>
                  <a:txBody>
                    <a:bodyPr/>
                    <a:lstStyle/>
                    <a:p>
                      <a:r>
                        <a:rPr lang="en-ZA" sz="1300" b="1">
                          <a:effectLst/>
                        </a:rPr>
                        <a:t>4 </a:t>
                      </a:r>
                      <a:endParaRPr lang="en-ZA" sz="2900">
                        <a:effectLst/>
                      </a:endParaRPr>
                    </a:p>
                  </a:txBody>
                  <a:tcPr marL="81674" marR="81674" marT="40837" marB="40837" anchor="ctr"/>
                </a:tc>
                <a:tc>
                  <a:txBody>
                    <a:bodyPr/>
                    <a:lstStyle/>
                    <a:p>
                      <a:r>
                        <a:rPr lang="en-ZA" sz="1100" b="1">
                          <a:effectLst/>
                        </a:rPr>
                        <a:t>The system should allow mistakes while entering the key code. However, to resist “dictionary attacks,” the number of allowed failed attempts shall be small, say three, after which the system will block and the alarm bell shall be sounded. </a:t>
                      </a:r>
                      <a:endParaRPr lang="en-ZA" sz="2900">
                        <a:effectLst/>
                      </a:endParaRPr>
                    </a:p>
                  </a:txBody>
                  <a:tcPr marL="81674" marR="81674" marT="40837" marB="40837" anchor="ctr"/>
                </a:tc>
                <a:extLst>
                  <a:ext uri="{0D108BD9-81ED-4DB2-BD59-A6C34878D82A}">
                    <a16:rowId xmlns:a16="http://schemas.microsoft.com/office/drawing/2014/main" val="168136302"/>
                  </a:ext>
                </a:extLst>
              </a:tr>
              <a:tr h="304917">
                <a:tc>
                  <a:txBody>
                    <a:bodyPr/>
                    <a:lstStyle/>
                    <a:p>
                      <a:r>
                        <a:rPr lang="en-ZA" sz="1100" b="1">
                          <a:effectLst/>
                        </a:rPr>
                        <a:t>REQ5 </a:t>
                      </a:r>
                      <a:endParaRPr lang="en-ZA" sz="2900">
                        <a:effectLst/>
                      </a:endParaRPr>
                    </a:p>
                  </a:txBody>
                  <a:tcPr marL="81674" marR="81674" marT="40837" marB="40837" anchor="ctr"/>
                </a:tc>
                <a:tc>
                  <a:txBody>
                    <a:bodyPr/>
                    <a:lstStyle/>
                    <a:p>
                      <a:r>
                        <a:rPr lang="en-ZA" sz="1300" b="1">
                          <a:effectLst/>
                        </a:rPr>
                        <a:t>2 </a:t>
                      </a:r>
                      <a:endParaRPr lang="en-ZA" sz="2900">
                        <a:effectLst/>
                      </a:endParaRPr>
                    </a:p>
                  </a:txBody>
                  <a:tcPr marL="81674" marR="81674" marT="40837" marB="40837" anchor="ctr"/>
                </a:tc>
                <a:tc>
                  <a:txBody>
                    <a:bodyPr/>
                    <a:lstStyle/>
                    <a:p>
                      <a:r>
                        <a:rPr lang="en-ZA" sz="1100" b="1">
                          <a:effectLst/>
                        </a:rPr>
                        <a:t>The system shall maintain a history log of all attempted accesses for later review. </a:t>
                      </a:r>
                      <a:endParaRPr lang="en-ZA" sz="2900">
                        <a:effectLst/>
                      </a:endParaRPr>
                    </a:p>
                  </a:txBody>
                  <a:tcPr marL="81674" marR="81674" marT="40837" marB="40837" anchor="ctr"/>
                </a:tc>
                <a:extLst>
                  <a:ext uri="{0D108BD9-81ED-4DB2-BD59-A6C34878D82A}">
                    <a16:rowId xmlns:a16="http://schemas.microsoft.com/office/drawing/2014/main" val="1146867995"/>
                  </a:ext>
                </a:extLst>
              </a:tr>
              <a:tr h="304917">
                <a:tc>
                  <a:txBody>
                    <a:bodyPr/>
                    <a:lstStyle/>
                    <a:p>
                      <a:r>
                        <a:rPr lang="en-ZA" sz="1100" b="1">
                          <a:effectLst/>
                        </a:rPr>
                        <a:t>REQ6 </a:t>
                      </a:r>
                      <a:endParaRPr lang="en-ZA" sz="2900">
                        <a:effectLst/>
                      </a:endParaRPr>
                    </a:p>
                  </a:txBody>
                  <a:tcPr marL="81674" marR="81674" marT="40837" marB="40837" anchor="ctr"/>
                </a:tc>
                <a:tc>
                  <a:txBody>
                    <a:bodyPr/>
                    <a:lstStyle/>
                    <a:p>
                      <a:r>
                        <a:rPr lang="en-ZA" sz="1300" b="1">
                          <a:effectLst/>
                        </a:rPr>
                        <a:t>2 </a:t>
                      </a:r>
                      <a:endParaRPr lang="en-ZA" sz="2900">
                        <a:effectLst/>
                      </a:endParaRPr>
                    </a:p>
                  </a:txBody>
                  <a:tcPr marL="81674" marR="81674" marT="40837" marB="40837" anchor="ctr"/>
                </a:tc>
                <a:tc>
                  <a:txBody>
                    <a:bodyPr/>
                    <a:lstStyle/>
                    <a:p>
                      <a:r>
                        <a:rPr lang="en-ZA" sz="1100" b="1">
                          <a:effectLst/>
                        </a:rPr>
                        <a:t>The system should allow adding new authorized persons at runtime or removing existing ones. </a:t>
                      </a:r>
                      <a:endParaRPr lang="en-ZA" sz="2900">
                        <a:effectLst/>
                      </a:endParaRPr>
                    </a:p>
                  </a:txBody>
                  <a:tcPr marL="81674" marR="81674" marT="40837" marB="40837" anchor="ctr"/>
                </a:tc>
                <a:extLst>
                  <a:ext uri="{0D108BD9-81ED-4DB2-BD59-A6C34878D82A}">
                    <a16:rowId xmlns:a16="http://schemas.microsoft.com/office/drawing/2014/main" val="422395010"/>
                  </a:ext>
                </a:extLst>
              </a:tr>
              <a:tr h="441040">
                <a:tc>
                  <a:txBody>
                    <a:bodyPr/>
                    <a:lstStyle/>
                    <a:p>
                      <a:r>
                        <a:rPr lang="en-ZA" sz="1100" b="1">
                          <a:effectLst/>
                        </a:rPr>
                        <a:t>REQ7 </a:t>
                      </a:r>
                      <a:endParaRPr lang="en-ZA" sz="2900">
                        <a:effectLst/>
                      </a:endParaRPr>
                    </a:p>
                  </a:txBody>
                  <a:tcPr marL="81674" marR="81674" marT="40837" marB="40837" anchor="ctr"/>
                </a:tc>
                <a:tc>
                  <a:txBody>
                    <a:bodyPr/>
                    <a:lstStyle/>
                    <a:p>
                      <a:r>
                        <a:rPr lang="en-ZA" sz="1300" b="1">
                          <a:effectLst/>
                        </a:rPr>
                        <a:t>2 </a:t>
                      </a:r>
                      <a:endParaRPr lang="en-ZA" sz="2900">
                        <a:effectLst/>
                      </a:endParaRPr>
                    </a:p>
                  </a:txBody>
                  <a:tcPr marL="81674" marR="81674" marT="40837" marB="40837" anchor="ctr"/>
                </a:tc>
                <a:tc>
                  <a:txBody>
                    <a:bodyPr/>
                    <a:lstStyle/>
                    <a:p>
                      <a:r>
                        <a:rPr lang="en-ZA" sz="1100" b="1">
                          <a:effectLst/>
                        </a:rPr>
                        <a:t>The system shall allow configuring the preferences for device activation when the user provides a valid key code, as well as when a burglary attempt is detected. </a:t>
                      </a:r>
                      <a:endParaRPr lang="en-ZA" sz="2900">
                        <a:effectLst/>
                      </a:endParaRPr>
                    </a:p>
                  </a:txBody>
                  <a:tcPr marL="81674" marR="81674" marT="40837" marB="40837" anchor="ctr"/>
                </a:tc>
                <a:extLst>
                  <a:ext uri="{0D108BD9-81ED-4DB2-BD59-A6C34878D82A}">
                    <a16:rowId xmlns:a16="http://schemas.microsoft.com/office/drawing/2014/main" val="2446277547"/>
                  </a:ext>
                </a:extLst>
              </a:tr>
              <a:tr h="604388">
                <a:tc>
                  <a:txBody>
                    <a:bodyPr/>
                    <a:lstStyle/>
                    <a:p>
                      <a:r>
                        <a:rPr lang="en-ZA" sz="1100" b="1">
                          <a:effectLst/>
                        </a:rPr>
                        <a:t>REQ8 </a:t>
                      </a:r>
                      <a:endParaRPr lang="en-ZA" sz="2900">
                        <a:effectLst/>
                      </a:endParaRPr>
                    </a:p>
                  </a:txBody>
                  <a:tcPr marL="81674" marR="81674" marT="40837" marB="40837" anchor="ctr"/>
                </a:tc>
                <a:tc>
                  <a:txBody>
                    <a:bodyPr/>
                    <a:lstStyle/>
                    <a:p>
                      <a:r>
                        <a:rPr lang="en-ZA" sz="1300" b="1">
                          <a:effectLst/>
                        </a:rPr>
                        <a:t>1 </a:t>
                      </a:r>
                      <a:endParaRPr lang="en-ZA" sz="2900">
                        <a:effectLst/>
                      </a:endParaRPr>
                    </a:p>
                  </a:txBody>
                  <a:tcPr marL="81674" marR="81674" marT="40837" marB="40837" anchor="ctr"/>
                </a:tc>
                <a:tc>
                  <a:txBody>
                    <a:bodyPr/>
                    <a:lstStyle/>
                    <a:p>
                      <a:r>
                        <a:rPr lang="en-ZA" sz="1100" b="1">
                          <a:effectLst/>
                        </a:rPr>
                        <a:t>The system should allow searching the history log by specifying one or more of these parameters: the time frame, the actor role, the door location, or the event type (unlock, lock, power failure, etc.). This function shall be available over the Web by pointing a browser to a specified URL. </a:t>
                      </a:r>
                      <a:endParaRPr lang="en-ZA" sz="2900">
                        <a:effectLst/>
                      </a:endParaRPr>
                    </a:p>
                  </a:txBody>
                  <a:tcPr marL="81674" marR="81674" marT="40837" marB="40837" anchor="ctr"/>
                </a:tc>
                <a:extLst>
                  <a:ext uri="{0D108BD9-81ED-4DB2-BD59-A6C34878D82A}">
                    <a16:rowId xmlns:a16="http://schemas.microsoft.com/office/drawing/2014/main" val="3231072743"/>
                  </a:ext>
                </a:extLst>
              </a:tr>
              <a:tr h="441040">
                <a:tc>
                  <a:txBody>
                    <a:bodyPr/>
                    <a:lstStyle/>
                    <a:p>
                      <a:r>
                        <a:rPr lang="en-ZA" sz="1100" b="1">
                          <a:effectLst/>
                        </a:rPr>
                        <a:t>REQ9 </a:t>
                      </a:r>
                      <a:endParaRPr lang="en-ZA" sz="2900">
                        <a:effectLst/>
                      </a:endParaRPr>
                    </a:p>
                  </a:txBody>
                  <a:tcPr marL="81674" marR="81674" marT="40837" marB="40837" anchor="ctr"/>
                </a:tc>
                <a:tc>
                  <a:txBody>
                    <a:bodyPr/>
                    <a:lstStyle/>
                    <a:p>
                      <a:r>
                        <a:rPr lang="en-ZA" sz="1300" b="1">
                          <a:effectLst/>
                        </a:rPr>
                        <a:t>1 </a:t>
                      </a:r>
                      <a:endParaRPr lang="en-ZA" sz="2900">
                        <a:effectLst/>
                      </a:endParaRPr>
                    </a:p>
                  </a:txBody>
                  <a:tcPr marL="81674" marR="81674" marT="40837" marB="40837" anchor="ctr"/>
                </a:tc>
                <a:tc>
                  <a:txBody>
                    <a:bodyPr/>
                    <a:lstStyle/>
                    <a:p>
                      <a:r>
                        <a:rPr lang="en-ZA" sz="1100" b="1">
                          <a:effectLst/>
                        </a:rPr>
                        <a:t>The system should allow filing inquiries about “suspicious” accesses. This function shall be available over the Web. </a:t>
                      </a:r>
                      <a:endParaRPr lang="en-ZA" sz="2900">
                        <a:effectLst/>
                      </a:endParaRPr>
                    </a:p>
                  </a:txBody>
                  <a:tcPr marL="81674" marR="81674" marT="40837" marB="40837" anchor="ctr"/>
                </a:tc>
                <a:extLst>
                  <a:ext uri="{0D108BD9-81ED-4DB2-BD59-A6C34878D82A}">
                    <a16:rowId xmlns:a16="http://schemas.microsoft.com/office/drawing/2014/main" val="2664273526"/>
                  </a:ext>
                </a:extLst>
              </a:tr>
            </a:tbl>
          </a:graphicData>
        </a:graphic>
      </p:graphicFrame>
    </p:spTree>
    <p:extLst>
      <p:ext uri="{BB962C8B-B14F-4D97-AF65-F5344CB8AC3E}">
        <p14:creationId xmlns:p14="http://schemas.microsoft.com/office/powerpoint/2010/main" val="280311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505E4E-27E4-12FF-C527-DF94C70432A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User stories</a:t>
            </a:r>
          </a:p>
        </p:txBody>
      </p:sp>
      <p:graphicFrame>
        <p:nvGraphicFramePr>
          <p:cNvPr id="5" name="Content Placeholder 2">
            <a:extLst>
              <a:ext uri="{FF2B5EF4-FFF2-40B4-BE49-F238E27FC236}">
                <a16:creationId xmlns:a16="http://schemas.microsoft.com/office/drawing/2014/main" id="{AB850907-C82B-B998-EB66-3A1D7C28162A}"/>
              </a:ext>
            </a:extLst>
          </p:cNvPr>
          <p:cNvGraphicFramePr>
            <a:graphicFrameLocks noGrp="1"/>
          </p:cNvGraphicFramePr>
          <p:nvPr>
            <p:ph idx="1"/>
            <p:extLst>
              <p:ext uri="{D42A27DB-BD31-4B8C-83A1-F6EECF244321}">
                <p14:modId xmlns:p14="http://schemas.microsoft.com/office/powerpoint/2010/main" val="1829995917"/>
              </p:ext>
            </p:extLst>
          </p:nvPr>
        </p:nvGraphicFramePr>
        <p:xfrm>
          <a:off x="644056" y="1100128"/>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CA02BC25-F862-4ECF-ECAA-97293A75CE60}"/>
              </a:ext>
            </a:extLst>
          </p:cNvPr>
          <p:cNvPicPr>
            <a:picLocks noChangeAspect="1"/>
          </p:cNvPicPr>
          <p:nvPr/>
        </p:nvPicPr>
        <p:blipFill>
          <a:blip r:embed="rId8"/>
          <a:stretch>
            <a:fillRect/>
          </a:stretch>
        </p:blipFill>
        <p:spPr>
          <a:xfrm>
            <a:off x="2209800" y="4783603"/>
            <a:ext cx="7772400" cy="1725532"/>
          </a:xfrm>
          <a:prstGeom prst="rect">
            <a:avLst/>
          </a:prstGeom>
        </p:spPr>
      </p:pic>
    </p:spTree>
    <p:extLst>
      <p:ext uri="{BB962C8B-B14F-4D97-AF65-F5344CB8AC3E}">
        <p14:creationId xmlns:p14="http://schemas.microsoft.com/office/powerpoint/2010/main" val="11119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D7AD7DB-26EC-A6E5-33AD-3AAF9401DB02}"/>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defTabSz="914400"/>
            <a:r>
              <a:rPr lang="en-US" sz="7200" kern="1200" dirty="0">
                <a:solidFill>
                  <a:schemeClr val="tx1"/>
                </a:solidFill>
                <a:latin typeface="+mj-lt"/>
                <a:ea typeface="+mj-ea"/>
                <a:cs typeface="+mj-cs"/>
              </a:rPr>
              <a:t>How do we know that a requirement has been met? </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14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439CC5F-0044-3AFF-1BA8-15D82F93DC54}"/>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defTabSz="914400"/>
            <a:r>
              <a:rPr lang="en-US" sz="7200" kern="1200" dirty="0">
                <a:solidFill>
                  <a:schemeClr val="tx1"/>
                </a:solidFill>
                <a:latin typeface="+mj-lt"/>
                <a:ea typeface="+mj-ea"/>
                <a:cs typeface="+mj-cs"/>
              </a:rPr>
              <a:t>Acceptance testing </a:t>
            </a:r>
            <a:br>
              <a:rPr lang="en-US" sz="7200" kern="1200" dirty="0">
                <a:solidFill>
                  <a:schemeClr val="tx1"/>
                </a:solidFill>
                <a:latin typeface="+mj-lt"/>
                <a:ea typeface="+mj-ea"/>
                <a:cs typeface="+mj-cs"/>
              </a:rPr>
            </a:br>
            <a:endParaRPr lang="en-US" sz="72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83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17A075A-B458-748F-9DB1-859EA9BF1D95}"/>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marL="0" indent="0" algn="r" defTabSz="914400"/>
            <a:r>
              <a:rPr lang="en-US" sz="8000" kern="1200" dirty="0">
                <a:solidFill>
                  <a:srgbClr val="FFFFFF"/>
                </a:solidFill>
                <a:latin typeface="+mj-lt"/>
                <a:ea typeface="+mj-ea"/>
                <a:cs typeface="+mj-cs"/>
              </a:rPr>
              <a:t>What is a software requirement?</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74386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7" name="Group 6">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1C62C3E1-1F62-CF7C-3B46-D17CBE24D608}"/>
              </a:ext>
            </a:extLst>
          </p:cNvPr>
          <p:cNvSpPr>
            <a:spLocks noGrp="1"/>
          </p:cNvSpPr>
          <p:nvPr>
            <p:ph type="title"/>
          </p:nvPr>
        </p:nvSpPr>
        <p:spPr>
          <a:xfrm>
            <a:off x="1153618" y="1239927"/>
            <a:ext cx="4008586" cy="4680583"/>
          </a:xfrm>
        </p:spPr>
        <p:txBody>
          <a:bodyPr anchor="ctr">
            <a:normAutofit/>
          </a:bodyPr>
          <a:lstStyle/>
          <a:p>
            <a:r>
              <a:rPr lang="en-US" sz="5200"/>
              <a:t>What is an Acceptance Test?</a:t>
            </a:r>
          </a:p>
        </p:txBody>
      </p:sp>
      <p:sp>
        <p:nvSpPr>
          <p:cNvPr id="3" name="Content Placeholder 2">
            <a:extLst>
              <a:ext uri="{FF2B5EF4-FFF2-40B4-BE49-F238E27FC236}">
                <a16:creationId xmlns:a16="http://schemas.microsoft.com/office/drawing/2014/main" id="{ACAD0E50-A0DF-ECD8-0C19-70B1AEE72999}"/>
              </a:ext>
            </a:extLst>
          </p:cNvPr>
          <p:cNvSpPr>
            <a:spLocks noGrp="1"/>
          </p:cNvSpPr>
          <p:nvPr>
            <p:ph idx="1"/>
          </p:nvPr>
        </p:nvSpPr>
        <p:spPr>
          <a:xfrm>
            <a:off x="6291923" y="1239927"/>
            <a:ext cx="4971824" cy="4680583"/>
          </a:xfrm>
        </p:spPr>
        <p:txBody>
          <a:bodyPr anchor="ctr">
            <a:normAutofit/>
          </a:bodyPr>
          <a:lstStyle/>
          <a:p>
            <a:pPr marL="0" indent="0">
              <a:buNone/>
            </a:pPr>
            <a:r>
              <a:rPr lang="en-US" sz="2000"/>
              <a:t>An </a:t>
            </a:r>
            <a:r>
              <a:rPr lang="en-US" sz="2000" b="1"/>
              <a:t>acceptance test </a:t>
            </a:r>
            <a:r>
              <a:rPr lang="en-US" sz="2000"/>
              <a:t>case specifies, for a given “situation” or “context” (defined by current system inputs), the output or behavior the system will produce in response</a:t>
            </a:r>
          </a:p>
          <a:p>
            <a:r>
              <a:rPr lang="en-US" sz="2000"/>
              <a:t>User Acceptance Test – Works for user (user focused)</a:t>
            </a:r>
          </a:p>
          <a:p>
            <a:r>
              <a:rPr lang="en-US" sz="2000"/>
              <a:t>Operational Acceptance Test – operational readiness (system focused)</a:t>
            </a:r>
          </a:p>
          <a:p>
            <a:pPr marL="0" indent="0">
              <a:buNone/>
            </a:pPr>
            <a:endParaRPr lang="en-US" sz="2000"/>
          </a:p>
        </p:txBody>
      </p:sp>
    </p:spTree>
    <p:extLst>
      <p:ext uri="{BB962C8B-B14F-4D97-AF65-F5344CB8AC3E}">
        <p14:creationId xmlns:p14="http://schemas.microsoft.com/office/powerpoint/2010/main" val="1406972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D87D-CBC8-1C66-9DC5-61FA12913370}"/>
              </a:ext>
            </a:extLst>
          </p:cNvPr>
          <p:cNvSpPr>
            <a:spLocks noGrp="1"/>
          </p:cNvSpPr>
          <p:nvPr>
            <p:ph type="title"/>
          </p:nvPr>
        </p:nvSpPr>
        <p:spPr/>
        <p:txBody>
          <a:bodyPr/>
          <a:lstStyle/>
          <a:p>
            <a:r>
              <a:rPr lang="en-US" dirty="0"/>
              <a:t>Acceptance Testing</a:t>
            </a:r>
          </a:p>
        </p:txBody>
      </p:sp>
      <p:sp>
        <p:nvSpPr>
          <p:cNvPr id="3" name="Content Placeholder 2">
            <a:extLst>
              <a:ext uri="{FF2B5EF4-FFF2-40B4-BE49-F238E27FC236}">
                <a16:creationId xmlns:a16="http://schemas.microsoft.com/office/drawing/2014/main" id="{72B10FF8-F8F5-CF47-3964-DFE7510CE6C1}"/>
              </a:ext>
            </a:extLst>
          </p:cNvPr>
          <p:cNvSpPr>
            <a:spLocks noGrp="1"/>
          </p:cNvSpPr>
          <p:nvPr>
            <p:ph idx="1"/>
          </p:nvPr>
        </p:nvSpPr>
        <p:spPr/>
        <p:txBody>
          <a:bodyPr/>
          <a:lstStyle/>
          <a:p>
            <a:r>
              <a:rPr lang="en-US" dirty="0"/>
              <a:t>Acceptance tests are a means of assessing that the requirements are met as expected </a:t>
            </a:r>
          </a:p>
          <a:p>
            <a:r>
              <a:rPr lang="en-US" dirty="0"/>
              <a:t>May be conducted by the client</a:t>
            </a:r>
            <a:br>
              <a:rPr lang="en-US" dirty="0"/>
            </a:br>
            <a:r>
              <a:rPr lang="en-US" dirty="0"/>
              <a:t>Describe whether the system will pass or fail a test given specific input values </a:t>
            </a:r>
          </a:p>
          <a:p>
            <a:r>
              <a:rPr lang="en-US" dirty="0"/>
              <a:t>Cannot ever guarantee 100% coverage of all usage scenarios, but systematic approach can increase the degree of coverage </a:t>
            </a:r>
          </a:p>
        </p:txBody>
      </p:sp>
    </p:spTree>
    <p:extLst>
      <p:ext uri="{BB962C8B-B14F-4D97-AF65-F5344CB8AC3E}">
        <p14:creationId xmlns:p14="http://schemas.microsoft.com/office/powerpoint/2010/main" val="198050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BED9-48EC-494D-2994-4F705C3A71A0}"/>
              </a:ext>
            </a:extLst>
          </p:cNvPr>
          <p:cNvSpPr>
            <a:spLocks noGrp="1"/>
          </p:cNvSpPr>
          <p:nvPr>
            <p:ph type="title"/>
          </p:nvPr>
        </p:nvSpPr>
        <p:spPr/>
        <p:txBody>
          <a:bodyPr/>
          <a:lstStyle/>
          <a:p>
            <a:r>
              <a:rPr lang="en-US" dirty="0"/>
              <a:t>User Acceptance Test </a:t>
            </a:r>
          </a:p>
        </p:txBody>
      </p:sp>
      <p:sp>
        <p:nvSpPr>
          <p:cNvPr id="3" name="Content Placeholder 2">
            <a:extLst>
              <a:ext uri="{FF2B5EF4-FFF2-40B4-BE49-F238E27FC236}">
                <a16:creationId xmlns:a16="http://schemas.microsoft.com/office/drawing/2014/main" id="{5E201390-9206-DE3A-A9D8-4B058D6C4F8F}"/>
              </a:ext>
            </a:extLst>
          </p:cNvPr>
          <p:cNvSpPr>
            <a:spLocks noGrp="1"/>
          </p:cNvSpPr>
          <p:nvPr>
            <p:ph idx="1"/>
          </p:nvPr>
        </p:nvSpPr>
        <p:spPr/>
        <p:txBody>
          <a:bodyPr/>
          <a:lstStyle/>
          <a:p>
            <a:r>
              <a:rPr lang="en-US" dirty="0"/>
              <a:t>Verifies that the software solution works for the user </a:t>
            </a:r>
          </a:p>
          <a:p>
            <a:r>
              <a:rPr lang="en-US" dirty="0"/>
              <a:t>Given-When-Then</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D9F83180-8EBF-2D42-9167-98E178FC0161}"/>
              </a:ext>
            </a:extLst>
          </p:cNvPr>
          <p:cNvPicPr>
            <a:picLocks noChangeAspect="1"/>
          </p:cNvPicPr>
          <p:nvPr/>
        </p:nvPicPr>
        <p:blipFill>
          <a:blip r:embed="rId2"/>
          <a:stretch>
            <a:fillRect/>
          </a:stretch>
        </p:blipFill>
        <p:spPr>
          <a:xfrm>
            <a:off x="1455443" y="3429000"/>
            <a:ext cx="9281113" cy="2196548"/>
          </a:xfrm>
          <a:prstGeom prst="rect">
            <a:avLst/>
          </a:prstGeom>
        </p:spPr>
      </p:pic>
    </p:spTree>
    <p:extLst>
      <p:ext uri="{BB962C8B-B14F-4D97-AF65-F5344CB8AC3E}">
        <p14:creationId xmlns:p14="http://schemas.microsoft.com/office/powerpoint/2010/main" val="3224009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70C1DC-985F-5450-9C78-6A8E8CC380D7}"/>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Example User Stories (Home security)</a:t>
            </a:r>
          </a:p>
        </p:txBody>
      </p:sp>
      <p:graphicFrame>
        <p:nvGraphicFramePr>
          <p:cNvPr id="6" name="Content Placeholder 5">
            <a:extLst>
              <a:ext uri="{FF2B5EF4-FFF2-40B4-BE49-F238E27FC236}">
                <a16:creationId xmlns:a16="http://schemas.microsoft.com/office/drawing/2014/main" id="{F3DCD63E-36A2-67F6-72AC-CEAFF88AAF68}"/>
              </a:ext>
            </a:extLst>
          </p:cNvPr>
          <p:cNvGraphicFramePr>
            <a:graphicFrameLocks noGrp="1"/>
          </p:cNvGraphicFramePr>
          <p:nvPr>
            <p:ph idx="1"/>
            <p:extLst>
              <p:ext uri="{D42A27DB-BD31-4B8C-83A1-F6EECF244321}">
                <p14:modId xmlns:p14="http://schemas.microsoft.com/office/powerpoint/2010/main" val="3115183902"/>
              </p:ext>
            </p:extLst>
          </p:nvPr>
        </p:nvGraphicFramePr>
        <p:xfrm>
          <a:off x="644056" y="2146380"/>
          <a:ext cx="10927829" cy="4125211"/>
        </p:xfrm>
        <a:graphic>
          <a:graphicData uri="http://schemas.openxmlformats.org/drawingml/2006/table">
            <a:tbl>
              <a:tblPr/>
              <a:tblGrid>
                <a:gridCol w="1945705">
                  <a:extLst>
                    <a:ext uri="{9D8B030D-6E8A-4147-A177-3AD203B41FA5}">
                      <a16:colId xmlns:a16="http://schemas.microsoft.com/office/drawing/2014/main" val="927077875"/>
                    </a:ext>
                  </a:extLst>
                </a:gridCol>
                <a:gridCol w="7249946">
                  <a:extLst>
                    <a:ext uri="{9D8B030D-6E8A-4147-A177-3AD203B41FA5}">
                      <a16:colId xmlns:a16="http://schemas.microsoft.com/office/drawing/2014/main" val="1351728833"/>
                    </a:ext>
                  </a:extLst>
                </a:gridCol>
                <a:gridCol w="1732178">
                  <a:extLst>
                    <a:ext uri="{9D8B030D-6E8A-4147-A177-3AD203B41FA5}">
                      <a16:colId xmlns:a16="http://schemas.microsoft.com/office/drawing/2014/main" val="2107229339"/>
                    </a:ext>
                  </a:extLst>
                </a:gridCol>
              </a:tblGrid>
              <a:tr h="408965">
                <a:tc>
                  <a:txBody>
                    <a:bodyPr/>
                    <a:lstStyle/>
                    <a:p>
                      <a:r>
                        <a:rPr lang="en-ZA" sz="1500" b="1">
                          <a:effectLst/>
                          <a:latin typeface="TimesNewRomanPS"/>
                        </a:rPr>
                        <a:t>Identifier </a:t>
                      </a:r>
                      <a:endParaRPr lang="en-ZA" sz="2900">
                        <a:effectLst/>
                      </a:endParaRPr>
                    </a:p>
                  </a:txBody>
                  <a:tcPr marL="133358" marR="133358" marT="66679" marB="66679" anchor="ctr">
                    <a:lnL w="1257" cap="flat" cmpd="sng" algn="ctr">
                      <a:solidFill>
                        <a:srgbClr val="000000"/>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a:effectLst/>
                          <a:latin typeface="TimesNewRomanPS"/>
                        </a:rPr>
                        <a:t>User Story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a:effectLst/>
                          <a:latin typeface="TimesNewRomanPS"/>
                        </a:rPr>
                        <a:t>Size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000000"/>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09598239"/>
                  </a:ext>
                </a:extLst>
              </a:tr>
              <a:tr h="631228">
                <a:tc>
                  <a:txBody>
                    <a:bodyPr/>
                    <a:lstStyle/>
                    <a:p>
                      <a:r>
                        <a:rPr lang="en-ZA" sz="1500" b="1">
                          <a:effectLst/>
                          <a:latin typeface="TimesNewRomanPS"/>
                        </a:rPr>
                        <a:t>ST-1 </a:t>
                      </a:r>
                      <a:endParaRPr lang="en-ZA" sz="2900">
                        <a:effectLst/>
                      </a:endParaRPr>
                    </a:p>
                  </a:txBody>
                  <a:tcPr marL="133358" marR="133358" marT="66679" marB="66679" anchor="ctr">
                    <a:lnL w="1257" cap="flat" cmpd="sng" algn="ctr">
                      <a:solidFill>
                        <a:srgbClr val="000000"/>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a:effectLst/>
                          <a:latin typeface="TimesNewRomanPSMT"/>
                        </a:rPr>
                        <a:t>As an authorized person (tenant or landlord), I can keep the doors locked at all times, so that ....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a:effectLst/>
                          <a:latin typeface="TimesNewRomanPS"/>
                        </a:rPr>
                        <a:t>4 points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000000"/>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780083"/>
                  </a:ext>
                </a:extLst>
              </a:tr>
              <a:tr h="408965">
                <a:tc>
                  <a:txBody>
                    <a:bodyPr/>
                    <a:lstStyle/>
                    <a:p>
                      <a:r>
                        <a:rPr lang="en-ZA" sz="1500" b="1">
                          <a:effectLst/>
                          <a:latin typeface="TimesNewRomanPS"/>
                        </a:rPr>
                        <a:t>ST-2 </a:t>
                      </a:r>
                      <a:endParaRPr lang="en-ZA" sz="2900">
                        <a:effectLst/>
                      </a:endParaRPr>
                    </a:p>
                  </a:txBody>
                  <a:tcPr marL="133358" marR="133358" marT="66679" marB="66679" anchor="ctr">
                    <a:lnL w="1257" cap="flat" cmpd="sng" algn="ctr">
                      <a:solidFill>
                        <a:srgbClr val="000000"/>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a:effectLst/>
                          <a:latin typeface="TimesNewRomanPSMT"/>
                        </a:rPr>
                        <a:t>As an authorized person (tenant or landlord), I can lock the doors on demand, so that ....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a:effectLst/>
                          <a:latin typeface="TimesNewRomanPS"/>
                        </a:rPr>
                        <a:t>3 pts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000000"/>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04595444"/>
                  </a:ext>
                </a:extLst>
              </a:tr>
              <a:tr h="408965">
                <a:tc>
                  <a:txBody>
                    <a:bodyPr/>
                    <a:lstStyle/>
                    <a:p>
                      <a:r>
                        <a:rPr lang="en-ZA" sz="1500" b="1">
                          <a:effectLst/>
                          <a:latin typeface="TimesNewRomanPS"/>
                        </a:rPr>
                        <a:t>ST-3 </a:t>
                      </a:r>
                      <a:endParaRPr lang="en-ZA" sz="2900">
                        <a:effectLst/>
                      </a:endParaRPr>
                    </a:p>
                  </a:txBody>
                  <a:tcPr marL="133358" marR="133358" marT="66679" marB="66679" anchor="ctr">
                    <a:lnL w="1257" cap="flat" cmpd="sng" algn="ctr">
                      <a:solidFill>
                        <a:srgbClr val="000000"/>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a:effectLst/>
                          <a:latin typeface="TimesNewRomanPSMT"/>
                        </a:rPr>
                        <a:t>The lock should be automatically locked after a defined period of time, so that ....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a:effectLst/>
                          <a:latin typeface="TimesNewRomanPS"/>
                        </a:rPr>
                        <a:t>6 pts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000000"/>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3335874"/>
                  </a:ext>
                </a:extLst>
              </a:tr>
              <a:tr h="631228">
                <a:tc>
                  <a:txBody>
                    <a:bodyPr/>
                    <a:lstStyle/>
                    <a:p>
                      <a:r>
                        <a:rPr lang="en-ZA" sz="1500" b="1">
                          <a:effectLst/>
                          <a:latin typeface="TimesNewRomanPS"/>
                        </a:rPr>
                        <a:t>ST-4 </a:t>
                      </a:r>
                      <a:endParaRPr lang="en-ZA" sz="2900">
                        <a:effectLst/>
                      </a:endParaRPr>
                    </a:p>
                  </a:txBody>
                  <a:tcPr marL="133358" marR="133358" marT="66679" marB="66679" anchor="ctr">
                    <a:lnL w="1257" cap="flat" cmpd="sng" algn="ctr">
                      <a:solidFill>
                        <a:srgbClr val="000000"/>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a:effectLst/>
                          <a:latin typeface="TimesNewRomanPSMT"/>
                        </a:rPr>
                        <a:t>As an authorized person (tenant or landlord), I can unlock the doors, so that .... (Test: Allow a small number of mistakes, say three.)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a:effectLst/>
                          <a:latin typeface="TimesNewRomanPS"/>
                        </a:rPr>
                        <a:t>9 points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000000"/>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9364063"/>
                  </a:ext>
                </a:extLst>
              </a:tr>
              <a:tr h="408965">
                <a:tc>
                  <a:txBody>
                    <a:bodyPr/>
                    <a:lstStyle/>
                    <a:p>
                      <a:r>
                        <a:rPr lang="en-ZA" sz="1500" b="1">
                          <a:effectLst/>
                          <a:latin typeface="TimesNewRomanPS"/>
                        </a:rPr>
                        <a:t>ST-5 </a:t>
                      </a:r>
                      <a:endParaRPr lang="en-ZA" sz="2900">
                        <a:effectLst/>
                      </a:endParaRPr>
                    </a:p>
                  </a:txBody>
                  <a:tcPr marL="133358" marR="133358" marT="66679" marB="66679" anchor="ctr">
                    <a:lnL w="1257" cap="flat" cmpd="sng" algn="ctr">
                      <a:solidFill>
                        <a:srgbClr val="000000"/>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a:effectLst/>
                          <a:latin typeface="TimesNewRomanPSMT"/>
                        </a:rPr>
                        <a:t>As a landlord, I can at runtime manage authorized persons, so that ....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a:effectLst/>
                          <a:latin typeface="TimesNewRomanPS"/>
                        </a:rPr>
                        <a:t>10 pts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000000"/>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59108421"/>
                  </a:ext>
                </a:extLst>
              </a:tr>
              <a:tr h="408965">
                <a:tc>
                  <a:txBody>
                    <a:bodyPr/>
                    <a:lstStyle/>
                    <a:p>
                      <a:r>
                        <a:rPr lang="en-ZA" sz="1500" b="1">
                          <a:effectLst/>
                          <a:latin typeface="TimesNewRomanPS"/>
                        </a:rPr>
                        <a:t>ST-6 </a:t>
                      </a:r>
                      <a:endParaRPr lang="en-ZA" sz="2900">
                        <a:effectLst/>
                      </a:endParaRPr>
                    </a:p>
                  </a:txBody>
                  <a:tcPr marL="133358" marR="133358" marT="66679" marB="66679" anchor="ctr">
                    <a:lnL w="1257" cap="flat" cmpd="sng" algn="ctr">
                      <a:solidFill>
                        <a:srgbClr val="000000"/>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a:effectLst/>
                          <a:latin typeface="TimesNewRomanPSMT"/>
                        </a:rPr>
                        <a:t>As an authorized person (tenant or landlord), I can view past accesses, so that ....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a:effectLst/>
                          <a:latin typeface="TimesNewRomanPS"/>
                        </a:rPr>
                        <a:t>6 pts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000000"/>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38312864"/>
                  </a:ext>
                </a:extLst>
              </a:tr>
              <a:tr h="408965">
                <a:tc>
                  <a:txBody>
                    <a:bodyPr/>
                    <a:lstStyle/>
                    <a:p>
                      <a:r>
                        <a:rPr lang="en-ZA" sz="1500" b="1">
                          <a:effectLst/>
                          <a:latin typeface="TimesNewRomanPS"/>
                        </a:rPr>
                        <a:t>ST-7 </a:t>
                      </a:r>
                      <a:endParaRPr lang="en-ZA" sz="2900">
                        <a:effectLst/>
                      </a:endParaRPr>
                    </a:p>
                  </a:txBody>
                  <a:tcPr marL="133358" marR="133358" marT="66679" marB="66679" anchor="ctr">
                    <a:lnL w="1257" cap="flat" cmpd="sng" algn="ctr">
                      <a:solidFill>
                        <a:srgbClr val="000000"/>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a:effectLst/>
                          <a:latin typeface="TimesNewRomanPSMT"/>
                        </a:rPr>
                        <a:t>As a tenant, I can configure the preferences for activation of various devices, so that ....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a:effectLst/>
                          <a:latin typeface="TimesNewRomanPS"/>
                        </a:rPr>
                        <a:t>6 pts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000000"/>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7214058"/>
                  </a:ext>
                </a:extLst>
              </a:tr>
              <a:tr h="408965">
                <a:tc>
                  <a:txBody>
                    <a:bodyPr/>
                    <a:lstStyle/>
                    <a:p>
                      <a:r>
                        <a:rPr lang="en-ZA" sz="1500" b="1">
                          <a:effectLst/>
                          <a:latin typeface="TimesNewRomanPS"/>
                        </a:rPr>
                        <a:t>ST-8 </a:t>
                      </a:r>
                      <a:endParaRPr lang="en-ZA" sz="2900">
                        <a:effectLst/>
                      </a:endParaRPr>
                    </a:p>
                  </a:txBody>
                  <a:tcPr marL="133358" marR="133358" marT="66679" marB="66679" anchor="ctr">
                    <a:lnL w="1257" cap="flat" cmpd="sng" algn="ctr">
                      <a:solidFill>
                        <a:srgbClr val="000000"/>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a:effectLst/>
                          <a:latin typeface="TimesNewRomanPSMT"/>
                        </a:rPr>
                        <a:t>As a tenant, I can file complaint about “suspicious” accesses, so that .... </a:t>
                      </a:r>
                      <a:endParaRPr lang="en-ZA" sz="290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FFFFFF"/>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tc>
                  <a:txBody>
                    <a:bodyPr/>
                    <a:lstStyle/>
                    <a:p>
                      <a:r>
                        <a:rPr lang="en-ZA" sz="1500" b="1" dirty="0">
                          <a:effectLst/>
                          <a:latin typeface="TimesNewRomanPS"/>
                        </a:rPr>
                        <a:t>6 pts </a:t>
                      </a:r>
                      <a:endParaRPr lang="en-ZA" sz="2900" dirty="0">
                        <a:effectLst/>
                      </a:endParaRPr>
                    </a:p>
                  </a:txBody>
                  <a:tcPr marL="133358" marR="133358" marT="66679" marB="66679" anchor="ctr">
                    <a:lnL w="1257" cap="flat" cmpd="sng" algn="ctr">
                      <a:solidFill>
                        <a:srgbClr val="FFFFFF"/>
                      </a:solidFill>
                      <a:prstDash val="solid"/>
                      <a:round/>
                      <a:headEnd type="none" w="med" len="med"/>
                      <a:tailEnd type="none" w="med" len="med"/>
                    </a:lnL>
                    <a:lnR w="1257" cap="flat" cmpd="sng" algn="ctr">
                      <a:solidFill>
                        <a:srgbClr val="000000"/>
                      </a:solidFill>
                      <a:prstDash val="solid"/>
                      <a:round/>
                      <a:headEnd type="none" w="med" len="med"/>
                      <a:tailEnd type="none" w="med" len="med"/>
                    </a:lnR>
                    <a:lnT w="1257" cap="flat" cmpd="sng" algn="ctr">
                      <a:solidFill>
                        <a:srgbClr val="000000"/>
                      </a:solidFill>
                      <a:prstDash val="solid"/>
                      <a:round/>
                      <a:headEnd type="none" w="med" len="med"/>
                      <a:tailEnd type="none" w="med" len="med"/>
                    </a:lnT>
                    <a:lnB w="12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8603771"/>
                  </a:ext>
                </a:extLst>
              </a:tr>
            </a:tbl>
          </a:graphicData>
        </a:graphic>
      </p:graphicFrame>
    </p:spTree>
    <p:extLst>
      <p:ext uri="{BB962C8B-B14F-4D97-AF65-F5344CB8AC3E}">
        <p14:creationId xmlns:p14="http://schemas.microsoft.com/office/powerpoint/2010/main" val="2185398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8831A-9E2E-FBE0-3278-5E3EDC95861C}"/>
              </a:ext>
            </a:extLst>
          </p:cNvPr>
          <p:cNvSpPr>
            <a:spLocks noGrp="1"/>
          </p:cNvSpPr>
          <p:nvPr>
            <p:ph type="title"/>
          </p:nvPr>
        </p:nvSpPr>
        <p:spPr>
          <a:xfrm>
            <a:off x="630936" y="640080"/>
            <a:ext cx="4818888" cy="1481328"/>
          </a:xfrm>
        </p:spPr>
        <p:txBody>
          <a:bodyPr anchor="b">
            <a:normAutofit/>
          </a:bodyPr>
          <a:lstStyle/>
          <a:p>
            <a:r>
              <a:rPr lang="en-US" sz="5000"/>
              <a:t>Requirements Analysis </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815120-0F7E-4BE3-15B1-6D6900AA6EF7}"/>
              </a:ext>
            </a:extLst>
          </p:cNvPr>
          <p:cNvSpPr>
            <a:spLocks noGrp="1"/>
          </p:cNvSpPr>
          <p:nvPr>
            <p:ph idx="1"/>
          </p:nvPr>
        </p:nvSpPr>
        <p:spPr>
          <a:xfrm>
            <a:off x="630936" y="2660904"/>
            <a:ext cx="4818888" cy="3547872"/>
          </a:xfrm>
        </p:spPr>
        <p:txBody>
          <a:bodyPr anchor="t">
            <a:normAutofit/>
          </a:bodyPr>
          <a:lstStyle/>
          <a:p>
            <a:r>
              <a:rPr lang="en-US" sz="2000"/>
              <a:t>Requirements should be </a:t>
            </a:r>
          </a:p>
          <a:p>
            <a:pPr lvl="1"/>
            <a:r>
              <a:rPr lang="en-US" sz="2000" b="1"/>
              <a:t>Documented</a:t>
            </a:r>
            <a:r>
              <a:rPr lang="en-US" sz="2000"/>
              <a:t> – recorded for future use </a:t>
            </a:r>
          </a:p>
          <a:p>
            <a:pPr lvl="1"/>
            <a:r>
              <a:rPr lang="en-US" sz="2000" b="1"/>
              <a:t>Traceable</a:t>
            </a:r>
            <a:r>
              <a:rPr lang="en-US" sz="2000"/>
              <a:t> – who said what, which meeting, when was this designed, etc. </a:t>
            </a:r>
          </a:p>
          <a:p>
            <a:pPr lvl="1"/>
            <a:r>
              <a:rPr lang="en-US" sz="2000" b="1"/>
              <a:t>Actionable</a:t>
            </a:r>
            <a:r>
              <a:rPr lang="en-US" sz="2000"/>
              <a:t> – break requirements into tasks that can be implemented </a:t>
            </a:r>
          </a:p>
          <a:p>
            <a:pPr lvl="1"/>
            <a:r>
              <a:rPr lang="en-US" sz="2000" b="1"/>
              <a:t>Testable</a:t>
            </a:r>
            <a:r>
              <a:rPr lang="en-US" sz="2000"/>
              <a:t> – acceptance tests </a:t>
            </a:r>
          </a:p>
          <a:p>
            <a:pPr lvl="1"/>
            <a:r>
              <a:rPr lang="en-US" sz="2000" b="1"/>
              <a:t>Related to business needs</a:t>
            </a:r>
            <a:r>
              <a:rPr lang="en-US" sz="2000"/>
              <a:t> – user stories (who-what-why) </a:t>
            </a:r>
          </a:p>
          <a:p>
            <a:pPr marL="0" indent="0">
              <a:buNone/>
            </a:pPr>
            <a:endParaRPr lang="en-US" sz="2000"/>
          </a:p>
        </p:txBody>
      </p:sp>
      <p:pic>
        <p:nvPicPr>
          <p:cNvPr id="4" name="Picture 3">
            <a:extLst>
              <a:ext uri="{FF2B5EF4-FFF2-40B4-BE49-F238E27FC236}">
                <a16:creationId xmlns:a16="http://schemas.microsoft.com/office/drawing/2014/main" id="{38E259C2-947D-1863-6197-9743659ABD3C}"/>
              </a:ext>
            </a:extLst>
          </p:cNvPr>
          <p:cNvPicPr>
            <a:picLocks noChangeAspect="1"/>
          </p:cNvPicPr>
          <p:nvPr/>
        </p:nvPicPr>
        <p:blipFill>
          <a:blip r:embed="rId2"/>
          <a:stretch>
            <a:fillRect/>
          </a:stretch>
        </p:blipFill>
        <p:spPr>
          <a:xfrm>
            <a:off x="6099048" y="692675"/>
            <a:ext cx="5458968" cy="5472650"/>
          </a:xfrm>
          <a:prstGeom prst="rect">
            <a:avLst/>
          </a:prstGeom>
        </p:spPr>
      </p:pic>
    </p:spTree>
    <p:extLst>
      <p:ext uri="{BB962C8B-B14F-4D97-AF65-F5344CB8AC3E}">
        <p14:creationId xmlns:p14="http://schemas.microsoft.com/office/powerpoint/2010/main" val="9157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72BF-6B93-2ED7-8F81-4E188150631A}"/>
              </a:ext>
            </a:extLst>
          </p:cNvPr>
          <p:cNvSpPr>
            <a:spLocks noGrp="1"/>
          </p:cNvSpPr>
          <p:nvPr>
            <p:ph type="title"/>
          </p:nvPr>
        </p:nvSpPr>
        <p:spPr/>
        <p:txBody>
          <a:bodyPr/>
          <a:lstStyle/>
          <a:p>
            <a:r>
              <a:rPr lang="en-US" dirty="0"/>
              <a:t>Requirements Analysis </a:t>
            </a:r>
          </a:p>
        </p:txBody>
      </p:sp>
      <p:sp>
        <p:nvSpPr>
          <p:cNvPr id="3" name="Content Placeholder 2">
            <a:extLst>
              <a:ext uri="{FF2B5EF4-FFF2-40B4-BE49-F238E27FC236}">
                <a16:creationId xmlns:a16="http://schemas.microsoft.com/office/drawing/2014/main" id="{E8185DBC-D2A7-9EA7-C039-11878DA495EE}"/>
              </a:ext>
            </a:extLst>
          </p:cNvPr>
          <p:cNvSpPr>
            <a:spLocks noGrp="1"/>
          </p:cNvSpPr>
          <p:nvPr>
            <p:ph idx="1"/>
          </p:nvPr>
        </p:nvSpPr>
        <p:spPr/>
        <p:txBody>
          <a:bodyPr/>
          <a:lstStyle/>
          <a:p>
            <a:r>
              <a:rPr lang="en-US" dirty="0"/>
              <a:t>Refinement of client requirements</a:t>
            </a:r>
          </a:p>
          <a:p>
            <a:pPr lvl="1"/>
            <a:r>
              <a:rPr lang="en-US" dirty="0"/>
              <a:t>Need to evaluate feasibility and realism </a:t>
            </a:r>
          </a:p>
          <a:p>
            <a:r>
              <a:rPr lang="en-US" dirty="0"/>
              <a:t>Need to explicitly identify business policies (business rules) </a:t>
            </a:r>
          </a:p>
          <a:p>
            <a:pPr lvl="1"/>
            <a:r>
              <a:rPr lang="en-US" dirty="0"/>
              <a:t>Helps involve client and other stakeholders in designing a solution </a:t>
            </a:r>
          </a:p>
          <a:p>
            <a:pPr lvl="1"/>
            <a:r>
              <a:rPr lang="en-US" dirty="0"/>
              <a:t>Helps anticipate future changes in policy so that mechanisms can be implemented that future-proof code and allow for quick substitutions of policy </a:t>
            </a:r>
          </a:p>
          <a:p>
            <a:pPr lvl="1"/>
            <a:r>
              <a:rPr lang="en-US" dirty="0"/>
              <a:t>Helps identify and elicit further requirements </a:t>
            </a:r>
          </a:p>
        </p:txBody>
      </p:sp>
    </p:spTree>
    <p:extLst>
      <p:ext uri="{BB962C8B-B14F-4D97-AF65-F5344CB8AC3E}">
        <p14:creationId xmlns:p14="http://schemas.microsoft.com/office/powerpoint/2010/main" val="201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65DF5A-36A8-2086-7C43-461C4676CE8E}"/>
              </a:ext>
            </a:extLst>
          </p:cNvPr>
          <p:cNvSpPr>
            <a:spLocks noGrp="1"/>
          </p:cNvSpPr>
          <p:nvPr>
            <p:ph type="title"/>
          </p:nvPr>
        </p:nvSpPr>
        <p:spPr>
          <a:xfrm>
            <a:off x="1371597" y="348865"/>
            <a:ext cx="10044023" cy="877729"/>
          </a:xfrm>
        </p:spPr>
        <p:txBody>
          <a:bodyPr anchor="ctr">
            <a:normAutofit/>
          </a:bodyPr>
          <a:lstStyle/>
          <a:p>
            <a:r>
              <a:rPr lang="en-US" sz="2800" dirty="0">
                <a:solidFill>
                  <a:srgbClr val="FFFFFF"/>
                </a:solidFill>
              </a:rPr>
              <a:t>Requirements Analysis: Sprint Planning Meeting </a:t>
            </a:r>
          </a:p>
        </p:txBody>
      </p:sp>
      <p:graphicFrame>
        <p:nvGraphicFramePr>
          <p:cNvPr id="5" name="Content Placeholder 2">
            <a:extLst>
              <a:ext uri="{FF2B5EF4-FFF2-40B4-BE49-F238E27FC236}">
                <a16:creationId xmlns:a16="http://schemas.microsoft.com/office/drawing/2014/main" id="{5AE7B38E-22AD-785C-90E0-53E8DF10D48A}"/>
              </a:ext>
            </a:extLst>
          </p:cNvPr>
          <p:cNvGraphicFramePr>
            <a:graphicFrameLocks noGrp="1"/>
          </p:cNvGraphicFramePr>
          <p:nvPr>
            <p:ph idx="1"/>
            <p:extLst>
              <p:ext uri="{D42A27DB-BD31-4B8C-83A1-F6EECF244321}">
                <p14:modId xmlns:p14="http://schemas.microsoft.com/office/powerpoint/2010/main" val="98149281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294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90301-78E2-8210-F0ED-E5A7F59FA651}"/>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defTabSz="914400"/>
            <a:r>
              <a:rPr lang="en-US" sz="3700" dirty="0"/>
              <a:t>Requirements </a:t>
            </a:r>
            <a:r>
              <a:rPr lang="en-US" sz="3700" dirty="0" err="1"/>
              <a:t>Prioritisation</a:t>
            </a:r>
            <a:r>
              <a:rPr lang="en-US" sz="3700" dirty="0"/>
              <a:t> </a:t>
            </a:r>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9346BB-810F-97E4-2BC2-56CE67975386}"/>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000" dirty="0">
                <a:effectLst/>
              </a:rPr>
              <a:t>Requirements </a:t>
            </a:r>
            <a:r>
              <a:rPr lang="en-US" sz="2000" dirty="0" err="1">
                <a:effectLst/>
              </a:rPr>
              <a:t>prioritisation</a:t>
            </a:r>
            <a:r>
              <a:rPr lang="en-US" sz="2000" dirty="0">
                <a:effectLst/>
              </a:rPr>
              <a:t> can be difficult </a:t>
            </a:r>
          </a:p>
          <a:p>
            <a:pPr lvl="1" indent="-228600">
              <a:lnSpc>
                <a:spcPct val="90000"/>
              </a:lnSpc>
              <a:spcAft>
                <a:spcPts val="600"/>
              </a:spcAft>
              <a:buFont typeface="Arial" panose="020B0604020202020204" pitchFamily="34" charset="0"/>
              <a:buChar char="•"/>
            </a:pPr>
            <a:r>
              <a:rPr lang="en-US" sz="2000" dirty="0">
                <a:effectLst/>
              </a:rPr>
              <a:t>There is a difference between “urgent” and “important” </a:t>
            </a:r>
          </a:p>
          <a:p>
            <a:pPr lvl="1" indent="-228600">
              <a:lnSpc>
                <a:spcPct val="90000"/>
              </a:lnSpc>
              <a:spcAft>
                <a:spcPts val="600"/>
              </a:spcAft>
              <a:buFont typeface="Arial" panose="020B0604020202020204" pitchFamily="34" charset="0"/>
              <a:buChar char="•"/>
            </a:pPr>
            <a:r>
              <a:rPr lang="en-US" sz="2000" dirty="0">
                <a:effectLst/>
              </a:rPr>
              <a:t>Can be difficult to assign “priority points” to requirements </a:t>
            </a:r>
          </a:p>
          <a:p>
            <a:pPr lvl="1" indent="-228600">
              <a:lnSpc>
                <a:spcPct val="90000"/>
              </a:lnSpc>
              <a:spcAft>
                <a:spcPts val="600"/>
              </a:spcAft>
              <a:buFont typeface="Arial" panose="020B0604020202020204" pitchFamily="34" charset="0"/>
              <a:buChar char="•"/>
            </a:pPr>
            <a:r>
              <a:rPr lang="en-US" sz="2000" dirty="0">
                <a:effectLst/>
              </a:rPr>
              <a:t>Often easier to do a rank ordering </a:t>
            </a:r>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task&#10;&#10;Description automatically generated with medium confidence">
            <a:extLst>
              <a:ext uri="{FF2B5EF4-FFF2-40B4-BE49-F238E27FC236}">
                <a16:creationId xmlns:a16="http://schemas.microsoft.com/office/drawing/2014/main" id="{FEFE4FA7-2FD0-6830-4A6C-6B8FA296B348}"/>
              </a:ext>
            </a:extLst>
          </p:cNvPr>
          <p:cNvPicPr>
            <a:picLocks noGrp="1" noChangeAspect="1"/>
          </p:cNvPicPr>
          <p:nvPr>
            <p:ph idx="1"/>
          </p:nvPr>
        </p:nvPicPr>
        <p:blipFill rotWithShape="1">
          <a:blip r:embed="rId2"/>
          <a:srcRect r="2" b="3549"/>
          <a:stretch/>
        </p:blipFill>
        <p:spPr>
          <a:xfrm>
            <a:off x="5977788" y="799352"/>
            <a:ext cx="5425410" cy="5259296"/>
          </a:xfrm>
          <a:prstGeom prst="rect">
            <a:avLst/>
          </a:prstGeom>
        </p:spPr>
      </p:pic>
    </p:spTree>
    <p:extLst>
      <p:ext uri="{BB962C8B-B14F-4D97-AF65-F5344CB8AC3E}">
        <p14:creationId xmlns:p14="http://schemas.microsoft.com/office/powerpoint/2010/main" val="3006483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CE8D2-856E-1099-4508-23A4A6AD518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defTabSz="914400"/>
            <a:r>
              <a:rPr lang="en-US" sz="3300" kern="1200" dirty="0">
                <a:solidFill>
                  <a:srgbClr val="FFFFFF"/>
                </a:solidFill>
                <a:latin typeface="+mj-lt"/>
                <a:ea typeface="+mj-ea"/>
                <a:cs typeface="+mj-cs"/>
              </a:rPr>
              <a:t>Requirements </a:t>
            </a:r>
            <a:r>
              <a:rPr lang="en-US" sz="3300" kern="1200" dirty="0" err="1">
                <a:solidFill>
                  <a:srgbClr val="FFFFFF"/>
                </a:solidFill>
                <a:latin typeface="+mj-lt"/>
                <a:ea typeface="+mj-ea"/>
                <a:cs typeface="+mj-cs"/>
              </a:rPr>
              <a:t>Prioritisation</a:t>
            </a:r>
            <a:r>
              <a:rPr lang="en-US" sz="3300" kern="1200" dirty="0">
                <a:solidFill>
                  <a:srgbClr val="FFFFFF"/>
                </a:solidFill>
                <a:latin typeface="+mj-lt"/>
                <a:ea typeface="+mj-ea"/>
                <a:cs typeface="+mj-cs"/>
              </a:rPr>
              <a:t> </a:t>
            </a:r>
          </a:p>
        </p:txBody>
      </p:sp>
      <p:pic>
        <p:nvPicPr>
          <p:cNvPr id="7" name="Content Placeholder 3">
            <a:extLst>
              <a:ext uri="{FF2B5EF4-FFF2-40B4-BE49-F238E27FC236}">
                <a16:creationId xmlns:a16="http://schemas.microsoft.com/office/drawing/2014/main" id="{E392F977-7207-948F-049B-804BFC44777D}"/>
              </a:ext>
            </a:extLst>
          </p:cNvPr>
          <p:cNvPicPr>
            <a:picLocks noGrp="1" noChangeAspect="1"/>
          </p:cNvPicPr>
          <p:nvPr>
            <p:ph idx="1"/>
          </p:nvPr>
        </p:nvPicPr>
        <p:blipFill>
          <a:blip r:embed="rId2"/>
          <a:stretch>
            <a:fillRect/>
          </a:stretch>
        </p:blipFill>
        <p:spPr>
          <a:xfrm>
            <a:off x="4802869" y="643466"/>
            <a:ext cx="6729594" cy="5568739"/>
          </a:xfrm>
          <a:prstGeom prst="rect">
            <a:avLst/>
          </a:prstGeom>
        </p:spPr>
      </p:pic>
    </p:spTree>
    <p:extLst>
      <p:ext uri="{BB962C8B-B14F-4D97-AF65-F5344CB8AC3E}">
        <p14:creationId xmlns:p14="http://schemas.microsoft.com/office/powerpoint/2010/main" val="20086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F6611-A67D-BE4D-B7F6-E36C8228C48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defTabSz="914400"/>
            <a:r>
              <a:rPr lang="en-US" sz="3600" kern="1200">
                <a:solidFill>
                  <a:srgbClr val="FFFFFF"/>
                </a:solidFill>
                <a:latin typeface="+mj-lt"/>
                <a:ea typeface="+mj-ea"/>
                <a:cs typeface="+mj-cs"/>
              </a:rPr>
              <a:t>How do we know how long it will take us?</a:t>
            </a:r>
          </a:p>
        </p:txBody>
      </p:sp>
      <p:pic>
        <p:nvPicPr>
          <p:cNvPr id="6" name="Graphic 5" descr="Confused Person">
            <a:extLst>
              <a:ext uri="{FF2B5EF4-FFF2-40B4-BE49-F238E27FC236}">
                <a16:creationId xmlns:a16="http://schemas.microsoft.com/office/drawing/2014/main" id="{D8F5B14E-EFB5-97F1-4D20-E3F5ABDFA0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3296" y="643466"/>
            <a:ext cx="5568739" cy="5568739"/>
          </a:xfrm>
          <a:prstGeom prst="rect">
            <a:avLst/>
          </a:prstGeom>
        </p:spPr>
      </p:pic>
    </p:spTree>
    <p:extLst>
      <p:ext uri="{BB962C8B-B14F-4D97-AF65-F5344CB8AC3E}">
        <p14:creationId xmlns:p14="http://schemas.microsoft.com/office/powerpoint/2010/main" val="17124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209429-C257-E7E3-3100-6CF310794639}"/>
              </a:ext>
            </a:extLst>
          </p:cNvPr>
          <p:cNvSpPr>
            <a:spLocks noGrp="1"/>
          </p:cNvSpPr>
          <p:nvPr>
            <p:ph type="title"/>
          </p:nvPr>
        </p:nvSpPr>
        <p:spPr>
          <a:xfrm>
            <a:off x="838200" y="1336390"/>
            <a:ext cx="6827982" cy="1182927"/>
          </a:xfrm>
        </p:spPr>
        <p:txBody>
          <a:bodyPr anchor="b">
            <a:normAutofit/>
          </a:bodyPr>
          <a:lstStyle/>
          <a:p>
            <a:r>
              <a:rPr lang="en-US" sz="3900" dirty="0"/>
              <a:t>What is a Software Requirement?</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1B6508-96B1-ED95-3B9C-0A2E452B080E}"/>
              </a:ext>
            </a:extLst>
          </p:cNvPr>
          <p:cNvSpPr>
            <a:spLocks noGrp="1"/>
          </p:cNvSpPr>
          <p:nvPr>
            <p:ph idx="1"/>
          </p:nvPr>
        </p:nvSpPr>
        <p:spPr>
          <a:xfrm>
            <a:off x="803776" y="2829330"/>
            <a:ext cx="6190412" cy="3344459"/>
          </a:xfrm>
        </p:spPr>
        <p:txBody>
          <a:bodyPr anchor="t">
            <a:normAutofit/>
          </a:bodyPr>
          <a:lstStyle/>
          <a:p>
            <a:r>
              <a:rPr lang="en-US" sz="2000" dirty="0">
                <a:solidFill>
                  <a:schemeClr val="tx1">
                    <a:alpha val="80000"/>
                  </a:schemeClr>
                </a:solidFill>
              </a:rPr>
              <a:t>A </a:t>
            </a:r>
            <a:r>
              <a:rPr lang="en-US" sz="2000" b="1" dirty="0">
                <a:solidFill>
                  <a:schemeClr val="tx1">
                    <a:alpha val="80000"/>
                  </a:schemeClr>
                </a:solidFill>
              </a:rPr>
              <a:t>requirement</a:t>
            </a:r>
            <a:r>
              <a:rPr lang="en-US" sz="2000" dirty="0">
                <a:solidFill>
                  <a:schemeClr val="tx1">
                    <a:alpha val="80000"/>
                  </a:schemeClr>
                </a:solidFill>
              </a:rPr>
              <a:t> specifies the business </a:t>
            </a:r>
            <a:r>
              <a:rPr lang="en-US" sz="2000" b="1" dirty="0">
                <a:solidFill>
                  <a:schemeClr val="tx1">
                    <a:alpha val="80000"/>
                  </a:schemeClr>
                </a:solidFill>
              </a:rPr>
              <a:t>functions</a:t>
            </a:r>
            <a:r>
              <a:rPr lang="en-US" sz="2000" dirty="0">
                <a:solidFill>
                  <a:schemeClr val="tx1">
                    <a:alpha val="80000"/>
                  </a:schemeClr>
                </a:solidFill>
              </a:rPr>
              <a:t> that the user will be able to perform using the system-to-be in different “situations” or “contexts”, and the kind of </a:t>
            </a:r>
            <a:r>
              <a:rPr lang="en-US" sz="2000" b="1" dirty="0">
                <a:solidFill>
                  <a:schemeClr val="tx1">
                    <a:alpha val="80000"/>
                  </a:schemeClr>
                </a:solidFill>
              </a:rPr>
              <a:t>experience</a:t>
            </a:r>
            <a:r>
              <a:rPr lang="en-US" sz="2000" dirty="0">
                <a:solidFill>
                  <a:schemeClr val="tx1">
                    <a:alpha val="80000"/>
                  </a:schemeClr>
                </a:solidFill>
              </a:rPr>
              <a:t> the user will have during this work </a:t>
            </a:r>
          </a:p>
          <a:p>
            <a:pPr lvl="1"/>
            <a:r>
              <a:rPr lang="en-US" sz="2000" dirty="0">
                <a:solidFill>
                  <a:schemeClr val="tx1">
                    <a:alpha val="80000"/>
                  </a:schemeClr>
                </a:solidFill>
              </a:rPr>
              <a:t>May include concerns, such as how the system will manage the resources (computing, network,...), how the system will manage and protect user’s data, etc. </a:t>
            </a:r>
          </a:p>
          <a:p>
            <a:endParaRPr lang="en-US" sz="2000" dirty="0">
              <a:solidFill>
                <a:schemeClr val="tx1">
                  <a:alpha val="80000"/>
                </a:schemeClr>
              </a:solidFill>
            </a:endParaRPr>
          </a:p>
        </p:txBody>
      </p:sp>
      <p:pic>
        <p:nvPicPr>
          <p:cNvPr id="7" name="Graphic 6" descr="Network Diagram">
            <a:extLst>
              <a:ext uri="{FF2B5EF4-FFF2-40B4-BE49-F238E27FC236}">
                <a16:creationId xmlns:a16="http://schemas.microsoft.com/office/drawing/2014/main" id="{706F5609-0DB7-25B3-A016-CB31E398EC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466268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43975-345B-ABB8-8703-F0E7B1502637}"/>
              </a:ext>
            </a:extLst>
          </p:cNvPr>
          <p:cNvSpPr>
            <a:spLocks noGrp="1"/>
          </p:cNvSpPr>
          <p:nvPr>
            <p:ph type="title"/>
          </p:nvPr>
        </p:nvSpPr>
        <p:spPr>
          <a:xfrm>
            <a:off x="645064" y="525982"/>
            <a:ext cx="4282983" cy="1200361"/>
          </a:xfrm>
        </p:spPr>
        <p:txBody>
          <a:bodyPr anchor="b">
            <a:normAutofit/>
          </a:bodyPr>
          <a:lstStyle/>
          <a:p>
            <a:r>
              <a:rPr lang="en-US" sz="3600"/>
              <a:t>Requirements Sizing </a:t>
            </a: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12FDB1-3F71-71DF-D9A8-E75504AF4E2E}"/>
              </a:ext>
            </a:extLst>
          </p:cNvPr>
          <p:cNvSpPr>
            <a:spLocks noGrp="1"/>
          </p:cNvSpPr>
          <p:nvPr>
            <p:ph idx="1"/>
          </p:nvPr>
        </p:nvSpPr>
        <p:spPr>
          <a:xfrm>
            <a:off x="645066" y="2031101"/>
            <a:ext cx="4282984" cy="3511943"/>
          </a:xfrm>
        </p:spPr>
        <p:txBody>
          <a:bodyPr anchor="ctr">
            <a:normAutofit/>
          </a:bodyPr>
          <a:lstStyle/>
          <a:p>
            <a:r>
              <a:rPr lang="en-US" sz="1800"/>
              <a:t>Often a need to work out which user stories and tasks require the most effort </a:t>
            </a:r>
          </a:p>
          <a:p>
            <a:r>
              <a:rPr lang="en-US" sz="1800"/>
              <a:t>Estimated using </a:t>
            </a:r>
            <a:r>
              <a:rPr lang="en-US" sz="1800" b="1"/>
              <a:t>size points</a:t>
            </a:r>
            <a:r>
              <a:rPr lang="en-US" sz="1800"/>
              <a:t>: each user story is assigned a number of points based on its size </a:t>
            </a:r>
          </a:p>
          <a:p>
            <a:endParaRPr lang="en-US" sz="1800"/>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A124AA70-7356-5426-119C-F3D1937680F6}"/>
              </a:ext>
            </a:extLst>
          </p:cNvPr>
          <p:cNvGraphicFramePr>
            <a:graphicFrameLocks noGrp="1"/>
          </p:cNvGraphicFramePr>
          <p:nvPr>
            <p:extLst>
              <p:ext uri="{D42A27DB-BD31-4B8C-83A1-F6EECF244321}">
                <p14:modId xmlns:p14="http://schemas.microsoft.com/office/powerpoint/2010/main" val="4197420254"/>
              </p:ext>
            </p:extLst>
          </p:nvPr>
        </p:nvGraphicFramePr>
        <p:xfrm>
          <a:off x="5987738" y="986355"/>
          <a:ext cx="5628019" cy="4652424"/>
        </p:xfrm>
        <a:graphic>
          <a:graphicData uri="http://schemas.openxmlformats.org/drawingml/2006/table">
            <a:tbl>
              <a:tblPr>
                <a:solidFill>
                  <a:schemeClr val="bg1"/>
                </a:solidFill>
              </a:tblPr>
              <a:tblGrid>
                <a:gridCol w="879138">
                  <a:extLst>
                    <a:ext uri="{9D8B030D-6E8A-4147-A177-3AD203B41FA5}">
                      <a16:colId xmlns:a16="http://schemas.microsoft.com/office/drawing/2014/main" val="1518413022"/>
                    </a:ext>
                  </a:extLst>
                </a:gridCol>
                <a:gridCol w="3975606">
                  <a:extLst>
                    <a:ext uri="{9D8B030D-6E8A-4147-A177-3AD203B41FA5}">
                      <a16:colId xmlns:a16="http://schemas.microsoft.com/office/drawing/2014/main" val="2168495686"/>
                    </a:ext>
                  </a:extLst>
                </a:gridCol>
                <a:gridCol w="773275">
                  <a:extLst>
                    <a:ext uri="{9D8B030D-6E8A-4147-A177-3AD203B41FA5}">
                      <a16:colId xmlns:a16="http://schemas.microsoft.com/office/drawing/2014/main" val="3690619676"/>
                    </a:ext>
                  </a:extLst>
                </a:gridCol>
              </a:tblGrid>
              <a:tr h="346250">
                <a:tc>
                  <a:txBody>
                    <a:bodyPr/>
                    <a:lstStyle/>
                    <a:p>
                      <a:r>
                        <a:rPr lang="en-ZA" sz="1100" b="1" cap="none" spc="0">
                          <a:solidFill>
                            <a:schemeClr val="tx1"/>
                          </a:solidFill>
                          <a:effectLst/>
                          <a:latin typeface="TimesNewRomanPS"/>
                        </a:rPr>
                        <a:t>Identifier </a:t>
                      </a:r>
                      <a:endParaRPr lang="en-ZA" sz="1100" cap="none" spc="0">
                        <a:solidFill>
                          <a:schemeClr val="tx1"/>
                        </a:solidFill>
                        <a:effectLst/>
                      </a:endParaRPr>
                    </a:p>
                  </a:txBody>
                  <a:tcPr marL="95097" marR="67753" marT="73151" marB="7315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r>
                        <a:rPr lang="en-ZA" sz="1100" b="1" cap="none" spc="0">
                          <a:solidFill>
                            <a:schemeClr val="tx1"/>
                          </a:solidFill>
                          <a:effectLst/>
                          <a:latin typeface="TimesNewRomanPS"/>
                        </a:rPr>
                        <a:t>User Story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r>
                        <a:rPr lang="en-ZA" sz="1100" b="1" cap="none" spc="0">
                          <a:solidFill>
                            <a:schemeClr val="tx1"/>
                          </a:solidFill>
                          <a:effectLst/>
                          <a:latin typeface="TimesNewRomanPS"/>
                        </a:rPr>
                        <a:t>Size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65249181"/>
                  </a:ext>
                </a:extLst>
              </a:tr>
              <a:tr h="516936">
                <a:tc>
                  <a:txBody>
                    <a:bodyPr/>
                    <a:lstStyle/>
                    <a:p>
                      <a:r>
                        <a:rPr lang="en-ZA" sz="1100" b="1" cap="none" spc="0">
                          <a:solidFill>
                            <a:schemeClr val="tx1"/>
                          </a:solidFill>
                          <a:effectLst/>
                          <a:latin typeface="TimesNewRomanPS"/>
                        </a:rPr>
                        <a:t>ST-1 </a:t>
                      </a:r>
                      <a:endParaRPr lang="en-ZA" sz="1100" cap="none" spc="0">
                        <a:solidFill>
                          <a:schemeClr val="tx1"/>
                        </a:solidFill>
                        <a:effectLst/>
                      </a:endParaRPr>
                    </a:p>
                  </a:txBody>
                  <a:tcPr marL="95097" marR="67753" marT="73151" marB="73151"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cap="none" spc="0">
                          <a:solidFill>
                            <a:schemeClr val="tx1"/>
                          </a:solidFill>
                          <a:effectLst/>
                          <a:latin typeface="TimesNewRomanPSMT"/>
                        </a:rPr>
                        <a:t>As an authorized person (tenant or landlord), I can keep the doors locked at all times, so that ....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b="1" cap="none" spc="0">
                          <a:solidFill>
                            <a:schemeClr val="tx1"/>
                          </a:solidFill>
                          <a:effectLst/>
                          <a:latin typeface="TimesNewRomanPS"/>
                        </a:rPr>
                        <a:t>4 points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070860037"/>
                  </a:ext>
                </a:extLst>
              </a:tr>
              <a:tr h="516936">
                <a:tc>
                  <a:txBody>
                    <a:bodyPr/>
                    <a:lstStyle/>
                    <a:p>
                      <a:r>
                        <a:rPr lang="en-ZA" sz="1100" b="1" cap="none" spc="0">
                          <a:solidFill>
                            <a:schemeClr val="tx1"/>
                          </a:solidFill>
                          <a:effectLst/>
                          <a:latin typeface="TimesNewRomanPS"/>
                        </a:rPr>
                        <a:t>ST-2 </a:t>
                      </a:r>
                      <a:endParaRPr lang="en-ZA" sz="1100" cap="none" spc="0">
                        <a:solidFill>
                          <a:schemeClr val="tx1"/>
                        </a:solidFill>
                        <a:effectLst/>
                      </a:endParaRPr>
                    </a:p>
                  </a:txBody>
                  <a:tcPr marL="95097" marR="67753" marT="73151" marB="73151"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cap="none" spc="0">
                          <a:solidFill>
                            <a:schemeClr val="tx1"/>
                          </a:solidFill>
                          <a:effectLst/>
                          <a:latin typeface="TimesNewRomanPSMT"/>
                        </a:rPr>
                        <a:t>As an authorized person (tenant or landlord), I can lock the doors on demand, so that ....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b="1" cap="none" spc="0">
                          <a:solidFill>
                            <a:schemeClr val="tx1"/>
                          </a:solidFill>
                          <a:effectLst/>
                          <a:latin typeface="TimesNewRomanPS"/>
                        </a:rPr>
                        <a:t>3 pts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969308552"/>
                  </a:ext>
                </a:extLst>
              </a:tr>
              <a:tr h="516936">
                <a:tc>
                  <a:txBody>
                    <a:bodyPr/>
                    <a:lstStyle/>
                    <a:p>
                      <a:r>
                        <a:rPr lang="en-ZA" sz="1100" b="1" cap="none" spc="0">
                          <a:solidFill>
                            <a:schemeClr val="tx1"/>
                          </a:solidFill>
                          <a:effectLst/>
                          <a:latin typeface="TimesNewRomanPS"/>
                        </a:rPr>
                        <a:t>ST-3 </a:t>
                      </a:r>
                      <a:endParaRPr lang="en-ZA" sz="1100" cap="none" spc="0">
                        <a:solidFill>
                          <a:schemeClr val="tx1"/>
                        </a:solidFill>
                        <a:effectLst/>
                      </a:endParaRPr>
                    </a:p>
                  </a:txBody>
                  <a:tcPr marL="95097" marR="67753" marT="73151" marB="73151"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cap="none" spc="0">
                          <a:solidFill>
                            <a:schemeClr val="tx1"/>
                          </a:solidFill>
                          <a:effectLst/>
                          <a:latin typeface="TimesNewRomanPSMT"/>
                        </a:rPr>
                        <a:t>The lock should be automatically locked after a defined period of time, so that ....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b="1" cap="none" spc="0">
                          <a:solidFill>
                            <a:schemeClr val="tx1"/>
                          </a:solidFill>
                          <a:effectLst/>
                          <a:latin typeface="TimesNewRomanPS"/>
                        </a:rPr>
                        <a:t>6 pts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939725892"/>
                  </a:ext>
                </a:extLst>
              </a:tr>
              <a:tr h="687622">
                <a:tc>
                  <a:txBody>
                    <a:bodyPr/>
                    <a:lstStyle/>
                    <a:p>
                      <a:r>
                        <a:rPr lang="en-ZA" sz="1100" b="1" cap="none" spc="0">
                          <a:solidFill>
                            <a:schemeClr val="tx1"/>
                          </a:solidFill>
                          <a:effectLst/>
                          <a:latin typeface="TimesNewRomanPS"/>
                        </a:rPr>
                        <a:t>ST-4 </a:t>
                      </a:r>
                      <a:endParaRPr lang="en-ZA" sz="1100" cap="none" spc="0">
                        <a:solidFill>
                          <a:schemeClr val="tx1"/>
                        </a:solidFill>
                        <a:effectLst/>
                      </a:endParaRPr>
                    </a:p>
                  </a:txBody>
                  <a:tcPr marL="95097" marR="67753" marT="73151" marB="73151"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cap="none" spc="0">
                          <a:solidFill>
                            <a:schemeClr val="tx1"/>
                          </a:solidFill>
                          <a:effectLst/>
                          <a:latin typeface="TimesNewRomanPSMT"/>
                        </a:rPr>
                        <a:t>As an authorized person (tenant or landlord), I can unlock the doors, so that .... (Test: Allow a small number of mistakes, say three.)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b="1" cap="none" spc="0">
                          <a:solidFill>
                            <a:schemeClr val="tx1"/>
                          </a:solidFill>
                          <a:effectLst/>
                          <a:latin typeface="TimesNewRomanPS"/>
                        </a:rPr>
                        <a:t>9 points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893749908"/>
                  </a:ext>
                </a:extLst>
              </a:tr>
              <a:tr h="516936">
                <a:tc>
                  <a:txBody>
                    <a:bodyPr/>
                    <a:lstStyle/>
                    <a:p>
                      <a:r>
                        <a:rPr lang="en-ZA" sz="1100" b="1" cap="none" spc="0">
                          <a:solidFill>
                            <a:schemeClr val="tx1"/>
                          </a:solidFill>
                          <a:effectLst/>
                          <a:latin typeface="TimesNewRomanPS"/>
                        </a:rPr>
                        <a:t>ST-5 </a:t>
                      </a:r>
                      <a:endParaRPr lang="en-ZA" sz="1100" cap="none" spc="0">
                        <a:solidFill>
                          <a:schemeClr val="tx1"/>
                        </a:solidFill>
                        <a:effectLst/>
                      </a:endParaRPr>
                    </a:p>
                  </a:txBody>
                  <a:tcPr marL="95097" marR="67753" marT="73151" marB="73151"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cap="none" spc="0">
                          <a:solidFill>
                            <a:schemeClr val="tx1"/>
                          </a:solidFill>
                          <a:effectLst/>
                          <a:latin typeface="TimesNewRomanPSMT"/>
                        </a:rPr>
                        <a:t>As a landlord, I can at runtime manage authorized persons, so that ....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b="1" cap="none" spc="0">
                          <a:solidFill>
                            <a:schemeClr val="tx1"/>
                          </a:solidFill>
                          <a:effectLst/>
                          <a:latin typeface="TimesNewRomanPS"/>
                        </a:rPr>
                        <a:t>10 pts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3182344"/>
                  </a:ext>
                </a:extLst>
              </a:tr>
              <a:tr h="516936">
                <a:tc>
                  <a:txBody>
                    <a:bodyPr/>
                    <a:lstStyle/>
                    <a:p>
                      <a:r>
                        <a:rPr lang="en-ZA" sz="1100" b="1" cap="none" spc="0">
                          <a:solidFill>
                            <a:schemeClr val="tx1"/>
                          </a:solidFill>
                          <a:effectLst/>
                          <a:latin typeface="TimesNewRomanPS"/>
                        </a:rPr>
                        <a:t>ST-6 </a:t>
                      </a:r>
                      <a:endParaRPr lang="en-ZA" sz="1100" cap="none" spc="0">
                        <a:solidFill>
                          <a:schemeClr val="tx1"/>
                        </a:solidFill>
                        <a:effectLst/>
                      </a:endParaRPr>
                    </a:p>
                  </a:txBody>
                  <a:tcPr marL="95097" marR="67753" marT="73151" marB="73151"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cap="none" spc="0">
                          <a:solidFill>
                            <a:schemeClr val="tx1"/>
                          </a:solidFill>
                          <a:effectLst/>
                          <a:latin typeface="TimesNewRomanPSMT"/>
                        </a:rPr>
                        <a:t>As an authorized person (tenant or landlord), I can view past accesses, so that ....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b="1" cap="none" spc="0">
                          <a:solidFill>
                            <a:schemeClr val="tx1"/>
                          </a:solidFill>
                          <a:effectLst/>
                          <a:latin typeface="TimesNewRomanPS"/>
                        </a:rPr>
                        <a:t>6 pts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205517220"/>
                  </a:ext>
                </a:extLst>
              </a:tr>
              <a:tr h="516936">
                <a:tc>
                  <a:txBody>
                    <a:bodyPr/>
                    <a:lstStyle/>
                    <a:p>
                      <a:r>
                        <a:rPr lang="en-ZA" sz="1100" b="1" cap="none" spc="0">
                          <a:solidFill>
                            <a:schemeClr val="tx1"/>
                          </a:solidFill>
                          <a:effectLst/>
                          <a:latin typeface="TimesNewRomanPS"/>
                        </a:rPr>
                        <a:t>ST-7 </a:t>
                      </a:r>
                      <a:endParaRPr lang="en-ZA" sz="1100" cap="none" spc="0">
                        <a:solidFill>
                          <a:schemeClr val="tx1"/>
                        </a:solidFill>
                        <a:effectLst/>
                      </a:endParaRPr>
                    </a:p>
                  </a:txBody>
                  <a:tcPr marL="95097" marR="67753" marT="73151" marB="73151"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cap="none" spc="0">
                          <a:solidFill>
                            <a:schemeClr val="tx1"/>
                          </a:solidFill>
                          <a:effectLst/>
                          <a:latin typeface="TimesNewRomanPSMT"/>
                        </a:rPr>
                        <a:t>As a tenant, I can configure the preferences for activation of various devices, so that ....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ZA" sz="1100" b="1" cap="none" spc="0">
                          <a:solidFill>
                            <a:schemeClr val="tx1"/>
                          </a:solidFill>
                          <a:effectLst/>
                          <a:latin typeface="TimesNewRomanPS"/>
                        </a:rPr>
                        <a:t>6 pts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60044454"/>
                  </a:ext>
                </a:extLst>
              </a:tr>
              <a:tr h="516936">
                <a:tc>
                  <a:txBody>
                    <a:bodyPr/>
                    <a:lstStyle/>
                    <a:p>
                      <a:r>
                        <a:rPr lang="en-ZA" sz="1100" b="1" cap="none" spc="0">
                          <a:solidFill>
                            <a:schemeClr val="tx1"/>
                          </a:solidFill>
                          <a:effectLst/>
                          <a:latin typeface="TimesNewRomanPS"/>
                        </a:rPr>
                        <a:t>ST-8 </a:t>
                      </a:r>
                      <a:endParaRPr lang="en-ZA" sz="1100" cap="none" spc="0">
                        <a:solidFill>
                          <a:schemeClr val="tx1"/>
                        </a:solidFill>
                        <a:effectLst/>
                      </a:endParaRPr>
                    </a:p>
                  </a:txBody>
                  <a:tcPr marL="95097" marR="67753" marT="73151" marB="73151"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ZA" sz="1100" cap="none" spc="0">
                          <a:solidFill>
                            <a:schemeClr val="tx1"/>
                          </a:solidFill>
                          <a:effectLst/>
                          <a:latin typeface="TimesNewRomanPSMT"/>
                        </a:rPr>
                        <a:t>As a tenant, I can file complaint about “suspicious” accesses, so that ....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ZA" sz="1100" b="1" cap="none" spc="0">
                          <a:solidFill>
                            <a:schemeClr val="tx1"/>
                          </a:solidFill>
                          <a:effectLst/>
                          <a:latin typeface="TimesNewRomanPS"/>
                        </a:rPr>
                        <a:t>6 pts </a:t>
                      </a:r>
                      <a:endParaRPr lang="en-ZA" sz="1100" cap="none" spc="0">
                        <a:solidFill>
                          <a:schemeClr val="tx1"/>
                        </a:solidFill>
                        <a:effectLst/>
                      </a:endParaRPr>
                    </a:p>
                  </a:txBody>
                  <a:tcPr marL="95097" marR="67753" marT="73151" marB="73151"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924411861"/>
                  </a:ext>
                </a:extLst>
              </a:tr>
            </a:tbl>
          </a:graphicData>
        </a:graphic>
      </p:graphicFrame>
    </p:spTree>
    <p:extLst>
      <p:ext uri="{BB962C8B-B14F-4D97-AF65-F5344CB8AC3E}">
        <p14:creationId xmlns:p14="http://schemas.microsoft.com/office/powerpoint/2010/main" val="1131810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EA54F-4379-D07B-50E2-BD1C9C42BD8E}"/>
              </a:ext>
            </a:extLst>
          </p:cNvPr>
          <p:cNvSpPr>
            <a:spLocks noGrp="1"/>
          </p:cNvSpPr>
          <p:nvPr>
            <p:ph type="title"/>
          </p:nvPr>
        </p:nvSpPr>
        <p:spPr>
          <a:xfrm>
            <a:off x="645064" y="525982"/>
            <a:ext cx="4282983" cy="1200361"/>
          </a:xfrm>
        </p:spPr>
        <p:txBody>
          <a:bodyPr anchor="b">
            <a:normAutofit/>
          </a:bodyPr>
          <a:lstStyle/>
          <a:p>
            <a:r>
              <a:rPr lang="en-US" sz="3600"/>
              <a:t>Requirements Sizing </a:t>
            </a:r>
          </a:p>
        </p:txBody>
      </p:sp>
      <p:sp>
        <p:nvSpPr>
          <p:cNvPr id="59" name="Rectangle 5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F6E80-341F-C7CA-002D-C8BF86DFDE6F}"/>
                  </a:ext>
                </a:extLst>
              </p:cNvPr>
              <p:cNvSpPr>
                <a:spLocks noGrp="1"/>
              </p:cNvSpPr>
              <p:nvPr>
                <p:ph idx="1"/>
              </p:nvPr>
            </p:nvSpPr>
            <p:spPr>
              <a:xfrm>
                <a:off x="645066" y="2031101"/>
                <a:ext cx="4282984" cy="3511943"/>
              </a:xfrm>
            </p:spPr>
            <p:txBody>
              <a:bodyPr anchor="ctr">
                <a:normAutofit/>
              </a:bodyPr>
              <a:lstStyle/>
              <a:p>
                <a:r>
                  <a:rPr lang="en-US" sz="1800"/>
                  <a:t>Total project size = sum of all user story points </a:t>
                </a:r>
              </a:p>
              <a:p>
                <a:r>
                  <a:rPr lang="en-US" sz="1800"/>
                  <a:t>Velocity (burn rate) is estimated by looking at number of points completed per day</a:t>
                </a:r>
              </a:p>
              <a:p>
                <a:pPr marL="0" indent="0">
                  <a:buNone/>
                </a:pPr>
                <a14:m>
                  <m:oMathPara xmlns:m="http://schemas.openxmlformats.org/officeDocument/2006/math">
                    <m:oMathParaPr>
                      <m:jc m:val="left"/>
                    </m:oMathParaPr>
                    <m:oMath xmlns:m="http://schemas.openxmlformats.org/officeDocument/2006/math">
                      <m:r>
                        <a:rPr lang="en-US" sz="1800" i="1">
                          <a:latin typeface="Cambria Math" panose="02040503050406030204" pitchFamily="18" charset="0"/>
                        </a:rPr>
                        <m:t> </m:t>
                      </m:r>
                      <m:r>
                        <a:rPr lang="en-US" sz="1800" i="1">
                          <a:latin typeface="Cambria Math" panose="02040503050406030204" pitchFamily="18" charset="0"/>
                        </a:rPr>
                        <m:t>𝑃𝑟𝑜𝑗𝑒𝑐𝑡</m:t>
                      </m:r>
                      <m:r>
                        <a:rPr lang="en-US" sz="1800" i="1">
                          <a:latin typeface="Cambria Math" panose="02040503050406030204" pitchFamily="18" charset="0"/>
                        </a:rPr>
                        <m:t> </m:t>
                      </m:r>
                      <m:r>
                        <a:rPr lang="en-US" sz="1800" i="1">
                          <a:latin typeface="Cambria Math" panose="02040503050406030204" pitchFamily="18" charset="0"/>
                        </a:rPr>
                        <m:t>𝑑𝑢𝑟𝑎𝑡𝑖𝑜𝑛</m:t>
                      </m:r>
                      <m:r>
                        <a:rPr lang="en-US" sz="1800" i="1">
                          <a:latin typeface="Cambria Math" panose="02040503050406030204" pitchFamily="18" charset="0"/>
                        </a:rPr>
                        <m:t> = </m:t>
                      </m:r>
                      <m:f>
                        <m:fPr>
                          <m:ctrlPr>
                            <a:rPr lang="en-US" sz="1800" i="1">
                              <a:latin typeface="Cambria Math" panose="02040503050406030204" pitchFamily="18" charset="0"/>
                            </a:rPr>
                          </m:ctrlPr>
                        </m:fPr>
                        <m:num>
                          <m:r>
                            <a:rPr lang="en-US" sz="1800" b="0" i="1">
                              <a:latin typeface="Cambria Math" panose="02040503050406030204" pitchFamily="18" charset="0"/>
                            </a:rPr>
                            <m:t>𝑇𝑜𝑡𝑎𝑙</m:t>
                          </m:r>
                          <m:r>
                            <a:rPr lang="en-US" sz="1800" b="0" i="1">
                              <a:latin typeface="Cambria Math" panose="02040503050406030204" pitchFamily="18" charset="0"/>
                            </a:rPr>
                            <m:t> </m:t>
                          </m:r>
                          <m:r>
                            <a:rPr lang="en-US" sz="1800" b="0" i="1">
                              <a:latin typeface="Cambria Math" panose="02040503050406030204" pitchFamily="18" charset="0"/>
                            </a:rPr>
                            <m:t>𝑆𝑖𝑧𝑒</m:t>
                          </m:r>
                        </m:num>
                        <m:den>
                          <m:r>
                            <a:rPr lang="en-US" sz="1800" b="0" i="1">
                              <a:latin typeface="Cambria Math" panose="02040503050406030204" pitchFamily="18" charset="0"/>
                            </a:rPr>
                            <m:t>𝑉𝑒𝑙𝑜𝑐𝑖𝑡𝑦</m:t>
                          </m:r>
                        </m:den>
                      </m:f>
                    </m:oMath>
                  </m:oMathPara>
                </a14:m>
                <a:endParaRPr lang="en-US" sz="1800"/>
              </a:p>
            </p:txBody>
          </p:sp>
        </mc:Choice>
        <mc:Fallback xmlns="">
          <p:sp>
            <p:nvSpPr>
              <p:cNvPr id="3" name="Content Placeholder 2">
                <a:extLst>
                  <a:ext uri="{FF2B5EF4-FFF2-40B4-BE49-F238E27FC236}">
                    <a16:creationId xmlns:a16="http://schemas.microsoft.com/office/drawing/2014/main" id="{9CBF6E80-341F-C7CA-002D-C8BF86DFDE6F}"/>
                  </a:ext>
                </a:extLst>
              </p:cNvPr>
              <p:cNvSpPr>
                <a:spLocks noGrp="1" noRot="1" noChangeAspect="1" noMove="1" noResize="1" noEditPoints="1" noAdjustHandles="1" noChangeArrowheads="1" noChangeShapeType="1" noTextEdit="1"/>
              </p:cNvSpPr>
              <p:nvPr>
                <p:ph idx="1"/>
              </p:nvPr>
            </p:nvSpPr>
            <p:spPr>
              <a:xfrm>
                <a:off x="645066" y="2031101"/>
                <a:ext cx="4282984" cy="3511943"/>
              </a:xfrm>
              <a:blipFill>
                <a:blip r:embed="rId2"/>
                <a:stretch>
                  <a:fillRect l="-888" r="-1479"/>
                </a:stretch>
              </a:blipFill>
            </p:spPr>
            <p:txBody>
              <a:bodyPr/>
              <a:lstStyle/>
              <a:p>
                <a:r>
                  <a:rPr lang="en-US">
                    <a:noFill/>
                  </a:rPr>
                  <a:t> </a:t>
                </a:r>
              </a:p>
            </p:txBody>
          </p:sp>
        </mc:Fallback>
      </mc:AlternateContent>
      <p:sp>
        <p:nvSpPr>
          <p:cNvPr id="60" name="Rectangle 5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9421C20-62DC-9801-DEB5-EDCF7148E369}"/>
              </a:ext>
            </a:extLst>
          </p:cNvPr>
          <p:cNvPicPr>
            <a:picLocks noChangeAspect="1"/>
          </p:cNvPicPr>
          <p:nvPr/>
        </p:nvPicPr>
        <p:blipFill>
          <a:blip r:embed="rId3"/>
          <a:stretch>
            <a:fillRect/>
          </a:stretch>
        </p:blipFill>
        <p:spPr>
          <a:xfrm>
            <a:off x="5987738" y="1504564"/>
            <a:ext cx="5628018" cy="3616001"/>
          </a:xfrm>
          <a:prstGeom prst="rect">
            <a:avLst/>
          </a:prstGeom>
        </p:spPr>
      </p:pic>
    </p:spTree>
    <p:extLst>
      <p:ext uri="{BB962C8B-B14F-4D97-AF65-F5344CB8AC3E}">
        <p14:creationId xmlns:p14="http://schemas.microsoft.com/office/powerpoint/2010/main" val="1369602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4E8CC-8443-2943-8D62-157FA448D3C4}"/>
              </a:ext>
            </a:extLst>
          </p:cNvPr>
          <p:cNvSpPr>
            <a:spLocks noGrp="1"/>
          </p:cNvSpPr>
          <p:nvPr>
            <p:ph type="title"/>
          </p:nvPr>
        </p:nvSpPr>
        <p:spPr>
          <a:xfrm>
            <a:off x="1075767" y="1188637"/>
            <a:ext cx="2988234" cy="4480726"/>
          </a:xfrm>
        </p:spPr>
        <p:txBody>
          <a:bodyPr>
            <a:normAutofit/>
          </a:bodyPr>
          <a:lstStyle/>
          <a:p>
            <a:pPr algn="r"/>
            <a:r>
              <a:rPr lang="en-US" sz="3600"/>
              <a:t>Tools for Requirements Specification </a:t>
            </a:r>
          </a:p>
        </p:txBody>
      </p:sp>
      <p:cxnSp>
        <p:nvCxnSpPr>
          <p:cNvPr id="46" name="Straight Connector 4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154CD8-7471-5497-475A-83BC508955F8}"/>
              </a:ext>
            </a:extLst>
          </p:cNvPr>
          <p:cNvSpPr>
            <a:spLocks noGrp="1"/>
          </p:cNvSpPr>
          <p:nvPr>
            <p:ph idx="1"/>
          </p:nvPr>
        </p:nvSpPr>
        <p:spPr>
          <a:xfrm>
            <a:off x="5255260" y="1648870"/>
            <a:ext cx="4702848" cy="3560260"/>
          </a:xfrm>
        </p:spPr>
        <p:txBody>
          <a:bodyPr anchor="ctr">
            <a:normAutofit/>
          </a:bodyPr>
          <a:lstStyle/>
          <a:p>
            <a:r>
              <a:rPr lang="en-US" sz="2400" dirty="0"/>
              <a:t>Software Tools</a:t>
            </a:r>
          </a:p>
          <a:p>
            <a:pPr lvl="1"/>
            <a:r>
              <a:rPr lang="en-US" sz="2400" dirty="0"/>
              <a:t>GitHub Projects</a:t>
            </a:r>
          </a:p>
          <a:p>
            <a:pPr lvl="1"/>
            <a:r>
              <a:rPr lang="en-US" sz="2400" dirty="0"/>
              <a:t>Monday</a:t>
            </a:r>
          </a:p>
          <a:p>
            <a:pPr lvl="1"/>
            <a:r>
              <a:rPr lang="en-US" sz="2400" dirty="0"/>
              <a:t>Trello</a:t>
            </a:r>
          </a:p>
          <a:p>
            <a:pPr lvl="1"/>
            <a:r>
              <a:rPr lang="en-US" sz="2400" dirty="0"/>
              <a:t>Taiga</a:t>
            </a:r>
          </a:p>
          <a:p>
            <a:pPr lvl="1"/>
            <a:r>
              <a:rPr lang="en-US" sz="2400" dirty="0"/>
              <a:t>Azure </a:t>
            </a:r>
            <a:r>
              <a:rPr lang="en-US" sz="2400" dirty="0" err="1"/>
              <a:t>Devops</a:t>
            </a:r>
            <a:endParaRPr lang="en-US" sz="2400" dirty="0"/>
          </a:p>
          <a:p>
            <a:pPr lvl="1"/>
            <a:r>
              <a:rPr lang="en-US" sz="2400" dirty="0"/>
              <a:t>Notion</a:t>
            </a:r>
          </a:p>
          <a:p>
            <a:pPr lvl="1"/>
            <a:r>
              <a:rPr lang="en-US" sz="2400" dirty="0" err="1"/>
              <a:t>Kanboard</a:t>
            </a:r>
            <a:br>
              <a:rPr lang="en-US" sz="2400" dirty="0"/>
            </a:br>
            <a:endParaRPr lang="en-US" sz="2400" dirty="0"/>
          </a:p>
          <a:p>
            <a:endParaRPr lang="en-US" sz="2400" dirty="0"/>
          </a:p>
        </p:txBody>
      </p:sp>
    </p:spTree>
    <p:extLst>
      <p:ext uri="{BB962C8B-B14F-4D97-AF65-F5344CB8AC3E}">
        <p14:creationId xmlns:p14="http://schemas.microsoft.com/office/powerpoint/2010/main" val="2093563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A2E9392-91E6-1663-0B2D-E1FA620F1659}"/>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defTabSz="914400"/>
            <a:r>
              <a:rPr lang="en-US" sz="5200" kern="1200">
                <a:solidFill>
                  <a:schemeClr val="tx2"/>
                </a:solidFill>
                <a:latin typeface="+mj-lt"/>
                <a:ea typeface="+mj-ea"/>
                <a:cs typeface="+mj-cs"/>
              </a:rPr>
              <a:t>Done for today</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9657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1" descr="page4image26387392">
            <a:extLst>
              <a:ext uri="{FF2B5EF4-FFF2-40B4-BE49-F238E27FC236}">
                <a16:creationId xmlns:a16="http://schemas.microsoft.com/office/drawing/2014/main" id="{FED516E0-3862-F0A3-4450-F8900C66AB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94403" y="643466"/>
            <a:ext cx="5803194"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81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A18C5F5-AD01-2EB5-33D1-E685DAC4EE54}"/>
              </a:ext>
            </a:extLst>
          </p:cNvPr>
          <p:cNvSpPr>
            <a:spLocks noGrp="1"/>
          </p:cNvSpPr>
          <p:nvPr>
            <p:ph type="title"/>
          </p:nvPr>
        </p:nvSpPr>
        <p:spPr>
          <a:xfrm>
            <a:off x="838200" y="365125"/>
            <a:ext cx="9842237" cy="1325563"/>
          </a:xfrm>
        </p:spPr>
        <p:txBody>
          <a:bodyPr>
            <a:normAutofit/>
          </a:bodyPr>
          <a:lstStyle/>
          <a:p>
            <a:r>
              <a:rPr lang="en-US" sz="5600" dirty="0"/>
              <a:t>Software Requirements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007A6F08-B395-383F-C18A-F8E791DB814C}"/>
              </a:ext>
            </a:extLst>
          </p:cNvPr>
          <p:cNvGraphicFramePr>
            <a:graphicFrameLocks noGrp="1"/>
          </p:cNvGraphicFramePr>
          <p:nvPr>
            <p:ph idx="1"/>
            <p:extLst>
              <p:ext uri="{D42A27DB-BD31-4B8C-83A1-F6EECF244321}">
                <p14:modId xmlns:p14="http://schemas.microsoft.com/office/powerpoint/2010/main" val="2941789531"/>
              </p:ext>
            </p:extLst>
          </p:nvPr>
        </p:nvGraphicFramePr>
        <p:xfrm>
          <a:off x="838199" y="1825625"/>
          <a:ext cx="10065679"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Link with solid fill">
            <a:extLst>
              <a:ext uri="{FF2B5EF4-FFF2-40B4-BE49-F238E27FC236}">
                <a16:creationId xmlns:a16="http://schemas.microsoft.com/office/drawing/2014/main" id="{8C82C7A4-0F53-525F-23B9-DD956032BC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19727" y="3053881"/>
            <a:ext cx="2024625" cy="2024625"/>
          </a:xfrm>
          <a:prstGeom prst="rect">
            <a:avLst/>
          </a:prstGeom>
        </p:spPr>
      </p:pic>
      <p:sp>
        <p:nvSpPr>
          <p:cNvPr id="8" name="TextBox 7">
            <a:extLst>
              <a:ext uri="{FF2B5EF4-FFF2-40B4-BE49-F238E27FC236}">
                <a16:creationId xmlns:a16="http://schemas.microsoft.com/office/drawing/2014/main" id="{F2CF2E33-3736-1A88-01A5-52B9F6C8112C}"/>
              </a:ext>
            </a:extLst>
          </p:cNvPr>
          <p:cNvSpPr txBox="1"/>
          <p:nvPr/>
        </p:nvSpPr>
        <p:spPr>
          <a:xfrm>
            <a:off x="5170456" y="3741365"/>
            <a:ext cx="5717886" cy="646331"/>
          </a:xfrm>
          <a:prstGeom prst="rect">
            <a:avLst/>
          </a:prstGeom>
          <a:noFill/>
        </p:spPr>
        <p:txBody>
          <a:bodyPr wrap="square" rtlCol="0">
            <a:spAutoFit/>
          </a:bodyPr>
          <a:lstStyle/>
          <a:p>
            <a:r>
              <a:rPr lang="en-US" sz="3600" b="1" dirty="0"/>
              <a:t>How do we bridge the gap?</a:t>
            </a:r>
          </a:p>
        </p:txBody>
      </p:sp>
    </p:spTree>
    <p:extLst>
      <p:ext uri="{BB962C8B-B14F-4D97-AF65-F5344CB8AC3E}">
        <p14:creationId xmlns:p14="http://schemas.microsoft.com/office/powerpoint/2010/main" val="424360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8DC15A72-054D-4381-8155-ABB02C65C41C}"/>
                                            </p:graphicEl>
                                          </p:spTgt>
                                        </p:tgtEl>
                                        <p:attrNameLst>
                                          <p:attrName>style.visibility</p:attrName>
                                        </p:attrNameLst>
                                      </p:cBhvr>
                                      <p:to>
                                        <p:strVal val="visible"/>
                                      </p:to>
                                    </p:set>
                                    <p:animEffect transition="in" filter="fade">
                                      <p:cBhvr>
                                        <p:cTn id="7" dur="1000"/>
                                        <p:tgtEl>
                                          <p:spTgt spid="5">
                                            <p:graphicEl>
                                              <a:dgm id="{8DC15A72-054D-4381-8155-ABB02C65C41C}"/>
                                            </p:graphicEl>
                                          </p:spTgt>
                                        </p:tgtEl>
                                      </p:cBhvr>
                                    </p:animEffect>
                                    <p:anim calcmode="lin" valueType="num">
                                      <p:cBhvr>
                                        <p:cTn id="8" dur="1000" fill="hold"/>
                                        <p:tgtEl>
                                          <p:spTgt spid="5">
                                            <p:graphicEl>
                                              <a:dgm id="{8DC15A72-054D-4381-8155-ABB02C65C41C}"/>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8DC15A72-054D-4381-8155-ABB02C65C41C}"/>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52C1F687-DDA5-40A3-A72F-3129170D3170}"/>
                                            </p:graphicEl>
                                          </p:spTgt>
                                        </p:tgtEl>
                                        <p:attrNameLst>
                                          <p:attrName>style.visibility</p:attrName>
                                        </p:attrNameLst>
                                      </p:cBhvr>
                                      <p:to>
                                        <p:strVal val="visible"/>
                                      </p:to>
                                    </p:set>
                                    <p:animEffect transition="in" filter="fade">
                                      <p:cBhvr>
                                        <p:cTn id="12" dur="1000"/>
                                        <p:tgtEl>
                                          <p:spTgt spid="5">
                                            <p:graphicEl>
                                              <a:dgm id="{52C1F687-DDA5-40A3-A72F-3129170D3170}"/>
                                            </p:graphicEl>
                                          </p:spTgt>
                                        </p:tgtEl>
                                      </p:cBhvr>
                                    </p:animEffect>
                                    <p:anim calcmode="lin" valueType="num">
                                      <p:cBhvr>
                                        <p:cTn id="13" dur="1000" fill="hold"/>
                                        <p:tgtEl>
                                          <p:spTgt spid="5">
                                            <p:graphicEl>
                                              <a:dgm id="{52C1F687-DDA5-40A3-A72F-3129170D3170}"/>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52C1F687-DDA5-40A3-A72F-3129170D3170}"/>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A6264774-F4A6-4BF9-B0CC-FBA7E95C2882}"/>
                                            </p:graphicEl>
                                          </p:spTgt>
                                        </p:tgtEl>
                                        <p:attrNameLst>
                                          <p:attrName>style.visibility</p:attrName>
                                        </p:attrNameLst>
                                      </p:cBhvr>
                                      <p:to>
                                        <p:strVal val="visible"/>
                                      </p:to>
                                    </p:set>
                                    <p:animEffect transition="in" filter="fade">
                                      <p:cBhvr>
                                        <p:cTn id="17" dur="1000"/>
                                        <p:tgtEl>
                                          <p:spTgt spid="5">
                                            <p:graphicEl>
                                              <a:dgm id="{A6264774-F4A6-4BF9-B0CC-FBA7E95C2882}"/>
                                            </p:graphicEl>
                                          </p:spTgt>
                                        </p:tgtEl>
                                      </p:cBhvr>
                                    </p:animEffect>
                                    <p:anim calcmode="lin" valueType="num">
                                      <p:cBhvr>
                                        <p:cTn id="18" dur="1000" fill="hold"/>
                                        <p:tgtEl>
                                          <p:spTgt spid="5">
                                            <p:graphicEl>
                                              <a:dgm id="{A6264774-F4A6-4BF9-B0CC-FBA7E95C2882}"/>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A6264774-F4A6-4BF9-B0CC-FBA7E95C2882}"/>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D480D0FA-E724-48D8-A059-A10F7FAF7AA0}"/>
                                            </p:graphicEl>
                                          </p:spTgt>
                                        </p:tgtEl>
                                        <p:attrNameLst>
                                          <p:attrName>style.visibility</p:attrName>
                                        </p:attrNameLst>
                                      </p:cBhvr>
                                      <p:to>
                                        <p:strVal val="visible"/>
                                      </p:to>
                                    </p:set>
                                    <p:animEffect transition="in" filter="fade">
                                      <p:cBhvr>
                                        <p:cTn id="24" dur="1000"/>
                                        <p:tgtEl>
                                          <p:spTgt spid="5">
                                            <p:graphicEl>
                                              <a:dgm id="{D480D0FA-E724-48D8-A059-A10F7FAF7AA0}"/>
                                            </p:graphicEl>
                                          </p:spTgt>
                                        </p:tgtEl>
                                      </p:cBhvr>
                                    </p:animEffect>
                                    <p:anim calcmode="lin" valueType="num">
                                      <p:cBhvr>
                                        <p:cTn id="25" dur="1000" fill="hold"/>
                                        <p:tgtEl>
                                          <p:spTgt spid="5">
                                            <p:graphicEl>
                                              <a:dgm id="{D480D0FA-E724-48D8-A059-A10F7FAF7AA0}"/>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D480D0FA-E724-48D8-A059-A10F7FAF7AA0}"/>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E1E267DA-6F20-4B24-BE05-4F4BC0DE39BD}"/>
                                            </p:graphicEl>
                                          </p:spTgt>
                                        </p:tgtEl>
                                        <p:attrNameLst>
                                          <p:attrName>style.visibility</p:attrName>
                                        </p:attrNameLst>
                                      </p:cBhvr>
                                      <p:to>
                                        <p:strVal val="visible"/>
                                      </p:to>
                                    </p:set>
                                    <p:animEffect transition="in" filter="fade">
                                      <p:cBhvr>
                                        <p:cTn id="29" dur="1000"/>
                                        <p:tgtEl>
                                          <p:spTgt spid="5">
                                            <p:graphicEl>
                                              <a:dgm id="{E1E267DA-6F20-4B24-BE05-4F4BC0DE39BD}"/>
                                            </p:graphicEl>
                                          </p:spTgt>
                                        </p:tgtEl>
                                      </p:cBhvr>
                                    </p:animEffect>
                                    <p:anim calcmode="lin" valueType="num">
                                      <p:cBhvr>
                                        <p:cTn id="30" dur="1000" fill="hold"/>
                                        <p:tgtEl>
                                          <p:spTgt spid="5">
                                            <p:graphicEl>
                                              <a:dgm id="{E1E267DA-6F20-4B24-BE05-4F4BC0DE39BD}"/>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E1E267DA-6F20-4B24-BE05-4F4BC0DE39B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graphicEl>
                                              <a:dgm id="{C9FEC114-2FD5-4C5E-BFB3-CA1548241386}"/>
                                            </p:graphicEl>
                                          </p:spTgt>
                                        </p:tgtEl>
                                        <p:attrNameLst>
                                          <p:attrName>style.visibility</p:attrName>
                                        </p:attrNameLst>
                                      </p:cBhvr>
                                      <p:to>
                                        <p:strVal val="visible"/>
                                      </p:to>
                                    </p:set>
                                    <p:animEffect transition="in" filter="fade">
                                      <p:cBhvr>
                                        <p:cTn id="34" dur="1000"/>
                                        <p:tgtEl>
                                          <p:spTgt spid="5">
                                            <p:graphicEl>
                                              <a:dgm id="{C9FEC114-2FD5-4C5E-BFB3-CA1548241386}"/>
                                            </p:graphicEl>
                                          </p:spTgt>
                                        </p:tgtEl>
                                      </p:cBhvr>
                                    </p:animEffect>
                                    <p:anim calcmode="lin" valueType="num">
                                      <p:cBhvr>
                                        <p:cTn id="35" dur="1000" fill="hold"/>
                                        <p:tgtEl>
                                          <p:spTgt spid="5">
                                            <p:graphicEl>
                                              <a:dgm id="{C9FEC114-2FD5-4C5E-BFB3-CA1548241386}"/>
                                            </p:graphicEl>
                                          </p:spTgt>
                                        </p:tgtEl>
                                        <p:attrNameLst>
                                          <p:attrName>ppt_x</p:attrName>
                                        </p:attrNameLst>
                                      </p:cBhvr>
                                      <p:tavLst>
                                        <p:tav tm="0">
                                          <p:val>
                                            <p:strVal val="#ppt_x"/>
                                          </p:val>
                                        </p:tav>
                                        <p:tav tm="100000">
                                          <p:val>
                                            <p:strVal val="#ppt_x"/>
                                          </p:val>
                                        </p:tav>
                                      </p:tavLst>
                                    </p:anim>
                                    <p:anim calcmode="lin" valueType="num">
                                      <p:cBhvr>
                                        <p:cTn id="36" dur="1000" fill="hold"/>
                                        <p:tgtEl>
                                          <p:spTgt spid="5">
                                            <p:graphicEl>
                                              <a:dgm id="{C9FEC114-2FD5-4C5E-BFB3-CA1548241386}"/>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p:tgtEl>
                                          <p:spTgt spid="8"/>
                                        </p:tgtEl>
                                        <p:attrNameLst>
                                          <p:attrName>ppt_y</p:attrName>
                                        </p:attrNameLst>
                                      </p:cBhvr>
                                      <p:tavLst>
                                        <p:tav tm="0">
                                          <p:val>
                                            <p:strVal val="#ppt_y+#ppt_h*1.125000"/>
                                          </p:val>
                                        </p:tav>
                                        <p:tav tm="100000">
                                          <p:val>
                                            <p:strVal val="#ppt_y"/>
                                          </p:val>
                                        </p:tav>
                                      </p:tavLst>
                                    </p:anim>
                                    <p:animEffect transition="in" filter="wipe(up)">
                                      <p:cBhvr>
                                        <p:cTn id="42" dur="500"/>
                                        <p:tgtEl>
                                          <p:spTgt spid="8"/>
                                        </p:tgtEl>
                                      </p:cBhvr>
                                    </p:animEffect>
                                  </p:childTnLst>
                                </p:cTn>
                              </p:par>
                              <p:par>
                                <p:cTn id="43" presetID="12" presetClass="entr" presetSubtype="4"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p:tgtEl>
                                          <p:spTgt spid="7"/>
                                        </p:tgtEl>
                                        <p:attrNameLst>
                                          <p:attrName>ppt_y</p:attrName>
                                        </p:attrNameLst>
                                      </p:cBhvr>
                                      <p:tavLst>
                                        <p:tav tm="0">
                                          <p:val>
                                            <p:strVal val="#ppt_y+#ppt_h*1.125000"/>
                                          </p:val>
                                        </p:tav>
                                        <p:tav tm="100000">
                                          <p:val>
                                            <p:strVal val="#ppt_y"/>
                                          </p:val>
                                        </p:tav>
                                      </p:tavLst>
                                    </p:anim>
                                    <p:animEffect transition="in" filter="wipe(up)">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3928D-35A8-F7B5-3D93-DC6087015C16}"/>
              </a:ext>
            </a:extLst>
          </p:cNvPr>
          <p:cNvSpPr>
            <a:spLocks noGrp="1"/>
          </p:cNvSpPr>
          <p:nvPr>
            <p:ph type="title"/>
          </p:nvPr>
        </p:nvSpPr>
        <p:spPr>
          <a:xfrm>
            <a:off x="1043631" y="809898"/>
            <a:ext cx="9942716" cy="1554480"/>
          </a:xfrm>
        </p:spPr>
        <p:txBody>
          <a:bodyPr anchor="ctr">
            <a:normAutofit/>
          </a:bodyPr>
          <a:lstStyle/>
          <a:p>
            <a:r>
              <a:rPr lang="en-US" sz="4800"/>
              <a:t>Vague to technical requirements</a:t>
            </a:r>
          </a:p>
        </p:txBody>
      </p:sp>
      <p:sp>
        <p:nvSpPr>
          <p:cNvPr id="3" name="Content Placeholder 2">
            <a:extLst>
              <a:ext uri="{FF2B5EF4-FFF2-40B4-BE49-F238E27FC236}">
                <a16:creationId xmlns:a16="http://schemas.microsoft.com/office/drawing/2014/main" id="{4C9EEF7A-8895-76FA-C1A9-71854E92586D}"/>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Ask: What matters? What are the important considerations?</a:t>
            </a:r>
          </a:p>
          <a:p>
            <a:pPr lvl="1"/>
            <a:r>
              <a:rPr lang="en-US" sz="2400" dirty="0"/>
              <a:t>Features</a:t>
            </a:r>
          </a:p>
          <a:p>
            <a:pPr lvl="1"/>
            <a:r>
              <a:rPr lang="en-US" sz="2400" dirty="0"/>
              <a:t>Security</a:t>
            </a:r>
          </a:p>
          <a:p>
            <a:pPr lvl="1"/>
            <a:r>
              <a:rPr lang="en-US" sz="2400" dirty="0"/>
              <a:t>Data Sovereignty</a:t>
            </a:r>
          </a:p>
          <a:p>
            <a:pPr lvl="1"/>
            <a:r>
              <a:rPr lang="en-US" sz="2400" dirty="0"/>
              <a:t>Availability and Reliability?</a:t>
            </a:r>
          </a:p>
          <a:p>
            <a:pPr lvl="1"/>
            <a:r>
              <a:rPr lang="en-US" sz="2400" dirty="0"/>
              <a:t>User Personas</a:t>
            </a: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28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C1F5F5C2-206C-E208-A39B-27C2B7C71325}"/>
              </a:ext>
            </a:extLst>
          </p:cNvPr>
          <p:cNvSpPr>
            <a:spLocks noGrp="1"/>
          </p:cNvSpPr>
          <p:nvPr>
            <p:ph type="title"/>
          </p:nvPr>
        </p:nvSpPr>
        <p:spPr>
          <a:xfrm>
            <a:off x="838200" y="643467"/>
            <a:ext cx="2951205" cy="5571066"/>
          </a:xfrm>
        </p:spPr>
        <p:txBody>
          <a:bodyPr>
            <a:normAutofit/>
          </a:bodyPr>
          <a:lstStyle/>
          <a:p>
            <a:r>
              <a:rPr lang="en-US" sz="3400">
                <a:solidFill>
                  <a:srgbClr val="FFFFFF"/>
                </a:solidFill>
              </a:rPr>
              <a:t>Understanding what matters</a:t>
            </a:r>
          </a:p>
        </p:txBody>
      </p:sp>
      <p:graphicFrame>
        <p:nvGraphicFramePr>
          <p:cNvPr id="33" name="Content Placeholder 2">
            <a:extLst>
              <a:ext uri="{FF2B5EF4-FFF2-40B4-BE49-F238E27FC236}">
                <a16:creationId xmlns:a16="http://schemas.microsoft.com/office/drawing/2014/main" id="{697F3838-B2AB-590C-2C56-AAE3515B3B62}"/>
              </a:ext>
            </a:extLst>
          </p:cNvPr>
          <p:cNvGraphicFramePr>
            <a:graphicFrameLocks noGrp="1"/>
          </p:cNvGraphicFramePr>
          <p:nvPr>
            <p:ph idx="1"/>
            <p:extLst>
              <p:ext uri="{D42A27DB-BD31-4B8C-83A1-F6EECF244321}">
                <p14:modId xmlns:p14="http://schemas.microsoft.com/office/powerpoint/2010/main" val="365030180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1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31AFE6-6A40-D716-3269-3453F092BDC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defTabSz="914400"/>
            <a:r>
              <a:rPr lang="en-US" sz="6100" kern="1200" dirty="0">
                <a:solidFill>
                  <a:schemeClr val="tx1"/>
                </a:solidFill>
                <a:latin typeface="+mj-lt"/>
                <a:ea typeface="+mj-ea"/>
                <a:cs typeface="+mj-cs"/>
              </a:rPr>
              <a:t>Understanding </a:t>
            </a:r>
            <a:br>
              <a:rPr lang="en-US" sz="6100" kern="1200" dirty="0">
                <a:solidFill>
                  <a:schemeClr val="tx1"/>
                </a:solidFill>
                <a:latin typeface="+mj-lt"/>
                <a:ea typeface="+mj-ea"/>
                <a:cs typeface="+mj-cs"/>
              </a:rPr>
            </a:br>
            <a:r>
              <a:rPr lang="en-US" sz="6100" b="1" kern="1200" dirty="0">
                <a:solidFill>
                  <a:schemeClr val="tx1"/>
                </a:solidFill>
                <a:latin typeface="+mj-lt"/>
                <a:ea typeface="+mj-ea"/>
                <a:cs typeface="+mj-cs"/>
              </a:rPr>
              <a:t>what matters </a:t>
            </a:r>
            <a:r>
              <a:rPr lang="en-US" sz="6100" kern="1200" dirty="0">
                <a:solidFill>
                  <a:schemeClr val="tx1"/>
                </a:solidFill>
                <a:latin typeface="+mj-lt"/>
                <a:ea typeface="+mj-ea"/>
                <a:cs typeface="+mj-cs"/>
              </a:rPr>
              <a:t>is called </a:t>
            </a:r>
            <a:r>
              <a:rPr lang="en-US" sz="6100" b="1" kern="1200" dirty="0">
                <a:solidFill>
                  <a:schemeClr val="tx1"/>
                </a:solidFill>
                <a:latin typeface="+mj-lt"/>
                <a:ea typeface="+mj-ea"/>
                <a:cs typeface="+mj-cs"/>
              </a:rPr>
              <a:t>Requirements Engineering</a:t>
            </a: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37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EECA2-573C-D78A-90DE-233AA576951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Types of Requirements </a:t>
            </a:r>
          </a:p>
        </p:txBody>
      </p:sp>
      <p:sp>
        <p:nvSpPr>
          <p:cNvPr id="3" name="Content Placeholder 2">
            <a:extLst>
              <a:ext uri="{FF2B5EF4-FFF2-40B4-BE49-F238E27FC236}">
                <a16:creationId xmlns:a16="http://schemas.microsoft.com/office/drawing/2014/main" id="{55A065F6-D50C-36FE-97AF-FAE70A0BDDAF}"/>
              </a:ext>
            </a:extLst>
          </p:cNvPr>
          <p:cNvSpPr>
            <a:spLocks noGrp="1"/>
          </p:cNvSpPr>
          <p:nvPr>
            <p:ph idx="1"/>
          </p:nvPr>
        </p:nvSpPr>
        <p:spPr>
          <a:xfrm>
            <a:off x="4810259" y="649480"/>
            <a:ext cx="6555347" cy="5546047"/>
          </a:xfrm>
        </p:spPr>
        <p:txBody>
          <a:bodyPr anchor="ctr">
            <a:normAutofit/>
          </a:bodyPr>
          <a:lstStyle/>
          <a:p>
            <a:r>
              <a:rPr lang="en-ZA" sz="2000" b="1" dirty="0">
                <a:effectLst/>
                <a:latin typeface="Arial" panose="020B0604020202020204" pitchFamily="34" charset="0"/>
              </a:rPr>
              <a:t>Functional requirements: </a:t>
            </a:r>
            <a:r>
              <a:rPr lang="en-ZA" sz="2000" dirty="0">
                <a:effectLst/>
                <a:latin typeface="Arial" panose="020B0604020202020204" pitchFamily="34" charset="0"/>
              </a:rPr>
              <a:t>Product features/ features essential to user’s task complet</a:t>
            </a:r>
            <a:r>
              <a:rPr lang="en-ZA" sz="2000" dirty="0">
                <a:latin typeface="Arial" panose="020B0604020202020204" pitchFamily="34" charset="0"/>
              </a:rPr>
              <a:t>ion</a:t>
            </a:r>
            <a:endParaRPr lang="en-ZA" sz="2000" b="1" dirty="0">
              <a:effectLst/>
              <a:latin typeface="Arial" panose="020B0604020202020204" pitchFamily="34" charset="0"/>
            </a:endParaRPr>
          </a:p>
          <a:p>
            <a:r>
              <a:rPr lang="en-ZA" sz="2000" b="1" dirty="0">
                <a:effectLst/>
                <a:latin typeface="Arial" panose="020B0604020202020204" pitchFamily="34" charset="0"/>
              </a:rPr>
              <a:t>Non-functional requirements </a:t>
            </a:r>
            <a:r>
              <a:rPr lang="en-ZA" sz="2000" dirty="0">
                <a:latin typeface="Arial" panose="020B0604020202020204" pitchFamily="34" charset="0"/>
              </a:rPr>
              <a:t>(AKA Quality requirements)</a:t>
            </a:r>
          </a:p>
          <a:p>
            <a:pPr lvl="1"/>
            <a:r>
              <a:rPr lang="en-ZA" sz="2000" dirty="0">
                <a:effectLst/>
                <a:latin typeface="Arial" panose="020B0604020202020204" pitchFamily="34" charset="0"/>
              </a:rPr>
              <a:t>Usability (ease of use, efficiency, learning curve, etc)</a:t>
            </a:r>
          </a:p>
          <a:p>
            <a:pPr lvl="1"/>
            <a:r>
              <a:rPr lang="en-ZA" sz="2000" dirty="0">
                <a:latin typeface="Arial" panose="020B0604020202020204" pitchFamily="34" charset="0"/>
              </a:rPr>
              <a:t>Security (encryption, protection from viruses/malware, privacy, etc. )</a:t>
            </a:r>
          </a:p>
          <a:p>
            <a:pPr lvl="1"/>
            <a:r>
              <a:rPr lang="en-ZA" sz="2000" dirty="0">
                <a:effectLst/>
                <a:latin typeface="Arial" panose="020B0604020202020204" pitchFamily="34" charset="0"/>
              </a:rPr>
              <a:t>Reliability (bug-free, not crashing, no hardware failures, etc.)</a:t>
            </a:r>
          </a:p>
          <a:p>
            <a:pPr lvl="1"/>
            <a:r>
              <a:rPr lang="en-ZA" sz="2000" dirty="0">
                <a:latin typeface="Arial" panose="020B0604020202020204" pitchFamily="34" charset="0"/>
              </a:rPr>
              <a:t>Performance (load times, CPU usage, etc.)</a:t>
            </a:r>
          </a:p>
          <a:p>
            <a:pPr lvl="1"/>
            <a:r>
              <a:rPr lang="en-ZA" sz="2000" dirty="0">
                <a:effectLst/>
                <a:latin typeface="Arial" panose="020B0604020202020204" pitchFamily="34" charset="0"/>
              </a:rPr>
              <a:t>Availability (minimising the impact of maintenance/ downtime)</a:t>
            </a:r>
          </a:p>
          <a:p>
            <a:pPr lvl="1"/>
            <a:r>
              <a:rPr lang="en-ZA" sz="2000" dirty="0">
                <a:latin typeface="Arial" panose="020B0604020202020204" pitchFamily="34" charset="0"/>
              </a:rPr>
              <a:t>Scalability (handling more users, more data, more operations, etc.)</a:t>
            </a:r>
          </a:p>
          <a:p>
            <a:r>
              <a:rPr lang="en-ZA" sz="2000" b="1" dirty="0">
                <a:effectLst/>
                <a:latin typeface="Arial" panose="020B0604020202020204" pitchFamily="34" charset="0"/>
              </a:rPr>
              <a:t>User Interface (UI):</a:t>
            </a:r>
            <a:r>
              <a:rPr lang="en-ZA" sz="2000" dirty="0">
                <a:effectLst/>
                <a:latin typeface="Arial" panose="020B0604020202020204" pitchFamily="34" charset="0"/>
              </a:rPr>
              <a:t> On-screen appearance requirements (look &amp; feel)</a:t>
            </a:r>
          </a:p>
          <a:p>
            <a:endParaRPr lang="en-ZA" sz="2000" dirty="0">
              <a:effectLst/>
              <a:latin typeface="Arial" panose="020B0604020202020204" pitchFamily="34" charset="0"/>
            </a:endParaRPr>
          </a:p>
        </p:txBody>
      </p:sp>
    </p:spTree>
    <p:extLst>
      <p:ext uri="{BB962C8B-B14F-4D97-AF65-F5344CB8AC3E}">
        <p14:creationId xmlns:p14="http://schemas.microsoft.com/office/powerpoint/2010/main" val="280547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ccbf502-6b91-40d6-be02-5ffa0eb711d6}" enabled="0" method="" siteId="{cccbf502-6b91-40d6-be02-5ffa0eb711d6}" removed="1"/>
</clbl:labelList>
</file>

<file path=docProps/app.xml><?xml version="1.0" encoding="utf-8"?>
<Properties xmlns="http://schemas.openxmlformats.org/officeDocument/2006/extended-properties" xmlns:vt="http://schemas.openxmlformats.org/officeDocument/2006/docPropsVTypes">
  <TotalTime>470</TotalTime>
  <Words>1975</Words>
  <Application>Microsoft Macintosh PowerPoint</Application>
  <PresentationFormat>Widescreen</PresentationFormat>
  <Paragraphs>259</Paragraphs>
  <Slides>33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Aptos</vt:lpstr>
      <vt:lpstr>Aptos Display</vt:lpstr>
      <vt:lpstr>Arial</vt:lpstr>
      <vt:lpstr>Calibri</vt:lpstr>
      <vt:lpstr>Cambria</vt:lpstr>
      <vt:lpstr>Cambria Math</vt:lpstr>
      <vt:lpstr>Inter</vt:lpstr>
      <vt:lpstr>TimesNewRomanPS</vt:lpstr>
      <vt:lpstr>TimesNewRomanPSMT</vt:lpstr>
      <vt:lpstr>1_Office Theme</vt:lpstr>
      <vt:lpstr>COMS 3009/28A   Software Design</vt:lpstr>
      <vt:lpstr>What is a software requirement?</vt:lpstr>
      <vt:lpstr>What is a Software Requirement?</vt:lpstr>
      <vt:lpstr>PowerPoint Presentation</vt:lpstr>
      <vt:lpstr>Software Requirements</vt:lpstr>
      <vt:lpstr>Vague to technical requirements</vt:lpstr>
      <vt:lpstr>Understanding what matters</vt:lpstr>
      <vt:lpstr>Understanding  what matters is called Requirements Engineering</vt:lpstr>
      <vt:lpstr>Types of Requirements </vt:lpstr>
      <vt:lpstr>UI Requirements are high level</vt:lpstr>
      <vt:lpstr>UI artefacts/outputs</vt:lpstr>
      <vt:lpstr>UI Artefacts</vt:lpstr>
      <vt:lpstr>Requirements Engineering</vt:lpstr>
      <vt:lpstr>How do we gather &amp; express these requirements?</vt:lpstr>
      <vt:lpstr>Use Cases</vt:lpstr>
      <vt:lpstr>Example Requirements (home Security)</vt:lpstr>
      <vt:lpstr>User stories</vt:lpstr>
      <vt:lpstr>How do we know that a requirement has been met? </vt:lpstr>
      <vt:lpstr>Acceptance testing  </vt:lpstr>
      <vt:lpstr>What is an Acceptance Test?</vt:lpstr>
      <vt:lpstr>Acceptance Testing</vt:lpstr>
      <vt:lpstr>User Acceptance Test </vt:lpstr>
      <vt:lpstr>Example User Stories (Home security)</vt:lpstr>
      <vt:lpstr>Requirements Analysis </vt:lpstr>
      <vt:lpstr>Requirements Analysis </vt:lpstr>
      <vt:lpstr>Requirements Analysis: Sprint Planning Meeting </vt:lpstr>
      <vt:lpstr>Requirements Prioritisation </vt:lpstr>
      <vt:lpstr>Requirements Prioritisation </vt:lpstr>
      <vt:lpstr>How do we know how long it will take us?</vt:lpstr>
      <vt:lpstr>Requirements Sizing </vt:lpstr>
      <vt:lpstr>Requirements Sizing </vt:lpstr>
      <vt:lpstr>Tools for Requirements Specification </vt:lpstr>
      <vt:lpstr>Done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 3009/10/28A   Software Design</dc:title>
  <dc:creator>Lucky Nkosi</dc:creator>
  <cp:lastModifiedBy>Lucky Nkosi</cp:lastModifiedBy>
  <cp:revision>2</cp:revision>
  <dcterms:created xsi:type="dcterms:W3CDTF">2024-02-13T14:31:58Z</dcterms:created>
  <dcterms:modified xsi:type="dcterms:W3CDTF">2024-02-26T17:32:54Z</dcterms:modified>
</cp:coreProperties>
</file>