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74B4C-334E-CE40-B377-93DC3E030E5D}" v="1" dt="2024-03-19T12:16:12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81078"/>
  </p:normalViewPr>
  <p:slideViewPr>
    <p:cSldViewPr snapToGrid="0">
      <p:cViewPr>
        <p:scale>
          <a:sx n="100" d="100"/>
          <a:sy n="100" d="100"/>
        </p:scale>
        <p:origin x="16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1612B-689B-9C42-BB6D-547138ED7F4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2FF23-362D-AE41-B2D0-86179E5C7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5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one of these methods has </a:t>
            </a:r>
            <a:r>
              <a:rPr lang="en-US" dirty="0" err="1"/>
              <a:t>asignature</a:t>
            </a:r>
            <a:r>
              <a:rPr lang="en-US" dirty="0"/>
              <a:t> . </a:t>
            </a:r>
          </a:p>
          <a:p>
            <a:r>
              <a:rPr lang="en-US" dirty="0"/>
              <a:t>We need a term to define what their grouping is. We call it an interface: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2FF23-362D-AE41-B2D0-86179E5C78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63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software systems are often split into client and server components. If we understand objects to exists on both ends, we have to consider   how they communicate </a:t>
            </a:r>
            <a:r>
              <a:rPr lang="en-US" dirty="0" err="1"/>
              <a:t>ie</a:t>
            </a:r>
            <a:r>
              <a:rPr lang="en-US" dirty="0"/>
              <a:t>) send messages).</a:t>
            </a:r>
          </a:p>
          <a:p>
            <a:endParaRPr lang="en-US" dirty="0"/>
          </a:p>
          <a:p>
            <a:r>
              <a:rPr lang="en-US" dirty="0"/>
              <a:t>In http world. The message we might send is “</a:t>
            </a:r>
            <a:r>
              <a:rPr lang="en-US" dirty="0" err="1"/>
              <a:t>getCars</a:t>
            </a:r>
            <a:r>
              <a:rPr lang="en-US" dirty="0"/>
              <a:t>” or </a:t>
            </a:r>
            <a:r>
              <a:rPr lang="en-US" dirty="0" err="1"/>
              <a:t>getStudents</a:t>
            </a:r>
            <a:r>
              <a:rPr lang="en-US" dirty="0"/>
              <a:t>. The client side object would call the server side one and the message is the http rest call.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2FF23-362D-AE41-B2D0-86179E5C78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7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means that we only expose what the client objects will need. “</a:t>
            </a:r>
            <a:r>
              <a:rPr lang="en-US" dirty="0" err="1"/>
              <a:t>getStudentMarks</a:t>
            </a:r>
            <a:r>
              <a:rPr lang="en-US" dirty="0"/>
              <a:t>” as opposed to “</a:t>
            </a:r>
            <a:r>
              <a:rPr lang="en-US" dirty="0" err="1"/>
              <a:t>LinkStudentAveragesToUserDetailsandReturn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2FF23-362D-AE41-B2D0-86179E5C78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2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2FF23-362D-AE41-B2D0-86179E5C78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5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These components collectively provide a comprehensive way to model different aspects of software systems during the software development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2FF23-362D-AE41-B2D0-86179E5C78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1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objects have </a:t>
            </a:r>
            <a:r>
              <a:rPr lang="en-US" dirty="0" err="1"/>
              <a:t>reltions</a:t>
            </a:r>
            <a:r>
              <a:rPr lang="en-US" dirty="0"/>
              <a:t> to each other and we need to show that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2FF23-362D-AE41-B2D0-86179E5C78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9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on these relationships: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2FF23-362D-AE41-B2D0-86179E5C78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16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: a a person and their </a:t>
            </a:r>
            <a:r>
              <a:rPr lang="en-US" dirty="0" err="1"/>
              <a:t>bodyparts</a:t>
            </a:r>
            <a:r>
              <a:rPr lang="en-US" dirty="0"/>
              <a:t> is composition because hands don’t just exist. </a:t>
            </a:r>
          </a:p>
          <a:p>
            <a:r>
              <a:rPr lang="en-US" dirty="0"/>
              <a:t>Car and parts is aggregation because it </a:t>
            </a:r>
            <a:r>
              <a:rPr lang="en-US" dirty="0" err="1"/>
              <a:t>streeswes</a:t>
            </a:r>
            <a:r>
              <a:rPr lang="en-US" dirty="0"/>
              <a:t> the </a:t>
            </a:r>
            <a:r>
              <a:rPr lang="en-US" dirty="0" err="1"/>
              <a:t>pont</a:t>
            </a:r>
            <a:r>
              <a:rPr lang="en-US" dirty="0"/>
              <a:t> that parts can exist with out ownership of car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2FF23-362D-AE41-B2D0-86179E5C78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88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2FF23-362D-AE41-B2D0-86179E5C78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7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52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0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5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4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91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71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9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1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1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9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ed pencils inside a pencil holder which is on top of a wood table">
            <a:extLst>
              <a:ext uri="{FF2B5EF4-FFF2-40B4-BE49-F238E27FC236}">
                <a16:creationId xmlns:a16="http://schemas.microsoft.com/office/drawing/2014/main" id="{F6B91FCA-B742-117D-542D-4D0F76151D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49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45714-41DB-1368-DCBB-AD95C1DAB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7"/>
            <a:ext cx="3535679" cy="145096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The Object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FA145-C9BF-A6AD-2BD1-848AE269E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244336"/>
            <a:ext cx="3048000" cy="877585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182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FBC9D-0AB5-8BE9-B5DA-6D420DFD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684" y="1332798"/>
            <a:ext cx="7068635" cy="18076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How do we represent &amp; communicate these objects?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5988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2EF103-8AF2-14D7-9EE3-2F5330CB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342891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E12F3F-D724-857D-397B-DAFE8342F9CE}"/>
              </a:ext>
            </a:extLst>
          </p:cNvPr>
          <p:cNvSpPr txBox="1"/>
          <p:nvPr/>
        </p:nvSpPr>
        <p:spPr>
          <a:xfrm>
            <a:off x="4851108" y="4873266"/>
            <a:ext cx="24897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89726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5018-713D-B2BC-647B-594A1E93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2680-AE0B-DF45-F9F4-93FBA2E58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UML, or Unified Modelling Language, is a standardized visual language used in software engineering to represent different aspects of a system's structure and behaviour. It includes various diagram types such as class diagrams, use case diagrams, sequence diagrams, activity diagrams, and state machine diagrams, each serving specific modelling purposes.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0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940B-2106-F561-F130-840A6100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 components of UML include: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85296-B34F-D1AE-4547-EB0E314BC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ZA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Class Diagrams</a:t>
            </a:r>
            <a:r>
              <a:rPr lang="en-Z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Represent the structure of a system by showing classes, their attributes, methods, and relationships.</a:t>
            </a:r>
          </a:p>
          <a:p>
            <a:pPr algn="l">
              <a:buFont typeface="+mj-lt"/>
              <a:buAutoNum type="arabicPeriod"/>
            </a:pPr>
            <a:r>
              <a:rPr lang="en-ZA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 Case Diagrams</a:t>
            </a:r>
            <a:r>
              <a:rPr lang="en-Z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Illustrate interactions between actors (users or external systems) and the system to achieve specific goals.</a:t>
            </a:r>
          </a:p>
          <a:p>
            <a:pPr algn="l">
              <a:buFont typeface="+mj-lt"/>
              <a:buAutoNum type="arabicPeriod"/>
            </a:pPr>
            <a:r>
              <a:rPr lang="en-ZA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Sequence Diagrams</a:t>
            </a:r>
            <a:r>
              <a:rPr lang="en-Z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Depict interactions between objects in a scenario or use case over time.</a:t>
            </a:r>
          </a:p>
          <a:p>
            <a:pPr algn="l">
              <a:buFont typeface="+mj-lt"/>
              <a:buAutoNum type="arabicPeriod"/>
            </a:pPr>
            <a:r>
              <a:rPr lang="en-ZA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Activity Diagrams</a:t>
            </a:r>
            <a:r>
              <a:rPr lang="en-Z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Model the flow of activities or actions within a system or use case.</a:t>
            </a:r>
          </a:p>
          <a:p>
            <a:pPr algn="l">
              <a:buFont typeface="+mj-lt"/>
              <a:buAutoNum type="arabicPeriod"/>
            </a:pPr>
            <a:r>
              <a:rPr lang="en-ZA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State Machine Diagrams</a:t>
            </a:r>
            <a:r>
              <a:rPr lang="en-Z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Describe the states of an object or system and transitions between those states triggered by events.</a:t>
            </a:r>
          </a:p>
          <a:p>
            <a:pPr algn="l">
              <a:buFont typeface="+mj-lt"/>
              <a:buAutoNum type="arabicPeriod"/>
            </a:pPr>
            <a:r>
              <a:rPr lang="en-ZA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Component Diagrams</a:t>
            </a:r>
            <a:r>
              <a:rPr lang="en-Z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Show the components of a system and their relationships.</a:t>
            </a:r>
          </a:p>
          <a:p>
            <a:pPr algn="l">
              <a:buFont typeface="+mj-lt"/>
              <a:buAutoNum type="arabicPeriod"/>
            </a:pPr>
            <a:r>
              <a:rPr lang="en-ZA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 Diagrams</a:t>
            </a:r>
            <a:r>
              <a:rPr lang="en-Z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Visualize the physical deployment of software components across hardware nodes.</a:t>
            </a:r>
          </a:p>
          <a:p>
            <a:pPr algn="l">
              <a:buFont typeface="+mj-lt"/>
              <a:buAutoNum type="arabicPeriod"/>
            </a:pPr>
            <a:r>
              <a:rPr lang="en-ZA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Package Diagrams</a:t>
            </a:r>
            <a:r>
              <a:rPr lang="en-Z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Organize and structure the elements of a system into logical groupings.</a:t>
            </a:r>
          </a:p>
        </p:txBody>
      </p:sp>
    </p:spTree>
    <p:extLst>
      <p:ext uri="{BB962C8B-B14F-4D97-AF65-F5344CB8AC3E}">
        <p14:creationId xmlns:p14="http://schemas.microsoft.com/office/powerpoint/2010/main" val="321052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89F3-8D00-267D-C86E-C6DC6C63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Notation for Classes</a:t>
            </a:r>
          </a:p>
        </p:txBody>
      </p:sp>
      <p:pic>
        <p:nvPicPr>
          <p:cNvPr id="7169" name="Picture 1" descr="page11image37439728">
            <a:extLst>
              <a:ext uri="{FF2B5EF4-FFF2-40B4-BE49-F238E27FC236}">
                <a16:creationId xmlns:a16="http://schemas.microsoft.com/office/drawing/2014/main" id="{C628540D-6C6E-ABB1-A87E-4CF715BC1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488947"/>
            <a:ext cx="5830099" cy="344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age11image37439936">
            <a:extLst>
              <a:ext uri="{FF2B5EF4-FFF2-40B4-BE49-F238E27FC236}">
                <a16:creationId xmlns:a16="http://schemas.microsoft.com/office/drawing/2014/main" id="{ABE14D4B-C712-11D4-292A-5B49BB9B2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394" y="4324611"/>
            <a:ext cx="1419532" cy="140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84695E-2B84-3C02-B3BD-67A796F1A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369" y="1955520"/>
            <a:ext cx="5305631" cy="437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2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 descr="page12image37422096">
            <a:extLst>
              <a:ext uri="{FF2B5EF4-FFF2-40B4-BE49-F238E27FC236}">
                <a16:creationId xmlns:a16="http://schemas.microsoft.com/office/drawing/2014/main" id="{053EE98C-F22A-50A6-7A31-FD783BB0C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093" y="1331119"/>
            <a:ext cx="6980097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3D4A21-C164-6BB8-9388-92C26251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Notation for Classes </a:t>
            </a:r>
            <a:endParaRPr lang="en-US" dirty="0"/>
          </a:p>
        </p:txBody>
      </p:sp>
      <p:pic>
        <p:nvPicPr>
          <p:cNvPr id="8194" name="Picture 2" descr="page12image37422304">
            <a:extLst>
              <a:ext uri="{FF2B5EF4-FFF2-40B4-BE49-F238E27FC236}">
                <a16:creationId xmlns:a16="http://schemas.microsoft.com/office/drawing/2014/main" id="{299D0456-3F07-370B-67E8-B8C9F2275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0" y="2442468"/>
            <a:ext cx="3854077" cy="273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62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50F4-0791-2495-7372-811001A5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Object Relationships: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B3C90-774D-1A80-7262-73A9C076D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Association</a:t>
            </a: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: one object accesses the other in some way (i.e. calling a method, accessing an attribute, etc.)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 Owner feeds pet, dog barks at a cat.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Examples:</a:t>
            </a:r>
          </a:p>
          <a:p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Top: bidirectional association </a:t>
            </a:r>
          </a:p>
          <a:p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Middle: unidirectional association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pPr lvl="1"/>
            <a:r>
              <a:rPr lang="en-ZA" dirty="0">
                <a:effectLst/>
                <a:highlight>
                  <a:srgbClr val="FFFFFF"/>
                </a:highlight>
                <a:latin typeface="ArialMT"/>
              </a:rPr>
              <a:t>e.g. Class1 accesses Class2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Bottom: prohibited association</a:t>
            </a:r>
            <a:br>
              <a:rPr lang="en-ZA" sz="1800" dirty="0">
                <a:effectLst/>
                <a:highlight>
                  <a:srgbClr val="FFFFFF"/>
                </a:highlight>
                <a:latin typeface="ArialMT"/>
              </a:rPr>
            </a:b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e.g. Class1 cannot access Class2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38022-D189-6DA7-3312-8D54F9946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0" y="2836856"/>
            <a:ext cx="38989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1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50F4-0791-2495-7372-811001A5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Object Relationships: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B3C90-774D-1A80-7262-73A9C076D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Inheritance (aka generalisation)</a:t>
            </a: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: an object inherits the properties of another object through class extension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 A cat is a type of pet, a dog is a top of pet</a:t>
            </a:r>
          </a:p>
          <a:p>
            <a:pPr marL="514350" indent="-285750"/>
            <a:r>
              <a:rPr lang="en-ZA" sz="2000" dirty="0">
                <a:effectLst/>
                <a:highlight>
                  <a:srgbClr val="FFFFFF"/>
                </a:highlight>
                <a:latin typeface="ArialMT"/>
              </a:rPr>
              <a:t>“is a” relationship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38022-D189-6DA7-3312-8D54F99461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02400" y="2971108"/>
            <a:ext cx="4737100" cy="3365153"/>
          </a:xfrm>
          <a:prstGeom prst="rect">
            <a:avLst/>
          </a:prstGeom>
        </p:spPr>
      </p:pic>
      <p:pic>
        <p:nvPicPr>
          <p:cNvPr id="5" name="Picture 2" descr="page12image37422304">
            <a:extLst>
              <a:ext uri="{FF2B5EF4-FFF2-40B4-BE49-F238E27FC236}">
                <a16:creationId xmlns:a16="http://schemas.microsoft.com/office/drawing/2014/main" id="{E582141B-94B7-6181-0B78-066BDD9D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10" y="4127699"/>
            <a:ext cx="3854077" cy="273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109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50F4-0791-2495-7372-811001A5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Object Relationships: 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B3C90-774D-1A80-7262-73A9C076D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0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Composition</a:t>
            </a:r>
            <a:r>
              <a:rPr lang="en-ZA" sz="2000" dirty="0">
                <a:effectLst/>
                <a:highlight>
                  <a:srgbClr val="FFFFFF"/>
                </a:highlight>
                <a:latin typeface="ArialMT"/>
              </a:rPr>
              <a:t>: an object references another object as an instance variable </a:t>
            </a:r>
            <a:endParaRPr lang="en-ZA" sz="2000" dirty="0">
              <a:highlight>
                <a:srgbClr val="FFFFFF"/>
              </a:highlight>
            </a:endParaRPr>
          </a:p>
          <a:p>
            <a:pPr lvl="1"/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e.g. a dog has a tail </a:t>
            </a:r>
            <a:endParaRPr lang="en-ZA" sz="1800" dirty="0">
              <a:effectLst/>
              <a:highlight>
                <a:srgbClr val="FFFFFF"/>
              </a:highlight>
            </a:endParaRPr>
          </a:p>
          <a:p>
            <a:pPr marL="514350" indent="-285750"/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“has a” relationship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1BC3E-2DEC-6206-A270-41D6A3E45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0" y="3429000"/>
            <a:ext cx="6427694" cy="2178514"/>
          </a:xfrm>
          <a:prstGeom prst="rect">
            <a:avLst/>
          </a:prstGeom>
        </p:spPr>
      </p:pic>
      <p:pic>
        <p:nvPicPr>
          <p:cNvPr id="6" name="Picture 2" descr="page12image37422304">
            <a:extLst>
              <a:ext uri="{FF2B5EF4-FFF2-40B4-BE49-F238E27FC236}">
                <a16:creationId xmlns:a16="http://schemas.microsoft.com/office/drawing/2014/main" id="{A74710A9-4854-88F6-9756-2D2B4E1D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10" y="3587850"/>
            <a:ext cx="3854077" cy="273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067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50F4-0791-2495-7372-811001A5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Object Relationships: aggregation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B3C90-774D-1A80-7262-73A9C076D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Composition is sometimes differentiated from </a:t>
            </a:r>
            <a:r>
              <a:rPr lang="en-ZA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aggregation </a:t>
            </a:r>
            <a:endParaRPr lang="en-ZA" sz="2000" b="1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ZA" b="0" dirty="0">
                <a:effectLst/>
                <a:highlight>
                  <a:srgbClr val="FFFFFF"/>
                </a:highlight>
                <a:latin typeface="ArialMT"/>
              </a:rPr>
              <a:t>Aggregation implies the child class can exist without the parent </a:t>
            </a:r>
            <a:endParaRPr lang="en-ZA" sz="1800" b="0" dirty="0">
              <a:effectLst/>
              <a:highlight>
                <a:srgbClr val="FFFFFF"/>
              </a:highlight>
            </a:endParaRP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ZA" b="0" dirty="0">
                <a:effectLst/>
                <a:highlight>
                  <a:srgbClr val="FFFFFF"/>
                </a:highlight>
                <a:latin typeface="ArialMT"/>
              </a:rPr>
              <a:t>Composition implies the child class cannot exist without the parent </a:t>
            </a:r>
            <a:endParaRPr lang="en-ZA" sz="1800" b="1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ZA" sz="2000" b="0" dirty="0">
                <a:effectLst/>
                <a:highlight>
                  <a:srgbClr val="FFFFFF"/>
                </a:highlight>
                <a:latin typeface="ArialMT"/>
              </a:rPr>
              <a:t>Some sources treat both as composition </a:t>
            </a:r>
            <a:endParaRPr lang="en-ZA" sz="2400" b="0" dirty="0">
              <a:effectLst/>
              <a:highlight>
                <a:srgbClr val="FFFFFF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FFCE0-9023-0C52-5FB6-3E92F566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3611562"/>
            <a:ext cx="5270500" cy="2565400"/>
          </a:xfrm>
          <a:prstGeom prst="rect">
            <a:avLst/>
          </a:prstGeom>
        </p:spPr>
      </p:pic>
      <p:pic>
        <p:nvPicPr>
          <p:cNvPr id="7" name="Picture 2" descr="page12image37422304">
            <a:extLst>
              <a:ext uri="{FF2B5EF4-FFF2-40B4-BE49-F238E27FC236}">
                <a16:creationId xmlns:a16="http://schemas.microsoft.com/office/drawing/2014/main" id="{D82A9A76-D168-0501-5EAD-77DE03B21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10" y="3827658"/>
            <a:ext cx="3854077" cy="273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010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5434-989C-9314-6FC3-E951CD53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Relationships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E2C3-04D7-170A-71B4-59A6E1181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Both inheritance and composition extend the base functionality provided by another object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ZA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Inheritance</a:t>
            </a:r>
            <a:r>
              <a:rPr lang="en-ZA" b="0" dirty="0">
                <a:effectLst/>
                <a:highlight>
                  <a:srgbClr val="FFFFFF"/>
                </a:highlight>
                <a:latin typeface="ArialMT"/>
              </a:rPr>
              <a:t>: Change in the “base” class propagates to the derived class and its client classes </a:t>
            </a:r>
            <a:endParaRPr lang="en-ZA" b="0" dirty="0">
              <a:effectLst/>
              <a:highlight>
                <a:srgbClr val="FFFFFF"/>
              </a:highlight>
            </a:endParaRP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ZA" b="0" dirty="0">
                <a:effectLst/>
                <a:highlight>
                  <a:srgbClr val="FFFFFF"/>
                </a:highlight>
                <a:latin typeface="ArialMT"/>
              </a:rPr>
              <a:t>BUT, any code change has a risk of unintentional introducing of bugs. </a:t>
            </a:r>
          </a:p>
          <a:p>
            <a:r>
              <a:rPr lang="en-ZA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Composition</a:t>
            </a: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: More adaptive to change, because change in the “base” class is easily “contained” and hidden from the clients of the front-end class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pPr lvl="1"/>
            <a:endParaRPr lang="en-US" dirty="0"/>
          </a:p>
        </p:txBody>
      </p:sp>
      <p:pic>
        <p:nvPicPr>
          <p:cNvPr id="13313" name="Picture 1" descr="page18image37368624">
            <a:extLst>
              <a:ext uri="{FF2B5EF4-FFF2-40B4-BE49-F238E27FC236}">
                <a16:creationId xmlns:a16="http://schemas.microsoft.com/office/drawing/2014/main" id="{B7E14F27-0DA7-B69D-311A-3A1A9538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4231479"/>
            <a:ext cx="764540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age12image37422304">
            <a:extLst>
              <a:ext uri="{FF2B5EF4-FFF2-40B4-BE49-F238E27FC236}">
                <a16:creationId xmlns:a16="http://schemas.microsoft.com/office/drawing/2014/main" id="{9926232E-CE12-2F5A-B283-92F117C05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01" y="4559299"/>
            <a:ext cx="3143986" cy="222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26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5804-E7EF-88BC-7D9A-3105E1A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Object Oriented Design (OOD)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E1AD-A391-A16D-B803-041B4C83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4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Object-Oriented Programming </a:t>
            </a:r>
            <a:r>
              <a:rPr lang="en-ZA" sz="2400" dirty="0">
                <a:effectLst/>
                <a:highlight>
                  <a:srgbClr val="FFFFFF"/>
                </a:highlight>
                <a:latin typeface="ArialMT"/>
              </a:rPr>
              <a:t>(</a:t>
            </a:r>
            <a:r>
              <a:rPr lang="en-ZA" sz="24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OOP</a:t>
            </a:r>
            <a:r>
              <a:rPr lang="en-ZA" sz="2400" dirty="0">
                <a:effectLst/>
                <a:highlight>
                  <a:srgbClr val="FFFFFF"/>
                </a:highlight>
                <a:latin typeface="ArialMT"/>
              </a:rPr>
              <a:t>) is a paradigm based on </a:t>
            </a:r>
            <a:r>
              <a:rPr lang="en-ZA" sz="24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objects </a:t>
            </a:r>
            <a:endParaRPr lang="en-ZA" sz="2400" b="1" dirty="0">
              <a:highlight>
                <a:srgbClr val="FFFFFF"/>
              </a:highlight>
            </a:endParaRPr>
          </a:p>
          <a:p>
            <a:pPr lvl="2"/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Objects contain data (</a:t>
            </a:r>
            <a:r>
              <a:rPr lang="en-ZA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attributes</a:t>
            </a: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, </a:t>
            </a:r>
            <a:r>
              <a:rPr lang="en-ZA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properties</a:t>
            </a: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) and code (</a:t>
            </a:r>
            <a:r>
              <a:rPr lang="en-ZA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methods</a:t>
            </a: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, </a:t>
            </a:r>
            <a:r>
              <a:rPr lang="en-ZA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functions</a:t>
            </a: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)</a:t>
            </a:r>
          </a:p>
          <a:p>
            <a:pPr lvl="2"/>
            <a:r>
              <a:rPr lang="en-ZA" sz="1800" dirty="0">
                <a:effectLst/>
                <a:highlight>
                  <a:srgbClr val="FFFFFF"/>
                </a:highlight>
              </a:rPr>
              <a:t>Objects are instances of </a:t>
            </a:r>
            <a:r>
              <a:rPr lang="en-ZA" sz="1800" b="1" dirty="0">
                <a:effectLst/>
                <a:highlight>
                  <a:srgbClr val="FFFFFF"/>
                </a:highlight>
              </a:rPr>
              <a:t>classes</a:t>
            </a:r>
            <a:r>
              <a:rPr lang="en-ZA" sz="1800" dirty="0">
                <a:effectLst/>
                <a:highlight>
                  <a:srgbClr val="FFFFFF"/>
                </a:highlight>
              </a:rPr>
              <a:t>, which determine their types </a:t>
            </a:r>
          </a:p>
          <a:p>
            <a:r>
              <a:rPr lang="en-ZA" sz="24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Object-Oriented Design (OOD) </a:t>
            </a:r>
            <a:r>
              <a:rPr lang="en-ZA" sz="2400" dirty="0">
                <a:effectLst/>
                <a:highlight>
                  <a:srgbClr val="FFFFFF"/>
                </a:highlight>
                <a:latin typeface="ArialMT"/>
              </a:rPr>
              <a:t>is the process of using objects and object- oriented programming when designing a software solution.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74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BF97-586D-6627-8B61-C0D58EB5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CDDFB-0C4A-3FEB-FB52-32A115BBA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Polymorphism</a:t>
            </a:r>
            <a:r>
              <a:rPr lang="en-Z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in object-oriented programming (OOP), refers to the ability of objects of different classes to be treated as objects of a common superclass. It allows methods to be invoked on different objects in a uniform manner, even though these objects may belong to different classes and exhibit different behaviours.</a:t>
            </a:r>
          </a:p>
          <a:p>
            <a:pPr marL="0" indent="0">
              <a:buNone/>
            </a:pPr>
            <a:endParaRPr lang="en-ZA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n-US" dirty="0"/>
              <a:t>Polymorphism is the provision of a single interface to entities of different types. In essence, it is the ability to take on many forms. 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Ducktyping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2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DB4-D58F-B18A-4225-D085A1D9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</a:t>
            </a:r>
            <a:r>
              <a:rPr lang="en-US" dirty="0" err="1"/>
              <a:t>Polymorhism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3F4C8-454E-6B00-8512-93DF53136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Compile-time Polymorphism (Static Binding or Early Binding)</a:t>
            </a:r>
          </a:p>
          <a:p>
            <a:pPr marL="541782" lvl="1" indent="-285750">
              <a:buFontTx/>
              <a:buChar char="-"/>
            </a:pPr>
            <a:r>
              <a:rPr lang="en-US" dirty="0"/>
              <a:t>Decision on which method to call is made at compile time</a:t>
            </a:r>
          </a:p>
          <a:p>
            <a:pPr marL="541782" lvl="1" indent="-285750">
              <a:buFontTx/>
              <a:buChar char="-"/>
            </a:pPr>
            <a:r>
              <a:rPr lang="en-US" dirty="0"/>
              <a:t>Method &amp; operator overloading</a:t>
            </a:r>
            <a:endParaRPr lang="en-ZA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ZA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Runtime Polymorphism (Dynamic Binding or Late Binding)</a:t>
            </a:r>
            <a:r>
              <a:rPr lang="en-Z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r>
              <a:rPr lang="en-ZA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</a:p>
          <a:p>
            <a:pPr lvl="1"/>
            <a:r>
              <a:rPr lang="en-ZA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- </a:t>
            </a:r>
            <a:r>
              <a:rPr lang="en-Z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decision about which method to call is made at runtime based on the type of the object</a:t>
            </a:r>
            <a:endParaRPr lang="en-ZA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n-Z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- It is achieved through method overriding and interface implementation.</a:t>
            </a:r>
          </a:p>
          <a:p>
            <a:pPr lvl="1"/>
            <a:r>
              <a:rPr lang="en-Z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- involves redefining a method in a subclass that is already defined in its superclass.</a:t>
            </a:r>
            <a:endParaRPr lang="en-ZA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46258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2" name="Rectangle 14341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93558-2796-07D2-9B66-B6ACFA41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dirty="0"/>
              <a:t>Duck Typing </a:t>
            </a:r>
          </a:p>
        </p:txBody>
      </p:sp>
      <p:sp>
        <p:nvSpPr>
          <p:cNvPr id="14344" name="Rectangle 14343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D2581-D621-67C0-AC00-827367B0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ZA" dirty="0">
                <a:effectLst/>
                <a:highlight>
                  <a:srgbClr val="FFFFFF"/>
                </a:highlight>
                <a:latin typeface="ArialMT"/>
              </a:rPr>
              <a:t>Duck Typing – an object’s type/class is less important than the methods it defines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r>
              <a:rPr lang="en-ZA" dirty="0">
                <a:effectLst/>
                <a:highlight>
                  <a:srgbClr val="FFFFFF"/>
                </a:highlight>
                <a:latin typeface="ArialMT"/>
              </a:rPr>
              <a:t>"If it walks like a duck and it quacks like a duck, then it must be a duck"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r>
              <a:rPr lang="en-US" dirty="0"/>
              <a:t>Don’t check types, check for methods/attributes instead </a:t>
            </a:r>
          </a:p>
        </p:txBody>
      </p:sp>
      <p:pic>
        <p:nvPicPr>
          <p:cNvPr id="14337" name="Picture 1" descr="page20image37732352">
            <a:extLst>
              <a:ext uri="{FF2B5EF4-FFF2-40B4-BE49-F238E27FC236}">
                <a16:creationId xmlns:a16="http://schemas.microsoft.com/office/drawing/2014/main" id="{DF110283-7878-9175-AF62-687597CBEA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" r="1127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726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78C9-B82A-338E-D446-56A40343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 typing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EE77-06E6-184A-5110-85CB743D1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Z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duck typing, the focus is on the object's behaviour rather than its actual type or class. If an object supports the required methods or properties needed for a particular operation, it is considered to be of the expected type, even if it does not explicitly inherit from that type.</a:t>
            </a:r>
          </a:p>
          <a:p>
            <a:r>
              <a:rPr lang="en-ZA" dirty="0" err="1"/>
              <a:t>Eg</a:t>
            </a:r>
            <a:r>
              <a:rPr lang="en-ZA" dirty="0"/>
              <a:t>: iterating over collections of all types. </a:t>
            </a:r>
            <a:br>
              <a:rPr lang="en-Z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01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0C10-6FA5-E73F-1725-CB1AEB46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72E7D-DBE7-CB7F-D359-7D0CFDFF5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5499100" cy="3890965"/>
          </a:xfrm>
        </p:spPr>
        <p:txBody>
          <a:bodyPr/>
          <a:lstStyle/>
          <a:p>
            <a:r>
              <a:rPr lang="en-ZA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Subtyping </a:t>
            </a: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is a type of polymorphism where code written for a </a:t>
            </a:r>
            <a:r>
              <a:rPr lang="en-ZA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supertype </a:t>
            </a: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will work on a </a:t>
            </a:r>
            <a:r>
              <a:rPr lang="en-ZA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subtype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Often achieved with inheritance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endParaRPr lang="en-US" dirty="0"/>
          </a:p>
        </p:txBody>
      </p:sp>
      <p:pic>
        <p:nvPicPr>
          <p:cNvPr id="15361" name="Picture 1" descr="page22image37739424">
            <a:extLst>
              <a:ext uri="{FF2B5EF4-FFF2-40B4-BE49-F238E27FC236}">
                <a16:creationId xmlns:a16="http://schemas.microsoft.com/office/drawing/2014/main" id="{1B264175-F228-1F6B-34A2-1A15B779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543720"/>
            <a:ext cx="4271446" cy="577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601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C08B-1397-0206-CD16-B7442EC3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3B6F-715E-9FFD-F4B0-D75AF2D6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Ad-hoc polymorphism</a:t>
            </a: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, also known as </a:t>
            </a:r>
            <a:r>
              <a:rPr lang="en-ZA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method / operator overloading</a:t>
            </a: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, refers to a single name or symbol having multiple implementations depending on the arguments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1FE99-095F-AE00-D99B-951C8517C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75714"/>
            <a:ext cx="7772400" cy="312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74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8599-D591-53EA-446E-077304F3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62355-4293-22B5-919D-63B0CF17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implementation under a polymorphism is selected at compile time, the polymorphism is static </a:t>
            </a:r>
          </a:p>
          <a:p>
            <a:r>
              <a:rPr lang="en-US" dirty="0"/>
              <a:t>If the implementation under a polymorphism is selected at run time, the polymorphism is dynamic </a:t>
            </a:r>
          </a:p>
          <a:p>
            <a:r>
              <a:rPr lang="en-US" dirty="0"/>
              <a:t>Also called static dispatch and dynamic dispatch </a:t>
            </a:r>
          </a:p>
          <a:p>
            <a:r>
              <a:rPr lang="en-US" dirty="0"/>
              <a:t>Which type is used depends on the programming language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98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1D3B-AB3A-BE34-67ED-5C816CDA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F1BB-1A08-01A6-0141-3FEABE711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US" b="0" dirty="0"/>
              <a:t>Allows programmers to reuse code </a:t>
            </a: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US" b="0" dirty="0"/>
              <a:t>Helps cut down on the size of code </a:t>
            </a: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US" b="0" dirty="0"/>
              <a:t>Can improve the modularity of code </a:t>
            </a:r>
          </a:p>
          <a:p>
            <a:r>
              <a:rPr lang="en-US" dirty="0"/>
              <a:t>Cons</a:t>
            </a: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US" dirty="0"/>
              <a:t>Can be very complex</a:t>
            </a: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US" dirty="0"/>
              <a:t>Can make code harder to read (not sure which implementation will be called)</a:t>
            </a: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US" dirty="0"/>
              <a:t>Dynamic dispatch can be slower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11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7633-2E7D-2FEC-EF60-BCF9D1BB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Object-Oriented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929A-A054-5CDE-9534-EE75FA1A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Modularity and reusability make development:</a:t>
            </a:r>
          </a:p>
          <a:p>
            <a:pPr marL="541782" lvl="1" indent="-285750">
              <a:buFontTx/>
              <a:buChar char="-"/>
            </a:pPr>
            <a:r>
              <a:rPr lang="en-ZA" dirty="0">
                <a:highlight>
                  <a:srgbClr val="FFFFFF"/>
                </a:highlight>
                <a:latin typeface="ArialMT"/>
              </a:rPr>
              <a:t>Easier </a:t>
            </a:r>
          </a:p>
          <a:p>
            <a:pPr marL="541782" lvl="1" indent="-285750">
              <a:buFontTx/>
              <a:buChar char="-"/>
            </a:pPr>
            <a:r>
              <a:rPr lang="en-ZA" dirty="0">
                <a:effectLst/>
                <a:highlight>
                  <a:srgbClr val="FFFFFF"/>
                </a:highlight>
                <a:latin typeface="ArialMT"/>
              </a:rPr>
              <a:t>Faster </a:t>
            </a:r>
          </a:p>
          <a:p>
            <a:pPr marL="541782" lvl="1" indent="-285750">
              <a:buFontTx/>
              <a:buChar char="-"/>
            </a:pPr>
            <a:r>
              <a:rPr lang="en-ZA" dirty="0">
                <a:highlight>
                  <a:srgbClr val="FFFFFF"/>
                </a:highlight>
                <a:latin typeface="ArialMT"/>
              </a:rPr>
              <a:t>More productive </a:t>
            </a:r>
          </a:p>
          <a:p>
            <a:pPr marL="541782" lvl="1" indent="-285750">
              <a:buFontTx/>
              <a:buChar char="-"/>
            </a:pPr>
            <a:r>
              <a:rPr lang="en-ZA" dirty="0">
                <a:effectLst/>
                <a:highlight>
                  <a:srgbClr val="FFFFFF"/>
                </a:highlight>
                <a:latin typeface="ArialMT"/>
              </a:rPr>
              <a:t>Cheaper	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Modularity makes systems easier to maintain</a:t>
            </a:r>
            <a:endParaRPr lang="en-ZA" dirty="0">
              <a:highlight>
                <a:srgbClr val="FFFFFF"/>
              </a:highlight>
              <a:latin typeface="ArialMT"/>
            </a:endParaRPr>
          </a:p>
          <a:p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However, can be complicated to design and explain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ZA" sz="1800" dirty="0">
              <a:effectLst/>
              <a:highlight>
                <a:srgbClr val="FFFFFF"/>
              </a:highlight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401859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C907-5662-E234-23FD-7D4CD958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vs Process-Oriented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5F4A-B072-4BDF-F25C-A9668310C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Example: secure door and automatic lights </a:t>
            </a:r>
            <a:endParaRPr lang="en-ZA" dirty="0">
              <a:effectLst/>
              <a:highlight>
                <a:srgbClr val="FFFFFF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E7CD8-E152-3A4C-9425-8499B6F36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253" y="3004015"/>
            <a:ext cx="9003493" cy="317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8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4image37377312">
            <a:extLst>
              <a:ext uri="{FF2B5EF4-FFF2-40B4-BE49-F238E27FC236}">
                <a16:creationId xmlns:a16="http://schemas.microsoft.com/office/drawing/2014/main" id="{C5846B65-84E9-247D-E0C4-F11283994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09" y="4244790"/>
            <a:ext cx="6708913" cy="261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B00CA4-55DA-3278-0677-4A8BCA92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084" y="16384"/>
            <a:ext cx="10287000" cy="1147762"/>
          </a:xfrm>
        </p:spPr>
        <p:txBody>
          <a:bodyPr/>
          <a:lstStyle/>
          <a:p>
            <a:r>
              <a:rPr lang="en-US" dirty="0"/>
              <a:t>Object Calling and Answering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26EE-D652-8C43-5F79-2181F1AF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93" y="1717482"/>
            <a:ext cx="5631181" cy="3156668"/>
          </a:xfrm>
        </p:spPr>
        <p:txBody>
          <a:bodyPr>
            <a:normAutofit/>
          </a:bodyPr>
          <a:lstStyle/>
          <a:p>
            <a:r>
              <a:rPr lang="en-ZA" sz="1600" dirty="0">
                <a:effectLst/>
                <a:highlight>
                  <a:srgbClr val="FFFFFF"/>
                </a:highlight>
                <a:latin typeface="ArialMT"/>
              </a:rPr>
              <a:t>Example: </a:t>
            </a:r>
          </a:p>
          <a:p>
            <a:pPr marL="710946" lvl="3" indent="-171450">
              <a:buFont typeface="Arial" panose="020B0604020202020204" pitchFamily="34" charset="0"/>
              <a:buChar char="•"/>
            </a:pPr>
            <a:r>
              <a:rPr lang="en-ZA" sz="1100" dirty="0">
                <a:effectLst/>
                <a:highlight>
                  <a:srgbClr val="FFFFFF"/>
                </a:highlight>
                <a:latin typeface="ArialMT"/>
              </a:rPr>
              <a:t>Two integers are said to be coprime or relatively prime if they have no common factor other than 1 or, equivalently, if their greatest common divisor is 1. </a:t>
            </a:r>
            <a:endParaRPr lang="en-ZA" sz="1100" dirty="0">
              <a:effectLst/>
              <a:highlight>
                <a:srgbClr val="FFFFFF"/>
              </a:highlight>
            </a:endParaRPr>
          </a:p>
          <a:p>
            <a:r>
              <a:rPr lang="en-ZA" sz="1600" dirty="0">
                <a:effectLst/>
                <a:highlight>
                  <a:srgbClr val="FFFFFF"/>
                </a:highlight>
                <a:latin typeface="ArialMT"/>
              </a:rPr>
              <a:t>Elmer is an object with the method </a:t>
            </a:r>
            <a:r>
              <a:rPr lang="en-ZA" sz="1600" i="1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areCoprimes</a:t>
            </a:r>
            <a:r>
              <a:rPr lang="en-ZA" sz="160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endParaRPr lang="en-ZA" sz="1600" dirty="0">
              <a:effectLst/>
              <a:highlight>
                <a:srgbClr val="FFFFFF"/>
              </a:highlight>
            </a:endParaRPr>
          </a:p>
          <a:p>
            <a:r>
              <a:rPr lang="en-ZA" sz="1600" dirty="0">
                <a:effectLst/>
                <a:highlight>
                  <a:srgbClr val="FFFFFF"/>
                </a:highlight>
                <a:latin typeface="ArialMT"/>
              </a:rPr>
              <a:t>Stu calls Elmer’s method with input 905 and 1988 </a:t>
            </a:r>
            <a:endParaRPr lang="en-ZA" sz="1600" dirty="0">
              <a:effectLst/>
              <a:highlight>
                <a:srgbClr val="FFFFFF"/>
              </a:highlight>
            </a:endParaRPr>
          </a:p>
          <a:p>
            <a:r>
              <a:rPr lang="en-ZA" sz="1600" dirty="0">
                <a:effectLst/>
                <a:highlight>
                  <a:srgbClr val="FFFFFF"/>
                </a:highlight>
                <a:latin typeface="ArialMT"/>
              </a:rPr>
              <a:t>Elmer runs the method and returns “YES” </a:t>
            </a:r>
            <a:endParaRPr lang="en-ZA" sz="1600" dirty="0">
              <a:effectLst/>
              <a:highlight>
                <a:srgbClr val="FFFFFF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1FC958-8617-FB5D-3988-3CA4051D0BEE}"/>
              </a:ext>
            </a:extLst>
          </p:cNvPr>
          <p:cNvSpPr txBox="1">
            <a:spLocks/>
          </p:cNvSpPr>
          <p:nvPr/>
        </p:nvSpPr>
        <p:spPr>
          <a:xfrm>
            <a:off x="6161265" y="1717482"/>
            <a:ext cx="5822011" cy="3156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ZA" sz="1600" dirty="0">
                <a:highlight>
                  <a:srgbClr val="FFFFFF"/>
                </a:highlight>
                <a:latin typeface="ArialMT"/>
              </a:rPr>
              <a:t>Key Considerations:</a:t>
            </a:r>
          </a:p>
          <a:p>
            <a:pPr algn="r"/>
            <a:r>
              <a:rPr lang="en-ZA" sz="1600" dirty="0">
                <a:highlight>
                  <a:srgbClr val="FFFFFF"/>
                </a:highlight>
                <a:latin typeface="ArialMT"/>
              </a:rPr>
              <a:t>Stu must adhere to rules about calling Elmer’s method</a:t>
            </a:r>
          </a:p>
          <a:p>
            <a:pPr algn="r"/>
            <a:r>
              <a:rPr lang="en-ZA" sz="1600" dirty="0">
                <a:highlight>
                  <a:srgbClr val="FFFFFF"/>
                </a:highlight>
              </a:rPr>
              <a:t>Number of inputs, data types, etc</a:t>
            </a:r>
          </a:p>
          <a:p>
            <a:pPr algn="r"/>
            <a:r>
              <a:rPr lang="en-ZA" sz="1600" dirty="0">
                <a:highlight>
                  <a:srgbClr val="FFFFFF"/>
                </a:highlight>
              </a:rPr>
              <a:t>Rule definition exists on Elmer</a:t>
            </a:r>
          </a:p>
          <a:p>
            <a:pPr algn="r"/>
            <a:r>
              <a:rPr lang="en-ZA" sz="1600" dirty="0">
                <a:highlight>
                  <a:srgbClr val="FFFFFF"/>
                </a:highlight>
              </a:rPr>
              <a:t>Elmer might want to keep internals secret</a:t>
            </a:r>
          </a:p>
        </p:txBody>
      </p:sp>
    </p:spTree>
    <p:extLst>
      <p:ext uri="{BB962C8B-B14F-4D97-AF65-F5344CB8AC3E}">
        <p14:creationId xmlns:p14="http://schemas.microsoft.com/office/powerpoint/2010/main" val="42100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C907-5662-E234-23FD-7D4CD958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vs Process-Oriented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5F4A-B072-4BDF-F25C-A9668310C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Process-Oriented is more intuitive because it is person-centric (x happens then y)</a:t>
            </a:r>
          </a:p>
          <a:p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Object-oriented may be more confusing because of labour-division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ZA" b="0" dirty="0">
                <a:effectLst/>
                <a:highlight>
                  <a:srgbClr val="FFFFFF"/>
                </a:highlight>
                <a:latin typeface="ArialMT"/>
              </a:rPr>
              <a:t>Thinking how to break-up the problem into tasks, assign responsibilities, and coordinate the work</a:t>
            </a:r>
            <a:br>
              <a:rPr lang="en-ZA" b="0" dirty="0">
                <a:effectLst/>
                <a:highlight>
                  <a:srgbClr val="FFFFFF"/>
                </a:highlight>
                <a:latin typeface="ArialMT"/>
              </a:rPr>
            </a:br>
            <a:r>
              <a:rPr lang="en-ZA" b="0" dirty="0">
                <a:effectLst/>
                <a:highlight>
                  <a:srgbClr val="FFFFFF"/>
                </a:highlight>
                <a:latin typeface="ArialMT"/>
              </a:rPr>
              <a:t>It’s a management problem... </a:t>
            </a:r>
            <a:endParaRPr lang="en-ZA" b="0" dirty="0">
              <a:effectLst/>
              <a:highlight>
                <a:srgbClr val="FFFFFF"/>
              </a:highlight>
            </a:endParaRPr>
          </a:p>
          <a:p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Object-Oriented is organisation-centric, designed to scale to large problems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pPr lvl="1"/>
            <a:r>
              <a:rPr lang="en-ZA" dirty="0">
                <a:effectLst/>
                <a:highlight>
                  <a:srgbClr val="FFFFFF"/>
                </a:highlight>
                <a:latin typeface="ArialMT"/>
              </a:rPr>
              <a:t>- But it’s hard to design an organisation well... </a:t>
            </a:r>
            <a:endParaRPr lang="en-ZA" dirty="0"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13488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4E6B-B46A-EF6F-84F9-A81BA5BF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design OO systems well?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E8790-C5BC-809B-4653-BC72304EB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That’s basically what the whole course is about...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Key methodological factors: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pPr marL="541782" lvl="1" indent="-285750">
              <a:buFontTx/>
              <a:buChar char="-"/>
            </a:pP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Agility (like the scrum process)</a:t>
            </a:r>
          </a:p>
          <a:p>
            <a:pPr marL="541782" lvl="1" indent="-285750">
              <a:buFontTx/>
              <a:buChar char="-"/>
            </a:pP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Traceability </a:t>
            </a:r>
          </a:p>
          <a:p>
            <a:pPr marL="541782" lvl="1" indent="-285750">
              <a:buFontTx/>
              <a:buChar char="-"/>
            </a:pP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Testability </a:t>
            </a:r>
          </a:p>
          <a:p>
            <a:pPr marL="541782" lvl="1" indent="-285750">
              <a:buFontTx/>
              <a:buChar char="-"/>
            </a:pP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Measurability </a:t>
            </a:r>
          </a:p>
          <a:p>
            <a:pPr marL="541782" lvl="1" indent="-285750">
              <a:buFontTx/>
              <a:buChar char="-"/>
            </a:pP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Security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pPr marL="541782" lvl="1" indent="-285750">
              <a:buFontTx/>
              <a:buChar char="-"/>
            </a:pPr>
            <a:endParaRPr lang="en-ZA" dirty="0"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35165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91" name="Rectangle 16390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66B9E-487B-54EA-7703-233CAFEE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en-US" dirty="0"/>
              <a:t>Traceability </a:t>
            </a:r>
          </a:p>
        </p:txBody>
      </p:sp>
      <p:sp>
        <p:nvSpPr>
          <p:cNvPr id="16393" name="Rectangle 16392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42B1-E515-6B04-27FD-36254969D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ZA" dirty="0">
                <a:effectLst/>
                <a:highlight>
                  <a:srgbClr val="FFFFFF"/>
                </a:highlight>
                <a:latin typeface="ArialMT"/>
              </a:rPr>
              <a:t>It should be possible to trace the evolution of a software system, step-by- step, from individual requirements to blocks of code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You should always be able to answer “why is this here?”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r>
              <a:rPr lang="en-US" dirty="0"/>
              <a:t>Good traceability ensures you are </a:t>
            </a:r>
          </a:p>
          <a:p>
            <a:r>
              <a:rPr lang="en-US" dirty="0"/>
              <a:t>spending your time and resources on the right things </a:t>
            </a:r>
          </a:p>
          <a:p>
            <a:endParaRPr lang="en-US" dirty="0"/>
          </a:p>
        </p:txBody>
      </p:sp>
      <p:pic>
        <p:nvPicPr>
          <p:cNvPr id="16386" name="Picture 2" descr="page30image37277760">
            <a:extLst>
              <a:ext uri="{FF2B5EF4-FFF2-40B4-BE49-F238E27FC236}">
                <a16:creationId xmlns:a16="http://schemas.microsoft.com/office/drawing/2014/main" id="{5D79EA34-AE77-F71F-6B55-60F6407A1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521" y="2198898"/>
            <a:ext cx="4708521" cy="246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37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100D-5C73-91CC-DDCE-5607EB83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B6546-DA66-396F-3056-AB562E3E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Test-Driven Development (TDD): Software requirements should be converted to test cases before software is fully developed </a:t>
            </a:r>
          </a:p>
          <a:p>
            <a:r>
              <a:rPr lang="en-US" dirty="0"/>
              <a:t>Every step in the development process must start with a plan of how to verify that the result meets a goal</a:t>
            </a:r>
          </a:p>
          <a:p>
            <a:r>
              <a:rPr lang="en-US" dirty="0"/>
              <a:t>The developer should not create a software artifact (a system requirement, a UML diagram, or source code) unless they know how it will be tested </a:t>
            </a:r>
          </a:p>
          <a:p>
            <a:r>
              <a:rPr lang="en-US" dirty="0"/>
              <a:t>Facilitated by continuous integration tools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52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CD1-3FF8-4957-2793-2AC79D28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1E48-6CF9-C989-3C8E-979D92C3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the quality of the software </a:t>
            </a:r>
          </a:p>
          <a:p>
            <a:r>
              <a:rPr lang="en-US" dirty="0"/>
              <a:t>e.g. usage statistics, bug reports, performance, </a:t>
            </a:r>
            <a:r>
              <a:rPr lang="en-US" dirty="0" err="1"/>
              <a:t>optimisation</a:t>
            </a:r>
            <a:r>
              <a:rPr lang="en-US" dirty="0"/>
              <a:t> </a:t>
            </a:r>
          </a:p>
          <a:p>
            <a:r>
              <a:rPr lang="en-US" dirty="0"/>
              <a:t>Measure the productivity of development</a:t>
            </a:r>
            <a:br>
              <a:rPr lang="en-US" dirty="0"/>
            </a:br>
            <a:r>
              <a:rPr lang="en-US" dirty="0"/>
              <a:t>e.g. Scrum points per unit time, burndown charts, etc.</a:t>
            </a:r>
          </a:p>
          <a:p>
            <a:r>
              <a:rPr lang="en-US" dirty="0"/>
              <a:t>However, often better just to let everybody do their job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28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1F96-8682-7730-BBD5-DC75626D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A75F-6E9A-7FD2-A40D-EA93D43F8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Often need to consider security of a system when designing it</a:t>
            </a:r>
          </a:p>
          <a:p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Security issues can arise due to: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  <a:highlight>
                  <a:srgbClr val="FFFFFF"/>
                </a:highlight>
                <a:latin typeface="ArialMT"/>
              </a:rPr>
              <a:t>Poorly designed code, which can be exploited</a:t>
            </a: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  <a:highlight>
                  <a:srgbClr val="FFFFFF"/>
                </a:highlight>
                <a:latin typeface="ArialMT"/>
              </a:rPr>
              <a:t>Interconnectivity, meaning one compromised system can be used to compromise those connected to it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Security needs may conflict with other requirements e.g. ease of use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82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Rectangle 17424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26" name="Straight Connector 17425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427" name="Rectangle 17426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 descr="Pokemon Bye GIFs | Tenor">
            <a:extLst>
              <a:ext uri="{FF2B5EF4-FFF2-40B4-BE49-F238E27FC236}">
                <a16:creationId xmlns:a16="http://schemas.microsoft.com/office/drawing/2014/main" id="{5E041F9E-918B-CA77-D33D-DE23AF5170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2" b="5583"/>
          <a:stretch/>
        </p:blipFill>
        <p:spPr bwMode="auto">
          <a:xfrm>
            <a:off x="20" y="1571"/>
            <a:ext cx="12191980" cy="685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28" name="Freeform: Shape 17420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9622A-D14B-71B5-4EA8-D045AA99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2211977"/>
            <a:ext cx="3535679" cy="14509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Bye bye</a:t>
            </a:r>
          </a:p>
        </p:txBody>
      </p:sp>
      <p:cxnSp>
        <p:nvCxnSpPr>
          <p:cNvPr id="17429" name="Straight Connector 17428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31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02FD-9741-68BB-0E84-9823174A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Calling and Answering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7455-7BB2-0EFD-A9EA-C28B79DF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Important: Objects don’t accept arbitrary calls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Acceptable calls are defined by </a:t>
            </a:r>
            <a:r>
              <a:rPr lang="en-ZA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methods</a:t>
            </a:r>
            <a:br>
              <a:rPr lang="en-ZA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a.k.a. Operations, Procedures, Subroutines, Functions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r>
              <a:rPr lang="en-US" dirty="0"/>
              <a:t>Each method has its own signature (name, params, types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B2CC2D-D6FD-F78E-E771-DB027E49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134" y="4086638"/>
            <a:ext cx="7772400" cy="247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8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3077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3393F-FDB5-6D1B-7268-DF0E3646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en-US" dirty="0"/>
              <a:t>Object Interface </a:t>
            </a:r>
          </a:p>
        </p:txBody>
      </p:sp>
      <p:sp>
        <p:nvSpPr>
          <p:cNvPr id="3080" name="Rectangle 3079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8822-8FF9-850F-5A67-1AC8A2C00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Every method has a signature </a:t>
            </a:r>
          </a:p>
          <a:p>
            <a:r>
              <a:rPr lang="en-ZA" dirty="0">
                <a:effectLst/>
                <a:highlight>
                  <a:srgbClr val="FFFFFF"/>
                </a:highlight>
                <a:latin typeface="ArialMT"/>
              </a:rPr>
              <a:t>An object’s </a:t>
            </a:r>
            <a:r>
              <a:rPr lang="en-ZA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interface </a:t>
            </a:r>
            <a:r>
              <a:rPr lang="en-ZA" dirty="0">
                <a:effectLst/>
                <a:highlight>
                  <a:srgbClr val="FFFFFF"/>
                </a:highlight>
                <a:latin typeface="ArialMT"/>
              </a:rPr>
              <a:t>is the set of method signatures for that object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r>
              <a:rPr lang="en-ZA" dirty="0">
                <a:effectLst/>
                <a:highlight>
                  <a:srgbClr val="FFFFFF"/>
                </a:highlight>
                <a:latin typeface="ArialMT"/>
              </a:rPr>
              <a:t>An object can hide its state (attributes), restricting access through an interface (</a:t>
            </a:r>
            <a:r>
              <a:rPr lang="en-ZA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Information Hiding</a:t>
            </a:r>
            <a:r>
              <a:rPr lang="en-ZA" dirty="0">
                <a:effectLst/>
                <a:highlight>
                  <a:srgbClr val="FFFFFF"/>
                </a:highlight>
                <a:latin typeface="ArialMT"/>
              </a:rPr>
              <a:t>)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3073" name="Picture 1" descr="page6image37268656">
            <a:extLst>
              <a:ext uri="{FF2B5EF4-FFF2-40B4-BE49-F238E27FC236}">
                <a16:creationId xmlns:a16="http://schemas.microsoft.com/office/drawing/2014/main" id="{3642ACEC-CF15-8697-87D0-65ADEBEBE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521" y="2087072"/>
            <a:ext cx="4708521" cy="268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46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2" name="Rectangle 410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" name="Rectangle 4103">
            <a:extLst>
              <a:ext uri="{FF2B5EF4-FFF2-40B4-BE49-F238E27FC236}">
                <a16:creationId xmlns:a16="http://schemas.microsoft.com/office/drawing/2014/main" id="{4B0B6324-6A1A-B7EA-C516-602D92107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6" name="Freeform: Shape 4105">
            <a:extLst>
              <a:ext uri="{FF2B5EF4-FFF2-40B4-BE49-F238E27FC236}">
                <a16:creationId xmlns:a16="http://schemas.microsoft.com/office/drawing/2014/main" id="{BE0508C3-90C1-757B-0304-C22A54C40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1" y="1247985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1AA80-7306-BC40-1A6C-64E3938E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313" y="2288987"/>
            <a:ext cx="3756612" cy="2283013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Client and Server Objects </a:t>
            </a:r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6A9ADC05-2E41-F02B-2C08-E86A8B09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984F-CA9E-CA33-B4BD-4E6DFDAB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8" y="762000"/>
            <a:ext cx="4219148" cy="3048000"/>
          </a:xfrm>
        </p:spPr>
        <p:txBody>
          <a:bodyPr anchor="ctr">
            <a:normAutofit/>
          </a:bodyPr>
          <a:lstStyle/>
          <a:p>
            <a:r>
              <a:rPr lang="en-ZA" sz="2400" dirty="0">
                <a:effectLst/>
                <a:highlight>
                  <a:srgbClr val="FFFFFF"/>
                </a:highlight>
                <a:latin typeface="ArialMT"/>
              </a:rPr>
              <a:t>Objects send messages by calling methods </a:t>
            </a:r>
            <a:endParaRPr lang="en-ZA" sz="2400" dirty="0">
              <a:effectLst/>
              <a:highlight>
                <a:srgbClr val="FFFFFF"/>
              </a:highlight>
            </a:endParaRPr>
          </a:p>
          <a:p>
            <a:pPr lvl="2"/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The method call is the </a:t>
            </a:r>
            <a:r>
              <a:rPr lang="en-ZA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message</a:t>
            </a:r>
          </a:p>
          <a:p>
            <a:pPr lvl="2"/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Object calling the method is the </a:t>
            </a:r>
            <a:r>
              <a:rPr lang="en-ZA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client object</a:t>
            </a:r>
          </a:p>
          <a:p>
            <a:pPr lvl="2"/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Object receiving and executing the call is the server object </a:t>
            </a:r>
          </a:p>
        </p:txBody>
      </p:sp>
      <p:pic>
        <p:nvPicPr>
          <p:cNvPr id="4097" name="Picture 1" descr="page7image37266784">
            <a:extLst>
              <a:ext uri="{FF2B5EF4-FFF2-40B4-BE49-F238E27FC236}">
                <a16:creationId xmlns:a16="http://schemas.microsoft.com/office/drawing/2014/main" id="{9D2B03CA-44A3-10D1-A5BA-836749A10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0740" y="4367088"/>
            <a:ext cx="3325090" cy="167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12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21D-150F-9613-D2D2-DAA309EE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4400">
                <a:effectLst/>
                <a:highlight>
                  <a:srgbClr val="FFFFFF"/>
                </a:highlight>
                <a:latin typeface="TrebuchetMS" panose="020B0703020202090204" pitchFamily="34" charset="0"/>
              </a:rPr>
              <a:t>Object Interfaces 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72AF4-850F-4658-3DDE-D28219E0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An object’s </a:t>
            </a:r>
            <a:r>
              <a:rPr lang="en-ZA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interface </a:t>
            </a: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is the set of method </a:t>
            </a:r>
            <a:r>
              <a:rPr lang="en-ZA" sz="1800" b="1" dirty="0">
                <a:effectLst/>
                <a:highlight>
                  <a:srgbClr val="FFFFFF"/>
                </a:highlight>
                <a:latin typeface="ArialMT"/>
              </a:rPr>
              <a:t>signatures</a:t>
            </a: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Methods define the “services” the server object will offer </a:t>
            </a:r>
            <a:endParaRPr lang="en-ZA" dirty="0">
              <a:effectLst/>
              <a:highlight>
                <a:srgbClr val="FFFFFF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An </a:t>
            </a:r>
            <a:r>
              <a:rPr lang="en-ZA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interface </a:t>
            </a: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is a set of functional properties (services) that a </a:t>
            </a:r>
            <a:r>
              <a:rPr lang="en-ZA" dirty="0">
                <a:highlight>
                  <a:srgbClr val="FFFFFF"/>
                </a:highlight>
              </a:rPr>
              <a:t> </a:t>
            </a: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software object provides or requires.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effectLst/>
                <a:highlight>
                  <a:srgbClr val="FFFFFF"/>
                </a:highlight>
              </a:rPr>
              <a:t>The methods (services) should be created and named based on the needs of client objects that will use the services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>
                <a:effectLst/>
                <a:highlight>
                  <a:srgbClr val="FFFFFF"/>
                </a:highlight>
              </a:rPr>
              <a:t>“On-demand” design - we “pull” interfaces and their implementations into existence from the needs of the client, rather than “pushing” out the features that we think a class should provide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ZA" dirty="0">
              <a:effectLst/>
              <a:highlight>
                <a:srgbClr val="FFFFFF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endParaRPr lang="en-ZA" dirty="0">
              <a:effectLst/>
              <a:highlight>
                <a:srgbClr val="FFFFFF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6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5125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8" name="Rectangle 5127">
            <a:extLst>
              <a:ext uri="{FF2B5EF4-FFF2-40B4-BE49-F238E27FC236}">
                <a16:creationId xmlns:a16="http://schemas.microsoft.com/office/drawing/2014/main" id="{4B0B6324-6A1A-B7EA-C516-602D92107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0" name="Freeform: Shape 5129">
            <a:extLst>
              <a:ext uri="{FF2B5EF4-FFF2-40B4-BE49-F238E27FC236}">
                <a16:creationId xmlns:a16="http://schemas.microsoft.com/office/drawing/2014/main" id="{BE0508C3-90C1-757B-0304-C22A54C40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1" y="1247985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F5B11-B386-3C66-E223-97BD061C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313" y="2288987"/>
            <a:ext cx="3756612" cy="22830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Modularity </a:t>
            </a:r>
            <a:endParaRPr lang="en-US"/>
          </a:p>
        </p:txBody>
      </p:sp>
      <p:sp>
        <p:nvSpPr>
          <p:cNvPr id="5132" name="Rectangle 5131">
            <a:extLst>
              <a:ext uri="{FF2B5EF4-FFF2-40B4-BE49-F238E27FC236}">
                <a16:creationId xmlns:a16="http://schemas.microsoft.com/office/drawing/2014/main" id="{6A9ADC05-2E41-F02B-2C08-E86A8B09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A254B-6171-8073-9C84-C0FFEF59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8" y="762000"/>
            <a:ext cx="4219148" cy="3048000"/>
          </a:xfrm>
        </p:spPr>
        <p:txBody>
          <a:bodyPr anchor="ctr">
            <a:normAutofit/>
          </a:bodyPr>
          <a:lstStyle/>
          <a:p>
            <a:r>
              <a:rPr lang="en-US" b="1" dirty="0"/>
              <a:t>Modular programming </a:t>
            </a:r>
            <a:r>
              <a:rPr lang="en-US" dirty="0"/>
              <a:t>is a software design technique that emphasizes separating the functionality of a program into independent, interchangeable modules (packages). </a:t>
            </a:r>
          </a:p>
          <a:p>
            <a:endParaRPr lang="en-US" dirty="0"/>
          </a:p>
        </p:txBody>
      </p:sp>
      <p:pic>
        <p:nvPicPr>
          <p:cNvPr id="5121" name="Picture 1" descr="page9image37277968">
            <a:extLst>
              <a:ext uri="{FF2B5EF4-FFF2-40B4-BE49-F238E27FC236}">
                <a16:creationId xmlns:a16="http://schemas.microsoft.com/office/drawing/2014/main" id="{CE383C8E-657E-8F89-A780-02A5DA9E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0740" y="4367089"/>
            <a:ext cx="3325090" cy="16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27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62DD-B8B8-21E8-C1C8-1931D5C6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 vs Objects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453DA-BAE2-0F2E-A0E0-BE5CCC35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ighlight>
                  <a:srgbClr val="FFFFFF"/>
                </a:highlight>
                <a:latin typeface="ArialMT"/>
              </a:rPr>
              <a:t>Modules are loose groupings of subprograms and data </a:t>
            </a:r>
          </a:p>
          <a:p>
            <a:endParaRPr lang="en-ZA" dirty="0">
              <a:highlight>
                <a:srgbClr val="FFFFFF"/>
              </a:highlight>
              <a:latin typeface="ArialMT"/>
            </a:endParaRPr>
          </a:p>
          <a:p>
            <a:endParaRPr lang="en-ZA" dirty="0">
              <a:highlight>
                <a:srgbClr val="FFFFFF"/>
              </a:highlight>
              <a:latin typeface="ArialMT"/>
            </a:endParaRPr>
          </a:p>
          <a:p>
            <a:endParaRPr lang="en-ZA" dirty="0">
              <a:highlight>
                <a:srgbClr val="FFFFFF"/>
              </a:highlight>
              <a:latin typeface="ArialMT"/>
            </a:endParaRPr>
          </a:p>
          <a:p>
            <a:endParaRPr lang="en-ZA" dirty="0">
              <a:highlight>
                <a:srgbClr val="FFFFFF"/>
              </a:highlight>
              <a:latin typeface="ArialMT"/>
            </a:endParaRPr>
          </a:p>
          <a:p>
            <a:endParaRPr lang="en-ZA" dirty="0">
              <a:highlight>
                <a:srgbClr val="FFFFFF"/>
              </a:highlight>
              <a:latin typeface="ArialMT"/>
            </a:endParaRPr>
          </a:p>
          <a:p>
            <a:r>
              <a:rPr lang="en-ZA" dirty="0">
                <a:highlight>
                  <a:srgbClr val="FFFFFF"/>
                </a:highlight>
                <a:latin typeface="ArialMT"/>
              </a:rPr>
              <a:t>Objects encapsulate data </a:t>
            </a:r>
            <a:endParaRPr lang="en-ZA" dirty="0">
              <a:highlight>
                <a:srgbClr val="FFFFFF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C5C2DB-F615-AA6E-F1DC-7E50D357A639}"/>
              </a:ext>
            </a:extLst>
          </p:cNvPr>
          <p:cNvSpPr txBox="1">
            <a:spLocks/>
          </p:cNvSpPr>
          <p:nvPr/>
        </p:nvSpPr>
        <p:spPr>
          <a:xfrm>
            <a:off x="-5066176" y="7303146"/>
            <a:ext cx="4824876" cy="26287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1" descr="page10image37406960">
            <a:extLst>
              <a:ext uri="{FF2B5EF4-FFF2-40B4-BE49-F238E27FC236}">
                <a16:creationId xmlns:a16="http://schemas.microsoft.com/office/drawing/2014/main" id="{A01F0BA9-CB2A-CC1D-FF62-26A0FB66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94" y="2857499"/>
            <a:ext cx="8424582" cy="175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page10image37470416">
            <a:extLst>
              <a:ext uri="{FF2B5EF4-FFF2-40B4-BE49-F238E27FC236}">
                <a16:creationId xmlns:a16="http://schemas.microsoft.com/office/drawing/2014/main" id="{95B150F1-097A-58B8-E9E5-F3E492A6E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11" y="5185674"/>
            <a:ext cx="7296147" cy="130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01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fterglow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ccbf502-6b91-40d6-be02-5ffa0eb711d6}" enabled="0" method="" siteId="{cccbf502-6b91-40d6-be02-5ffa0eb711d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1904</Words>
  <Application>Microsoft Macintosh PowerPoint</Application>
  <PresentationFormat>Widescreen</PresentationFormat>
  <Paragraphs>194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Aptos</vt:lpstr>
      <vt:lpstr>Arial</vt:lpstr>
      <vt:lpstr>ArialMT</vt:lpstr>
      <vt:lpstr>Söhne</vt:lpstr>
      <vt:lpstr>Trade Gothic Next Cond</vt:lpstr>
      <vt:lpstr>Trade Gothic Next Light</vt:lpstr>
      <vt:lpstr>TrebuchetMS</vt:lpstr>
      <vt:lpstr>AfterglowVTI</vt:lpstr>
      <vt:lpstr>The Object Model</vt:lpstr>
      <vt:lpstr> Object Oriented Design (OOD)</vt:lpstr>
      <vt:lpstr>Object Calling and Answering </vt:lpstr>
      <vt:lpstr>Object Calling and Answering </vt:lpstr>
      <vt:lpstr>Object Interface </vt:lpstr>
      <vt:lpstr>Client and Server Objects </vt:lpstr>
      <vt:lpstr>Object Interfaces </vt:lpstr>
      <vt:lpstr>Modularity </vt:lpstr>
      <vt:lpstr>Modules vs Objects </vt:lpstr>
      <vt:lpstr>How do we represent &amp; communicate these objects?</vt:lpstr>
      <vt:lpstr>UML</vt:lpstr>
      <vt:lpstr>Key components of UML include:</vt:lpstr>
      <vt:lpstr>UML Notation for Classes</vt:lpstr>
      <vt:lpstr>UML Notation for Classes </vt:lpstr>
      <vt:lpstr>UML Object Relationships: Association</vt:lpstr>
      <vt:lpstr>UML Object Relationships: Inheritance</vt:lpstr>
      <vt:lpstr>UML Object Relationships: Composition </vt:lpstr>
      <vt:lpstr>UML Object Relationships: aggregation  </vt:lpstr>
      <vt:lpstr>Object Relationships </vt:lpstr>
      <vt:lpstr>Polymorphism </vt:lpstr>
      <vt:lpstr>Two types of Polymorhism</vt:lpstr>
      <vt:lpstr>Duck Typing </vt:lpstr>
      <vt:lpstr>Duck typing </vt:lpstr>
      <vt:lpstr>Polymorphism </vt:lpstr>
      <vt:lpstr>polymorphism</vt:lpstr>
      <vt:lpstr>Polymorphism </vt:lpstr>
      <vt:lpstr>Why Polymorphism</vt:lpstr>
      <vt:lpstr>Why Object-Oriented Design?</vt:lpstr>
      <vt:lpstr>Object-Oriented vs Process-Oriented </vt:lpstr>
      <vt:lpstr>Object-Oriented vs Process-Oriented </vt:lpstr>
      <vt:lpstr>How do we design OO systems well? </vt:lpstr>
      <vt:lpstr>Traceability </vt:lpstr>
      <vt:lpstr>Testability </vt:lpstr>
      <vt:lpstr>Measurability </vt:lpstr>
      <vt:lpstr>Security </vt:lpstr>
      <vt:lpstr>Bye bye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Object Model</dc:title>
  <dc:creator>Lucky Nkosi</dc:creator>
  <cp:lastModifiedBy>Lucky Nkosi</cp:lastModifiedBy>
  <cp:revision>1</cp:revision>
  <dcterms:created xsi:type="dcterms:W3CDTF">2024-03-18T10:42:41Z</dcterms:created>
  <dcterms:modified xsi:type="dcterms:W3CDTF">2024-03-19T12:16:31Z</dcterms:modified>
</cp:coreProperties>
</file>