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4"/>
  </p:notesMasterIdLst>
  <p:handoutMasterIdLst>
    <p:handoutMasterId r:id="rId35"/>
  </p:handoutMasterIdLst>
  <p:sldIdLst>
    <p:sldId id="669" r:id="rId2"/>
    <p:sldId id="678" r:id="rId3"/>
    <p:sldId id="679" r:id="rId4"/>
    <p:sldId id="680" r:id="rId5"/>
    <p:sldId id="681" r:id="rId6"/>
    <p:sldId id="682" r:id="rId7"/>
    <p:sldId id="822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690" r:id="rId16"/>
    <p:sldId id="691" r:id="rId17"/>
    <p:sldId id="692" r:id="rId18"/>
    <p:sldId id="696" r:id="rId19"/>
    <p:sldId id="697" r:id="rId20"/>
    <p:sldId id="826" r:id="rId21"/>
    <p:sldId id="698" r:id="rId22"/>
    <p:sldId id="701" r:id="rId23"/>
    <p:sldId id="702" r:id="rId24"/>
    <p:sldId id="703" r:id="rId25"/>
    <p:sldId id="706" r:id="rId26"/>
    <p:sldId id="707" r:id="rId27"/>
    <p:sldId id="714" r:id="rId28"/>
    <p:sldId id="723" r:id="rId29"/>
    <p:sldId id="731" r:id="rId30"/>
    <p:sldId id="823" r:id="rId31"/>
    <p:sldId id="824" r:id="rId32"/>
    <p:sldId id="825" r:id="rId33"/>
  </p:sldIdLst>
  <p:sldSz cx="9144000" cy="6858000" type="screen4x3"/>
  <p:notesSz cx="69469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Helvetica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Helvetica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Helvetica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Helvetica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Helvetica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Helvetica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Helvetica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Helvetica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Helvetica" charset="0"/>
        <a:ea typeface="MS PGothic" charset="0"/>
        <a:cs typeface="MS P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14"/>
    <a:srgbClr val="6AFFF0"/>
    <a:srgbClr val="00FFFF"/>
    <a:srgbClr val="0000CC"/>
    <a:srgbClr val="008000"/>
    <a:srgbClr val="0033CC"/>
    <a:srgbClr val="99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8" d="100"/>
          <a:sy n="108" d="100"/>
        </p:scale>
        <p:origin x="-80" y="1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spcBef>
                <a:spcPct val="50000"/>
              </a:spcBef>
              <a:defRPr sz="1200"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spcBef>
                <a:spcPct val="50000"/>
              </a:spcBef>
              <a:defRPr sz="1200"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spcBef>
                <a:spcPct val="50000"/>
              </a:spcBef>
              <a:defRPr sz="1200"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spcBef>
                <a:spcPct val="50000"/>
              </a:spcBef>
              <a:defRPr sz="1200" smtClean="0">
                <a:cs typeface="Times New Roman" charset="0"/>
              </a:defRPr>
            </a:lvl1pPr>
          </a:lstStyle>
          <a:p>
            <a:pPr>
              <a:defRPr/>
            </a:pPr>
            <a:fld id="{36EBC06F-E1C3-E64C-907F-FBF469160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8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200"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200"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 smtClean="0">
                <a:cs typeface="Times New Roman" charset="0"/>
              </a:defRPr>
            </a:lvl1pPr>
          </a:lstStyle>
          <a:p>
            <a:pPr>
              <a:defRPr/>
            </a:pPr>
            <a:fld id="{F6A8FD7C-AA90-614F-9964-E9DB669D0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32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fld id="{3B6324EF-23A9-2844-A7E3-EE14BBFF8138}" type="slidenum">
              <a:rPr lang="en-US" sz="1200">
                <a:cs typeface="Times New Roman" charset="0"/>
              </a:rPr>
              <a:pPr/>
              <a:t>19</a:t>
            </a:fld>
            <a:endParaRPr lang="en-US" sz="1200"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fld id="{3B6324EF-23A9-2844-A7E3-EE14BBFF8138}" type="slidenum">
              <a:rPr lang="en-US" sz="1200">
                <a:cs typeface="Times New Roman" charset="0"/>
              </a:rPr>
              <a:pPr/>
              <a:t>20</a:t>
            </a:fld>
            <a:endParaRPr lang="en-US" sz="1200">
              <a:cs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121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924800" cy="762000"/>
          </a:xfrm>
          <a:solidFill>
            <a:srgbClr val="65FA58"/>
          </a:solidFill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0"/>
            <a:ext cx="8839200" cy="5791200"/>
          </a:xfrm>
          <a:noFill/>
          <a:ln w="22225">
            <a:solidFill>
              <a:schemeClr val="tx1"/>
            </a:solidFill>
          </a:ln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2000" y="6629400"/>
            <a:ext cx="5334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51920C-235A-1747-BD7B-612F2E10CC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66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69E5B-AAA4-864A-911D-2D5457C7D314}" type="datetime1">
              <a:rPr lang="en-US"/>
              <a:pPr>
                <a:defRPr/>
              </a:pPr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38EA3-A624-D24C-B556-0ECD550F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6D05B7-FF3A-A144-A968-478BCF39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01AC41-96F5-4742-95D8-576AB06F9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243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8305800" cy="56388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1200" b="1">
                <a:latin typeface="Courier New" pitchFamily="4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Rectangle 10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8200" y="0"/>
            <a:ext cx="685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1A6E47-FAA9-4F4D-B9D7-2D48D19F6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3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121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924800" cy="762000"/>
          </a:xfrm>
          <a:solidFill>
            <a:srgbClr val="65FA58"/>
          </a:solidFill>
        </p:spPr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0"/>
            <a:ext cx="8839200" cy="5791200"/>
          </a:xfrm>
          <a:noFill/>
          <a:ln w="22225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29600" y="6629400"/>
            <a:ext cx="6858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AD488E-87A7-AE43-98CC-68F25F3C6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196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2F23D-8ACB-3E44-8041-1F065FD23D50}" type="datetime1">
              <a:rPr lang="en-US"/>
              <a:pPr>
                <a:defRPr/>
              </a:pPr>
              <a:t>9/4/15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11A1-6C10-FE4E-BE1A-C09382B42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6906C-75B1-C844-A32E-5840AC8A5956}" type="datetime1">
              <a:rPr lang="en-US"/>
              <a:pPr>
                <a:defRPr/>
              </a:pPr>
              <a:t>9/4/15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ACE40-660A-D048-8986-575724EA3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7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F9651-3EEA-C44C-8551-633611A62AEE}" type="datetime1">
              <a:rPr lang="en-US"/>
              <a:pPr>
                <a:defRPr/>
              </a:pPr>
              <a:t>9/4/15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057D9-B711-3E4C-BC90-4063A44FE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7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289EB-1B1C-FC43-8B70-5B9BB967A282}" type="datetime1">
              <a:rPr lang="en-US"/>
              <a:pPr>
                <a:defRPr/>
              </a:pPr>
              <a:t>9/4/15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27F43-542F-DD43-9EF0-1D40DF9E7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19964-A9DA-374F-9A67-5D2BBE3AA28D}" type="datetime1">
              <a:rPr lang="en-US"/>
              <a:pPr>
                <a:defRPr/>
              </a:pPr>
              <a:t>9/4/15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BD7D0-8989-9748-98E6-7BFACC9A8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1915-B9F0-1E4D-9860-E426E94FFAB7}" type="datetime1">
              <a:rPr lang="en-US"/>
              <a:pPr>
                <a:defRPr/>
              </a:pPr>
              <a:t>9/4/15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DE2B1-96FC-E34D-9C76-3C4D138FD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3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714A6-39B8-C149-BC1C-C60ADC56A039}" type="datetime1">
              <a:rPr lang="en-US"/>
              <a:pPr>
                <a:defRPr/>
              </a:pPr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A150-800F-934C-941B-023631A32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 smtClean="0">
                <a:solidFill>
                  <a:srgbClr val="898989"/>
                </a:solidFill>
                <a:latin typeface="Arial" charset="0"/>
                <a:cs typeface="Times New Roman" charset="0"/>
              </a:defRPr>
            </a:lvl1pPr>
          </a:lstStyle>
          <a:p>
            <a:pPr>
              <a:defRPr/>
            </a:pPr>
            <a:fld id="{F4AFDBAD-DF25-B243-BAD2-E41F0351E180}" type="datetime1">
              <a:rPr lang="en-US"/>
              <a:pPr>
                <a:defRPr/>
              </a:pPr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200">
                <a:solidFill>
                  <a:srgbClr val="898989"/>
                </a:solidFill>
                <a:latin typeface="Arial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>
                <a:solidFill>
                  <a:srgbClr val="898989"/>
                </a:solidFill>
                <a:latin typeface="Arial" charset="0"/>
                <a:cs typeface="Times New Roman" charset="0"/>
              </a:defRPr>
            </a:lvl1pPr>
          </a:lstStyle>
          <a:p>
            <a:pPr>
              <a:defRPr/>
            </a:pPr>
            <a:fld id="{168361FD-377B-DD49-80E3-40C0ADC57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57200" y="6541073"/>
            <a:ext cx="3810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ＭＳ Ｐゴシック" charset="0"/>
                <a:cs typeface="Times New Roman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Times New Roman" charset="0"/>
                <a:cs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029" sz="1200" i="1" dirty="0">
                <a:latin typeface="Arial" charset="0"/>
              </a:rPr>
              <a:t>University of the West Indies</a:t>
            </a:r>
            <a:endParaRPr lang="en-US" sz="1200" i="1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6" r:id="rId11"/>
    <p:sldLayoutId id="2147483927" r:id="rId12"/>
    <p:sldLayoutId id="2147483928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MS PGothic" pitchFamily="34" charset="-128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MS PGothic" charset="0"/>
              </a:rPr>
              <a:t>COMP2115 – Information Structures</a:t>
            </a:r>
            <a:endParaRPr lang="en-US" dirty="0">
              <a:latin typeface="Times New Roman" charset="0"/>
              <a:ea typeface="MS PGothic" charset="0"/>
            </a:endParaRPr>
          </a:p>
        </p:txBody>
      </p:sp>
      <p:sp>
        <p:nvSpPr>
          <p:cNvPr id="17410" name="Subtitle 4"/>
          <p:cNvSpPr>
            <a:spLocks noGrp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MS PGothic" charset="0"/>
              </a:rPr>
              <a:t> </a:t>
            </a: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BB6EA19C-BDED-3840-9198-338EC3D54923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1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52400" y="990600"/>
            <a:ext cx="8839200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6600" dirty="0">
                <a:latin typeface="Times New Roman" charset="0"/>
              </a:rPr>
              <a:t>Review </a:t>
            </a:r>
          </a:p>
          <a:p>
            <a:pPr algn="ctr" eaLnBrk="1" hangingPunct="1"/>
            <a:r>
              <a:rPr lang="en-US" sz="6600" i="1" dirty="0">
                <a:latin typeface="Times New Roman" charset="0"/>
              </a:rPr>
              <a:t>of</a:t>
            </a:r>
            <a:r>
              <a:rPr lang="en-US" sz="6600" dirty="0">
                <a:latin typeface="Times New Roman" charset="0"/>
              </a:rPr>
              <a:t> 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6000" dirty="0" smtClean="0">
                <a:solidFill>
                  <a:srgbClr val="FF0000"/>
                </a:solidFill>
                <a:latin typeface="Times New Roman" charset="0"/>
              </a:rPr>
              <a:t>Classes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6000" dirty="0" smtClean="0">
                <a:solidFill>
                  <a:srgbClr val="FF0000"/>
                </a:solidFill>
                <a:latin typeface="Times New Roman" charset="0"/>
              </a:rPr>
              <a:t> and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6000" dirty="0" smtClean="0">
                <a:solidFill>
                  <a:srgbClr val="FF0000"/>
                </a:solidFill>
                <a:latin typeface="Times New Roman" charset="0"/>
              </a:rPr>
              <a:t>Data </a:t>
            </a:r>
            <a:r>
              <a:rPr lang="en-US" sz="6000" dirty="0">
                <a:solidFill>
                  <a:srgbClr val="FF0000"/>
                </a:solidFill>
                <a:latin typeface="Times New Roman" charset="0"/>
              </a:rPr>
              <a:t>Abstraction </a:t>
            </a:r>
            <a:endParaRPr lang="en-US" sz="5400" dirty="0">
              <a:solidFill>
                <a:srgbClr val="FF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500" dirty="0">
              <a:solidFill>
                <a:srgbClr val="5F5F5F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39   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print Time in universal format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40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Time::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printUniversal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41    	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{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42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        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	&lt;&lt; 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setfill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'0'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  &lt;&lt; 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setw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  &lt;&lt;  hour  &lt;&lt; 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":"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43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     	                	&lt;&lt; 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setw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  &lt;&lt; minute &lt;&lt;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":</a:t>
            </a:r>
            <a:r>
              <a:rPr lang="ja-JP" alt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“</a:t>
            </a:r>
            <a:r>
              <a:rPr lang="en-US" altLang="ja-JP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altLang="ja-JP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&lt;&lt; </a:t>
            </a:r>
            <a:r>
              <a:rPr lang="en-US" altLang="ja-JP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setw</a:t>
            </a:r>
            <a:r>
              <a:rPr lang="en-US" altLang="ja-JP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 </a:t>
            </a:r>
            <a:r>
              <a:rPr lang="en-US" altLang="ja-JP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2</a:t>
            </a:r>
            <a:r>
              <a:rPr lang="en-US" altLang="ja-JP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</a:t>
            </a:r>
            <a:endParaRPr lang="en-US" altLang="ja-JP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44    		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&lt;&lt;  second;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45		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}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end function </a:t>
            </a:r>
            <a:r>
              <a:rPr lang="en-US" sz="1500" i="1" dirty="0" err="1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printUniversal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46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47   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print Time in standard format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48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Time::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printStandard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49    	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{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50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	         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	&lt;&lt; ( ( hour ==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|| hour ==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12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 ?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12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: hour %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12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  &lt;&lt;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":"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&lt;&lt;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setfill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'0'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51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     		&lt;&lt;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setw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 &lt;&lt; minute   &lt;&lt;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":"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&lt;&lt; 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setw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 &lt;&lt; second      		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52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     		&lt;&lt; ( hour 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12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?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 AM"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: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 PM"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);</a:t>
            </a: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53    	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}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end function </a:t>
            </a:r>
            <a:r>
              <a:rPr lang="en-US" sz="1500" i="1" dirty="0" err="1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printStandard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54  </a:t>
            </a:r>
            <a:endParaRPr lang="en-US" sz="1500" dirty="0" smtClean="0">
              <a:solidFill>
                <a:srgbClr val="5F5F5F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55    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main()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60   	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{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61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         Time </a:t>
            </a:r>
            <a:r>
              <a:rPr lang="en-US" sz="1500" b="1" dirty="0" err="1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obj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 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instantiate object t of class Time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62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500" dirty="0">
              <a:latin typeface="Times New Roman" charset="0"/>
              <a:ea typeface="MS PGothic" charset="0"/>
            </a:endParaRPr>
          </a:p>
        </p:txBody>
      </p:sp>
      <p:sp>
        <p:nvSpPr>
          <p:cNvPr id="34818" name="Rectangle 103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B07FE1C-9C7C-CA49-A5F0-F30293C647EA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10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4705350"/>
            <a:ext cx="6248400" cy="838200"/>
            <a:chOff x="-672" y="2448"/>
            <a:chExt cx="3936" cy="528"/>
          </a:xfrm>
        </p:grpSpPr>
        <p:sp>
          <p:nvSpPr>
            <p:cNvPr id="34825" name="Text Box 5"/>
            <p:cNvSpPr txBox="1">
              <a:spLocks noChangeArrowheads="1"/>
            </p:cNvSpPr>
            <p:nvPr/>
          </p:nvSpPr>
          <p:spPr bwMode="auto">
            <a:xfrm>
              <a:off x="1584" y="2448"/>
              <a:ext cx="1680" cy="3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b="0" dirty="0">
                  <a:latin typeface="Times New Roman" charset="0"/>
                </a:rPr>
                <a:t>Declare variable </a:t>
              </a:r>
              <a:r>
                <a:rPr lang="en-US" dirty="0" err="1" smtClean="0">
                  <a:latin typeface="Courier New" charset="0"/>
                </a:rPr>
                <a:t>obj</a:t>
              </a:r>
              <a:r>
                <a:rPr lang="en-US" b="0" dirty="0" smtClean="0">
                  <a:latin typeface="Times New Roman" charset="0"/>
                </a:rPr>
                <a:t> </a:t>
              </a:r>
              <a:r>
                <a:rPr lang="en-US" b="0" dirty="0">
                  <a:latin typeface="Times New Roman" charset="0"/>
                </a:rPr>
                <a:t>to be object of class </a:t>
              </a:r>
              <a:r>
                <a:rPr lang="en-US" dirty="0">
                  <a:latin typeface="Courier New" charset="0"/>
                </a:rPr>
                <a:t>Time</a:t>
              </a:r>
              <a:r>
                <a:rPr lang="en-US" b="0" dirty="0">
                  <a:latin typeface="Times New Roman" charset="0"/>
                </a:rPr>
                <a:t>.</a:t>
              </a:r>
            </a:p>
          </p:txBody>
        </p:sp>
        <p:sp>
          <p:nvSpPr>
            <p:cNvPr id="34826" name="Line 6"/>
            <p:cNvSpPr>
              <a:spLocks noChangeShapeType="1"/>
            </p:cNvSpPr>
            <p:nvPr/>
          </p:nvSpPr>
          <p:spPr bwMode="auto">
            <a:xfrm flipH="1">
              <a:off x="-672" y="2544"/>
              <a:ext cx="225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2978150" y="990600"/>
            <a:ext cx="6019800" cy="2514600"/>
            <a:chOff x="2978840" y="990600"/>
            <a:chExt cx="6019800" cy="2514600"/>
          </a:xfrm>
        </p:grpSpPr>
        <p:sp>
          <p:nvSpPr>
            <p:cNvPr id="34822" name="Text Box 8"/>
            <p:cNvSpPr txBox="1">
              <a:spLocks noChangeArrowheads="1"/>
            </p:cNvSpPr>
            <p:nvPr/>
          </p:nvSpPr>
          <p:spPr bwMode="auto">
            <a:xfrm>
              <a:off x="6560240" y="990600"/>
              <a:ext cx="2438400" cy="13239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b="0">
                  <a:latin typeface="Times New Roman" charset="0"/>
                </a:rPr>
                <a:t>No arguments (implicitly </a:t>
              </a:r>
              <a:r>
                <a:rPr lang="ja-JP" altLang="en-US" b="0">
                  <a:latin typeface="Times New Roman" charset="0"/>
                </a:rPr>
                <a:t>“</a:t>
              </a:r>
              <a:r>
                <a:rPr lang="en-US" altLang="ja-JP" b="0">
                  <a:latin typeface="Times New Roman" charset="0"/>
                </a:rPr>
                <a:t>know</a:t>
              </a:r>
              <a:r>
                <a:rPr lang="ja-JP" altLang="en-US" b="0">
                  <a:latin typeface="Times New Roman" charset="0"/>
                </a:rPr>
                <a:t>”</a:t>
              </a:r>
              <a:r>
                <a:rPr lang="en-US" altLang="ja-JP" b="0">
                  <a:latin typeface="Times New Roman" charset="0"/>
                </a:rPr>
                <a:t> purpose is to print data members); member function calls more concise.</a:t>
              </a:r>
              <a:endParaRPr lang="en-US" b="0">
                <a:latin typeface="Times New Roman" charset="0"/>
              </a:endParaRPr>
            </a:p>
          </p:txBody>
        </p:sp>
        <p:sp>
          <p:nvSpPr>
            <p:cNvPr id="34823" name="Line 9"/>
            <p:cNvSpPr>
              <a:spLocks noChangeShapeType="1"/>
            </p:cNvSpPr>
            <p:nvPr/>
          </p:nvSpPr>
          <p:spPr bwMode="auto">
            <a:xfrm flipH="1">
              <a:off x="2978840" y="1752600"/>
              <a:ext cx="35814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24" name="Line 10"/>
            <p:cNvSpPr>
              <a:spLocks noChangeShapeType="1"/>
            </p:cNvSpPr>
            <p:nvPr/>
          </p:nvSpPr>
          <p:spPr bwMode="auto">
            <a:xfrm flipH="1" flipV="1">
              <a:off x="2978840" y="1325563"/>
              <a:ext cx="3581400" cy="427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48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r>
              <a:rPr lang="en-US" sz="2800">
                <a:solidFill>
                  <a:srgbClr val="000000"/>
                </a:solidFill>
                <a:latin typeface="Times New Roman" charset="0"/>
                <a:ea typeface="MS PGothic" charset="0"/>
              </a:rPr>
              <a:t>Implementing an Abstract Data Type with a class</a:t>
            </a:r>
            <a:endParaRPr lang="en-US" sz="2800">
              <a:solidFill>
                <a:srgbClr val="000000"/>
              </a:solidFill>
              <a:latin typeface="Courier New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500" dirty="0">
              <a:solidFill>
                <a:srgbClr val="5F5F5F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63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	</a:t>
            </a:r>
            <a:r>
              <a:rPr lang="en-US" sz="1500" i="1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output Time object t's initial values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64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&lt;&lt;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"The initial universal time is "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65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</a:t>
            </a:r>
            <a:r>
              <a:rPr lang="en-US" sz="1500" b="1" dirty="0" err="1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obj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.printUniversal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();   	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00:00:00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66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67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&lt;&lt; 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"\</a:t>
            </a:r>
            <a:r>
              <a:rPr lang="en-US" sz="1500" dirty="0" err="1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nThe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 initial standard time is "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68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</a:t>
            </a:r>
            <a:r>
              <a:rPr lang="en-US" sz="1500" b="1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obj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.printStandard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();   	</a:t>
            </a:r>
            <a:r>
              <a:rPr lang="en-US" sz="1500" i="1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12:00:00 AM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69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70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</a:t>
            </a:r>
            <a:r>
              <a:rPr lang="en-US" sz="1500" b="1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obj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.setTime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,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27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,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6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);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 	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change time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71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72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   	// output Time object t's new values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73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&lt;&lt; 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"\n\</a:t>
            </a:r>
            <a:r>
              <a:rPr lang="en-US" sz="1500" dirty="0" err="1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nUniversal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 time after </a:t>
            </a:r>
            <a:r>
              <a:rPr lang="en-US" sz="1500" dirty="0" err="1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setTime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 is "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74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</a:t>
            </a:r>
            <a:r>
              <a:rPr lang="en-US" sz="1500" b="1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obj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.printUniversal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();   	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13:27:06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75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76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&lt;&lt; 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"\</a:t>
            </a:r>
            <a:r>
              <a:rPr lang="en-US" sz="1500" dirty="0" err="1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nStandard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 time after </a:t>
            </a:r>
            <a:r>
              <a:rPr lang="en-US" sz="1500" dirty="0" err="1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setTime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 is "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77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</a:t>
            </a:r>
            <a:r>
              <a:rPr lang="en-US" sz="1500" b="1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obj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.printStandard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();    	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1:27:06 PM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78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79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</a:t>
            </a:r>
            <a:r>
              <a:rPr lang="en-US" sz="1500" b="1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obj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.setTime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99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,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99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,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99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); 	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attempt invalid settings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80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81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   	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output t's values after specifying invalid values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82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&lt;&lt;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"\n\</a:t>
            </a:r>
            <a:r>
              <a:rPr lang="en-US" sz="1500" dirty="0" err="1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nAfter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 attempting invalid settings:"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83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      	         &lt;&lt;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"\</a:t>
            </a:r>
            <a:r>
              <a:rPr lang="en-US" sz="1500" dirty="0" err="1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nUniversal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 time: "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84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</a:t>
            </a:r>
            <a:r>
              <a:rPr lang="en-US" sz="1500" b="1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obj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.printUniversal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();   	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00:00:00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85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500" dirty="0">
              <a:latin typeface="Times New Roman" charset="0"/>
              <a:ea typeface="MS PGothic" charset="0"/>
            </a:endParaRPr>
          </a:p>
        </p:txBody>
      </p:sp>
      <p:sp>
        <p:nvSpPr>
          <p:cNvPr id="35842" name="Rectangle 103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FAD06D55-300D-E24D-AC02-2049FCD931BD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11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19550" y="1600200"/>
            <a:ext cx="4895850" cy="650875"/>
            <a:chOff x="1260" y="454"/>
            <a:chExt cx="3084" cy="410"/>
          </a:xfrm>
        </p:grpSpPr>
        <p:sp>
          <p:nvSpPr>
            <p:cNvPr id="35851" name="Text Box 5"/>
            <p:cNvSpPr txBox="1">
              <a:spLocks noChangeArrowheads="1"/>
            </p:cNvSpPr>
            <p:nvPr/>
          </p:nvSpPr>
          <p:spPr bwMode="auto">
            <a:xfrm>
              <a:off x="2664" y="492"/>
              <a:ext cx="1680" cy="3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b="0">
                  <a:latin typeface="Times New Roman" charset="0"/>
                </a:rPr>
                <a:t>Invoke </a:t>
              </a:r>
              <a:r>
                <a:rPr lang="en-US">
                  <a:latin typeface="Courier New" charset="0"/>
                </a:rPr>
                <a:t>public</a:t>
              </a:r>
              <a:r>
                <a:rPr lang="en-US" b="0">
                  <a:latin typeface="Times New Roman" charset="0"/>
                </a:rPr>
                <a:t> member functions to print time.</a:t>
              </a:r>
            </a:p>
          </p:txBody>
        </p:sp>
        <p:sp>
          <p:nvSpPr>
            <p:cNvPr id="35852" name="Line 6"/>
            <p:cNvSpPr>
              <a:spLocks noChangeShapeType="1"/>
            </p:cNvSpPr>
            <p:nvPr/>
          </p:nvSpPr>
          <p:spPr bwMode="auto">
            <a:xfrm flipH="1" flipV="1">
              <a:off x="1260" y="454"/>
              <a:ext cx="14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53" name="Line 7"/>
            <p:cNvSpPr>
              <a:spLocks noChangeShapeType="1"/>
            </p:cNvSpPr>
            <p:nvPr/>
          </p:nvSpPr>
          <p:spPr bwMode="auto">
            <a:xfrm flipH="1">
              <a:off x="1536" y="646"/>
              <a:ext cx="1128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038600" y="2743200"/>
            <a:ext cx="4876800" cy="590550"/>
            <a:chOff x="960" y="1206"/>
            <a:chExt cx="3072" cy="372"/>
          </a:xfrm>
        </p:grpSpPr>
        <p:sp>
          <p:nvSpPr>
            <p:cNvPr id="35849" name="Text Box 9"/>
            <p:cNvSpPr txBox="1">
              <a:spLocks noChangeArrowheads="1"/>
            </p:cNvSpPr>
            <p:nvPr/>
          </p:nvSpPr>
          <p:spPr bwMode="auto">
            <a:xfrm>
              <a:off x="2352" y="1206"/>
              <a:ext cx="1680" cy="3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b="0">
                  <a:latin typeface="Times New Roman" charset="0"/>
                </a:rPr>
                <a:t>Set data members using </a:t>
              </a:r>
              <a:r>
                <a:rPr lang="en-US">
                  <a:latin typeface="Courier New" charset="0"/>
                </a:rPr>
                <a:t>public</a:t>
              </a:r>
              <a:r>
                <a:rPr lang="en-US" b="0">
                  <a:latin typeface="Times New Roman" charset="0"/>
                </a:rPr>
                <a:t> member function.</a:t>
              </a:r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flipH="1" flipV="1">
              <a:off x="960" y="1296"/>
              <a:ext cx="13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105400" y="4343400"/>
            <a:ext cx="3810000" cy="835025"/>
            <a:chOff x="1632" y="1776"/>
            <a:chExt cx="2400" cy="526"/>
          </a:xfrm>
        </p:grpSpPr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352" y="1776"/>
              <a:ext cx="1680" cy="52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b="0">
                  <a:latin typeface="Times New Roman" charset="0"/>
                </a:rPr>
                <a:t>Attempt to set data members to invalid values using </a:t>
              </a:r>
              <a:r>
                <a:rPr lang="en-US">
                  <a:latin typeface="Courier New" charset="0"/>
                </a:rPr>
                <a:t>public</a:t>
              </a:r>
              <a:r>
                <a:rPr lang="en-US" b="0">
                  <a:latin typeface="Times New Roman" charset="0"/>
                </a:rPr>
                <a:t> member function.</a:t>
              </a:r>
            </a:p>
          </p:txBody>
        </p:sp>
        <p:sp>
          <p:nvSpPr>
            <p:cNvPr id="35848" name="Line 13"/>
            <p:cNvSpPr>
              <a:spLocks noChangeShapeType="1"/>
            </p:cNvSpPr>
            <p:nvPr/>
          </p:nvSpPr>
          <p:spPr bwMode="auto">
            <a:xfrm flipH="1">
              <a:off x="1632" y="2016"/>
              <a:ext cx="732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8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r>
              <a:rPr lang="en-US" sz="2800">
                <a:solidFill>
                  <a:srgbClr val="000000"/>
                </a:solidFill>
                <a:latin typeface="Times New Roman" charset="0"/>
                <a:ea typeface="MS PGothic" charset="0"/>
              </a:rPr>
              <a:t>Implementing an Abstract Data Type with a class</a:t>
            </a:r>
            <a:endParaRPr lang="en-US" sz="2800">
              <a:solidFill>
                <a:srgbClr val="000000"/>
              </a:solidFill>
              <a:latin typeface="Courier New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1500" dirty="0">
              <a:solidFill>
                <a:srgbClr val="5F5F5F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86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&lt;&lt;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"\</a:t>
            </a:r>
            <a:r>
              <a:rPr lang="en-US" sz="1500" dirty="0" err="1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nStandard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 time: "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87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</a:t>
            </a:r>
            <a:r>
              <a:rPr lang="en-US" sz="1500" b="1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obj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.printStandard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();   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12:00:00 AM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88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&lt;&lt;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89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90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91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92   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}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end main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endParaRPr lang="en-US" sz="1500" dirty="0">
              <a:latin typeface="Times New Roman" charset="0"/>
              <a:ea typeface="MS PGothic" charset="0"/>
            </a:endParaRPr>
          </a:p>
        </p:txBody>
      </p:sp>
      <p:sp>
        <p:nvSpPr>
          <p:cNvPr id="36866" name="Rectangle 103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5041FF33-C923-A24D-A83F-EB43128A41D4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12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304800" y="3962400"/>
            <a:ext cx="8305800" cy="22098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0" bIns="182880"/>
          <a:lstStyle/>
          <a:p>
            <a:pPr>
              <a:spcBef>
                <a:spcPct val="20000"/>
              </a:spcBef>
            </a:pPr>
            <a:r>
              <a:rPr lang="en-US" sz="1200">
                <a:solidFill>
                  <a:srgbClr val="000000"/>
                </a:solidFill>
                <a:latin typeface="Courier New" charset="0"/>
                <a:cs typeface="Courier New" charset="0"/>
              </a:rPr>
              <a:t>The initial universal time is 00:00:00</a:t>
            </a:r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20000"/>
              </a:spcBef>
            </a:pPr>
            <a:r>
              <a:rPr lang="en-US" sz="1200">
                <a:solidFill>
                  <a:srgbClr val="000000"/>
                </a:solidFill>
                <a:latin typeface="Courier New" charset="0"/>
                <a:cs typeface="Courier New" charset="0"/>
              </a:rPr>
              <a:t>The initial standard time is 12:00:00 AM</a:t>
            </a:r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20000"/>
              </a:spcBef>
            </a:pPr>
            <a:r>
              <a:rPr lang="en-US" sz="1200">
                <a:latin typeface="Times New Roman" charset="0"/>
              </a:rPr>
              <a:t> </a:t>
            </a:r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20000"/>
              </a:spcBef>
            </a:pPr>
            <a:r>
              <a:rPr lang="en-US" sz="1200">
                <a:solidFill>
                  <a:srgbClr val="000000"/>
                </a:solidFill>
                <a:latin typeface="Courier New" charset="0"/>
                <a:cs typeface="Courier New" charset="0"/>
              </a:rPr>
              <a:t>Universal time after setTime is 13:27:06</a:t>
            </a:r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20000"/>
              </a:spcBef>
            </a:pPr>
            <a:r>
              <a:rPr lang="en-US" sz="1200">
                <a:solidFill>
                  <a:srgbClr val="000000"/>
                </a:solidFill>
                <a:latin typeface="Courier New" charset="0"/>
                <a:cs typeface="Courier New" charset="0"/>
              </a:rPr>
              <a:t>Standard time after setTime is 1:27:06 PM</a:t>
            </a:r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20000"/>
              </a:spcBef>
            </a:pPr>
            <a:r>
              <a:rPr lang="en-US" sz="1200">
                <a:latin typeface="Times New Roman" charset="0"/>
              </a:rPr>
              <a:t> </a:t>
            </a:r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20000"/>
              </a:spcBef>
            </a:pPr>
            <a:r>
              <a:rPr lang="en-US" sz="1200">
                <a:solidFill>
                  <a:srgbClr val="000000"/>
                </a:solidFill>
                <a:latin typeface="Courier New" charset="0"/>
                <a:cs typeface="Courier New" charset="0"/>
              </a:rPr>
              <a:t>After attempting invalid settings:</a:t>
            </a:r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20000"/>
              </a:spcBef>
            </a:pPr>
            <a:r>
              <a:rPr lang="en-US" sz="1200">
                <a:solidFill>
                  <a:srgbClr val="000000"/>
                </a:solidFill>
                <a:latin typeface="Courier New" charset="0"/>
                <a:cs typeface="Courier New" charset="0"/>
              </a:rPr>
              <a:t>Universal time: 00:00:00</a:t>
            </a:r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</a:rPr>
              <a:t>Standard time: 12:00:00 AM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71800" y="4953000"/>
            <a:ext cx="5486400" cy="830263"/>
            <a:chOff x="528" y="1763"/>
            <a:chExt cx="3456" cy="523"/>
          </a:xfrm>
        </p:grpSpPr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2592" y="1763"/>
              <a:ext cx="1392" cy="5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b="0">
                  <a:latin typeface="Times New Roman" charset="0"/>
                </a:rPr>
                <a:t>Data members set to </a:t>
              </a:r>
              <a:r>
                <a:rPr lang="en-US">
                  <a:latin typeface="Courier New" charset="0"/>
                </a:rPr>
                <a:t>0</a:t>
              </a:r>
              <a:r>
                <a:rPr lang="en-US" b="0">
                  <a:latin typeface="Times New Roman" charset="0"/>
                </a:rPr>
                <a:t> after attempting invalid settings.</a:t>
              </a:r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 flipH="1">
              <a:off x="528" y="2051"/>
              <a:ext cx="2064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r>
              <a:rPr lang="en-US" sz="2800">
                <a:solidFill>
                  <a:srgbClr val="000000"/>
                </a:solidFill>
                <a:latin typeface="Times New Roman" charset="0"/>
                <a:ea typeface="MS PGothic" charset="0"/>
              </a:rPr>
              <a:t>Implementing an Abstract Data Type with a class</a:t>
            </a:r>
            <a:endParaRPr lang="en-US" sz="2800">
              <a:solidFill>
                <a:srgbClr val="000000"/>
              </a:solidFill>
              <a:latin typeface="Courier New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MS PGothic" charset="0"/>
            </a:endParaRPr>
          </a:p>
          <a:p>
            <a:pPr eaLnBrk="1" hangingPunct="1"/>
            <a:r>
              <a:rPr lang="en-US" sz="2800" dirty="0">
                <a:solidFill>
                  <a:srgbClr val="FF0000"/>
                </a:solidFill>
                <a:latin typeface="Times New Roman" charset="0"/>
                <a:ea typeface="MS PGothic" charset="0"/>
              </a:rPr>
              <a:t>Destructors</a:t>
            </a:r>
          </a:p>
          <a:p>
            <a:pPr lvl="1" algn="l" eaLnBrk="1" hangingPunct="1">
              <a:buFont typeface="Wingdings" charset="0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Same name as class </a:t>
            </a:r>
          </a:p>
          <a:p>
            <a:pPr lvl="3" algn="l" eaLnBrk="1" hangingPunct="1"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Preceded with tilde (</a:t>
            </a: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~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)</a:t>
            </a:r>
          </a:p>
          <a:p>
            <a:pPr lvl="1" algn="l" eaLnBrk="1" hangingPunct="1">
              <a:buFont typeface="Wingdings" charset="0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No arguments </a:t>
            </a:r>
          </a:p>
          <a:p>
            <a:pPr lvl="1" algn="l" eaLnBrk="1" hangingPunct="1">
              <a:buFont typeface="Wingdings" charset="0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Cannot be overloaded</a:t>
            </a:r>
          </a:p>
          <a:p>
            <a:pPr lvl="1" algn="l" eaLnBrk="1" hangingPunct="1">
              <a:buFont typeface="Wingdings" charset="0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Performs </a:t>
            </a:r>
            <a:r>
              <a:rPr lang="ja-JP" alt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“</a:t>
            </a:r>
            <a:r>
              <a:rPr lang="en-US" altLang="ja-JP" sz="2400" b="1" dirty="0">
                <a:solidFill>
                  <a:srgbClr val="FF0000"/>
                </a:solidFill>
                <a:latin typeface="Times New Roman" charset="0"/>
                <a:ea typeface="MS PGothic" charset="0"/>
              </a:rPr>
              <a:t>termination</a:t>
            </a:r>
            <a:r>
              <a:rPr lang="en-US" altLang="ja-JP" sz="2400" b="1" dirty="0">
                <a:solidFill>
                  <a:srgbClr val="0000CC"/>
                </a:solidFill>
                <a:latin typeface="Times New Roman" charset="0"/>
                <a:ea typeface="MS PGothic" charset="0"/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  <a:latin typeface="Times New Roman" charset="0"/>
                <a:ea typeface="MS PGothic" charset="0"/>
              </a:rPr>
              <a:t>housekeeping</a:t>
            </a:r>
            <a:r>
              <a:rPr lang="ja-JP" altLang="en-US" sz="2400" dirty="0">
                <a:solidFill>
                  <a:srgbClr val="898989"/>
                </a:solidFill>
                <a:latin typeface="Times New Roman" charset="0"/>
                <a:ea typeface="MS PGothic" charset="0"/>
              </a:rPr>
              <a:t>”</a:t>
            </a:r>
            <a:r>
              <a:rPr lang="en-US" altLang="ja-JP" sz="2400" dirty="0">
                <a:solidFill>
                  <a:srgbClr val="898989"/>
                </a:solidFill>
                <a:latin typeface="Times New Roman" charset="0"/>
                <a:ea typeface="MS PGothic" charset="0"/>
              </a:rPr>
              <a:t> </a:t>
            </a:r>
            <a:endParaRPr lang="en-US" sz="2400" dirty="0">
              <a:solidFill>
                <a:srgbClr val="898989"/>
              </a:solidFill>
              <a:latin typeface="Times New Roman" charset="0"/>
              <a:ea typeface="MS PGothic" charset="0"/>
            </a:endParaRPr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17C1CCA2-F94A-C248-BCB3-04ED909296DC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13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r>
              <a:rPr lang="en-US" sz="2800">
                <a:solidFill>
                  <a:srgbClr val="000000"/>
                </a:solidFill>
                <a:latin typeface="Times New Roman" charset="0"/>
                <a:ea typeface="MS PGothic" charset="0"/>
              </a:rPr>
              <a:t>Implementing an Abstract Data Type with a class</a:t>
            </a:r>
            <a:endParaRPr lang="en-US" sz="2800">
              <a:solidFill>
                <a:srgbClr val="000000"/>
              </a:solidFill>
              <a:latin typeface="Courier New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800" b="1">
              <a:solidFill>
                <a:srgbClr val="FF0000"/>
              </a:solidFill>
              <a:latin typeface="Times New Roman" charset="0"/>
              <a:ea typeface="MS PGothic" charset="0"/>
            </a:endParaRPr>
          </a:p>
          <a:p>
            <a:pPr eaLnBrk="1" hangingPunct="1"/>
            <a:r>
              <a:rPr lang="en-US" sz="2800" b="1">
                <a:solidFill>
                  <a:srgbClr val="FF0000"/>
                </a:solidFill>
                <a:latin typeface="Times New Roman" charset="0"/>
                <a:ea typeface="MS PGothic" charset="0"/>
              </a:rPr>
              <a:t>Advantages of using classes</a:t>
            </a:r>
          </a:p>
          <a:p>
            <a:pPr lvl="1" algn="l" eaLnBrk="1" hangingPunct="1">
              <a:buFont typeface="Wingdings" charset="0"/>
              <a:buChar char="v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Simplify programming</a:t>
            </a:r>
          </a:p>
          <a:p>
            <a:pPr lvl="1" algn="l" eaLnBrk="1" hangingPunct="1">
              <a:buFont typeface="Wingdings" charset="0"/>
              <a:buChar char="v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Interfaces</a:t>
            </a:r>
          </a:p>
          <a:p>
            <a:pPr lvl="3" algn="l" eaLnBrk="1" hangingPunct="1">
              <a:buFont typeface="Arial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Hide implementation</a:t>
            </a:r>
          </a:p>
          <a:p>
            <a:pPr lvl="1" algn="l" eaLnBrk="1" hangingPunct="1">
              <a:buFont typeface="Wingdings" charset="0"/>
              <a:buChar char="v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Software reuse</a:t>
            </a:r>
          </a:p>
          <a:p>
            <a:pPr lvl="3" algn="l" eaLnBrk="1" hangingPunct="1">
              <a:buFont typeface="Arial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Composition (aggregation)</a:t>
            </a:r>
          </a:p>
          <a:p>
            <a:pPr lvl="3" algn="l" eaLnBrk="1" hangingPunct="1">
              <a:buFont typeface="Arial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Class objects included as members of other classes</a:t>
            </a:r>
          </a:p>
          <a:p>
            <a:pPr lvl="1" algn="l" eaLnBrk="1" hangingPunct="1">
              <a:buFont typeface="Wingdings" charset="0"/>
              <a:buChar char="v"/>
            </a:pPr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 Inheritance</a:t>
            </a:r>
          </a:p>
          <a:p>
            <a:pPr lvl="3" algn="l" eaLnBrk="1" hangingPunct="1">
              <a:buFont typeface="Arial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New classes derived from old</a:t>
            </a:r>
          </a:p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737C927-3E1C-484D-8D15-5447149AEF73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14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r>
              <a:rPr lang="en-US" sz="2800">
                <a:solidFill>
                  <a:srgbClr val="000000"/>
                </a:solidFill>
                <a:latin typeface="Times New Roman" charset="0"/>
                <a:ea typeface="MS PGothic" charset="0"/>
              </a:rPr>
              <a:t>Implementing an Abstract Data Type with a class</a:t>
            </a:r>
            <a:endParaRPr lang="en-US" sz="2800">
              <a:solidFill>
                <a:srgbClr val="000000"/>
              </a:solidFill>
              <a:latin typeface="Courier New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1">
                <a:solidFill>
                  <a:srgbClr val="0000CC"/>
                </a:solidFill>
                <a:latin typeface="Times New Roman" charset="0"/>
                <a:ea typeface="MS PGothic" charset="0"/>
              </a:rPr>
              <a:t>Class scope </a:t>
            </a:r>
          </a:p>
          <a:p>
            <a:pPr lvl="1" algn="l" eaLnBrk="1" hangingPunct="1"/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Data members, member functions</a:t>
            </a:r>
          </a:p>
          <a:p>
            <a:pPr lvl="1" algn="l" eaLnBrk="1" hangingPunct="1"/>
            <a:r>
              <a:rPr lang="en-US" sz="2400" b="1">
                <a:solidFill>
                  <a:schemeClr val="tx1"/>
                </a:solidFill>
                <a:latin typeface="Times New Roman" charset="0"/>
                <a:ea typeface="MS PGothic" charset="0"/>
              </a:rPr>
              <a:t>Within class scope</a:t>
            </a:r>
          </a:p>
          <a:p>
            <a:pPr lvl="2" algn="l" eaLnBrk="1" hangingPunct="1"/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Class members </a:t>
            </a:r>
          </a:p>
          <a:p>
            <a:pPr lvl="3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Immediately accessible by all member functions</a:t>
            </a:r>
          </a:p>
          <a:p>
            <a:pPr lvl="3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Referenced by name</a:t>
            </a:r>
          </a:p>
          <a:p>
            <a:pPr lvl="1" algn="l" eaLnBrk="1" hangingPunct="1"/>
            <a:r>
              <a:rPr lang="en-US" sz="2400" b="1">
                <a:solidFill>
                  <a:schemeClr val="tx1"/>
                </a:solidFill>
                <a:latin typeface="Times New Roman" charset="0"/>
                <a:ea typeface="MS PGothic" charset="0"/>
              </a:rPr>
              <a:t>Outside class scope</a:t>
            </a:r>
          </a:p>
          <a:p>
            <a:pPr lvl="3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Referenced through handles</a:t>
            </a:r>
          </a:p>
          <a:p>
            <a:pPr lvl="3" algn="l" eaLnBrk="1" hangingPunct="1"/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	Object name, reference to object, pointer to object</a:t>
            </a:r>
          </a:p>
          <a:p>
            <a:pPr lvl="3" algn="l" eaLnBrk="1" hangingPunct="1"/>
            <a:endParaRPr lang="en-US" sz="2400">
              <a:solidFill>
                <a:schemeClr val="tx1"/>
              </a:solidFill>
              <a:latin typeface="Times New Roman" charset="0"/>
              <a:ea typeface="MS PGothic" charset="0"/>
            </a:endParaRPr>
          </a:p>
          <a:p>
            <a:pPr eaLnBrk="1" hangingPunct="1"/>
            <a:r>
              <a:rPr lang="en-US" b="1">
                <a:solidFill>
                  <a:srgbClr val="0000CC"/>
                </a:solidFill>
                <a:latin typeface="Times New Roman" charset="0"/>
                <a:ea typeface="MS PGothic" charset="0"/>
              </a:rPr>
              <a:t>File scope </a:t>
            </a:r>
          </a:p>
          <a:p>
            <a:pPr lvl="1" algn="l" eaLnBrk="1" hangingPunct="1"/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 Non-member functions</a:t>
            </a:r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7C33C1B-BAF2-964E-B804-C3CC3FB9A368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15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9939" name="Title 4"/>
          <p:cNvSpPr>
            <a:spLocks noGrp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 </a:t>
            </a:r>
          </a:p>
        </p:txBody>
      </p:sp>
      <p:sp>
        <p:nvSpPr>
          <p:cNvPr id="39940" name="Rectangle 2"/>
          <p:cNvSpPr txBox="1">
            <a:spLocks noChangeArrowheads="1"/>
          </p:cNvSpPr>
          <p:nvPr/>
        </p:nvSpPr>
        <p:spPr bwMode="auto">
          <a:xfrm>
            <a:off x="0" y="0"/>
            <a:ext cx="7924800" cy="762000"/>
          </a:xfrm>
          <a:prstGeom prst="rect">
            <a:avLst/>
          </a:prstGeom>
          <a:solidFill>
            <a:srgbClr val="65F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2800">
                <a:solidFill>
                  <a:srgbClr val="000000"/>
                </a:solidFill>
                <a:latin typeface="Times New Roman" charset="0"/>
              </a:rPr>
              <a:t>Implementing an Abstract Data Type with a class</a:t>
            </a:r>
            <a:endParaRPr lang="en-US" sz="2800">
              <a:solidFill>
                <a:srgbClr val="000000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1">
                <a:solidFill>
                  <a:srgbClr val="0000CC"/>
                </a:solidFill>
                <a:latin typeface="Times New Roman" charset="0"/>
                <a:ea typeface="MS PGothic" charset="0"/>
              </a:rPr>
              <a:t>Function scope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Variables declared in member function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Only known to function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Variables with same name as class-scope variables</a:t>
            </a:r>
          </a:p>
          <a:p>
            <a:pPr lvl="2" algn="l" eaLnBrk="1" hangingPunct="1"/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	Class-scope variable are </a:t>
            </a:r>
            <a:r>
              <a:rPr lang="ja-JP" alt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“</a:t>
            </a:r>
            <a:r>
              <a:rPr lang="en-US" altLang="ja-JP" b="1">
                <a:solidFill>
                  <a:srgbClr val="008000"/>
                </a:solidFill>
                <a:latin typeface="Times New Roman" charset="0"/>
                <a:ea typeface="MS PGothic" charset="0"/>
              </a:rPr>
              <a:t>hidden</a:t>
            </a:r>
            <a:r>
              <a:rPr lang="ja-JP" alt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”</a:t>
            </a:r>
            <a:endParaRPr lang="en-US" altLang="ja-JP">
              <a:solidFill>
                <a:schemeClr val="tx1"/>
              </a:solidFill>
              <a:latin typeface="Times New Roman" charset="0"/>
              <a:ea typeface="MS PGothic" charset="0"/>
            </a:endParaRPr>
          </a:p>
          <a:p>
            <a:pPr lvl="3" algn="l" eaLnBrk="1" hangingPunct="1"/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		May be access with scope resolution operator (</a:t>
            </a:r>
            <a:r>
              <a:rPr lang="en-US" b="1">
                <a:solidFill>
                  <a:schemeClr val="tx1"/>
                </a:solidFill>
                <a:latin typeface="Times New Roman" charset="0"/>
                <a:ea typeface="MS PGothic" charset="0"/>
              </a:rPr>
              <a:t>::</a:t>
            </a:r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)</a:t>
            </a:r>
          </a:p>
          <a:p>
            <a:pPr lvl="4" algn="l" eaLnBrk="1" hangingPunct="1">
              <a:buFontTx/>
              <a:buNone/>
            </a:pPr>
            <a:r>
              <a:rPr lang="en-US" b="1" i="1">
                <a:solidFill>
                  <a:schemeClr val="tx1"/>
                </a:solidFill>
                <a:latin typeface="Times New Roman" charset="0"/>
                <a:ea typeface="MS PGothic" charset="0"/>
              </a:rPr>
              <a:t>	ClassName::classVariableName</a:t>
            </a:r>
          </a:p>
          <a:p>
            <a:pPr lvl="4" algn="l" eaLnBrk="1" hangingPunct="1">
              <a:buFontTx/>
              <a:buNone/>
            </a:pPr>
            <a:endParaRPr lang="en-US" b="1" i="1">
              <a:solidFill>
                <a:schemeClr val="tx1"/>
              </a:solidFill>
              <a:latin typeface="Times New Roman" charset="0"/>
              <a:ea typeface="MS PGothic" charset="0"/>
            </a:endParaRP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Variables only known to function they are defined in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Variables are destroyed after function completion</a:t>
            </a:r>
          </a:p>
        </p:txBody>
      </p:sp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A56F27C6-CB04-7A4C-A1EB-71A2F0F6E433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16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0963" name="Title 4"/>
          <p:cNvSpPr>
            <a:spLocks noGrp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 </a:t>
            </a:r>
          </a:p>
        </p:txBody>
      </p:sp>
      <p:sp>
        <p:nvSpPr>
          <p:cNvPr id="40964" name="Rectangle 2"/>
          <p:cNvSpPr txBox="1">
            <a:spLocks noChangeArrowheads="1"/>
          </p:cNvSpPr>
          <p:nvPr/>
        </p:nvSpPr>
        <p:spPr bwMode="auto">
          <a:xfrm>
            <a:off x="0" y="0"/>
            <a:ext cx="7924800" cy="762000"/>
          </a:xfrm>
          <a:prstGeom prst="rect">
            <a:avLst/>
          </a:prstGeom>
          <a:solidFill>
            <a:srgbClr val="65F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2800">
                <a:solidFill>
                  <a:srgbClr val="000000"/>
                </a:solidFill>
                <a:latin typeface="Times New Roman" charset="0"/>
              </a:rPr>
              <a:t>Implementing an Abstract Data Type with a class</a:t>
            </a:r>
            <a:endParaRPr lang="en-US" sz="2800">
              <a:solidFill>
                <a:srgbClr val="000000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1">
                <a:solidFill>
                  <a:srgbClr val="0000CC"/>
                </a:solidFill>
                <a:latin typeface="Times New Roman" charset="0"/>
                <a:ea typeface="MS PGothic" charset="0"/>
              </a:rPr>
              <a:t>Operators to access class members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Identical to those for </a:t>
            </a:r>
            <a:r>
              <a:rPr lang="en-US" sz="2400" b="1">
                <a:solidFill>
                  <a:schemeClr val="tx1"/>
                </a:solidFill>
                <a:latin typeface="Times New Roman" charset="0"/>
                <a:ea typeface="MS PGothic" charset="0"/>
              </a:rPr>
              <a:t>struct</a:t>
            </a: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s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Dot member selection operator (</a:t>
            </a:r>
            <a:r>
              <a:rPr lang="en-US" sz="2400" b="1">
                <a:solidFill>
                  <a:schemeClr val="tx1"/>
                </a:solidFill>
                <a:latin typeface="Times New Roman" charset="0"/>
                <a:ea typeface="MS PGothic" charset="0"/>
              </a:rPr>
              <a:t>.</a:t>
            </a: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)</a:t>
            </a:r>
          </a:p>
          <a:p>
            <a:pPr lvl="2" algn="l" eaLnBrk="1" hangingPunct="1"/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	- Object</a:t>
            </a:r>
          </a:p>
          <a:p>
            <a:pPr lvl="2" algn="l" eaLnBrk="1" hangingPunct="1"/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	- Reference to object</a:t>
            </a:r>
          </a:p>
          <a:p>
            <a:pPr lvl="1" algn="l" eaLnBrk="1" hangingPunct="1"/>
            <a:endParaRPr lang="en-US" sz="2400">
              <a:solidFill>
                <a:schemeClr val="tx1"/>
              </a:solidFill>
              <a:latin typeface="Times New Roman" charset="0"/>
              <a:ea typeface="MS PGothic" charset="0"/>
            </a:endParaRP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Arrow member selection operator (</a:t>
            </a:r>
            <a:r>
              <a:rPr lang="en-US" sz="2400" b="1">
                <a:solidFill>
                  <a:schemeClr val="tx1"/>
                </a:solidFill>
                <a:latin typeface="Times New Roman" charset="0"/>
                <a:ea typeface="MS PGothic" charset="0"/>
              </a:rPr>
              <a:t>-&gt;</a:t>
            </a: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) </a:t>
            </a:r>
          </a:p>
          <a:p>
            <a:pPr lvl="2" algn="l" eaLnBrk="1" hangingPunct="1"/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	- Pointers</a:t>
            </a:r>
          </a:p>
          <a:p>
            <a:pPr eaLnBrk="1" hangingPunct="1">
              <a:buFontTx/>
              <a:buNone/>
            </a:pPr>
            <a:endParaRPr lang="en-US">
              <a:latin typeface="Times New Roman" charset="0"/>
              <a:ea typeface="MS PGothic" charset="0"/>
            </a:endParaRPr>
          </a:p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F1ADB5B-7088-014E-8A9D-2D979CB5CB5A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17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1987" name="Title 4"/>
          <p:cNvSpPr>
            <a:spLocks noGrp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  <p:sp>
        <p:nvSpPr>
          <p:cNvPr id="41988" name="Rectangle 2"/>
          <p:cNvSpPr txBox="1">
            <a:spLocks noChangeArrowheads="1"/>
          </p:cNvSpPr>
          <p:nvPr/>
        </p:nvSpPr>
        <p:spPr bwMode="auto">
          <a:xfrm>
            <a:off x="0" y="0"/>
            <a:ext cx="7924800" cy="762000"/>
          </a:xfrm>
          <a:prstGeom prst="rect">
            <a:avLst/>
          </a:prstGeom>
          <a:solidFill>
            <a:srgbClr val="65F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2800">
                <a:solidFill>
                  <a:srgbClr val="000000"/>
                </a:solidFill>
                <a:latin typeface="Times New Roman" charset="0"/>
              </a:rPr>
              <a:t>Implementing an Abstract Data Type with a class</a:t>
            </a:r>
            <a:endParaRPr lang="en-US" sz="2800">
              <a:solidFill>
                <a:srgbClr val="000000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charset="0"/>
                <a:ea typeface="MS PGothic" charset="0"/>
              </a:rPr>
              <a:t>Separating Interface from Implementation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1">
                <a:solidFill>
                  <a:srgbClr val="0000CC"/>
                </a:solidFill>
                <a:latin typeface="Times New Roman" charset="0"/>
                <a:ea typeface="MS PGothic" charset="0"/>
              </a:rPr>
              <a:t>Header files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Class definitions and function prototypes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File extension </a:t>
            </a:r>
            <a:r>
              <a:rPr lang="en-US" sz="2400" b="1">
                <a:solidFill>
                  <a:schemeClr val="tx1"/>
                </a:solidFill>
                <a:latin typeface="Times New Roman" charset="0"/>
                <a:ea typeface="MS PGothic" charset="0"/>
              </a:rPr>
              <a:t>.h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Member function definitions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Same base name</a:t>
            </a:r>
          </a:p>
          <a:p>
            <a:pPr lvl="1" algn="l" eaLnBrk="1" hangingPunct="1"/>
            <a:endParaRPr lang="en-US" sz="2400">
              <a:solidFill>
                <a:schemeClr val="tx1"/>
              </a:solidFill>
              <a:latin typeface="Times New Roman" charset="0"/>
              <a:ea typeface="MS PGothic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4239CE95-0502-4E45-8FFB-C714B446DB32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18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  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Program: time1.h                    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  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Declaration of class Time.           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  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Member functions are defined in time1.cpp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  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5  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prevent multiple inclusions of header file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6  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#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ifndef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TIME1_H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7  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#define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TIME1_H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8  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9  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Time abstract data type definition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10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Time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11   </a:t>
            </a:r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	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{</a:t>
            </a:r>
            <a:endParaRPr lang="en-US" sz="1500" dirty="0" smtClean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342900" indent="-342900" eaLnBrk="1" hangingPunct="1">
              <a:lnSpc>
                <a:spcPct val="80000"/>
              </a:lnSpc>
              <a:buAutoNum type="arabicPlain" startAt="12"/>
            </a:pPr>
            <a:r>
              <a:rPr lang="en-US" sz="1500" dirty="0" smtClean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  	         private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:</a:t>
            </a:r>
          </a:p>
          <a:p>
            <a:pPr marL="342900" indent="-342900" eaLnBrk="1" hangingPunct="1">
              <a:lnSpc>
                <a:spcPct val="80000"/>
              </a:lnSpc>
              <a:buAutoNum type="arabicPlain" startAt="12"/>
            </a:pP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	  	     …blah…blah…</a:t>
            </a:r>
          </a:p>
          <a:p>
            <a:pPr marL="342900" indent="-342900" eaLnBrk="1" hangingPunct="1">
              <a:lnSpc>
                <a:spcPct val="80000"/>
              </a:lnSpc>
              <a:buAutoNum type="arabicPlain" startAt="12"/>
            </a:pPr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 </a:t>
            </a: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	</a:t>
            </a:r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         </a:t>
            </a:r>
            <a:r>
              <a:rPr lang="en-US" sz="1500" dirty="0" smtClean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:</a:t>
            </a:r>
          </a:p>
          <a:p>
            <a:pPr marL="342900" indent="-342900" eaLnBrk="1" hangingPunct="1">
              <a:lnSpc>
                <a:spcPct val="80000"/>
              </a:lnSpc>
              <a:buAutoNum type="arabicPlain" startAt="12"/>
            </a:pP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		     …blah…blah…</a:t>
            </a:r>
          </a:p>
          <a:p>
            <a:pPr marL="342900" indent="-342900" eaLnBrk="1" hangingPunct="1">
              <a:lnSpc>
                <a:spcPct val="80000"/>
              </a:lnSpc>
              <a:buAutoNum type="arabicPlain" startAt="12"/>
            </a:pP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	};</a:t>
            </a:r>
          </a:p>
          <a:p>
            <a:pPr marL="342900" indent="-342900" eaLnBrk="1" hangingPunct="1">
              <a:lnSpc>
                <a:spcPct val="80000"/>
              </a:lnSpc>
              <a:buAutoNum type="arabicPlain" startAt="12"/>
            </a:pP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Courier New" charset="0"/>
            </a:endParaRPr>
          </a:p>
          <a:p>
            <a:pPr marL="342900" indent="-342900" eaLnBrk="1" hangingPunct="1">
              <a:lnSpc>
                <a:spcPct val="80000"/>
              </a:lnSpc>
              <a:buFont typeface="Arial" charset="0"/>
              <a:buAutoNum type="arabicPlain" startAt="12"/>
            </a:pP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&lt;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…blah…blah…&gt;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functions</a:t>
            </a:r>
          </a:p>
          <a:p>
            <a:pPr marL="342900" indent="-342900" eaLnBrk="1" hangingPunct="1">
              <a:lnSpc>
                <a:spcPct val="80000"/>
              </a:lnSpc>
              <a:buFont typeface="Arial" charset="0"/>
              <a:buAutoNum type="arabicPlain" startAt="12"/>
            </a:pP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buFont typeface="Arial" charset="0"/>
              <a:buAutoNum type="arabicPlain" startAt="12"/>
            </a:pP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&lt;…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blah…blah…&gt;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functions</a:t>
            </a:r>
          </a:p>
          <a:p>
            <a:pPr marL="342900" indent="-342900" eaLnBrk="1" hangingPunct="1">
              <a:lnSpc>
                <a:spcPct val="80000"/>
              </a:lnSpc>
              <a:buFont typeface="Arial" charset="0"/>
              <a:buAutoNum type="arabicPlain" startAt="12"/>
            </a:pP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Times New Roman" charset="0"/>
              <a:ea typeface="MS PGothic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24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#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endif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25</a:t>
            </a:r>
            <a:endParaRPr lang="en-US" sz="1500" dirty="0">
              <a:latin typeface="Times New Roman" charset="0"/>
              <a:ea typeface="MS PGothic" charset="0"/>
            </a:endParaRPr>
          </a:p>
        </p:txBody>
      </p:sp>
      <p:sp>
        <p:nvSpPr>
          <p:cNvPr id="46082" name="Rectangle 103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0775DA4-CDE2-244D-B99E-D44231CB8102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19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60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charset="0"/>
                <a:ea typeface="MS PGothic" charset="0"/>
              </a:rPr>
              <a:t>Separating Interface from Implementation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charset="0"/>
                <a:ea typeface="MS PGothic" charset="0"/>
              </a:rPr>
              <a:t>Implementing an Abstract Data Type with a class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  <a:latin typeface="Times New Roman" charset="0"/>
                <a:ea typeface="MS PGothic" charset="0"/>
              </a:rPr>
              <a:t>Classes</a:t>
            </a:r>
          </a:p>
          <a:p>
            <a:pPr lvl="1" algn="l" eaLnBrk="1" hangingPunct="1">
              <a:lnSpc>
                <a:spcPct val="90000"/>
              </a:lnSpc>
              <a:buFont typeface="Wingdings" charset="0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Model objects</a:t>
            </a:r>
          </a:p>
          <a:p>
            <a:pPr lvl="2" algn="l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  Attributes (data members) </a:t>
            </a:r>
          </a:p>
          <a:p>
            <a:pPr lvl="2" algn="l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  Behaviors (member functions)</a:t>
            </a:r>
          </a:p>
          <a:p>
            <a:pPr lvl="1" algn="l" eaLnBrk="1" hangingPunct="1">
              <a:lnSpc>
                <a:spcPct val="90000"/>
              </a:lnSpc>
              <a:buFont typeface="Wingdings" charset="0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Defined using keyword </a:t>
            </a: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class</a:t>
            </a:r>
          </a:p>
          <a:p>
            <a:pPr lvl="1" algn="l" eaLnBrk="1" hangingPunct="1">
              <a:lnSpc>
                <a:spcPct val="90000"/>
              </a:lnSpc>
              <a:buFont typeface="Wingdings" charset="0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Member functions</a:t>
            </a:r>
          </a:p>
          <a:p>
            <a:pPr lvl="2" algn="l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Methods</a:t>
            </a:r>
          </a:p>
          <a:p>
            <a:pPr lvl="2" algn="l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Invoked in response to messages</a:t>
            </a:r>
          </a:p>
          <a:p>
            <a:pPr lvl="2" algn="l" eaLnBrk="1" hangingPunct="1">
              <a:lnSpc>
                <a:spcPct val="90000"/>
              </a:lnSpc>
            </a:pPr>
            <a:endParaRPr lang="en-US" dirty="0">
              <a:solidFill>
                <a:schemeClr val="tx1"/>
              </a:solidFill>
              <a:latin typeface="Times New Roman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MS PGothic" charset="0"/>
              </a:rPr>
              <a:t>Member access </a:t>
            </a:r>
            <a:r>
              <a:rPr lang="en-US" b="1" dirty="0" err="1">
                <a:solidFill>
                  <a:srgbClr val="FF0000"/>
                </a:solidFill>
                <a:latin typeface="Times New Roman" charset="0"/>
                <a:ea typeface="MS PGothic" charset="0"/>
              </a:rPr>
              <a:t>specifiers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  <a:ea typeface="MS PGothic" charset="0"/>
              </a:rPr>
              <a:t>: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public: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		Accessible wherever object of class in scope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private:		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Accessible only to member functions of class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protected:		</a:t>
            </a:r>
            <a:r>
              <a:rPr lang="en-US" sz="2400" i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(hybrid – will be discussed later)</a:t>
            </a: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16FFE5DE-832D-4E45-9763-C379562F4AC2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H="1">
            <a:off x="2514600" y="3505200"/>
            <a:ext cx="2209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2590800" y="4191000"/>
            <a:ext cx="2133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H="1">
            <a:off x="2514600" y="3505200"/>
            <a:ext cx="2133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2514600" y="3505200"/>
            <a:ext cx="20574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  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Program: time1.h                    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  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Declaration of class Time.           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  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Member functions are defined in time1.cpp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  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5  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prevent multiple inclusions of header file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6  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#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ifndef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TIME1_H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7  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#define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TIME1_H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8  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9  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Time abstract data type definition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10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Time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11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{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12    	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: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13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	Time();                       	  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constructor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14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	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setTime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 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);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set hour, minute, second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15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	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printUniversal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();     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print universal-time format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16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	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printStandard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();      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print standard-time format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17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18    	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: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19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	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hour; 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0 - 23 (24-hour clock format)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20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		</a:t>
            </a:r>
            <a:r>
              <a:rPr lang="en-US" sz="1500" dirty="0" err="1" smtClean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minute;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0 - 59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21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	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	</a:t>
            </a:r>
            <a:r>
              <a:rPr lang="en-US" sz="1500" dirty="0" err="1" smtClean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second;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0 - 59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22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};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end class Time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23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24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500" dirty="0">
              <a:latin typeface="Times New Roman" charset="0"/>
              <a:ea typeface="MS PGothic" charset="0"/>
            </a:endParaRPr>
          </a:p>
        </p:txBody>
      </p:sp>
      <p:sp>
        <p:nvSpPr>
          <p:cNvPr id="46082" name="Rectangle 103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0775DA4-CDE2-244D-B99E-D44231CB8102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20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1066800"/>
            <a:ext cx="5905500" cy="838200"/>
            <a:chOff x="288" y="336"/>
            <a:chExt cx="3720" cy="528"/>
          </a:xfrm>
        </p:grpSpPr>
        <p:sp>
          <p:nvSpPr>
            <p:cNvPr id="46098" name="Text Box 5"/>
            <p:cNvSpPr txBox="1">
              <a:spLocks noChangeArrowheads="1"/>
            </p:cNvSpPr>
            <p:nvPr/>
          </p:nvSpPr>
          <p:spPr bwMode="auto">
            <a:xfrm>
              <a:off x="2328" y="336"/>
              <a:ext cx="1680" cy="3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b="0">
                  <a:latin typeface="Times New Roman" charset="0"/>
                </a:rPr>
                <a:t>Preprocessor code to prevent multiple inclusions.</a:t>
              </a:r>
            </a:p>
          </p:txBody>
        </p:sp>
        <p:sp>
          <p:nvSpPr>
            <p:cNvPr id="46099" name="Line 6"/>
            <p:cNvSpPr>
              <a:spLocks noChangeShapeType="1"/>
            </p:cNvSpPr>
            <p:nvPr/>
          </p:nvSpPr>
          <p:spPr bwMode="auto">
            <a:xfrm flipH="1">
              <a:off x="288" y="432"/>
              <a:ext cx="20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057400" y="2057400"/>
            <a:ext cx="2857500" cy="595313"/>
            <a:chOff x="528" y="1043"/>
            <a:chExt cx="1800" cy="375"/>
          </a:xfrm>
        </p:grpSpPr>
        <p:sp>
          <p:nvSpPr>
            <p:cNvPr id="46093" name="Text Box 12"/>
            <p:cNvSpPr txBox="1">
              <a:spLocks noChangeArrowheads="1"/>
            </p:cNvSpPr>
            <p:nvPr/>
          </p:nvSpPr>
          <p:spPr bwMode="auto">
            <a:xfrm>
              <a:off x="1296" y="1200"/>
              <a:ext cx="1032" cy="21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ja-JP" altLang="en-US" b="0">
                  <a:latin typeface="Times New Roman" charset="0"/>
                </a:rPr>
                <a:t>“</a:t>
              </a:r>
              <a:r>
                <a:rPr lang="en-US" altLang="ja-JP" b="0">
                  <a:latin typeface="Times New Roman" charset="0"/>
                </a:rPr>
                <a:t>If not defined</a:t>
              </a:r>
              <a:r>
                <a:rPr lang="ja-JP" altLang="en-US" b="0">
                  <a:latin typeface="Times New Roman" charset="0"/>
                </a:rPr>
                <a:t>”</a:t>
              </a:r>
              <a:endParaRPr lang="en-US" b="0">
                <a:latin typeface="Times New Roman" charset="0"/>
              </a:endParaRPr>
            </a:p>
          </p:txBody>
        </p:sp>
        <p:sp>
          <p:nvSpPr>
            <p:cNvPr id="46094" name="Line 13"/>
            <p:cNvSpPr>
              <a:spLocks noChangeShapeType="1"/>
            </p:cNvSpPr>
            <p:nvPr/>
          </p:nvSpPr>
          <p:spPr bwMode="auto">
            <a:xfrm flipH="1" flipV="1">
              <a:off x="528" y="1043"/>
              <a:ext cx="76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209800" y="1763713"/>
            <a:ext cx="6400800" cy="590550"/>
            <a:chOff x="-240" y="1200"/>
            <a:chExt cx="4032" cy="372"/>
          </a:xfrm>
        </p:grpSpPr>
        <p:sp>
          <p:nvSpPr>
            <p:cNvPr id="46091" name="Text Box 15"/>
            <p:cNvSpPr txBox="1">
              <a:spLocks noChangeArrowheads="1"/>
            </p:cNvSpPr>
            <p:nvPr/>
          </p:nvSpPr>
          <p:spPr bwMode="auto">
            <a:xfrm>
              <a:off x="2112" y="1200"/>
              <a:ext cx="1680" cy="3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b="0">
                  <a:latin typeface="Times New Roman" charset="0"/>
                </a:rPr>
                <a:t>Preprocessor directive defines name </a:t>
              </a:r>
              <a:r>
                <a:rPr lang="en-US">
                  <a:latin typeface="Courier New" charset="0"/>
                </a:rPr>
                <a:t>TIME1_H</a:t>
              </a:r>
              <a:r>
                <a:rPr lang="en-US" b="0">
                  <a:latin typeface="Times New Roman" charset="0"/>
                </a:rPr>
                <a:t>.</a:t>
              </a:r>
            </a:p>
          </p:txBody>
        </p:sp>
        <p:sp>
          <p:nvSpPr>
            <p:cNvPr id="46092" name="Line 16"/>
            <p:cNvSpPr>
              <a:spLocks noChangeShapeType="1"/>
            </p:cNvSpPr>
            <p:nvPr/>
          </p:nvSpPr>
          <p:spPr bwMode="auto">
            <a:xfrm flipH="1">
              <a:off x="-240" y="1296"/>
              <a:ext cx="2352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133600" y="2306638"/>
            <a:ext cx="4724400" cy="1398587"/>
            <a:chOff x="-576" y="1249"/>
            <a:chExt cx="4080" cy="881"/>
          </a:xfrm>
        </p:grpSpPr>
        <p:sp>
          <p:nvSpPr>
            <p:cNvPr id="46089" name="Text Box 18"/>
            <p:cNvSpPr txBox="1">
              <a:spLocks noChangeArrowheads="1"/>
            </p:cNvSpPr>
            <p:nvPr/>
          </p:nvSpPr>
          <p:spPr bwMode="auto">
            <a:xfrm>
              <a:off x="1824" y="1296"/>
              <a:ext cx="1680" cy="8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b="0">
                  <a:latin typeface="Times New Roman" charset="0"/>
                </a:rPr>
                <a:t>Naming convention: </a:t>
              </a:r>
              <a:br>
                <a:rPr lang="en-US" b="0">
                  <a:latin typeface="Times New Roman" charset="0"/>
                </a:rPr>
              </a:br>
              <a:r>
                <a:rPr lang="en-US" b="0">
                  <a:latin typeface="Times New Roman" charset="0"/>
                </a:rPr>
                <a:t>header file name with underscore   replacing period and in uppercase.</a:t>
              </a:r>
            </a:p>
          </p:txBody>
        </p:sp>
        <p:sp>
          <p:nvSpPr>
            <p:cNvPr id="46090" name="Line 19"/>
            <p:cNvSpPr>
              <a:spLocks noChangeShapeType="1"/>
            </p:cNvSpPr>
            <p:nvPr/>
          </p:nvSpPr>
          <p:spPr bwMode="auto">
            <a:xfrm flipH="1" flipV="1">
              <a:off x="-576" y="1249"/>
              <a:ext cx="240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0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charset="0"/>
                <a:ea typeface="MS PGothic" charset="0"/>
              </a:rPr>
              <a:t>Separating Interface from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2399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342900" indent="-342900" eaLnBrk="1" hangingPunct="1">
              <a:buAutoNum type="arabicPlain" startAt="25"/>
            </a:pP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Time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::Time()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342900" indent="-342900" eaLnBrk="1" hangingPunct="1">
              <a:buAutoNum type="arabicPlain" startAt="26"/>
            </a:pP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{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342900" indent="-342900" eaLnBrk="1" hangingPunct="1">
              <a:buAutoNum type="arabicPlain" startAt="27"/>
            </a:pP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	hour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= minute = second =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342900" indent="-342900" eaLnBrk="1" hangingPunct="1">
              <a:buAutoNum type="arabicPlain" startAt="27"/>
            </a:pPr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}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end Time constructor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29</a:t>
            </a:r>
          </a:p>
          <a:p>
            <a:pPr marL="342900" indent="-342900" eaLnBrk="1" hangingPunct="1">
              <a:buAutoNum type="arabicPlain" startAt="30"/>
            </a:pPr>
            <a:r>
              <a:rPr lang="en-US" sz="1500" dirty="0" smtClean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 Set new Time value using universal time. Perform </a:t>
            </a:r>
            <a:r>
              <a:rPr lang="en-US" sz="1500" dirty="0" smtClean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validity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Times New Roman" charset="0"/>
              </a:rPr>
              <a:t> </a:t>
            </a:r>
            <a:r>
              <a:rPr lang="en-US" sz="1500" dirty="0" smtClean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checks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on the data values. Set invalid values to zero.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342900" indent="-342900" eaLnBrk="1" hangingPunct="1">
              <a:buAutoNum type="arabicPlain" startAt="31"/>
            </a:pPr>
            <a:r>
              <a:rPr lang="en-US" sz="1500" dirty="0" smtClean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</a:p>
          <a:p>
            <a:pPr marL="342900" indent="-342900" eaLnBrk="1" hangingPunct="1">
              <a:buAutoNum type="arabicPlain" startAt="31"/>
            </a:pPr>
            <a:r>
              <a:rPr lang="en-US" sz="1500" dirty="0" smtClean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Time::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setTime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 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h, 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m, 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s )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342900" indent="-342900" eaLnBrk="1" hangingPunct="1">
              <a:buAutoNum type="arabicPlain" startAt="33"/>
            </a:pP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 {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342900" indent="-342900" eaLnBrk="1" hangingPunct="1">
              <a:buAutoNum type="arabicPlain" startAt="34"/>
            </a:pP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        hour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= ( h &gt;=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&amp;&amp; h 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24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 ? h :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342900" indent="-342900" eaLnBrk="1" hangingPunct="1">
              <a:buAutoNum type="arabicPlain" startAt="34"/>
            </a:pPr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     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minute = ( m &gt;=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&amp;&amp; m 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60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 ? m :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36         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second = ( s &gt;=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&amp;&amp; s 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60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 ? s :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37   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}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end function </a:t>
            </a:r>
            <a:r>
              <a:rPr lang="en-US" sz="1500" dirty="0" err="1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setTime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38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39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342900" indent="-342900" eaLnBrk="1" hangingPunct="1">
              <a:buAutoNum type="arabicPlain" startAt="40"/>
            </a:pPr>
            <a:r>
              <a:rPr lang="en-US" sz="1500" dirty="0" smtClean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 print Time in universal format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342900" indent="-342900" eaLnBrk="1" hangingPunct="1">
              <a:buAutoNum type="arabicPlain" startAt="40"/>
            </a:pPr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Time::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printUniversal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342900" indent="-342900" eaLnBrk="1" hangingPunct="1">
              <a:buAutoNum type="arabicPlain" startAt="42"/>
            </a:pP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 {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342900" indent="-342900" eaLnBrk="1" hangingPunct="1">
              <a:buAutoNum type="arabicPlain" startAt="42"/>
            </a:pPr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&lt;&lt;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setfill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'0'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 &lt;&lt;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setw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 &lt;&lt; hour &lt;&lt;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 "</a:t>
            </a:r>
            <a:r>
              <a:rPr lang="en-US" sz="1500" dirty="0" smtClean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:”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342900" indent="-342900" eaLnBrk="1" hangingPunct="1">
              <a:buAutoNum type="arabicPlain" startAt="44"/>
            </a:pP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	     &lt;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&lt;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setw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 &lt;&lt; minute &lt;&lt;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</a:t>
            </a:r>
            <a:r>
              <a:rPr lang="en-US" sz="1500" dirty="0" smtClean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:”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342900" indent="-342900" eaLnBrk="1" hangingPunct="1">
              <a:buAutoNum type="arabicPlain" startAt="44"/>
            </a:pPr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              &lt;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&lt;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setw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 &lt;&lt; second;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46       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}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end function </a:t>
            </a:r>
            <a:r>
              <a:rPr lang="en-US" sz="1500" dirty="0" err="1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printUniversal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47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48    	</a:t>
            </a:r>
            <a:r>
              <a:rPr lang="en-US" sz="1700" b="1" dirty="0" smtClean="0">
                <a:solidFill>
                  <a:srgbClr val="FF0000"/>
                </a:solidFill>
                <a:latin typeface="Times New Roman" charset="0"/>
                <a:ea typeface="MS PGothic" charset="0"/>
                <a:cs typeface="Times New Roman" charset="0"/>
              </a:rPr>
              <a:t>…etc…</a:t>
            </a:r>
            <a:endParaRPr lang="en-US" sz="1700" b="1" dirty="0">
              <a:solidFill>
                <a:srgbClr val="FF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49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#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endif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endParaRPr lang="en-US" sz="1500" dirty="0">
              <a:latin typeface="Times New Roman" charset="0"/>
              <a:ea typeface="MS PGothic" charset="0"/>
            </a:endParaRPr>
          </a:p>
        </p:txBody>
      </p:sp>
      <p:sp>
        <p:nvSpPr>
          <p:cNvPr id="48130" name="Rectangle 103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5E2ACA47-2FDA-3A4F-AD7D-E1D169575324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21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charset="0"/>
                <a:ea typeface="MS PGothic" charset="0"/>
              </a:rPr>
              <a:t>Separating Interface from Implementation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  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Program : Program12.cpp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  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Program to test class Time.                 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  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NOTE: This file must be compiled with time1.cpp.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  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&lt;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iostream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5  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6  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7  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8  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9  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include definition of class Time from time1.h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10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"time1</a:t>
            </a:r>
            <a:r>
              <a:rPr lang="en-US" sz="1500" dirty="0" smtClean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.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h</a:t>
            </a:r>
            <a:r>
              <a:rPr lang="en-US" sz="1500" dirty="0" smtClean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                          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11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12    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main()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13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{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14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Time </a:t>
            </a:r>
            <a:r>
              <a:rPr lang="en-US" sz="1500" b="1" dirty="0" err="1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obj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instantiate object t of class Time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15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16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   	// output Time object t's initial values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17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	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&lt;&lt;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"The initial universal time is "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18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	 </a:t>
            </a:r>
            <a:r>
              <a:rPr lang="en-US" sz="1500" b="1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obj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.printUniversal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();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00:00:00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19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	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&lt;&lt;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"\</a:t>
            </a:r>
            <a:r>
              <a:rPr lang="en-US" sz="1500" dirty="0" err="1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nThe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 initial standard time is "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20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obj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.printStandard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();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12:00:00 AM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21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22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</a:t>
            </a:r>
            <a:r>
              <a:rPr lang="en-US" sz="1500" b="1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obj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.setTime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,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27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,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6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);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 // change time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23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500" dirty="0">
              <a:latin typeface="Times New Roman" charset="0"/>
              <a:ea typeface="MS PGothic" charset="0"/>
            </a:endParaRPr>
          </a:p>
        </p:txBody>
      </p:sp>
      <p:sp>
        <p:nvSpPr>
          <p:cNvPr id="51202" name="Rectangle 103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74FB50B-18C2-CE4A-AE9B-389A2FF0AA12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22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2767014"/>
            <a:ext cx="5638800" cy="1077913"/>
            <a:chOff x="480" y="1071"/>
            <a:chExt cx="3552" cy="679"/>
          </a:xfrm>
        </p:grpSpPr>
        <p:sp>
          <p:nvSpPr>
            <p:cNvPr id="51205" name="Text Box 5"/>
            <p:cNvSpPr txBox="1">
              <a:spLocks noChangeArrowheads="1"/>
            </p:cNvSpPr>
            <p:nvPr/>
          </p:nvSpPr>
          <p:spPr bwMode="auto">
            <a:xfrm>
              <a:off x="2352" y="1071"/>
              <a:ext cx="1680" cy="67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b="0" dirty="0">
                  <a:latin typeface="Times New Roman" charset="0"/>
                </a:rPr>
                <a:t>Include header file </a:t>
              </a:r>
              <a:r>
                <a:rPr lang="en-US" dirty="0">
                  <a:latin typeface="Courier New" charset="0"/>
                </a:rPr>
                <a:t>time1</a:t>
              </a:r>
              <a:r>
                <a:rPr lang="en-US" dirty="0" smtClean="0">
                  <a:latin typeface="Courier New" charset="0"/>
                </a:rPr>
                <a:t>.</a:t>
              </a:r>
              <a:r>
                <a:rPr lang="en-US" dirty="0">
                  <a:latin typeface="Courier New" charset="0"/>
                </a:rPr>
                <a:t>h</a:t>
              </a:r>
              <a:r>
                <a:rPr lang="en-US" b="0" dirty="0" smtClean="0">
                  <a:latin typeface="Times New Roman" charset="0"/>
                </a:rPr>
                <a:t> </a:t>
              </a:r>
              <a:r>
                <a:rPr lang="en-US" b="0" dirty="0">
                  <a:latin typeface="Times New Roman" charset="0"/>
                </a:rPr>
                <a:t>to ensure correct creation/manipulation and determine size of </a:t>
              </a:r>
              <a:r>
                <a:rPr lang="en-US" dirty="0">
                  <a:latin typeface="Courier New" charset="0"/>
                </a:rPr>
                <a:t>Time</a:t>
              </a:r>
              <a:r>
                <a:rPr lang="en-US" b="0" dirty="0">
                  <a:latin typeface="Times New Roman" charset="0"/>
                </a:rPr>
                <a:t> class object.</a:t>
              </a:r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 flipH="1" flipV="1">
              <a:off x="480" y="1200"/>
              <a:ext cx="18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120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charset="0"/>
                <a:ea typeface="MS PGothic" charset="0"/>
              </a:rPr>
              <a:t>Separating Interface from Implementation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24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   // output Time object t's new values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25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&lt;&lt;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"\n\</a:t>
            </a:r>
            <a:r>
              <a:rPr lang="en-US" sz="1500" dirty="0" err="1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nUniversal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 time after </a:t>
            </a:r>
            <a:r>
              <a:rPr lang="en-US" sz="1500" dirty="0" err="1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setTime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 is "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26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</a:t>
            </a:r>
            <a:r>
              <a:rPr lang="en-US" sz="1500" b="1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obj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.printUniversal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();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13:27:06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27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&lt;&lt;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"\</a:t>
            </a:r>
            <a:r>
              <a:rPr lang="en-US" sz="1500" dirty="0" err="1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nStandard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 time after </a:t>
            </a:r>
            <a:r>
              <a:rPr lang="en-US" sz="1500" dirty="0" err="1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setTime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 is "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28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</a:t>
            </a:r>
            <a:r>
              <a:rPr lang="en-US" sz="1500" b="1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obj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.printStandard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();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1:27:06 PM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29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30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</a:t>
            </a:r>
            <a:r>
              <a:rPr lang="en-US" sz="1500" b="1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obj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.setTime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99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,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99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,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99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);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attempt invalid settings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31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32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   // output t's values after specifying invalid values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33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&lt;&lt;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"\n\</a:t>
            </a:r>
            <a:r>
              <a:rPr lang="en-US" sz="1500" dirty="0" err="1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nAfter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 attempting invalid settings:"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34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        &lt;&lt;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"\</a:t>
            </a:r>
            <a:r>
              <a:rPr lang="en-US" sz="1500" dirty="0" err="1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nUniversal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 time: "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35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</a:t>
            </a:r>
            <a:r>
              <a:rPr lang="en-US" sz="1500" b="1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obj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.printUniversal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();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00:00:00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36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&lt;&lt;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"\</a:t>
            </a:r>
            <a:r>
              <a:rPr lang="en-US" sz="1500" dirty="0" err="1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nStandard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 time: "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37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</a:t>
            </a:r>
            <a:r>
              <a:rPr lang="en-US" sz="1500" b="1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obj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.printStandard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();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12:00:00 AM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38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&lt;&lt;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39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40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MS PGothic" charset="0"/>
                <a:cs typeface="Courier New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41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42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}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end main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endParaRPr lang="en-US" sz="1500" dirty="0">
              <a:latin typeface="Times New Roman" charset="0"/>
              <a:ea typeface="MS PGothic" charset="0"/>
            </a:endParaRPr>
          </a:p>
        </p:txBody>
      </p:sp>
      <p:sp>
        <p:nvSpPr>
          <p:cNvPr id="52226" name="Rectangle 103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F9C21F24-9304-EB44-B05F-86F6F86F63C7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23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4724400" y="4572000"/>
            <a:ext cx="4267200" cy="1371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0" bIns="182880"/>
          <a:lstStyle/>
          <a:p>
            <a:pPr>
              <a:spcBef>
                <a:spcPct val="20000"/>
              </a:spcBef>
            </a:pPr>
            <a:r>
              <a:rPr lang="en-US" sz="1200">
                <a:solidFill>
                  <a:srgbClr val="000000"/>
                </a:solidFill>
                <a:latin typeface="Courier New" charset="0"/>
                <a:cs typeface="Courier New" charset="0"/>
              </a:rPr>
              <a:t>The initial universal time is 00:00:00</a:t>
            </a:r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20000"/>
              </a:spcBef>
            </a:pPr>
            <a:r>
              <a:rPr lang="en-US" sz="1200">
                <a:solidFill>
                  <a:srgbClr val="000000"/>
                </a:solidFill>
                <a:latin typeface="Courier New" charset="0"/>
                <a:cs typeface="Courier New" charset="0"/>
              </a:rPr>
              <a:t>The initial standard time is 12:00:00 AM</a:t>
            </a:r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20000"/>
              </a:spcBef>
            </a:pPr>
            <a:r>
              <a:rPr lang="en-US" sz="1200">
                <a:latin typeface="Times New Roman" charset="0"/>
              </a:rPr>
              <a:t> </a:t>
            </a:r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20000"/>
              </a:spcBef>
            </a:pPr>
            <a:r>
              <a:rPr lang="en-US" sz="1200">
                <a:solidFill>
                  <a:srgbClr val="000000"/>
                </a:solidFill>
                <a:latin typeface="Courier New" charset="0"/>
                <a:cs typeface="Courier New" charset="0"/>
              </a:rPr>
              <a:t>Universal time after setTime is 13:27:06</a:t>
            </a:r>
            <a:endParaRPr lang="en-US" sz="1200">
              <a:solidFill>
                <a:srgbClr val="000000"/>
              </a:solidFill>
              <a:latin typeface="Courier" charset="0"/>
            </a:endParaRP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</a:rPr>
              <a:t>Standard time after setTime is 1:27:06 PM 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charset="0"/>
                <a:ea typeface="MS PGothic" charset="0"/>
              </a:rPr>
              <a:t>Separating Interface from Implementation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 sz="3200">
                <a:latin typeface="Times New Roman" charset="0"/>
                <a:ea typeface="MS PGothic" charset="0"/>
              </a:rPr>
              <a:t>Controlling Access to Members 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>
                <a:solidFill>
                  <a:srgbClr val="0000CC"/>
                </a:solidFill>
                <a:latin typeface="Times New Roman" charset="0"/>
                <a:ea typeface="MS PGothic" charset="0"/>
              </a:rPr>
              <a:t>Access modes</a:t>
            </a:r>
          </a:p>
          <a:p>
            <a:pPr eaLnBrk="1" hangingPunct="1"/>
            <a:endParaRPr lang="en-US" b="1">
              <a:solidFill>
                <a:srgbClr val="0000CC"/>
              </a:solidFill>
              <a:latin typeface="Times New Roman" charset="0"/>
              <a:ea typeface="MS PGothic" charset="0"/>
            </a:endParaRPr>
          </a:p>
          <a:p>
            <a:pPr lvl="1" algn="l" eaLnBrk="1" hangingPunct="1"/>
            <a:r>
              <a:rPr lang="en-US" sz="2400" b="1">
                <a:solidFill>
                  <a:schemeClr val="tx1"/>
                </a:solidFill>
                <a:latin typeface="Times New Roman" charset="0"/>
                <a:ea typeface="MS PGothic" charset="0"/>
              </a:rPr>
              <a:t>private</a:t>
            </a:r>
            <a:endParaRPr lang="en-US" sz="2400">
              <a:solidFill>
                <a:schemeClr val="tx1"/>
              </a:solidFill>
              <a:latin typeface="Times New Roman" charset="0"/>
              <a:ea typeface="MS PGothic" charset="0"/>
            </a:endParaRPr>
          </a:p>
          <a:p>
            <a:pPr lvl="2" algn="l" eaLnBrk="1" hangingPunct="1"/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Default access mode</a:t>
            </a:r>
          </a:p>
          <a:p>
            <a:pPr lvl="2" algn="l" eaLnBrk="1" hangingPunct="1"/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Accessible to member functions and </a:t>
            </a:r>
            <a:r>
              <a:rPr lang="en-US" b="1">
                <a:solidFill>
                  <a:schemeClr val="tx1"/>
                </a:solidFill>
                <a:latin typeface="Times New Roman" charset="0"/>
                <a:ea typeface="MS PGothic" charset="0"/>
              </a:rPr>
              <a:t>friend</a:t>
            </a:r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s</a:t>
            </a:r>
          </a:p>
          <a:p>
            <a:pPr lvl="1" algn="l" eaLnBrk="1" hangingPunct="1"/>
            <a:r>
              <a:rPr lang="en-US" sz="2400" b="1">
                <a:solidFill>
                  <a:schemeClr val="tx1"/>
                </a:solidFill>
                <a:latin typeface="Times New Roman" charset="0"/>
                <a:ea typeface="MS PGothic" charset="0"/>
              </a:rPr>
              <a:t>public</a:t>
            </a: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</a:t>
            </a:r>
          </a:p>
          <a:p>
            <a:pPr lvl="2" algn="l" eaLnBrk="1" hangingPunct="1"/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Accessible to any function in program with handle to class object</a:t>
            </a:r>
          </a:p>
          <a:p>
            <a:pPr lvl="1" algn="l" eaLnBrk="1" hangingPunct="1"/>
            <a:r>
              <a:rPr lang="en-US" sz="2400" b="1">
                <a:solidFill>
                  <a:schemeClr val="tx1"/>
                </a:solidFill>
                <a:latin typeface="Times New Roman" charset="0"/>
                <a:ea typeface="MS PGothic" charset="0"/>
              </a:rPr>
              <a:t>protected </a:t>
            </a:r>
          </a:p>
          <a:p>
            <a:pPr lvl="2" algn="l" eaLnBrk="1" hangingPunct="1"/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To be discussed later.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AC58E8FA-98F6-2A46-835B-BFA15A940AB8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24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 sz="3200">
                <a:latin typeface="Times New Roman" charset="0"/>
                <a:ea typeface="MS PGothic" charset="0"/>
              </a:rPr>
              <a:t>Controlling Access to Members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CC"/>
                </a:solidFill>
                <a:latin typeface="Times New Roman" charset="0"/>
                <a:ea typeface="MS PGothic" charset="0"/>
              </a:rPr>
              <a:t>Class member access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Default </a:t>
            </a: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private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Explicitly set to </a:t>
            </a: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private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, </a:t>
            </a: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, </a:t>
            </a: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protected</a:t>
            </a:r>
            <a:endParaRPr lang="en-US" sz="2400" dirty="0">
              <a:solidFill>
                <a:schemeClr val="tx1"/>
              </a:solidFill>
              <a:latin typeface="Times New Roman" charset="0"/>
              <a:ea typeface="MS PGothic" charset="0"/>
            </a:endParaRPr>
          </a:p>
          <a:p>
            <a:pPr eaLnBrk="1" hangingPunct="1"/>
            <a:endParaRPr lang="en-US" sz="2000" b="1" dirty="0">
              <a:latin typeface="Times New Roman" charset="0"/>
              <a:ea typeface="MS PGothic" charset="0"/>
            </a:endParaRPr>
          </a:p>
          <a:p>
            <a:pPr eaLnBrk="1" hangingPunct="1"/>
            <a:r>
              <a:rPr lang="en-US" sz="2000" b="1" dirty="0" err="1">
                <a:latin typeface="Times New Roman" charset="0"/>
                <a:ea typeface="MS PGothic" charset="0"/>
              </a:rPr>
              <a:t>struct</a:t>
            </a:r>
            <a:r>
              <a:rPr lang="en-US" sz="2000" b="1" dirty="0">
                <a:latin typeface="Times New Roman" charset="0"/>
                <a:ea typeface="MS PGothic" charset="0"/>
              </a:rPr>
              <a:t> </a:t>
            </a:r>
            <a:r>
              <a:rPr lang="en-US" sz="2000" dirty="0">
                <a:latin typeface="Times New Roman" charset="0"/>
                <a:ea typeface="MS PGothic" charset="0"/>
              </a:rPr>
              <a:t>member access</a:t>
            </a:r>
          </a:p>
          <a:p>
            <a:pPr lvl="1" algn="l" eaLnBrk="1" hangingPunct="1"/>
            <a:r>
              <a:rPr lang="en-US" sz="20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Default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public</a:t>
            </a:r>
            <a:endParaRPr lang="en-US" sz="2000" dirty="0">
              <a:solidFill>
                <a:schemeClr val="tx1"/>
              </a:solidFill>
              <a:latin typeface="Times New Roman" charset="0"/>
              <a:ea typeface="MS PGothic" charset="0"/>
            </a:endParaRPr>
          </a:p>
          <a:p>
            <a:pPr eaLnBrk="1" hangingPunct="1"/>
            <a:endParaRPr lang="en-US" sz="2000" dirty="0">
              <a:latin typeface="Times New Roman" charset="0"/>
              <a:ea typeface="MS PGothic" charset="0"/>
            </a:endParaRPr>
          </a:p>
          <a:p>
            <a:pPr eaLnBrk="1" hangingPunct="1"/>
            <a:r>
              <a:rPr lang="en-US" dirty="0">
                <a:latin typeface="Times New Roman" charset="0"/>
                <a:ea typeface="MS PGothic" charset="0"/>
              </a:rPr>
              <a:t>Access to </a:t>
            </a:r>
            <a:r>
              <a:rPr lang="en-US" dirty="0" smtClean="0">
                <a:latin typeface="Times New Roman" charset="0"/>
                <a:ea typeface="MS PGothic" charset="0"/>
              </a:rPr>
              <a:t>class’</a:t>
            </a:r>
            <a:r>
              <a:rPr lang="en-US" altLang="ja-JP" dirty="0" smtClean="0">
                <a:latin typeface="Times New Roman" charset="0"/>
                <a:ea typeface="MS PGothic" charset="0"/>
              </a:rPr>
              <a:t> </a:t>
            </a:r>
            <a:r>
              <a:rPr lang="en-US" altLang="ja-JP" b="1" dirty="0">
                <a:latin typeface="Times New Roman" charset="0"/>
                <a:ea typeface="MS PGothic" charset="0"/>
              </a:rPr>
              <a:t>private </a:t>
            </a:r>
            <a:r>
              <a:rPr lang="en-US" altLang="ja-JP" dirty="0">
                <a:latin typeface="Times New Roman" charset="0"/>
                <a:ea typeface="MS PGothic" charset="0"/>
              </a:rPr>
              <a:t>data</a:t>
            </a:r>
          </a:p>
          <a:p>
            <a:pPr lvl="1" algn="l" eaLnBrk="1" hangingPunct="1"/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Controlled with access functions:</a:t>
            </a:r>
          </a:p>
          <a:p>
            <a:pPr lvl="2" algn="l" eaLnBrk="1" hangingPunct="1"/>
            <a:r>
              <a:rPr lang="en-US" b="1" dirty="0" smtClean="0">
                <a:solidFill>
                  <a:srgbClr val="FF0000"/>
                </a:solidFill>
                <a:latin typeface="Times New Roman" charset="0"/>
                <a:ea typeface="MS PGothic" charset="0"/>
              </a:rPr>
              <a:t>Get 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  <a:ea typeface="MS PGothic" charset="0"/>
              </a:rPr>
              <a:t>function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MS PGothic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Times New Roman" charset="0"/>
                <a:ea typeface="MS PGothic" charset="0"/>
              </a:rPr>
              <a:t>Accessor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MS PGothic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functions)</a:t>
            </a:r>
          </a:p>
          <a:p>
            <a:pPr lvl="3" algn="l" eaLnBrk="1" hangingPunct="1"/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Read </a:t>
            </a: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data</a:t>
            </a:r>
          </a:p>
          <a:p>
            <a:pPr lvl="2" algn="l" eaLnBrk="1" hangingPunct="1"/>
            <a:r>
              <a:rPr lang="en-US" b="1" dirty="0">
                <a:solidFill>
                  <a:srgbClr val="FF0000"/>
                </a:solidFill>
                <a:latin typeface="Times New Roman" charset="0"/>
                <a:ea typeface="MS PGothic" charset="0"/>
              </a:rPr>
              <a:t>Set function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	(</a:t>
            </a:r>
            <a:r>
              <a:rPr lang="en-US" b="1" dirty="0" err="1">
                <a:solidFill>
                  <a:srgbClr val="0000FF"/>
                </a:solidFill>
                <a:latin typeface="Times New Roman" charset="0"/>
                <a:ea typeface="MS PGothic" charset="0"/>
              </a:rPr>
              <a:t>Mutator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functions)</a:t>
            </a:r>
            <a:endParaRPr lang="en-US" b="1" dirty="0">
              <a:solidFill>
                <a:srgbClr val="FF0000"/>
              </a:solidFill>
              <a:latin typeface="Times New Roman" charset="0"/>
              <a:ea typeface="MS PGothic" charset="0"/>
            </a:endParaRPr>
          </a:p>
          <a:p>
            <a:pPr lvl="3" algn="l" eaLnBrk="1" hangingPunct="1"/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Modify </a:t>
            </a: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data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A7669E22-AD60-2E45-BD97-4E7D2CEFF0A3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25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 sz="3200">
                <a:latin typeface="Times New Roman" charset="0"/>
                <a:ea typeface="MS PGothic" charset="0"/>
              </a:rPr>
              <a:t>Access Functions and Utility Functions 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b="1" dirty="0">
              <a:solidFill>
                <a:srgbClr val="0000CC"/>
              </a:solidFill>
              <a:latin typeface="Times New Roman" charset="0"/>
              <a:ea typeface="MS PGothic" charset="0"/>
            </a:endParaRPr>
          </a:p>
          <a:p>
            <a:pPr eaLnBrk="1" hangingPunct="1"/>
            <a:r>
              <a:rPr lang="en-US" b="1" dirty="0">
                <a:solidFill>
                  <a:srgbClr val="FF0000"/>
                </a:solidFill>
                <a:latin typeface="Times New Roman" charset="0"/>
                <a:ea typeface="MS PGothic" charset="0"/>
              </a:rPr>
              <a:t>Utility Functions </a:t>
            </a:r>
            <a:r>
              <a:rPr lang="en-US" dirty="0" smtClean="0">
                <a:latin typeface="Times New Roman" charset="0"/>
                <a:ea typeface="MS PGothic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Times New Roman" charset="0"/>
                <a:ea typeface="MS PGothic" charset="0"/>
              </a:rPr>
              <a:t>Helper</a:t>
            </a:r>
            <a:r>
              <a:rPr lang="en-US" dirty="0" smtClean="0">
                <a:latin typeface="Times New Roman" charset="0"/>
                <a:ea typeface="MS PGothic" charset="0"/>
              </a:rPr>
              <a:t> </a:t>
            </a:r>
            <a:r>
              <a:rPr lang="en-US" dirty="0">
                <a:latin typeface="Times New Roman" charset="0"/>
                <a:ea typeface="MS PGothic" charset="0"/>
              </a:rPr>
              <a:t>functions)</a:t>
            </a:r>
          </a:p>
          <a:p>
            <a:pPr lvl="1" algn="l" eaLnBrk="1" hangingPunct="1">
              <a:buFont typeface="Wingdings" charset="0"/>
              <a:buChar char="v"/>
            </a:pPr>
            <a:r>
              <a:rPr lang="en-US" b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private</a:t>
            </a:r>
            <a:endParaRPr lang="en-US" dirty="0">
              <a:solidFill>
                <a:schemeClr val="tx1"/>
              </a:solidFill>
              <a:latin typeface="Times New Roman" charset="0"/>
              <a:ea typeface="MS PGothic" charset="0"/>
            </a:endParaRPr>
          </a:p>
          <a:p>
            <a:pPr lvl="1" algn="l" eaLnBrk="1" hangingPunct="1">
              <a:buFont typeface="Wingdings" charset="0"/>
              <a:buChar char="v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Support operation of </a:t>
            </a:r>
            <a:r>
              <a:rPr lang="en-US" b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public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member functions</a:t>
            </a:r>
          </a:p>
          <a:p>
            <a:pPr lvl="1" algn="l" eaLnBrk="1" hangingPunct="1">
              <a:buFont typeface="Wingdings" charset="0"/>
              <a:buChar char="v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Not intended for direct client use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A787C0B-85EC-A243-A25B-315662B39456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26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charset="0"/>
                <a:ea typeface="MS PGothic" charset="0"/>
              </a:rPr>
              <a:t>Initializing Class Objects: Constructors 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>
                <a:latin typeface="Times New Roman" charset="0"/>
                <a:ea typeface="MS PGothic" charset="0"/>
              </a:rPr>
              <a:t>Constructors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 Initialize data members</a:t>
            </a:r>
          </a:p>
          <a:p>
            <a:pPr lvl="2" algn="l" eaLnBrk="1" hangingPunct="1">
              <a:buFont typeface="Wingdings" charset="0"/>
              <a:buChar char="§"/>
            </a:pPr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   Or can set later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Same name as class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No return type</a:t>
            </a:r>
          </a:p>
          <a:p>
            <a:pPr lvl="1" algn="l" eaLnBrk="1" hangingPunct="1"/>
            <a:endParaRPr lang="en-US">
              <a:solidFill>
                <a:schemeClr val="tx1"/>
              </a:solidFill>
              <a:latin typeface="Times New Roman" charset="0"/>
              <a:ea typeface="MS PGothic" charset="0"/>
            </a:endParaRPr>
          </a:p>
          <a:p>
            <a:pPr eaLnBrk="1" hangingPunct="1"/>
            <a:r>
              <a:rPr lang="en-US" b="1">
                <a:latin typeface="Times New Roman" charset="0"/>
                <a:ea typeface="MS PGothic" charset="0"/>
              </a:rPr>
              <a:t>Initializers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  Passed as arguments to constructor 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  In parentheses to right of class name before semicolon</a:t>
            </a:r>
          </a:p>
          <a:p>
            <a:pPr lvl="2" algn="l" eaLnBrk="1" hangingPunct="1">
              <a:buFontTx/>
              <a:buNone/>
            </a:pPr>
            <a:r>
              <a:rPr lang="en-US" b="1" i="1">
                <a:solidFill>
                  <a:schemeClr val="tx1"/>
                </a:solidFill>
                <a:latin typeface="Times New Roman" charset="0"/>
                <a:ea typeface="MS PGothic" charset="0"/>
              </a:rPr>
              <a:t>Class-type ObjectName( value1,value2,…);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C6F94A5-23BB-0244-943F-04BE8253E9AB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27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MS PGothic" charset="0"/>
              </a:rPr>
              <a:t>Destructors 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>
                <a:latin typeface="Times New Roman" charset="0"/>
                <a:ea typeface="MS PGothic" charset="0"/>
              </a:rPr>
              <a:t>Destructors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Special member function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Same name as class </a:t>
            </a:r>
          </a:p>
          <a:p>
            <a:pPr lvl="3" algn="l" eaLnBrk="1" hangingPunct="1">
              <a:buFont typeface="Wingdings" charset="0"/>
              <a:buChar char="§"/>
            </a:pPr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Preceded with tilde (</a:t>
            </a:r>
            <a:r>
              <a:rPr lang="en-US" b="1">
                <a:solidFill>
                  <a:schemeClr val="tx1"/>
                </a:solidFill>
                <a:latin typeface="Times New Roman" charset="0"/>
                <a:ea typeface="MS PGothic" charset="0"/>
              </a:rPr>
              <a:t>~</a:t>
            </a:r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)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No arguments 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No return value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Cannot be overloaded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Performs </a:t>
            </a:r>
            <a:r>
              <a:rPr lang="ja-JP" alt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“</a:t>
            </a:r>
            <a:r>
              <a:rPr lang="en-US" altLang="ja-JP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termination housekeeping</a:t>
            </a:r>
            <a:r>
              <a:rPr lang="ja-JP" alt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”</a:t>
            </a:r>
            <a:r>
              <a:rPr lang="en-US" altLang="ja-JP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</a:t>
            </a:r>
          </a:p>
          <a:p>
            <a:pPr lvl="3" algn="l" eaLnBrk="1" hangingPunct="1">
              <a:buFont typeface="Wingdings" charset="0"/>
              <a:buChar char="§"/>
            </a:pPr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Before system reclaims object</a:t>
            </a:r>
            <a:r>
              <a:rPr lang="ja-JP" alt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’</a:t>
            </a:r>
            <a:r>
              <a:rPr lang="en-US" altLang="ja-JP">
                <a:solidFill>
                  <a:schemeClr val="tx1"/>
                </a:solidFill>
                <a:latin typeface="Times New Roman" charset="0"/>
                <a:ea typeface="MS PGothic" charset="0"/>
              </a:rPr>
              <a:t>s memory</a:t>
            </a:r>
          </a:p>
          <a:p>
            <a:pPr lvl="3" algn="l" eaLnBrk="1" hangingPunct="1">
              <a:buFont typeface="Wingdings" charset="0"/>
              <a:buChar char="§"/>
            </a:pPr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Reuse memory for new objects</a:t>
            </a:r>
          </a:p>
          <a:p>
            <a:pPr lvl="1" algn="l" eaLnBrk="1" hangingPunct="1">
              <a:buFont typeface="Wingdings" charset="0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No explicit destructor</a:t>
            </a:r>
          </a:p>
          <a:p>
            <a:pPr lvl="2" algn="l" eaLnBrk="1" hangingPunct="1">
              <a:buFont typeface="Wingdings" charset="0"/>
              <a:buChar char="§"/>
            </a:pPr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Compiler creates </a:t>
            </a:r>
            <a:r>
              <a:rPr lang="ja-JP" alt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“</a:t>
            </a:r>
            <a:r>
              <a:rPr lang="en-US" altLang="ja-JP">
                <a:solidFill>
                  <a:schemeClr val="tx1"/>
                </a:solidFill>
                <a:latin typeface="Times New Roman" charset="0"/>
                <a:ea typeface="MS PGothic" charset="0"/>
              </a:rPr>
              <a:t>empty</a:t>
            </a:r>
            <a:r>
              <a:rPr lang="ja-JP" alt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”</a:t>
            </a:r>
            <a:r>
              <a:rPr lang="en-US" altLang="ja-JP">
                <a:solidFill>
                  <a:schemeClr val="tx1"/>
                </a:solidFill>
                <a:latin typeface="Times New Roman" charset="0"/>
                <a:ea typeface="MS PGothic" charset="0"/>
              </a:rPr>
              <a:t> destructor</a:t>
            </a:r>
            <a:r>
              <a:rPr lang="ja-JP" alt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”</a:t>
            </a:r>
            <a:endParaRPr lang="en-US" altLang="ja-JP">
              <a:solidFill>
                <a:schemeClr val="tx1"/>
              </a:solidFill>
              <a:latin typeface="Times New Roman" charset="0"/>
              <a:ea typeface="MS PGothic" charset="0"/>
            </a:endParaRPr>
          </a:p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7B10EDD-7E3F-6744-9F6F-CA3DDA5023C5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28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8"/>
          <p:cNvSpPr>
            <a:spLocks noGrp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 sz="3200">
                <a:latin typeface="Times New Roman" charset="0"/>
                <a:ea typeface="MS PGothic" charset="0"/>
              </a:rPr>
              <a:t> Class Inheritance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800" b="1">
                <a:solidFill>
                  <a:srgbClr val="000000"/>
                </a:solidFill>
                <a:latin typeface="Times New Roman" charset="0"/>
                <a:ea typeface="MS PGothic" charset="0"/>
              </a:rPr>
              <a:t>Inheritance is a mechanism for: </a:t>
            </a:r>
          </a:p>
          <a:p>
            <a:pPr lvl="1" algn="l">
              <a:spcBef>
                <a:spcPts val="200"/>
              </a:spcBef>
              <a:spcAft>
                <a:spcPts val="200"/>
              </a:spcAft>
            </a:pPr>
            <a:r>
              <a:rPr lang="en-US" b="1">
                <a:solidFill>
                  <a:srgbClr val="FF0000"/>
                </a:solidFill>
                <a:latin typeface="Times New Roman" charset="0"/>
                <a:ea typeface="MS PGothic" charset="0"/>
              </a:rPr>
              <a:t>“building new class types from existing class types”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b="1">
              <a:solidFill>
                <a:srgbClr val="FF0000"/>
              </a:solidFill>
              <a:latin typeface="Times New Roman" charset="0"/>
              <a:ea typeface="MS PGothic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Font typeface="Wingdings" charset="0"/>
              <a:buChar char="u"/>
            </a:pPr>
            <a:r>
              <a:rPr lang="en-US" b="1">
                <a:latin typeface="Times New Roman" charset="0"/>
                <a:ea typeface="MS PGothic" charset="0"/>
              </a:rPr>
              <a:t> Existing class is described as a </a:t>
            </a:r>
            <a:r>
              <a:rPr lang="en-US" b="1">
                <a:solidFill>
                  <a:srgbClr val="FF0000"/>
                </a:solidFill>
                <a:latin typeface="Times New Roman" charset="0"/>
                <a:ea typeface="MS PGothic" charset="0"/>
              </a:rPr>
              <a:t>base</a:t>
            </a:r>
            <a:r>
              <a:rPr lang="en-US" b="1">
                <a:latin typeface="Times New Roman" charset="0"/>
                <a:ea typeface="MS PGothic" charset="0"/>
              </a:rPr>
              <a:t> class</a:t>
            </a:r>
          </a:p>
          <a:p>
            <a:pPr>
              <a:spcBef>
                <a:spcPts val="200"/>
              </a:spcBef>
              <a:spcAft>
                <a:spcPts val="200"/>
              </a:spcAft>
              <a:buFont typeface="Wingdings" charset="0"/>
              <a:buChar char="u"/>
            </a:pPr>
            <a:endParaRPr lang="en-US" sz="1000" b="1">
              <a:latin typeface="Times New Roman" charset="0"/>
              <a:ea typeface="MS PGothic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Font typeface="Wingdings" charset="0"/>
              <a:buChar char="u"/>
            </a:pPr>
            <a:r>
              <a:rPr lang="en-US" b="1">
                <a:latin typeface="Times New Roman" charset="0"/>
                <a:ea typeface="MS PGothic" charset="0"/>
              </a:rPr>
              <a:t> New class is described as a </a:t>
            </a:r>
            <a:r>
              <a:rPr lang="en-US" b="1">
                <a:solidFill>
                  <a:srgbClr val="FF0000"/>
                </a:solidFill>
                <a:latin typeface="Times New Roman" charset="0"/>
                <a:ea typeface="MS PGothic" charset="0"/>
              </a:rPr>
              <a:t>derived</a:t>
            </a:r>
            <a:r>
              <a:rPr lang="en-US" b="1">
                <a:latin typeface="Times New Roman" charset="0"/>
                <a:ea typeface="MS PGothic" charset="0"/>
              </a:rPr>
              <a:t> class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b="1">
              <a:solidFill>
                <a:srgbClr val="FF0000"/>
              </a:solidFill>
              <a:latin typeface="Times New Roman" charset="0"/>
              <a:ea typeface="MS PGothic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>
                <a:latin typeface="Times New Roman" charset="0"/>
                <a:ea typeface="MS PGothic" charset="0"/>
              </a:rPr>
              <a:t>New class types is defined to be: </a:t>
            </a:r>
          </a:p>
          <a:p>
            <a:pPr lvl="1" algn="l">
              <a:spcBef>
                <a:spcPts val="200"/>
              </a:spcBef>
              <a:spcAft>
                <a:spcPts val="200"/>
              </a:spcAft>
              <a:buFont typeface="Arial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A </a:t>
            </a:r>
            <a:r>
              <a:rPr lang="en-US" sz="2400">
                <a:solidFill>
                  <a:srgbClr val="FF0000"/>
                </a:solidFill>
                <a:latin typeface="Times New Roman" charset="0"/>
                <a:ea typeface="MS PGothic" charset="0"/>
              </a:rPr>
              <a:t>specialization</a:t>
            </a: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of the base class</a:t>
            </a:r>
          </a:p>
          <a:p>
            <a:pPr lvl="1" algn="l">
              <a:spcBef>
                <a:spcPts val="200"/>
              </a:spcBef>
              <a:spcAft>
                <a:spcPts val="200"/>
              </a:spcAft>
              <a:buFont typeface="Arial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An </a:t>
            </a:r>
            <a:r>
              <a:rPr lang="en-US" sz="2400">
                <a:solidFill>
                  <a:srgbClr val="FF0000"/>
                </a:solidFill>
                <a:latin typeface="Times New Roman" charset="0"/>
                <a:ea typeface="MS PGothic" charset="0"/>
              </a:rPr>
              <a:t>augmentation</a:t>
            </a: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of the base class</a:t>
            </a:r>
          </a:p>
          <a:p>
            <a:pPr lvl="2" algn="l">
              <a:spcBef>
                <a:spcPts val="200"/>
              </a:spcBef>
              <a:spcAft>
                <a:spcPts val="200"/>
              </a:spcAft>
            </a:pPr>
            <a:r>
              <a:rPr lang="en-US" sz="2800">
                <a:solidFill>
                  <a:srgbClr val="898989"/>
                </a:solidFill>
                <a:latin typeface="Times New Roman" charset="0"/>
                <a:ea typeface="MS PGothic" charset="0"/>
              </a:rPr>
              <a:t>	</a:t>
            </a:r>
            <a:endParaRPr lang="en-US" sz="1500">
              <a:solidFill>
                <a:srgbClr val="898989"/>
              </a:solidFill>
              <a:latin typeface="Times New Roman" charset="0"/>
              <a:ea typeface="MS PGothic" charset="0"/>
            </a:endParaRPr>
          </a:p>
        </p:txBody>
      </p:sp>
      <p:sp>
        <p:nvSpPr>
          <p:cNvPr id="65539" name="Rectangle 103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45764492-D71C-8E46-B1D5-4A1F465F74B0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29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rgbClr val="000000"/>
                </a:solidFill>
                <a:latin typeface="Times New Roman" charset="0"/>
                <a:ea typeface="MS PGothic" charset="0"/>
              </a:rPr>
              <a:t>Implementing an Abstract Data Type with a class</a:t>
            </a:r>
            <a:endParaRPr lang="en-US" sz="2800">
              <a:solidFill>
                <a:srgbClr val="000000"/>
              </a:solidFill>
              <a:latin typeface="Courier New" charset="0"/>
              <a:ea typeface="MS PGothic" charset="0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  <a:p>
            <a:pPr eaLnBrk="1" hangingPunct="1"/>
            <a:r>
              <a:rPr lang="en-US" sz="2800" b="1">
                <a:latin typeface="Times New Roman" charset="0"/>
                <a:ea typeface="MS PGothic" charset="0"/>
              </a:rPr>
              <a:t>Constructor function</a:t>
            </a:r>
          </a:p>
          <a:p>
            <a:pPr lvl="1" algn="l" eaLnBrk="1" hangingPunct="1">
              <a:buFont typeface="Wingdings" charset="0"/>
              <a:buChar char="v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 Special member function</a:t>
            </a:r>
          </a:p>
          <a:p>
            <a:pPr lvl="1" algn="l" eaLnBrk="1" hangingPunct="1">
              <a:buFont typeface="Wingdings" charset="0"/>
              <a:buChar char="v"/>
            </a:pPr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 Initializes data members</a:t>
            </a:r>
          </a:p>
          <a:p>
            <a:pPr lvl="1" algn="l" eaLnBrk="1" hangingPunct="1">
              <a:buFont typeface="Wingdings" charset="0"/>
              <a:buChar char="v"/>
            </a:pPr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 Same name as class</a:t>
            </a:r>
          </a:p>
          <a:p>
            <a:pPr lvl="1" algn="l" eaLnBrk="1" hangingPunct="1">
              <a:buFont typeface="Wingdings" charset="0"/>
              <a:buChar char="v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Called when object instantiated</a:t>
            </a:r>
          </a:p>
          <a:p>
            <a:pPr lvl="1" algn="l" eaLnBrk="1" hangingPunct="1">
              <a:buFont typeface="Wingdings" charset="0"/>
              <a:buChar char="v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Can have several constructors  (Function overloading)</a:t>
            </a:r>
          </a:p>
          <a:p>
            <a:pPr lvl="1" algn="l" eaLnBrk="1" hangingPunct="1">
              <a:buFont typeface="Wingdings" charset="0"/>
              <a:buChar char="v"/>
            </a:pPr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 No return type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25D89C0-83D2-3D42-91F2-E018901DABE3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ubtitle 2"/>
          <p:cNvSpPr>
            <a:spLocks noGrp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 </a:t>
            </a:r>
          </a:p>
        </p:txBody>
      </p:sp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66C9DEB-4DE8-EE4C-A493-3EFDF551DD1B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30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6563" name="Title 18"/>
          <p:cNvSpPr>
            <a:spLocks noGrp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 sz="3200">
                <a:latin typeface="Times New Roman" charset="0"/>
                <a:ea typeface="MS PGothic" charset="0"/>
              </a:rPr>
              <a:t> Class Inheritance</a:t>
            </a:r>
          </a:p>
        </p:txBody>
      </p:sp>
      <p:grpSp>
        <p:nvGrpSpPr>
          <p:cNvPr id="66564" name="Group 29"/>
          <p:cNvGrpSpPr>
            <a:grpSpLocks/>
          </p:cNvGrpSpPr>
          <p:nvPr/>
        </p:nvGrpSpPr>
        <p:grpSpPr bwMode="auto">
          <a:xfrm>
            <a:off x="1077908" y="1822399"/>
            <a:ext cx="4364037" cy="2720975"/>
            <a:chOff x="720" y="1248"/>
            <a:chExt cx="2640" cy="1680"/>
          </a:xfrm>
        </p:grpSpPr>
        <p:grpSp>
          <p:nvGrpSpPr>
            <p:cNvPr id="66577" name="Group 30"/>
            <p:cNvGrpSpPr>
              <a:grpSpLocks/>
            </p:cNvGrpSpPr>
            <p:nvPr/>
          </p:nvGrpSpPr>
          <p:grpSpPr bwMode="auto">
            <a:xfrm>
              <a:off x="1728" y="1248"/>
              <a:ext cx="768" cy="336"/>
              <a:chOff x="1248" y="1248"/>
              <a:chExt cx="768" cy="336"/>
            </a:xfrm>
          </p:grpSpPr>
          <p:sp>
            <p:nvSpPr>
              <p:cNvPr id="28" name="Oval 31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764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sz="2000">
                  <a:latin typeface="+mn-lt"/>
                  <a:ea typeface="ＭＳ Ｐゴシック" charset="0"/>
                  <a:cs typeface="Times New Roman" charset="0"/>
                </a:endParaRPr>
              </a:p>
            </p:txBody>
          </p:sp>
          <p:sp>
            <p:nvSpPr>
              <p:cNvPr id="29" name="Text Box 32"/>
              <p:cNvSpPr txBox="1">
                <a:spLocks noChangeArrowheads="1"/>
              </p:cNvSpPr>
              <p:nvPr/>
            </p:nvSpPr>
            <p:spPr bwMode="auto">
              <a:xfrm>
                <a:off x="1351" y="1262"/>
                <a:ext cx="569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+mn-lt"/>
                    <a:ea typeface="ＭＳ Ｐゴシック" charset="0"/>
                    <a:cs typeface="Times New Roman" charset="0"/>
                  </a:rPr>
                  <a:t>Person</a:t>
                </a:r>
              </a:p>
            </p:txBody>
          </p:sp>
        </p:grpSp>
        <p:grpSp>
          <p:nvGrpSpPr>
            <p:cNvPr id="66578" name="Group 33"/>
            <p:cNvGrpSpPr>
              <a:grpSpLocks/>
            </p:cNvGrpSpPr>
            <p:nvPr/>
          </p:nvGrpSpPr>
          <p:grpSpPr bwMode="auto">
            <a:xfrm>
              <a:off x="1728" y="1824"/>
              <a:ext cx="768" cy="336"/>
              <a:chOff x="1248" y="1248"/>
              <a:chExt cx="768" cy="336"/>
            </a:xfrm>
          </p:grpSpPr>
          <p:sp>
            <p:nvSpPr>
              <p:cNvPr id="26" name="Oval 34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764" cy="3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sz="2000">
                  <a:latin typeface="+mn-lt"/>
                  <a:ea typeface="ＭＳ Ｐゴシック" charset="0"/>
                  <a:cs typeface="Times New Roman" charset="0"/>
                </a:endParaRPr>
              </a:p>
            </p:txBody>
          </p:sp>
          <p:sp>
            <p:nvSpPr>
              <p:cNvPr id="27" name="Text Box 35"/>
              <p:cNvSpPr txBox="1">
                <a:spLocks noChangeArrowheads="1"/>
              </p:cNvSpPr>
              <p:nvPr/>
            </p:nvSpPr>
            <p:spPr bwMode="auto">
              <a:xfrm>
                <a:off x="1329" y="1274"/>
                <a:ext cx="632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+mn-lt"/>
                    <a:ea typeface="ＭＳ Ｐゴシック" charset="0"/>
                    <a:cs typeface="Times New Roman" charset="0"/>
                  </a:rPr>
                  <a:t>Student</a:t>
                </a:r>
              </a:p>
            </p:txBody>
          </p:sp>
        </p:grpSp>
        <p:grpSp>
          <p:nvGrpSpPr>
            <p:cNvPr id="66579" name="Group 36"/>
            <p:cNvGrpSpPr>
              <a:grpSpLocks/>
            </p:cNvGrpSpPr>
            <p:nvPr/>
          </p:nvGrpSpPr>
          <p:grpSpPr bwMode="auto">
            <a:xfrm>
              <a:off x="720" y="1824"/>
              <a:ext cx="768" cy="336"/>
              <a:chOff x="1248" y="1248"/>
              <a:chExt cx="768" cy="336"/>
            </a:xfrm>
          </p:grpSpPr>
          <p:sp>
            <p:nvSpPr>
              <p:cNvPr id="24" name="Oval 37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768" cy="3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sz="2000">
                  <a:latin typeface="+mn-lt"/>
                  <a:ea typeface="ＭＳ Ｐゴシック" charset="0"/>
                  <a:cs typeface="Times New Roman" charset="0"/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1329" y="1274"/>
                <a:ext cx="642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+mn-lt"/>
                    <a:ea typeface="ＭＳ Ｐゴシック" charset="0"/>
                    <a:cs typeface="Times New Roman" charset="0"/>
                  </a:rPr>
                  <a:t>Teacher</a:t>
                </a:r>
              </a:p>
            </p:txBody>
          </p:sp>
        </p:grpSp>
        <p:grpSp>
          <p:nvGrpSpPr>
            <p:cNvPr id="66580" name="Group 39"/>
            <p:cNvGrpSpPr>
              <a:grpSpLocks/>
            </p:cNvGrpSpPr>
            <p:nvPr/>
          </p:nvGrpSpPr>
          <p:grpSpPr bwMode="auto">
            <a:xfrm>
              <a:off x="2592" y="1824"/>
              <a:ext cx="768" cy="336"/>
              <a:chOff x="1248" y="1248"/>
              <a:chExt cx="768" cy="336"/>
            </a:xfrm>
          </p:grpSpPr>
          <p:sp>
            <p:nvSpPr>
              <p:cNvPr id="22" name="Oval 40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768" cy="3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sz="2000">
                  <a:latin typeface="+mn-lt"/>
                  <a:ea typeface="ＭＳ Ｐゴシック" charset="0"/>
                  <a:cs typeface="Times New Roman" charset="0"/>
                </a:endParaRPr>
              </a:p>
            </p:txBody>
          </p:sp>
          <p:sp>
            <p:nvSpPr>
              <p:cNvPr id="23" name="Text Box 41"/>
              <p:cNvSpPr txBox="1">
                <a:spLocks noChangeArrowheads="1"/>
              </p:cNvSpPr>
              <p:nvPr/>
            </p:nvSpPr>
            <p:spPr bwMode="auto">
              <a:xfrm>
                <a:off x="1288" y="1274"/>
                <a:ext cx="712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+mn-lt"/>
                    <a:ea typeface="ＭＳ Ｐゴシック" charset="0"/>
                    <a:cs typeface="Times New Roman" charset="0"/>
                  </a:rPr>
                  <a:t>Engineer</a:t>
                </a:r>
              </a:p>
            </p:txBody>
          </p:sp>
        </p:grpSp>
        <p:grpSp>
          <p:nvGrpSpPr>
            <p:cNvPr id="66581" name="Group 42"/>
            <p:cNvGrpSpPr>
              <a:grpSpLocks/>
            </p:cNvGrpSpPr>
            <p:nvPr/>
          </p:nvGrpSpPr>
          <p:grpSpPr bwMode="auto">
            <a:xfrm>
              <a:off x="1369" y="2592"/>
              <a:ext cx="812" cy="336"/>
              <a:chOff x="1225" y="1248"/>
              <a:chExt cx="812" cy="336"/>
            </a:xfrm>
          </p:grpSpPr>
          <p:sp>
            <p:nvSpPr>
              <p:cNvPr id="20" name="Oval 43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764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sz="2000">
                  <a:latin typeface="+mn-lt"/>
                  <a:ea typeface="ＭＳ Ｐゴシック" charset="0"/>
                  <a:cs typeface="Times New Roman" charset="0"/>
                </a:endParaRPr>
              </a:p>
            </p:txBody>
          </p:sp>
          <p:sp>
            <p:nvSpPr>
              <p:cNvPr id="21" name="Text Box 44"/>
              <p:cNvSpPr txBox="1">
                <a:spLocks noChangeArrowheads="1"/>
              </p:cNvSpPr>
              <p:nvPr/>
            </p:nvSpPr>
            <p:spPr bwMode="auto">
              <a:xfrm>
                <a:off x="1225" y="1263"/>
                <a:ext cx="811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dirty="0">
                    <a:latin typeface="+mn-lt"/>
                    <a:ea typeface="ＭＳ Ｐゴシック" charset="0"/>
                    <a:cs typeface="Times New Roman" charset="0"/>
                  </a:rPr>
                  <a:t>Graduate</a:t>
                </a:r>
              </a:p>
            </p:txBody>
          </p:sp>
        </p:grpSp>
        <p:grpSp>
          <p:nvGrpSpPr>
            <p:cNvPr id="66582" name="Group 45"/>
            <p:cNvGrpSpPr>
              <a:grpSpLocks/>
            </p:cNvGrpSpPr>
            <p:nvPr/>
          </p:nvGrpSpPr>
          <p:grpSpPr bwMode="auto">
            <a:xfrm>
              <a:off x="2250" y="2592"/>
              <a:ext cx="915" cy="336"/>
              <a:chOff x="1194" y="1248"/>
              <a:chExt cx="915" cy="336"/>
            </a:xfrm>
          </p:grpSpPr>
          <p:sp>
            <p:nvSpPr>
              <p:cNvPr id="18" name="Oval 46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861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sz="2000">
                  <a:latin typeface="+mn-lt"/>
                  <a:ea typeface="ＭＳ Ｐゴシック" charset="0"/>
                  <a:cs typeface="Times New Roman" charset="0"/>
                </a:endParaRPr>
              </a:p>
            </p:txBody>
          </p:sp>
          <p:sp>
            <p:nvSpPr>
              <p:cNvPr id="19" name="Text Box 47"/>
              <p:cNvSpPr txBox="1">
                <a:spLocks noChangeArrowheads="1"/>
              </p:cNvSpPr>
              <p:nvPr/>
            </p:nvSpPr>
            <p:spPr bwMode="auto">
              <a:xfrm>
                <a:off x="1194" y="1286"/>
                <a:ext cx="915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 dirty="0" err="1">
                    <a:latin typeface="+mn-lt"/>
                    <a:ea typeface="ＭＳ Ｐゴシック" charset="0"/>
                    <a:cs typeface="Times New Roman" charset="0"/>
                  </a:rPr>
                  <a:t>UnderGrad</a:t>
                </a:r>
                <a:endParaRPr lang="en-US" sz="2000" dirty="0">
                  <a:latin typeface="+mn-lt"/>
                  <a:ea typeface="ＭＳ Ｐゴシック" charset="0"/>
                  <a:cs typeface="Times New Roman" charset="0"/>
                </a:endParaRPr>
              </a:p>
            </p:txBody>
          </p:sp>
        </p:grpSp>
        <p:sp>
          <p:nvSpPr>
            <p:cNvPr id="13" name="Line 48"/>
            <p:cNvSpPr>
              <a:spLocks noChangeShapeType="1"/>
            </p:cNvSpPr>
            <p:nvPr/>
          </p:nvSpPr>
          <p:spPr bwMode="auto">
            <a:xfrm flipH="1">
              <a:off x="1344" y="153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sz="2000">
                <a:latin typeface="+mn-lt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14" name="Line 49"/>
            <p:cNvSpPr>
              <a:spLocks noChangeShapeType="1"/>
            </p:cNvSpPr>
            <p:nvPr/>
          </p:nvSpPr>
          <p:spPr bwMode="auto">
            <a:xfrm>
              <a:off x="2400" y="153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sz="2000">
                <a:latin typeface="+mn-lt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15" name="Line 50"/>
            <p:cNvSpPr>
              <a:spLocks noChangeShapeType="1"/>
            </p:cNvSpPr>
            <p:nvPr/>
          </p:nvSpPr>
          <p:spPr bwMode="auto">
            <a:xfrm>
              <a:off x="2112" y="15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sz="2000">
                <a:latin typeface="+mn-lt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16" name="Line 51"/>
            <p:cNvSpPr>
              <a:spLocks noChangeShapeType="1"/>
            </p:cNvSpPr>
            <p:nvPr/>
          </p:nvSpPr>
          <p:spPr bwMode="auto">
            <a:xfrm flipH="1">
              <a:off x="1728" y="2160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sz="2000">
                <a:latin typeface="+mn-lt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17" name="Line 52"/>
            <p:cNvSpPr>
              <a:spLocks noChangeShapeType="1"/>
            </p:cNvSpPr>
            <p:nvPr/>
          </p:nvSpPr>
          <p:spPr bwMode="auto">
            <a:xfrm>
              <a:off x="2352" y="2112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sz="2000">
                <a:latin typeface="+mn-lt"/>
                <a:ea typeface="ＭＳ Ｐゴシック" charset="0"/>
                <a:cs typeface="Times New Roman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578825" y="1822399"/>
            <a:ext cx="1524000" cy="369332"/>
          </a:xfrm>
          <a:prstGeom prst="rect">
            <a:avLst/>
          </a:prstGeom>
          <a:solidFill>
            <a:srgbClr val="6AFFF0">
              <a:alpha val="72000"/>
            </a:srgbClr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01600" h="101600" prst="relaxedInset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dirty="0">
                <a:solidFill>
                  <a:srgbClr val="0000FF"/>
                </a:solidFill>
                <a:latin typeface="+mn-lt"/>
                <a:ea typeface="ＭＳ Ｐゴシック" charset="0"/>
                <a:cs typeface="Times New Roman" charset="0"/>
              </a:rPr>
              <a:t>Base Class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78825" y="2833047"/>
            <a:ext cx="2057400" cy="369332"/>
          </a:xfrm>
          <a:prstGeom prst="rect">
            <a:avLst/>
          </a:prstGeom>
          <a:solidFill>
            <a:srgbClr val="6AFFF0">
              <a:alpha val="72000"/>
            </a:srgbClr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01600" h="101600" prst="relaxedInset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dirty="0">
                <a:solidFill>
                  <a:srgbClr val="0000FF"/>
                </a:solidFill>
                <a:latin typeface="+mn-lt"/>
                <a:ea typeface="ＭＳ Ｐゴシック" charset="0"/>
                <a:cs typeface="Times New Roman" charset="0"/>
              </a:rPr>
              <a:t>Derived classes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72200" y="3999179"/>
            <a:ext cx="2590800" cy="646331"/>
          </a:xfrm>
          <a:prstGeom prst="rect">
            <a:avLst/>
          </a:prstGeom>
          <a:solidFill>
            <a:srgbClr val="6AFFF0">
              <a:alpha val="72000"/>
            </a:srgbClr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01600" h="101600" prst="relaxedInset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dirty="0">
                <a:solidFill>
                  <a:srgbClr val="0000FF"/>
                </a:solidFill>
                <a:latin typeface="+mn-lt"/>
                <a:ea typeface="ＭＳ Ｐゴシック" charset="0"/>
                <a:cs typeface="Times New Roman" charset="0"/>
              </a:rPr>
              <a:t>Derived classes from the Student (base) class</a:t>
            </a:r>
          </a:p>
        </p:txBody>
      </p:sp>
      <p:cxnSp>
        <p:nvCxnSpPr>
          <p:cNvPr id="66574" name="Straight Arrow Connector 33"/>
          <p:cNvCxnSpPr>
            <a:cxnSpLocks noChangeShapeType="1"/>
          </p:cNvCxnSpPr>
          <p:nvPr/>
        </p:nvCxnSpPr>
        <p:spPr bwMode="auto">
          <a:xfrm flipH="1">
            <a:off x="4527775" y="1963914"/>
            <a:ext cx="205105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5" name="Straight Arrow Connector 35"/>
          <p:cNvCxnSpPr>
            <a:cxnSpLocks noChangeShapeType="1"/>
          </p:cNvCxnSpPr>
          <p:nvPr/>
        </p:nvCxnSpPr>
        <p:spPr bwMode="auto">
          <a:xfrm flipH="1">
            <a:off x="5664425" y="2989983"/>
            <a:ext cx="9144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6" name="Straight Arrow Connector 37"/>
          <p:cNvCxnSpPr>
            <a:cxnSpLocks noChangeShapeType="1"/>
          </p:cNvCxnSpPr>
          <p:nvPr/>
        </p:nvCxnSpPr>
        <p:spPr bwMode="auto">
          <a:xfrm flipH="1">
            <a:off x="5257800" y="4299832"/>
            <a:ext cx="9144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 dirty="0" smtClean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Format: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class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 err="1">
                <a:ea typeface="ＭＳ Ｐゴシック" charset="0"/>
                <a:cs typeface="ＭＳ Ｐゴシック" charset="0"/>
              </a:rPr>
              <a:t>derivedClass</a:t>
            </a:r>
            <a:r>
              <a:rPr lang="en-US" b="1" dirty="0">
                <a:ea typeface="ＭＳ Ｐゴシック" charset="0"/>
                <a:cs typeface="ＭＳ Ｐゴシック" charset="0"/>
              </a:rPr>
              <a:t> : </a:t>
            </a:r>
            <a:r>
              <a:rPr lang="en-US" b="1" i="1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Access-mode</a:t>
            </a:r>
            <a:r>
              <a:rPr lang="en-US" b="1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 err="1">
                <a:ea typeface="ＭＳ Ｐゴシック" charset="0"/>
                <a:cs typeface="ＭＳ Ｐゴシック" charset="0"/>
              </a:rPr>
              <a:t>baseClass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  <a:endParaRPr lang="en-US" b="1" dirty="0" smtClean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   {</a:t>
            </a:r>
          </a:p>
          <a:p>
            <a:pPr>
              <a:defRPr/>
            </a:pPr>
            <a:r>
              <a:rPr lang="en-US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private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:</a:t>
            </a:r>
            <a:r>
              <a:rPr lang="en-US" sz="2000" i="1" dirty="0" smtClean="0">
                <a:ea typeface="ＭＳ Ｐゴシック" charset="0"/>
                <a:cs typeface="ＭＳ Ｐゴシック" charset="0"/>
              </a:rPr>
              <a:t>       	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/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/ Declarations of additional members, if needed. </a:t>
            </a:r>
            <a:endParaRPr lang="en-US" sz="2000" i="1" dirty="0" smtClean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i="1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 lvl="1" algn="just">
              <a:defRPr/>
            </a:pPr>
            <a:r>
              <a:rPr lang="en-US" sz="2400" dirty="0">
                <a:ea typeface="ＭＳ Ｐゴシック" charset="-128"/>
                <a:cs typeface="+mn-cs"/>
              </a:rPr>
              <a:t>	</a:t>
            </a:r>
            <a:r>
              <a:rPr lang="en-US" sz="2400" b="1" dirty="0" smtClean="0">
                <a:solidFill>
                  <a:schemeClr val="accent2"/>
                </a:solidFill>
                <a:ea typeface="ＭＳ Ｐゴシック" charset="-128"/>
                <a:cs typeface="+mn-cs"/>
              </a:rPr>
              <a:t>public</a:t>
            </a:r>
            <a:r>
              <a:rPr lang="en-US" sz="2400" dirty="0" smtClean="0">
                <a:ea typeface="ＭＳ Ｐゴシック" charset="-128"/>
                <a:cs typeface="+mn-cs"/>
              </a:rPr>
              <a:t>:</a:t>
            </a:r>
            <a:r>
              <a:rPr lang="en-US" sz="2000" i="1" dirty="0" smtClean="0">
                <a:ea typeface="ＭＳ Ｐゴシック" charset="-128"/>
                <a:cs typeface="+mn-cs"/>
              </a:rPr>
              <a:t>       	/</a:t>
            </a:r>
            <a:r>
              <a:rPr lang="en-US" sz="2000" i="1" dirty="0">
                <a:ea typeface="ＭＳ Ｐゴシック" charset="-128"/>
                <a:cs typeface="+mn-cs"/>
              </a:rPr>
              <a:t>/ Declarations of additional members, if needed</a:t>
            </a:r>
            <a:r>
              <a:rPr lang="en-US" sz="2000" i="1" dirty="0" smtClean="0">
                <a:ea typeface="ＭＳ Ｐゴシック" charset="-128"/>
                <a:cs typeface="+mn-cs"/>
              </a:rPr>
              <a:t>.</a:t>
            </a:r>
          </a:p>
          <a:p>
            <a:pPr lvl="1" algn="just">
              <a:defRPr/>
            </a:pPr>
            <a:endParaRPr lang="en-US" sz="2000" i="1" dirty="0">
              <a:ea typeface="ＭＳ Ｐゴシック" charset="-128"/>
              <a:cs typeface="+mn-cs"/>
            </a:endParaRPr>
          </a:p>
          <a:p>
            <a:pPr lvl="1" algn="just">
              <a:defRPr/>
            </a:pPr>
            <a:r>
              <a:rPr lang="en-US" sz="2400" dirty="0">
                <a:ea typeface="ＭＳ Ｐゴシック" charset="-128"/>
                <a:cs typeface="+mn-cs"/>
              </a:rPr>
              <a:t>    </a:t>
            </a:r>
            <a:r>
              <a:rPr lang="en-US" sz="2400" dirty="0" smtClean="0">
                <a:ea typeface="ＭＳ Ｐゴシック" charset="-128"/>
                <a:cs typeface="+mn-cs"/>
              </a:rPr>
              <a:t>	</a:t>
            </a:r>
            <a:r>
              <a:rPr lang="en-US" sz="2400" b="1" dirty="0" smtClean="0">
                <a:solidFill>
                  <a:schemeClr val="accent2"/>
                </a:solidFill>
                <a:ea typeface="ＭＳ Ｐゴシック" charset="-128"/>
                <a:cs typeface="+mn-cs"/>
              </a:rPr>
              <a:t>protected</a:t>
            </a:r>
            <a:r>
              <a:rPr lang="en-US" sz="2400" dirty="0" smtClean="0">
                <a:ea typeface="ＭＳ Ｐゴシック" charset="-128"/>
                <a:cs typeface="+mn-cs"/>
              </a:rPr>
              <a:t>:</a:t>
            </a:r>
            <a:r>
              <a:rPr lang="en-US" sz="2000" i="1" dirty="0" smtClean="0">
                <a:ea typeface="ＭＳ Ｐゴシック" charset="-128"/>
                <a:cs typeface="+mn-cs"/>
              </a:rPr>
              <a:t>      	/</a:t>
            </a:r>
            <a:r>
              <a:rPr lang="en-US" sz="2000" i="1" dirty="0">
                <a:ea typeface="ＭＳ Ｐゴシック" charset="-128"/>
                <a:cs typeface="+mn-cs"/>
              </a:rPr>
              <a:t>/ Declarations of additional members, if needed.</a:t>
            </a:r>
            <a:endParaRPr lang="en-US" sz="2000" i="1" dirty="0" smtClean="0">
              <a:ea typeface="ＭＳ Ｐゴシック" charset="-128"/>
              <a:cs typeface="+mn-cs"/>
            </a:endParaRPr>
          </a:p>
          <a:p>
            <a:pPr>
              <a:defRPr/>
            </a:pP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       };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5D5E7828-E816-304F-B560-C83713E1BD0F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31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7587" name="Title 18"/>
          <p:cNvSpPr>
            <a:spLocks noGrp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 sz="3200">
                <a:latin typeface="Times New Roman" charset="0"/>
                <a:ea typeface="MS PGothic" charset="0"/>
              </a:rPr>
              <a:t> Class Inheritance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24638" y="838200"/>
            <a:ext cx="2286000" cy="946150"/>
          </a:xfrm>
          <a:prstGeom prst="rect">
            <a:avLst/>
          </a:prstGeom>
          <a:solidFill>
            <a:srgbClr val="00FFFF"/>
          </a:solidFill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dirty="0">
                <a:solidFill>
                  <a:srgbClr val="0000CC"/>
                </a:solidFill>
                <a:latin typeface="+mn-lt"/>
                <a:ea typeface="ＭＳ Ｐゴシック" charset="0"/>
                <a:cs typeface="Times New Roman" charset="0"/>
              </a:rPr>
              <a:t>Access-mode: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dirty="0">
                <a:solidFill>
                  <a:srgbClr val="0000CC"/>
                </a:solidFill>
                <a:latin typeface="+mn-lt"/>
                <a:ea typeface="ＭＳ Ｐゴシック" charset="0"/>
                <a:cs typeface="Times New Roman" charset="0"/>
              </a:rPr>
              <a:t>	private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dirty="0">
                <a:solidFill>
                  <a:srgbClr val="0000CC"/>
                </a:solidFill>
                <a:latin typeface="+mn-lt"/>
                <a:ea typeface="ＭＳ Ｐゴシック" charset="0"/>
                <a:cs typeface="Times New Roman" charset="0"/>
              </a:rPr>
              <a:t>	public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dirty="0">
                <a:solidFill>
                  <a:srgbClr val="0000CC"/>
                </a:solidFill>
                <a:latin typeface="+mn-lt"/>
                <a:ea typeface="ＭＳ Ｐゴシック" charset="0"/>
                <a:cs typeface="Times New Roman" charset="0"/>
              </a:rPr>
              <a:t>	protected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ubtitle 2"/>
          <p:cNvSpPr>
            <a:spLocks noGrp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Times New Roman" charset="0"/>
                <a:ea typeface="MS PGothic" charset="0"/>
              </a:rPr>
              <a:t> </a:t>
            </a:r>
          </a:p>
        </p:txBody>
      </p:sp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458200" y="6629400"/>
            <a:ext cx="4572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8B0F1CF-FA31-8E4D-9256-7D9C4BA98D75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32</a:t>
            </a:fld>
            <a:endParaRPr lang="en-US" sz="1200" dirty="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8611" name="Title 18"/>
          <p:cNvSpPr>
            <a:spLocks noGrp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 sz="3200">
                <a:latin typeface="Times New Roman" charset="0"/>
                <a:ea typeface="MS PGothic" charset="0"/>
              </a:rPr>
              <a:t> Class Inheritance – Example </a:t>
            </a:r>
          </a:p>
        </p:txBody>
      </p:sp>
      <p:sp>
        <p:nvSpPr>
          <p:cNvPr id="68612" name="TextBox 5"/>
          <p:cNvSpPr txBox="1">
            <a:spLocks noChangeArrowheads="1"/>
          </p:cNvSpPr>
          <p:nvPr/>
        </p:nvSpPr>
        <p:spPr bwMode="auto">
          <a:xfrm>
            <a:off x="219075" y="838200"/>
            <a:ext cx="4343400" cy="5003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class Polygon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    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           private: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	int width;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	int height;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           public: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	Polygon(){ width = height = 0;}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	void showDims();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	void setDims(int wide, int high)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	            {width = wide; height = high;}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     };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void Polygon::showDims()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   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         cout &lt;&lt; “\n\nWidth = ” &lt;&lt; width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                  &lt;&lt; “Height = ” &lt;&lt; height &lt;&lt; “\n”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    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48200" y="838200"/>
            <a:ext cx="4267200" cy="559593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class Triangle:public Polygon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   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         private: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	double area;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           public: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	void setArea()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	void display();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    };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void Triangle::setArea()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   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         area = width*height * 0.5;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    }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void Triangle::display()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   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         showDims();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         cout &lt;&lt; “Area = ” &lt;&lt; area &lt;&lt;“\n\n”;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latin typeface="Times New Roman" charset="0"/>
                <a:cs typeface="Times New Roman" charset="0"/>
              </a:rPr>
              <a:t>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1219200"/>
            <a:ext cx="4724400" cy="4708525"/>
          </a:xfrm>
          <a:prstGeom prst="rect">
            <a:avLst/>
          </a:prstGeom>
          <a:solidFill>
            <a:srgbClr val="FFF614">
              <a:alpha val="93000"/>
            </a:srgbClr>
          </a:solidFill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dirty="0" err="1">
                <a:latin typeface="+mn-lt"/>
                <a:ea typeface="ＭＳ Ｐゴシック" charset="0"/>
                <a:cs typeface="Times New Roman" charset="0"/>
              </a:rPr>
              <a:t>int</a:t>
            </a:r>
            <a:r>
              <a:rPr lang="en-US" dirty="0">
                <a:latin typeface="+mn-lt"/>
                <a:ea typeface="ＭＳ Ｐゴシック" charset="0"/>
                <a:cs typeface="Times New Roman" charset="0"/>
              </a:rPr>
              <a:t> main()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dirty="0">
                <a:latin typeface="+mn-lt"/>
                <a:ea typeface="ＭＳ Ｐゴシック" charset="0"/>
                <a:cs typeface="Times New Roman" charset="0"/>
              </a:rPr>
              <a:t>    {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dirty="0">
                <a:latin typeface="+mn-lt"/>
                <a:ea typeface="ＭＳ Ｐゴシック" charset="0"/>
                <a:cs typeface="Times New Roman" charset="0"/>
              </a:rPr>
              <a:t>Polygon poly;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dirty="0">
                <a:latin typeface="+mn-lt"/>
                <a:ea typeface="ＭＳ Ｐゴシック" charset="0"/>
                <a:cs typeface="Times New Roman" charset="0"/>
              </a:rPr>
              <a:t>Triangle tri;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defRPr/>
            </a:pPr>
            <a:endParaRPr lang="en-US" dirty="0">
              <a:latin typeface="+mn-lt"/>
              <a:ea typeface="ＭＳ Ｐゴシック" charset="0"/>
              <a:cs typeface="Times New Roman" charset="0"/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dirty="0" err="1">
                <a:latin typeface="+mn-lt"/>
                <a:ea typeface="ＭＳ Ｐゴシック" charset="0"/>
                <a:cs typeface="Times New Roman" charset="0"/>
              </a:rPr>
              <a:t>poly.showDims</a:t>
            </a:r>
            <a:r>
              <a:rPr lang="en-US" dirty="0">
                <a:latin typeface="+mn-lt"/>
                <a:ea typeface="ＭＳ Ｐゴシック" charset="0"/>
                <a:cs typeface="Times New Roman" charset="0"/>
              </a:rPr>
              <a:t>();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dirty="0" err="1">
                <a:latin typeface="+mn-lt"/>
                <a:ea typeface="ＭＳ Ｐゴシック" charset="0"/>
                <a:cs typeface="Times New Roman" charset="0"/>
              </a:rPr>
              <a:t>poly.setDims</a:t>
            </a:r>
            <a:r>
              <a:rPr lang="en-US" dirty="0">
                <a:latin typeface="+mn-lt"/>
                <a:ea typeface="ＭＳ Ｐゴシック" charset="0"/>
                <a:cs typeface="Times New Roman" charset="0"/>
              </a:rPr>
              <a:t>(23, 46);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dirty="0" err="1">
                <a:latin typeface="+mn-lt"/>
                <a:ea typeface="ＭＳ Ｐゴシック" charset="0"/>
                <a:cs typeface="Times New Roman" charset="0"/>
              </a:rPr>
              <a:t>poly.showDims</a:t>
            </a:r>
            <a:r>
              <a:rPr lang="en-US" dirty="0">
                <a:latin typeface="+mn-lt"/>
                <a:ea typeface="ＭＳ Ｐゴシック" charset="0"/>
                <a:cs typeface="Times New Roman" charset="0"/>
              </a:rPr>
              <a:t>();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defRPr/>
            </a:pPr>
            <a:endParaRPr lang="en-US" dirty="0">
              <a:latin typeface="+mn-lt"/>
              <a:ea typeface="ＭＳ Ｐゴシック" charset="0"/>
              <a:cs typeface="Times New Roman" charset="0"/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dirty="0" err="1">
                <a:latin typeface="+mn-lt"/>
                <a:ea typeface="ＭＳ Ｐゴシック" charset="0"/>
                <a:cs typeface="Times New Roman" charset="0"/>
              </a:rPr>
              <a:t>tri.showDims</a:t>
            </a:r>
            <a:r>
              <a:rPr lang="en-US" dirty="0">
                <a:latin typeface="+mn-lt"/>
                <a:ea typeface="ＭＳ Ｐゴシック" charset="0"/>
                <a:cs typeface="Times New Roman" charset="0"/>
              </a:rPr>
              <a:t>();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dirty="0" err="1">
                <a:latin typeface="+mn-lt"/>
                <a:ea typeface="ＭＳ Ｐゴシック" charset="0"/>
                <a:cs typeface="Times New Roman" charset="0"/>
              </a:rPr>
              <a:t>tri.setDims</a:t>
            </a:r>
            <a:r>
              <a:rPr lang="en-US" dirty="0">
                <a:latin typeface="+mn-lt"/>
                <a:ea typeface="ＭＳ Ｐゴシック" charset="0"/>
                <a:cs typeface="Times New Roman" charset="0"/>
              </a:rPr>
              <a:t>(12, 35);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dirty="0" err="1">
                <a:latin typeface="+mn-lt"/>
                <a:ea typeface="ＭＳ Ｐゴシック" charset="0"/>
                <a:cs typeface="Times New Roman" charset="0"/>
              </a:rPr>
              <a:t>tri.showDims</a:t>
            </a:r>
            <a:r>
              <a:rPr lang="en-US" dirty="0">
                <a:latin typeface="+mn-lt"/>
                <a:ea typeface="ＭＳ Ｐゴシック" charset="0"/>
                <a:cs typeface="Times New Roman" charset="0"/>
              </a:rPr>
              <a:t>();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dirty="0" err="1">
                <a:latin typeface="+mn-lt"/>
                <a:ea typeface="ＭＳ Ｐゴシック" charset="0"/>
                <a:cs typeface="Times New Roman" charset="0"/>
              </a:rPr>
              <a:t>tri.display</a:t>
            </a:r>
            <a:r>
              <a:rPr lang="en-US" dirty="0">
                <a:latin typeface="+mn-lt"/>
                <a:ea typeface="ＭＳ Ｐゴシック" charset="0"/>
                <a:cs typeface="Times New Roman" charset="0"/>
              </a:rPr>
              <a:t>();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defRPr/>
            </a:pPr>
            <a:endParaRPr lang="en-US" dirty="0">
              <a:latin typeface="+mn-lt"/>
              <a:ea typeface="ＭＳ Ｐゴシック" charset="0"/>
              <a:cs typeface="Times New Roman" charset="0"/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dirty="0">
                <a:latin typeface="+mn-lt"/>
                <a:ea typeface="ＭＳ Ｐゴシック" charset="0"/>
                <a:cs typeface="Times New Roman" charset="0"/>
              </a:rPr>
              <a:t>return 0;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dirty="0">
                <a:latin typeface="+mn-lt"/>
                <a:ea typeface="ＭＳ Ｐゴシック" charset="0"/>
                <a:cs typeface="Times New Roman" charset="0"/>
              </a:rP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28"/>
          <p:cNvSpPr>
            <a:spLocks noGrp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MS PGothic" charset="0"/>
              </a:rPr>
              <a:t> 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00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      </a:t>
            </a:r>
            <a:r>
              <a:rPr lang="en-US" sz="200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Time </a:t>
            </a:r>
            <a:endParaRPr lang="en-US" sz="200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200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      	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{</a:t>
            </a:r>
            <a:endParaRPr lang="en-US" sz="200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200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      	       </a:t>
            </a:r>
            <a:r>
              <a:rPr lang="en-US" sz="200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private:</a:t>
            </a:r>
            <a:endParaRPr lang="en-US" sz="200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200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4   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	</a:t>
            </a:r>
            <a:r>
              <a:rPr lang="en-US" sz="200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hour;      	</a:t>
            </a:r>
            <a:r>
              <a:rPr lang="en-US" sz="200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0 - 23 (24-hour clock format)</a:t>
            </a:r>
            <a:endParaRPr lang="en-US" sz="200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200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5   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	</a:t>
            </a:r>
            <a:r>
              <a:rPr lang="en-US" sz="200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minute;  </a:t>
            </a:r>
            <a:r>
              <a:rPr lang="en-US" sz="200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    	// 0 - 59</a:t>
            </a:r>
            <a:endParaRPr lang="en-US" sz="200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200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6   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	</a:t>
            </a:r>
            <a:r>
              <a:rPr lang="en-US" sz="200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second;   	</a:t>
            </a:r>
            <a:r>
              <a:rPr lang="en-US" sz="200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0 - 59</a:t>
            </a:r>
            <a:endParaRPr lang="en-US" sz="200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200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7    </a:t>
            </a:r>
            <a:endParaRPr lang="en-US" sz="200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200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8      	      </a:t>
            </a:r>
            <a:r>
              <a:rPr lang="en-US" sz="200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public:</a:t>
            </a:r>
            <a:endParaRPr lang="en-US" sz="200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200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9     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	Time();                       </a:t>
            </a:r>
            <a:r>
              <a:rPr lang="en-US" sz="200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 	   	// constructor</a:t>
            </a:r>
            <a:endParaRPr lang="en-US" sz="200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200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10     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	</a:t>
            </a:r>
            <a:r>
              <a:rPr lang="en-US" sz="200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void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setTime( </a:t>
            </a:r>
            <a:r>
              <a:rPr lang="en-US" sz="200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, </a:t>
            </a:r>
            <a:r>
              <a:rPr lang="en-US" sz="200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, </a:t>
            </a:r>
            <a:r>
              <a:rPr lang="en-US" sz="200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);  	</a:t>
            </a:r>
            <a:r>
              <a:rPr lang="en-US" sz="200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set hour, minute, second</a:t>
            </a:r>
            <a:endParaRPr lang="en-US" sz="200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200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11     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	</a:t>
            </a:r>
            <a:r>
              <a:rPr lang="en-US" sz="200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void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printUniversal();        </a:t>
            </a:r>
            <a:r>
              <a:rPr lang="en-US" sz="200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  	// print universal-time format</a:t>
            </a:r>
            <a:endParaRPr lang="en-US" sz="200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200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12     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		</a:t>
            </a:r>
            <a:r>
              <a:rPr lang="en-US" sz="200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void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printStandard();           	</a:t>
            </a:r>
            <a:r>
              <a:rPr lang="en-US" sz="200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print standard-time format</a:t>
            </a:r>
            <a:endParaRPr lang="en-US" sz="200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200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13        	</a:t>
            </a:r>
            <a:r>
              <a:rPr lang="en-US" sz="200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};    </a:t>
            </a:r>
            <a:r>
              <a:rPr lang="en-US" sz="200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end class Time</a:t>
            </a:r>
            <a:endParaRPr lang="en-US" sz="200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endParaRPr lang="en-US" sz="2000">
              <a:latin typeface="Times New Roman" charset="0"/>
              <a:ea typeface="MS PGothic" charset="0"/>
            </a:endParaRPr>
          </a:p>
        </p:txBody>
      </p:sp>
      <p:sp>
        <p:nvSpPr>
          <p:cNvPr id="28675" name="Rectangle 103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B7B5FEB-E1B6-524B-B2E8-A1ECDC2D2E0D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8676" name="Rectangle 2"/>
          <p:cNvSpPr txBox="1">
            <a:spLocks noChangeArrowheads="1"/>
          </p:cNvSpPr>
          <p:nvPr/>
        </p:nvSpPr>
        <p:spPr bwMode="auto">
          <a:xfrm>
            <a:off x="0" y="0"/>
            <a:ext cx="7924800" cy="762000"/>
          </a:xfrm>
          <a:prstGeom prst="rect">
            <a:avLst/>
          </a:prstGeom>
          <a:solidFill>
            <a:srgbClr val="65F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2800">
                <a:solidFill>
                  <a:srgbClr val="000000"/>
                </a:solidFill>
                <a:latin typeface="Times New Roman" charset="0"/>
              </a:rPr>
              <a:t>Implementing an Abstract Data Type with a class</a:t>
            </a:r>
            <a:endParaRPr lang="en-US" sz="2800">
              <a:solidFill>
                <a:srgbClr val="000000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MS PGothic" charset="0"/>
              </a:rPr>
              <a:t>Objects of class</a:t>
            </a:r>
          </a:p>
          <a:p>
            <a:pPr lvl="1" algn="l" eaLnBrk="1" hangingPunct="1"/>
            <a:r>
              <a:rPr lang="en-US" sz="2400">
                <a:solidFill>
                  <a:schemeClr val="tx1"/>
                </a:solidFill>
                <a:latin typeface="Times New Roman" charset="0"/>
                <a:ea typeface="MS PGothic" charset="0"/>
              </a:rPr>
              <a:t>After class definition</a:t>
            </a:r>
          </a:p>
          <a:p>
            <a:pPr lvl="2" algn="l" eaLnBrk="1" hangingPunct="1"/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Class name becomes a new type specifier</a:t>
            </a:r>
          </a:p>
          <a:p>
            <a:pPr lvl="2" algn="l" eaLnBrk="1" hangingPunct="1"/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C++ extensible language can then provide:</a:t>
            </a:r>
          </a:p>
          <a:p>
            <a:pPr lvl="2" algn="l" eaLnBrk="1" hangingPunct="1"/>
            <a:r>
              <a:rPr lang="en-US">
                <a:solidFill>
                  <a:schemeClr val="tx1"/>
                </a:solidFill>
                <a:latin typeface="Times New Roman" charset="0"/>
                <a:ea typeface="MS PGothic" charset="0"/>
              </a:rPr>
              <a:t>	Object, array, pointer and reference declarations</a:t>
            </a:r>
          </a:p>
          <a:p>
            <a:pPr lvl="1" algn="l" eaLnBrk="1" hangingPunct="1"/>
            <a:endParaRPr lang="en-US" sz="2400">
              <a:solidFill>
                <a:schemeClr val="tx1"/>
              </a:solidFill>
              <a:latin typeface="Times New Roman" charset="0"/>
              <a:ea typeface="MS PGothic" charset="0"/>
            </a:endParaRPr>
          </a:p>
          <a:p>
            <a:pPr lvl="1" algn="l" eaLnBrk="1" hangingPunct="1"/>
            <a:r>
              <a:rPr lang="en-US" sz="2400" b="1">
                <a:solidFill>
                  <a:srgbClr val="008000"/>
                </a:solidFill>
                <a:latin typeface="Times New Roman" charset="0"/>
                <a:ea typeface="MS PGothic" charset="0"/>
              </a:rPr>
              <a:t>Example:</a:t>
            </a:r>
          </a:p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FC35F0C-7E52-5D44-AEC0-D701DA7C6B45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914400" y="4114800"/>
            <a:ext cx="7620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</a:pPr>
            <a:r>
              <a:rPr lang="en-US" sz="2000">
                <a:solidFill>
                  <a:schemeClr val="hlink"/>
                </a:solidFill>
                <a:latin typeface="Times New Roman" charset="0"/>
              </a:rPr>
              <a:t>Time sunset;                  						</a:t>
            </a:r>
            <a:r>
              <a:rPr lang="en-US" sz="2000" b="0">
                <a:solidFill>
                  <a:srgbClr val="008000"/>
                </a:solidFill>
                <a:latin typeface="Times New Roman" charset="0"/>
              </a:rPr>
              <a:t>// object of type Time</a:t>
            </a:r>
            <a:r>
              <a:rPr lang="en-US" sz="2000">
                <a:solidFill>
                  <a:srgbClr val="008000"/>
                </a:solidFill>
                <a:latin typeface="Times New Roman" charset="0"/>
              </a:rPr>
              <a:t/>
            </a:r>
            <a:br>
              <a:rPr lang="en-US" sz="2000">
                <a:solidFill>
                  <a:srgbClr val="008000"/>
                </a:solidFill>
                <a:latin typeface="Times New Roman" charset="0"/>
              </a:rPr>
            </a:br>
            <a:r>
              <a:rPr lang="en-US" sz="2000">
                <a:solidFill>
                  <a:schemeClr val="hlink"/>
                </a:solidFill>
                <a:latin typeface="Times New Roman" charset="0"/>
              </a:rPr>
              <a:t>Time arrayOfTimes[ 5 ];       				</a:t>
            </a:r>
            <a:r>
              <a:rPr lang="en-US" sz="2000" b="0">
                <a:solidFill>
                  <a:srgbClr val="008000"/>
                </a:solidFill>
                <a:latin typeface="Times New Roman" charset="0"/>
              </a:rPr>
              <a:t>// array of Time objects</a:t>
            </a:r>
            <a:r>
              <a:rPr lang="en-US" sz="2000">
                <a:solidFill>
                  <a:srgbClr val="008000"/>
                </a:solidFill>
                <a:latin typeface="Times New Roman" charset="0"/>
              </a:rPr>
              <a:t/>
            </a:r>
            <a:br>
              <a:rPr lang="en-US" sz="2000">
                <a:solidFill>
                  <a:srgbClr val="008000"/>
                </a:solidFill>
                <a:latin typeface="Times New Roman" charset="0"/>
              </a:rPr>
            </a:br>
            <a:r>
              <a:rPr lang="en-US" sz="2000">
                <a:solidFill>
                  <a:schemeClr val="hlink"/>
                </a:solidFill>
                <a:latin typeface="Times New Roman" charset="0"/>
              </a:rPr>
              <a:t>Time *pointerToTime;          				</a:t>
            </a:r>
            <a:r>
              <a:rPr lang="en-US" sz="2000" b="0">
                <a:solidFill>
                  <a:srgbClr val="008000"/>
                </a:solidFill>
                <a:latin typeface="Times New Roman" charset="0"/>
              </a:rPr>
              <a:t>// pointer to a Time object</a:t>
            </a:r>
            <a:r>
              <a:rPr lang="en-US" sz="2000">
                <a:solidFill>
                  <a:srgbClr val="008000"/>
                </a:solidFill>
                <a:latin typeface="Times New Roman" charset="0"/>
              </a:rPr>
              <a:t/>
            </a:r>
            <a:br>
              <a:rPr lang="en-US" sz="2000">
                <a:solidFill>
                  <a:srgbClr val="008000"/>
                </a:solidFill>
                <a:latin typeface="Times New Roman" charset="0"/>
              </a:rPr>
            </a:br>
            <a:r>
              <a:rPr lang="en-US" sz="2000">
                <a:solidFill>
                  <a:schemeClr val="hlink"/>
                </a:solidFill>
                <a:latin typeface="Times New Roman" charset="0"/>
              </a:rPr>
              <a:t>Time &amp;dinnerTime = sunset;    			</a:t>
            </a:r>
            <a:r>
              <a:rPr lang="en-US" sz="2000" b="0">
                <a:solidFill>
                  <a:srgbClr val="008000"/>
                </a:solidFill>
                <a:latin typeface="Times New Roman" charset="0"/>
              </a:rPr>
              <a:t>// reference to a Time object</a:t>
            </a:r>
          </a:p>
          <a:p>
            <a:pPr eaLnBrk="0" hangingPunct="0"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</a:pPr>
            <a:endParaRPr lang="en-US" sz="2000">
              <a:solidFill>
                <a:srgbClr val="008000"/>
              </a:solidFill>
              <a:latin typeface="Times New Roman" charset="0"/>
            </a:endParaRPr>
          </a:p>
          <a:p>
            <a:pPr eaLnBrk="0" hangingPunct="0"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</a:pPr>
            <a:endParaRPr lang="en-US" sz="2000" b="0">
              <a:latin typeface="Times New Roman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76400" y="3519488"/>
            <a:ext cx="3810000" cy="595312"/>
            <a:chOff x="960" y="2038"/>
            <a:chExt cx="2400" cy="375"/>
          </a:xfrm>
        </p:grpSpPr>
        <p:sp>
          <p:nvSpPr>
            <p:cNvPr id="29703" name="Text Box 6"/>
            <p:cNvSpPr txBox="1">
              <a:spLocks noChangeArrowheads="1"/>
            </p:cNvSpPr>
            <p:nvPr/>
          </p:nvSpPr>
          <p:spPr bwMode="auto">
            <a:xfrm>
              <a:off x="1872" y="2038"/>
              <a:ext cx="1488" cy="3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b="0">
                  <a:latin typeface="Times New Roman" charset="0"/>
                </a:rPr>
                <a:t>Class name becomes new type specifier.</a:t>
              </a:r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 flipH="1">
              <a:off x="960" y="2160"/>
              <a:ext cx="912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9701" name="Title 8"/>
          <p:cNvSpPr>
            <a:spLocks noGrp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MS PGothic" charset="0"/>
              </a:rPr>
              <a:t> </a:t>
            </a:r>
          </a:p>
        </p:txBody>
      </p:sp>
      <p:sp>
        <p:nvSpPr>
          <p:cNvPr id="29702" name="Rectangle 2"/>
          <p:cNvSpPr txBox="1">
            <a:spLocks noChangeArrowheads="1"/>
          </p:cNvSpPr>
          <p:nvPr/>
        </p:nvSpPr>
        <p:spPr bwMode="auto">
          <a:xfrm>
            <a:off x="0" y="0"/>
            <a:ext cx="7924800" cy="762000"/>
          </a:xfrm>
          <a:prstGeom prst="rect">
            <a:avLst/>
          </a:prstGeom>
          <a:solidFill>
            <a:srgbClr val="65F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2800">
                <a:solidFill>
                  <a:srgbClr val="000000"/>
                </a:solidFill>
                <a:latin typeface="Times New Roman" charset="0"/>
              </a:rPr>
              <a:t>Implementing an Abstract Data Type with a class</a:t>
            </a:r>
            <a:endParaRPr lang="en-US" sz="2800">
              <a:solidFill>
                <a:srgbClr val="000000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Times New Roman" charset="0"/>
                <a:ea typeface="MS PGothic" charset="0"/>
              </a:rPr>
              <a:t>For Member functions defined outside of class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Binary scope resolution operator (</a:t>
            </a: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::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)</a:t>
            </a:r>
          </a:p>
          <a:p>
            <a:pPr lvl="2" algn="l"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</a:t>
            </a:r>
            <a:r>
              <a:rPr lang="ja-JP" altLang="en-US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“</a:t>
            </a:r>
            <a:r>
              <a:rPr lang="en-US" altLang="ja-JP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Ties</a:t>
            </a:r>
            <a:r>
              <a:rPr lang="ja-JP" altLang="en-US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”</a:t>
            </a:r>
            <a:r>
              <a:rPr lang="en-US" altLang="ja-JP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member name to class name</a:t>
            </a:r>
          </a:p>
          <a:p>
            <a:pPr lvl="2" algn="l"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Uniquely identify functions of particular class</a:t>
            </a:r>
          </a:p>
          <a:p>
            <a:pPr lvl="2" algn="l"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Different classes can have member functions with same name</a:t>
            </a:r>
          </a:p>
          <a:p>
            <a:pPr lvl="2" algn="l" eaLnBrk="1" hangingPunct="1">
              <a:lnSpc>
                <a:spcPct val="90000"/>
              </a:lnSpc>
            </a:pPr>
            <a:endParaRPr lang="en-US" dirty="0">
              <a:solidFill>
                <a:schemeClr val="tx1"/>
              </a:solidFill>
              <a:latin typeface="Times New Roman" charset="0"/>
              <a:ea typeface="MS PGothic" charset="0"/>
            </a:endParaRPr>
          </a:p>
          <a:p>
            <a:pPr lvl="1" algn="l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Format for defining member functions</a:t>
            </a:r>
          </a:p>
          <a:p>
            <a:pPr lvl="2" algn="l" eaLnBrk="1" hangingPunct="1">
              <a:lnSpc>
                <a:spcPct val="90000"/>
              </a:lnSpc>
              <a:buFontTx/>
              <a:buNone/>
            </a:pPr>
            <a:r>
              <a:rPr lang="en-US" b="1" i="1" dirty="0" err="1">
                <a:solidFill>
                  <a:schemeClr val="hlink"/>
                </a:solidFill>
                <a:latin typeface="Times New Roman" charset="0"/>
                <a:ea typeface="MS PGothic" charset="0"/>
              </a:rPr>
              <a:t>ReturnType</a:t>
            </a:r>
            <a:r>
              <a:rPr lang="en-US" b="1" i="1" dirty="0">
                <a:solidFill>
                  <a:schemeClr val="hlink"/>
                </a:solidFill>
                <a:latin typeface="Times New Roman" charset="0"/>
                <a:ea typeface="MS PGothic" charset="0"/>
              </a:rPr>
              <a:t>  </a:t>
            </a:r>
            <a:r>
              <a:rPr lang="en-US" b="1" i="1" dirty="0" err="1">
                <a:solidFill>
                  <a:schemeClr val="hlink"/>
                </a:solidFill>
                <a:latin typeface="Times New Roman" charset="0"/>
                <a:ea typeface="MS PGothic" charset="0"/>
              </a:rPr>
              <a:t>ClassName</a:t>
            </a:r>
            <a:r>
              <a:rPr lang="en-US" b="1" i="1" dirty="0">
                <a:solidFill>
                  <a:schemeClr val="hlink"/>
                </a:solidFill>
                <a:latin typeface="Times New Roman" charset="0"/>
                <a:ea typeface="MS PGothic" charset="0"/>
              </a:rPr>
              <a:t>::</a:t>
            </a:r>
            <a:r>
              <a:rPr lang="en-US" b="1" i="1" dirty="0" err="1">
                <a:solidFill>
                  <a:schemeClr val="hlink"/>
                </a:solidFill>
                <a:latin typeface="Times New Roman" charset="0"/>
                <a:ea typeface="MS PGothic" charset="0"/>
              </a:rPr>
              <a:t>MemberFunctionName</a:t>
            </a:r>
            <a:r>
              <a:rPr lang="en-US" b="1" i="1" dirty="0">
                <a:solidFill>
                  <a:schemeClr val="hlink"/>
                </a:solidFill>
                <a:latin typeface="Times New Roman" charset="0"/>
                <a:ea typeface="MS PGothic" charset="0"/>
              </a:rPr>
              <a:t>( )</a:t>
            </a:r>
          </a:p>
          <a:p>
            <a:pPr lvl="2" algn="l" eaLnBrk="1" hangingPunct="1">
              <a:lnSpc>
                <a:spcPct val="90000"/>
              </a:lnSpc>
              <a:buFontTx/>
              <a:buNone/>
            </a:pPr>
            <a:r>
              <a:rPr lang="en-US" b="1" i="1" dirty="0">
                <a:solidFill>
                  <a:schemeClr val="hlink"/>
                </a:solidFill>
                <a:latin typeface="Times New Roman" charset="0"/>
                <a:ea typeface="MS PGothic" charset="0"/>
              </a:rPr>
              <a:t>     {</a:t>
            </a:r>
          </a:p>
          <a:p>
            <a:pPr lvl="2" algn="l" eaLnBrk="1" hangingPunct="1">
              <a:lnSpc>
                <a:spcPct val="90000"/>
              </a:lnSpc>
              <a:buFontTx/>
              <a:buNone/>
            </a:pPr>
            <a:r>
              <a:rPr lang="en-US" b="1" i="1" dirty="0">
                <a:solidFill>
                  <a:schemeClr val="hlink"/>
                </a:solidFill>
                <a:latin typeface="Times New Roman" charset="0"/>
                <a:ea typeface="MS PGothic" charset="0"/>
              </a:rPr>
              <a:t>	   …</a:t>
            </a:r>
          </a:p>
          <a:p>
            <a:pPr lvl="2" algn="l" eaLnBrk="1" hangingPunct="1">
              <a:lnSpc>
                <a:spcPct val="90000"/>
              </a:lnSpc>
              <a:buFontTx/>
              <a:buNone/>
            </a:pPr>
            <a:r>
              <a:rPr lang="en-US" b="1" i="1" dirty="0">
                <a:solidFill>
                  <a:schemeClr val="hlink"/>
                </a:solidFill>
                <a:latin typeface="Times New Roman" charset="0"/>
                <a:ea typeface="MS PGothic" charset="0"/>
              </a:rPr>
              <a:t>     }</a:t>
            </a:r>
          </a:p>
          <a:p>
            <a:pPr lvl="2" algn="l" eaLnBrk="1" hangingPunct="1">
              <a:lnSpc>
                <a:spcPct val="90000"/>
              </a:lnSpc>
              <a:buFontTx/>
              <a:buNone/>
            </a:pPr>
            <a:endParaRPr lang="en-US" sz="1600" b="1" i="1" dirty="0">
              <a:solidFill>
                <a:schemeClr val="hlink"/>
              </a:solidFill>
              <a:latin typeface="Times New Roman" charset="0"/>
              <a:ea typeface="MS PGothic" charset="0"/>
            </a:endParaRPr>
          </a:p>
          <a:p>
            <a:pPr lvl="1" algn="l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8000"/>
                </a:solidFill>
                <a:latin typeface="Times New Roman" charset="0"/>
                <a:ea typeface="MS PGothic" charset="0"/>
              </a:rPr>
              <a:t>Format does not change whether function is </a:t>
            </a:r>
            <a:r>
              <a:rPr lang="en-US" sz="2400" b="1" dirty="0">
                <a:solidFill>
                  <a:srgbClr val="008000"/>
                </a:solidFill>
                <a:latin typeface="Times New Roman" charset="0"/>
                <a:ea typeface="MS PGothic" charset="0"/>
              </a:rPr>
              <a:t>public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MS PGothic" charset="0"/>
              </a:rPr>
              <a:t> or </a:t>
            </a:r>
            <a:r>
              <a:rPr lang="en-US" sz="2400" b="1" dirty="0">
                <a:solidFill>
                  <a:srgbClr val="008000"/>
                </a:solidFill>
                <a:latin typeface="Times New Roman" charset="0"/>
                <a:ea typeface="MS PGothic" charset="0"/>
              </a:rPr>
              <a:t>private</a:t>
            </a:r>
            <a:endParaRPr lang="en-US" sz="2400" i="1" dirty="0">
              <a:solidFill>
                <a:srgbClr val="008000"/>
              </a:solidFill>
              <a:latin typeface="Times New Roman" charset="0"/>
              <a:ea typeface="MS PGothic" charset="0"/>
            </a:endParaRP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70DFD49-8CC7-414C-B1C1-EF071352F756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6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0723" name="Title 4"/>
          <p:cNvSpPr>
            <a:spLocks noGrp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MS PGothic" charset="0"/>
              </a:rPr>
              <a:t> </a:t>
            </a:r>
          </a:p>
        </p:txBody>
      </p:sp>
      <p:sp>
        <p:nvSpPr>
          <p:cNvPr id="30724" name="Rectangle 2"/>
          <p:cNvSpPr txBox="1">
            <a:spLocks noChangeArrowheads="1"/>
          </p:cNvSpPr>
          <p:nvPr/>
        </p:nvSpPr>
        <p:spPr bwMode="auto">
          <a:xfrm>
            <a:off x="0" y="0"/>
            <a:ext cx="7924800" cy="762000"/>
          </a:xfrm>
          <a:prstGeom prst="rect">
            <a:avLst/>
          </a:prstGeom>
          <a:solidFill>
            <a:srgbClr val="65F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2800">
                <a:solidFill>
                  <a:srgbClr val="000000"/>
                </a:solidFill>
                <a:latin typeface="Times New Roman" charset="0"/>
              </a:rPr>
              <a:t>Implementing an Abstract Data Type with a class</a:t>
            </a:r>
            <a:endParaRPr lang="en-US" sz="2800">
              <a:solidFill>
                <a:srgbClr val="000000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dirty="0">
              <a:solidFill>
                <a:srgbClr val="FF0000"/>
              </a:solidFill>
              <a:latin typeface="Times New Roman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charset="0"/>
                <a:ea typeface="MS PGothic" charset="0"/>
              </a:rPr>
              <a:t>For Member functions defined inside class</a:t>
            </a:r>
          </a:p>
          <a:p>
            <a:pPr lvl="1" algn="l"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Do not need scope resolution operator, class name</a:t>
            </a:r>
          </a:p>
          <a:p>
            <a:pPr lvl="1" algn="l"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Compiler creates </a:t>
            </a: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inline</a:t>
            </a:r>
          </a:p>
          <a:p>
            <a:pPr lvl="1" algn="l" eaLnBrk="1" hangingPunct="1">
              <a:lnSpc>
                <a:spcPct val="90000"/>
              </a:lnSpc>
            </a:pPr>
            <a:endParaRPr lang="en-US" sz="2400" b="1" dirty="0" smtClean="0">
              <a:solidFill>
                <a:schemeClr val="tx1"/>
              </a:solidFill>
              <a:latin typeface="Times New Roman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b="1" dirty="0" smtClean="0">
              <a:solidFill>
                <a:schemeClr val="tx1"/>
              </a:solidFill>
              <a:latin typeface="Times New Roman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  <a:latin typeface="Times New Roman" charset="0"/>
                <a:ea typeface="MS PGothic" charset="0"/>
              </a:rPr>
              <a:t>NOTE:   </a:t>
            </a:r>
            <a:r>
              <a:rPr lang="en-US" b="1" dirty="0" smtClean="0">
                <a:latin typeface="Times New Roman" charset="0"/>
                <a:ea typeface="MS PGothic" charset="0"/>
              </a:rPr>
              <a:t>Apart from inline functions, member functions should 	   </a:t>
            </a:r>
            <a:r>
              <a:rPr lang="en-US" b="1" dirty="0" smtClean="0">
                <a:solidFill>
                  <a:srgbClr val="FF0000"/>
                </a:solidFill>
                <a:latin typeface="Times New Roman" charset="0"/>
                <a:ea typeface="MS PGothic" charset="0"/>
              </a:rPr>
              <a:t>NOT</a:t>
            </a:r>
            <a:r>
              <a:rPr lang="en-US" b="1" dirty="0" smtClean="0">
                <a:latin typeface="Times New Roman" charset="0"/>
                <a:ea typeface="MS PGothic" charset="0"/>
              </a:rPr>
              <a:t> be defined within the class declaration!</a:t>
            </a:r>
          </a:p>
          <a:p>
            <a:pPr lvl="1" algn="l" eaLnBrk="1" hangingPunct="1">
              <a:lnSpc>
                <a:spcPct val="90000"/>
              </a:lnSpc>
            </a:pPr>
            <a:endParaRPr lang="en-US" b="1" dirty="0">
              <a:solidFill>
                <a:srgbClr val="FF0000"/>
              </a:solidFill>
              <a:latin typeface="Times New Roman" charset="0"/>
              <a:ea typeface="MS PGothic" charset="0"/>
            </a:endParaRPr>
          </a:p>
          <a:p>
            <a:pPr lvl="1" algn="l" eaLnBrk="1" hangingPunct="1">
              <a:lnSpc>
                <a:spcPct val="90000"/>
              </a:lnSpc>
            </a:pPr>
            <a:endParaRPr lang="en-US" sz="2400" b="1" dirty="0">
              <a:solidFill>
                <a:schemeClr val="tx1"/>
              </a:solidFill>
              <a:latin typeface="Times New Roman" charset="0"/>
              <a:ea typeface="MS PGothic" charset="0"/>
            </a:endParaRPr>
          </a:p>
          <a:p>
            <a:pPr lvl="1" algn="l"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NOTE:</a:t>
            </a:r>
          </a:p>
          <a:p>
            <a:pPr lvl="1" algn="l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   Outside class, inline explicitly with keyword </a:t>
            </a:r>
            <a:r>
              <a:rPr lang="en-US" sz="2400" b="1" dirty="0">
                <a:solidFill>
                  <a:schemeClr val="tx1"/>
                </a:solidFill>
                <a:latin typeface="Times New Roman" charset="0"/>
                <a:ea typeface="MS PGothic" charset="0"/>
              </a:rPr>
              <a:t>inline.</a:t>
            </a:r>
          </a:p>
        </p:txBody>
      </p:sp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80B7601-82F6-C543-A210-08E8EE3C34FD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1747" name="Title 4"/>
          <p:cNvSpPr>
            <a:spLocks noGrp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MS PGothic" charset="0"/>
              </a:rPr>
              <a:t> </a:t>
            </a:r>
          </a:p>
        </p:txBody>
      </p:sp>
      <p:sp>
        <p:nvSpPr>
          <p:cNvPr id="31748" name="Rectangle 2"/>
          <p:cNvSpPr txBox="1">
            <a:spLocks noChangeArrowheads="1"/>
          </p:cNvSpPr>
          <p:nvPr/>
        </p:nvSpPr>
        <p:spPr bwMode="auto">
          <a:xfrm>
            <a:off x="0" y="0"/>
            <a:ext cx="7924800" cy="762000"/>
          </a:xfrm>
          <a:prstGeom prst="rect">
            <a:avLst/>
          </a:prstGeom>
          <a:solidFill>
            <a:srgbClr val="65F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2800">
                <a:solidFill>
                  <a:srgbClr val="000000"/>
                </a:solidFill>
                <a:latin typeface="Times New Roman" charset="0"/>
              </a:rPr>
              <a:t>Implementing an Abstract Data Type with a class</a:t>
            </a:r>
            <a:endParaRPr lang="en-US" sz="2800">
              <a:solidFill>
                <a:srgbClr val="000000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     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Program : Program9.cpp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2     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Time class.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3  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&lt;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iostream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>
              <a:buFont typeface="Arial" charset="0"/>
              <a:buAutoNum type="arabicPlain" startAt="4"/>
            </a:pPr>
            <a:r>
              <a:rPr lang="en-US" sz="1500" dirty="0"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     #include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&lt;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iomanip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&gt;</a:t>
            </a:r>
          </a:p>
          <a:p>
            <a:pPr eaLnBrk="1" hangingPunct="1">
              <a:buFont typeface="Arial" charset="0"/>
              <a:buAutoNum type="arabicPlain" startAt="4"/>
            </a:pP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6  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7  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8  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setfill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9  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setw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;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10  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11   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Time abstract data type (ADT) definition 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12 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Time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 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{</a:t>
            </a:r>
            <a:r>
              <a:rPr lang="en-US" sz="1500" i="1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                                                     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lain" startAt="14"/>
            </a:pPr>
            <a:r>
              <a:rPr lang="en-US" sz="1500" dirty="0" smtClean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 	private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:                                                        </a:t>
            </a:r>
          </a:p>
          <a:p>
            <a:pPr marL="342900" indent="-342900" eaLnBrk="1" hangingPunct="1">
              <a:lnSpc>
                <a:spcPct val="90000"/>
              </a:lnSpc>
              <a:buAutoNum type="arabicPlain" startAt="14"/>
            </a:pPr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ＭＳ Ｐゴシック" charset="0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		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hour;     		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// 0 - 23 (24-hour clock format)           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lain" startAt="16"/>
            </a:pPr>
            <a:r>
              <a:rPr lang="en-US" sz="1500" dirty="0" smtClean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 		</a:t>
            </a:r>
            <a:r>
              <a:rPr lang="en-US" sz="1500" dirty="0" err="1" smtClean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minute;   	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// 0 - 59                                  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lain" startAt="16"/>
            </a:pPr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ＭＳ Ｐゴシック" charset="0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		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second;   	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// 0 - 59  </a:t>
            </a:r>
          </a:p>
          <a:p>
            <a:pPr eaLnBrk="1" hangingPunct="1"/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18   </a:t>
            </a: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	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:                                                     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342900" indent="-342900" eaLnBrk="1" hangingPunct="1">
              <a:buAutoNum type="arabicPlain" startAt="19"/>
            </a:pP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		Time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();                       		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constructor                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342900" indent="-342900" eaLnBrk="1" hangingPunct="1">
              <a:buAutoNum type="arabicPlain" startAt="19"/>
            </a:pPr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setTime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 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); 	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set hour, minute, second   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342900" indent="-342900" eaLnBrk="1" hangingPunct="1">
              <a:buAutoNum type="arabicPlain" startAt="21"/>
            </a:pPr>
            <a:r>
              <a:rPr lang="en-US" sz="1500" dirty="0" smtClean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 		void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printUniversal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();        </a:t>
            </a:r>
            <a:r>
              <a:rPr lang="en-US" sz="1500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 	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print universal-time format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marL="342900" indent="-342900" eaLnBrk="1" hangingPunct="1">
              <a:buAutoNum type="arabicPlain" startAt="21"/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 </a:t>
            </a:r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MS PGothic" charset="0"/>
                <a:cs typeface="Courier New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printStandard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();          	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MS PGothic" charset="0"/>
                <a:cs typeface="Courier New" charset="0"/>
              </a:rPr>
              <a:t>// print standard-time format 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23         };  </a:t>
            </a:r>
            <a:r>
              <a:rPr lang="en-US" sz="15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// end class Time </a:t>
            </a:r>
            <a:r>
              <a:rPr lang="en-US" sz="1500" i="1" dirty="0" smtClean="0">
                <a:solidFill>
                  <a:srgbClr val="5F5F5F"/>
                </a:solidFill>
                <a:latin typeface="Times New Roman" charset="0"/>
                <a:ea typeface="MS PGothic" charset="0"/>
                <a:cs typeface="Times New Roman" charset="0"/>
              </a:rPr>
              <a:t>  </a:t>
            </a:r>
            <a:r>
              <a:rPr lang="en-US" sz="1500" i="1" dirty="0" smtClean="0">
                <a:solidFill>
                  <a:srgbClr val="000000"/>
                </a:solidFill>
                <a:latin typeface="Times New Roman" charset="0"/>
                <a:ea typeface="MS PGothic" charset="0"/>
                <a:cs typeface="Courier New" charset="0"/>
              </a:rPr>
              <a:t>                                                                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MS PGothic" charset="0"/>
              <a:cs typeface="Times New Roman" charset="0"/>
            </a:endParaRPr>
          </a:p>
          <a:p>
            <a:pPr eaLnBrk="1" hangingPunct="1"/>
            <a:endParaRPr lang="en-US" sz="1500" dirty="0">
              <a:latin typeface="Times New Roman" charset="0"/>
              <a:ea typeface="MS PGothic" charset="0"/>
            </a:endParaRPr>
          </a:p>
        </p:txBody>
      </p:sp>
      <p:sp>
        <p:nvSpPr>
          <p:cNvPr id="32770" name="Rectangle 103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52631208-EFDD-1344-BD8A-435283F0D75D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8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3403600"/>
            <a:ext cx="5943600" cy="346075"/>
            <a:chOff x="816" y="1736"/>
            <a:chExt cx="3744" cy="218"/>
          </a:xfrm>
        </p:grpSpPr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3408" y="1736"/>
              <a:ext cx="1152" cy="21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b="0">
                  <a:latin typeface="Times New Roman" charset="0"/>
                </a:rPr>
                <a:t>Define class </a:t>
              </a:r>
              <a:r>
                <a:rPr lang="en-US">
                  <a:latin typeface="Courier New" charset="0"/>
                </a:rPr>
                <a:t>Time</a:t>
              </a:r>
              <a:r>
                <a:rPr lang="en-US" b="0">
                  <a:latin typeface="Times New Roman" charset="0"/>
                </a:rPr>
                <a:t>.</a:t>
              </a:r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 flipH="1">
              <a:off x="816" y="1848"/>
              <a:ext cx="25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27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r>
              <a:rPr lang="en-US" sz="2800">
                <a:solidFill>
                  <a:srgbClr val="000000"/>
                </a:solidFill>
                <a:latin typeface="Times New Roman" charset="0"/>
                <a:ea typeface="MS PGothic" charset="0"/>
              </a:rPr>
              <a:t>Implementing an Abstract Data Type with a class</a:t>
            </a:r>
            <a:endParaRPr lang="en-US" sz="2800">
              <a:solidFill>
                <a:srgbClr val="000000"/>
              </a:solidFill>
              <a:latin typeface="Courier New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500" dirty="0" smtClean="0">
                <a:solidFill>
                  <a:srgbClr val="5F5F5F"/>
                </a:solidFill>
                <a:latin typeface="Times New Roman" charset="0"/>
                <a:ea typeface="ＭＳ Ｐゴシック" charset="0"/>
              </a:rPr>
              <a:t>24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ＭＳ Ｐゴシック" charset="0"/>
              </a:rPr>
              <a:t>25   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// Time constructor initializes each data member to zero. 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ＭＳ Ｐゴシック" charset="0"/>
              </a:rPr>
              <a:t>26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Time::Time()                         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ＭＳ Ｐゴシック" charset="0"/>
              </a:rPr>
              <a:t>27    	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{                                    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ＭＳ Ｐゴシック" charset="0"/>
              </a:rPr>
              <a:t>28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	  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hour  =  minute  =  second  = 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ＭＳ Ｐゴシック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;                             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ＭＳ Ｐゴシック" charset="0"/>
              </a:rPr>
              <a:t>29   	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}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// end Time constructor                                   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ＭＳ Ｐゴシック" charset="0"/>
              </a:rPr>
              <a:t>30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ＭＳ Ｐゴシック" charset="0"/>
              </a:rPr>
              <a:t>31   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// set new Time value using universal time, perform validity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ＭＳ Ｐゴシック" charset="0"/>
              </a:rPr>
              <a:t>32   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// checks on the data values and set invalid values to zero 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ＭＳ Ｐゴシック" charset="0"/>
              </a:rPr>
              <a:t>33    </a:t>
            </a:r>
            <a:r>
              <a:rPr lang="en-US" sz="1500" dirty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Time::</a:t>
            </a:r>
            <a:r>
              <a:rPr lang="en-US" sz="1500" dirty="0" err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setTime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( 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hh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  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mm,  </a:t>
            </a:r>
            <a:r>
              <a:rPr lang="en-US" sz="1500" dirty="0" err="1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ss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)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ＭＳ Ｐゴシック" charset="0"/>
              </a:rPr>
              <a:t>34    	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{                                    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ＭＳ Ｐゴシック" charset="0"/>
              </a:rPr>
              <a:t>35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 	        h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our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= ( 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hh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&gt;=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ＭＳ Ｐゴシック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&amp;&amp; 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hh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ＭＳ Ｐゴシック" charset="0"/>
              </a:rPr>
              <a:t>24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)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?  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hh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: 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ＭＳ Ｐゴシック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;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ＭＳ Ｐゴシック" charset="0"/>
              </a:rPr>
              <a:t>36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 	        minute = (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mm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&gt;=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ＭＳ Ｐゴシック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&amp;&amp;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mm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ＭＳ Ｐゴシック" charset="0"/>
              </a:rPr>
              <a:t>60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) ?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mm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: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500" dirty="0" smtClean="0">
                <a:solidFill>
                  <a:srgbClr val="0099FF"/>
                </a:solidFill>
                <a:latin typeface="Times New Roman" charset="0"/>
                <a:ea typeface="ＭＳ Ｐゴシック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;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ＭＳ Ｐゴシック" charset="0"/>
              </a:rPr>
              <a:t>37	       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second = ( 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ss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&gt;=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ＭＳ Ｐゴシック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&amp;&amp; 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ss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&lt; </a:t>
            </a:r>
            <a:r>
              <a:rPr lang="en-US" sz="1500" dirty="0">
                <a:solidFill>
                  <a:srgbClr val="0099FF"/>
                </a:solidFill>
                <a:latin typeface="Times New Roman" charset="0"/>
                <a:ea typeface="ＭＳ Ｐゴシック" charset="0"/>
              </a:rPr>
              <a:t>60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)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 ? </a:t>
            </a:r>
            <a:r>
              <a:rPr lang="en-US" sz="15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ss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:  </a:t>
            </a:r>
            <a:r>
              <a:rPr lang="en-US" sz="1500" dirty="0" smtClean="0">
                <a:solidFill>
                  <a:srgbClr val="0099FF"/>
                </a:solidFill>
                <a:latin typeface="Times New Roman" charset="0"/>
                <a:ea typeface="ＭＳ Ｐゴシック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;                   </a:t>
            </a:r>
            <a:r>
              <a:rPr lang="en-US" sz="1500" dirty="0">
                <a:solidFill>
                  <a:srgbClr val="5F5F5F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                                   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ＭＳ Ｐゴシック" charset="0"/>
              </a:rPr>
              <a:t>38	</a:t>
            </a:r>
            <a:r>
              <a:rPr lang="en-US" sz="15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} 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// end function </a:t>
            </a:r>
            <a:r>
              <a:rPr lang="en-US" sz="1500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setTime</a:t>
            </a:r>
            <a:r>
              <a:rPr lang="en-US" sz="15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                                  </a:t>
            </a:r>
            <a:endParaRPr lang="en-US" sz="1500" i="1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500" dirty="0">
                <a:solidFill>
                  <a:srgbClr val="5F5F5F"/>
                </a:solidFill>
                <a:latin typeface="Times New Roman" charset="0"/>
                <a:ea typeface="ＭＳ Ｐゴシック" charset="0"/>
              </a:rPr>
              <a:t>    </a:t>
            </a:r>
            <a:endParaRPr lang="en-US" sz="15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5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C141345-D26B-CE41-8CE1-199449FEC625}" type="slidenum">
              <a:rPr lang="en-US" sz="1200">
                <a:solidFill>
                  <a:srgbClr val="898989"/>
                </a:solidFill>
                <a:latin typeface="Arial" charset="0"/>
                <a:cs typeface="Times New Roman" charset="0"/>
              </a:rPr>
              <a:pPr eaLnBrk="1" hangingPunct="1"/>
              <a:t>9</a:t>
            </a:fld>
            <a:endParaRPr lang="en-US" sz="1200">
              <a:solidFill>
                <a:srgbClr val="898989"/>
              </a:solidFill>
              <a:latin typeface="Arial" charset="0"/>
              <a:cs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0" y="1143000"/>
            <a:ext cx="4114800" cy="835025"/>
            <a:chOff x="1680" y="1104"/>
            <a:chExt cx="2592" cy="526"/>
          </a:xfrm>
        </p:grpSpPr>
        <p:sp>
          <p:nvSpPr>
            <p:cNvPr id="33803" name="Text Box 5"/>
            <p:cNvSpPr txBox="1">
              <a:spLocks noChangeArrowheads="1"/>
            </p:cNvSpPr>
            <p:nvPr/>
          </p:nvSpPr>
          <p:spPr bwMode="auto">
            <a:xfrm>
              <a:off x="2784" y="1104"/>
              <a:ext cx="1488" cy="52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Helvetica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b="0" dirty="0">
                  <a:latin typeface="Times New Roman" charset="0"/>
                </a:rPr>
                <a:t>Constructor initializes </a:t>
              </a:r>
              <a:r>
                <a:rPr lang="en-US" dirty="0">
                  <a:latin typeface="Courier New" charset="0"/>
                </a:rPr>
                <a:t>private</a:t>
              </a:r>
              <a:r>
                <a:rPr lang="en-US" b="0" dirty="0">
                  <a:latin typeface="Times New Roman" charset="0"/>
                </a:rPr>
                <a:t> data members to </a:t>
              </a:r>
              <a:r>
                <a:rPr lang="en-US" dirty="0">
                  <a:latin typeface="Courier New" charset="0"/>
                </a:rPr>
                <a:t>0</a:t>
              </a:r>
              <a:r>
                <a:rPr lang="en-US" b="0" dirty="0">
                  <a:latin typeface="Times New Roman" charset="0"/>
                </a:rPr>
                <a:t>.</a:t>
              </a:r>
            </a:p>
          </p:txBody>
        </p:sp>
        <p:sp>
          <p:nvSpPr>
            <p:cNvPr id="33804" name="Line 6"/>
            <p:cNvSpPr>
              <a:spLocks noChangeShapeType="1"/>
            </p:cNvSpPr>
            <p:nvPr/>
          </p:nvSpPr>
          <p:spPr bwMode="auto">
            <a:xfrm flipH="1">
              <a:off x="1680" y="1344"/>
              <a:ext cx="110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914900" y="3155950"/>
            <a:ext cx="4000500" cy="1568450"/>
            <a:chOff x="4495800" y="4800600"/>
            <a:chExt cx="4000500" cy="1568450"/>
          </a:xfrm>
        </p:grpSpPr>
        <p:grpSp>
          <p:nvGrpSpPr>
            <p:cNvPr id="33798" name="Group 7"/>
            <p:cNvGrpSpPr>
              <a:grpSpLocks/>
            </p:cNvGrpSpPr>
            <p:nvPr/>
          </p:nvGrpSpPr>
          <p:grpSpPr bwMode="auto">
            <a:xfrm>
              <a:off x="4724400" y="4800600"/>
              <a:ext cx="3771900" cy="1568450"/>
              <a:chOff x="2544" y="2304"/>
              <a:chExt cx="2376" cy="988"/>
            </a:xfrm>
          </p:grpSpPr>
          <p:sp>
            <p:nvSpPr>
              <p:cNvPr id="33802" name="Line 9"/>
              <p:cNvSpPr>
                <a:spLocks noChangeShapeType="1"/>
              </p:cNvSpPr>
              <p:nvPr/>
            </p:nvSpPr>
            <p:spPr bwMode="auto">
              <a:xfrm flipH="1" flipV="1">
                <a:off x="2544" y="2818"/>
                <a:ext cx="1152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01" name="Text Box 8"/>
              <p:cNvSpPr txBox="1">
                <a:spLocks noChangeArrowheads="1"/>
              </p:cNvSpPr>
              <p:nvPr/>
            </p:nvSpPr>
            <p:spPr bwMode="auto">
              <a:xfrm>
                <a:off x="3624" y="2304"/>
                <a:ext cx="1296" cy="9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Helvetica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Helvetica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Helvetica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Helvetica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Helvetica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Helvetica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dirty="0">
                    <a:latin typeface="Courier New" charset="0"/>
                  </a:rPr>
                  <a:t>public</a:t>
                </a:r>
                <a:r>
                  <a:rPr lang="en-US" b="0" dirty="0">
                    <a:latin typeface="Times New Roman" charset="0"/>
                  </a:rPr>
                  <a:t> member function checks parameter values for validity before setting </a:t>
                </a:r>
                <a:r>
                  <a:rPr lang="en-US" dirty="0">
                    <a:latin typeface="Courier New" charset="0"/>
                  </a:rPr>
                  <a:t>private</a:t>
                </a:r>
                <a:r>
                  <a:rPr lang="en-US" b="0" dirty="0">
                    <a:latin typeface="Times New Roman" charset="0"/>
                  </a:rPr>
                  <a:t> data members.</a:t>
                </a:r>
              </a:p>
            </p:txBody>
          </p:sp>
        </p:grpSp>
        <p:sp>
          <p:nvSpPr>
            <p:cNvPr id="33799" name="Line 9"/>
            <p:cNvSpPr>
              <a:spLocks noChangeShapeType="1"/>
            </p:cNvSpPr>
            <p:nvPr/>
          </p:nvSpPr>
          <p:spPr bwMode="auto">
            <a:xfrm flipH="1">
              <a:off x="4495800" y="5661025"/>
              <a:ext cx="2057400" cy="282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0" name="Line 9"/>
            <p:cNvSpPr>
              <a:spLocks noChangeShapeType="1"/>
            </p:cNvSpPr>
            <p:nvPr/>
          </p:nvSpPr>
          <p:spPr bwMode="auto">
            <a:xfrm flipH="1" flipV="1">
              <a:off x="4495800" y="5334000"/>
              <a:ext cx="2057400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37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924800" cy="762000"/>
          </a:xfrm>
        </p:spPr>
        <p:txBody>
          <a:bodyPr/>
          <a:lstStyle/>
          <a:p>
            <a:r>
              <a:rPr lang="en-US" sz="2800">
                <a:solidFill>
                  <a:srgbClr val="000000"/>
                </a:solidFill>
                <a:latin typeface="Times New Roman" charset="0"/>
                <a:ea typeface="MS PGothic" charset="0"/>
              </a:rPr>
              <a:t>Implementing an Abstract Data Type with a class</a:t>
            </a:r>
            <a:endParaRPr lang="en-US" sz="2800">
              <a:solidFill>
                <a:srgbClr val="000000"/>
              </a:solidFill>
              <a:latin typeface="Courier New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MP21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COMP2115</Template>
  <TotalTime>2429</TotalTime>
  <Words>1596</Words>
  <Application>Microsoft Macintosh PowerPoint</Application>
  <PresentationFormat>On-screen Show (4:3)</PresentationFormat>
  <Paragraphs>569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COMP2115</vt:lpstr>
      <vt:lpstr>COMP2115 – Information Structures</vt:lpstr>
      <vt:lpstr>Implementing an Abstract Data Type with a class</vt:lpstr>
      <vt:lpstr>Implementing an Abstract Data Type with a class</vt:lpstr>
      <vt:lpstr> </vt:lpstr>
      <vt:lpstr> </vt:lpstr>
      <vt:lpstr> </vt:lpstr>
      <vt:lpstr> </vt:lpstr>
      <vt:lpstr>Implementing an Abstract Data Type with a class</vt:lpstr>
      <vt:lpstr>Implementing an Abstract Data Type with a class</vt:lpstr>
      <vt:lpstr>Implementing an Abstract Data Type with a class</vt:lpstr>
      <vt:lpstr>Implementing an Abstract Data Type with a class</vt:lpstr>
      <vt:lpstr>Implementing an Abstract Data Type with a class</vt:lpstr>
      <vt:lpstr>Implementing an Abstract Data Type with a class</vt:lpstr>
      <vt:lpstr>Implementing an Abstract Data Type with a class</vt:lpstr>
      <vt:lpstr> </vt:lpstr>
      <vt:lpstr> </vt:lpstr>
      <vt:lpstr>PowerPoint Presentation</vt:lpstr>
      <vt:lpstr>Separating Interface from Implementation</vt:lpstr>
      <vt:lpstr>Separating Interface from Implementation</vt:lpstr>
      <vt:lpstr>Separating Interface from Implementation</vt:lpstr>
      <vt:lpstr>Separating Interface from Implementation</vt:lpstr>
      <vt:lpstr>Separating Interface from Implementation</vt:lpstr>
      <vt:lpstr>Separating Interface from Implementation</vt:lpstr>
      <vt:lpstr>Controlling Access to Members </vt:lpstr>
      <vt:lpstr>Controlling Access to Members</vt:lpstr>
      <vt:lpstr>Access Functions and Utility Functions </vt:lpstr>
      <vt:lpstr>Initializing Class Objects: Constructors </vt:lpstr>
      <vt:lpstr>Destructors </vt:lpstr>
      <vt:lpstr> Class Inheritance</vt:lpstr>
      <vt:lpstr> Class Inheritance</vt:lpstr>
      <vt:lpstr> Class Inheritance</vt:lpstr>
      <vt:lpstr> Class Inheritance – Example </vt:lpstr>
    </vt:vector>
  </TitlesOfParts>
  <Company>UWI - Cave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Set</dc:title>
  <dc:creator>Dr. John Charlery</dc:creator>
  <cp:lastModifiedBy>Dr. John Charlery</cp:lastModifiedBy>
  <cp:revision>252</cp:revision>
  <dcterms:created xsi:type="dcterms:W3CDTF">2002-07-31T20:42:50Z</dcterms:created>
  <dcterms:modified xsi:type="dcterms:W3CDTF">2015-09-04T21:17:42Z</dcterms:modified>
</cp:coreProperties>
</file>