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handoutMasterIdLst>
    <p:handoutMasterId r:id="rId33"/>
  </p:handoutMasterIdLst>
  <p:sldIdLst>
    <p:sldId id="256" r:id="rId3"/>
    <p:sldId id="257" r:id="rId5"/>
    <p:sldId id="258" r:id="rId6"/>
    <p:sldId id="259" r:id="rId7"/>
    <p:sldId id="260" r:id="rId8"/>
    <p:sldId id="289" r:id="rId9"/>
    <p:sldId id="278" r:id="rId10"/>
    <p:sldId id="299" r:id="rId11"/>
    <p:sldId id="298" r:id="rId12"/>
    <p:sldId id="291" r:id="rId13"/>
    <p:sldId id="290" r:id="rId14"/>
    <p:sldId id="313" r:id="rId15"/>
    <p:sldId id="325" r:id="rId16"/>
    <p:sldId id="303" r:id="rId17"/>
    <p:sldId id="304" r:id="rId18"/>
    <p:sldId id="301" r:id="rId19"/>
    <p:sldId id="305" r:id="rId20"/>
    <p:sldId id="306" r:id="rId21"/>
    <p:sldId id="302" r:id="rId22"/>
    <p:sldId id="338" r:id="rId23"/>
    <p:sldId id="350" r:id="rId24"/>
    <p:sldId id="347" r:id="rId25"/>
    <p:sldId id="346" r:id="rId26"/>
    <p:sldId id="348" r:id="rId27"/>
    <p:sldId id="349" r:id="rId28"/>
    <p:sldId id="337" r:id="rId29"/>
    <p:sldId id="269" r:id="rId30"/>
    <p:sldId id="284" r:id="rId31"/>
    <p:sldId id="275" r:id="rId32"/>
  </p:sldIdLst>
  <p:sldSz cx="9144000" cy="5143500" type="screen16x9"/>
  <p:notesSz cx="6858000" cy="9144000"/>
  <p:embeddedFontLst>
    <p:embeddedFont>
      <p:font typeface="Montserrat" panose="020B0704020202020204"/>
      <p:bold r:id="rId37"/>
      <p:boldItalic r:id="rId38"/>
    </p:embeddedFont>
    <p:embeddedFont>
      <p:font typeface="Lato" panose="020B0704020202020204"/>
      <p:bold r:id="rId39"/>
      <p:boldItalic r:id="rId40"/>
    </p:embeddedFont>
    <p:embeddedFont>
      <p:font typeface="Lato" panose="020B0704020202020204" pitchFamily="34" charset="0"/>
      <p:bold r:id="rId41"/>
      <p:boldItalic r:id="rId42"/>
    </p:embeddedFont>
    <p:embeddedFont>
      <p:font typeface="Dubai Medium" panose="020B0603030403030204" pitchFamily="34" charset="-78"/>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DAF8"/>
    <a:srgbClr val="1B21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81"/>
  </p:normalViewPr>
  <p:slideViewPr>
    <p:cSldViewPr snapToGrid="0">
      <p:cViewPr varScale="1">
        <p:scale>
          <a:sx n="107" d="100"/>
          <a:sy n="107" d="100"/>
        </p:scale>
        <p:origin x="715" y="72"/>
      </p:cViewPr>
      <p:guideLst>
        <p:guide orient="horz" pos="1620"/>
        <p:guide pos="293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font" Target="fonts/font7.fntdata"/><Relationship Id="rId42" Type="http://schemas.openxmlformats.org/officeDocument/2006/relationships/font" Target="fonts/font6.fntdata"/><Relationship Id="rId41" Type="http://schemas.openxmlformats.org/officeDocument/2006/relationships/font" Target="fonts/font5.fntdata"/><Relationship Id="rId40" Type="http://schemas.openxmlformats.org/officeDocument/2006/relationships/font" Target="fonts/font4.fntdata"/><Relationship Id="rId4" Type="http://schemas.openxmlformats.org/officeDocument/2006/relationships/notesMaster" Target="notesMasters/notesMaster1.xml"/><Relationship Id="rId39" Type="http://schemas.openxmlformats.org/officeDocument/2006/relationships/font" Target="fonts/font3.fntdata"/><Relationship Id="rId38" Type="http://schemas.openxmlformats.org/officeDocument/2006/relationships/font" Target="fonts/font2.fntdata"/><Relationship Id="rId37" Type="http://schemas.openxmlformats.org/officeDocument/2006/relationships/font" Target="fonts/font1.fntdata"/><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5"/>
        <p:cNvGrpSpPr/>
        <p:nvPr/>
      </p:nvGrpSpPr>
      <p:grpSpPr>
        <a:xfrm>
          <a:off x="0" y="0"/>
          <a:ext cx="0" cy="0"/>
          <a:chOff x="0" y="0"/>
          <a:chExt cx="0" cy="0"/>
        </a:xfrm>
      </p:grpSpPr>
      <p:sp>
        <p:nvSpPr>
          <p:cNvPr id="166" name="Google Shape;166;g124ab72638a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24ab72638a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5"/>
        <p:cNvGrpSpPr/>
        <p:nvPr/>
      </p:nvGrpSpPr>
      <p:grpSpPr>
        <a:xfrm>
          <a:off x="0" y="0"/>
          <a:ext cx="0" cy="0"/>
          <a:chOff x="0" y="0"/>
          <a:chExt cx="0" cy="0"/>
        </a:xfrm>
      </p:grpSpPr>
      <p:sp>
        <p:nvSpPr>
          <p:cNvPr id="166" name="Google Shape;166;g124ab72638a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24ab72638a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g124ab72638a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24ab72638a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g124ab72638a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24ab72638a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g124ab72638a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24ab72638a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3"/>
        <p:cNvGrpSpPr/>
        <p:nvPr/>
      </p:nvGrpSpPr>
      <p:grpSpPr>
        <a:xfrm>
          <a:off x="0" y="0"/>
          <a:ext cx="0" cy="0"/>
          <a:chOff x="0" y="0"/>
          <a:chExt cx="0" cy="0"/>
        </a:xfrm>
      </p:grpSpPr>
      <p:sp>
        <p:nvSpPr>
          <p:cNvPr id="214" name="Google Shape;214;g124ab72638a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24ab72638a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3"/>
        <p:cNvGrpSpPr/>
        <p:nvPr/>
      </p:nvGrpSpPr>
      <p:grpSpPr>
        <a:xfrm>
          <a:off x="0" y="0"/>
          <a:ext cx="0" cy="0"/>
          <a:chOff x="0" y="0"/>
          <a:chExt cx="0" cy="0"/>
        </a:xfrm>
      </p:grpSpPr>
      <p:sp>
        <p:nvSpPr>
          <p:cNvPr id="214" name="Google Shape;214;g124ab72638a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24ab72638a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g124ab72638a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4ab72638a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3"/>
        <p:cNvGrpSpPr/>
        <p:nvPr/>
      </p:nvGrpSpPr>
      <p:grpSpPr>
        <a:xfrm>
          <a:off x="0" y="0"/>
          <a:ext cx="0" cy="0"/>
          <a:chOff x="0" y="0"/>
          <a:chExt cx="0" cy="0"/>
        </a:xfrm>
      </p:grpSpPr>
      <p:sp>
        <p:nvSpPr>
          <p:cNvPr id="144" name="Google Shape;144;g124ab72638a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24ab72638a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9"/>
        <p:cNvGrpSpPr/>
        <p:nvPr/>
      </p:nvGrpSpPr>
      <p:grpSpPr>
        <a:xfrm>
          <a:off x="0" y="0"/>
          <a:ext cx="0" cy="0"/>
          <a:chOff x="0" y="0"/>
          <a:chExt cx="0" cy="0"/>
        </a:xfrm>
      </p:grpSpPr>
      <p:sp>
        <p:nvSpPr>
          <p:cNvPr id="150" name="Google Shape;150;g124ab72638a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24ab72638a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g124ab72638a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24ab72638a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9"/>
        <p:cNvGrpSpPr/>
        <p:nvPr/>
      </p:nvGrpSpPr>
      <p:grpSpPr>
        <a:xfrm>
          <a:off x="0" y="0"/>
          <a:ext cx="0" cy="0"/>
          <a:chOff x="0" y="0"/>
          <a:chExt cx="0" cy="0"/>
        </a:xfrm>
      </p:grpSpPr>
      <p:sp>
        <p:nvSpPr>
          <p:cNvPr id="150" name="Google Shape;150;g124ab72638a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24ab72638a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5"/>
        <p:cNvGrpSpPr/>
        <p:nvPr/>
      </p:nvGrpSpPr>
      <p:grpSpPr>
        <a:xfrm>
          <a:off x="0" y="0"/>
          <a:ext cx="0" cy="0"/>
          <a:chOff x="0" y="0"/>
          <a:chExt cx="0" cy="0"/>
        </a:xfrm>
      </p:grpSpPr>
      <p:sp>
        <p:nvSpPr>
          <p:cNvPr id="166" name="Google Shape;166;g124ab72638a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24ab72638a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5"/>
        <p:cNvGrpSpPr/>
        <p:nvPr/>
      </p:nvGrpSpPr>
      <p:grpSpPr>
        <a:xfrm>
          <a:off x="0" y="0"/>
          <a:ext cx="0" cy="0"/>
          <a:chOff x="0" y="0"/>
          <a:chExt cx="0" cy="0"/>
        </a:xfrm>
      </p:grpSpPr>
      <p:sp>
        <p:nvSpPr>
          <p:cNvPr id="166" name="Google Shape;166;g124ab72638a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24ab72638a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5"/>
        <p:cNvGrpSpPr/>
        <p:nvPr/>
      </p:nvGrpSpPr>
      <p:grpSpPr>
        <a:xfrm>
          <a:off x="0" y="0"/>
          <a:ext cx="0" cy="0"/>
          <a:chOff x="0" y="0"/>
          <a:chExt cx="0" cy="0"/>
        </a:xfrm>
      </p:grpSpPr>
      <p:sp>
        <p:nvSpPr>
          <p:cNvPr id="166" name="Google Shape;166;g124ab72638a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24ab72638a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panose="020B0704020202020204"/>
              <a:buNone/>
              <a:defRPr sz="2800">
                <a:solidFill>
                  <a:schemeClr val="lt1"/>
                </a:solidFill>
                <a:latin typeface="Montserrat" panose="020B0704020202020204"/>
                <a:ea typeface="Montserrat" panose="020B0704020202020204"/>
                <a:cs typeface="Montserrat" panose="020B0704020202020204"/>
                <a:sym typeface="Montserrat" panose="020B0704020202020204"/>
              </a:defRPr>
            </a:lvl1pPr>
            <a:lvl2pPr lvl="1">
              <a:spcBef>
                <a:spcPts val="0"/>
              </a:spcBef>
              <a:spcAft>
                <a:spcPts val="0"/>
              </a:spcAft>
              <a:buClr>
                <a:schemeClr val="lt1"/>
              </a:buClr>
              <a:buSzPts val="2800"/>
              <a:buFont typeface="Montserrat" panose="020B0704020202020204"/>
              <a:buNone/>
              <a:defRPr sz="2800">
                <a:solidFill>
                  <a:schemeClr val="lt1"/>
                </a:solidFill>
                <a:latin typeface="Montserrat" panose="020B0704020202020204"/>
                <a:ea typeface="Montserrat" panose="020B0704020202020204"/>
                <a:cs typeface="Montserrat" panose="020B0704020202020204"/>
                <a:sym typeface="Montserrat" panose="020B0704020202020204"/>
              </a:defRPr>
            </a:lvl2pPr>
            <a:lvl3pPr lvl="2">
              <a:spcBef>
                <a:spcPts val="0"/>
              </a:spcBef>
              <a:spcAft>
                <a:spcPts val="0"/>
              </a:spcAft>
              <a:buClr>
                <a:schemeClr val="lt1"/>
              </a:buClr>
              <a:buSzPts val="2800"/>
              <a:buFont typeface="Montserrat" panose="020B0704020202020204"/>
              <a:buNone/>
              <a:defRPr sz="2800">
                <a:solidFill>
                  <a:schemeClr val="lt1"/>
                </a:solidFill>
                <a:latin typeface="Montserrat" panose="020B0704020202020204"/>
                <a:ea typeface="Montserrat" panose="020B0704020202020204"/>
                <a:cs typeface="Montserrat" panose="020B0704020202020204"/>
                <a:sym typeface="Montserrat" panose="020B0704020202020204"/>
              </a:defRPr>
            </a:lvl3pPr>
            <a:lvl4pPr lvl="3">
              <a:spcBef>
                <a:spcPts val="0"/>
              </a:spcBef>
              <a:spcAft>
                <a:spcPts val="0"/>
              </a:spcAft>
              <a:buClr>
                <a:schemeClr val="lt1"/>
              </a:buClr>
              <a:buSzPts val="2800"/>
              <a:buFont typeface="Montserrat" panose="020B0704020202020204"/>
              <a:buNone/>
              <a:defRPr sz="2800">
                <a:solidFill>
                  <a:schemeClr val="lt1"/>
                </a:solidFill>
                <a:latin typeface="Montserrat" panose="020B0704020202020204"/>
                <a:ea typeface="Montserrat" panose="020B0704020202020204"/>
                <a:cs typeface="Montserrat" panose="020B0704020202020204"/>
                <a:sym typeface="Montserrat" panose="020B0704020202020204"/>
              </a:defRPr>
            </a:lvl4pPr>
            <a:lvl5pPr lvl="4">
              <a:spcBef>
                <a:spcPts val="0"/>
              </a:spcBef>
              <a:spcAft>
                <a:spcPts val="0"/>
              </a:spcAft>
              <a:buClr>
                <a:schemeClr val="lt1"/>
              </a:buClr>
              <a:buSzPts val="2800"/>
              <a:buFont typeface="Montserrat" panose="020B0704020202020204"/>
              <a:buNone/>
              <a:defRPr sz="2800">
                <a:solidFill>
                  <a:schemeClr val="lt1"/>
                </a:solidFill>
                <a:latin typeface="Montserrat" panose="020B0704020202020204"/>
                <a:ea typeface="Montserrat" panose="020B0704020202020204"/>
                <a:cs typeface="Montserrat" panose="020B0704020202020204"/>
                <a:sym typeface="Montserrat" panose="020B0704020202020204"/>
              </a:defRPr>
            </a:lvl5pPr>
            <a:lvl6pPr lvl="5">
              <a:spcBef>
                <a:spcPts val="0"/>
              </a:spcBef>
              <a:spcAft>
                <a:spcPts val="0"/>
              </a:spcAft>
              <a:buClr>
                <a:schemeClr val="lt1"/>
              </a:buClr>
              <a:buSzPts val="2800"/>
              <a:buFont typeface="Montserrat" panose="020B0704020202020204"/>
              <a:buNone/>
              <a:defRPr sz="2800">
                <a:solidFill>
                  <a:schemeClr val="lt1"/>
                </a:solidFill>
                <a:latin typeface="Montserrat" panose="020B0704020202020204"/>
                <a:ea typeface="Montserrat" panose="020B0704020202020204"/>
                <a:cs typeface="Montserrat" panose="020B0704020202020204"/>
                <a:sym typeface="Montserrat" panose="020B0704020202020204"/>
              </a:defRPr>
            </a:lvl6pPr>
            <a:lvl7pPr lvl="6">
              <a:spcBef>
                <a:spcPts val="0"/>
              </a:spcBef>
              <a:spcAft>
                <a:spcPts val="0"/>
              </a:spcAft>
              <a:buClr>
                <a:schemeClr val="lt1"/>
              </a:buClr>
              <a:buSzPts val="2800"/>
              <a:buFont typeface="Montserrat" panose="020B0704020202020204"/>
              <a:buNone/>
              <a:defRPr sz="2800">
                <a:solidFill>
                  <a:schemeClr val="lt1"/>
                </a:solidFill>
                <a:latin typeface="Montserrat" panose="020B0704020202020204"/>
                <a:ea typeface="Montserrat" panose="020B0704020202020204"/>
                <a:cs typeface="Montserrat" panose="020B0704020202020204"/>
                <a:sym typeface="Montserrat" panose="020B0704020202020204"/>
              </a:defRPr>
            </a:lvl7pPr>
            <a:lvl8pPr lvl="7">
              <a:spcBef>
                <a:spcPts val="0"/>
              </a:spcBef>
              <a:spcAft>
                <a:spcPts val="0"/>
              </a:spcAft>
              <a:buClr>
                <a:schemeClr val="lt1"/>
              </a:buClr>
              <a:buSzPts val="2800"/>
              <a:buFont typeface="Montserrat" panose="020B0704020202020204"/>
              <a:buNone/>
              <a:defRPr sz="2800">
                <a:solidFill>
                  <a:schemeClr val="lt1"/>
                </a:solidFill>
                <a:latin typeface="Montserrat" panose="020B0704020202020204"/>
                <a:ea typeface="Montserrat" panose="020B0704020202020204"/>
                <a:cs typeface="Montserrat" panose="020B0704020202020204"/>
                <a:sym typeface="Montserrat" panose="020B0704020202020204"/>
              </a:defRPr>
            </a:lvl8pPr>
            <a:lvl9pPr lvl="8">
              <a:spcBef>
                <a:spcPts val="0"/>
              </a:spcBef>
              <a:spcAft>
                <a:spcPts val="0"/>
              </a:spcAft>
              <a:buClr>
                <a:schemeClr val="lt1"/>
              </a:buClr>
              <a:buSzPts val="2800"/>
              <a:buFont typeface="Montserrat" panose="020B0704020202020204"/>
              <a:buNone/>
              <a:defRPr sz="2800">
                <a:solidFill>
                  <a:schemeClr val="lt1"/>
                </a:solidFill>
                <a:latin typeface="Montserrat" panose="020B0704020202020204"/>
                <a:ea typeface="Montserrat" panose="020B0704020202020204"/>
                <a:cs typeface="Montserrat" panose="020B0704020202020204"/>
                <a:sym typeface="Montserrat" panose="020B0704020202020204"/>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panose="020B0704020202020204"/>
              <a:buChar char="●"/>
              <a:defRPr sz="1300">
                <a:solidFill>
                  <a:schemeClr val="lt1"/>
                </a:solidFill>
                <a:latin typeface="Lato" panose="020B0704020202020204"/>
                <a:ea typeface="Lato" panose="020B0704020202020204"/>
                <a:cs typeface="Lato" panose="020B0704020202020204"/>
                <a:sym typeface="Lato" panose="020B0704020202020204"/>
              </a:defRPr>
            </a:lvl1pPr>
            <a:lvl2pPr marL="914400" lvl="1" indent="-298450">
              <a:lnSpc>
                <a:spcPct val="115000"/>
              </a:lnSpc>
              <a:spcBef>
                <a:spcPts val="0"/>
              </a:spcBef>
              <a:spcAft>
                <a:spcPts val="0"/>
              </a:spcAft>
              <a:buClr>
                <a:schemeClr val="lt1"/>
              </a:buClr>
              <a:buSzPts val="1100"/>
              <a:buFont typeface="Lato" panose="020B0704020202020204"/>
              <a:buChar char="○"/>
              <a:defRPr sz="1100">
                <a:solidFill>
                  <a:schemeClr val="lt1"/>
                </a:solidFill>
                <a:latin typeface="Lato" panose="020B0704020202020204"/>
                <a:ea typeface="Lato" panose="020B0704020202020204"/>
                <a:cs typeface="Lato" panose="020B0704020202020204"/>
                <a:sym typeface="Lato" panose="020B0704020202020204"/>
              </a:defRPr>
            </a:lvl2pPr>
            <a:lvl3pPr marL="1371600" lvl="2" indent="-298450">
              <a:lnSpc>
                <a:spcPct val="115000"/>
              </a:lnSpc>
              <a:spcBef>
                <a:spcPts val="0"/>
              </a:spcBef>
              <a:spcAft>
                <a:spcPts val="0"/>
              </a:spcAft>
              <a:buClr>
                <a:schemeClr val="lt1"/>
              </a:buClr>
              <a:buSzPts val="1100"/>
              <a:buFont typeface="Lato" panose="020B0704020202020204"/>
              <a:buChar char="■"/>
              <a:defRPr sz="1100">
                <a:solidFill>
                  <a:schemeClr val="lt1"/>
                </a:solidFill>
                <a:latin typeface="Lato" panose="020B0704020202020204"/>
                <a:ea typeface="Lato" panose="020B0704020202020204"/>
                <a:cs typeface="Lato" panose="020B0704020202020204"/>
                <a:sym typeface="Lato" panose="020B0704020202020204"/>
              </a:defRPr>
            </a:lvl3pPr>
            <a:lvl4pPr marL="1828800" lvl="3" indent="-298450">
              <a:lnSpc>
                <a:spcPct val="115000"/>
              </a:lnSpc>
              <a:spcBef>
                <a:spcPts val="0"/>
              </a:spcBef>
              <a:spcAft>
                <a:spcPts val="0"/>
              </a:spcAft>
              <a:buClr>
                <a:schemeClr val="lt1"/>
              </a:buClr>
              <a:buSzPts val="1100"/>
              <a:buFont typeface="Lato" panose="020B0704020202020204"/>
              <a:buChar char="●"/>
              <a:defRPr sz="1100">
                <a:solidFill>
                  <a:schemeClr val="lt1"/>
                </a:solidFill>
                <a:latin typeface="Lato" panose="020B0704020202020204"/>
                <a:ea typeface="Lato" panose="020B0704020202020204"/>
                <a:cs typeface="Lato" panose="020B0704020202020204"/>
                <a:sym typeface="Lato" panose="020B0704020202020204"/>
              </a:defRPr>
            </a:lvl4pPr>
            <a:lvl5pPr marL="2286000" lvl="4" indent="-298450">
              <a:lnSpc>
                <a:spcPct val="115000"/>
              </a:lnSpc>
              <a:spcBef>
                <a:spcPts val="0"/>
              </a:spcBef>
              <a:spcAft>
                <a:spcPts val="0"/>
              </a:spcAft>
              <a:buClr>
                <a:schemeClr val="lt1"/>
              </a:buClr>
              <a:buSzPts val="1100"/>
              <a:buFont typeface="Lato" panose="020B0704020202020204"/>
              <a:buChar char="○"/>
              <a:defRPr sz="1100">
                <a:solidFill>
                  <a:schemeClr val="lt1"/>
                </a:solidFill>
                <a:latin typeface="Lato" panose="020B0704020202020204"/>
                <a:ea typeface="Lato" panose="020B0704020202020204"/>
                <a:cs typeface="Lato" panose="020B0704020202020204"/>
                <a:sym typeface="Lato" panose="020B0704020202020204"/>
              </a:defRPr>
            </a:lvl5pPr>
            <a:lvl6pPr marL="2743200" lvl="5" indent="-298450">
              <a:lnSpc>
                <a:spcPct val="115000"/>
              </a:lnSpc>
              <a:spcBef>
                <a:spcPts val="0"/>
              </a:spcBef>
              <a:spcAft>
                <a:spcPts val="0"/>
              </a:spcAft>
              <a:buClr>
                <a:schemeClr val="lt1"/>
              </a:buClr>
              <a:buSzPts val="1100"/>
              <a:buFont typeface="Lato" panose="020B0704020202020204"/>
              <a:buChar char="■"/>
              <a:defRPr sz="1100">
                <a:solidFill>
                  <a:schemeClr val="lt1"/>
                </a:solidFill>
                <a:latin typeface="Lato" panose="020B0704020202020204"/>
                <a:ea typeface="Lato" panose="020B0704020202020204"/>
                <a:cs typeface="Lato" panose="020B0704020202020204"/>
                <a:sym typeface="Lato" panose="020B0704020202020204"/>
              </a:defRPr>
            </a:lvl6pPr>
            <a:lvl7pPr marL="3200400" lvl="6" indent="-298450">
              <a:lnSpc>
                <a:spcPct val="115000"/>
              </a:lnSpc>
              <a:spcBef>
                <a:spcPts val="0"/>
              </a:spcBef>
              <a:spcAft>
                <a:spcPts val="0"/>
              </a:spcAft>
              <a:buClr>
                <a:schemeClr val="lt1"/>
              </a:buClr>
              <a:buSzPts val="1100"/>
              <a:buFont typeface="Lato" panose="020B0704020202020204"/>
              <a:buChar char="●"/>
              <a:defRPr sz="1100">
                <a:solidFill>
                  <a:schemeClr val="lt1"/>
                </a:solidFill>
                <a:latin typeface="Lato" panose="020B0704020202020204"/>
                <a:ea typeface="Lato" panose="020B0704020202020204"/>
                <a:cs typeface="Lato" panose="020B0704020202020204"/>
                <a:sym typeface="Lato" panose="020B0704020202020204"/>
              </a:defRPr>
            </a:lvl7pPr>
            <a:lvl8pPr marL="3657600" lvl="7" indent="-298450">
              <a:lnSpc>
                <a:spcPct val="115000"/>
              </a:lnSpc>
              <a:spcBef>
                <a:spcPts val="0"/>
              </a:spcBef>
              <a:spcAft>
                <a:spcPts val="0"/>
              </a:spcAft>
              <a:buClr>
                <a:schemeClr val="lt1"/>
              </a:buClr>
              <a:buSzPts val="1100"/>
              <a:buFont typeface="Lato" panose="020B0704020202020204"/>
              <a:buChar char="○"/>
              <a:defRPr sz="1100">
                <a:solidFill>
                  <a:schemeClr val="lt1"/>
                </a:solidFill>
                <a:latin typeface="Lato" panose="020B0704020202020204"/>
                <a:ea typeface="Lato" panose="020B0704020202020204"/>
                <a:cs typeface="Lato" panose="020B0704020202020204"/>
                <a:sym typeface="Lato" panose="020B0704020202020204"/>
              </a:defRPr>
            </a:lvl8pPr>
            <a:lvl9pPr marL="4114800" lvl="8" indent="-298450">
              <a:lnSpc>
                <a:spcPct val="115000"/>
              </a:lnSpc>
              <a:spcBef>
                <a:spcPts val="0"/>
              </a:spcBef>
              <a:spcAft>
                <a:spcPts val="0"/>
              </a:spcAft>
              <a:buClr>
                <a:schemeClr val="lt1"/>
              </a:buClr>
              <a:buSzPts val="1100"/>
              <a:buFont typeface="Lato" panose="020B0704020202020204"/>
              <a:buChar char="■"/>
              <a:defRPr sz="1100">
                <a:solidFill>
                  <a:schemeClr val="lt1"/>
                </a:solidFill>
                <a:latin typeface="Lato" panose="020B0704020202020204"/>
                <a:ea typeface="Lato" panose="020B0704020202020204"/>
                <a:cs typeface="Lato" panose="020B0704020202020204"/>
                <a:sym typeface="Lato" panose="020B0704020202020204"/>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panose="020B0704020202020204"/>
                <a:ea typeface="Lato" panose="020B0704020202020204"/>
                <a:cs typeface="Lato" panose="020B0704020202020204"/>
                <a:sym typeface="Lato" panose="020B0704020202020204"/>
              </a:defRPr>
            </a:lvl1pPr>
            <a:lvl2pPr lvl="1" algn="r">
              <a:buNone/>
              <a:defRPr sz="1000">
                <a:solidFill>
                  <a:schemeClr val="lt1"/>
                </a:solidFill>
                <a:latin typeface="Lato" panose="020B0704020202020204"/>
                <a:ea typeface="Lato" panose="020B0704020202020204"/>
                <a:cs typeface="Lato" panose="020B0704020202020204"/>
                <a:sym typeface="Lato" panose="020B0704020202020204"/>
              </a:defRPr>
            </a:lvl2pPr>
            <a:lvl3pPr lvl="2" algn="r">
              <a:buNone/>
              <a:defRPr sz="1000">
                <a:solidFill>
                  <a:schemeClr val="lt1"/>
                </a:solidFill>
                <a:latin typeface="Lato" panose="020B0704020202020204"/>
                <a:ea typeface="Lato" panose="020B0704020202020204"/>
                <a:cs typeface="Lato" panose="020B0704020202020204"/>
                <a:sym typeface="Lato" panose="020B0704020202020204"/>
              </a:defRPr>
            </a:lvl3pPr>
            <a:lvl4pPr lvl="3" algn="r">
              <a:buNone/>
              <a:defRPr sz="1000">
                <a:solidFill>
                  <a:schemeClr val="lt1"/>
                </a:solidFill>
                <a:latin typeface="Lato" panose="020B0704020202020204"/>
                <a:ea typeface="Lato" panose="020B0704020202020204"/>
                <a:cs typeface="Lato" panose="020B0704020202020204"/>
                <a:sym typeface="Lato" panose="020B0704020202020204"/>
              </a:defRPr>
            </a:lvl4pPr>
            <a:lvl5pPr lvl="4" algn="r">
              <a:buNone/>
              <a:defRPr sz="1000">
                <a:solidFill>
                  <a:schemeClr val="lt1"/>
                </a:solidFill>
                <a:latin typeface="Lato" panose="020B0704020202020204"/>
                <a:ea typeface="Lato" panose="020B0704020202020204"/>
                <a:cs typeface="Lato" panose="020B0704020202020204"/>
                <a:sym typeface="Lato" panose="020B0704020202020204"/>
              </a:defRPr>
            </a:lvl5pPr>
            <a:lvl6pPr lvl="5" algn="r">
              <a:buNone/>
              <a:defRPr sz="1000">
                <a:solidFill>
                  <a:schemeClr val="lt1"/>
                </a:solidFill>
                <a:latin typeface="Lato" panose="020B0704020202020204"/>
                <a:ea typeface="Lato" panose="020B0704020202020204"/>
                <a:cs typeface="Lato" panose="020B0704020202020204"/>
                <a:sym typeface="Lato" panose="020B0704020202020204"/>
              </a:defRPr>
            </a:lvl6pPr>
            <a:lvl7pPr lvl="6" algn="r">
              <a:buNone/>
              <a:defRPr sz="1000">
                <a:solidFill>
                  <a:schemeClr val="lt1"/>
                </a:solidFill>
                <a:latin typeface="Lato" panose="020B0704020202020204"/>
                <a:ea typeface="Lato" panose="020B0704020202020204"/>
                <a:cs typeface="Lato" panose="020B0704020202020204"/>
                <a:sym typeface="Lato" panose="020B0704020202020204"/>
              </a:defRPr>
            </a:lvl7pPr>
            <a:lvl8pPr lvl="7" algn="r">
              <a:buNone/>
              <a:defRPr sz="1000">
                <a:solidFill>
                  <a:schemeClr val="lt1"/>
                </a:solidFill>
                <a:latin typeface="Lato" panose="020B0704020202020204"/>
                <a:ea typeface="Lato" panose="020B0704020202020204"/>
                <a:cs typeface="Lato" panose="020B0704020202020204"/>
                <a:sym typeface="Lato" panose="020B0704020202020204"/>
              </a:defRPr>
            </a:lvl8pPr>
            <a:lvl9pPr lvl="8" algn="r">
              <a:buNone/>
              <a:defRPr sz="1000">
                <a:solidFill>
                  <a:schemeClr val="lt1"/>
                </a:solidFill>
                <a:latin typeface="Lato" panose="020B0704020202020204"/>
                <a:ea typeface="Lato" panose="020B0704020202020204"/>
                <a:cs typeface="Lato" panose="020B0704020202020204"/>
                <a:sym typeface="Lato" panose="020B07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9.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10.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hyperlink" Target="https://en.wikipedia.org/wiki/Interactive_voice_response" TargetMode="External"/><Relationship Id="rId1" Type="http://schemas.openxmlformats.org/officeDocument/2006/relationships/hyperlink" Target="http://arxiv.org/"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85200" y="1166000"/>
            <a:ext cx="5121600" cy="2212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br>
              <a:rPr lang="en-GB" sz="4220" b="1"/>
            </a:br>
            <a:r>
              <a:rPr lang="en-GB" sz="4220" b="1"/>
              <a:t>VOICERA</a:t>
            </a:r>
            <a:br>
              <a:rPr lang="en-GB" sz="4220" b="1"/>
            </a:br>
            <a:r>
              <a:rPr lang="en-GB" sz="1220"/>
              <a:t>USING </a:t>
            </a:r>
            <a:r>
              <a:rPr lang="en-GB" altLang="en-IN" sz="1220"/>
              <a:t>Interactive Voice Response System</a:t>
            </a:r>
            <a:endParaRPr lang="en-GB" altLang="en-IN" sz="1220"/>
          </a:p>
        </p:txBody>
      </p:sp>
      <p:sp>
        <p:nvSpPr>
          <p:cNvPr id="135" name="Google Shape;135;p13"/>
          <p:cNvSpPr txBox="1">
            <a:spLocks noGrp="1"/>
          </p:cNvSpPr>
          <p:nvPr>
            <p:ph type="subTitle" idx="1"/>
          </p:nvPr>
        </p:nvSpPr>
        <p:spPr>
          <a:xfrm>
            <a:off x="6472519" y="4033900"/>
            <a:ext cx="2583032" cy="100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100" dirty="0">
                <a:sym typeface="+mn-ea"/>
              </a:rPr>
              <a:t>BY</a:t>
            </a:r>
            <a:endParaRPr sz="1100" dirty="0"/>
          </a:p>
          <a:p>
            <a:pPr marL="0" lvl="0" indent="0" algn="l" rtl="0">
              <a:spcBef>
                <a:spcPts val="0"/>
              </a:spcBef>
              <a:spcAft>
                <a:spcPts val="0"/>
              </a:spcAft>
              <a:buNone/>
            </a:pPr>
            <a:r>
              <a:rPr lang="en-GB" sz="1100" dirty="0">
                <a:sym typeface="+mn-ea"/>
              </a:rPr>
              <a:t>S.HRUTURAJ - 2451</a:t>
            </a:r>
            <a:r>
              <a:rPr lang="en-IN" altLang="en-GB" sz="1100" dirty="0">
                <a:sym typeface="+mn-ea"/>
              </a:rPr>
              <a:t>-</a:t>
            </a:r>
            <a:r>
              <a:rPr lang="en-GB" sz="1100" dirty="0">
                <a:sym typeface="+mn-ea"/>
              </a:rPr>
              <a:t>19</a:t>
            </a:r>
            <a:r>
              <a:rPr lang="en-IN" altLang="en-GB" sz="1100" dirty="0">
                <a:sym typeface="+mn-ea"/>
              </a:rPr>
              <a:t>-</a:t>
            </a:r>
            <a:r>
              <a:rPr lang="en-GB" sz="1100" dirty="0">
                <a:sym typeface="+mn-ea"/>
              </a:rPr>
              <a:t>737</a:t>
            </a:r>
            <a:r>
              <a:rPr lang="en-IN" altLang="en-GB" sz="1100" dirty="0">
                <a:sym typeface="+mn-ea"/>
              </a:rPr>
              <a:t>-</a:t>
            </a:r>
            <a:r>
              <a:rPr lang="en-GB" sz="1100" dirty="0">
                <a:sym typeface="+mn-ea"/>
              </a:rPr>
              <a:t>040</a:t>
            </a:r>
            <a:endParaRPr lang="en-GB" sz="1100" dirty="0">
              <a:sym typeface="+mn-ea"/>
            </a:endParaRPr>
          </a:p>
          <a:p>
            <a:pPr marL="0" lvl="0" indent="0" algn="l" rtl="0">
              <a:spcBef>
                <a:spcPts val="0"/>
              </a:spcBef>
              <a:spcAft>
                <a:spcPts val="0"/>
              </a:spcAft>
              <a:buNone/>
            </a:pPr>
            <a:r>
              <a:rPr lang="en-IN" sz="1100" dirty="0"/>
              <a:t>G.OM PRAKASH - 2451-19-737-027</a:t>
            </a:r>
            <a:endParaRPr lang="en-IN" sz="1100" dirty="0"/>
          </a:p>
          <a:p>
            <a:pPr marL="0" lvl="0" indent="0" algn="l" rtl="0">
              <a:spcBef>
                <a:spcPts val="0"/>
              </a:spcBef>
              <a:spcAft>
                <a:spcPts val="0"/>
              </a:spcAft>
              <a:buNone/>
            </a:pPr>
            <a:r>
              <a:rPr lang="en-IN" sz="1100" dirty="0"/>
              <a:t>H.KUSHAL - 2451-19-737-030</a:t>
            </a:r>
            <a:endParaRPr lang="en-IN" sz="1100" dirty="0"/>
          </a:p>
        </p:txBody>
      </p:sp>
      <p:sp>
        <p:nvSpPr>
          <p:cNvPr id="3" name="TextBox 2"/>
          <p:cNvSpPr txBox="1"/>
          <p:nvPr/>
        </p:nvSpPr>
        <p:spPr>
          <a:xfrm flipH="1">
            <a:off x="775060" y="4131128"/>
            <a:ext cx="3470368" cy="768350"/>
          </a:xfrm>
          <a:prstGeom prst="rect">
            <a:avLst/>
          </a:prstGeom>
          <a:noFill/>
        </p:spPr>
        <p:txBody>
          <a:bodyPr wrap="square" rtlCol="0">
            <a:spAutoFit/>
          </a:bodyPr>
          <a:lstStyle/>
          <a:p>
            <a:r>
              <a:rPr lang="en-IN" sz="1100" dirty="0">
                <a:solidFill>
                  <a:schemeClr val="bg1"/>
                </a:solidFill>
                <a:latin typeface="Lato" panose="020B0704020202020204" pitchFamily="34" charset="0"/>
                <a:ea typeface="Lato" panose="020B0704020202020204" pitchFamily="34" charset="0"/>
                <a:cs typeface="Lato" panose="020B0704020202020204" pitchFamily="34" charset="0"/>
              </a:rPr>
              <a:t>Working under the guidance of</a:t>
            </a:r>
            <a:endParaRPr lang="en-IN" sz="1100" dirty="0">
              <a:solidFill>
                <a:schemeClr val="bg1"/>
              </a:solidFill>
              <a:latin typeface="Lato" panose="020B0704020202020204" pitchFamily="34" charset="0"/>
              <a:ea typeface="Lato" panose="020B0704020202020204" pitchFamily="34" charset="0"/>
              <a:cs typeface="Lato" panose="020B0704020202020204" pitchFamily="34" charset="0"/>
            </a:endParaRPr>
          </a:p>
          <a:p>
            <a:endParaRPr lang="en-IN" sz="1100" dirty="0">
              <a:solidFill>
                <a:schemeClr val="bg1"/>
              </a:solidFill>
              <a:latin typeface="Lato" panose="020B0704020202020204" pitchFamily="34" charset="0"/>
              <a:ea typeface="Lato" panose="020B0704020202020204" pitchFamily="34" charset="0"/>
              <a:cs typeface="Lato" panose="020B0704020202020204" pitchFamily="34" charset="0"/>
            </a:endParaRPr>
          </a:p>
          <a:p>
            <a:r>
              <a:rPr lang="en-IN" sz="1100" dirty="0">
                <a:solidFill>
                  <a:schemeClr val="bg1"/>
                </a:solidFill>
                <a:latin typeface="Lato" panose="020B0704020202020204" pitchFamily="34" charset="0"/>
                <a:ea typeface="Lato" panose="020B0704020202020204" pitchFamily="34" charset="0"/>
                <a:cs typeface="Lato" panose="020B0704020202020204" pitchFamily="34" charset="0"/>
              </a:rPr>
              <a:t>CH. SRUJANA</a:t>
            </a:r>
            <a:endParaRPr lang="en-IN" sz="1100" dirty="0">
              <a:solidFill>
                <a:schemeClr val="bg1"/>
              </a:solidFill>
              <a:latin typeface="Lato" panose="020B0704020202020204" pitchFamily="34" charset="0"/>
              <a:ea typeface="Lato" panose="020B0704020202020204" pitchFamily="34" charset="0"/>
              <a:cs typeface="Lato" panose="020B0704020202020204" pitchFamily="34" charset="0"/>
            </a:endParaRPr>
          </a:p>
          <a:p>
            <a:r>
              <a:rPr lang="en-IN" sz="1100" dirty="0" err="1">
                <a:solidFill>
                  <a:schemeClr val="bg1"/>
                </a:solidFill>
                <a:latin typeface="Lato" panose="020B0704020202020204" pitchFamily="34" charset="0"/>
                <a:ea typeface="Lato" panose="020B0704020202020204" pitchFamily="34" charset="0"/>
                <a:cs typeface="Lato" panose="020B0704020202020204" pitchFamily="34" charset="0"/>
              </a:rPr>
              <a:t>Assistant Professor,ITD</a:t>
            </a:r>
            <a:endParaRPr lang="en-IN" sz="1100" dirty="0">
              <a:solidFill>
                <a:schemeClr val="bg1"/>
              </a:solidFill>
              <a:latin typeface="Lato" panose="020B0704020202020204" pitchFamily="34" charset="0"/>
              <a:ea typeface="Lato" panose="020B0704020202020204" pitchFamily="34" charset="0"/>
              <a:cs typeface="Lato" panose="020B07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1297500" y="40793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tLang="en-IN" sz="3900" b="1" dirty="0">
                <a:solidFill>
                  <a:srgbClr val="C9DAF8"/>
                </a:solidFill>
              </a:rPr>
              <a:t>EXISTING SYSTEM</a:t>
            </a:r>
            <a:endParaRPr lang="en-GB" altLang="en-IN" sz="3900" b="1" dirty="0">
              <a:solidFill>
                <a:srgbClr val="C9DAF8"/>
              </a:solidFill>
            </a:endParaRPr>
          </a:p>
        </p:txBody>
      </p:sp>
      <p:sp>
        <p:nvSpPr>
          <p:cNvPr id="170" name="Google Shape;170;p19"/>
          <p:cNvSpPr txBox="1">
            <a:spLocks noGrp="1"/>
          </p:cNvSpPr>
          <p:nvPr>
            <p:ph type="body" idx="1"/>
          </p:nvPr>
        </p:nvSpPr>
        <p:spPr>
          <a:xfrm>
            <a:off x="1098550" y="1807845"/>
            <a:ext cx="7237730" cy="2757805"/>
          </a:xfrm>
          <a:prstGeom prst="rect">
            <a:avLst/>
          </a:prstGeom>
        </p:spPr>
        <p:txBody>
          <a:bodyPr spcFirstLastPara="1" wrap="square" lIns="91425" tIns="91425" rIns="91425" bIns="91425" anchor="t" anchorCtr="0">
            <a:noAutofit/>
          </a:bodyPr>
          <a:lstStyle/>
          <a:p>
            <a:pPr marL="419100" indent="-285750" algn="just">
              <a:buSzPts val="1500"/>
              <a:buFont typeface="Arial" panose="020B0604020202020204" pitchFamily="34" charset="0"/>
              <a:buChar char="•"/>
            </a:pPr>
            <a:r>
              <a:rPr lang="en-GB" sz="1400" dirty="0"/>
              <a:t>Final year/semester marks Cards, degree/diploma certificates etc., are printed and sent to colleges a few months after students leave the institution. They have to visit the institution again to collect such documents. </a:t>
            </a:r>
            <a:endParaRPr lang="en-GB" sz="1400" dirty="0"/>
          </a:p>
          <a:p>
            <a:pPr marL="419100" indent="-285750" algn="just">
              <a:buSzPts val="1500"/>
              <a:buFont typeface="Arial" panose="020B0604020202020204" pitchFamily="34" charset="0"/>
              <a:buChar char="•"/>
            </a:pPr>
            <a:endParaRPr lang="en-GB" sz="1400" dirty="0"/>
          </a:p>
          <a:p>
            <a:pPr marL="419100" indent="-285750" algn="just">
              <a:buSzPts val="1500"/>
              <a:buFont typeface="Arial" panose="020B0604020202020204" pitchFamily="34" charset="0"/>
              <a:buChar char="•"/>
            </a:pPr>
            <a:r>
              <a:rPr lang="en-IN" altLang="en-GB" sz="1400" dirty="0"/>
              <a:t>In most of the Universities the certificates are applied or information related to academics is collected  through their official websites.</a:t>
            </a:r>
            <a:endParaRPr lang="en-IN" altLang="en-GB" sz="1400" dirty="0"/>
          </a:p>
          <a:p>
            <a:pPr marL="419100" indent="-285750" algn="just">
              <a:buSzPts val="1500"/>
              <a:buFont typeface="Arial" panose="020B0604020202020204" pitchFamily="34" charset="0"/>
              <a:buChar char="•"/>
            </a:pPr>
            <a:endParaRPr lang="en-IN" altLang="en-GB" sz="1400" dirty="0"/>
          </a:p>
          <a:p>
            <a:pPr marL="419100" indent="-285750" algn="just">
              <a:buSzPts val="1500"/>
              <a:buFont typeface="Arial" panose="020B0604020202020204" pitchFamily="34" charset="0"/>
              <a:buChar char="•"/>
            </a:pPr>
            <a:r>
              <a:rPr lang="en-GB" sz="1400" dirty="0">
                <a:sym typeface="+mn-ea"/>
              </a:rPr>
              <a:t>The IVR system services are used in diverse domain including telecommunication, insurance, utilities, entertainment, manufacturing, financing, utilities, agriculture, etc.</a:t>
            </a:r>
            <a:r>
              <a:rPr lang="en-IN" altLang="en-GB" sz="1400" dirty="0">
                <a:sym typeface="+mn-ea"/>
              </a:rPr>
              <a:t> Speech Recognition and other machine learning models are intergrated with new IVR systems.</a:t>
            </a:r>
            <a:endParaRPr lang="en-IN" altLang="en-GB" sz="1400" dirty="0"/>
          </a:p>
          <a:p>
            <a:pPr marL="419100" indent="-285750" algn="just">
              <a:buSzPts val="1500"/>
              <a:buFont typeface="Arial" panose="020B0604020202020204" pitchFamily="34" charset="0"/>
              <a:buChar char="•"/>
            </a:pPr>
            <a:endParaRPr lang="en-IN" altLang="en-GB" sz="1400" dirty="0"/>
          </a:p>
          <a:p>
            <a:pPr marL="419100" indent="-285750" algn="just">
              <a:buSzPts val="1500"/>
              <a:buFont typeface="Arial" panose="020B0604020202020204" pitchFamily="34" charset="0"/>
              <a:buChar char="•"/>
            </a:pPr>
            <a:endParaRPr lang="en-GB" sz="1400" dirty="0"/>
          </a:p>
          <a:p>
            <a:pPr marL="419100" indent="-285750" algn="just">
              <a:buSzPts val="1500"/>
              <a:buFont typeface="Arial" panose="020B0604020202020204" pitchFamily="34" charset="0"/>
              <a:buChar char="•"/>
            </a:pPr>
            <a:endParaRPr lang="en-GB" dirty="0"/>
          </a:p>
          <a:p>
            <a:pPr marL="419100" indent="-285750" algn="just">
              <a:buSzPts val="1500"/>
              <a:buFont typeface="Arial" panose="020B0604020202020204" pitchFamily="34" charset="0"/>
              <a:buChar char="•"/>
            </a:pPr>
            <a:endParaRPr lang="en-GB" dirty="0"/>
          </a:p>
          <a:p>
            <a:pPr marL="419100" indent="-285750" algn="just">
              <a:buSzPts val="1500"/>
              <a:buFont typeface="Arial" panose="020B0604020202020204" pitchFamily="34" charset="0"/>
              <a:buChar char="•"/>
            </a:pPr>
            <a:endParaRPr lang="en-GB" dirty="0"/>
          </a:p>
          <a:p>
            <a:pPr marL="419100" indent="-285750" algn="just">
              <a:buSzPts val="1500"/>
              <a:buFont typeface="Arial" panose="020B0604020202020204" pitchFamily="34" charset="0"/>
              <a:buChar char="•"/>
            </a:pPr>
            <a:endParaRPr lang="en-GB" dirty="0"/>
          </a:p>
          <a:p>
            <a:pPr marL="419100" indent="-285750" algn="just">
              <a:buSzPts val="1500"/>
              <a:buFont typeface="Arial" panose="020B0604020202020204" pitchFamily="34" charset="0"/>
              <a:buChar char="•"/>
            </a:pPr>
            <a:endParaRPr lang="en-GB" dirty="0"/>
          </a:p>
          <a:p>
            <a:pPr marL="419100" indent="-285750" algn="just">
              <a:buSzPts val="1500"/>
              <a:buFont typeface="Arial" panose="020B0604020202020204" pitchFamily="34" charset="0"/>
              <a:buChar char="•"/>
            </a:pP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1297500" y="40793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tLang="en-IN" sz="3900" b="1" dirty="0">
                <a:solidFill>
                  <a:srgbClr val="C9DAF8"/>
                </a:solidFill>
              </a:rPr>
              <a:t>PROPOSED SYSTEM</a:t>
            </a:r>
            <a:endParaRPr lang="en-GB" altLang="en-IN" sz="3900" b="1" dirty="0">
              <a:solidFill>
                <a:srgbClr val="C9DAF8"/>
              </a:solidFill>
            </a:endParaRPr>
          </a:p>
        </p:txBody>
      </p:sp>
      <p:sp>
        <p:nvSpPr>
          <p:cNvPr id="170" name="Google Shape;170;p19"/>
          <p:cNvSpPr txBox="1">
            <a:spLocks noGrp="1"/>
          </p:cNvSpPr>
          <p:nvPr>
            <p:ph type="body" idx="1"/>
          </p:nvPr>
        </p:nvSpPr>
        <p:spPr>
          <a:xfrm>
            <a:off x="944836" y="1253191"/>
            <a:ext cx="7744255" cy="3449619"/>
          </a:xfrm>
          <a:prstGeom prst="rect">
            <a:avLst/>
          </a:prstGeom>
        </p:spPr>
        <p:txBody>
          <a:bodyPr spcFirstLastPara="1" wrap="square" lIns="91425" tIns="91425" rIns="91425" bIns="91425" anchor="t" anchorCtr="0">
            <a:noAutofit/>
          </a:bodyPr>
          <a:lstStyle/>
          <a:p>
            <a:pPr marL="419100" indent="-285750">
              <a:buSzPts val="1500"/>
              <a:buFont typeface="Arial" panose="020B0604020202020204" pitchFamily="34" charset="0"/>
              <a:buChar char="•"/>
            </a:pPr>
            <a:endParaRPr lang="en-IN" dirty="0"/>
          </a:p>
          <a:p>
            <a:pPr marL="133350" indent="0" algn="just">
              <a:buSzPts val="1500"/>
              <a:buFont typeface="Arial" panose="020B0604020202020204" pitchFamily="34" charset="0"/>
              <a:buNone/>
            </a:pPr>
            <a:r>
              <a:rPr lang="en-GB" dirty="0"/>
              <a:t>Proposed System receives calls automatically from user and it will provide welcome tone. The user will be asked to verify his institutional details. After confirming their identity the user will be directed to an ivr menu. Based on the user input interpreted either thorough speech recognition or </a:t>
            </a:r>
            <a:r>
              <a:rPr lang="en-GB" dirty="0">
                <a:sym typeface="+mn-ea"/>
              </a:rPr>
              <a:t>dual tone multi frequency (DTMF) tones input provided via keypad, routes them to the appropriate section. </a:t>
            </a:r>
            <a:r>
              <a:rPr lang="en-IN" altLang="en-GB" dirty="0">
                <a:sym typeface="+mn-ea"/>
              </a:rPr>
              <a:t>This system provides dynamic information related to academics and allows them to order </a:t>
            </a:r>
            <a:r>
              <a:rPr lang="en-GB" dirty="0">
                <a:sym typeface="+mn-ea"/>
              </a:rPr>
              <a:t>delivery of academic certificates and making payment against the charge.</a:t>
            </a:r>
            <a:endParaRPr lang="en-IN" altLang="en-GB" dirty="0">
              <a:sym typeface="+mn-ea"/>
            </a:endParaRPr>
          </a:p>
        </p:txBody>
      </p:sp>
      <p:pic>
        <p:nvPicPr>
          <p:cNvPr id="2" name="Picture 1" descr="WhatsApp Image 2022-11-16 at 11.28.20 AM"/>
          <p:cNvPicPr>
            <a:picLocks noChangeAspect="1"/>
          </p:cNvPicPr>
          <p:nvPr/>
        </p:nvPicPr>
        <p:blipFill>
          <a:blip r:embed="rId1"/>
          <a:stretch>
            <a:fillRect/>
          </a:stretch>
        </p:blipFill>
        <p:spPr>
          <a:xfrm>
            <a:off x="3060065" y="3142615"/>
            <a:ext cx="3512820" cy="15601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1297500" y="40793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3900" b="1" dirty="0">
                <a:solidFill>
                  <a:srgbClr val="C9DAF8"/>
                </a:solidFill>
              </a:rPr>
              <a:t>SYSTEM REQUIREMENTS</a:t>
            </a:r>
            <a:endParaRPr sz="3900" b="1" dirty="0">
              <a:solidFill>
                <a:srgbClr val="C9DAF8"/>
              </a:solidFill>
            </a:endParaRPr>
          </a:p>
        </p:txBody>
      </p:sp>
      <p:sp>
        <p:nvSpPr>
          <p:cNvPr id="170" name="Google Shape;170;p19"/>
          <p:cNvSpPr txBox="1">
            <a:spLocks noGrp="1"/>
          </p:cNvSpPr>
          <p:nvPr>
            <p:ph type="body" idx="1"/>
          </p:nvPr>
        </p:nvSpPr>
        <p:spPr>
          <a:xfrm>
            <a:off x="1073741" y="1480521"/>
            <a:ext cx="7744255" cy="3449619"/>
          </a:xfrm>
          <a:prstGeom prst="rect">
            <a:avLst/>
          </a:prstGeom>
        </p:spPr>
        <p:txBody>
          <a:bodyPr spcFirstLastPara="1" wrap="square" lIns="91425" tIns="91425" rIns="91425" bIns="91425" anchor="t" anchorCtr="0">
            <a:noAutofit/>
          </a:bodyPr>
          <a:lstStyle/>
          <a:p>
            <a:pPr marL="419100" indent="-285750">
              <a:buSzPts val="1500"/>
              <a:buFont typeface="Arial" panose="020B0604020202020204" pitchFamily="34" charset="0"/>
              <a:buChar char="•"/>
            </a:pPr>
            <a:endParaRPr lang="en-IN" dirty="0"/>
          </a:p>
          <a:p>
            <a:pPr marL="419100" indent="-285750">
              <a:buSzPts val="1500"/>
              <a:buFont typeface="Arial" panose="020B0604020202020204" pitchFamily="34" charset="0"/>
              <a:buChar char="•"/>
            </a:pPr>
            <a:r>
              <a:rPr lang="en-IN" dirty="0"/>
              <a:t>Hardware Requirements:</a:t>
            </a:r>
            <a:endParaRPr lang="en-IN" dirty="0"/>
          </a:p>
          <a:p>
            <a:pPr marL="876300" lvl="1" indent="-285750">
              <a:buSzPts val="1500"/>
              <a:buFont typeface="Arial" panose="020B0604020202020204" pitchFamily="34" charset="0"/>
              <a:buChar char="•"/>
            </a:pPr>
            <a:r>
              <a:rPr lang="en-IN" dirty="0"/>
              <a:t>CPU : i5 9th or 10th Gen.</a:t>
            </a:r>
            <a:endParaRPr lang="en-IN" dirty="0"/>
          </a:p>
          <a:p>
            <a:pPr marL="876300" lvl="1" indent="-285750">
              <a:buSzPts val="1500"/>
              <a:buFont typeface="Arial" panose="020B0604020202020204" pitchFamily="34" charset="0"/>
              <a:buChar char="•"/>
            </a:pPr>
            <a:r>
              <a:rPr lang="en-IN" dirty="0"/>
              <a:t>RAM : 8 GB</a:t>
            </a:r>
            <a:endParaRPr lang="en-IN" dirty="0"/>
          </a:p>
          <a:p>
            <a:pPr marL="876300" lvl="1" indent="-285750">
              <a:buSzPts val="1500"/>
              <a:buFont typeface="Arial" panose="020B0604020202020204" pitchFamily="34" charset="0"/>
              <a:buChar char="•"/>
            </a:pPr>
            <a:r>
              <a:rPr lang="en-IN" dirty="0"/>
              <a:t>Hard Disk : 500GB</a:t>
            </a:r>
            <a:endParaRPr lang="en-IN" dirty="0"/>
          </a:p>
          <a:p>
            <a:pPr marL="419100" indent="-285750">
              <a:buSzPts val="1500"/>
              <a:buFont typeface="Arial" panose="020B0604020202020204" pitchFamily="34" charset="0"/>
              <a:buChar char="•"/>
            </a:pPr>
            <a:endParaRPr lang="en-IN" dirty="0">
              <a:sym typeface="+mn-ea"/>
            </a:endParaRPr>
          </a:p>
          <a:p>
            <a:pPr marL="419100" indent="-285750">
              <a:buSzPts val="1500"/>
              <a:buFont typeface="Arial" panose="020B0604020202020204" pitchFamily="34" charset="0"/>
              <a:buChar char="•"/>
            </a:pPr>
            <a:endParaRPr lang="en-IN" dirty="0">
              <a:sym typeface="+mn-ea"/>
            </a:endParaRPr>
          </a:p>
          <a:p>
            <a:pPr marL="419100" indent="-285750">
              <a:buSzPts val="1500"/>
              <a:buFont typeface="Arial" panose="020B0604020202020204" pitchFamily="34" charset="0"/>
              <a:buChar char="•"/>
            </a:pPr>
            <a:r>
              <a:rPr lang="en-IN" dirty="0">
                <a:sym typeface="+mn-ea"/>
              </a:rPr>
              <a:t>Software Requirements:</a:t>
            </a:r>
            <a:endParaRPr lang="en-IN" dirty="0"/>
          </a:p>
          <a:p>
            <a:pPr marL="876300" lvl="1" indent="-285750">
              <a:buSzPts val="1500"/>
              <a:buFont typeface="Arial" panose="020B0604020202020204" pitchFamily="34" charset="0"/>
              <a:buChar char="•"/>
            </a:pPr>
            <a:r>
              <a:rPr lang="en-IN" sz="1100" dirty="0">
                <a:sym typeface="+mn-ea"/>
              </a:rPr>
              <a:t>OS : Windows 7 or higher with the latest updates installed.</a:t>
            </a:r>
            <a:endParaRPr lang="en-IN" sz="1100" dirty="0">
              <a:sym typeface="+mn-ea"/>
            </a:endParaRPr>
          </a:p>
          <a:p>
            <a:pPr marL="876300" lvl="1" indent="-285750">
              <a:buSzPts val="1500"/>
              <a:buFont typeface="Arial" panose="020B0604020202020204" pitchFamily="34" charset="0"/>
              <a:buChar char="•"/>
            </a:pPr>
            <a:r>
              <a:rPr lang="en-IN" sz="1100" dirty="0">
                <a:sym typeface="+mn-ea"/>
              </a:rPr>
              <a:t>PYHTON : 3.6</a:t>
            </a:r>
            <a:endParaRPr lang="en-IN" sz="1100" dirty="0">
              <a:sym typeface="+mn-ea"/>
            </a:endParaRPr>
          </a:p>
          <a:p>
            <a:pPr marL="876300" lvl="1" indent="-285750">
              <a:buSzPts val="1500"/>
              <a:buFont typeface="Arial" panose="020B0604020202020204" pitchFamily="34" charset="0"/>
              <a:buChar char="•"/>
            </a:pPr>
            <a:r>
              <a:rPr lang="en-IN" sz="1100" dirty="0">
                <a:sym typeface="+mn-ea"/>
              </a:rPr>
              <a:t>Anaconda : Latest Version</a:t>
            </a:r>
            <a:r>
              <a:rPr lang="en-GB" altLang="en-IN" sz="1100" dirty="0">
                <a:sym typeface="+mn-ea"/>
              </a:rPr>
              <a:t> imported with required libraries.</a:t>
            </a:r>
            <a:endParaRPr lang="en-GB" altLang="en-IN" sz="1100" dirty="0">
              <a:sym typeface="+mn-ea"/>
            </a:endParaRPr>
          </a:p>
          <a:p>
            <a:pPr marL="876300" lvl="1" indent="-285750">
              <a:buSzPts val="1500"/>
              <a:buFont typeface="Arial" panose="020B0604020202020204" pitchFamily="34" charset="0"/>
              <a:buChar char="•"/>
            </a:pPr>
            <a:r>
              <a:rPr lang="en-GB" altLang="en-IN" sz="1100" dirty="0">
                <a:sym typeface="+mn-ea"/>
              </a:rPr>
              <a:t>VS Code Editor</a:t>
            </a:r>
            <a:endParaRPr lang="en-GB" altLang="en-IN" sz="1100" dirty="0">
              <a:sym typeface="+mn-ea"/>
            </a:endParaRPr>
          </a:p>
          <a:p>
            <a:pPr marL="876300" lvl="1" indent="-285750">
              <a:buSzPts val="1500"/>
              <a:buFont typeface="Arial" panose="020B0604020202020204" pitchFamily="34" charset="0"/>
              <a:buChar char="•"/>
            </a:pPr>
            <a:r>
              <a:rPr lang="en-IN" altLang="en-GB" sz="1100" dirty="0">
                <a:sym typeface="+mn-ea"/>
              </a:rPr>
              <a:t>Twilio Account</a:t>
            </a:r>
            <a:endParaRPr lang="en-GB" altLang="en-IN" sz="1100" dirty="0">
              <a:sym typeface="+mn-ea"/>
            </a:endParaRPr>
          </a:p>
          <a:p>
            <a:pPr marL="876300" lvl="1" indent="-285750">
              <a:buSzPts val="1500"/>
              <a:buFont typeface="Arial" panose="020B0604020202020204" pitchFamily="34" charset="0"/>
              <a:buChar char="•"/>
            </a:pPr>
            <a:endParaRPr lang="en-IN" sz="1100" dirty="0">
              <a:sym typeface="+mn-ea"/>
            </a:endParaRPr>
          </a:p>
          <a:p>
            <a:pPr marL="876300" lvl="1" indent="-285750">
              <a:buSzPts val="1500"/>
              <a:buFont typeface="Arial" panose="020B0604020202020204" pitchFamily="34" charset="0"/>
              <a:buChar char="•"/>
            </a:pPr>
            <a:endParaRPr lang="en-IN" sz="1100" dirty="0">
              <a:sym typeface="+mn-ea"/>
            </a:endParaRPr>
          </a:p>
          <a:p>
            <a:pPr marL="876300" lvl="1" indent="-285750">
              <a:buSzPts val="1500"/>
              <a:buFont typeface="Arial" panose="020B0604020202020204" pitchFamily="34" charset="0"/>
              <a:buChar char="•"/>
            </a:pPr>
            <a:endParaRPr lang="en-IN" sz="1100" dirty="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1297500" y="40793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3900" b="1" dirty="0">
                <a:solidFill>
                  <a:srgbClr val="C9DAF8"/>
                </a:solidFill>
              </a:rPr>
              <a:t>MODULE SPLIT-UP</a:t>
            </a:r>
            <a:endParaRPr sz="3900" b="1" dirty="0">
              <a:solidFill>
                <a:srgbClr val="C9DAF8"/>
              </a:solidFill>
            </a:endParaRPr>
          </a:p>
        </p:txBody>
      </p:sp>
      <p:sp>
        <p:nvSpPr>
          <p:cNvPr id="170" name="Google Shape;170;p19"/>
          <p:cNvSpPr txBox="1">
            <a:spLocks noGrp="1"/>
          </p:cNvSpPr>
          <p:nvPr>
            <p:ph type="body" idx="1"/>
          </p:nvPr>
        </p:nvSpPr>
        <p:spPr>
          <a:xfrm>
            <a:off x="1073785" y="1480820"/>
            <a:ext cx="6737350" cy="3449320"/>
          </a:xfrm>
          <a:prstGeom prst="rect">
            <a:avLst/>
          </a:prstGeom>
        </p:spPr>
        <p:txBody>
          <a:bodyPr spcFirstLastPara="1" wrap="square" lIns="91425" tIns="91425" rIns="91425" bIns="91425" anchor="t" anchorCtr="0">
            <a:noAutofit/>
          </a:bodyPr>
          <a:lstStyle/>
          <a:p>
            <a:pPr marL="590550" lvl="1" indent="0" algn="just">
              <a:buSzPts val="1500"/>
              <a:buFont typeface="Arial" panose="020B0604020202020204" pitchFamily="34" charset="0"/>
              <a:buNone/>
            </a:pPr>
            <a:r>
              <a:rPr lang="en-IN" sz="1400" dirty="0">
                <a:sym typeface="+mn-ea"/>
              </a:rPr>
              <a:t>CUSTOMER:  Dial the service number to either know the academic details or to place an order for delivery of certificates</a:t>
            </a:r>
            <a:endParaRPr lang="en-IN" sz="1400" dirty="0">
              <a:sym typeface="+mn-ea"/>
            </a:endParaRPr>
          </a:p>
          <a:p>
            <a:pPr marL="590550" lvl="1" indent="0" algn="just">
              <a:buSzPts val="1500"/>
              <a:buFont typeface="Arial" panose="020B0604020202020204" pitchFamily="34" charset="0"/>
              <a:buNone/>
            </a:pPr>
            <a:endParaRPr lang="en-IN" sz="1400" dirty="0">
              <a:sym typeface="+mn-ea"/>
            </a:endParaRPr>
          </a:p>
          <a:p>
            <a:pPr marL="590550" lvl="1" indent="0" algn="just">
              <a:buSzPts val="1500"/>
              <a:buFont typeface="Arial" panose="020B0604020202020204" pitchFamily="34" charset="0"/>
              <a:buNone/>
            </a:pPr>
            <a:r>
              <a:rPr lang="en-IN" sz="1400" dirty="0">
                <a:sym typeface="+mn-ea"/>
              </a:rPr>
              <a:t>TWILIO: This module would include the functions and data structures needed to interact with theTwilio API, which would be used to manage incoming and outgoing phone calls and text messages.</a:t>
            </a:r>
            <a:endParaRPr lang="en-IN" sz="1400" dirty="0">
              <a:sym typeface="+mn-ea"/>
            </a:endParaRPr>
          </a:p>
          <a:p>
            <a:pPr marL="590550" lvl="1" indent="0" algn="just">
              <a:buSzPts val="1500"/>
              <a:buFont typeface="Arial" panose="020B0604020202020204" pitchFamily="34" charset="0"/>
              <a:buNone/>
            </a:pPr>
            <a:endParaRPr lang="en-IN" sz="1400" dirty="0">
              <a:sym typeface="+mn-ea"/>
            </a:endParaRPr>
          </a:p>
          <a:p>
            <a:pPr marL="590550" lvl="1" indent="0" algn="just">
              <a:buSzPts val="1500"/>
              <a:buFont typeface="Arial" panose="020B0604020202020204" pitchFamily="34" charset="0"/>
              <a:buNone/>
            </a:pPr>
            <a:r>
              <a:rPr lang="en-IN" sz="1400" dirty="0">
                <a:sym typeface="+mn-ea"/>
              </a:rPr>
              <a:t>FLASK: This could include functions for defining routes,rendering templates, and handling user input. Flask would be used to provide a user interface formanaging customer data and initiating phone calls and text messages using the Twilio API.</a:t>
            </a:r>
            <a:endParaRPr lang="en-IN" sz="1400" dirty="0">
              <a:sym typeface="+mn-ea"/>
            </a:endParaRPr>
          </a:p>
          <a:p>
            <a:pPr marL="590550" lvl="1" indent="0" algn="just">
              <a:buSzPts val="1500"/>
              <a:buFont typeface="Arial" panose="020B0604020202020204" pitchFamily="34" charset="0"/>
              <a:buNone/>
            </a:pPr>
            <a:endParaRPr lang="en-IN" sz="1400" dirty="0">
              <a:sym typeface="+mn-ea"/>
            </a:endParaRPr>
          </a:p>
          <a:p>
            <a:pPr marL="590550" lvl="1" indent="0" algn="just">
              <a:buSzPts val="1500"/>
              <a:buFont typeface="Arial" panose="020B0604020202020204" pitchFamily="34" charset="0"/>
              <a:buNone/>
            </a:pPr>
            <a:endParaRPr lang="en-IN" sz="1400" dirty="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900" b="1" dirty="0">
                <a:solidFill>
                  <a:srgbClr val="C9DAF8"/>
                </a:solidFill>
              </a:rPr>
              <a:t>DESIGN IMPLEMENTATION</a:t>
            </a:r>
            <a:endParaRPr lang="en-IN" sz="3900" b="1" dirty="0">
              <a:solidFill>
                <a:srgbClr val="C9DAF8"/>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4253194" cy="777825"/>
          </a:xfrm>
        </p:spPr>
        <p:txBody>
          <a:bodyPr>
            <a:normAutofit/>
          </a:bodyPr>
          <a:lstStyle/>
          <a:p>
            <a:r>
              <a:rPr lang="en-IN" sz="3900" dirty="0">
                <a:solidFill>
                  <a:srgbClr val="C9DAF8"/>
                </a:solidFill>
              </a:rPr>
              <a:t>ARCHITECTURE</a:t>
            </a:r>
            <a:endParaRPr lang="en-IN" sz="3900" dirty="0">
              <a:solidFill>
                <a:srgbClr val="C9DAF8"/>
              </a:solidFill>
            </a:endParaRPr>
          </a:p>
        </p:txBody>
      </p:sp>
      <p:pic>
        <p:nvPicPr>
          <p:cNvPr id="18" name="Picture 17" descr="FINAL EXAM"/>
          <p:cNvPicPr>
            <a:picLocks noChangeAspect="1"/>
          </p:cNvPicPr>
          <p:nvPr/>
        </p:nvPicPr>
        <p:blipFill>
          <a:blip r:embed="rId1"/>
          <a:stretch>
            <a:fillRect/>
          </a:stretch>
        </p:blipFill>
        <p:spPr>
          <a:xfrm>
            <a:off x="1733550" y="1278890"/>
            <a:ext cx="5676900" cy="32461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35" y="1947545"/>
            <a:ext cx="2924810" cy="1248410"/>
          </a:xfrm>
        </p:spPr>
        <p:txBody>
          <a:bodyPr>
            <a:normAutofit fontScale="90000"/>
          </a:bodyPr>
          <a:lstStyle/>
          <a:p>
            <a:r>
              <a:rPr lang="en-IN" sz="3900" dirty="0">
                <a:solidFill>
                  <a:srgbClr val="C9DAF8"/>
                </a:solidFill>
              </a:rPr>
              <a:t>USECASE</a:t>
            </a:r>
            <a:r>
              <a:rPr lang="en-IN" sz="3900" dirty="0"/>
              <a:t> </a:t>
            </a:r>
            <a:r>
              <a:rPr lang="en-IN" sz="3900" dirty="0">
                <a:solidFill>
                  <a:srgbClr val="C9DAF8"/>
                </a:solidFill>
              </a:rPr>
              <a:t>DIAGRAM</a:t>
            </a:r>
            <a:endParaRPr lang="en-IN" sz="3900" dirty="0">
              <a:solidFill>
                <a:srgbClr val="C9DAF8"/>
              </a:solidFill>
            </a:endParaRPr>
          </a:p>
        </p:txBody>
      </p:sp>
      <p:pic>
        <p:nvPicPr>
          <p:cNvPr id="5" name="Picture 4" descr="WhatsApp Image 2023-01-04 at 12.33.22"/>
          <p:cNvPicPr>
            <a:picLocks noChangeAspect="1"/>
          </p:cNvPicPr>
          <p:nvPr/>
        </p:nvPicPr>
        <p:blipFill>
          <a:blip r:embed="rId1"/>
          <a:srcRect r="4469"/>
          <a:stretch>
            <a:fillRect/>
          </a:stretch>
        </p:blipFill>
        <p:spPr>
          <a:xfrm>
            <a:off x="3613785" y="412115"/>
            <a:ext cx="4916805" cy="43192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900" dirty="0">
                <a:solidFill>
                  <a:srgbClr val="C9DAF8"/>
                </a:solidFill>
              </a:rPr>
              <a:t>CLASS DIAGRAM</a:t>
            </a:r>
            <a:endParaRPr lang="en-IN" sz="3900" dirty="0">
              <a:solidFill>
                <a:srgbClr val="C9DAF8"/>
              </a:solidFill>
            </a:endParaRPr>
          </a:p>
        </p:txBody>
      </p:sp>
      <p:pic>
        <p:nvPicPr>
          <p:cNvPr id="4" name="Picture 3" descr="WhatsApp Image 2023-01-04 at 12.31.22"/>
          <p:cNvPicPr>
            <a:picLocks noChangeAspect="1"/>
          </p:cNvPicPr>
          <p:nvPr/>
        </p:nvPicPr>
        <p:blipFill>
          <a:blip r:embed="rId1"/>
          <a:stretch>
            <a:fillRect/>
          </a:stretch>
        </p:blipFill>
        <p:spPr>
          <a:xfrm>
            <a:off x="1425575" y="1569085"/>
            <a:ext cx="6782435" cy="20059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5" y="1901190"/>
            <a:ext cx="3849370" cy="914400"/>
          </a:xfrm>
        </p:spPr>
        <p:txBody>
          <a:bodyPr>
            <a:normAutofit fontScale="90000"/>
          </a:bodyPr>
          <a:lstStyle/>
          <a:p>
            <a:r>
              <a:rPr lang="en-IN" sz="3900" b="1" dirty="0">
                <a:solidFill>
                  <a:srgbClr val="C9DAF8"/>
                </a:solidFill>
              </a:rPr>
              <a:t>SEQUENCE DIAGRAM</a:t>
            </a:r>
            <a:endParaRPr lang="en-IN" sz="3900" b="1" dirty="0">
              <a:solidFill>
                <a:srgbClr val="C9DAF8"/>
              </a:solidFill>
            </a:endParaRPr>
          </a:p>
        </p:txBody>
      </p:sp>
      <p:pic>
        <p:nvPicPr>
          <p:cNvPr id="4" name="Picture 3"/>
          <p:cNvPicPr>
            <a:picLocks noChangeAspect="1"/>
          </p:cNvPicPr>
          <p:nvPr/>
        </p:nvPicPr>
        <p:blipFill>
          <a:blip r:embed="rId1"/>
          <a:stretch>
            <a:fillRect/>
          </a:stretch>
        </p:blipFill>
        <p:spPr>
          <a:xfrm>
            <a:off x="3093405" y="117872"/>
            <a:ext cx="5731470" cy="490775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620" y="1844040"/>
            <a:ext cx="3329305" cy="1455420"/>
          </a:xfrm>
        </p:spPr>
        <p:txBody>
          <a:bodyPr>
            <a:normAutofit/>
          </a:bodyPr>
          <a:lstStyle/>
          <a:p>
            <a:pPr algn="ctr"/>
            <a:r>
              <a:rPr lang="en-IN" sz="3900" b="1" dirty="0">
                <a:solidFill>
                  <a:schemeClr val="accent1">
                    <a:lumMod val="20000"/>
                    <a:lumOff val="80000"/>
                  </a:schemeClr>
                </a:solidFill>
                <a:sym typeface="+mn-ea"/>
              </a:rPr>
              <a:t>ACTIVITY</a:t>
            </a:r>
            <a:r>
              <a:rPr lang="en-IN" sz="3900" b="1" dirty="0">
                <a:sym typeface="+mn-ea"/>
              </a:rPr>
              <a:t> </a:t>
            </a:r>
            <a:r>
              <a:rPr lang="en-IN" sz="3900" b="1" dirty="0">
                <a:solidFill>
                  <a:schemeClr val="accent1">
                    <a:lumMod val="20000"/>
                    <a:lumOff val="80000"/>
                  </a:schemeClr>
                </a:solidFill>
                <a:sym typeface="+mn-ea"/>
              </a:rPr>
              <a:t>DIAGRAM</a:t>
            </a:r>
            <a:endParaRPr lang="en-IN" sz="3900" dirty="0">
              <a:solidFill>
                <a:srgbClr val="C9DAF8"/>
              </a:solidFill>
            </a:endParaRPr>
          </a:p>
        </p:txBody>
      </p:sp>
      <p:pic>
        <p:nvPicPr>
          <p:cNvPr id="3" name="Picture 2" descr="WhatsApp Image 2023-01-04 at 13.05.47"/>
          <p:cNvPicPr>
            <a:picLocks noChangeAspect="1"/>
          </p:cNvPicPr>
          <p:nvPr/>
        </p:nvPicPr>
        <p:blipFill>
          <a:blip r:embed="rId1"/>
          <a:srcRect r="9787" b="4012"/>
          <a:stretch>
            <a:fillRect/>
          </a:stretch>
        </p:blipFill>
        <p:spPr>
          <a:xfrm>
            <a:off x="5783580" y="378460"/>
            <a:ext cx="1746885" cy="43859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900" b="1">
                <a:solidFill>
                  <a:srgbClr val="C9DAF8"/>
                </a:solidFill>
              </a:rPr>
              <a:t>CONTENTS</a:t>
            </a:r>
            <a:endParaRPr sz="3900" b="1">
              <a:solidFill>
                <a:srgbClr val="C9DAF8"/>
              </a:solidFill>
            </a:endParaRPr>
          </a:p>
        </p:txBody>
      </p:sp>
      <p:sp>
        <p:nvSpPr>
          <p:cNvPr id="141" name="Google Shape;141;p14"/>
          <p:cNvSpPr txBox="1">
            <a:spLocks noGrp="1"/>
          </p:cNvSpPr>
          <p:nvPr>
            <p:ph type="body" idx="1"/>
          </p:nvPr>
        </p:nvSpPr>
        <p:spPr>
          <a:xfrm>
            <a:off x="1297305" y="1401445"/>
            <a:ext cx="7038975" cy="3449955"/>
          </a:xfrm>
          <a:prstGeom prst="rect">
            <a:avLst/>
          </a:prstGeom>
        </p:spPr>
        <p:txBody>
          <a:bodyPr spcFirstLastPara="1" wrap="square" lIns="91425" tIns="91425" rIns="91425" bIns="91425" anchor="t" anchorCtr="0">
            <a:normAutofit lnSpcReduction="20000"/>
          </a:bodyPr>
          <a:lstStyle/>
          <a:p>
            <a:pPr marL="406400" lvl="0" indent="-285750" algn="l" rtl="0">
              <a:spcBef>
                <a:spcPts val="0"/>
              </a:spcBef>
              <a:spcAft>
                <a:spcPts val="0"/>
              </a:spcAft>
              <a:buSzPts val="1700"/>
            </a:pPr>
            <a:r>
              <a:rPr lang="en-IN" altLang="en-US" sz="1700" dirty="0">
                <a:sym typeface="+mn-ea"/>
              </a:rPr>
              <a:t> </a:t>
            </a:r>
            <a:r>
              <a:rPr lang="en-US" sz="1700" dirty="0">
                <a:sym typeface="+mn-ea"/>
              </a:rPr>
              <a:t>ABSTRACT</a:t>
            </a:r>
            <a:endParaRPr lang="en-US" sz="1700" dirty="0">
              <a:sym typeface="+mn-ea"/>
            </a:endParaRPr>
          </a:p>
          <a:p>
            <a:pPr marL="457200" lvl="0" indent="-336550" algn="l" rtl="0">
              <a:spcBef>
                <a:spcPts val="0"/>
              </a:spcBef>
              <a:spcAft>
                <a:spcPts val="0"/>
              </a:spcAft>
              <a:buSzPts val="1700"/>
              <a:buChar char="●"/>
            </a:pPr>
            <a:r>
              <a:rPr lang="en-GB" sz="1700" dirty="0">
                <a:sym typeface="+mn-ea"/>
              </a:rPr>
              <a:t>INTRODUCTION</a:t>
            </a:r>
            <a:endParaRPr lang="en-GB" sz="1700" dirty="0">
              <a:sym typeface="+mn-ea"/>
            </a:endParaRPr>
          </a:p>
          <a:p>
            <a:pPr marL="457200" lvl="0" indent="-336550" algn="l" rtl="0">
              <a:spcBef>
                <a:spcPts val="0"/>
              </a:spcBef>
              <a:spcAft>
                <a:spcPts val="0"/>
              </a:spcAft>
              <a:buSzPts val="1700"/>
              <a:buChar char="●"/>
            </a:pPr>
            <a:r>
              <a:rPr lang="en-IN" altLang="en-US" sz="1700" dirty="0">
                <a:sym typeface="+mn-ea"/>
              </a:rPr>
              <a:t>PROBLEM STATEMENT</a:t>
            </a:r>
            <a:endParaRPr lang="en-IN" altLang="en-US" sz="1700" dirty="0"/>
          </a:p>
          <a:p>
            <a:pPr marL="457200" lvl="0" indent="-336550" algn="l" rtl="0">
              <a:spcBef>
                <a:spcPts val="0"/>
              </a:spcBef>
              <a:spcAft>
                <a:spcPts val="0"/>
              </a:spcAft>
              <a:buSzPts val="1700"/>
              <a:buChar char="●"/>
            </a:pPr>
            <a:r>
              <a:rPr lang="en-GB" sz="1700" dirty="0">
                <a:sym typeface="+mn-ea"/>
              </a:rPr>
              <a:t>LITERATURE SURVEY </a:t>
            </a:r>
            <a:endParaRPr lang="en-GB" sz="1700" dirty="0">
              <a:sym typeface="+mn-ea"/>
            </a:endParaRPr>
          </a:p>
          <a:p>
            <a:pPr marL="457200" lvl="0" indent="-336550" algn="l" rtl="0">
              <a:spcBef>
                <a:spcPts val="0"/>
              </a:spcBef>
              <a:spcAft>
                <a:spcPts val="0"/>
              </a:spcAft>
              <a:buSzPts val="1700"/>
              <a:buChar char="●"/>
            </a:pPr>
            <a:r>
              <a:rPr lang="en-GB" sz="1700" dirty="0">
                <a:sym typeface="+mn-ea"/>
              </a:rPr>
              <a:t>EXISTING SYSTEM</a:t>
            </a:r>
            <a:endParaRPr lang="en-GB" sz="1700" dirty="0">
              <a:sym typeface="+mn-ea"/>
            </a:endParaRPr>
          </a:p>
          <a:p>
            <a:pPr marL="457200" lvl="0" indent="-336550" algn="l" rtl="0">
              <a:spcBef>
                <a:spcPts val="0"/>
              </a:spcBef>
              <a:spcAft>
                <a:spcPts val="0"/>
              </a:spcAft>
              <a:buSzPts val="1700"/>
              <a:buChar char="●"/>
            </a:pPr>
            <a:r>
              <a:rPr lang="en-GB" sz="1700" dirty="0">
                <a:sym typeface="+mn-ea"/>
              </a:rPr>
              <a:t>PROPOSED SYSTEM</a:t>
            </a:r>
            <a:endParaRPr lang="en-GB" sz="1700" dirty="0">
              <a:sym typeface="+mn-ea"/>
            </a:endParaRPr>
          </a:p>
          <a:p>
            <a:pPr marL="457200" lvl="0" indent="-336550" algn="l" rtl="0">
              <a:spcBef>
                <a:spcPts val="0"/>
              </a:spcBef>
              <a:spcAft>
                <a:spcPts val="0"/>
              </a:spcAft>
              <a:buSzPts val="1700"/>
              <a:buChar char="●"/>
            </a:pPr>
            <a:r>
              <a:rPr lang="en-IN" altLang="en-GB" sz="1700" dirty="0">
                <a:sym typeface="+mn-ea"/>
              </a:rPr>
              <a:t>SYSTEM REQUIREMENTS</a:t>
            </a:r>
            <a:endParaRPr lang="en-IN" altLang="en-GB" sz="1700" dirty="0">
              <a:sym typeface="+mn-ea"/>
            </a:endParaRPr>
          </a:p>
          <a:p>
            <a:pPr marL="457200" lvl="0" indent="-336550" algn="l" rtl="0">
              <a:spcBef>
                <a:spcPts val="0"/>
              </a:spcBef>
              <a:spcAft>
                <a:spcPts val="0"/>
              </a:spcAft>
              <a:buSzPts val="1700"/>
              <a:buChar char="●"/>
            </a:pPr>
            <a:r>
              <a:rPr lang="en-IN" altLang="en-GB" sz="1700" dirty="0">
                <a:sym typeface="+mn-ea"/>
              </a:rPr>
              <a:t>MODULE SPLIT-UP</a:t>
            </a:r>
            <a:endParaRPr lang="en-GB" sz="1700" dirty="0">
              <a:sym typeface="+mn-ea"/>
            </a:endParaRPr>
          </a:p>
          <a:p>
            <a:pPr marL="457200" lvl="0" indent="-336550" algn="l" rtl="0">
              <a:spcBef>
                <a:spcPts val="0"/>
              </a:spcBef>
              <a:spcAft>
                <a:spcPts val="0"/>
              </a:spcAft>
              <a:buSzPts val="1700"/>
              <a:buChar char="●"/>
            </a:pPr>
            <a:r>
              <a:rPr lang="en-IN" sz="1700" dirty="0"/>
              <a:t>DESIGN PHASE</a:t>
            </a:r>
            <a:endParaRPr lang="en-IN" sz="1700" dirty="0"/>
          </a:p>
          <a:p>
            <a:pPr marL="457200" lvl="0" indent="-336550" algn="l" rtl="0">
              <a:spcBef>
                <a:spcPts val="0"/>
              </a:spcBef>
              <a:spcAft>
                <a:spcPts val="0"/>
              </a:spcAft>
              <a:buSzPts val="1700"/>
              <a:buChar char="●"/>
            </a:pPr>
            <a:r>
              <a:rPr lang="en-IN" sz="1700" dirty="0"/>
              <a:t>DESIGN METHODOLOGY</a:t>
            </a:r>
            <a:endParaRPr lang="en-IN" sz="1700" dirty="0"/>
          </a:p>
          <a:p>
            <a:pPr marL="457200" lvl="0" indent="-336550" algn="l" rtl="0">
              <a:spcBef>
                <a:spcPts val="0"/>
              </a:spcBef>
              <a:spcAft>
                <a:spcPts val="0"/>
              </a:spcAft>
              <a:buSzPts val="1700"/>
              <a:buChar char="●"/>
            </a:pPr>
            <a:r>
              <a:rPr lang="en-IN" sz="1700" dirty="0"/>
              <a:t>ALGORITHM</a:t>
            </a:r>
            <a:endParaRPr lang="en-IN" sz="1700" dirty="0"/>
          </a:p>
          <a:p>
            <a:pPr marL="457200" lvl="0" indent="-336550" algn="l" rtl="0">
              <a:spcBef>
                <a:spcPts val="0"/>
              </a:spcBef>
              <a:spcAft>
                <a:spcPts val="0"/>
              </a:spcAft>
              <a:buSzPts val="1700"/>
              <a:buChar char="●"/>
            </a:pPr>
            <a:r>
              <a:rPr lang="en-IN" sz="1700" dirty="0">
                <a:sym typeface="+mn-ea"/>
              </a:rPr>
              <a:t>CONCLUSION</a:t>
            </a:r>
            <a:endParaRPr lang="en-IN" sz="1700" dirty="0"/>
          </a:p>
          <a:p>
            <a:pPr marL="457200" lvl="0" indent="-336550" algn="l" rtl="0">
              <a:spcBef>
                <a:spcPts val="0"/>
              </a:spcBef>
              <a:spcAft>
                <a:spcPts val="0"/>
              </a:spcAft>
              <a:buSzPts val="1700"/>
              <a:buChar char="●"/>
            </a:pPr>
            <a:r>
              <a:rPr lang="en-GB" sz="1700" dirty="0"/>
              <a:t>REFERENCES</a:t>
            </a:r>
            <a:endParaRPr lang="en-GB" sz="1700" dirty="0"/>
          </a:p>
          <a:p>
            <a:pPr marL="120650" lvl="0" indent="0" algn="l" rtl="0">
              <a:spcBef>
                <a:spcPts val="0"/>
              </a:spcBef>
              <a:spcAft>
                <a:spcPts val="0"/>
              </a:spcAft>
              <a:buSzPts val="1700"/>
              <a:buNone/>
            </a:pPr>
            <a:endParaRPr lang="en-IN" sz="17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500" b="1" dirty="0">
                <a:solidFill>
                  <a:srgbClr val="C9DAF8"/>
                </a:solidFill>
              </a:rPr>
              <a:t>DESIGN METHODOLOGY</a:t>
            </a:r>
            <a:endParaRPr lang="en-IN" sz="3500" b="1" dirty="0">
              <a:solidFill>
                <a:srgbClr val="C9DAF8"/>
              </a:solidFill>
            </a:endParaRPr>
          </a:p>
        </p:txBody>
      </p:sp>
      <p:sp>
        <p:nvSpPr>
          <p:cNvPr id="3" name="Text Placeholder 2"/>
          <p:cNvSpPr>
            <a:spLocks noGrp="1"/>
          </p:cNvSpPr>
          <p:nvPr>
            <p:ph type="body" idx="1"/>
          </p:nvPr>
        </p:nvSpPr>
        <p:spPr>
          <a:xfrm>
            <a:off x="1240350" y="1403244"/>
            <a:ext cx="7038900" cy="3575950"/>
          </a:xfrm>
        </p:spPr>
        <p:txBody>
          <a:bodyPr>
            <a:normAutofit lnSpcReduction="10000"/>
          </a:bodyPr>
          <a:lstStyle/>
          <a:p>
            <a:pPr marL="615950" lvl="1" indent="0">
              <a:buNone/>
            </a:pPr>
            <a:r>
              <a:rPr lang="en-IN" sz="1400" dirty="0"/>
              <a:t>CUSTOMER:</a:t>
            </a:r>
            <a:endParaRPr lang="en-IN" sz="1400" dirty="0"/>
          </a:p>
          <a:p>
            <a:pPr lvl="2" algn="l">
              <a:buFont typeface="Arial" panose="020B0604020202020204" pitchFamily="34" charset="0"/>
              <a:buChar char="•"/>
            </a:pPr>
            <a:r>
              <a:rPr lang="en-IN" sz="1400" dirty="0"/>
              <a:t>Here user first calls a number</a:t>
            </a:r>
            <a:endParaRPr lang="en-IN" sz="1400" dirty="0"/>
          </a:p>
          <a:p>
            <a:pPr lvl="2" algn="l">
              <a:buFont typeface="Arial" panose="020B0604020202020204" pitchFamily="34" charset="0"/>
              <a:buChar char="•"/>
            </a:pPr>
            <a:r>
              <a:rPr lang="en-IN" sz="1400" dirty="0"/>
              <a:t>User selects the suitable option he/she requires by pressing specific key on keypad</a:t>
            </a:r>
            <a:endParaRPr lang="en-IN" sz="1400" dirty="0"/>
          </a:p>
          <a:p>
            <a:pPr lvl="2" algn="l">
              <a:buFont typeface="Arial" panose="020B0604020202020204" pitchFamily="34" charset="0"/>
              <a:buChar char="•"/>
            </a:pPr>
            <a:r>
              <a:rPr lang="en-IN" sz="1400" dirty="0"/>
              <a:t>User can request for certificates, academic details .. etc and can place an order of report.</a:t>
            </a:r>
            <a:endParaRPr lang="en-IN" sz="1400" dirty="0"/>
          </a:p>
          <a:p>
            <a:pPr marL="615950" lvl="1" indent="0">
              <a:buNone/>
            </a:pPr>
            <a:r>
              <a:rPr lang="en-IN" sz="1400" dirty="0"/>
              <a:t>TWILIO:</a:t>
            </a:r>
            <a:endParaRPr lang="en-IN" sz="1400" dirty="0"/>
          </a:p>
          <a:p>
            <a:pPr lvl="2" algn="l">
              <a:buFont typeface="Arial" panose="020B0604020202020204" pitchFamily="34" charset="0"/>
              <a:buChar char="•"/>
            </a:pPr>
            <a:r>
              <a:rPr lang="en-IN" sz="1400" dirty="0"/>
              <a:t>Twilio acts as an intermediate between customer and application</a:t>
            </a:r>
            <a:endParaRPr lang="en-IN" sz="1400" dirty="0"/>
          </a:p>
          <a:p>
            <a:pPr lvl="2" algn="l">
              <a:buFont typeface="Arial" panose="020B0604020202020204" pitchFamily="34" charset="0"/>
              <a:buChar char="•"/>
            </a:pPr>
            <a:r>
              <a:rPr lang="en-IN" sz="1400" dirty="0"/>
              <a:t>It forwards the call to the web server where it can connect to an application</a:t>
            </a:r>
            <a:endParaRPr lang="en-IN" sz="1400" dirty="0"/>
          </a:p>
          <a:p>
            <a:pPr lvl="2" algn="l">
              <a:buFont typeface="Arial" panose="020B0604020202020204" pitchFamily="34" charset="0"/>
              <a:buChar char="•"/>
            </a:pPr>
            <a:r>
              <a:rPr lang="en-IN" sz="1400" dirty="0"/>
              <a:t>Using DTMF sounds of keypad users are routed to appropriate sections which they want to access</a:t>
            </a:r>
            <a:endParaRPr lang="en-IN" sz="1400" dirty="0"/>
          </a:p>
          <a:p>
            <a:pPr lvl="2" algn="l">
              <a:buFont typeface="Arial" panose="020B0604020202020204" pitchFamily="34" charset="0"/>
              <a:buChar char="•"/>
            </a:pPr>
            <a:r>
              <a:rPr lang="en-IN" sz="1400" dirty="0"/>
              <a:t>Gathering of information and generation of responses are done in this section</a:t>
            </a:r>
            <a:endParaRPr lang="en-IN" sz="1400" dirty="0"/>
          </a:p>
          <a:p>
            <a:pPr lvl="2">
              <a:buFont typeface="Arial" panose="020B0604020202020204" pitchFamily="34" charset="0"/>
              <a:buChar char="•"/>
            </a:pPr>
            <a:endParaRPr lang="en-IN"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7500" y="1115430"/>
            <a:ext cx="7038900" cy="2911200"/>
          </a:xfrm>
        </p:spPr>
        <p:txBody>
          <a:bodyPr>
            <a:normAutofit lnSpcReduction="10000"/>
          </a:bodyPr>
          <a:lstStyle/>
          <a:p>
            <a:pPr marL="146050" indent="0">
              <a:buNone/>
            </a:pPr>
            <a:r>
              <a:rPr lang="en-IN" sz="1400" dirty="0"/>
              <a:t>Web Application:</a:t>
            </a:r>
            <a:endParaRPr lang="en-IN" sz="1400" dirty="0"/>
          </a:p>
          <a:p>
            <a:pPr lvl="1">
              <a:buFont typeface="Arial" panose="020B0604020202020204" pitchFamily="34" charset="0"/>
              <a:buChar char="•"/>
            </a:pPr>
            <a:r>
              <a:rPr lang="en-IN" sz="1200" dirty="0"/>
              <a:t>customer verifies his/her identity</a:t>
            </a:r>
            <a:endParaRPr lang="en-IN" sz="1200" dirty="0"/>
          </a:p>
          <a:p>
            <a:pPr lvl="1">
              <a:buFont typeface="Arial" panose="020B0604020202020204" pitchFamily="34" charset="0"/>
              <a:buChar char="•"/>
            </a:pPr>
            <a:r>
              <a:rPr lang="en-IN" sz="1200" dirty="0"/>
              <a:t>welcome response to customer is given</a:t>
            </a:r>
            <a:endParaRPr lang="en-IN" sz="1200" dirty="0"/>
          </a:p>
          <a:p>
            <a:pPr lvl="1">
              <a:buFont typeface="Arial" panose="020B0604020202020204" pitchFamily="34" charset="0"/>
              <a:buChar char="•"/>
            </a:pPr>
            <a:r>
              <a:rPr lang="en-IN" sz="1200" dirty="0"/>
              <a:t>contains academic details of students</a:t>
            </a:r>
            <a:endParaRPr lang="en-IN" sz="1200" dirty="0"/>
          </a:p>
          <a:p>
            <a:pPr lvl="1">
              <a:buFont typeface="Arial" panose="020B0604020202020204" pitchFamily="34" charset="0"/>
              <a:buChar char="•"/>
            </a:pPr>
            <a:r>
              <a:rPr lang="en-IN" sz="1200" dirty="0"/>
              <a:t>updating content </a:t>
            </a:r>
            <a:endParaRPr lang="en-IN" sz="1200" dirty="0"/>
          </a:p>
          <a:p>
            <a:pPr lvl="1">
              <a:buFont typeface="Arial" panose="020B0604020202020204" pitchFamily="34" charset="0"/>
              <a:buChar char="•"/>
            </a:pPr>
            <a:r>
              <a:rPr lang="en-IN" sz="1200" dirty="0"/>
              <a:t>retrieving of data</a:t>
            </a:r>
            <a:endParaRPr lang="en-IN" sz="1200" dirty="0"/>
          </a:p>
          <a:p>
            <a:pPr lvl="1">
              <a:buFont typeface="Arial" panose="020B0604020202020204" pitchFamily="34" charset="0"/>
              <a:buChar char="•"/>
            </a:pPr>
            <a:r>
              <a:rPr lang="en-IN" sz="1200" dirty="0"/>
              <a:t>status of order</a:t>
            </a:r>
            <a:endParaRPr lang="en-IN" sz="1200" dirty="0"/>
          </a:p>
          <a:p>
            <a:pPr marL="146050" indent="0">
              <a:buNone/>
            </a:pPr>
            <a:r>
              <a:rPr lang="en-IN" sz="1400" dirty="0"/>
              <a:t>	</a:t>
            </a:r>
            <a:endParaRPr lang="en-IN" sz="1400" dirty="0"/>
          </a:p>
          <a:p>
            <a:pPr marL="146050" indent="0">
              <a:buNone/>
            </a:pPr>
            <a:r>
              <a:rPr lang="en-IN" sz="1400" dirty="0"/>
              <a:t>	</a:t>
            </a:r>
            <a:endParaRPr lang="en-IN" sz="1400" dirty="0"/>
          </a:p>
          <a:p>
            <a:pPr marL="146050" indent="0">
              <a:buNone/>
            </a:pPr>
            <a:r>
              <a:rPr lang="en-IN" sz="1400" dirty="0"/>
              <a:t>	</a:t>
            </a:r>
            <a:endParaRPr lang="en-IN" sz="1400" dirty="0"/>
          </a:p>
          <a:p>
            <a:pPr marL="146050" indent="0">
              <a:buNone/>
            </a:pPr>
            <a:r>
              <a:rPr lang="en-IN" sz="1400" dirty="0"/>
              <a:t>	</a:t>
            </a:r>
            <a:endParaRPr lang="en-IN" sz="1400" dirty="0"/>
          </a:p>
          <a:p>
            <a:pPr marL="146050" indent="0">
              <a:buNone/>
            </a:pPr>
            <a:r>
              <a:rPr lang="en-IN" sz="1400" dirty="0"/>
              <a:t>	</a:t>
            </a:r>
            <a:endParaRPr lang="en-IN" sz="1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900" b="1" dirty="0">
                <a:solidFill>
                  <a:srgbClr val="C9DAF8"/>
                </a:solidFill>
              </a:rPr>
              <a:t>ALGORITHM</a:t>
            </a:r>
            <a:endParaRPr lang="en-IN" sz="3900" b="1" dirty="0">
              <a:solidFill>
                <a:srgbClr val="C9DAF8"/>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altLang="en-GB" sz="3900" b="1" dirty="0">
                <a:solidFill>
                  <a:srgbClr val="C9DAF8"/>
                </a:solidFill>
              </a:rPr>
              <a:t>Dual-Tone Multi-Frequency</a:t>
            </a:r>
            <a:endParaRPr lang="en-IN" altLang="en-GB" sz="3900" b="1" dirty="0">
              <a:solidFill>
                <a:srgbClr val="C9DAF8"/>
              </a:solidFill>
            </a:endParaRPr>
          </a:p>
        </p:txBody>
      </p:sp>
      <p:sp>
        <p:nvSpPr>
          <p:cNvPr id="159" name="Google Shape;159;p17"/>
          <p:cNvSpPr txBox="1">
            <a:spLocks noGrp="1"/>
          </p:cNvSpPr>
          <p:nvPr>
            <p:ph type="body" idx="1"/>
          </p:nvPr>
        </p:nvSpPr>
        <p:spPr>
          <a:xfrm>
            <a:off x="1297305" y="1308100"/>
            <a:ext cx="3848100" cy="3574415"/>
          </a:xfrm>
          <a:prstGeom prst="rect">
            <a:avLst/>
          </a:prstGeom>
        </p:spPr>
        <p:txBody>
          <a:bodyPr spcFirstLastPara="1" wrap="square" lIns="91425" tIns="91425" rIns="91425" bIns="91425" anchor="t" anchorCtr="0">
            <a:normAutofit fontScale="90000" lnSpcReduction="10000"/>
          </a:bodyPr>
          <a:lstStyle/>
          <a:p>
            <a:pPr marL="133350" lvl="0" indent="0" algn="just" rtl="0">
              <a:spcBef>
                <a:spcPts val="0"/>
              </a:spcBef>
              <a:spcAft>
                <a:spcPts val="0"/>
              </a:spcAft>
              <a:buSzPts val="1500"/>
              <a:buNone/>
            </a:pPr>
            <a:r>
              <a:rPr lang="en-IN" altLang="en-GB" sz="1500" dirty="0"/>
              <a:t>D</a:t>
            </a:r>
            <a:r>
              <a:rPr lang="en-GB" sz="1500" dirty="0"/>
              <a:t>ual-Tone Multi-Frequency (DTMF) is a method of encoding and decoding the digit signals transmitted by a touch-tone telephone keypad. When a key on the telephone keypad is pressed, it generates two simultaneous sinusoidal tones of specific frequencies, one from a high-frequency group and one from a low-frequency group. These frequencies are then decoded by the receiving system to determine which key was pressed.</a:t>
            </a:r>
            <a:r>
              <a:rPr lang="en-IN" altLang="en-GB" sz="1500" dirty="0"/>
              <a:t> </a:t>
            </a:r>
            <a:r>
              <a:rPr lang="en-GB" sz="1500" dirty="0"/>
              <a:t>DTMF is widely used in interactive voice response (IVR) systems and telephone networks for automated communication with customers or clients.</a:t>
            </a:r>
            <a:endParaRPr lang="en-GB" sz="1500" dirty="0"/>
          </a:p>
        </p:txBody>
      </p:sp>
      <p:pic>
        <p:nvPicPr>
          <p:cNvPr id="2" name="Picture 1" descr="download"/>
          <p:cNvPicPr>
            <a:picLocks noChangeAspect="1"/>
          </p:cNvPicPr>
          <p:nvPr/>
        </p:nvPicPr>
        <p:blipFill>
          <a:blip r:embed="rId1"/>
          <a:stretch>
            <a:fillRect/>
          </a:stretch>
        </p:blipFill>
        <p:spPr>
          <a:xfrm>
            <a:off x="5799455" y="1720850"/>
            <a:ext cx="2536825" cy="23628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ltLang="en-GB" sz="2665" b="1" dirty="0">
                <a:solidFill>
                  <a:srgbClr val="C9DAF8"/>
                </a:solidFill>
              </a:rPr>
              <a:t>Text-to-speech (TTS) and speech-to-text (STT)</a:t>
            </a:r>
            <a:endParaRPr lang="en-IN" altLang="en-GB" sz="2665" b="1" dirty="0">
              <a:solidFill>
                <a:srgbClr val="C9DAF8"/>
              </a:solidFill>
            </a:endParaRPr>
          </a:p>
        </p:txBody>
      </p:sp>
      <p:sp>
        <p:nvSpPr>
          <p:cNvPr id="159" name="Google Shape;159;p17"/>
          <p:cNvSpPr txBox="1">
            <a:spLocks noGrp="1"/>
          </p:cNvSpPr>
          <p:nvPr>
            <p:ph type="body" idx="1"/>
          </p:nvPr>
        </p:nvSpPr>
        <p:spPr>
          <a:xfrm>
            <a:off x="1297305" y="1308100"/>
            <a:ext cx="4406265" cy="3574415"/>
          </a:xfrm>
          <a:prstGeom prst="rect">
            <a:avLst/>
          </a:prstGeom>
        </p:spPr>
        <p:txBody>
          <a:bodyPr spcFirstLastPara="1" wrap="square" lIns="91425" tIns="91425" rIns="91425" bIns="91425" anchor="t" anchorCtr="0">
            <a:normAutofit/>
          </a:bodyPr>
          <a:lstStyle/>
          <a:p>
            <a:pPr marL="133350" lvl="0" indent="0" algn="just" rtl="0">
              <a:spcBef>
                <a:spcPts val="0"/>
              </a:spcBef>
              <a:spcAft>
                <a:spcPts val="0"/>
              </a:spcAft>
              <a:buSzPts val="1500"/>
              <a:buNone/>
            </a:pPr>
            <a:r>
              <a:rPr sz="1500" dirty="0"/>
              <a:t>Text-to-speech (TTS) technology converts written text into spoken words. This technology is useful in situations where the user needs to hear a piece of text, such as for people who are visually impaired or for use in automated customer service systems. TTS technology works by processing text input and synthesizing it into audible speech output. TTS systems use various techniques such as concatenative synthesis, formant synthesis, and neural TTS to generate speech.</a:t>
            </a:r>
            <a:endParaRPr sz="1500" dirty="0"/>
          </a:p>
        </p:txBody>
      </p:sp>
      <p:pic>
        <p:nvPicPr>
          <p:cNvPr id="100" name="Picture 99"/>
          <p:cNvPicPr/>
          <p:nvPr/>
        </p:nvPicPr>
        <p:blipFill>
          <a:blip r:embed="rId1"/>
          <a:stretch>
            <a:fillRect/>
          </a:stretch>
        </p:blipFill>
        <p:spPr>
          <a:xfrm>
            <a:off x="5805170" y="1783715"/>
            <a:ext cx="2890520" cy="157670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altLang="en-GB" sz="2665" b="1" dirty="0">
                <a:solidFill>
                  <a:srgbClr val="C9DAF8"/>
                </a:solidFill>
              </a:rPr>
              <a:t>Natural Language Processing (NLP)</a:t>
            </a:r>
            <a:endParaRPr lang="en-IN" altLang="en-GB" sz="2665" b="1" dirty="0">
              <a:solidFill>
                <a:srgbClr val="C9DAF8"/>
              </a:solidFill>
            </a:endParaRPr>
          </a:p>
        </p:txBody>
      </p:sp>
      <p:sp>
        <p:nvSpPr>
          <p:cNvPr id="159" name="Google Shape;159;p17"/>
          <p:cNvSpPr txBox="1">
            <a:spLocks noGrp="1"/>
          </p:cNvSpPr>
          <p:nvPr>
            <p:ph type="body" idx="1"/>
          </p:nvPr>
        </p:nvSpPr>
        <p:spPr>
          <a:xfrm>
            <a:off x="1297305" y="1308100"/>
            <a:ext cx="4323715" cy="3574415"/>
          </a:xfrm>
          <a:prstGeom prst="rect">
            <a:avLst/>
          </a:prstGeom>
        </p:spPr>
        <p:txBody>
          <a:bodyPr spcFirstLastPara="1" wrap="square" lIns="91425" tIns="91425" rIns="91425" bIns="91425" anchor="t" anchorCtr="0">
            <a:normAutofit fontScale="90000"/>
          </a:bodyPr>
          <a:lstStyle/>
          <a:p>
            <a:pPr marL="133350" lvl="0" indent="0" algn="just" rtl="0">
              <a:spcBef>
                <a:spcPts val="0"/>
              </a:spcBef>
              <a:spcAft>
                <a:spcPts val="0"/>
              </a:spcAft>
              <a:buSzPts val="1500"/>
              <a:buNone/>
            </a:pPr>
            <a:r>
              <a:rPr sz="1500" dirty="0"/>
              <a:t>Natural Language Processing (NLP) is a subfield of artificial intelligence and computer science that focuses on the interaction between computers and human language. It involves developing algorithms and computational models that enable computers to understand, interpret, and generate natural language.</a:t>
            </a:r>
            <a:r>
              <a:rPr lang="en-IN" sz="1500" dirty="0"/>
              <a:t> </a:t>
            </a:r>
            <a:r>
              <a:rPr sz="1500" dirty="0"/>
              <a:t>NLP encompasses a wide range of tasks, including language understanding, language generation, machine translation, sentiment analysis, named entity recognition, speech recognition, and text summarization. </a:t>
            </a:r>
            <a:endParaRPr sz="1500" dirty="0"/>
          </a:p>
        </p:txBody>
      </p:sp>
      <p:pic>
        <p:nvPicPr>
          <p:cNvPr id="2" name="Picture 1" descr="asdasd"/>
          <p:cNvPicPr>
            <a:picLocks noChangeAspect="1"/>
          </p:cNvPicPr>
          <p:nvPr/>
        </p:nvPicPr>
        <p:blipFill>
          <a:blip r:embed="rId1"/>
          <a:stretch>
            <a:fillRect/>
          </a:stretch>
        </p:blipFill>
        <p:spPr>
          <a:xfrm>
            <a:off x="5892800" y="1595120"/>
            <a:ext cx="2856865" cy="195326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altLang="en-GB" sz="3900" b="1" dirty="0">
                <a:solidFill>
                  <a:srgbClr val="C9DAF8"/>
                </a:solidFill>
              </a:rPr>
              <a:t>CONCLUSION</a:t>
            </a:r>
            <a:endParaRPr lang="en-IN" altLang="en-GB" sz="3900" b="1" dirty="0">
              <a:solidFill>
                <a:srgbClr val="C9DAF8"/>
              </a:solidFill>
            </a:endParaRPr>
          </a:p>
        </p:txBody>
      </p:sp>
      <p:sp>
        <p:nvSpPr>
          <p:cNvPr id="218" name="Google Shape;218;p26"/>
          <p:cNvSpPr txBox="1">
            <a:spLocks noGrp="1"/>
          </p:cNvSpPr>
          <p:nvPr>
            <p:ph type="body" idx="1"/>
          </p:nvPr>
        </p:nvSpPr>
        <p:spPr>
          <a:xfrm>
            <a:off x="862330" y="1146175"/>
            <a:ext cx="7646670" cy="3826510"/>
          </a:xfrm>
          <a:prstGeom prst="rect">
            <a:avLst/>
          </a:prstGeom>
        </p:spPr>
        <p:txBody>
          <a:bodyPr spcFirstLastPara="1" wrap="square" lIns="91425" tIns="91425" rIns="91425" bIns="91425" anchor="t" anchorCtr="0">
            <a:normAutofit fontScale="70000"/>
          </a:bodyPr>
          <a:lstStyle/>
          <a:p>
            <a:pPr indent="-323850" algn="just">
              <a:buSzPts val="1500"/>
            </a:pPr>
            <a:r>
              <a:rPr lang="en-IN" altLang="en-GB" sz="1855" dirty="0">
                <a:solidFill>
                  <a:schemeClr val="bg1"/>
                </a:solidFill>
              </a:rPr>
              <a:t>Voice-based delivery of academic records using Interactive Voice Response (IVR) is a promising</a:t>
            </a:r>
            <a:r>
              <a:rPr lang="en-GB" altLang="en-IN" sz="1855" dirty="0">
                <a:solidFill>
                  <a:schemeClr val="bg1"/>
                </a:solidFill>
              </a:rPr>
              <a:t> </a:t>
            </a:r>
            <a:r>
              <a:rPr lang="en-IN" altLang="en-GB" sz="1855" dirty="0">
                <a:solidFill>
                  <a:schemeClr val="bg1"/>
                </a:solidFill>
              </a:rPr>
              <a:t>solution </a:t>
            </a:r>
            <a:r>
              <a:rPr lang="en-GB" altLang="en-IN" sz="1855" dirty="0">
                <a:solidFill>
                  <a:schemeClr val="bg1"/>
                </a:solidFill>
              </a:rPr>
              <a:t>that</a:t>
            </a:r>
            <a:r>
              <a:rPr lang="en-IN" altLang="en-GB" sz="1855" dirty="0">
                <a:solidFill>
                  <a:schemeClr val="bg1"/>
                </a:solidFill>
              </a:rPr>
              <a:t> provides a</a:t>
            </a:r>
            <a:r>
              <a:rPr lang="en-GB" altLang="en-IN" sz="1855" dirty="0">
                <a:solidFill>
                  <a:schemeClr val="bg1"/>
                </a:solidFill>
              </a:rPr>
              <a:t> </a:t>
            </a:r>
            <a:r>
              <a:rPr lang="en-IN" altLang="en-GB" sz="1855" dirty="0">
                <a:solidFill>
                  <a:schemeClr val="bg1"/>
                </a:solidFill>
              </a:rPr>
              <a:t>convenient and accessible way for students to access their academic records through a simple phonecall, without the need for an internet connection or specialized hardware. </a:t>
            </a:r>
            <a:endParaRPr lang="en-IN" altLang="en-GB" sz="1855" dirty="0">
              <a:solidFill>
                <a:schemeClr val="bg1"/>
              </a:solidFill>
            </a:endParaRPr>
          </a:p>
          <a:p>
            <a:pPr indent="-323850" algn="just">
              <a:buSzPts val="1500"/>
            </a:pPr>
            <a:r>
              <a:rPr lang="en-GB" altLang="en-IN" sz="1855" dirty="0">
                <a:solidFill>
                  <a:schemeClr val="bg1"/>
                </a:solidFill>
              </a:rPr>
              <a:t>V</a:t>
            </a:r>
            <a:r>
              <a:rPr lang="en-IN" altLang="en-GB" sz="1855" dirty="0">
                <a:solidFill>
                  <a:schemeClr val="bg1"/>
                </a:solidFill>
              </a:rPr>
              <a:t>oice-based delivery of</a:t>
            </a:r>
            <a:r>
              <a:rPr lang="en-GB" altLang="en-IN" sz="1855" dirty="0">
                <a:solidFill>
                  <a:schemeClr val="bg1"/>
                </a:solidFill>
              </a:rPr>
              <a:t> </a:t>
            </a:r>
            <a:r>
              <a:rPr lang="en-IN" altLang="en-GB" sz="1855" dirty="0">
                <a:solidFill>
                  <a:schemeClr val="bg1"/>
                </a:solidFill>
              </a:rPr>
              <a:t>academic records using IVR has the potential to revolutionize the way students access and manage</a:t>
            </a:r>
            <a:r>
              <a:rPr lang="en-GB" altLang="en-IN" sz="1855" dirty="0">
                <a:solidFill>
                  <a:schemeClr val="bg1"/>
                </a:solidFill>
              </a:rPr>
              <a:t> </a:t>
            </a:r>
            <a:r>
              <a:rPr lang="en-IN" altLang="en-GB" sz="1855" dirty="0">
                <a:solidFill>
                  <a:schemeClr val="bg1"/>
                </a:solidFill>
              </a:rPr>
              <a:t>their academic records, and educational institutions should consider implementing this technology to</a:t>
            </a:r>
            <a:r>
              <a:rPr lang="en-GB" altLang="en-IN" sz="1855" dirty="0">
                <a:solidFill>
                  <a:schemeClr val="bg1"/>
                </a:solidFill>
              </a:rPr>
              <a:t> </a:t>
            </a:r>
            <a:r>
              <a:rPr lang="en-IN" altLang="en-GB" sz="1855" dirty="0">
                <a:solidFill>
                  <a:schemeClr val="bg1"/>
                </a:solidFill>
              </a:rPr>
              <a:t>improve the efficiency and accessibility of their record management systems. </a:t>
            </a:r>
            <a:endParaRPr lang="en-IN" altLang="en-GB" sz="1855" dirty="0">
              <a:solidFill>
                <a:schemeClr val="bg1"/>
              </a:solidFill>
            </a:endParaRPr>
          </a:p>
          <a:p>
            <a:pPr indent="-323850" algn="just">
              <a:buSzPts val="1500"/>
            </a:pPr>
            <a:r>
              <a:rPr lang="en-IN" altLang="en-GB" sz="1855" dirty="0">
                <a:solidFill>
                  <a:schemeClr val="bg1"/>
                </a:solidFill>
              </a:rPr>
              <a:t>IVR systems can also provide an additional layer of security for academic records, as students wouldneed to provide some form of identification to access their records. </a:t>
            </a:r>
            <a:endParaRPr lang="en-IN" altLang="en-GB" sz="1855" dirty="0">
              <a:solidFill>
                <a:schemeClr val="bg1"/>
              </a:solidFill>
            </a:endParaRPr>
          </a:p>
          <a:p>
            <a:pPr indent="-323850" algn="just">
              <a:buSzPts val="1500"/>
            </a:pPr>
            <a:r>
              <a:rPr lang="en-IN" altLang="en-GB" sz="1855" dirty="0">
                <a:solidFill>
                  <a:schemeClr val="bg1"/>
                </a:solidFill>
              </a:rPr>
              <a:t>Overall, an IVR system can be an effective way to provide students with easy and secure access totheir academic records. By automating the delivery of academic certificates and academic details,</a:t>
            </a:r>
            <a:r>
              <a:rPr lang="en-GB" altLang="en-IN" sz="1855" dirty="0">
                <a:solidFill>
                  <a:schemeClr val="bg1"/>
                </a:solidFill>
              </a:rPr>
              <a:t> </a:t>
            </a:r>
            <a:r>
              <a:rPr lang="en-IN" altLang="en-GB" sz="1855" dirty="0">
                <a:solidFill>
                  <a:schemeClr val="bg1"/>
                </a:solidFill>
              </a:rPr>
              <a:t>academic institutions can save time and resources while providing a convenient service to their</a:t>
            </a:r>
            <a:r>
              <a:rPr lang="en-GB" altLang="en-IN" sz="1855" dirty="0">
                <a:solidFill>
                  <a:schemeClr val="bg1"/>
                </a:solidFill>
              </a:rPr>
              <a:t> </a:t>
            </a:r>
            <a:r>
              <a:rPr lang="en-IN" altLang="en-GB" sz="1855" dirty="0">
                <a:solidFill>
                  <a:schemeClr val="bg1"/>
                </a:solidFill>
              </a:rPr>
              <a:t>students.</a:t>
            </a:r>
            <a:endParaRPr lang="en-IN" altLang="en-GB" sz="1855" dirty="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900" b="1" dirty="0">
                <a:solidFill>
                  <a:srgbClr val="C9DAF8"/>
                </a:solidFill>
              </a:rPr>
              <a:t>REFERENCES</a:t>
            </a:r>
            <a:endParaRPr sz="3900" b="1" dirty="0">
              <a:solidFill>
                <a:srgbClr val="C9DAF8"/>
              </a:solidFill>
            </a:endParaRPr>
          </a:p>
        </p:txBody>
      </p:sp>
      <p:sp>
        <p:nvSpPr>
          <p:cNvPr id="218" name="Google Shape;218;p26"/>
          <p:cNvSpPr txBox="1">
            <a:spLocks noGrp="1"/>
          </p:cNvSpPr>
          <p:nvPr>
            <p:ph type="body" idx="1"/>
          </p:nvPr>
        </p:nvSpPr>
        <p:spPr>
          <a:xfrm>
            <a:off x="1167959" y="1567550"/>
            <a:ext cx="7703625" cy="3270900"/>
          </a:xfrm>
          <a:prstGeom prst="rect">
            <a:avLst/>
          </a:prstGeom>
        </p:spPr>
        <p:txBody>
          <a:bodyPr spcFirstLastPara="1" wrap="square" lIns="91425" tIns="91425" rIns="91425" bIns="91425" anchor="t" anchorCtr="0">
            <a:normAutofit/>
          </a:bodyPr>
          <a:lstStyle/>
          <a:p>
            <a:pPr indent="-323850">
              <a:buSzPts val="1500"/>
            </a:pPr>
            <a:r>
              <a:rPr lang="en-GB" sz="1200" dirty="0" err="1">
                <a:solidFill>
                  <a:schemeClr val="bg1"/>
                </a:solidFill>
              </a:rPr>
              <a:t>S.Uma</a:t>
            </a:r>
            <a:r>
              <a:rPr lang="en-GB" sz="1200" dirty="0">
                <a:solidFill>
                  <a:schemeClr val="bg1"/>
                </a:solidFill>
              </a:rPr>
              <a:t> Maheshwari et al., </a:t>
            </a:r>
            <a:r>
              <a:rPr lang="en-GB" sz="1200" dirty="0"/>
              <a:t>Interactive Voice Response System</a:t>
            </a:r>
            <a:r>
              <a:rPr lang="en-IN" altLang="en-GB" sz="1200" dirty="0"/>
              <a:t> </a:t>
            </a:r>
            <a:r>
              <a:rPr lang="en-GB" sz="1200" dirty="0"/>
              <a:t>Development,</a:t>
            </a:r>
            <a:r>
              <a:rPr lang="en-US" sz="1200" dirty="0"/>
              <a:t> International Journal of Engineering and Advanced Technology (IJEAT) ISSN: 2249 – 8958, Volume-8, Issue-2S, December 2018</a:t>
            </a:r>
            <a:endParaRPr lang="en-GB" sz="1200" u="sng" dirty="0">
              <a:solidFill>
                <a:schemeClr val="hlink"/>
              </a:solidFill>
            </a:endParaRPr>
          </a:p>
          <a:p>
            <a:pPr marL="457200" lvl="0" indent="-323850" algn="l" rtl="0">
              <a:spcBef>
                <a:spcPts val="0"/>
              </a:spcBef>
              <a:spcAft>
                <a:spcPts val="0"/>
              </a:spcAft>
              <a:buSzPts val="1500"/>
              <a:buChar char="●"/>
            </a:pPr>
            <a:endParaRPr lang="en-GB" sz="1200" u="sng" dirty="0">
              <a:solidFill>
                <a:schemeClr val="hlink"/>
              </a:solidFill>
            </a:endParaRPr>
          </a:p>
          <a:p>
            <a:pPr marL="457200" lvl="0" indent="-323850" algn="l" rtl="0">
              <a:spcBef>
                <a:spcPts val="0"/>
              </a:spcBef>
              <a:spcAft>
                <a:spcPts val="0"/>
              </a:spcAft>
              <a:buSzPts val="1500"/>
              <a:buChar char="●"/>
            </a:pPr>
            <a:r>
              <a:rPr lang="en-IN" altLang="en-GB" sz="1200" dirty="0">
                <a:solidFill>
                  <a:schemeClr val="bg1"/>
                </a:solidFill>
              </a:rPr>
              <a:t>I</a:t>
            </a:r>
            <a:r>
              <a:rPr lang="en-GB" sz="1200" dirty="0">
                <a:solidFill>
                  <a:schemeClr val="bg1"/>
                </a:solidFill>
              </a:rPr>
              <a:t>torobong A. Inam</a:t>
            </a:r>
            <a:r>
              <a:rPr lang="en-IN" altLang="en-GB" sz="1200" dirty="0">
                <a:solidFill>
                  <a:schemeClr val="bg1"/>
                </a:solidFill>
              </a:rPr>
              <a:t> et al.,Comparative Analysis and Review of Interactive Voice Response Systems,Conference on Information Communications Technology and Society,2018</a:t>
            </a:r>
            <a:endParaRPr lang="en-IN" altLang="en-GB" sz="1200" dirty="0">
              <a:solidFill>
                <a:schemeClr val="bg1"/>
              </a:solidFill>
            </a:endParaRPr>
          </a:p>
          <a:p>
            <a:pPr marL="457200" lvl="0" indent="-323850" algn="l" rtl="0">
              <a:spcBef>
                <a:spcPts val="0"/>
              </a:spcBef>
              <a:spcAft>
                <a:spcPts val="0"/>
              </a:spcAft>
              <a:buSzPts val="1500"/>
              <a:buChar char="●"/>
            </a:pPr>
            <a:endParaRPr lang="en-IN" altLang="en-GB" sz="1200" dirty="0">
              <a:solidFill>
                <a:schemeClr val="bg1"/>
              </a:solidFill>
            </a:endParaRPr>
          </a:p>
          <a:p>
            <a:pPr marL="457200" lvl="0" indent="-323850" algn="l" rtl="0">
              <a:spcBef>
                <a:spcPts val="0"/>
              </a:spcBef>
              <a:spcAft>
                <a:spcPts val="0"/>
              </a:spcAft>
              <a:buSzPts val="1500"/>
              <a:buChar char="●"/>
            </a:pPr>
            <a:r>
              <a:rPr lang="en-IN" sz="1200" dirty="0">
                <a:sym typeface="+mn-ea"/>
              </a:rPr>
              <a:t>Samarth Agarwal</a:t>
            </a:r>
            <a:r>
              <a:rPr lang="en-US" sz="1200" dirty="0">
                <a:sym typeface="+mn-ea"/>
              </a:rPr>
              <a:t> et al., Personalized Digital Customer Services for Consumer Banking Call Centre using Neural Networks,</a:t>
            </a:r>
            <a:r>
              <a:rPr lang="en-IN" sz="1200" dirty="0">
                <a:sym typeface="+mn-ea"/>
              </a:rPr>
              <a:t> University of Western Ontario,2020</a:t>
            </a:r>
            <a:endParaRPr lang="en-IN" sz="1200" dirty="0"/>
          </a:p>
          <a:p>
            <a:pPr marL="457200" lvl="0" indent="-323850" algn="l" rtl="0">
              <a:spcBef>
                <a:spcPts val="0"/>
              </a:spcBef>
              <a:spcAft>
                <a:spcPts val="0"/>
              </a:spcAft>
              <a:buSzPts val="1500"/>
              <a:buChar char="●"/>
            </a:pPr>
            <a:endParaRPr lang="en-IN" sz="1200" dirty="0"/>
          </a:p>
          <a:p>
            <a:pPr marL="457200" lvl="0" indent="-323850" algn="l" rtl="0">
              <a:spcBef>
                <a:spcPts val="0"/>
              </a:spcBef>
              <a:spcAft>
                <a:spcPts val="0"/>
              </a:spcAft>
              <a:buSzPts val="1500"/>
              <a:buChar char="●"/>
            </a:pPr>
            <a:r>
              <a:rPr lang="en-IN" sz="1200" dirty="0" err="1">
                <a:sym typeface="+mn-ea"/>
              </a:rPr>
              <a:t>Polyna</a:t>
            </a:r>
            <a:r>
              <a:rPr lang="en-IN" sz="1200" dirty="0">
                <a:sym typeface="+mn-ea"/>
              </a:rPr>
              <a:t> </a:t>
            </a:r>
            <a:r>
              <a:rPr lang="en-IN" sz="1200" dirty="0" err="1">
                <a:sym typeface="+mn-ea"/>
              </a:rPr>
              <a:t>Khudyakov</a:t>
            </a:r>
            <a:r>
              <a:rPr lang="en-IN" sz="1200" dirty="0">
                <a:sym typeface="+mn-ea"/>
              </a:rPr>
              <a:t> et al.,</a:t>
            </a:r>
            <a:r>
              <a:rPr lang="en-US" sz="1200" dirty="0">
                <a:sym typeface="+mn-ea"/>
              </a:rPr>
              <a:t> Designing a call center with an IVR (Interactive Voice Response),2018</a:t>
            </a:r>
            <a:endParaRPr lang="en-US" sz="1200" dirty="0"/>
          </a:p>
          <a:p>
            <a:pPr marL="457200" lvl="0" indent="-323850" algn="l" rtl="0">
              <a:spcBef>
                <a:spcPts val="0"/>
              </a:spcBef>
              <a:spcAft>
                <a:spcPts val="0"/>
              </a:spcAft>
              <a:buSzPts val="1500"/>
              <a:buChar char="●"/>
            </a:pPr>
            <a:endParaRPr lang="en-US" sz="1200" dirty="0"/>
          </a:p>
          <a:p>
            <a:pPr marL="457200" lvl="0" indent="-323850" algn="l" rtl="0">
              <a:spcBef>
                <a:spcPts val="0"/>
              </a:spcBef>
              <a:spcAft>
                <a:spcPts val="0"/>
              </a:spcAft>
              <a:buSzPts val="1500"/>
              <a:buChar char="●"/>
            </a:pPr>
            <a:r>
              <a:rPr lang="en-IN" sz="1200" dirty="0" err="1">
                <a:sym typeface="+mn-ea"/>
              </a:rPr>
              <a:t>Esra</a:t>
            </a:r>
            <a:r>
              <a:rPr lang="en-IN" sz="1200" dirty="0">
                <a:sym typeface="+mn-ea"/>
              </a:rPr>
              <a:t> Ben Ismail</a:t>
            </a:r>
            <a:r>
              <a:rPr lang="en-US" sz="1200" dirty="0">
                <a:sym typeface="+mn-ea"/>
              </a:rPr>
              <a:t> et al., IVR System Use by Patients with Heart Failure: Compliance and Services Utilization Patterns, Journal of Medical Systems (2022)</a:t>
            </a:r>
            <a:endParaRPr lang="en-IN" altLang="en-GB" sz="1200" dirty="0">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1090" y="995045"/>
            <a:ext cx="7850981" cy="3671887"/>
          </a:xfrm>
        </p:spPr>
        <p:txBody>
          <a:bodyPr>
            <a:normAutofit/>
          </a:bodyPr>
          <a:lstStyle/>
          <a:p>
            <a:pPr marL="146050" indent="0">
              <a:buNone/>
            </a:pPr>
            <a:endParaRPr lang="en-US" dirty="0"/>
          </a:p>
          <a:p>
            <a:r>
              <a:rPr lang="en-IN" dirty="0"/>
              <a:t>Priscilla </a:t>
            </a:r>
            <a:r>
              <a:rPr lang="en-IN" dirty="0" err="1"/>
              <a:t>Manatsa</a:t>
            </a:r>
            <a:r>
              <a:rPr lang="en-US" dirty="0"/>
              <a:t>, An Analysis of the impact of implementing a new Interactive Voice Response System (IVR) on Client experience in the </a:t>
            </a:r>
            <a:r>
              <a:rPr lang="en-US" dirty="0" err="1"/>
              <a:t>canadian</a:t>
            </a:r>
            <a:r>
              <a:rPr lang="en-US" dirty="0"/>
              <a:t> Banking Industry,</a:t>
            </a:r>
            <a:r>
              <a:rPr lang="en-IN" dirty="0"/>
              <a:t> International Economics and Finance, Ryerson University, 2019</a:t>
            </a:r>
            <a:endParaRPr lang="en-IN" dirty="0"/>
          </a:p>
          <a:p>
            <a:endParaRPr lang="en-US" dirty="0"/>
          </a:p>
          <a:p>
            <a:pPr marL="457200" lvl="0" indent="-323850" algn="l" rtl="0">
              <a:spcBef>
                <a:spcPts val="0"/>
              </a:spcBef>
              <a:spcAft>
                <a:spcPts val="0"/>
              </a:spcAft>
              <a:buSzPts val="1500"/>
              <a:buChar char="●"/>
            </a:pPr>
            <a:r>
              <a:rPr lang="en-GB" dirty="0">
                <a:sym typeface="+mn-ea"/>
              </a:rPr>
              <a:t>Next Generation IVR Using Twilio Speech Recognition and Chatbots                                                                                          </a:t>
            </a:r>
            <a:r>
              <a:rPr lang="en-GB" u="sng" dirty="0">
                <a:solidFill>
                  <a:schemeClr val="hlink"/>
                </a:solidFill>
                <a:sym typeface="+mn-ea"/>
                <a:hlinkClick r:id="rId1"/>
              </a:rPr>
              <a:t>https://www.linkedin.com/pulse/next-generation-ivr-using-twilio-speech-recognition-chatbots-badri/?trk=v-feed</a:t>
            </a:r>
            <a:endParaRPr lang="en-GB" u="sng" dirty="0">
              <a:solidFill>
                <a:schemeClr val="hlink"/>
              </a:solidFill>
              <a:hlinkClick r:id="rId1"/>
            </a:endParaRPr>
          </a:p>
          <a:p>
            <a:pPr marL="457200" lvl="0" indent="-323850" algn="l" rtl="0">
              <a:spcBef>
                <a:spcPts val="0"/>
              </a:spcBef>
              <a:spcAft>
                <a:spcPts val="0"/>
              </a:spcAft>
              <a:buSzPts val="1500"/>
              <a:buChar char="●"/>
            </a:pPr>
            <a:endParaRPr lang="en-GB" u="sng" dirty="0">
              <a:solidFill>
                <a:schemeClr val="hlink"/>
              </a:solidFill>
            </a:endParaRPr>
          </a:p>
          <a:p>
            <a:pPr marL="457200" lvl="0" indent="-323850" algn="l" rtl="0">
              <a:spcBef>
                <a:spcPts val="0"/>
              </a:spcBef>
              <a:spcAft>
                <a:spcPts val="0"/>
              </a:spcAft>
              <a:buSzPts val="1500"/>
              <a:buChar char="●"/>
            </a:pPr>
            <a:r>
              <a:rPr lang="en-GB" dirty="0">
                <a:sym typeface="+mn-ea"/>
              </a:rPr>
              <a:t>Interactive voice response </a:t>
            </a:r>
            <a:r>
              <a:rPr lang="en-GB" u="sng" dirty="0">
                <a:solidFill>
                  <a:schemeClr val="hlink"/>
                </a:solidFill>
                <a:sym typeface="+mn-ea"/>
                <a:hlinkClick r:id="rId2"/>
              </a:rPr>
              <a:t>https://en.wikipedia.org/wiki/Interactive_voice_response</a:t>
            </a:r>
            <a:endParaRPr lang="en-GB" u="sng" dirty="0">
              <a:solidFill>
                <a:schemeClr val="hlink"/>
              </a:solidFill>
            </a:endParaRP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accent1">
                    <a:lumMod val="20000"/>
                    <a:lumOff val="80000"/>
                  </a:schemeClr>
                </a:solidFill>
                <a:latin typeface="Dubai Medium" panose="020B0603030403030204" pitchFamily="34" charset="-78"/>
                <a:cs typeface="Dubai Medium" panose="020B0603030403030204" pitchFamily="34" charset="-78"/>
              </a:rPr>
              <a:t>THANK YOU!</a:t>
            </a:r>
            <a:endParaRPr lang="en-US" sz="4400" dirty="0">
              <a:solidFill>
                <a:schemeClr val="accent1">
                  <a:lumMod val="20000"/>
                  <a:lumOff val="80000"/>
                </a:schemeClr>
              </a:solidFill>
              <a:latin typeface="Dubai Medium" panose="020B0603030403030204" pitchFamily="34" charset="-78"/>
              <a:cs typeface="Dubai Medium" panose="020B0603030403030204" pitchFamily="34" charset="-7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900" b="1" dirty="0">
                <a:solidFill>
                  <a:srgbClr val="C9DAF8"/>
                </a:solidFill>
              </a:rPr>
              <a:t>ABSTRACT</a:t>
            </a:r>
            <a:endParaRPr sz="3900" b="1" dirty="0">
              <a:solidFill>
                <a:srgbClr val="C9DAF8"/>
              </a:solidFill>
            </a:endParaRPr>
          </a:p>
        </p:txBody>
      </p:sp>
      <p:sp>
        <p:nvSpPr>
          <p:cNvPr id="148" name="Google Shape;148;p15"/>
          <p:cNvSpPr txBox="1">
            <a:spLocks noGrp="1"/>
          </p:cNvSpPr>
          <p:nvPr>
            <p:ph type="body" idx="1"/>
          </p:nvPr>
        </p:nvSpPr>
        <p:spPr>
          <a:xfrm>
            <a:off x="1113155" y="1308100"/>
            <a:ext cx="7078345" cy="3502660"/>
          </a:xfrm>
          <a:prstGeom prst="rect">
            <a:avLst/>
          </a:prstGeom>
        </p:spPr>
        <p:txBody>
          <a:bodyPr spcFirstLastPara="1" wrap="square" lIns="91425" tIns="91425" rIns="91425" bIns="91425" anchor="t" anchorCtr="0">
            <a:normAutofit lnSpcReduction="20000"/>
          </a:bodyPr>
          <a:lstStyle/>
          <a:p>
            <a:pPr marL="133350" lvl="0" indent="0" algn="just" rtl="0">
              <a:spcBef>
                <a:spcPts val="0"/>
              </a:spcBef>
              <a:spcAft>
                <a:spcPts val="0"/>
              </a:spcAft>
              <a:buSzPts val="1500"/>
              <a:buNone/>
            </a:pPr>
            <a:r>
              <a:rPr lang="en-GB" sz="1500" dirty="0"/>
              <a:t>An Interactive Voice Response System (IVRS) is an automation tool that generates automated voice to address the queries raised by a human through interactive voice response (speech recognition) and (DTMF) tones input provided via keypad.In this project, we are implementing a robust automation process for ordering delivery of academic certificates through an interactive voice response system and making payment against the charge.This system provides dynamic information related to academics and routes them to the appropriate section based on the text input options. This technology reduces human effort and gives the caller a better experience by routing him to the exact option.</a:t>
            </a:r>
            <a:r>
              <a:rPr sz="1500" dirty="0">
                <a:sym typeface="+mn-ea"/>
              </a:rPr>
              <a:t>DTMF decoding and speech recognition are used to interpret the caller's response to voice prompts. DTMF tones are entered via the telephone keypad. Other technologies include </a:t>
            </a:r>
            <a:r>
              <a:rPr lang="en-IN" sz="1500" dirty="0">
                <a:sym typeface="+mn-ea"/>
              </a:rPr>
              <a:t> </a:t>
            </a:r>
            <a:r>
              <a:rPr sz="1500" dirty="0">
                <a:sym typeface="+mn-ea"/>
              </a:rPr>
              <a:t>using text-to-speech  to</a:t>
            </a:r>
            <a:r>
              <a:rPr lang="en-IN" sz="1500" dirty="0">
                <a:sym typeface="+mn-ea"/>
              </a:rPr>
              <a:t> </a:t>
            </a:r>
            <a:r>
              <a:rPr sz="1500" dirty="0">
                <a:sym typeface="+mn-ea"/>
              </a:rPr>
              <a:t> speak </a:t>
            </a:r>
            <a:r>
              <a:rPr lang="en-IN" sz="1500" dirty="0">
                <a:sym typeface="+mn-ea"/>
              </a:rPr>
              <a:t> </a:t>
            </a:r>
            <a:r>
              <a:rPr sz="1500" dirty="0">
                <a:sym typeface="+mn-ea"/>
              </a:rPr>
              <a:t>complex and</a:t>
            </a:r>
            <a:r>
              <a:rPr lang="en-IN" sz="1500" dirty="0">
                <a:sym typeface="+mn-ea"/>
              </a:rPr>
              <a:t> dynamic</a:t>
            </a:r>
            <a:r>
              <a:rPr sz="1500" dirty="0">
                <a:sym typeface="+mn-ea"/>
              </a:rPr>
              <a:t> </a:t>
            </a:r>
            <a:r>
              <a:rPr lang="en-IN" sz="1500" dirty="0">
                <a:sym typeface="+mn-ea"/>
              </a:rPr>
              <a:t>information</a:t>
            </a:r>
            <a:r>
              <a:rPr sz="1500" dirty="0">
                <a:sym typeface="+mn-ea"/>
              </a:rPr>
              <a:t>.</a:t>
            </a:r>
            <a:endParaRPr lang="en-GB"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body" idx="1"/>
          </p:nvPr>
        </p:nvSpPr>
        <p:spPr>
          <a:xfrm>
            <a:off x="1290515" y="501275"/>
            <a:ext cx="7496700" cy="43044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endParaRPr sz="1500" dirty="0"/>
          </a:p>
          <a:p>
            <a:pPr marL="133350" lvl="0" indent="0" algn="just" rtl="0">
              <a:spcBef>
                <a:spcPts val="1200"/>
              </a:spcBef>
              <a:spcAft>
                <a:spcPts val="0"/>
              </a:spcAft>
              <a:buSzPts val="1500"/>
              <a:buNone/>
            </a:pPr>
            <a:r>
              <a:rPr lang="en-GB" sz="1500" dirty="0">
                <a:sym typeface="+mn-ea"/>
              </a:rPr>
              <a:t>This IVR system is an efficient and cost-effective solution for establishing a personalized customer experience. The best part about IVR is that it's not dependent on humans to work. Once it’s programmed, it will continue to function unless configured otherwise.</a:t>
            </a:r>
            <a:r>
              <a:rPr lang="en-IN" altLang="en-GB" sz="1500" dirty="0">
                <a:sym typeface="+mn-ea"/>
              </a:rPr>
              <a:t> </a:t>
            </a:r>
            <a:r>
              <a:rPr lang="en-GB" sz="1500" dirty="0">
                <a:sym typeface="+mn-ea"/>
              </a:rPr>
              <a:t>It is capable of providing 24hrs service to its customers.</a:t>
            </a:r>
            <a:endParaRPr lang="en-GB" sz="1500"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900" b="1" dirty="0">
                <a:solidFill>
                  <a:srgbClr val="C9DAF8"/>
                </a:solidFill>
              </a:rPr>
              <a:t>INTRODUCTION</a:t>
            </a:r>
            <a:endParaRPr sz="3900" b="1" dirty="0">
              <a:solidFill>
                <a:srgbClr val="C9DAF8"/>
              </a:solidFill>
            </a:endParaRPr>
          </a:p>
        </p:txBody>
      </p:sp>
      <p:sp>
        <p:nvSpPr>
          <p:cNvPr id="159" name="Google Shape;159;p17"/>
          <p:cNvSpPr txBox="1">
            <a:spLocks noGrp="1"/>
          </p:cNvSpPr>
          <p:nvPr>
            <p:ph type="body" idx="1"/>
          </p:nvPr>
        </p:nvSpPr>
        <p:spPr>
          <a:xfrm>
            <a:off x="1297500" y="1307850"/>
            <a:ext cx="7540200" cy="3574200"/>
          </a:xfrm>
          <a:prstGeom prst="rect">
            <a:avLst/>
          </a:prstGeom>
        </p:spPr>
        <p:txBody>
          <a:bodyPr spcFirstLastPara="1" wrap="square" lIns="91425" tIns="91425" rIns="91425" bIns="91425" anchor="t" anchorCtr="0">
            <a:normAutofit lnSpcReduction="10000"/>
          </a:bodyPr>
          <a:lstStyle/>
          <a:p>
            <a:pPr marL="457200" lvl="0" indent="-323850" algn="just" rtl="0">
              <a:spcBef>
                <a:spcPts val="0"/>
              </a:spcBef>
              <a:spcAft>
                <a:spcPts val="0"/>
              </a:spcAft>
              <a:buSzPts val="1500"/>
              <a:buChar char="●"/>
            </a:pPr>
            <a:r>
              <a:rPr lang="en-GB" sz="1500" dirty="0"/>
              <a:t>Even though the internet has received significant attention in the last few decades, voice is still considered an efficient way of communication between humans-to-humans and human-to-computer. IVR systems can lean toward reduced service costs, increase customer satisfaction and offer new and improved services.</a:t>
            </a:r>
            <a:endParaRPr lang="en-GB" sz="1500" dirty="0"/>
          </a:p>
          <a:p>
            <a:pPr marL="457200" lvl="0" indent="-323850" algn="just" rtl="0">
              <a:spcBef>
                <a:spcPts val="0"/>
              </a:spcBef>
              <a:spcAft>
                <a:spcPts val="0"/>
              </a:spcAft>
              <a:buSzPts val="1500"/>
              <a:buChar char="●"/>
            </a:pPr>
            <a:endParaRPr lang="en-GB" sz="1500" dirty="0"/>
          </a:p>
          <a:p>
            <a:pPr marL="457200" lvl="0" indent="-323850" algn="just" rtl="0">
              <a:spcBef>
                <a:spcPts val="0"/>
              </a:spcBef>
              <a:spcAft>
                <a:spcPts val="0"/>
              </a:spcAft>
              <a:buSzPts val="1500"/>
              <a:buChar char="●"/>
            </a:pPr>
            <a:r>
              <a:rPr lang="en-GB" sz="1500" dirty="0"/>
              <a:t>IVR phone systems have become so widely used that you’ve probably found yourself communicating with a virtual assistant over the phone more times than you can count.</a:t>
            </a:r>
            <a:endParaRPr lang="en-GB" sz="1500" dirty="0"/>
          </a:p>
          <a:p>
            <a:pPr marL="457200" lvl="0" indent="-323850" algn="just" rtl="0">
              <a:spcBef>
                <a:spcPts val="0"/>
              </a:spcBef>
              <a:spcAft>
                <a:spcPts val="0"/>
              </a:spcAft>
              <a:buSzPts val="1500"/>
              <a:buChar char="●"/>
            </a:pPr>
            <a:endParaRPr lang="en-GB" sz="1500" dirty="0"/>
          </a:p>
          <a:p>
            <a:pPr marL="457200" lvl="0" indent="-323850" algn="just" rtl="0">
              <a:spcBef>
                <a:spcPts val="0"/>
              </a:spcBef>
              <a:spcAft>
                <a:spcPts val="0"/>
              </a:spcAft>
              <a:buSzPts val="1500"/>
              <a:buChar char="●"/>
            </a:pPr>
            <a:r>
              <a:rPr sz="1500" dirty="0"/>
              <a:t>Academic records are information and documents about a student's academic career. Using IVRS technology we will deliver different academic certificates to students at their doorsteps in collaboration with respective institutions, boards or universities.</a:t>
            </a:r>
            <a:endParaRPr sz="1500" dirty="0"/>
          </a:p>
          <a:p>
            <a:pPr marL="457200" lvl="0" indent="-323850" algn="just" rtl="0">
              <a:spcBef>
                <a:spcPts val="0"/>
              </a:spcBef>
              <a:spcAft>
                <a:spcPts val="0"/>
              </a:spcAft>
              <a:buSzPts val="1500"/>
              <a:buChar char="●"/>
            </a:pPr>
            <a:endParaRPr lang="en-GB"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body" idx="1"/>
          </p:nvPr>
        </p:nvSpPr>
        <p:spPr>
          <a:xfrm>
            <a:off x="1290515" y="501275"/>
            <a:ext cx="7496700" cy="43044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endParaRPr sz="1500" dirty="0"/>
          </a:p>
          <a:p>
            <a:pPr marL="457200" lvl="0" indent="-323850" algn="just" rtl="0">
              <a:spcBef>
                <a:spcPts val="1200"/>
              </a:spcBef>
              <a:spcAft>
                <a:spcPts val="0"/>
              </a:spcAft>
              <a:buSzPts val="1500"/>
              <a:buChar char="●"/>
            </a:pPr>
            <a:r>
              <a:rPr lang="en-IN" sz="1500" dirty="0">
                <a:sym typeface="+mn-ea"/>
              </a:rPr>
              <a:t>Final year/semester marks Cards, degree/diploma certificates etc., are printed and sent to colleges a few months after students leave the institution. They have to visit the institution again to collect such documents. The application helps students avoid such exercise.</a:t>
            </a:r>
            <a:endParaRPr lang="en-IN" sz="1500" dirty="0"/>
          </a:p>
          <a:p>
            <a:pPr marL="457200" lvl="0" indent="-323850" algn="just" rtl="0">
              <a:spcBef>
                <a:spcPts val="1200"/>
              </a:spcBef>
              <a:spcAft>
                <a:spcPts val="0"/>
              </a:spcAft>
              <a:buSzPts val="1500"/>
              <a:buChar char="●"/>
            </a:pPr>
            <a:r>
              <a:rPr lang="en-IN" sz="1500" dirty="0">
                <a:sym typeface="+mn-ea"/>
              </a:rPr>
              <a:t>The documents could be delivered across India and the delivery address could be different from the one given at the time of admission. The document would be delivered within a maximum of five days based on priority mode. </a:t>
            </a:r>
            <a:endParaRPr lang="en-GB" sz="1500" dirty="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1297500" y="40793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3900" b="1" dirty="0">
                <a:solidFill>
                  <a:srgbClr val="C9DAF8"/>
                </a:solidFill>
              </a:rPr>
              <a:t>PROBLEM STATEMENT</a:t>
            </a:r>
            <a:endParaRPr sz="3900" b="1" dirty="0">
              <a:solidFill>
                <a:srgbClr val="C9DAF8"/>
              </a:solidFill>
            </a:endParaRPr>
          </a:p>
        </p:txBody>
      </p:sp>
      <p:sp>
        <p:nvSpPr>
          <p:cNvPr id="170" name="Google Shape;170;p19"/>
          <p:cNvSpPr txBox="1">
            <a:spLocks noGrp="1"/>
          </p:cNvSpPr>
          <p:nvPr>
            <p:ph type="body" idx="1"/>
          </p:nvPr>
        </p:nvSpPr>
        <p:spPr>
          <a:xfrm>
            <a:off x="944836" y="1253191"/>
            <a:ext cx="7744255" cy="3449619"/>
          </a:xfrm>
          <a:prstGeom prst="rect">
            <a:avLst/>
          </a:prstGeom>
        </p:spPr>
        <p:txBody>
          <a:bodyPr spcFirstLastPara="1" wrap="square" lIns="91425" tIns="91425" rIns="91425" bIns="91425" anchor="t" anchorCtr="0">
            <a:noAutofit/>
          </a:bodyPr>
          <a:lstStyle/>
          <a:p>
            <a:pPr marL="419100" indent="-285750">
              <a:buSzPts val="1500"/>
              <a:buFont typeface="Arial" panose="020B0604020202020204" pitchFamily="34" charset="0"/>
              <a:buChar char="•"/>
            </a:pPr>
            <a:endParaRPr lang="en-IN" dirty="0"/>
          </a:p>
          <a:p>
            <a:pPr marL="419100" indent="-285750">
              <a:buSzPts val="1500"/>
              <a:buFont typeface="Arial" panose="020B0604020202020204" pitchFamily="34" charset="0"/>
              <a:buChar char="•"/>
            </a:pPr>
            <a:r>
              <a:rPr lang="en-GB" dirty="0"/>
              <a:t>To Build an Interactive Voice Response System (IVRS) based application for ordering delivery of academic certificates and making payment against the charge.</a:t>
            </a:r>
            <a:endParaRPr lang="en-GB" dirty="0"/>
          </a:p>
        </p:txBody>
      </p:sp>
      <p:pic>
        <p:nvPicPr>
          <p:cNvPr id="3" name="Picture 2" descr="Untitled design"/>
          <p:cNvPicPr>
            <a:picLocks noChangeAspect="1"/>
          </p:cNvPicPr>
          <p:nvPr/>
        </p:nvPicPr>
        <p:blipFill>
          <a:blip r:embed="rId1"/>
          <a:srcRect t="19060" r="-169" b="20034"/>
          <a:stretch>
            <a:fillRect/>
          </a:stretch>
        </p:blipFill>
        <p:spPr>
          <a:xfrm>
            <a:off x="3070225" y="2486025"/>
            <a:ext cx="3003550" cy="18262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000" fill="hold">
                                          <p:stCondLst>
                                            <p:cond delay="0"/>
                                          </p:stCondLst>
                                        </p:cTn>
                                        <p:tgtEl>
                                          <p:spTgt spid="3"/>
                                        </p:tgtEl>
                                        <p:attrNameLst>
                                          <p:attrName>style.visibility</p:attrName>
                                        </p:attrNameLst>
                                      </p:cBhvr>
                                      <p:to>
                                        <p:strVal val="visible"/>
                                      </p:to>
                                    </p:set>
                                    <p:animEffect transition="in" filter="dissolv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2885" y="1419860"/>
            <a:ext cx="6237605" cy="2303780"/>
          </a:xfrm>
        </p:spPr>
        <p:txBody>
          <a:bodyPr>
            <a:noAutofit/>
          </a:bodyPr>
          <a:lstStyle/>
          <a:p>
            <a:pPr algn="l"/>
            <a:r>
              <a:rPr lang="en-IN" sz="4000" b="1" dirty="0">
                <a:solidFill>
                  <a:srgbClr val="C9DAF8"/>
                </a:solidFill>
                <a:sym typeface="+mn-ea"/>
              </a:rPr>
              <a:t>LITERATURE SURVEY</a:t>
            </a:r>
            <a:endParaRPr lang="en-IN" sz="4000" b="1" dirty="0">
              <a:solidFill>
                <a:srgbClr val="C9DAF8"/>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nvGraphicFramePr>
        <p:xfrm>
          <a:off x="207645" y="668655"/>
          <a:ext cx="8728075" cy="3806190"/>
        </p:xfrm>
        <a:graphic>
          <a:graphicData uri="http://schemas.openxmlformats.org/drawingml/2006/table">
            <a:tbl>
              <a:tblPr firstRow="1" bandRow="1">
                <a:tableStyleId>{5C22544A-7EE6-4342-B048-85BDC9FD1C3A}</a:tableStyleId>
              </a:tblPr>
              <a:tblGrid>
                <a:gridCol w="581660"/>
                <a:gridCol w="1715135"/>
                <a:gridCol w="1138873"/>
                <a:gridCol w="3107531"/>
                <a:gridCol w="2184876"/>
              </a:tblGrid>
              <a:tr h="634365">
                <a:tc>
                  <a:txBody>
                    <a:bodyPr/>
                    <a:lstStyle/>
                    <a:p>
                      <a:pPr algn="ctr"/>
                      <a:r>
                        <a:rPr lang="en-IN" sz="1100" dirty="0"/>
                        <a:t>S.NO</a:t>
                      </a:r>
                      <a:endParaRPr lang="en-IN" sz="1100" dirty="0"/>
                    </a:p>
                  </a:txBody>
                  <a:tcPr anchor="ctr" anchorCtr="1"/>
                </a:tc>
                <a:tc>
                  <a:txBody>
                    <a:bodyPr/>
                    <a:lstStyle/>
                    <a:p>
                      <a:pPr algn="ctr"/>
                      <a:r>
                        <a:rPr lang="en-IN" sz="1100" dirty="0"/>
                        <a:t>AUTHOR NAME</a:t>
                      </a:r>
                      <a:endParaRPr lang="en-IN" sz="1100" dirty="0"/>
                    </a:p>
                  </a:txBody>
                  <a:tcPr anchor="ctr" anchorCtr="1"/>
                </a:tc>
                <a:tc>
                  <a:txBody>
                    <a:bodyPr/>
                    <a:lstStyle/>
                    <a:p>
                      <a:pPr algn="ctr"/>
                      <a:r>
                        <a:rPr lang="en-IN" sz="1000" dirty="0"/>
                        <a:t>YEAR OF PUBLICATION</a:t>
                      </a:r>
                      <a:endParaRPr lang="en-IN" sz="1000" dirty="0"/>
                    </a:p>
                  </a:txBody>
                  <a:tcPr anchor="ctr" anchorCtr="1"/>
                </a:tc>
                <a:tc>
                  <a:txBody>
                    <a:bodyPr/>
                    <a:lstStyle/>
                    <a:p>
                      <a:pPr algn="ctr"/>
                      <a:r>
                        <a:rPr lang="en-IN" sz="1100" dirty="0"/>
                        <a:t>OBJECTIVE</a:t>
                      </a:r>
                      <a:endParaRPr lang="en-IN" sz="1100" dirty="0"/>
                    </a:p>
                  </a:txBody>
                  <a:tcPr anchor="ctr" anchorCtr="1"/>
                </a:tc>
                <a:tc>
                  <a:txBody>
                    <a:bodyPr/>
                    <a:lstStyle/>
                    <a:p>
                      <a:pPr algn="ctr"/>
                      <a:r>
                        <a:rPr lang="en-IN" sz="1100" dirty="0"/>
                        <a:t>DRAWBACKS</a:t>
                      </a:r>
                      <a:endParaRPr lang="en-IN" sz="1100" dirty="0"/>
                    </a:p>
                  </a:txBody>
                  <a:tcPr anchor="ctr" anchorCtr="1"/>
                </a:tc>
              </a:tr>
              <a:tr h="634365">
                <a:tc>
                  <a:txBody>
                    <a:bodyPr/>
                    <a:lstStyle/>
                    <a:p>
                      <a:pPr algn="ctr">
                        <a:buNone/>
                      </a:pPr>
                      <a:r>
                        <a:rPr lang="en-GB" altLang="en-US" sz="1100"/>
                        <a:t>1</a:t>
                      </a:r>
                      <a:endParaRPr lang="en-GB" altLang="en-US" sz="1100"/>
                    </a:p>
                  </a:txBody>
                  <a:tcPr anchor="ctr"/>
                </a:tc>
                <a:tc>
                  <a:txBody>
                    <a:bodyPr/>
                    <a:lstStyle/>
                    <a:p>
                      <a:pPr algn="l">
                        <a:buNone/>
                      </a:pPr>
                      <a:r>
                        <a:rPr lang="en-US" sz="1100" dirty="0" err="1"/>
                        <a:t>Olawande</a:t>
                      </a:r>
                      <a:r>
                        <a:rPr lang="en-US" sz="1100" dirty="0"/>
                        <a:t> </a:t>
                      </a:r>
                      <a:r>
                        <a:rPr lang="en-US" sz="1100" dirty="0" err="1"/>
                        <a:t>Daramo</a:t>
                      </a:r>
                      <a:r>
                        <a:rPr lang="en-IN" sz="1100" dirty="0">
                          <a:sym typeface="+mn-ea"/>
                        </a:rPr>
                        <a:t>..et al</a:t>
                      </a:r>
                      <a:endParaRPr lang="en-US" sz="1100" dirty="0"/>
                    </a:p>
                  </a:txBody>
                  <a:tcPr anchor="ctr"/>
                </a:tc>
                <a:tc>
                  <a:txBody>
                    <a:bodyPr/>
                    <a:lstStyle/>
                    <a:p>
                      <a:pPr algn="ctr">
                        <a:buNone/>
                      </a:pPr>
                      <a:r>
                        <a:rPr lang="en-IN" sz="1100" dirty="0">
                          <a:sym typeface="+mn-ea"/>
                        </a:rPr>
                        <a:t>2018</a:t>
                      </a:r>
                      <a:endParaRPr lang="en-IN" sz="1100" dirty="0">
                        <a:sym typeface="+mn-ea"/>
                      </a:endParaRPr>
                    </a:p>
                  </a:txBody>
                  <a:tcPr anchor="ctr"/>
                </a:tc>
                <a:tc>
                  <a:txBody>
                    <a:bodyPr/>
                    <a:lstStyle/>
                    <a:p>
                      <a:pPr algn="l">
                        <a:buNone/>
                      </a:pPr>
                      <a:r>
                        <a:rPr lang="en-US" sz="1100" dirty="0"/>
                        <a:t>Comparative analysis and review of interactive voice response systems</a:t>
                      </a:r>
                      <a:endParaRPr lang="en-US" sz="1100" dirty="0"/>
                    </a:p>
                  </a:txBody>
                  <a:tcPr anchor="ctr"/>
                </a:tc>
                <a:tc>
                  <a:txBody>
                    <a:bodyPr/>
                    <a:lstStyle/>
                    <a:p>
                      <a:pPr algn="l">
                        <a:buNone/>
                      </a:pPr>
                      <a:r>
                        <a:rPr lang="en-GB" altLang="en-US" sz="1100" dirty="0"/>
                        <a:t>N</a:t>
                      </a:r>
                      <a:r>
                        <a:rPr lang="en-US" sz="1100" dirty="0" err="1"/>
                        <a:t>ot</a:t>
                      </a:r>
                      <a:r>
                        <a:rPr lang="en-US" sz="1100" dirty="0"/>
                        <a:t>  able  to capture user requirements and present rigid  interface  to  users.</a:t>
                      </a:r>
                      <a:endParaRPr lang="en-US" sz="1100" dirty="0"/>
                    </a:p>
                  </a:txBody>
                  <a:tcPr anchor="ctr"/>
                </a:tc>
              </a:tr>
              <a:tr h="634365">
                <a:tc>
                  <a:txBody>
                    <a:bodyPr/>
                    <a:lstStyle/>
                    <a:p>
                      <a:pPr algn="ctr">
                        <a:buNone/>
                      </a:pPr>
                      <a:r>
                        <a:rPr lang="en-GB" altLang="en-US" sz="1100"/>
                        <a:t>2</a:t>
                      </a:r>
                      <a:endParaRPr lang="en-GB" altLang="en-US" sz="1100"/>
                    </a:p>
                  </a:txBody>
                  <a:tcPr anchor="ctr"/>
                </a:tc>
                <a:tc>
                  <a:txBody>
                    <a:bodyPr/>
                    <a:lstStyle/>
                    <a:p>
                      <a:pPr algn="l">
                        <a:buNone/>
                      </a:pPr>
                      <a:r>
                        <a:rPr lang="en-IN" sz="1100" dirty="0" err="1">
                          <a:sym typeface="+mn-ea"/>
                        </a:rPr>
                        <a:t>Polyna</a:t>
                      </a:r>
                      <a:r>
                        <a:rPr lang="en-IN" sz="1100" dirty="0">
                          <a:sym typeface="+mn-ea"/>
                        </a:rPr>
                        <a:t> </a:t>
                      </a:r>
                      <a:r>
                        <a:rPr lang="en-IN" sz="1100" dirty="0" err="1">
                          <a:sym typeface="+mn-ea"/>
                        </a:rPr>
                        <a:t>Khudyakov</a:t>
                      </a:r>
                      <a:r>
                        <a:rPr lang="en-IN" sz="1100" dirty="0">
                          <a:sym typeface="+mn-ea"/>
                        </a:rPr>
                        <a:t>..et al</a:t>
                      </a:r>
                      <a:endParaRPr lang="en-US" sz="1100" dirty="0"/>
                    </a:p>
                  </a:txBody>
                  <a:tcPr anchor="ctr"/>
                </a:tc>
                <a:tc>
                  <a:txBody>
                    <a:bodyPr/>
                    <a:lstStyle/>
                    <a:p>
                      <a:pPr algn="ctr">
                        <a:buNone/>
                      </a:pPr>
                      <a:r>
                        <a:rPr lang="en-GB" altLang="en-US" sz="1100" dirty="0"/>
                        <a:t>2018</a:t>
                      </a:r>
                      <a:endParaRPr lang="en-GB" altLang="en-US" sz="1100" dirty="0"/>
                    </a:p>
                  </a:txBody>
                  <a:tcPr anchor="ctr"/>
                </a:tc>
                <a:tc>
                  <a:txBody>
                    <a:bodyPr/>
                    <a:lstStyle/>
                    <a:p>
                      <a:pPr algn="l">
                        <a:buNone/>
                      </a:pPr>
                      <a:r>
                        <a:rPr lang="en-IN" sz="1100" dirty="0">
                          <a:sym typeface="+mn-ea"/>
                        </a:rPr>
                        <a:t>Designing a Call </a:t>
                      </a:r>
                      <a:r>
                        <a:rPr lang="en-IN" sz="1100" dirty="0" err="1">
                          <a:sym typeface="+mn-ea"/>
                        </a:rPr>
                        <a:t>Center</a:t>
                      </a:r>
                      <a:r>
                        <a:rPr lang="en-IN" sz="1100" dirty="0">
                          <a:sym typeface="+mn-ea"/>
                        </a:rPr>
                        <a:t> with IVR</a:t>
                      </a:r>
                      <a:endParaRPr lang="en-IN" sz="1100" dirty="0"/>
                    </a:p>
                  </a:txBody>
                  <a:tcPr anchor="ctr"/>
                </a:tc>
                <a:tc>
                  <a:txBody>
                    <a:bodyPr/>
                    <a:lstStyle/>
                    <a:p>
                      <a:pPr marL="171450" indent="-171450" algn="just">
                        <a:buFont typeface="Arial" panose="020B0604020202020204" pitchFamily="34" charset="0"/>
                        <a:buChar char="•"/>
                      </a:pPr>
                      <a:r>
                        <a:rPr lang="en-IN" sz="1100" dirty="0">
                          <a:sym typeface="+mn-ea"/>
                        </a:rPr>
                        <a:t>Less number of Trunk Lines</a:t>
                      </a:r>
                      <a:endParaRPr lang="en-IN" sz="1100" dirty="0"/>
                    </a:p>
                    <a:p>
                      <a:pPr marL="171450" indent="-171450" algn="just">
                        <a:buFont typeface="Arial" panose="020B0604020202020204" pitchFamily="34" charset="0"/>
                        <a:buChar char="•"/>
                      </a:pPr>
                      <a:r>
                        <a:rPr lang="en-IN" sz="1100" dirty="0">
                          <a:sym typeface="+mn-ea"/>
                        </a:rPr>
                        <a:t>Performance drops under heavy traffic</a:t>
                      </a:r>
                      <a:endParaRPr lang="en-US" sz="1100" dirty="0"/>
                    </a:p>
                  </a:txBody>
                  <a:tcPr anchor="ctr"/>
                </a:tc>
              </a:tr>
              <a:tr h="634365">
                <a:tc>
                  <a:txBody>
                    <a:bodyPr/>
                    <a:lstStyle/>
                    <a:p>
                      <a:pPr algn="ctr">
                        <a:buNone/>
                      </a:pPr>
                      <a:r>
                        <a:rPr lang="en-GB" altLang="en-US" sz="1100"/>
                        <a:t>3</a:t>
                      </a:r>
                      <a:endParaRPr lang="en-GB" altLang="en-US" sz="1100"/>
                    </a:p>
                  </a:txBody>
                  <a:tcPr anchor="ctr"/>
                </a:tc>
                <a:tc>
                  <a:txBody>
                    <a:bodyPr/>
                    <a:lstStyle/>
                    <a:p>
                      <a:pPr algn="l">
                        <a:buNone/>
                      </a:pPr>
                      <a:r>
                        <a:rPr lang="en-IN" sz="1100" dirty="0">
                          <a:sym typeface="+mn-ea"/>
                        </a:rPr>
                        <a:t>Priscilla </a:t>
                      </a:r>
                      <a:r>
                        <a:rPr lang="en-IN" sz="1100" dirty="0" err="1">
                          <a:sym typeface="+mn-ea"/>
                        </a:rPr>
                        <a:t>Manatsa</a:t>
                      </a:r>
                      <a:endParaRPr lang="en-US" sz="1100"/>
                    </a:p>
                  </a:txBody>
                  <a:tcPr anchor="ctr"/>
                </a:tc>
                <a:tc>
                  <a:txBody>
                    <a:bodyPr/>
                    <a:lstStyle/>
                    <a:p>
                      <a:pPr algn="ctr">
                        <a:buNone/>
                      </a:pPr>
                      <a:r>
                        <a:rPr lang="en-GB" altLang="en-US" sz="1100"/>
                        <a:t>2019</a:t>
                      </a:r>
                      <a:endParaRPr lang="en-GB" altLang="en-US" sz="1100"/>
                    </a:p>
                  </a:txBody>
                  <a:tcPr anchor="ctr"/>
                </a:tc>
                <a:tc>
                  <a:txBody>
                    <a:bodyPr/>
                    <a:lstStyle/>
                    <a:p>
                      <a:pPr algn="l">
                        <a:buNone/>
                      </a:pPr>
                      <a:r>
                        <a:rPr lang="en-IN" sz="1100" dirty="0">
                          <a:sym typeface="+mn-ea"/>
                        </a:rPr>
                        <a:t>Impact of IVR in Canadian Banking Industry</a:t>
                      </a:r>
                      <a:endParaRPr lang="en-IN" sz="1100" dirty="0"/>
                    </a:p>
                    <a:p>
                      <a:pPr algn="l">
                        <a:buNone/>
                      </a:pPr>
                      <a:endParaRPr lang="en-US" sz="1100"/>
                    </a:p>
                  </a:txBody>
                  <a:tcPr anchor="ctr"/>
                </a:tc>
                <a:tc>
                  <a:txBody>
                    <a:bodyPr/>
                    <a:lstStyle/>
                    <a:p>
                      <a:pPr algn="l">
                        <a:buNone/>
                      </a:pPr>
                      <a:r>
                        <a:rPr lang="en-GB" altLang="en-IN" sz="1100" dirty="0">
                          <a:sym typeface="+mn-ea"/>
                        </a:rPr>
                        <a:t>Less awareness about the voice-technology, therefore n</a:t>
                      </a:r>
                      <a:r>
                        <a:rPr lang="en-IN" sz="1100" dirty="0">
                          <a:sym typeface="+mn-ea"/>
                        </a:rPr>
                        <a:t>ot </a:t>
                      </a:r>
                      <a:r>
                        <a:rPr lang="en-GB" altLang="en-IN" sz="1100" dirty="0">
                          <a:sym typeface="+mn-ea"/>
                        </a:rPr>
                        <a:t>w</a:t>
                      </a:r>
                      <a:r>
                        <a:rPr lang="en-IN" sz="1100" dirty="0">
                          <a:sym typeface="+mn-ea"/>
                        </a:rPr>
                        <a:t>ell </a:t>
                      </a:r>
                      <a:r>
                        <a:rPr lang="en-GB" altLang="en-IN" sz="1100" dirty="0">
                          <a:sym typeface="+mn-ea"/>
                        </a:rPr>
                        <a:t>r</a:t>
                      </a:r>
                      <a:r>
                        <a:rPr lang="en-IN" sz="1100" dirty="0">
                          <a:sym typeface="+mn-ea"/>
                        </a:rPr>
                        <a:t>eceived by </a:t>
                      </a:r>
                      <a:r>
                        <a:rPr lang="en-GB" altLang="en-IN" sz="1100" dirty="0">
                          <a:sym typeface="+mn-ea"/>
                        </a:rPr>
                        <a:t>c</a:t>
                      </a:r>
                      <a:r>
                        <a:rPr lang="en-IN" sz="1100" dirty="0">
                          <a:sym typeface="+mn-ea"/>
                        </a:rPr>
                        <a:t>lie</a:t>
                      </a:r>
                      <a:r>
                        <a:rPr lang="en-GB" altLang="en-IN" sz="1100" dirty="0">
                          <a:sym typeface="+mn-ea"/>
                        </a:rPr>
                        <a:t>nts</a:t>
                      </a:r>
                      <a:endParaRPr lang="en-GB" altLang="en-IN" sz="1100" dirty="0">
                        <a:sym typeface="+mn-ea"/>
                      </a:endParaRPr>
                    </a:p>
                  </a:txBody>
                  <a:tcPr anchor="ctr"/>
                </a:tc>
              </a:tr>
              <a:tr h="634365">
                <a:tc>
                  <a:txBody>
                    <a:bodyPr/>
                    <a:lstStyle/>
                    <a:p>
                      <a:pPr algn="ctr">
                        <a:buNone/>
                      </a:pPr>
                      <a:r>
                        <a:rPr lang="en-GB" altLang="en-US" sz="1100"/>
                        <a:t>4</a:t>
                      </a:r>
                      <a:endParaRPr lang="en-GB" altLang="en-US" sz="1100"/>
                    </a:p>
                  </a:txBody>
                  <a:tcPr anchor="ctr"/>
                </a:tc>
                <a:tc>
                  <a:txBody>
                    <a:bodyPr/>
                    <a:lstStyle/>
                    <a:p>
                      <a:pPr algn="l">
                        <a:buNone/>
                      </a:pPr>
                      <a:r>
                        <a:rPr lang="en-IN" sz="1100" dirty="0">
                          <a:sym typeface="+mn-ea"/>
                        </a:rPr>
                        <a:t>Ruth Choy</a:t>
                      </a:r>
                      <a:r>
                        <a:rPr lang="en-IN" sz="1100" dirty="0" err="1">
                          <a:sym typeface="+mn-ea"/>
                        </a:rPr>
                        <a:t>..et</a:t>
                      </a:r>
                      <a:r>
                        <a:rPr lang="en-IN" sz="1100" dirty="0">
                          <a:sym typeface="+mn-ea"/>
                        </a:rPr>
                        <a:t> al</a:t>
                      </a:r>
                      <a:endParaRPr lang="en-US" sz="1100" dirty="0"/>
                    </a:p>
                  </a:txBody>
                  <a:tcPr anchor="ctr"/>
                </a:tc>
                <a:tc>
                  <a:txBody>
                    <a:bodyPr/>
                    <a:lstStyle/>
                    <a:p>
                      <a:pPr algn="ctr">
                        <a:buNone/>
                      </a:pPr>
                      <a:r>
                        <a:rPr lang="en-GB" altLang="en-US" sz="1100" dirty="0"/>
                        <a:t>2022</a:t>
                      </a:r>
                      <a:endParaRPr lang="en-GB" altLang="en-US" sz="1100" dirty="0"/>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100" dirty="0">
                          <a:sym typeface="+mn-ea"/>
                        </a:rPr>
                        <a:t>Personalized</a:t>
                      </a:r>
                      <a:r>
                        <a:rPr lang="en-GB" altLang="en-US" sz="1100" dirty="0">
                          <a:sym typeface="+mn-ea"/>
                        </a:rPr>
                        <a:t> </a:t>
                      </a:r>
                      <a:r>
                        <a:rPr lang="en-US" sz="1100" dirty="0">
                          <a:sym typeface="+mn-ea"/>
                        </a:rPr>
                        <a:t>Digital Customer Services for Consumer</a:t>
                      </a:r>
                      <a:r>
                        <a:rPr lang="en-GB" altLang="en-US" sz="1100" dirty="0">
                          <a:sym typeface="+mn-ea"/>
                        </a:rPr>
                        <a:t> </a:t>
                      </a:r>
                      <a:r>
                        <a:rPr lang="en-US" sz="1100" dirty="0">
                          <a:sym typeface="+mn-ea"/>
                        </a:rPr>
                        <a:t>Banking Cal</a:t>
                      </a:r>
                      <a:r>
                        <a:rPr lang="en-GB" altLang="en-US" sz="1100" dirty="0">
                          <a:sym typeface="+mn-ea"/>
                        </a:rPr>
                        <a:t>l-</a:t>
                      </a:r>
                      <a:r>
                        <a:rPr lang="en-US" sz="1100" dirty="0">
                          <a:sym typeface="+mn-ea"/>
                        </a:rPr>
                        <a:t>Centr</a:t>
                      </a:r>
                      <a:r>
                        <a:rPr lang="en-GB" altLang="en-US" sz="1100" dirty="0">
                          <a:sym typeface="+mn-ea"/>
                        </a:rPr>
                        <a:t>e </a:t>
                      </a:r>
                      <a:r>
                        <a:rPr lang="en-US" sz="1100" dirty="0">
                          <a:sym typeface="+mn-ea"/>
                        </a:rPr>
                        <a:t>using</a:t>
                      </a:r>
                      <a:r>
                        <a:rPr lang="en-GB" altLang="en-US" sz="1100" dirty="0">
                          <a:sym typeface="+mn-ea"/>
                        </a:rPr>
                        <a:t> </a:t>
                      </a:r>
                      <a:r>
                        <a:rPr lang="en-US" sz="1100" dirty="0">
                          <a:sym typeface="+mn-ea"/>
                        </a:rPr>
                        <a:t>Neural Networks</a:t>
                      </a:r>
                      <a:endParaRPr lang="en-US" sz="1100" dirty="0"/>
                    </a:p>
                  </a:txBody>
                  <a:tcPr anchor="ctr"/>
                </a:tc>
                <a:tc>
                  <a:txBody>
                    <a:bodyPr/>
                    <a:lstStyle/>
                    <a:p>
                      <a:pPr marL="171450" indent="-171450" algn="l">
                        <a:buFont typeface="Arial" panose="020B0604020202020204" pitchFamily="34" charset="0"/>
                        <a:buChar char="•"/>
                      </a:pPr>
                      <a:r>
                        <a:rPr lang="en-IN" sz="1100" dirty="0">
                          <a:sym typeface="+mn-ea"/>
                        </a:rPr>
                        <a:t>Poor Call Containment</a:t>
                      </a:r>
                      <a:endParaRPr lang="en-IN" sz="1100" dirty="0"/>
                    </a:p>
                    <a:p>
                      <a:pPr marL="171450" indent="-171450" algn="l">
                        <a:buFont typeface="Arial" panose="020B0604020202020204" pitchFamily="34" charset="0"/>
                        <a:buChar char="•"/>
                      </a:pPr>
                      <a:r>
                        <a:rPr lang="en-GB" altLang="en-IN" sz="1100" dirty="0">
                          <a:sym typeface="+mn-ea"/>
                        </a:rPr>
                        <a:t>More improvement in Pattern recognization</a:t>
                      </a:r>
                      <a:endParaRPr lang="en-US" sz="1100" dirty="0"/>
                    </a:p>
                  </a:txBody>
                  <a:tcPr anchor="ctr"/>
                </a:tc>
              </a:tr>
              <a:tr h="634365">
                <a:tc>
                  <a:txBody>
                    <a:bodyPr/>
                    <a:lstStyle/>
                    <a:p>
                      <a:pPr algn="ctr">
                        <a:buNone/>
                      </a:pPr>
                      <a:r>
                        <a:rPr lang="en-GB" altLang="en-US" sz="1100"/>
                        <a:t>5</a:t>
                      </a:r>
                      <a:endParaRPr lang="en-GB" altLang="en-US" sz="1100"/>
                    </a:p>
                  </a:txBody>
                  <a:tcPr anchor="ctr"/>
                </a:tc>
                <a:tc>
                  <a:txBody>
                    <a:bodyPr/>
                    <a:lstStyle/>
                    <a:p>
                      <a:pPr algn="l">
                        <a:buNone/>
                      </a:pPr>
                      <a:r>
                        <a:rPr lang="en-IN" sz="1100" dirty="0" err="1">
                          <a:sym typeface="+mn-ea"/>
                        </a:rPr>
                        <a:t>Esra</a:t>
                      </a:r>
                      <a:r>
                        <a:rPr lang="en-IN" sz="1100" dirty="0">
                          <a:sym typeface="+mn-ea"/>
                        </a:rPr>
                        <a:t> Ben </a:t>
                      </a:r>
                      <a:r>
                        <a:rPr lang="en-IN" sz="1100" dirty="0" err="1">
                          <a:sym typeface="+mn-ea"/>
                        </a:rPr>
                        <a:t>Ismail..et</a:t>
                      </a:r>
                      <a:r>
                        <a:rPr lang="en-IN" sz="1100" dirty="0">
                          <a:sym typeface="+mn-ea"/>
                        </a:rPr>
                        <a:t> al</a:t>
                      </a:r>
                      <a:endParaRPr lang="en-IN" sz="1100" dirty="0">
                        <a:sym typeface="+mn-ea"/>
                      </a:endParaRPr>
                    </a:p>
                  </a:txBody>
                  <a:tcPr anchor="ctr"/>
                </a:tc>
                <a:tc>
                  <a:txBody>
                    <a:bodyPr/>
                    <a:lstStyle/>
                    <a:p>
                      <a:pPr algn="ctr">
                        <a:buNone/>
                      </a:pPr>
                      <a:r>
                        <a:rPr lang="en-IN" sz="1100" dirty="0">
                          <a:sym typeface="+mn-ea"/>
                        </a:rPr>
                        <a:t>2022</a:t>
                      </a:r>
                      <a:endParaRPr lang="en-IN" sz="1100" dirty="0">
                        <a:sym typeface="+mn-ea"/>
                      </a:endParaRPr>
                    </a:p>
                  </a:txBody>
                  <a:tcPr anchor="ctr"/>
                </a:tc>
                <a:tc>
                  <a:txBody>
                    <a:bodyPr/>
                    <a:lstStyle/>
                    <a:p>
                      <a:pPr algn="l">
                        <a:buNone/>
                      </a:pPr>
                      <a:r>
                        <a:rPr lang="en-IN" sz="1100" dirty="0">
                          <a:sym typeface="+mn-ea"/>
                        </a:rPr>
                        <a:t>IVR System use by patients with Heart failure</a:t>
                      </a:r>
                      <a:endParaRPr lang="en-IN" sz="1100" dirty="0">
                        <a:sym typeface="+mn-ea"/>
                      </a:endParaRPr>
                    </a:p>
                  </a:txBody>
                  <a:tcPr anchor="ctr"/>
                </a:tc>
                <a:tc>
                  <a:txBody>
                    <a:bodyPr/>
                    <a:lstStyle/>
                    <a:p>
                      <a:pPr algn="l">
                        <a:buNone/>
                      </a:pPr>
                      <a:r>
                        <a:rPr lang="en-IN" sz="1100" dirty="0">
                          <a:sym typeface="+mn-ea"/>
                        </a:rPr>
                        <a:t>Self Reporting nature of IVR</a:t>
                      </a:r>
                      <a:r>
                        <a:rPr lang="en-GB" altLang="en-IN" sz="1100" dirty="0">
                          <a:sym typeface="+mn-ea"/>
                        </a:rPr>
                        <a:t> registered a lot of spam records.</a:t>
                      </a:r>
                      <a:endParaRPr lang="en-US" sz="1100" dirty="0">
                        <a:sym typeface="+mn-ea"/>
                      </a:endParaRPr>
                    </a:p>
                  </a:txBody>
                  <a:tcPr anchor="ctr"/>
                </a:tc>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10804</Words>
  <Application>WPS Presentation</Application>
  <PresentationFormat>On-screen Show (16:9)</PresentationFormat>
  <Paragraphs>244</Paragraphs>
  <Slides>29</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Arial</vt:lpstr>
      <vt:lpstr>SimSun</vt:lpstr>
      <vt:lpstr>Wingdings</vt:lpstr>
      <vt:lpstr>Arial</vt:lpstr>
      <vt:lpstr>Montserrat</vt:lpstr>
      <vt:lpstr>Lato</vt:lpstr>
      <vt:lpstr>Lato</vt:lpstr>
      <vt:lpstr>Microsoft YaHei</vt:lpstr>
      <vt:lpstr>Arial Unicode MS</vt:lpstr>
      <vt:lpstr>Dubai Medium</vt:lpstr>
      <vt:lpstr>Focus</vt:lpstr>
      <vt:lpstr> VOICERA USING Interactive Voice Response System</vt:lpstr>
      <vt:lpstr>CONTENTS</vt:lpstr>
      <vt:lpstr>ABSTRACT</vt:lpstr>
      <vt:lpstr>PowerPoint 演示文稿</vt:lpstr>
      <vt:lpstr>INTRODUCTION</vt:lpstr>
      <vt:lpstr>PowerPoint 演示文稿</vt:lpstr>
      <vt:lpstr>PROBLEM STATEMENT</vt:lpstr>
      <vt:lpstr>LITERATURE SURVEY</vt:lpstr>
      <vt:lpstr>PowerPoint 演示文稿</vt:lpstr>
      <vt:lpstr>EXISTING SYSTEM</vt:lpstr>
      <vt:lpstr>PROPOSED SYSTEM</vt:lpstr>
      <vt:lpstr>SYSTEM REQUIREMENTS</vt:lpstr>
      <vt:lpstr>MODULE SPLIT-UP</vt:lpstr>
      <vt:lpstr>DESIGN IMPLEMENTATION</vt:lpstr>
      <vt:lpstr>ARCHITECTURE</vt:lpstr>
      <vt:lpstr>USECASE DIAGRAM</vt:lpstr>
      <vt:lpstr>CLASS DIAGRAM</vt:lpstr>
      <vt:lpstr>SEQUENCE DIAGRAM</vt:lpstr>
      <vt:lpstr>ACTIVITY DIAGRAM</vt:lpstr>
      <vt:lpstr>DESIGN METHODOLOGY</vt:lpstr>
      <vt:lpstr>PowerPoint 演示文稿</vt:lpstr>
      <vt:lpstr>ALGORITHM</vt:lpstr>
      <vt:lpstr>Dual-Tone Multi-Frequency</vt:lpstr>
      <vt:lpstr>Text-to-speech (TTS) and speech-to-text (STT)</vt:lpstr>
      <vt:lpstr>Natural Language Processing (NLP)</vt:lpstr>
      <vt:lpstr>CONCLUSION</vt:lpstr>
      <vt:lpstr>REFERENCES</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FASHION PRODUCTS IMAGE CLASSIFICATION USING CONVOLUTIONAL NEURAL NETWORKS</dc:title>
  <dc:creator>OMPRAKASH</dc:creator>
  <cp:lastModifiedBy>hrutu</cp:lastModifiedBy>
  <cp:revision>118</cp:revision>
  <dcterms:created xsi:type="dcterms:W3CDTF">2022-04-25T16:09:00Z</dcterms:created>
  <dcterms:modified xsi:type="dcterms:W3CDTF">2023-05-24T08:13:24Z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EECC48045C0A4AECBAFAFFB1BFDCD0F7</vt:lpwstr>
  </property>
  <property fmtid="{D5CDD505-2E9C-101B-9397-08002B2CF9AE}" pid="3" name="KSOProductBuildVer">
    <vt:lpwstr>1033-11.2.0.11537</vt:lpwstr>
  </property>
</Properties>
</file>