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0" r:id="rId3"/>
    <p:sldId id="262" r:id="rId4"/>
    <p:sldId id="267" r:id="rId5"/>
    <p:sldId id="269" r:id="rId6"/>
    <p:sldId id="264" r:id="rId7"/>
    <p:sldId id="265" r:id="rId8"/>
    <p:sldId id="258" r:id="rId9"/>
    <p:sldId id="259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8C"/>
    <a:srgbClr val="EC15FF"/>
    <a:srgbClr val="FF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069A-EBCC-4AA7-8040-E1BA58EE2DD0}" type="datetimeFigureOut">
              <a:rPr lang="en-US" smtClean="0"/>
              <a:t>01/03/2013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0EE7B-5A47-47F6-8A4F-5CCF2E33C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8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930E-F62D-A446-8BAD-EBBA9D14D0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5B8C0FB6-27C1-4586-90FA-06A04D3622AA}" type="slidenum">
              <a:rPr lang="en-GB"/>
              <a:pPr/>
              <a:t>2</a:t>
            </a:fld>
            <a:endParaRPr lang="en-GB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4AD3BDCF-024B-433E-8276-8E1910DE7E26}" type="slidenum">
              <a:rPr lang="en-GB"/>
              <a:pPr/>
              <a:t>3</a:t>
            </a:fld>
            <a:endParaRPr lang="en-GB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B15B3CB4-B886-445F-9BCE-1C55E16C22DC}" type="slidenum">
              <a:rPr lang="en-GB"/>
              <a:pPr/>
              <a:t>6</a:t>
            </a:fld>
            <a:endParaRPr lang="en-GB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E919B031-E9BD-41FF-BC4D-B5E5B968780A}" type="slidenum">
              <a:rPr lang="en-GB"/>
              <a:pPr/>
              <a:t>7</a:t>
            </a:fld>
            <a:endParaRPr lang="en-GB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2BC40B19-AF71-4799-A1FC-993B86CE5D6D}" type="slidenum">
              <a:rPr lang="en-GB"/>
              <a:pPr/>
              <a:t>10</a:t>
            </a:fld>
            <a:endParaRPr lang="en-GB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F40BB739-C53F-426E-A12F-FE5817B15065}" type="slidenum">
              <a:rPr lang="en-GB"/>
              <a:pPr/>
              <a:t>11</a:t>
            </a:fld>
            <a:endParaRPr lang="en-GB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9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1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28FE-21A3-D94E-B821-1B1B60EEBEFB}" type="datetimeFigureOut">
              <a:rPr lang="en-US" smtClean="0"/>
              <a:pPr/>
              <a:t>01/03/2013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8FF3-F322-D043-B9B2-722AB562E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UK_C_Shot_310712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7527261" cy="6858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08465" y="2787852"/>
            <a:ext cx="5499742" cy="1424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211F7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gene data</a:t>
            </a:r>
          </a:p>
          <a:p>
            <a:pPr marL="0" marR="0" lvl="0" indent="0" algn="l" defTabSz="4572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cap="all" dirty="0" smtClean="0">
                <a:solidFill>
                  <a:srgbClr val="211F70"/>
                </a:solidFill>
                <a:latin typeface="+mj-lt"/>
                <a:ea typeface="+mj-ea"/>
                <a:cs typeface="+mj-cs"/>
              </a:rPr>
              <a:t>Oscar </a:t>
            </a:r>
            <a:r>
              <a:rPr lang="en-GB" sz="3600" b="1" cap="all" dirty="0" err="1" smtClean="0">
                <a:solidFill>
                  <a:srgbClr val="211F70"/>
                </a:solidFill>
                <a:latin typeface="+mj-lt"/>
                <a:ea typeface="+mj-ea"/>
                <a:cs typeface="+mj-cs"/>
              </a:rPr>
              <a:t>reuda</a:t>
            </a:r>
            <a:endParaRPr lang="en-GB" sz="3600" b="1" cap="all" dirty="0" smtClean="0">
              <a:solidFill>
                <a:srgbClr val="211F7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cap="all" dirty="0" smtClean="0">
                <a:solidFill>
                  <a:srgbClr val="211F70"/>
                </a:solidFill>
                <a:latin typeface="+mj-lt"/>
                <a:ea typeface="+mj-ea"/>
                <a:cs typeface="+mj-cs"/>
              </a:rPr>
              <a:t>Cambridge research institute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08465" y="4023392"/>
            <a:ext cx="5265877" cy="55958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1" i="0" u="none" strike="noStrike" kern="1200" cap="all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D7FBE3FA-17DB-43DA-9A79-73BDC9A798AD}" type="datetime3">
              <a:rPr lang="en-GB"/>
              <a:pPr/>
              <a:t>1 March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Use the Headers and Footers command to alter this text.</a:t>
            </a:r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GB" dirty="0" smtClean="0"/>
              <a:t>The gene data will consist of a probe name, co-ordinates in the genome, and intensity value for each probe</a:t>
            </a:r>
          </a:p>
          <a:p>
            <a:pPr marL="0" indent="0"/>
            <a:endParaRPr lang="en-GB" dirty="0" smtClean="0"/>
          </a:p>
          <a:p>
            <a:pPr marL="0" indent="0"/>
            <a:r>
              <a:rPr lang="en-GB" dirty="0" smtClean="0"/>
              <a:t>Be aware that there are different versions of the human genome out there. The first data set is aligned to </a:t>
            </a:r>
            <a:r>
              <a:rPr lang="en-GB" altLang="en-US" dirty="0" smtClean="0"/>
              <a:t>“</a:t>
            </a:r>
            <a:r>
              <a:rPr lang="en-GB" dirty="0" smtClean="0"/>
              <a:t>hg18</a:t>
            </a:r>
            <a:r>
              <a:rPr lang="en-GB" altLang="en-US" dirty="0" smtClean="0"/>
              <a:t>”</a:t>
            </a:r>
            <a:endParaRPr lang="en-GB" dirty="0" smtClean="0"/>
          </a:p>
          <a:p>
            <a:pPr marL="0" indent="0"/>
            <a:endParaRPr lang="en-GB" dirty="0" smtClean="0"/>
          </a:p>
          <a:p>
            <a:pPr marL="0" indent="0"/>
            <a:r>
              <a:rPr lang="en-GB" dirty="0" smtClean="0"/>
              <a:t>See (for example) http://genome.ucsc.edu/cgi-bin/hgTables?command=start for other information that could be displayed alongside the microarray data</a:t>
            </a:r>
          </a:p>
          <a:p>
            <a:pPr marL="0" indent="0"/>
            <a:endParaRPr lang="en-GB" dirty="0" smtClean="0"/>
          </a:p>
          <a:p>
            <a:pPr marL="0" indent="0"/>
            <a:r>
              <a:rPr lang="en-GB" dirty="0" smtClean="0"/>
              <a:t>I have been using </a:t>
            </a:r>
            <a:r>
              <a:rPr lang="en-GB" altLang="en-US" dirty="0" smtClean="0"/>
              <a:t>“</a:t>
            </a:r>
            <a:r>
              <a:rPr lang="en-GB" dirty="0" smtClean="0"/>
              <a:t>IGV</a:t>
            </a:r>
            <a:r>
              <a:rPr lang="en-GB" altLang="en-US" dirty="0" smtClean="0"/>
              <a:t>”</a:t>
            </a:r>
            <a:r>
              <a:rPr lang="en-GB" dirty="0" smtClean="0"/>
              <a:t> to view the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81777" y="423512"/>
            <a:ext cx="740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DATA FORMAT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BF0BC0BF-304D-4596-BFDF-134458DDA294}" type="datetime3">
              <a:rPr lang="en-GB"/>
              <a:pPr/>
              <a:t>1 March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 dirty="0"/>
              <a:t>Use the Headers and Footers command to alter this text.</a:t>
            </a: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 smtClean="0"/>
              <a:t>Citizen Scientists will help us pin down exactly where the changes are occurring</a:t>
            </a:r>
          </a:p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defRPr/>
            </a:pPr>
            <a:r>
              <a:rPr lang="en-GB" dirty="0" smtClean="0"/>
              <a:t>This may lead to a better understanding of the mechanism that drives copy number change</a:t>
            </a:r>
          </a:p>
          <a:p>
            <a:pPr marL="0" indent="0">
              <a:defRPr/>
            </a:pPr>
            <a:endParaRPr lang="en-GB" dirty="0" smtClean="0"/>
          </a:p>
          <a:p>
            <a:pPr marL="0" indent="0">
              <a:defRPr/>
            </a:pPr>
            <a:r>
              <a:rPr lang="en-GB" dirty="0" smtClean="0"/>
              <a:t>We may also spot localised changes that were invisible to other technologies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81777" y="375385"/>
            <a:ext cx="733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WHAT DO WE HOPE TO ACHIEVE</a:t>
            </a:r>
            <a:endParaRPr lang="en-GB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4E62021C-12B9-436F-BAD2-E125CCB447EE}" type="datetime3">
              <a:rPr lang="en-GB"/>
              <a:pPr/>
              <a:t>1 March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171450" indent="-171450">
              <a:buFontTx/>
              <a:buChar char="•"/>
              <a:defRPr/>
            </a:pPr>
            <a:r>
              <a:rPr lang="en-GB" dirty="0"/>
              <a:t>Sex chromosomes excluded</a:t>
            </a:r>
          </a:p>
          <a:p>
            <a:pPr>
              <a:defRPr/>
            </a:pPr>
            <a:endParaRPr lang="en-GB" dirty="0"/>
          </a:p>
        </p:txBody>
      </p:sp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3"/>
          <a:srcRect l="5000" r="9158"/>
          <a:stretch>
            <a:fillRect/>
          </a:stretch>
        </p:blipFill>
        <p:spPr bwMode="auto">
          <a:xfrm>
            <a:off x="457200" y="1187450"/>
            <a:ext cx="784940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2909888" y="5408613"/>
            <a:ext cx="561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Picture source: http://www.genome-engineering.com/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3768" y="259882"/>
            <a:ext cx="7827322" cy="1077218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6274" y="259882"/>
            <a:ext cx="7440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A HEALTHY GENOME HAS *TWO COPIES OF EACH CHROMOSOME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076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HELICOPTER VIEW OF CELL BIOLOGY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457200" y="2935705"/>
            <a:ext cx="1578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dirty="0" smtClean="0"/>
              <a:t>DNA contains </a:t>
            </a:r>
          </a:p>
          <a:p>
            <a:pPr lvl="1">
              <a:buNone/>
            </a:pPr>
            <a:r>
              <a:rPr lang="en-GB" dirty="0" smtClean="0"/>
              <a:t>genes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317" y="2935705"/>
            <a:ext cx="1966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dirty="0" smtClean="0"/>
              <a:t>Genes are factories to generate RNA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4507" y="2935705"/>
            <a:ext cx="1877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/>
              <a:t>RNA gives template for proteins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8019" y="2935705"/>
            <a:ext cx="1448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/>
              <a:t>Proteins do things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4005" y="478375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Symbol" pitchFamily="18" charset="2"/>
              <a:buNone/>
            </a:pPr>
            <a:r>
              <a:rPr lang="en-GB" dirty="0" smtClean="0"/>
              <a:t>If we lose one or both copies of a factory, we lose the ability to do that </a:t>
            </a:r>
            <a:r>
              <a:rPr lang="en-GB" altLang="en-US" dirty="0" smtClean="0"/>
              <a:t>‘</a:t>
            </a:r>
            <a:r>
              <a:rPr lang="en-GB" dirty="0" smtClean="0"/>
              <a:t>thing</a:t>
            </a:r>
            <a:r>
              <a:rPr lang="en-GB" altLang="en-US" dirty="0" smtClean="0"/>
              <a:t>’</a:t>
            </a:r>
            <a:r>
              <a:rPr lang="en-GB" dirty="0" smtClean="0"/>
              <a:t> (e.g. kill cells that look like cancer)</a:t>
            </a:r>
          </a:p>
          <a:p>
            <a:pPr lvl="1">
              <a:buFont typeface="Symbol" pitchFamily="18" charset="2"/>
              <a:buNone/>
            </a:pPr>
            <a:endParaRPr lang="en-GB" dirty="0" smtClean="0"/>
          </a:p>
          <a:p>
            <a:pPr lvl="1">
              <a:buFont typeface="Symbol" pitchFamily="18" charset="2"/>
              <a:buNone/>
            </a:pPr>
            <a:endParaRPr lang="en-GB" dirty="0" smtClean="0"/>
          </a:p>
          <a:p>
            <a:pPr lvl="1">
              <a:buFont typeface="Symbol" pitchFamily="18" charset="2"/>
              <a:buNone/>
            </a:pPr>
            <a:r>
              <a:rPr lang="en-GB" dirty="0" smtClean="0"/>
              <a:t>If we gain an extra factory or five, we might do it a bit too much (e.g. grow) 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/>
          <a:srcRect l="7368" t="53096" r="79684" b="24719"/>
          <a:stretch>
            <a:fillRect/>
          </a:stretch>
        </p:blipFill>
        <p:spPr bwMode="auto">
          <a:xfrm>
            <a:off x="673768" y="1777497"/>
            <a:ext cx="1183908" cy="9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www.supercoloring.com/wp-content/main/2009_06/factory-coloring-page-coloring-p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7710" y="1694901"/>
            <a:ext cx="1451844" cy="1077175"/>
          </a:xfrm>
          <a:prstGeom prst="rect">
            <a:avLst/>
          </a:prstGeom>
          <a:noFill/>
        </p:spPr>
      </p:pic>
      <p:pic>
        <p:nvPicPr>
          <p:cNvPr id="2052" name="Picture 4" descr="http://www.neoldavies.net/files/images/blank%20template%201.preview.jpg"/>
          <p:cNvPicPr>
            <a:picLocks noChangeAspect="1" noChangeArrowheads="1"/>
          </p:cNvPicPr>
          <p:nvPr/>
        </p:nvPicPr>
        <p:blipFill>
          <a:blip r:embed="rId5"/>
          <a:srcRect b="30367"/>
          <a:stretch>
            <a:fillRect/>
          </a:stretch>
        </p:blipFill>
        <p:spPr bwMode="auto">
          <a:xfrm>
            <a:off x="5164788" y="1635516"/>
            <a:ext cx="1178260" cy="1136560"/>
          </a:xfrm>
          <a:prstGeom prst="rect">
            <a:avLst/>
          </a:prstGeom>
          <a:noFill/>
        </p:spPr>
      </p:pic>
      <p:pic>
        <p:nvPicPr>
          <p:cNvPr id="2054" name="Picture 6" descr="http://healthonabudget.com/wp-content/uploads/2011/06/Truth-about-Whey-ProteinNatural-Budget-Alternatives-for-Strong-Muscl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30683" y="1808926"/>
            <a:ext cx="1442922" cy="963150"/>
          </a:xfrm>
          <a:prstGeom prst="rect">
            <a:avLst/>
          </a:prstGeom>
          <a:noFill/>
        </p:spPr>
      </p:pic>
      <p:sp>
        <p:nvSpPr>
          <p:cNvPr id="19" name="Pentagon 18"/>
          <p:cNvSpPr/>
          <p:nvPr/>
        </p:nvSpPr>
        <p:spPr>
          <a:xfrm>
            <a:off x="2035744" y="3145777"/>
            <a:ext cx="681708" cy="484632"/>
          </a:xfrm>
          <a:prstGeom prst="homePlat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entagon 19"/>
          <p:cNvSpPr/>
          <p:nvPr/>
        </p:nvSpPr>
        <p:spPr>
          <a:xfrm>
            <a:off x="4483080" y="3145777"/>
            <a:ext cx="681708" cy="484632"/>
          </a:xfrm>
          <a:prstGeom prst="homePlat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entagon 20"/>
          <p:cNvSpPr/>
          <p:nvPr/>
        </p:nvSpPr>
        <p:spPr>
          <a:xfrm>
            <a:off x="6779395" y="3145777"/>
            <a:ext cx="681708" cy="484632"/>
          </a:xfrm>
          <a:prstGeom prst="homePlat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-2191" t="75104" r="-1286"/>
          <a:stretch/>
        </p:blipFill>
        <p:spPr>
          <a:xfrm>
            <a:off x="673768" y="1694046"/>
            <a:ext cx="8220104" cy="3551554"/>
          </a:xfrm>
        </p:spPr>
      </p:pic>
      <p:sp>
        <p:nvSpPr>
          <p:cNvPr id="6" name="TextBox 5"/>
          <p:cNvSpPr txBox="1"/>
          <p:nvPr/>
        </p:nvSpPr>
        <p:spPr>
          <a:xfrm>
            <a:off x="673769" y="5376333"/>
            <a:ext cx="776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 challenge is to spot the points at which copy number changes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73768" y="259882"/>
            <a:ext cx="776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GENE DATA TYPICALLY LOOKS LIKE THIS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9095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eb20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9ED0352C-A215-4039-87C8-13040C0F0067}" type="datetime3">
              <a:rPr lang="en-GB"/>
              <a:pPr/>
              <a:t>1 March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Use the Headers and Footers command to alter this text.</a:t>
            </a:r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99412"/>
            <a:ext cx="8229600" cy="4826752"/>
          </a:xfrm>
        </p:spPr>
        <p:txBody>
          <a:bodyPr/>
          <a:lstStyle/>
          <a:p>
            <a:pPr marL="0" indent="0"/>
            <a:r>
              <a:rPr lang="en-GB" dirty="0" smtClean="0"/>
              <a:t>The minimal copy number data from a microarray can be represented as…</a:t>
            </a:r>
          </a:p>
        </p:txBody>
      </p:sp>
      <p:pic>
        <p:nvPicPr>
          <p:cNvPr id="32773" name="Picture 1" descr="copy number.tiff"/>
          <p:cNvPicPr>
            <a:picLocks noChangeAspect="1"/>
          </p:cNvPicPr>
          <p:nvPr/>
        </p:nvPicPr>
        <p:blipFill>
          <a:blip r:embed="rId3"/>
          <a:srcRect l="4855" r="1077"/>
          <a:stretch>
            <a:fillRect/>
          </a:stretch>
        </p:blipFill>
        <p:spPr bwMode="auto">
          <a:xfrm>
            <a:off x="884239" y="2608264"/>
            <a:ext cx="815975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Box 2"/>
          <p:cNvSpPr txBox="1">
            <a:spLocks noChangeArrowheads="1"/>
          </p:cNvSpPr>
          <p:nvPr/>
        </p:nvSpPr>
        <p:spPr bwMode="auto">
          <a:xfrm>
            <a:off x="2598738" y="5842000"/>
            <a:ext cx="34940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0096"/>
                </a:solidFill>
              </a:rPr>
              <a:t>Known position in genome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 rot="16200000" flipH="1">
            <a:off x="-1380331" y="3577431"/>
            <a:ext cx="375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1D0096"/>
                </a:solidFill>
              </a:rPr>
              <a:t>Probe strength</a:t>
            </a:r>
            <a:br>
              <a:rPr lang="en-US">
                <a:solidFill>
                  <a:srgbClr val="1D0096"/>
                </a:solidFill>
              </a:rPr>
            </a:br>
            <a:r>
              <a:rPr lang="en-US">
                <a:solidFill>
                  <a:srgbClr val="1D0096"/>
                </a:solidFill>
              </a:rPr>
              <a:t>(relative to a normal sample)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84250" y="385011"/>
            <a:ext cx="713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SEGMENTATION OF GENE DATA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fld id="{73230C21-9E5E-4020-8A43-472275A1823A}" type="datetime3">
              <a:rPr lang="en-GB"/>
              <a:pPr/>
              <a:t>1 March 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Use the Headers and Footers command to alter this text.</a:t>
            </a:r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 smtClean="0"/>
              <a:t>We want to identify the change-points as accurately as possible</a:t>
            </a:r>
          </a:p>
        </p:txBody>
      </p:sp>
      <p:pic>
        <p:nvPicPr>
          <p:cNvPr id="34821" name="Picture 1" descr="copy number.tiff"/>
          <p:cNvPicPr>
            <a:picLocks noChangeAspect="1"/>
          </p:cNvPicPr>
          <p:nvPr/>
        </p:nvPicPr>
        <p:blipFill>
          <a:blip r:embed="rId3"/>
          <a:srcRect l="4855" r="1077"/>
          <a:stretch>
            <a:fillRect/>
          </a:stretch>
        </p:blipFill>
        <p:spPr bwMode="auto">
          <a:xfrm>
            <a:off x="984250" y="2830513"/>
            <a:ext cx="815975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5"/>
          <p:cNvSpPr>
            <a:spLocks noChangeArrowheads="1"/>
          </p:cNvSpPr>
          <p:nvPr/>
        </p:nvSpPr>
        <p:spPr bwMode="auto">
          <a:xfrm rot="16200000" flipH="1">
            <a:off x="-1380331" y="3577431"/>
            <a:ext cx="375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1D0096"/>
                </a:solidFill>
              </a:rPr>
              <a:t>Probe strength</a:t>
            </a:r>
            <a:br>
              <a:rPr lang="en-US">
                <a:solidFill>
                  <a:srgbClr val="1D0096"/>
                </a:solidFill>
              </a:rPr>
            </a:br>
            <a:r>
              <a:rPr lang="en-US">
                <a:solidFill>
                  <a:srgbClr val="1D0096"/>
                </a:solidFill>
              </a:rPr>
              <a:t>(relative to a normal sample)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3481388" y="2840038"/>
            <a:ext cx="14287" cy="2497137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3633788" y="2835275"/>
            <a:ext cx="14287" cy="2497138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3729038" y="2859088"/>
            <a:ext cx="14287" cy="2497137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4529138" y="2830513"/>
            <a:ext cx="14287" cy="2497137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814888" y="2844800"/>
            <a:ext cx="14287" cy="2497138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13425" y="2844800"/>
            <a:ext cx="14288" cy="2497138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713413" y="2844800"/>
            <a:ext cx="14287" cy="2497138"/>
          </a:xfrm>
          <a:prstGeom prst="line">
            <a:avLst/>
          </a:prstGeom>
          <a:solidFill>
            <a:srgbClr val="D6026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84250" y="385011"/>
            <a:ext cx="717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SEGMENTATION OF GENE DATA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ingle Corner Rectangle 7"/>
          <p:cNvSpPr/>
          <p:nvPr/>
        </p:nvSpPr>
        <p:spPr>
          <a:xfrm>
            <a:off x="845218" y="1641987"/>
            <a:ext cx="7520607" cy="720697"/>
          </a:xfrm>
          <a:prstGeom prst="round1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2870" y="2808982"/>
            <a:ext cx="757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SECOND TASK: COPY NUMBER CALLING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6" y="1211179"/>
            <a:ext cx="8470232" cy="54845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222435" y="3178314"/>
            <a:ext cx="1606933" cy="11044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3768" y="4365523"/>
            <a:ext cx="1645479" cy="0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4174" y="4787973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LOSS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7539" y="2808982"/>
            <a:ext cx="6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GAIN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3768" y="444548"/>
            <a:ext cx="752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SECOND TASK: COPY NUMBER CALLING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8210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l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0"/>
          <a:stretch>
            <a:fillRect/>
          </a:stretch>
        </p:blipFill>
        <p:spPr>
          <a:xfrm>
            <a:off x="1617061" y="1309035"/>
            <a:ext cx="5701378" cy="53707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4870" y="1192696"/>
            <a:ext cx="1049130" cy="320261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3768" y="259882"/>
            <a:ext cx="7827322" cy="885524"/>
          </a:xfrm>
          <a:prstGeom prst="roundRect">
            <a:avLst/>
          </a:prstGeom>
          <a:solidFill>
            <a:srgbClr val="EC00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870" y="413886"/>
            <a:ext cx="725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SECOND TASK : COPY NUMBER CALLING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209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379</Words>
  <Application>Microsoft Macintosh PowerPoint</Application>
  <PresentationFormat>On-screen Show (4:3)</PresentationFormat>
  <Paragraphs>60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HELICOPTER VIEW OF CELL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2013-02-28T08:56:44Z</dcterms:created>
  <dcterms:modified xsi:type="dcterms:W3CDTF">2013-03-01T13:24:23Z</dcterms:modified>
</cp:coreProperties>
</file>