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63" r:id="rId3"/>
    <p:sldId id="283" r:id="rId4"/>
    <p:sldId id="284" r:id="rId5"/>
    <p:sldId id="285" r:id="rId6"/>
    <p:sldId id="286" r:id="rId7"/>
    <p:sldId id="287" r:id="rId8"/>
    <p:sldId id="288" r:id="rId9"/>
    <p:sldId id="289" r:id="rId10"/>
    <p:sldId id="304" r:id="rId11"/>
    <p:sldId id="305" r:id="rId12"/>
    <p:sldId id="306" r:id="rId13"/>
    <p:sldId id="307" r:id="rId14"/>
    <p:sldId id="308" r:id="rId15"/>
    <p:sldId id="309" r:id="rId16"/>
    <p:sldId id="310" r:id="rId17"/>
    <p:sldId id="311" r:id="rId18"/>
    <p:sldId id="290" r:id="rId19"/>
    <p:sldId id="291" r:id="rId20"/>
    <p:sldId id="297" r:id="rId21"/>
    <p:sldId id="298" r:id="rId22"/>
    <p:sldId id="292" r:id="rId23"/>
    <p:sldId id="293" r:id="rId24"/>
    <p:sldId id="294" r:id="rId25"/>
    <p:sldId id="295" r:id="rId26"/>
    <p:sldId id="296" r:id="rId27"/>
    <p:sldId id="303" r:id="rId28"/>
    <p:sldId id="299" r:id="rId29"/>
    <p:sldId id="300" r:id="rId30"/>
    <p:sldId id="301" r:id="rId31"/>
  </p:sldIdLst>
  <p:sldSz cx="9144000" cy="5143500" type="screen16x9"/>
  <p:notesSz cx="6858000" cy="9144000"/>
  <p:embeddedFontLst>
    <p:embeddedFont>
      <p:font typeface="Bell MT" panose="02020503060305020303" pitchFamily="18" charset="0"/>
      <p:regular r:id="rId33"/>
      <p:bold r:id="rId34"/>
      <p:italic r:id="rId35"/>
    </p:embeddedFont>
    <p:embeddedFont>
      <p:font typeface="Book Antiqua" panose="02040602050305030304" pitchFamily="18" charset="0"/>
      <p:regular r:id="rId36"/>
      <p:bold r:id="rId37"/>
      <p:italic r:id="rId38"/>
      <p:boldItalic r:id="rId39"/>
    </p:embeddedFont>
    <p:embeddedFont>
      <p:font typeface="Copperplate Gothic Bold" panose="020E0705020206020404" pitchFamily="34" charset="0"/>
      <p:regular r:id="rId40"/>
    </p:embeddedFont>
    <p:embeddedFont>
      <p:font typeface="Fira Sans Extra Condensed" panose="020B0503050000020004" pitchFamily="34" charset="0"/>
      <p:regular r:id="rId41"/>
      <p:bold r:id="rId42"/>
      <p:italic r:id="rId43"/>
      <p:boldItalic r:id="rId44"/>
    </p:embeddedFont>
    <p:embeddedFont>
      <p:font typeface="Fira Sans Extra Condensed SemiBold" panose="020B060402020202020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FDB342-2B6A-4041-9676-E2A3F9058250}">
          <p14:sldIdLst>
            <p14:sldId id="256"/>
            <p14:sldId id="263"/>
            <p14:sldId id="283"/>
            <p14:sldId id="284"/>
            <p14:sldId id="285"/>
            <p14:sldId id="286"/>
            <p14:sldId id="287"/>
            <p14:sldId id="288"/>
            <p14:sldId id="289"/>
            <p14:sldId id="304"/>
            <p14:sldId id="305"/>
            <p14:sldId id="306"/>
            <p14:sldId id="307"/>
            <p14:sldId id="308"/>
            <p14:sldId id="309"/>
            <p14:sldId id="310"/>
            <p14:sldId id="311"/>
            <p14:sldId id="290"/>
            <p14:sldId id="291"/>
            <p14:sldId id="297"/>
            <p14:sldId id="298"/>
            <p14:sldId id="292"/>
            <p14:sldId id="293"/>
            <p14:sldId id="294"/>
            <p14:sldId id="295"/>
            <p14:sldId id="296"/>
            <p14:sldId id="303"/>
            <p14:sldId id="299"/>
            <p14:sldId id="300"/>
            <p14:sldId id="301"/>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4848"/>
    <a:srgbClr val="000000"/>
    <a:srgbClr val="F929DB"/>
    <a:srgbClr val="727947"/>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914696-9690-4DB3-8C83-9B54DBB18DC9}">
  <a:tblStyle styleId="{75914696-9690-4DB3-8C83-9B54DBB18D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e2fff653d8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e2fff653d8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4552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411475"/>
            <a:ext cx="5761200" cy="164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2053675"/>
            <a:ext cx="4114800" cy="33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ars.els-cdn.com/content/image/1-s2.0-S0970389619301569-gr1.jpg" TargetMode="External"/><Relationship Id="rId2" Type="http://schemas.openxmlformats.org/officeDocument/2006/relationships/hyperlink" Target="http://www.cs.cornell.edu/home/llee/papers/cutsent.home.html" TargetMode="External"/><Relationship Id="rId1" Type="http://schemas.openxmlformats.org/officeDocument/2006/relationships/slideLayout" Target="../slideLayouts/slideLayout11.xml"/><Relationship Id="rId5" Type="http://schemas.openxmlformats.org/officeDocument/2006/relationships/hyperlink" Target="https://portfolios.cs.earlham.edu/wp-content/uploads/2017/12/Capstone_Submisstion.pdf" TargetMode="External"/><Relationship Id="rId4" Type="http://schemas.openxmlformats.org/officeDocument/2006/relationships/hyperlink" Target="https://www.researchgate.net/profile/Sree-Harissh-Venu/publication/307577577/figure/fig2/AS:401918498230272@1472836245118/Architecture-of-Sentiment-Analysis-phase.pn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analytics-vidhya/sentiment-classification-based-on-financial-news-data-for-portfolio-asset-managers-credit-risk-2f6b54e5dd5e" TargetMode="External"/><Relationship Id="rId2" Type="http://schemas.openxmlformats.org/officeDocument/2006/relationships/image" Target="../media/image13.jpeg"/><Relationship Id="rId1" Type="http://schemas.openxmlformats.org/officeDocument/2006/relationships/slideLayout" Target="../slideLayouts/slideLayout11.xml"/><Relationship Id="rId5" Type="http://schemas.openxmlformats.org/officeDocument/2006/relationships/hyperlink" Target="http://giphy.com/gifs/thank-you-o4LHcRDeiHims" TargetMode="External"/><Relationship Id="rId4" Type="http://schemas.openxmlformats.org/officeDocument/2006/relationships/image" Target="../media/image14.gif"/></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7200" y="1071771"/>
            <a:ext cx="5761200" cy="9819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Sentiment Analysis</a:t>
            </a:r>
            <a:endParaRPr b="1" dirty="0">
              <a:effectLst>
                <a:outerShdw blurRad="38100" dist="38100" dir="2700000" algn="tl">
                  <a:srgbClr val="000000">
                    <a:alpha val="43137"/>
                  </a:srgbClr>
                </a:outerShdw>
              </a:effectLst>
            </a:endParaRPr>
          </a:p>
        </p:txBody>
      </p:sp>
      <p:sp>
        <p:nvSpPr>
          <p:cNvPr id="47" name="Google Shape;47;p15"/>
          <p:cNvSpPr txBox="1">
            <a:spLocks noGrp="1"/>
          </p:cNvSpPr>
          <p:nvPr>
            <p:ph type="subTitle" idx="1"/>
          </p:nvPr>
        </p:nvSpPr>
        <p:spPr>
          <a:xfrm>
            <a:off x="1339651" y="2006902"/>
            <a:ext cx="4114800" cy="43716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GB"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a:ea typeface="Roboto"/>
                <a:sym typeface="Roboto"/>
              </a:rPr>
              <a:t>Let’s Begin !!!</a:t>
            </a:r>
          </a:p>
        </p:txBody>
      </p:sp>
      <p:grpSp>
        <p:nvGrpSpPr>
          <p:cNvPr id="48" name="Google Shape;48;p15"/>
          <p:cNvGrpSpPr/>
          <p:nvPr/>
        </p:nvGrpSpPr>
        <p:grpSpPr>
          <a:xfrm>
            <a:off x="457214" y="411508"/>
            <a:ext cx="8229764" cy="4320573"/>
            <a:chOff x="457214" y="411508"/>
            <a:chExt cx="8229764" cy="4320573"/>
          </a:xfrm>
        </p:grpSpPr>
        <p:cxnSp>
          <p:nvCxnSpPr>
            <p:cNvPr id="49" name="Google Shape;49;p15"/>
            <p:cNvCxnSpPr>
              <a:stCxn id="50" idx="3"/>
              <a:endCxn id="51" idx="7"/>
            </p:cNvCxnSpPr>
            <p:nvPr/>
          </p:nvCxnSpPr>
          <p:spPr>
            <a:xfrm flipH="1">
              <a:off x="6524249" y="1294102"/>
              <a:ext cx="1280100" cy="176100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52;p15"/>
            <p:cNvCxnSpPr>
              <a:stCxn id="51" idx="2"/>
              <a:endCxn id="53" idx="6"/>
            </p:cNvCxnSpPr>
            <p:nvPr/>
          </p:nvCxnSpPr>
          <p:spPr>
            <a:xfrm flipH="1">
              <a:off x="4661228" y="3131674"/>
              <a:ext cx="1677900" cy="10581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15"/>
            <p:cNvCxnSpPr>
              <a:stCxn id="53" idx="2"/>
              <a:endCxn id="55" idx="6"/>
            </p:cNvCxnSpPr>
            <p:nvPr/>
          </p:nvCxnSpPr>
          <p:spPr>
            <a:xfrm rot="10800000">
              <a:off x="2768985" y="3131666"/>
              <a:ext cx="1713600" cy="10581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5"/>
            <p:cNvCxnSpPr>
              <a:stCxn id="55" idx="2"/>
              <a:endCxn id="57" idx="6"/>
            </p:cNvCxnSpPr>
            <p:nvPr/>
          </p:nvCxnSpPr>
          <p:spPr>
            <a:xfrm flipH="1">
              <a:off x="881438" y="3131614"/>
              <a:ext cx="1743300" cy="618000"/>
            </a:xfrm>
            <a:prstGeom prst="straightConnector1">
              <a:avLst/>
            </a:prstGeom>
            <a:noFill/>
            <a:ln w="9525" cap="flat" cmpd="sng">
              <a:solidFill>
                <a:schemeClr val="dk2"/>
              </a:solidFill>
              <a:prstDash val="solid"/>
              <a:round/>
              <a:headEnd type="none" w="med" len="med"/>
              <a:tailEnd type="none" w="med" len="med"/>
            </a:ln>
          </p:spPr>
        </p:cxnSp>
        <p:grpSp>
          <p:nvGrpSpPr>
            <p:cNvPr id="58" name="Google Shape;58;p15"/>
            <p:cNvGrpSpPr/>
            <p:nvPr/>
          </p:nvGrpSpPr>
          <p:grpSpPr>
            <a:xfrm>
              <a:off x="457214" y="3385326"/>
              <a:ext cx="728701" cy="728701"/>
              <a:chOff x="1786425" y="2013025"/>
              <a:chExt cx="573600" cy="573600"/>
            </a:xfrm>
          </p:grpSpPr>
          <p:sp>
            <p:nvSpPr>
              <p:cNvPr id="59" name="Google Shape;59;p15"/>
              <p:cNvSpPr/>
              <p:nvPr/>
            </p:nvSpPr>
            <p:spPr>
              <a:xfrm>
                <a:off x="1786425" y="2013025"/>
                <a:ext cx="573600" cy="57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2025925" y="2252525"/>
                <a:ext cx="94500" cy="9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5"/>
            <p:cNvGrpSpPr/>
            <p:nvPr/>
          </p:nvGrpSpPr>
          <p:grpSpPr>
            <a:xfrm>
              <a:off x="2258945" y="2693670"/>
              <a:ext cx="875887" cy="875887"/>
              <a:chOff x="3262525" y="1556125"/>
              <a:chExt cx="573600" cy="573600"/>
            </a:xfrm>
          </p:grpSpPr>
          <p:sp>
            <p:nvSpPr>
              <p:cNvPr id="61" name="Google Shape;61;p15"/>
              <p:cNvSpPr/>
              <p:nvPr/>
            </p:nvSpPr>
            <p:spPr>
              <a:xfrm>
                <a:off x="3262525" y="1556125"/>
                <a:ext cx="573600" cy="57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3502075" y="1795675"/>
                <a:ext cx="94500" cy="9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15"/>
            <p:cNvGrpSpPr/>
            <p:nvPr/>
          </p:nvGrpSpPr>
          <p:grpSpPr>
            <a:xfrm>
              <a:off x="4029596" y="3647403"/>
              <a:ext cx="1084678" cy="1084678"/>
              <a:chOff x="4738613" y="2888163"/>
              <a:chExt cx="573600" cy="573600"/>
            </a:xfrm>
          </p:grpSpPr>
          <p:sp>
            <p:nvSpPr>
              <p:cNvPr id="63" name="Google Shape;63;p15"/>
              <p:cNvSpPr/>
              <p:nvPr/>
            </p:nvSpPr>
            <p:spPr>
              <a:xfrm>
                <a:off x="4738613" y="2888163"/>
                <a:ext cx="573600" cy="57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978163" y="3127725"/>
                <a:ext cx="94500" cy="9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5"/>
            <p:cNvGrpSpPr/>
            <p:nvPr/>
          </p:nvGrpSpPr>
          <p:grpSpPr>
            <a:xfrm>
              <a:off x="5789510" y="2473726"/>
              <a:ext cx="1316125" cy="1316125"/>
              <a:chOff x="6214713" y="2013025"/>
              <a:chExt cx="573600" cy="573600"/>
            </a:xfrm>
          </p:grpSpPr>
          <p:sp>
            <p:nvSpPr>
              <p:cNvPr id="65" name="Google Shape;65;p15"/>
              <p:cNvSpPr/>
              <p:nvPr/>
            </p:nvSpPr>
            <p:spPr>
              <a:xfrm>
                <a:off x="6214713" y="2013025"/>
                <a:ext cx="573600" cy="573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454250" y="2252525"/>
                <a:ext cx="94500" cy="9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5"/>
            <p:cNvGrpSpPr/>
            <p:nvPr/>
          </p:nvGrpSpPr>
          <p:grpSpPr>
            <a:xfrm>
              <a:off x="7105907" y="411508"/>
              <a:ext cx="1581071" cy="1581071"/>
              <a:chOff x="7690825" y="1556125"/>
              <a:chExt cx="573600" cy="573600"/>
            </a:xfrm>
          </p:grpSpPr>
          <p:sp>
            <p:nvSpPr>
              <p:cNvPr id="67" name="Google Shape;67;p15"/>
              <p:cNvSpPr/>
              <p:nvPr/>
            </p:nvSpPr>
            <p:spPr>
              <a:xfrm>
                <a:off x="7690825" y="1556125"/>
                <a:ext cx="573600" cy="573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7930375" y="1795663"/>
                <a:ext cx="94500" cy="9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5"/>
            <p:cNvGrpSpPr/>
            <p:nvPr/>
          </p:nvGrpSpPr>
          <p:grpSpPr>
            <a:xfrm>
              <a:off x="4250547" y="3868314"/>
              <a:ext cx="643314" cy="643281"/>
              <a:chOff x="5053900" y="3804850"/>
              <a:chExt cx="483150" cy="483125"/>
            </a:xfrm>
          </p:grpSpPr>
          <p:sp>
            <p:nvSpPr>
              <p:cNvPr id="69" name="Google Shape;69;p15"/>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70;p15"/>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71;p15"/>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72;p15"/>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 name="Google Shape;73;p15"/>
            <p:cNvGrpSpPr/>
            <p:nvPr/>
          </p:nvGrpSpPr>
          <p:grpSpPr>
            <a:xfrm>
              <a:off x="605574" y="3533597"/>
              <a:ext cx="432155" cy="432155"/>
              <a:chOff x="5648375" y="3804850"/>
              <a:chExt cx="483125" cy="483125"/>
            </a:xfrm>
          </p:grpSpPr>
          <p:sp>
            <p:nvSpPr>
              <p:cNvPr id="74" name="Google Shape;74;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75;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76;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77;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78;p15"/>
            <p:cNvGrpSpPr/>
            <p:nvPr/>
          </p:nvGrpSpPr>
          <p:grpSpPr>
            <a:xfrm>
              <a:off x="2437416" y="2871997"/>
              <a:ext cx="519456" cy="519456"/>
              <a:chOff x="5648375" y="3804850"/>
              <a:chExt cx="483125" cy="483125"/>
            </a:xfrm>
          </p:grpSpPr>
          <p:sp>
            <p:nvSpPr>
              <p:cNvPr id="79" name="Google Shape;79;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80;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81;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82;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3" name="Google Shape;83;p15"/>
            <p:cNvGrpSpPr/>
            <p:nvPr/>
          </p:nvGrpSpPr>
          <p:grpSpPr>
            <a:xfrm>
              <a:off x="6057410" y="2741283"/>
              <a:ext cx="780537" cy="780488"/>
              <a:chOff x="5648375" y="3804850"/>
              <a:chExt cx="483125" cy="483125"/>
            </a:xfrm>
          </p:grpSpPr>
          <p:sp>
            <p:nvSpPr>
              <p:cNvPr id="84" name="Google Shape;84;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85;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86;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87;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 name="Google Shape;88;p15"/>
            <p:cNvGrpSpPr/>
            <p:nvPr/>
          </p:nvGrpSpPr>
          <p:grpSpPr>
            <a:xfrm>
              <a:off x="7427662" y="733166"/>
              <a:ext cx="937649" cy="937649"/>
              <a:chOff x="5648375" y="3804850"/>
              <a:chExt cx="483125" cy="483125"/>
            </a:xfrm>
          </p:grpSpPr>
          <p:sp>
            <p:nvSpPr>
              <p:cNvPr id="89" name="Google Shape;89;p1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90;p1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91;p1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92;p1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649924"/>
            <a:ext cx="8724562" cy="4185761"/>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Extract stock sentiments from financial news headlines in FinViz website using Python</a:t>
            </a:r>
            <a:r>
              <a:rPr lang="en-US" dirty="0">
                <a:solidFill>
                  <a:schemeClr val="tx1"/>
                </a:solidFill>
                <a:latin typeface="Book Antiqua" panose="02040602050305030304" pitchFamily="18" charset="0"/>
              </a:rPr>
              <a:t>.</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dirty="0">
                <a:solidFill>
                  <a:schemeClr val="tx1"/>
                </a:solidFill>
                <a:latin typeface="Book Antiqua" panose="02040602050305030304" pitchFamily="18" charset="0"/>
              </a:rPr>
              <a:t>FinViz is definitely one of my favorite go-to websites for information on the stock market. From fundamental ratios, technical indicators to news headlines and insider training data, it is a perfect stock screener. Furthermore, it has updated information on the performance of each sector, industry and any major stock index.</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dirty="0">
                <a:solidFill>
                  <a:schemeClr val="tx1"/>
                </a:solidFill>
                <a:latin typeface="Book Antiqua" panose="02040602050305030304" pitchFamily="18" charset="0"/>
              </a:rPr>
              <a:t>An example of the news headlines section for Amazon (with ticker ‘AMZN’) from the FinViz website is given below. Feel free to visit it and scroll down to this section to see it for yourself! This section is updated live, for every single stock.</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dirty="0">
                <a:solidFill>
                  <a:schemeClr val="tx1"/>
                </a:solidFill>
                <a:latin typeface="Book Antiqua" panose="02040602050305030304" pitchFamily="18" charset="0"/>
              </a:rPr>
              <a:t>Instead of having to go through each headline for every stock you are interested in, we can use Python to parse this website data and perform sentiment analysis (i.e. assign a sentiment score) for each headline before averaging it over a period of time.</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dirty="0">
                <a:solidFill>
                  <a:schemeClr val="tx1"/>
                </a:solidFill>
                <a:latin typeface="Book Antiqua" panose="02040602050305030304" pitchFamily="18" charset="0"/>
              </a:rPr>
              <a:t>The idea is that the averaged value may give valuable information for the overall sentiment of a stock for a given day (or week if you decide to average over a week’s news). What makes it easier to parse the website is that you simply have to add the stock ticker at the end of this url ‘https://finviz.com/quote.ashx?t=’ to parse it (see the url in the image above). Let’s get right down to it!</a:t>
            </a:r>
          </a:p>
        </p:txBody>
      </p:sp>
    </p:spTree>
    <p:extLst>
      <p:ext uri="{BB962C8B-B14F-4D97-AF65-F5344CB8AC3E}">
        <p14:creationId xmlns:p14="http://schemas.microsoft.com/office/powerpoint/2010/main" val="139006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7BB37-EC59-486C-A6C9-7278696CB0D3}"/>
              </a:ext>
            </a:extLst>
          </p:cNvPr>
          <p:cNvPicPr>
            <a:picLocks noChangeAspect="1"/>
          </p:cNvPicPr>
          <p:nvPr/>
        </p:nvPicPr>
        <p:blipFill>
          <a:blip r:embed="rId2"/>
          <a:stretch>
            <a:fillRect/>
          </a:stretch>
        </p:blipFill>
        <p:spPr>
          <a:xfrm>
            <a:off x="1853943" y="201707"/>
            <a:ext cx="5436114" cy="4175311"/>
          </a:xfrm>
          <a:prstGeom prst="rect">
            <a:avLst/>
          </a:prstGeom>
        </p:spPr>
      </p:pic>
      <p:sp>
        <p:nvSpPr>
          <p:cNvPr id="5" name="TextBox 4">
            <a:extLst>
              <a:ext uri="{FF2B5EF4-FFF2-40B4-BE49-F238E27FC236}">
                <a16:creationId xmlns:a16="http://schemas.microsoft.com/office/drawing/2014/main" id="{B162F9CF-D878-40C2-8324-0B6365B2DCDF}"/>
              </a:ext>
            </a:extLst>
          </p:cNvPr>
          <p:cNvSpPr txBox="1"/>
          <p:nvPr/>
        </p:nvSpPr>
        <p:spPr>
          <a:xfrm>
            <a:off x="2286000" y="4535774"/>
            <a:ext cx="4572000" cy="307777"/>
          </a:xfrm>
          <a:prstGeom prst="rect">
            <a:avLst/>
          </a:prstGeom>
          <a:noFill/>
        </p:spPr>
        <p:txBody>
          <a:bodyPr wrap="square">
            <a:spAutoFit/>
          </a:bodyPr>
          <a:lstStyle/>
          <a:p>
            <a:r>
              <a:rPr lang="en-US" dirty="0"/>
              <a:t>News Section in FinViz page for ‘AMZN’ stock ticker</a:t>
            </a:r>
          </a:p>
        </p:txBody>
      </p:sp>
    </p:spTree>
    <p:extLst>
      <p:ext uri="{BB962C8B-B14F-4D97-AF65-F5344CB8AC3E}">
        <p14:creationId xmlns:p14="http://schemas.microsoft.com/office/powerpoint/2010/main" val="17146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649924"/>
            <a:ext cx="8724562" cy="4185761"/>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1)  Import Libraries</a:t>
            </a:r>
          </a:p>
          <a:p>
            <a:pPr algn="l"/>
            <a:r>
              <a:rPr lang="en-US" b="0" i="0" dirty="0">
                <a:solidFill>
                  <a:schemeClr val="tx1"/>
                </a:solidFill>
                <a:latin typeface="Book Antiqua" panose="02040602050305030304" pitchFamily="18" charset="0"/>
              </a:rPr>
              <a:t>First, we import the libraries that we need to store the data. ‘BeautifulSoup’ is needed to parse data from FinViz while ‘requests’ is needed to get data. ‘Pandas’ is used to store the data in DataFrames while ‘Matplotlib’ is used to plot the sentiment on a chart. Finally, the ‘nltk.sentiment.vader’ library is used to perform sentiment analysis on the news headlines!</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2)  Store the Date, Time and News Headlines Data</a:t>
            </a:r>
          </a:p>
          <a:p>
            <a:pPr algn="l"/>
            <a:r>
              <a:rPr lang="en-US" dirty="0">
                <a:solidFill>
                  <a:schemeClr val="tx1"/>
                </a:solidFill>
                <a:latin typeface="Book Antiqua" panose="02040602050305030304" pitchFamily="18" charset="0"/>
              </a:rPr>
              <a:t>Let’s take a closer look at the news headlines for Amazon (AMZN) and its corresponding html code below. You can also visit the FinViz page and view the html code in your browser.</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Notice from the above code that all the news is stored into a table with id=“news-table”. I have included two rows of data from the table, bounded by &lt;tr&gt; &lt;/tr&gt; tags. The code for one of the rows is boxed up. Note the date and time data between the first &lt;td&gt;&lt;/td&gt; tags in the box, and the news headline text in the &lt;a&gt;&lt;/a&gt; tags. We are going to extract the date, time and news headline for each row and perform sentiment analysis on the news headline.</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The code below shows stores the entire ‘news-table’ from the FinViz website into a Python dictionary, news_tables, for theses stocks — Amazon (AMZN), Tesla (TSLA) and Google(GOOG) (or rather Alphabet, the company that owns Google). You can include as many tickers as you want in the tickers list.</a:t>
            </a:r>
          </a:p>
        </p:txBody>
      </p:sp>
    </p:spTree>
    <p:extLst>
      <p:ext uri="{BB962C8B-B14F-4D97-AF65-F5344CB8AC3E}">
        <p14:creationId xmlns:p14="http://schemas.microsoft.com/office/powerpoint/2010/main" val="287732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7000">
              <a:schemeClr val="bg1"/>
            </a:gs>
            <a:gs pos="100000">
              <a:schemeClr val="accent6">
                <a:lumMod val="50000"/>
              </a:schemeClr>
            </a:gs>
          </a:gsLst>
          <a:lin ang="162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3FE83-7425-484B-A700-B269807691E7}"/>
              </a:ext>
            </a:extLst>
          </p:cNvPr>
          <p:cNvPicPr>
            <a:picLocks noChangeAspect="1"/>
          </p:cNvPicPr>
          <p:nvPr/>
        </p:nvPicPr>
        <p:blipFill>
          <a:blip r:embed="rId2"/>
          <a:stretch>
            <a:fillRect/>
          </a:stretch>
        </p:blipFill>
        <p:spPr>
          <a:xfrm>
            <a:off x="1462833" y="1913528"/>
            <a:ext cx="6218334" cy="3166337"/>
          </a:xfrm>
          <a:prstGeom prst="rect">
            <a:avLst/>
          </a:prstGeom>
        </p:spPr>
      </p:pic>
      <p:pic>
        <p:nvPicPr>
          <p:cNvPr id="5" name="Picture 4">
            <a:extLst>
              <a:ext uri="{FF2B5EF4-FFF2-40B4-BE49-F238E27FC236}">
                <a16:creationId xmlns:a16="http://schemas.microsoft.com/office/drawing/2014/main" id="{CA4866B3-3937-49BA-9334-A4BE485B0CDF}"/>
              </a:ext>
            </a:extLst>
          </p:cNvPr>
          <p:cNvPicPr>
            <a:picLocks noChangeAspect="1"/>
          </p:cNvPicPr>
          <p:nvPr/>
        </p:nvPicPr>
        <p:blipFill>
          <a:blip r:embed="rId3"/>
          <a:stretch>
            <a:fillRect/>
          </a:stretch>
        </p:blipFill>
        <p:spPr>
          <a:xfrm>
            <a:off x="1609312" y="113052"/>
            <a:ext cx="5925377" cy="1800476"/>
          </a:xfrm>
          <a:prstGeom prst="rect">
            <a:avLst/>
          </a:prstGeom>
        </p:spPr>
      </p:pic>
    </p:spTree>
    <p:extLst>
      <p:ext uri="{BB962C8B-B14F-4D97-AF65-F5344CB8AC3E}">
        <p14:creationId xmlns:p14="http://schemas.microsoft.com/office/powerpoint/2010/main" val="329709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1037068"/>
            <a:ext cx="8724562" cy="3970318"/>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3)  Print the Data Stored in news_tables (optional)</a:t>
            </a:r>
          </a:p>
          <a:p>
            <a:pPr algn="l"/>
            <a:r>
              <a:rPr lang="en-US" b="0" i="0" dirty="0">
                <a:solidFill>
                  <a:schemeClr val="tx1"/>
                </a:solidFill>
                <a:latin typeface="Book Antiqua" panose="02040602050305030304" pitchFamily="18" charset="0"/>
              </a:rPr>
              <a:t>To get a sense of what is stored in the news_tables dictionary for ‘AMZN’. Feel free to run the code below, which iterates through each &lt;tr&gt;&lt;/tr&gt; tags (for the first 4 rows) to obtain the headlines between the &lt;a&gt;&lt;/a&gt; tags and the date and time between the &lt;td&gt;&lt;/td&gt; tags before printing them out. This step is optional and is for your own learning.</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You should get something like this below (with more updated headlines of course).</a:t>
            </a:r>
          </a:p>
          <a:p>
            <a:pPr algn="l"/>
            <a:endParaRPr lang="en-US" dirty="0">
              <a:solidFill>
                <a:schemeClr val="tx1">
                  <a:lumMod val="95000"/>
                  <a:lumOff val="5000"/>
                </a:schemeClr>
              </a:solidFill>
              <a:effectLst>
                <a:outerShdw blurRad="38100" dist="38100" dir="2700000" algn="tl">
                  <a:srgbClr val="000000">
                    <a:alpha val="43137"/>
                  </a:srgbClr>
                </a:outerShdw>
              </a:effectLst>
              <a:latin typeface="Book Antiqua" panose="02040602050305030304" pitchFamily="18" charset="0"/>
            </a:endParaRP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Is It Too Late to Buy Shopify Stock?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Jan-01-22 08:15AM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3 Red-Hot Growth Stocks to Buy in 2022 and Beyond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08:00AM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Will JD.com Be Worth More Than Tesla by 2032?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06:25AM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Sea Limited Is Down 40% From Its High. Is It a Buy? </a:t>
            </a:r>
          </a:p>
          <a:p>
            <a:pPr algn="l"/>
            <a:r>
              <a:rPr lang="en-US" b="0" i="0" dirty="0">
                <a:solidFill>
                  <a:schemeClr val="tx1">
                    <a:lumMod val="95000"/>
                    <a:lumOff val="5000"/>
                  </a:schemeClr>
                </a:solidFill>
                <a:effectLst>
                  <a:outerShdw blurRad="38100" dist="38100" dir="2700000" algn="tl">
                    <a:srgbClr val="000000">
                      <a:alpha val="43137"/>
                    </a:srgbClr>
                  </a:outerShdw>
                </a:effectLst>
                <a:latin typeface="Courier New" panose="02070309020205020404" pitchFamily="49" charset="0"/>
              </a:rPr>
              <a:t>06:10AM </a:t>
            </a:r>
            <a:endParaRPr lang="en-US" dirty="0">
              <a:solidFill>
                <a:schemeClr val="tx1">
                  <a:lumMod val="95000"/>
                  <a:lumOff val="5000"/>
                </a:schemeClr>
              </a:solidFill>
              <a:effectLst>
                <a:outerShdw blurRad="38100" dist="38100" dir="2700000" algn="tl">
                  <a:srgbClr val="000000">
                    <a:alpha val="43137"/>
                  </a:srgbClr>
                </a:outerShdw>
              </a:effectLst>
              <a:latin typeface="Book Antiqua" panose="02040602050305030304" pitchFamily="18" charset="0"/>
            </a:endParaRPr>
          </a:p>
          <a:p>
            <a:pPr algn="l"/>
            <a:endParaRPr lang="en-US" dirty="0">
              <a:solidFill>
                <a:schemeClr val="tx1"/>
              </a:solidFill>
              <a:latin typeface="Book Antiqua" panose="02040602050305030304" pitchFamily="18" charset="0"/>
            </a:endParaRPr>
          </a:p>
          <a:p>
            <a:pPr algn="l"/>
            <a:endParaRPr lang="en-US"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36095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1037068"/>
            <a:ext cx="8724562" cy="2031325"/>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4) Parse the Date, Time and News Headlines into a Python List</a:t>
            </a:r>
          </a:p>
          <a:p>
            <a:pPr algn="l"/>
            <a:r>
              <a:rPr lang="en-US" b="0" i="0" dirty="0">
                <a:solidFill>
                  <a:schemeClr val="tx1"/>
                </a:solidFill>
                <a:latin typeface="Book Antiqua" panose="02040602050305030304" pitchFamily="18" charset="0"/>
              </a:rPr>
              <a:t>The following code is similar to the one above, but this time it parses the date, time and headlines into a Python list called parsed_news instead of printing it out. The if, else loop is necessary because if you look at the news headlines above, only the first news of each day has the ‘date’ label, the rest of the news only has the ‘time’ label so we have to account for this.</a:t>
            </a:r>
          </a:p>
          <a:p>
            <a:pPr algn="l"/>
            <a:endParaRPr lang="en-US" dirty="0">
              <a:solidFill>
                <a:schemeClr val="tx1"/>
              </a:solidFill>
              <a:latin typeface="Book Antiqua" panose="02040602050305030304" pitchFamily="18" charset="0"/>
            </a:endParaRPr>
          </a:p>
          <a:p>
            <a:pPr algn="l"/>
            <a:r>
              <a:rPr lang="en-US" b="0" i="0" dirty="0">
                <a:solidFill>
                  <a:srgbClr val="292929"/>
                </a:solidFill>
                <a:effectLst/>
                <a:latin typeface="Book Antiqua" panose="02040602050305030304" pitchFamily="18" charset="0"/>
              </a:rPr>
              <a:t>Part of your list from the above code with look like this. Notice that it is actually a list of lists, with each list containing the ticker symbol, date, time and corresponding news-headline.</a:t>
            </a:r>
            <a:endParaRPr lang="en-US" dirty="0">
              <a:solidFill>
                <a:schemeClr val="tx1"/>
              </a:solidFill>
              <a:latin typeface="Book Antiqua" panose="02040602050305030304" pitchFamily="18" charset="0"/>
            </a:endParaRPr>
          </a:p>
          <a:p>
            <a:pPr algn="l"/>
            <a:endParaRPr lang="en-US" dirty="0">
              <a:solidFill>
                <a:schemeClr val="tx1"/>
              </a:solidFill>
              <a:latin typeface="Book Antiqua" panose="02040602050305030304" pitchFamily="18" charset="0"/>
            </a:endParaRPr>
          </a:p>
        </p:txBody>
      </p:sp>
      <p:pic>
        <p:nvPicPr>
          <p:cNvPr id="4" name="Picture 3">
            <a:extLst>
              <a:ext uri="{FF2B5EF4-FFF2-40B4-BE49-F238E27FC236}">
                <a16:creationId xmlns:a16="http://schemas.microsoft.com/office/drawing/2014/main" id="{EBA64CBF-A806-4BBF-B61E-B3260FE88D6E}"/>
              </a:ext>
            </a:extLst>
          </p:cNvPr>
          <p:cNvPicPr>
            <a:picLocks noChangeAspect="1"/>
          </p:cNvPicPr>
          <p:nvPr/>
        </p:nvPicPr>
        <p:blipFill>
          <a:blip r:embed="rId2"/>
          <a:stretch>
            <a:fillRect/>
          </a:stretch>
        </p:blipFill>
        <p:spPr>
          <a:xfrm>
            <a:off x="1954564" y="2850788"/>
            <a:ext cx="4735348" cy="2192191"/>
          </a:xfrm>
          <a:prstGeom prst="rect">
            <a:avLst/>
          </a:prstGeom>
        </p:spPr>
      </p:pic>
    </p:spTree>
    <p:extLst>
      <p:ext uri="{BB962C8B-B14F-4D97-AF65-F5344CB8AC3E}">
        <p14:creationId xmlns:p14="http://schemas.microsoft.com/office/powerpoint/2010/main" val="375659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1037068"/>
            <a:ext cx="8724562" cy="2031325"/>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5)  Sentiment Analysis with Vader!</a:t>
            </a:r>
          </a:p>
          <a:p>
            <a:pPr algn="l"/>
            <a:r>
              <a:rPr lang="en-US" b="0" i="0" dirty="0">
                <a:solidFill>
                  <a:schemeClr val="tx1"/>
                </a:solidFill>
                <a:latin typeface="Book Antiqua" panose="02040602050305030304" pitchFamily="18" charset="0"/>
              </a:rPr>
              <a:t>It is now time to perform sentiment analysis with nltk.sentiment.vader, finally! We store the ticker, date, time, headlines in a Pandas DataFrame, perform sentiment analysis on the headlines before adding an additional column in the DataFrame to store the sentiment scores for each headline.</a:t>
            </a:r>
          </a:p>
          <a:p>
            <a:pPr algn="l"/>
            <a:endParaRPr lang="en-US" dirty="0">
              <a:solidFill>
                <a:schemeClr val="tx1"/>
              </a:solidFill>
              <a:latin typeface="Book Antiqua" panose="02040602050305030304" pitchFamily="18" charset="0"/>
            </a:endParaRPr>
          </a:p>
          <a:p>
            <a:pPr algn="l"/>
            <a:r>
              <a:rPr lang="en-US" b="0" i="0" dirty="0">
                <a:solidFill>
                  <a:schemeClr val="tx1">
                    <a:lumMod val="95000"/>
                    <a:lumOff val="5000"/>
                  </a:schemeClr>
                </a:solidFill>
                <a:effectLst/>
                <a:latin typeface="Book Antiqua" panose="02040602050305030304" pitchFamily="18" charset="0"/>
              </a:rPr>
              <a:t>The first 5 rows of the DataFrame from the code above should look something like this. The ‘compound’ column gives the sentiment scores. For positive scores, the higher the value, the more positive the sentiment is. Similarly for negative scores, the more negative the value, the more negative the sentiment is. The scores range from -1 to 1.</a:t>
            </a:r>
            <a:endParaRPr lang="en-US" dirty="0">
              <a:solidFill>
                <a:schemeClr val="tx1">
                  <a:lumMod val="95000"/>
                  <a:lumOff val="5000"/>
                </a:schemeClr>
              </a:solidFill>
              <a:latin typeface="Book Antiqua" panose="02040602050305030304" pitchFamily="18" charset="0"/>
            </a:endParaRPr>
          </a:p>
        </p:txBody>
      </p:sp>
      <p:pic>
        <p:nvPicPr>
          <p:cNvPr id="5" name="Picture 4">
            <a:extLst>
              <a:ext uri="{FF2B5EF4-FFF2-40B4-BE49-F238E27FC236}">
                <a16:creationId xmlns:a16="http://schemas.microsoft.com/office/drawing/2014/main" id="{BB592FDC-9A6E-4915-9476-59745F5000D4}"/>
              </a:ext>
            </a:extLst>
          </p:cNvPr>
          <p:cNvPicPr>
            <a:picLocks noChangeAspect="1"/>
          </p:cNvPicPr>
          <p:nvPr/>
        </p:nvPicPr>
        <p:blipFill>
          <a:blip r:embed="rId2"/>
          <a:stretch>
            <a:fillRect/>
          </a:stretch>
        </p:blipFill>
        <p:spPr>
          <a:xfrm>
            <a:off x="808709" y="3135628"/>
            <a:ext cx="7526582" cy="1819613"/>
          </a:xfrm>
          <a:prstGeom prst="rect">
            <a:avLst/>
          </a:prstGeom>
        </p:spPr>
      </p:pic>
    </p:spTree>
    <p:extLst>
      <p:ext uri="{BB962C8B-B14F-4D97-AF65-F5344CB8AC3E}">
        <p14:creationId xmlns:p14="http://schemas.microsoft.com/office/powerpoint/2010/main" val="415565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6">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Working Model Explanation</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6" name="TextBox 5">
            <a:extLst>
              <a:ext uri="{FF2B5EF4-FFF2-40B4-BE49-F238E27FC236}">
                <a16:creationId xmlns:a16="http://schemas.microsoft.com/office/drawing/2014/main" id="{39E2485D-F295-4327-938D-E5541CDB5B06}"/>
              </a:ext>
            </a:extLst>
          </p:cNvPr>
          <p:cNvSpPr txBox="1"/>
          <p:nvPr/>
        </p:nvSpPr>
        <p:spPr>
          <a:xfrm>
            <a:off x="209719" y="1037068"/>
            <a:ext cx="8724562" cy="1600438"/>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6)  Plot a Bar Chart of the Sentiment Score for Each Day</a:t>
            </a:r>
          </a:p>
          <a:p>
            <a:pPr algn="l"/>
            <a:r>
              <a:rPr lang="en-US" b="0" i="0" dirty="0">
                <a:solidFill>
                  <a:schemeClr val="tx1"/>
                </a:solidFill>
                <a:latin typeface="Book Antiqua" panose="02040602050305030304" pitchFamily="18" charset="0"/>
              </a:rPr>
              <a:t>The following code takes the average of the sentiment scores for all news headlines collected during each date and plots it on a bar chart. You can average the scores for each week too, to obtain the overall sentiment for a week.</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The above code gives rise to the following chart. Notice that on some days without news headlines for any particular stock, there would be no sentiment score.</a:t>
            </a:r>
          </a:p>
        </p:txBody>
      </p:sp>
      <p:pic>
        <p:nvPicPr>
          <p:cNvPr id="1026" name="Picture 2">
            <a:extLst>
              <a:ext uri="{FF2B5EF4-FFF2-40B4-BE49-F238E27FC236}">
                <a16:creationId xmlns:a16="http://schemas.microsoft.com/office/drawing/2014/main" id="{793DC679-E3D1-4A1D-AF92-3BD9F8D2E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597" y="2566402"/>
            <a:ext cx="3708807" cy="25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8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Literature Review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9" y="649924"/>
            <a:ext cx="8724562" cy="4401205"/>
          </a:xfrm>
          <a:prstGeom prst="rect">
            <a:avLst/>
          </a:prstGeom>
          <a:noFill/>
        </p:spPr>
        <p:txBody>
          <a:bodyPr wrap="square">
            <a:spAutoFit/>
          </a:bodyPr>
          <a:lstStyle/>
          <a:p>
            <a:pPr algn="l"/>
            <a:r>
              <a:rPr lang="en-US" b="0" i="0" dirty="0">
                <a:solidFill>
                  <a:schemeClr val="tx1"/>
                </a:solidFill>
                <a:latin typeface="Book Antiqua" panose="02040602050305030304" pitchFamily="18" charset="0"/>
              </a:rPr>
              <a:t>Sentiment analysis has increasingly received significant research attention. </a:t>
            </a:r>
          </a:p>
          <a:p>
            <a:pPr algn="l"/>
            <a:endParaRPr lang="en-US" b="0" i="0"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Opinion mining has emerged as a key tool to comprehend the sentiments of the target audience in order to build superior predictive models.</a:t>
            </a:r>
          </a:p>
          <a:p>
            <a:pPr algn="l"/>
            <a:endParaRPr lang="en-US" b="0" i="0"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This section briefly outlines the research on stock prediction techniques. </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It summarizes the techniques that only consider numerical financial data for stock prediction. </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Then it discusses the feature extraction from textual data. </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It also summarizes the prediction algorithms that exploit the combination of numerical and textual data for prediction.</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As the prediction of stock market movement has always lured many researchers</a:t>
            </a:r>
          </a:p>
          <a:p>
            <a:pPr algn="l"/>
            <a:r>
              <a:rPr lang="en-US" dirty="0">
                <a:solidFill>
                  <a:schemeClr val="tx1"/>
                </a:solidFill>
                <a:latin typeface="Book Antiqua" panose="02040602050305030304" pitchFamily="18" charset="0"/>
              </a:rPr>
              <a:t>as well as practitioners, it has attracted huge attention from researchers.</a:t>
            </a:r>
          </a:p>
          <a:p>
            <a:pPr algn="l"/>
            <a:endParaRPr lang="en-US" dirty="0">
              <a:solidFill>
                <a:schemeClr val="tx1"/>
              </a:solidFill>
              <a:latin typeface="Book Antiqua" panose="02040602050305030304" pitchFamily="18" charset="0"/>
            </a:endParaRPr>
          </a:p>
          <a:p>
            <a:pPr algn="l"/>
            <a:r>
              <a:rPr lang="en-US" dirty="0">
                <a:solidFill>
                  <a:schemeClr val="tx1"/>
                </a:solidFill>
                <a:latin typeface="Book Antiqua" panose="02040602050305030304" pitchFamily="18" charset="0"/>
              </a:rPr>
              <a:t>A study by suggested the utility of data from microblogging sites for predicting behavior and</a:t>
            </a:r>
          </a:p>
          <a:p>
            <a:pPr algn="l"/>
            <a:r>
              <a:rPr lang="en-US" dirty="0">
                <a:solidFill>
                  <a:schemeClr val="tx1"/>
                </a:solidFill>
                <a:latin typeface="Book Antiqua" panose="02040602050305030304" pitchFamily="18" charset="0"/>
              </a:rPr>
              <a:t>movement of the stock market where variables such as trading volume, volatility and returns of stock</a:t>
            </a:r>
          </a:p>
          <a:p>
            <a:pPr algn="l"/>
            <a:r>
              <a:rPr lang="en-US" dirty="0">
                <a:solidFill>
                  <a:schemeClr val="tx1"/>
                </a:solidFill>
                <a:latin typeface="Book Antiqua" panose="02040602050305030304" pitchFamily="18" charset="0"/>
              </a:rPr>
              <a:t>were taken into consideration. </a:t>
            </a:r>
          </a:p>
        </p:txBody>
      </p:sp>
    </p:spTree>
    <p:extLst>
      <p:ext uri="{BB962C8B-B14F-4D97-AF65-F5344CB8AC3E}">
        <p14:creationId xmlns:p14="http://schemas.microsoft.com/office/powerpoint/2010/main" val="184541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5"/>
            </a:gs>
          </a:gsLst>
          <a:lin ang="81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Module Description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9" y="801889"/>
            <a:ext cx="8724562" cy="4185761"/>
          </a:xfrm>
          <a:prstGeom prst="rect">
            <a:avLst/>
          </a:prstGeom>
          <a:noFill/>
        </p:spPr>
        <p:txBody>
          <a:bodyPr wrap="square">
            <a:spAutoFit/>
          </a:bodyPr>
          <a:lstStyle/>
          <a:p>
            <a:pPr algn="l"/>
            <a:r>
              <a:rPr lang="en-US" dirty="0">
                <a:solidFill>
                  <a:schemeClr val="tx1"/>
                </a:solidFill>
                <a:effectLst>
                  <a:outerShdw blurRad="38100" dist="38100" dir="2700000" algn="tl">
                    <a:srgbClr val="000000">
                      <a:alpha val="43137"/>
                    </a:srgbClr>
                  </a:outerShdw>
                </a:effectLst>
                <a:latin typeface="Book Antiqua" panose="02040602050305030304" pitchFamily="18" charset="0"/>
              </a:rPr>
              <a:t>Sentiment Analysis on Stock News Description :-</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Basic </a:t>
            </a:r>
            <a:r>
              <a:rPr lang="en-US" dirty="0">
                <a:solidFill>
                  <a:schemeClr val="tx1"/>
                </a:solidFill>
                <a:latin typeface="Book Antiqua" panose="02040602050305030304" pitchFamily="18" charset="0"/>
              </a:rPr>
              <a:t>d</a:t>
            </a:r>
            <a:r>
              <a:rPr lang="en-US" b="0" i="0" dirty="0">
                <a:solidFill>
                  <a:schemeClr val="tx1"/>
                </a:solidFill>
                <a:latin typeface="Book Antiqua" panose="02040602050305030304" pitchFamily="18" charset="0"/>
              </a:rPr>
              <a:t>escription program predicts the company stock price increase or decrease based on news headlines</a:t>
            </a:r>
          </a:p>
          <a:p>
            <a:pPr algn="l"/>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Import the libraries</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Load the data</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Store the data into variable</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first 3 rows of data for df</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Get the number of rows and columns</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Print the first 3 rows of data for df2</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b="0" i="0" dirty="0">
                <a:solidFill>
                  <a:schemeClr val="tx1"/>
                </a:solidFill>
                <a:latin typeface="Book Antiqua" panose="02040602050305030304" pitchFamily="18" charset="0"/>
              </a:rPr>
              <a:t>Get the number of rows and columns</a:t>
            </a:r>
          </a:p>
          <a:p>
            <a:pPr marL="285750" indent="-285750" algn="l">
              <a:buFont typeface="Wingdings" panose="05000000000000000000" pitchFamily="2" charset="2"/>
              <a:buChar char="Ø"/>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b="0" i="0" dirty="0">
                <a:solidFill>
                  <a:schemeClr val="tx1"/>
                </a:solidFill>
                <a:latin typeface="Book Antiqua" panose="02040602050305030304" pitchFamily="18" charset="0"/>
              </a:rPr>
              <a:t>Merge the data set on the date field </a:t>
            </a:r>
          </a:p>
        </p:txBody>
      </p:sp>
    </p:spTree>
    <p:extLst>
      <p:ext uri="{BB962C8B-B14F-4D97-AF65-F5344CB8AC3E}">
        <p14:creationId xmlns:p14="http://schemas.microsoft.com/office/powerpoint/2010/main" val="12533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22"/>
          <p:cNvGrpSpPr/>
          <p:nvPr/>
        </p:nvGrpSpPr>
        <p:grpSpPr>
          <a:xfrm>
            <a:off x="465705" y="1265887"/>
            <a:ext cx="1695300" cy="1713450"/>
            <a:chOff x="404700" y="1253125"/>
            <a:chExt cx="1695300" cy="1713450"/>
          </a:xfrm>
        </p:grpSpPr>
        <p:sp>
          <p:nvSpPr>
            <p:cNvPr id="483" name="Google Shape;483;p22"/>
            <p:cNvSpPr/>
            <p:nvPr/>
          </p:nvSpPr>
          <p:spPr>
            <a:xfrm>
              <a:off x="457200" y="1828375"/>
              <a:ext cx="1642800" cy="1138200"/>
            </a:xfrm>
            <a:prstGeom prst="chevron">
              <a:avLst>
                <a:gd name="adj" fmla="val 160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404700" y="1253125"/>
              <a:ext cx="105000" cy="105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effectLst>
                  <a:outerShdw blurRad="38100" dist="38100" dir="2700000" algn="tl">
                    <a:srgbClr val="000000">
                      <a:alpha val="43137"/>
                    </a:srgbClr>
                  </a:outerShdw>
                </a:effectLst>
              </a:rPr>
              <a:t>Team Members :</a:t>
            </a:r>
            <a:endParaRPr dirty="0"/>
          </a:p>
        </p:txBody>
      </p:sp>
      <p:sp>
        <p:nvSpPr>
          <p:cNvPr id="489" name="Google Shape;489;p22"/>
          <p:cNvSpPr/>
          <p:nvPr/>
        </p:nvSpPr>
        <p:spPr>
          <a:xfrm>
            <a:off x="2676279" y="1841137"/>
            <a:ext cx="1642800" cy="1138200"/>
          </a:xfrm>
          <a:prstGeom prst="chevron">
            <a:avLst>
              <a:gd name="adj" fmla="val 1602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4952598" y="1841137"/>
            <a:ext cx="1642800" cy="1138200"/>
          </a:xfrm>
          <a:prstGeom prst="chevron">
            <a:avLst>
              <a:gd name="adj" fmla="val 1602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7114950" y="1841137"/>
            <a:ext cx="1642800" cy="1138200"/>
          </a:xfrm>
          <a:prstGeom prst="chevron">
            <a:avLst>
              <a:gd name="adj" fmla="val 1602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2"/>
          <p:cNvGrpSpPr/>
          <p:nvPr/>
        </p:nvGrpSpPr>
        <p:grpSpPr>
          <a:xfrm>
            <a:off x="2782728" y="1421782"/>
            <a:ext cx="1418400" cy="1231277"/>
            <a:chOff x="2226702" y="1371713"/>
            <a:chExt cx="1418400" cy="1231277"/>
          </a:xfrm>
        </p:grpSpPr>
        <p:sp>
          <p:nvSpPr>
            <p:cNvPr id="493" name="Google Shape;493;p22"/>
            <p:cNvSpPr txBox="1"/>
            <p:nvPr/>
          </p:nvSpPr>
          <p:spPr>
            <a:xfrm>
              <a:off x="2226702" y="2007161"/>
              <a:ext cx="1418400" cy="5958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20BCY10102</a:t>
              </a:r>
            </a:p>
            <a:p>
              <a:pPr marL="0" lvl="0" indent="0" algn="ctr" rtl="0">
                <a:spcBef>
                  <a:spcPts val="0"/>
                </a:spcBef>
                <a:spcAft>
                  <a:spcPts val="0"/>
                </a:spcAft>
                <a:buNone/>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 (G. SHARAN RAGHAV)</a:t>
              </a:r>
              <a:endParaRPr sz="1800" b="1" dirty="0">
                <a:solidFill>
                  <a:schemeClr val="lt1"/>
                </a:solidFill>
                <a:effectLst>
                  <a:outerShdw blurRad="38100" dist="38100" dir="2700000" algn="tl">
                    <a:srgbClr val="000000">
                      <a:alpha val="43137"/>
                    </a:srgbClr>
                  </a:outerShdw>
                </a:effectLst>
                <a:latin typeface="Fira Sans Extra Condensed"/>
                <a:ea typeface="Fira Sans Extra Condensed"/>
                <a:cs typeface="Fira Sans Extra Condensed"/>
                <a:sym typeface="Fira Sans Extra Condensed"/>
              </a:endParaRPr>
            </a:p>
          </p:txBody>
        </p:sp>
        <p:sp>
          <p:nvSpPr>
            <p:cNvPr id="495" name="Google Shape;495;p22"/>
            <p:cNvSpPr/>
            <p:nvPr/>
          </p:nvSpPr>
          <p:spPr>
            <a:xfrm>
              <a:off x="2602350" y="1371713"/>
              <a:ext cx="645900" cy="6459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sz="1800" b="1">
                <a:solidFill>
                  <a:srgbClr val="FFFFFF"/>
                </a:solidFill>
                <a:latin typeface="Fira Sans Extra Condensed"/>
                <a:ea typeface="Fira Sans Extra Condensed"/>
                <a:cs typeface="Fira Sans Extra Condensed"/>
                <a:sym typeface="Fira Sans Extra Condensed"/>
              </a:endParaRPr>
            </a:p>
          </p:txBody>
        </p:sp>
      </p:grpSp>
      <p:grpSp>
        <p:nvGrpSpPr>
          <p:cNvPr id="496" name="Google Shape;496;p22"/>
          <p:cNvGrpSpPr/>
          <p:nvPr/>
        </p:nvGrpSpPr>
        <p:grpSpPr>
          <a:xfrm>
            <a:off x="7228917" y="1421782"/>
            <a:ext cx="1418400" cy="1231277"/>
            <a:chOff x="5512041" y="1371713"/>
            <a:chExt cx="1418400" cy="1231277"/>
          </a:xfrm>
        </p:grpSpPr>
        <p:sp>
          <p:nvSpPr>
            <p:cNvPr id="497" name="Google Shape;497;p22"/>
            <p:cNvSpPr txBox="1"/>
            <p:nvPr/>
          </p:nvSpPr>
          <p:spPr>
            <a:xfrm>
              <a:off x="5512041" y="2007160"/>
              <a:ext cx="1418400" cy="59583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20BCY10186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(B. SHIVA SAI)</a:t>
              </a:r>
            </a:p>
          </p:txBody>
        </p:sp>
        <p:sp>
          <p:nvSpPr>
            <p:cNvPr id="499" name="Google Shape;499;p22"/>
            <p:cNvSpPr/>
            <p:nvPr/>
          </p:nvSpPr>
          <p:spPr>
            <a:xfrm>
              <a:off x="5895750" y="1371713"/>
              <a:ext cx="645900" cy="645900"/>
            </a:xfrm>
            <a:prstGeom prst="ellipse">
              <a:avLst/>
            </a:pr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04</a:t>
              </a:r>
              <a:endParaRPr sz="1800" b="1" dirty="0">
                <a:solidFill>
                  <a:srgbClr val="FFFFFF"/>
                </a:solidFill>
                <a:latin typeface="Fira Sans Extra Condensed"/>
                <a:ea typeface="Fira Sans Extra Condensed"/>
                <a:cs typeface="Fira Sans Extra Condensed"/>
                <a:sym typeface="Fira Sans Extra Condensed"/>
              </a:endParaRPr>
            </a:p>
          </p:txBody>
        </p:sp>
      </p:grpSp>
      <p:grpSp>
        <p:nvGrpSpPr>
          <p:cNvPr id="506" name="Google Shape;506;p22"/>
          <p:cNvGrpSpPr/>
          <p:nvPr/>
        </p:nvGrpSpPr>
        <p:grpSpPr>
          <a:xfrm>
            <a:off x="404700" y="1371713"/>
            <a:ext cx="1583100" cy="2770887"/>
            <a:chOff x="404700" y="1371713"/>
            <a:chExt cx="1583100" cy="2770887"/>
          </a:xfrm>
        </p:grpSpPr>
        <p:sp>
          <p:nvSpPr>
            <p:cNvPr id="507" name="Google Shape;507;p22"/>
            <p:cNvSpPr txBox="1"/>
            <p:nvPr/>
          </p:nvSpPr>
          <p:spPr>
            <a:xfrm>
              <a:off x="569400" y="2067682"/>
              <a:ext cx="1418400" cy="809791"/>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20BCY10087 (ASHUTOSH SHUKLA)</a:t>
              </a:r>
            </a:p>
          </p:txBody>
        </p:sp>
        <p:sp>
          <p:nvSpPr>
            <p:cNvPr id="508" name="Google Shape;508;p22"/>
            <p:cNvSpPr/>
            <p:nvPr/>
          </p:nvSpPr>
          <p:spPr>
            <a:xfrm>
              <a:off x="955650" y="1371713"/>
              <a:ext cx="645900" cy="645900"/>
            </a:xfrm>
            <a:prstGeom prst="ellipse">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sz="1800" b="1">
                <a:solidFill>
                  <a:srgbClr val="FFFFFF"/>
                </a:solidFill>
                <a:latin typeface="Fira Sans Extra Condensed"/>
                <a:ea typeface="Fira Sans Extra Condensed"/>
                <a:cs typeface="Fira Sans Extra Condensed"/>
                <a:sym typeface="Fira Sans Extra Condensed"/>
              </a:endParaRPr>
            </a:p>
          </p:txBody>
        </p:sp>
        <p:sp>
          <p:nvSpPr>
            <p:cNvPr id="511" name="Google Shape;511;p22"/>
            <p:cNvSpPr/>
            <p:nvPr/>
          </p:nvSpPr>
          <p:spPr>
            <a:xfrm>
              <a:off x="404700" y="4037600"/>
              <a:ext cx="105000" cy="105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2"/>
          <p:cNvGrpSpPr/>
          <p:nvPr/>
        </p:nvGrpSpPr>
        <p:grpSpPr>
          <a:xfrm>
            <a:off x="5036202" y="1421782"/>
            <a:ext cx="1534500" cy="2770887"/>
            <a:chOff x="3862800" y="1371713"/>
            <a:chExt cx="1534500" cy="2770887"/>
          </a:xfrm>
        </p:grpSpPr>
        <p:sp>
          <p:nvSpPr>
            <p:cNvPr id="513" name="Google Shape;513;p22"/>
            <p:cNvSpPr txBox="1"/>
            <p:nvPr/>
          </p:nvSpPr>
          <p:spPr>
            <a:xfrm>
              <a:off x="3862800" y="1967544"/>
              <a:ext cx="1418400" cy="635446"/>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cs typeface="Roboto"/>
                  <a:sym typeface="Roboto"/>
                </a:rPr>
                <a:t>20BCY10176 (CH. SAI MANEESH)</a:t>
              </a:r>
            </a:p>
          </p:txBody>
        </p:sp>
        <p:sp>
          <p:nvSpPr>
            <p:cNvPr id="514" name="Google Shape;514;p22"/>
            <p:cNvSpPr/>
            <p:nvPr/>
          </p:nvSpPr>
          <p:spPr>
            <a:xfrm>
              <a:off x="4249050" y="1371713"/>
              <a:ext cx="645900" cy="6459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03</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517" name="Google Shape;517;p22"/>
            <p:cNvSpPr/>
            <p:nvPr/>
          </p:nvSpPr>
          <p:spPr>
            <a:xfrm>
              <a:off x="5292300" y="4037600"/>
              <a:ext cx="105000" cy="105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2566;p70">
            <a:hlinkClick r:id="" action="ppaction://noaction"/>
            <a:extLst>
              <a:ext uri="{FF2B5EF4-FFF2-40B4-BE49-F238E27FC236}">
                <a16:creationId xmlns:a16="http://schemas.microsoft.com/office/drawing/2014/main" id="{A58DC429-7E76-4697-84BC-1F163278CADF}"/>
              </a:ext>
            </a:extLst>
          </p:cNvPr>
          <p:cNvSpPr txBox="1"/>
          <p:nvPr/>
        </p:nvSpPr>
        <p:spPr>
          <a:xfrm>
            <a:off x="2795084" y="3938820"/>
            <a:ext cx="3553833" cy="6431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sz="2000" b="1" dirty="0">
                <a:solidFill>
                  <a:schemeClr val="bg2">
                    <a:lumMod val="50000"/>
                  </a:schemeClr>
                </a:solidFill>
                <a:effectLst>
                  <a:outerShdw blurRad="38100" dist="38100" dir="2700000" algn="tl">
                    <a:srgbClr val="000000">
                      <a:alpha val="43137"/>
                    </a:srgbClr>
                  </a:outerShdw>
                </a:effectLst>
                <a:latin typeface="Copperplate Gothic Bold" panose="020E0705020206020404" pitchFamily="34" charset="0"/>
                <a:ea typeface="Nunito"/>
                <a:cs typeface="Nunito"/>
                <a:sym typeface="Nunito"/>
              </a:rPr>
              <a:t>Honourable Guide</a:t>
            </a:r>
            <a:r>
              <a:rPr lang="en" sz="2000" b="1" dirty="0">
                <a:solidFill>
                  <a:schemeClr val="bg2">
                    <a:lumMod val="50000"/>
                  </a:schemeClr>
                </a:solidFill>
                <a:effectLst>
                  <a:outerShdw blurRad="38100" dist="38100" dir="2700000" algn="tl">
                    <a:srgbClr val="000000">
                      <a:alpha val="43137"/>
                    </a:srgbClr>
                  </a:outerShdw>
                </a:effectLst>
                <a:latin typeface="Copperplate Gothic Bold" panose="020E0705020206020404" pitchFamily="34" charset="0"/>
                <a:ea typeface="Nunito"/>
                <a:cs typeface="Nunito"/>
                <a:sym typeface="Nunito"/>
              </a:rPr>
              <a:t> : </a:t>
            </a:r>
            <a:endParaRPr lang="en-IN" sz="2000" b="1" dirty="0">
              <a:solidFill>
                <a:schemeClr val="bg2">
                  <a:lumMod val="50000"/>
                </a:schemeClr>
              </a:solidFill>
              <a:effectLst>
                <a:outerShdw blurRad="38100" dist="38100" dir="2700000" algn="tl">
                  <a:srgbClr val="000000">
                    <a:alpha val="43137"/>
                  </a:srgbClr>
                </a:outerShdw>
              </a:effectLst>
              <a:latin typeface="Copperplate Gothic Bold" panose="020E0705020206020404" pitchFamily="34" charset="0"/>
              <a:ea typeface="Nunito"/>
              <a:cs typeface="Nunito"/>
              <a:sym typeface="Nunito"/>
            </a:endParaRPr>
          </a:p>
          <a:p>
            <a:pPr marL="0" lvl="0" indent="0" algn="ctr" rtl="0">
              <a:spcBef>
                <a:spcPts val="0"/>
              </a:spcBef>
              <a:spcAft>
                <a:spcPts val="0"/>
              </a:spcAft>
              <a:buNone/>
            </a:pPr>
            <a:r>
              <a:rPr lang="en-IN" sz="2000" dirty="0">
                <a:solidFill>
                  <a:schemeClr val="bg2">
                    <a:lumMod val="50000"/>
                  </a:schemeClr>
                </a:solidFill>
                <a:effectLst>
                  <a:outerShdw blurRad="38100" dist="38100" dir="2700000" algn="tl">
                    <a:srgbClr val="000000">
                      <a:alpha val="43137"/>
                    </a:srgbClr>
                  </a:outerShdw>
                </a:effectLst>
                <a:latin typeface="Courier New" panose="02070309020205020404" pitchFamily="49" charset="0"/>
                <a:ea typeface="Nunito"/>
                <a:cs typeface="Courier New" panose="02070309020205020404" pitchFamily="49" charset="0"/>
                <a:sym typeface="Nunito"/>
              </a:rPr>
              <a:t>DR. ASHISH RANJAN SIR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5"/>
            </a:gs>
          </a:gsLst>
          <a:lin ang="81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Module Description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9" y="909757"/>
            <a:ext cx="8724562" cy="3323987"/>
          </a:xfrm>
          <a:prstGeom prst="rect">
            <a:avLst/>
          </a:prstGeom>
          <a:noFill/>
        </p:spPr>
        <p:txBody>
          <a:bodyPr wrap="square">
            <a:spAutoFit/>
          </a:bodyPr>
          <a:lstStyle/>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merged data set</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Combine the top news headlines</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print a sample of the combined headlines</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combined cleaned headlines</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Add the clean headlines to the merge data set &amp; Show the new column</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 Create a function to get the Subjectivity &amp; Create a function to get the Polarity</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Create new columns 'Subjectivity' and 'Polarity’</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Create a function to get the sentiment scores</a:t>
            </a:r>
          </a:p>
        </p:txBody>
      </p:sp>
    </p:spTree>
    <p:extLst>
      <p:ext uri="{BB962C8B-B14F-4D97-AF65-F5344CB8AC3E}">
        <p14:creationId xmlns:p14="http://schemas.microsoft.com/office/powerpoint/2010/main" val="345374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5"/>
            </a:gs>
          </a:gsLst>
          <a:lin ang="81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Module Description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9" y="909757"/>
            <a:ext cx="8724562" cy="3323987"/>
          </a:xfrm>
          <a:prstGeom prst="rect">
            <a:avLst/>
          </a:prstGeom>
          <a:noFill/>
        </p:spPr>
        <p:txBody>
          <a:bodyPr wrap="square">
            <a:spAutoFit/>
          </a:bodyPr>
          <a:lstStyle/>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Get the sentiment scores for each day</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Store the sentiment scores in the merge data set</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merge data</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Create a list of columns to keep &amp; Create the feature data set &amp; Create the target data set   </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Split the data into 80% training and 20% testing data sets </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Create and train the model</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models predictions</a:t>
            </a:r>
          </a:p>
          <a:p>
            <a:pPr marL="285750" indent="-285750" algn="l">
              <a:buFont typeface="Wingdings" panose="05000000000000000000" pitchFamily="2" charset="2"/>
              <a:buChar char="Ø"/>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Ø"/>
            </a:pPr>
            <a:r>
              <a:rPr lang="en-US" dirty="0">
                <a:solidFill>
                  <a:schemeClr val="tx1"/>
                </a:solidFill>
                <a:latin typeface="Book Antiqua" panose="02040602050305030304" pitchFamily="18" charset="0"/>
              </a:rPr>
              <a:t>Show the model metrics</a:t>
            </a:r>
          </a:p>
        </p:txBody>
      </p:sp>
    </p:spTree>
    <p:extLst>
      <p:ext uri="{BB962C8B-B14F-4D97-AF65-F5344CB8AC3E}">
        <p14:creationId xmlns:p14="http://schemas.microsoft.com/office/powerpoint/2010/main" val="111101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chemeClr val="accent2">
                <a:lumMod val="5000"/>
                <a:lumOff val="95000"/>
              </a:schemeClr>
            </a:gs>
            <a:gs pos="63000">
              <a:schemeClr val="accent2">
                <a:lumMod val="45000"/>
                <a:lumOff val="55000"/>
              </a:schemeClr>
            </a:gs>
            <a:gs pos="61000">
              <a:schemeClr val="accent2">
                <a:lumMod val="45000"/>
                <a:lumOff val="55000"/>
              </a:schemeClr>
            </a:gs>
            <a:gs pos="52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Module Work Flow Explanation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8" y="2465844"/>
            <a:ext cx="8724562" cy="2462213"/>
          </a:xfrm>
          <a:prstGeom prst="rect">
            <a:avLst/>
          </a:prstGeom>
          <a:noFill/>
        </p:spPr>
        <p:txBody>
          <a:bodyPr wrap="square">
            <a:spAutoFit/>
          </a:bodyPr>
          <a:lstStyle/>
          <a:p>
            <a:pPr algn="l"/>
            <a:r>
              <a:rPr lang="en-US" dirty="0">
                <a:solidFill>
                  <a:schemeClr val="tx1"/>
                </a:solidFill>
                <a:latin typeface="Book Antiqua" panose="02040602050305030304" pitchFamily="18" charset="0"/>
              </a:rPr>
              <a:t>We predict the price of company stock weather increases or decreases using sentiment analysis </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Step-1 is to get the data sets</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Step-2 is to import required tools</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Step-3 is to mega two data set</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Step-4 is to get sentiment scores for each day of mega data set</a:t>
            </a:r>
          </a:p>
          <a:p>
            <a:pPr algn="l"/>
            <a:endParaRPr lang="en-US" dirty="0">
              <a:solidFill>
                <a:schemeClr val="tx1"/>
              </a:solidFill>
              <a:latin typeface="Book Antiqua" panose="02040602050305030304" pitchFamily="18" charset="0"/>
            </a:endParaRPr>
          </a:p>
          <a:p>
            <a:pPr algn="l"/>
            <a:r>
              <a:rPr lang="en-US" b="0" i="0" dirty="0">
                <a:solidFill>
                  <a:schemeClr val="tx1"/>
                </a:solidFill>
                <a:latin typeface="Book Antiqua" panose="02040602050305030304" pitchFamily="18" charset="0"/>
              </a:rPr>
              <a:t>Step-5 is getting the prediction and accuracy</a:t>
            </a:r>
          </a:p>
        </p:txBody>
      </p:sp>
      <p:pic>
        <p:nvPicPr>
          <p:cNvPr id="1026" name="Picture 2" descr="News-based supervised sentiment analysis for prediction of futures buying  behaviour - ScienceDirect">
            <a:extLst>
              <a:ext uri="{FF2B5EF4-FFF2-40B4-BE49-F238E27FC236}">
                <a16:creationId xmlns:a16="http://schemas.microsoft.com/office/drawing/2014/main" id="{156B6FF9-A5D9-4886-A5E9-D92D0578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675" y="688895"/>
            <a:ext cx="3604651" cy="172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83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40000">
              <a:schemeClr val="accent2">
                <a:lumMod val="5000"/>
                <a:lumOff val="95000"/>
              </a:schemeClr>
            </a:gs>
            <a:gs pos="100000">
              <a:srgbClr val="FE4848"/>
            </a:gs>
            <a:gs pos="100000">
              <a:srgbClr val="FE4848"/>
            </a:gs>
            <a:gs pos="100000">
              <a:srgbClr val="FE4848"/>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US"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Snap Shot Of Your Project </a:t>
            </a: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pic>
        <p:nvPicPr>
          <p:cNvPr id="4" name="Picture 3">
            <a:extLst>
              <a:ext uri="{FF2B5EF4-FFF2-40B4-BE49-F238E27FC236}">
                <a16:creationId xmlns:a16="http://schemas.microsoft.com/office/drawing/2014/main" id="{724F2042-C909-41F2-9614-C878FCD50B19}"/>
              </a:ext>
            </a:extLst>
          </p:cNvPr>
          <p:cNvPicPr>
            <a:picLocks noChangeAspect="1"/>
          </p:cNvPicPr>
          <p:nvPr/>
        </p:nvPicPr>
        <p:blipFill>
          <a:blip r:embed="rId2"/>
          <a:stretch>
            <a:fillRect/>
          </a:stretch>
        </p:blipFill>
        <p:spPr>
          <a:xfrm>
            <a:off x="1328285" y="797585"/>
            <a:ext cx="6487430" cy="3924848"/>
          </a:xfrm>
          <a:prstGeom prst="rect">
            <a:avLst/>
          </a:prstGeom>
        </p:spPr>
      </p:pic>
    </p:spTree>
    <p:extLst>
      <p:ext uri="{BB962C8B-B14F-4D97-AF65-F5344CB8AC3E}">
        <p14:creationId xmlns:p14="http://schemas.microsoft.com/office/powerpoint/2010/main" val="158345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rgbClr val="F929DB"/>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Testing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pic>
        <p:nvPicPr>
          <p:cNvPr id="5" name="Picture 4">
            <a:extLst>
              <a:ext uri="{FF2B5EF4-FFF2-40B4-BE49-F238E27FC236}">
                <a16:creationId xmlns:a16="http://schemas.microsoft.com/office/drawing/2014/main" id="{B70FFF34-9F61-4C19-BA4C-B9F13CEBB4E0}"/>
              </a:ext>
            </a:extLst>
          </p:cNvPr>
          <p:cNvPicPr>
            <a:picLocks noChangeAspect="1"/>
          </p:cNvPicPr>
          <p:nvPr/>
        </p:nvPicPr>
        <p:blipFill>
          <a:blip r:embed="rId2"/>
          <a:stretch>
            <a:fillRect/>
          </a:stretch>
        </p:blipFill>
        <p:spPr>
          <a:xfrm>
            <a:off x="1832052" y="804950"/>
            <a:ext cx="5479895" cy="1973743"/>
          </a:xfrm>
          <a:prstGeom prst="rect">
            <a:avLst/>
          </a:prstGeom>
        </p:spPr>
      </p:pic>
      <p:pic>
        <p:nvPicPr>
          <p:cNvPr id="9" name="Picture 8">
            <a:extLst>
              <a:ext uri="{FF2B5EF4-FFF2-40B4-BE49-F238E27FC236}">
                <a16:creationId xmlns:a16="http://schemas.microsoft.com/office/drawing/2014/main" id="{8D8205EF-143A-4493-8FA8-9728384C2BD6}"/>
              </a:ext>
            </a:extLst>
          </p:cNvPr>
          <p:cNvPicPr>
            <a:picLocks noChangeAspect="1"/>
          </p:cNvPicPr>
          <p:nvPr/>
        </p:nvPicPr>
        <p:blipFill>
          <a:blip r:embed="rId3"/>
          <a:stretch>
            <a:fillRect/>
          </a:stretch>
        </p:blipFill>
        <p:spPr>
          <a:xfrm>
            <a:off x="1832053" y="2933718"/>
            <a:ext cx="5479895" cy="1793645"/>
          </a:xfrm>
          <a:prstGeom prst="rect">
            <a:avLst/>
          </a:prstGeom>
        </p:spPr>
      </p:pic>
    </p:spTree>
    <p:extLst>
      <p:ext uri="{BB962C8B-B14F-4D97-AF65-F5344CB8AC3E}">
        <p14:creationId xmlns:p14="http://schemas.microsoft.com/office/powerpoint/2010/main" val="151274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rgbClr val="727947"/>
            </a:gs>
          </a:gsLst>
          <a:lin ang="189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Result And Discussion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209719" y="1205447"/>
            <a:ext cx="8724562" cy="3323987"/>
          </a:xfrm>
          <a:prstGeom prst="rect">
            <a:avLst/>
          </a:prstGeom>
          <a:noFill/>
        </p:spPr>
        <p:txBody>
          <a:bodyPr wrap="square">
            <a:spAutoFit/>
          </a:bodyPr>
          <a:lstStyle/>
          <a:p>
            <a:pPr marL="285750" indent="-285750" algn="l">
              <a:buFont typeface="Wingdings" panose="05000000000000000000" pitchFamily="2" charset="2"/>
              <a:buChar char="ü"/>
            </a:pPr>
            <a:r>
              <a:rPr lang="en-US" b="0" i="0" dirty="0">
                <a:solidFill>
                  <a:schemeClr val="tx1"/>
                </a:solidFill>
                <a:latin typeface="Book Antiqua" panose="02040602050305030304" pitchFamily="18" charset="0"/>
              </a:rPr>
              <a:t>We tested the models using different testing options so that we can compare each method against different scenarios. </a:t>
            </a:r>
          </a:p>
          <a:p>
            <a:pPr marL="285750" indent="-285750" algn="l">
              <a:buFont typeface="Wingdings" panose="05000000000000000000" pitchFamily="2" charset="2"/>
              <a:buChar char="ü"/>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ü"/>
            </a:pPr>
            <a:r>
              <a:rPr lang="en-US" b="0" i="0" dirty="0">
                <a:solidFill>
                  <a:schemeClr val="tx1"/>
                </a:solidFill>
                <a:latin typeface="Book Antiqua" panose="02040602050305030304" pitchFamily="18" charset="0"/>
              </a:rPr>
              <a:t>We would like to extend this research by adding more company’s data and check the prediction accuracy. </a:t>
            </a:r>
          </a:p>
          <a:p>
            <a:pPr marL="285750" indent="-285750" algn="l">
              <a:buFont typeface="Wingdings" panose="05000000000000000000" pitchFamily="2" charset="2"/>
              <a:buChar char="ü"/>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ü"/>
            </a:pPr>
            <a:r>
              <a:rPr lang="en-US" b="0" i="0" dirty="0">
                <a:solidFill>
                  <a:schemeClr val="tx1"/>
                </a:solidFill>
                <a:latin typeface="Book Antiqua" panose="02040602050305030304" pitchFamily="18" charset="0"/>
              </a:rPr>
              <a:t>For those companies where availability of financial news is a challenge, we would be using twitter data for similar analysis. </a:t>
            </a:r>
          </a:p>
          <a:p>
            <a:pPr marL="285750" indent="-285750" algn="l">
              <a:buFont typeface="Wingdings" panose="05000000000000000000" pitchFamily="2" charset="2"/>
              <a:buChar char="ü"/>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ü"/>
            </a:pPr>
            <a:r>
              <a:rPr lang="en-US" b="0" i="0" dirty="0">
                <a:solidFill>
                  <a:schemeClr val="tx1"/>
                </a:solidFill>
                <a:latin typeface="Book Antiqua" panose="02040602050305030304" pitchFamily="18" charset="0"/>
              </a:rPr>
              <a:t>We can also incorporate similar strategies for algorithmic trading.</a:t>
            </a:r>
          </a:p>
          <a:p>
            <a:pPr marL="285750" indent="-285750" algn="l">
              <a:buFont typeface="Wingdings" panose="05000000000000000000" pitchFamily="2" charset="2"/>
              <a:buChar char="ü"/>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ü"/>
            </a:pPr>
            <a:r>
              <a:rPr lang="en-US" dirty="0">
                <a:solidFill>
                  <a:schemeClr val="tx1"/>
                </a:solidFill>
                <a:latin typeface="Book Antiqua" panose="02040602050305030304" pitchFamily="18" charset="0"/>
              </a:rPr>
              <a:t>We</a:t>
            </a:r>
            <a:r>
              <a:rPr lang="en-US" b="0" i="0" dirty="0">
                <a:solidFill>
                  <a:schemeClr val="tx1"/>
                </a:solidFill>
                <a:latin typeface="Book Antiqua" panose="02040602050305030304" pitchFamily="18" charset="0"/>
              </a:rPr>
              <a:t> would like to thank our guides and My friends who supported in the completion of this research project. </a:t>
            </a:r>
          </a:p>
          <a:p>
            <a:pPr marL="285750" indent="-285750" algn="l">
              <a:buFont typeface="Wingdings" panose="05000000000000000000" pitchFamily="2" charset="2"/>
              <a:buChar char="ü"/>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ü"/>
            </a:pPr>
            <a:r>
              <a:rPr lang="en-US" b="0" i="0" dirty="0">
                <a:solidFill>
                  <a:schemeClr val="tx1"/>
                </a:solidFill>
                <a:latin typeface="Book Antiqua" panose="02040602050305030304" pitchFamily="18" charset="0"/>
              </a:rPr>
              <a:t>Appreciating our guide who helped us knowingly or unknowingly for this project.</a:t>
            </a:r>
          </a:p>
        </p:txBody>
      </p:sp>
    </p:spTree>
    <p:extLst>
      <p:ext uri="{BB962C8B-B14F-4D97-AF65-F5344CB8AC3E}">
        <p14:creationId xmlns:p14="http://schemas.microsoft.com/office/powerpoint/2010/main" val="429097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71000">
              <a:schemeClr val="bg2">
                <a:lumMod val="40000"/>
                <a:lumOff val="60000"/>
              </a:schemeClr>
            </a:gs>
            <a:gs pos="97000">
              <a:srgbClr val="000000"/>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Conclusion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0ECB3265-162D-4149-9A78-BBDDC6AD7E9E}"/>
              </a:ext>
            </a:extLst>
          </p:cNvPr>
          <p:cNvSpPr txBox="1"/>
          <p:nvPr/>
        </p:nvSpPr>
        <p:spPr>
          <a:xfrm>
            <a:off x="356992" y="1037504"/>
            <a:ext cx="8430016" cy="3323987"/>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We assumed that news articles and stock price are related to each other. </a:t>
            </a:r>
          </a:p>
          <a:p>
            <a:pPr marL="285750" indent="-285750" algn="l">
              <a:buFont typeface="Wingdings" panose="05000000000000000000" pitchFamily="2" charset="2"/>
              <a:buChar char="v"/>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And, news may have capacity to fluctuate stock trend. </a:t>
            </a:r>
          </a:p>
          <a:p>
            <a:pPr marL="285750" indent="-285750" algn="l">
              <a:buFont typeface="Wingdings" panose="05000000000000000000" pitchFamily="2" charset="2"/>
              <a:buChar char="v"/>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So, we thoroughly studied this relationship and concluded that stock trend can be predicted using news articles and previous price history</a:t>
            </a:r>
            <a:r>
              <a:rPr lang="en-US" dirty="0">
                <a:solidFill>
                  <a:schemeClr val="tx1"/>
                </a:solidFill>
                <a:latin typeface="Book Antiqua" panose="02040602050305030304" pitchFamily="18" charset="0"/>
              </a:rPr>
              <a:t> </a:t>
            </a:r>
          </a:p>
          <a:p>
            <a:pPr algn="l"/>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As news articles capture sentiment about the current market, we automate this sentiment detection and based on the words in the news articles, we can get an overall news polarity.</a:t>
            </a:r>
          </a:p>
          <a:p>
            <a:pPr marL="285750" indent="-285750" algn="l">
              <a:buFont typeface="Wingdings" panose="05000000000000000000" pitchFamily="2" charset="2"/>
              <a:buChar char="v"/>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 If the news is positive, then we can state that this news impact is good in the market, so more chances of stock price go high.</a:t>
            </a:r>
          </a:p>
          <a:p>
            <a:pPr marL="285750" indent="-285750" algn="l">
              <a:buFont typeface="Wingdings" panose="05000000000000000000" pitchFamily="2" charset="2"/>
              <a:buChar char="v"/>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v"/>
            </a:pPr>
            <a:r>
              <a:rPr lang="en-US" b="0" i="0" dirty="0">
                <a:solidFill>
                  <a:schemeClr val="tx1"/>
                </a:solidFill>
                <a:latin typeface="Book Antiqua" panose="02040602050305030304" pitchFamily="18" charset="0"/>
              </a:rPr>
              <a:t>Given any news article, it would be possible for the model to arrive on a polarity which would further predict the stock trend.</a:t>
            </a:r>
          </a:p>
        </p:txBody>
      </p:sp>
    </p:spTree>
    <p:extLst>
      <p:ext uri="{BB962C8B-B14F-4D97-AF65-F5344CB8AC3E}">
        <p14:creationId xmlns:p14="http://schemas.microsoft.com/office/powerpoint/2010/main" val="98294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B44CB-D391-437D-9DFA-7D11CAD2B9AE}"/>
              </a:ext>
            </a:extLst>
          </p:cNvPr>
          <p:cNvSpPr txBox="1"/>
          <p:nvPr/>
        </p:nvSpPr>
        <p:spPr>
          <a:xfrm>
            <a:off x="326092" y="188259"/>
            <a:ext cx="8491817" cy="523220"/>
          </a:xfrm>
          <a:prstGeom prst="rect">
            <a:avLst/>
          </a:prstGeom>
          <a:noFill/>
        </p:spPr>
        <p:txBody>
          <a:bodyPr wrap="square">
            <a:spAutoFit/>
          </a:bodyPr>
          <a:lstStyle/>
          <a:p>
            <a:pPr algn="ctr"/>
            <a:r>
              <a:rPr lang="en-IN" sz="2800" b="1" dirty="0">
                <a:solidFill>
                  <a:schemeClr val="tx1"/>
                </a:solidFill>
                <a:effectLst>
                  <a:outerShdw blurRad="38100" dist="38100" dir="2700000" algn="tl">
                    <a:srgbClr val="000000">
                      <a:alpha val="43137"/>
                    </a:srgbClr>
                  </a:outerShdw>
                </a:effectLst>
                <a:latin typeface="Fira Sans Extra Condensed" panose="020B0503050000020004" pitchFamily="34" charset="0"/>
              </a:rPr>
              <a:t>Reference</a:t>
            </a:r>
            <a:r>
              <a:rPr lang="en-IN" sz="28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 :</a:t>
            </a:r>
            <a:endParaRPr lang="en-IN" sz="28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FF94BA44-C0B6-44D2-932F-F7CB21D62B6F}"/>
              </a:ext>
            </a:extLst>
          </p:cNvPr>
          <p:cNvSpPr txBox="1"/>
          <p:nvPr/>
        </p:nvSpPr>
        <p:spPr>
          <a:xfrm>
            <a:off x="356992" y="1422832"/>
            <a:ext cx="8430016" cy="3077766"/>
          </a:xfrm>
          <a:prstGeom prst="rect">
            <a:avLst/>
          </a:prstGeom>
          <a:noFill/>
        </p:spPr>
        <p:txBody>
          <a:bodyPr wrap="square">
            <a:spAutoFit/>
          </a:bodyPr>
          <a:lstStyle/>
          <a:p>
            <a:pPr marL="285750" indent="-285750" algn="l">
              <a:buFont typeface="Wingdings" panose="05000000000000000000" pitchFamily="2" charset="2"/>
              <a:buChar char="q"/>
            </a:pPr>
            <a:r>
              <a:rPr lang="en-US" sz="1800" b="0" i="0" dirty="0">
                <a:solidFill>
                  <a:schemeClr val="tx1"/>
                </a:solidFill>
                <a:latin typeface="Book Antiqua" panose="02040602050305030304" pitchFamily="18" charset="0"/>
                <a:hlinkClick r:id="rId2"/>
              </a:rPr>
              <a:t>http://www.cs.cornell.edu/home/llee/papers/cutsent.home.html</a:t>
            </a:r>
            <a:endParaRPr lang="en-US" sz="1800" b="0" i="0" dirty="0">
              <a:solidFill>
                <a:schemeClr val="tx1"/>
              </a:solidFill>
              <a:latin typeface="Book Antiqua" panose="02040602050305030304" pitchFamily="18" charset="0"/>
            </a:endParaRPr>
          </a:p>
          <a:p>
            <a:pPr marL="285750" indent="-285750" algn="l">
              <a:buFont typeface="Wingdings" panose="05000000000000000000" pitchFamily="2" charset="2"/>
              <a:buChar char="q"/>
            </a:pPr>
            <a:endParaRPr lang="en-US" sz="1800" dirty="0">
              <a:solidFill>
                <a:schemeClr val="tx1"/>
              </a:solidFill>
              <a:latin typeface="Book Antiqua" panose="02040602050305030304" pitchFamily="18" charset="0"/>
            </a:endParaRPr>
          </a:p>
          <a:p>
            <a:pPr marL="285750" indent="-285750" algn="l">
              <a:buFont typeface="Wingdings" panose="05000000000000000000" pitchFamily="2" charset="2"/>
              <a:buChar char="q"/>
            </a:pPr>
            <a:r>
              <a:rPr lang="en-US" sz="1800" dirty="0">
                <a:solidFill>
                  <a:schemeClr val="tx1"/>
                </a:solidFill>
                <a:latin typeface="Book Antiqua" panose="02040602050305030304" pitchFamily="18" charset="0"/>
                <a:hlinkClick r:id="rId3"/>
              </a:rPr>
              <a:t>https://ars.els-cdn.com/content/image/1-s2.0-S0970389619301569-gr1.jpg</a:t>
            </a:r>
            <a:endParaRPr lang="en-US" sz="1800" dirty="0">
              <a:solidFill>
                <a:schemeClr val="tx1"/>
              </a:solidFill>
              <a:latin typeface="Book Antiqua" panose="02040602050305030304" pitchFamily="18" charset="0"/>
            </a:endParaRPr>
          </a:p>
          <a:p>
            <a:pPr marL="285750" indent="-285750" algn="l">
              <a:buFont typeface="Wingdings" panose="05000000000000000000" pitchFamily="2" charset="2"/>
              <a:buChar char="q"/>
            </a:pPr>
            <a:endParaRPr lang="en-US" sz="1800" dirty="0">
              <a:solidFill>
                <a:schemeClr val="tx1"/>
              </a:solidFill>
              <a:latin typeface="Book Antiqua" panose="02040602050305030304" pitchFamily="18" charset="0"/>
            </a:endParaRPr>
          </a:p>
          <a:p>
            <a:pPr marL="285750" indent="-285750" algn="l">
              <a:buFont typeface="Wingdings" panose="05000000000000000000" pitchFamily="2" charset="2"/>
              <a:buChar char="q"/>
            </a:pPr>
            <a:r>
              <a:rPr lang="en-US" sz="1800" b="0" i="0" dirty="0">
                <a:solidFill>
                  <a:schemeClr val="tx1"/>
                </a:solidFill>
                <a:latin typeface="Book Antiqua" panose="02040602050305030304" pitchFamily="18" charset="0"/>
                <a:hlinkClick r:id="rId4"/>
              </a:rPr>
              <a:t>https://www.researchgate.net/profile/Sree-Harissh-Venu/publication/307577577/figure/fig2/AS:401918498230272@1472836245118/Architecture-of-Sentiment-Analysis-phase.png</a:t>
            </a:r>
            <a:endParaRPr lang="en-US" sz="1800" b="0" i="0" dirty="0">
              <a:solidFill>
                <a:schemeClr val="tx1"/>
              </a:solidFill>
              <a:latin typeface="Book Antiqua" panose="02040602050305030304" pitchFamily="18" charset="0"/>
            </a:endParaRPr>
          </a:p>
          <a:p>
            <a:pPr marL="285750" indent="-285750" algn="l">
              <a:buFont typeface="Wingdings" panose="05000000000000000000" pitchFamily="2" charset="2"/>
              <a:buChar char="q"/>
            </a:pPr>
            <a:endParaRPr lang="en-US" sz="1800" b="0" i="0" dirty="0">
              <a:solidFill>
                <a:schemeClr val="tx1"/>
              </a:solidFill>
              <a:latin typeface="Book Antiqua" panose="02040602050305030304" pitchFamily="18" charset="0"/>
            </a:endParaRPr>
          </a:p>
          <a:p>
            <a:pPr marL="285750" indent="-285750" algn="l">
              <a:buFont typeface="Wingdings" panose="05000000000000000000" pitchFamily="2" charset="2"/>
              <a:buChar char="q"/>
            </a:pPr>
            <a:r>
              <a:rPr lang="en-US" sz="1800" b="0" i="0" dirty="0">
                <a:solidFill>
                  <a:schemeClr val="tx1"/>
                </a:solidFill>
                <a:latin typeface="Book Antiqua" panose="02040602050305030304" pitchFamily="18" charset="0"/>
                <a:hlinkClick r:id="rId5"/>
              </a:rPr>
              <a:t>https://portfolios.cs.earlham.edu/wp-content/uploads/2017/12/Capstone_Submisstion.pdf</a:t>
            </a:r>
            <a:endParaRPr lang="en-US" sz="1800" b="0" i="0" dirty="0">
              <a:solidFill>
                <a:schemeClr val="tx1"/>
              </a:solidFill>
              <a:latin typeface="Book Antiqua" panose="02040602050305030304" pitchFamily="18" charset="0"/>
            </a:endParaRPr>
          </a:p>
          <a:p>
            <a:pPr marL="285750" indent="-285750" algn="l">
              <a:buFont typeface="Wingdings" panose="05000000000000000000" pitchFamily="2" charset="2"/>
              <a:buChar char="q"/>
            </a:pPr>
            <a:endParaRPr lang="en-US"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146627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12000" t="6000" r="-12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A32F11-6AD5-4C17-A8F0-EDED34A2E19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350267" y="720819"/>
            <a:ext cx="4443466" cy="2977122"/>
          </a:xfrm>
          <a:prstGeom prst="rect">
            <a:avLst/>
          </a:prstGeom>
        </p:spPr>
      </p:pic>
    </p:spTree>
    <p:extLst>
      <p:ext uri="{BB962C8B-B14F-4D97-AF65-F5344CB8AC3E}">
        <p14:creationId xmlns:p14="http://schemas.microsoft.com/office/powerpoint/2010/main" val="2242216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D526C-1FFD-46E7-9C14-E3E47A2F17E1}"/>
              </a:ext>
            </a:extLst>
          </p:cNvPr>
          <p:cNvPicPr>
            <a:picLocks noChangeAspect="1"/>
          </p:cNvPicPr>
          <p:nvPr/>
        </p:nvPicPr>
        <p:blipFill>
          <a:blip r:embed="rId2"/>
          <a:stretch>
            <a:fillRect/>
          </a:stretch>
        </p:blipFill>
        <p:spPr>
          <a:xfrm>
            <a:off x="877420" y="1072402"/>
            <a:ext cx="7389161" cy="3687177"/>
          </a:xfrm>
          <a:prstGeom prst="rect">
            <a:avLst/>
          </a:prstGeom>
        </p:spPr>
      </p:pic>
      <p:sp>
        <p:nvSpPr>
          <p:cNvPr id="6" name="TextBox 5">
            <a:extLst>
              <a:ext uri="{FF2B5EF4-FFF2-40B4-BE49-F238E27FC236}">
                <a16:creationId xmlns:a16="http://schemas.microsoft.com/office/drawing/2014/main" id="{592DC46B-D4DF-450B-86D6-9346DF2B8756}"/>
              </a:ext>
            </a:extLst>
          </p:cNvPr>
          <p:cNvSpPr txBox="1"/>
          <p:nvPr/>
        </p:nvSpPr>
        <p:spPr>
          <a:xfrm>
            <a:off x="326091" y="47065"/>
            <a:ext cx="8491817" cy="400110"/>
          </a:xfrm>
          <a:prstGeom prst="rect">
            <a:avLst/>
          </a:prstGeom>
          <a:noFill/>
        </p:spPr>
        <p:txBody>
          <a:bodyPr wrap="square">
            <a:spAutoFit/>
          </a:bodyPr>
          <a:lstStyle/>
          <a:p>
            <a:pPr algn="ctr"/>
            <a:r>
              <a:rPr lang="en-IN" sz="20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Survey On Sentiment Analysis Of Stock News :</a:t>
            </a:r>
            <a:endParaRPr lang="en-IN" sz="20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Tree>
    <p:extLst>
      <p:ext uri="{BB962C8B-B14F-4D97-AF65-F5344CB8AC3E}">
        <p14:creationId xmlns:p14="http://schemas.microsoft.com/office/powerpoint/2010/main" val="280672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32BA46-C74F-4838-AE05-C69B0C8F957D}"/>
              </a:ext>
            </a:extLst>
          </p:cNvPr>
          <p:cNvSpPr txBox="1"/>
          <p:nvPr/>
        </p:nvSpPr>
        <p:spPr>
          <a:xfrm>
            <a:off x="574861" y="256032"/>
            <a:ext cx="7994277" cy="461665"/>
          </a:xfrm>
          <a:prstGeom prst="rect">
            <a:avLst/>
          </a:prstGeom>
          <a:noFill/>
        </p:spPr>
        <p:txBody>
          <a:bodyPr wrap="square" rtlCol="0">
            <a:spAutoFit/>
          </a:bodyPr>
          <a:lstStyle/>
          <a:p>
            <a:pPr algn="ctr"/>
            <a:r>
              <a:rPr kumimoji="0" lang="en-I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Fira Sans Extra Condensed"/>
                <a:sym typeface="Fira Sans Extra Condensed"/>
              </a:rPr>
              <a:t>Introduction To Sentiment Analysis :</a:t>
            </a:r>
            <a:endParaRPr lang="en-IN" sz="1600" dirty="0">
              <a:effectLst>
                <a:outerShdw blurRad="38100" dist="38100" dir="2700000" algn="tl">
                  <a:srgbClr val="000000">
                    <a:alpha val="43137"/>
                  </a:srgbClr>
                </a:outerShdw>
              </a:effectLst>
            </a:endParaRPr>
          </a:p>
        </p:txBody>
      </p:sp>
      <p:sp>
        <p:nvSpPr>
          <p:cNvPr id="3" name="Title 1">
            <a:extLst>
              <a:ext uri="{FF2B5EF4-FFF2-40B4-BE49-F238E27FC236}">
                <a16:creationId xmlns:a16="http://schemas.microsoft.com/office/drawing/2014/main" id="{826E3695-3BB5-482B-90FD-AF936EEAC64F}"/>
              </a:ext>
            </a:extLst>
          </p:cNvPr>
          <p:cNvSpPr txBox="1">
            <a:spLocks/>
          </p:cNvSpPr>
          <p:nvPr/>
        </p:nvSpPr>
        <p:spPr>
          <a:xfrm>
            <a:off x="253773" y="792480"/>
            <a:ext cx="8636453" cy="40949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l">
              <a:buFont typeface="Wingdings" panose="05000000000000000000" pitchFamily="2" charset="2"/>
              <a:buChar char="ü"/>
            </a:pPr>
            <a:r>
              <a:rPr lang="en-IN" sz="1800" b="0" i="0" u="none" strike="noStrike" baseline="0" dirty="0">
                <a:solidFill>
                  <a:schemeClr val="tx1"/>
                </a:solidFill>
                <a:latin typeface="Bell MT" panose="02020503060305020303" pitchFamily="18" charset="0"/>
              </a:rPr>
              <a:t>Sentiment = feelings</a:t>
            </a:r>
          </a:p>
          <a:p>
            <a:pPr algn="l"/>
            <a:r>
              <a:rPr lang="en-IN" sz="1800" b="0" i="0" u="none" strike="noStrike" baseline="0" dirty="0">
                <a:solidFill>
                  <a:schemeClr val="tx1"/>
                </a:solidFill>
                <a:latin typeface="Bell MT" panose="02020503060305020303" pitchFamily="18" charset="0"/>
              </a:rPr>
              <a:t>   – Attitudes</a:t>
            </a:r>
          </a:p>
          <a:p>
            <a:pPr algn="l"/>
            <a:r>
              <a:rPr lang="en-IN" sz="1800" b="0" i="0" u="none" strike="noStrike" baseline="0" dirty="0">
                <a:solidFill>
                  <a:schemeClr val="tx1"/>
                </a:solidFill>
                <a:latin typeface="Bell MT" panose="02020503060305020303" pitchFamily="18" charset="0"/>
              </a:rPr>
              <a:t>   – Emotions</a:t>
            </a:r>
          </a:p>
          <a:p>
            <a:pPr algn="l"/>
            <a:r>
              <a:rPr lang="en-IN" sz="1800" b="0" i="0" u="none" strike="noStrike" baseline="0" dirty="0">
                <a:solidFill>
                  <a:schemeClr val="tx1"/>
                </a:solidFill>
                <a:latin typeface="Bell MT" panose="02020503060305020303" pitchFamily="18" charset="0"/>
              </a:rPr>
              <a:t>   – Opinions</a:t>
            </a:r>
          </a:p>
          <a:p>
            <a:pPr algn="l"/>
            <a:endParaRPr lang="en-IN" sz="1800" b="0" i="0" u="none" strike="noStrike" baseline="0" dirty="0">
              <a:solidFill>
                <a:schemeClr val="tx1"/>
              </a:solidFill>
              <a:latin typeface="Bell MT" panose="02020503060305020303" pitchFamily="18" charset="0"/>
            </a:endParaRPr>
          </a:p>
          <a:p>
            <a:pPr marL="342900" indent="-342900" algn="l">
              <a:buFont typeface="Wingdings" panose="05000000000000000000" pitchFamily="2" charset="2"/>
              <a:buChar char="ü"/>
            </a:pPr>
            <a:r>
              <a:rPr lang="en-IN" sz="1800" b="0" i="0" u="none" strike="noStrike" baseline="0" dirty="0">
                <a:solidFill>
                  <a:schemeClr val="tx1"/>
                </a:solidFill>
                <a:latin typeface="Bell MT" panose="02020503060305020303" pitchFamily="18" charset="0"/>
              </a:rPr>
              <a:t>Subjective impressions, not facts</a:t>
            </a:r>
          </a:p>
          <a:p>
            <a:pPr marL="342900" indent="-342900" algn="l">
              <a:buFont typeface="Wingdings" panose="05000000000000000000" pitchFamily="2" charset="2"/>
              <a:buChar char="ü"/>
            </a:pPr>
            <a:endParaRPr lang="en-IN" sz="1800" b="0" i="0" u="none" strike="noStrike" baseline="0" dirty="0">
              <a:solidFill>
                <a:schemeClr val="tx1"/>
              </a:solidFill>
              <a:latin typeface="Bell MT" panose="02020503060305020303" pitchFamily="18" charset="0"/>
            </a:endParaRPr>
          </a:p>
          <a:p>
            <a:pPr marL="342900" indent="-342900" algn="l">
              <a:buFont typeface="Wingdings" panose="05000000000000000000" pitchFamily="2" charset="2"/>
              <a:buChar char="ü"/>
            </a:pPr>
            <a:r>
              <a:rPr lang="en-US" sz="1800" b="0" i="0" u="none" strike="noStrike" baseline="0" dirty="0">
                <a:solidFill>
                  <a:srgbClr val="000000"/>
                </a:solidFill>
                <a:latin typeface="Bell MT" panose="02020503060305020303" pitchFamily="18" charset="0"/>
              </a:rPr>
              <a:t>Generally, a binary opposition in </a:t>
            </a:r>
            <a:r>
              <a:rPr lang="en-IN" sz="1800" b="0" i="0" u="none" strike="noStrike" baseline="0" dirty="0">
                <a:solidFill>
                  <a:srgbClr val="000000"/>
                </a:solidFill>
                <a:latin typeface="Bell MT" panose="02020503060305020303" pitchFamily="18" charset="0"/>
              </a:rPr>
              <a:t>opinions is assumed</a:t>
            </a:r>
          </a:p>
          <a:p>
            <a:pPr algn="l"/>
            <a:endParaRPr lang="en-IN" sz="1800" b="0" i="0" u="none" strike="noStrike" baseline="0" dirty="0">
              <a:solidFill>
                <a:srgbClr val="000000"/>
              </a:solidFill>
              <a:latin typeface="Bell MT" panose="02020503060305020303" pitchFamily="18" charset="0"/>
            </a:endParaRPr>
          </a:p>
          <a:p>
            <a:pPr algn="l"/>
            <a:r>
              <a:rPr lang="en-US" sz="1800" b="0" i="0" u="none" strike="noStrike" baseline="0" dirty="0">
                <a:solidFill>
                  <a:srgbClr val="000000"/>
                </a:solidFill>
                <a:latin typeface="Bell MT" panose="02020503060305020303" pitchFamily="18" charset="0"/>
              </a:rPr>
              <a:t>    For/against, like/dislike, good/bad, etc.</a:t>
            </a:r>
          </a:p>
          <a:p>
            <a:pPr algn="l"/>
            <a:endParaRPr lang="en-US" sz="1800" dirty="0">
              <a:latin typeface="Bell MT" panose="02020503060305020303" pitchFamily="18" charset="0"/>
            </a:endParaRPr>
          </a:p>
          <a:p>
            <a:pPr algn="l"/>
            <a:r>
              <a:rPr lang="en-IN" sz="1800" b="0" i="0" u="none" strike="noStrike" baseline="0" dirty="0">
                <a:solidFill>
                  <a:srgbClr val="000000"/>
                </a:solidFill>
                <a:latin typeface="Bell MT" panose="02020503060305020303" pitchFamily="18" charset="0"/>
              </a:rPr>
              <a:t>    Some sentiment analysis jargon:</a:t>
            </a:r>
          </a:p>
          <a:p>
            <a:pPr algn="l"/>
            <a:r>
              <a:rPr lang="en-IN" sz="1800" b="0" i="0" u="none" strike="noStrike" baseline="0" dirty="0">
                <a:solidFill>
                  <a:srgbClr val="810000"/>
                </a:solidFill>
                <a:latin typeface="Bell MT" panose="02020503060305020303" pitchFamily="18" charset="0"/>
              </a:rPr>
              <a:t>    – </a:t>
            </a:r>
            <a:r>
              <a:rPr lang="en-IN" sz="1800" b="0" i="0" u="none" strike="noStrike" baseline="0" dirty="0">
                <a:solidFill>
                  <a:srgbClr val="000000"/>
                </a:solidFill>
                <a:latin typeface="Bell MT" panose="02020503060305020303" pitchFamily="18" charset="0"/>
              </a:rPr>
              <a:t>“Semantic orientation”</a:t>
            </a:r>
          </a:p>
          <a:p>
            <a:pPr algn="l"/>
            <a:r>
              <a:rPr lang="en-IN" sz="1800" b="0" i="0" u="none" strike="noStrike" baseline="0" dirty="0">
                <a:solidFill>
                  <a:srgbClr val="810000"/>
                </a:solidFill>
                <a:latin typeface="Bell MT" panose="02020503060305020303" pitchFamily="18" charset="0"/>
              </a:rPr>
              <a:t>    – </a:t>
            </a:r>
            <a:r>
              <a:rPr lang="en-IN" sz="1800" b="0" i="0" u="none" strike="noStrike" baseline="0" dirty="0">
                <a:solidFill>
                  <a:srgbClr val="000000"/>
                </a:solidFill>
                <a:latin typeface="Bell MT" panose="02020503060305020303" pitchFamily="18" charset="0"/>
              </a:rPr>
              <a:t>“Polarity”</a:t>
            </a:r>
            <a:endParaRPr lang="en-IN" sz="2000" dirty="0">
              <a:latin typeface="Bell MT" panose="02020503060305020303" pitchFamily="18" charset="0"/>
            </a:endParaRPr>
          </a:p>
        </p:txBody>
      </p:sp>
    </p:spTree>
    <p:extLst>
      <p:ext uri="{BB962C8B-B14F-4D97-AF65-F5344CB8AC3E}">
        <p14:creationId xmlns:p14="http://schemas.microsoft.com/office/powerpoint/2010/main" val="219230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FEF763-1630-4FA0-A709-3493C3E1338F}"/>
              </a:ext>
            </a:extLst>
          </p:cNvPr>
          <p:cNvPicPr>
            <a:picLocks noChangeAspect="1"/>
          </p:cNvPicPr>
          <p:nvPr/>
        </p:nvPicPr>
        <p:blipFill>
          <a:blip r:embed="rId2"/>
          <a:stretch>
            <a:fillRect/>
          </a:stretch>
        </p:blipFill>
        <p:spPr>
          <a:xfrm>
            <a:off x="449437" y="902631"/>
            <a:ext cx="8245127" cy="3481109"/>
          </a:xfrm>
          <a:prstGeom prst="rect">
            <a:avLst/>
          </a:prstGeom>
        </p:spPr>
      </p:pic>
      <p:sp>
        <p:nvSpPr>
          <p:cNvPr id="6" name="TextBox 5">
            <a:extLst>
              <a:ext uri="{FF2B5EF4-FFF2-40B4-BE49-F238E27FC236}">
                <a16:creationId xmlns:a16="http://schemas.microsoft.com/office/drawing/2014/main" id="{592DC46B-D4DF-450B-86D6-9346DF2B8756}"/>
              </a:ext>
            </a:extLst>
          </p:cNvPr>
          <p:cNvSpPr txBox="1"/>
          <p:nvPr/>
        </p:nvSpPr>
        <p:spPr>
          <a:xfrm>
            <a:off x="326091" y="47065"/>
            <a:ext cx="8491817" cy="400110"/>
          </a:xfrm>
          <a:prstGeom prst="rect">
            <a:avLst/>
          </a:prstGeom>
          <a:noFill/>
        </p:spPr>
        <p:txBody>
          <a:bodyPr wrap="square">
            <a:spAutoFit/>
          </a:bodyPr>
          <a:lstStyle/>
          <a:p>
            <a:pPr algn="ctr"/>
            <a:r>
              <a:rPr lang="en-IN" sz="20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Survey On Sentiment Analysis Of Stock News :</a:t>
            </a:r>
            <a:endParaRPr lang="en-IN" sz="20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Tree>
    <p:extLst>
      <p:ext uri="{BB962C8B-B14F-4D97-AF65-F5344CB8AC3E}">
        <p14:creationId xmlns:p14="http://schemas.microsoft.com/office/powerpoint/2010/main" val="57858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67000">
              <a:schemeClr val="accent4"/>
            </a:gs>
            <a:gs pos="100000">
              <a:schemeClr val="accent1"/>
            </a:gs>
            <a:gs pos="88491">
              <a:srgbClr val="A5B64E"/>
            </a:gs>
            <a:gs pos="74000">
              <a:schemeClr val="accent4"/>
            </a:gs>
            <a:gs pos="83000">
              <a:schemeClr val="accent4"/>
            </a:gs>
            <a:gs pos="100000">
              <a:schemeClr val="accent4"/>
            </a:gs>
          </a:gsLst>
          <a:lin ang="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F963C-F4D8-4D7C-9DDC-09A6EB9113D3}"/>
              </a:ext>
            </a:extLst>
          </p:cNvPr>
          <p:cNvSpPr txBox="1"/>
          <p:nvPr/>
        </p:nvSpPr>
        <p:spPr>
          <a:xfrm>
            <a:off x="349623"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Existing Work With Limitations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5" name="TextBox 4">
            <a:extLst>
              <a:ext uri="{FF2B5EF4-FFF2-40B4-BE49-F238E27FC236}">
                <a16:creationId xmlns:a16="http://schemas.microsoft.com/office/drawing/2014/main" id="{33DEB8DA-6F97-49E6-AF6A-D208FE64E5BD}"/>
              </a:ext>
            </a:extLst>
          </p:cNvPr>
          <p:cNvSpPr txBox="1"/>
          <p:nvPr/>
        </p:nvSpPr>
        <p:spPr>
          <a:xfrm>
            <a:off x="209719" y="909757"/>
            <a:ext cx="8724562" cy="3754874"/>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Sentiment analysis tools can identify and analyze many pieces of text automatically and quickly.</a:t>
            </a:r>
          </a:p>
          <a:p>
            <a:pPr marL="285750" indent="-285750" algn="l">
              <a:buFont typeface="Wingdings" panose="05000000000000000000" pitchFamily="2" charset="2"/>
              <a:buChar char="§"/>
            </a:pPr>
            <a:endParaRPr lang="en-US" b="0" i="0" dirty="0">
              <a:solidFill>
                <a:schemeClr val="tx1"/>
              </a:solidFill>
              <a:effectLst/>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But computer programs have problems recognizing things like sarcasm and irony, negations, jokes, and exaggerations - the sorts of things a person would have little trouble identifying. And failing to recognize these can skew the results.</a:t>
            </a:r>
          </a:p>
          <a:p>
            <a:pPr marL="285750" indent="-285750" algn="l">
              <a:buFont typeface="Wingdings" panose="05000000000000000000" pitchFamily="2" charset="2"/>
              <a:buChar char="§"/>
            </a:pPr>
            <a:endParaRPr lang="en-US" b="0" i="0" dirty="0">
              <a:solidFill>
                <a:schemeClr val="tx1"/>
              </a:solidFill>
              <a:effectLst/>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'Disappointed' may be classified as a negative word for the purposes of sentiment analysis, but within the phrase “I wasn't disappointed", it should be classified as positive.</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Analyzing natural language data is, in my opinion, the problem of the next 2-3 decades. </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It’s imperative to have a sufficiently sophisticated and rigorous enough approach that relevant context can be taken into account. </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effectLst/>
                <a:latin typeface="Book Antiqua" panose="02040602050305030304" pitchFamily="18" charset="0"/>
              </a:rPr>
              <a:t>For example, that would require knowing that a particular user is generally sarcastic, ironic, or hyperbolic, or having a larger sample of the natural language data that provides clues to determine whether or not a phrase is ironic.”</a:t>
            </a:r>
          </a:p>
        </p:txBody>
      </p:sp>
    </p:spTree>
    <p:extLst>
      <p:ext uri="{BB962C8B-B14F-4D97-AF65-F5344CB8AC3E}">
        <p14:creationId xmlns:p14="http://schemas.microsoft.com/office/powerpoint/2010/main" val="59863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CB18-3FC8-4CDD-A6BB-0C0FE81A0F7F}"/>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Proposed Work And Methodology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7FC9BF88-2E50-4D5F-806E-1E7828F936FE}"/>
              </a:ext>
            </a:extLst>
          </p:cNvPr>
          <p:cNvSpPr txBox="1"/>
          <p:nvPr/>
        </p:nvSpPr>
        <p:spPr>
          <a:xfrm>
            <a:off x="209719" y="779840"/>
            <a:ext cx="8724562"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Book Antiqua" panose="02040602050305030304" pitchFamily="18" charset="0"/>
              </a:rPr>
              <a:t>Aim</a:t>
            </a:r>
            <a:r>
              <a:rPr lang="en-US" b="0" i="0" dirty="0">
                <a:solidFill>
                  <a:schemeClr val="tx1"/>
                </a:solidFill>
                <a:effectLst/>
                <a:latin typeface="Book Antiqua" panose="02040602050305030304" pitchFamily="18" charset="0"/>
              </a:rPr>
              <a:t> : To extract subjective portions of text</a:t>
            </a:r>
          </a:p>
          <a:p>
            <a:pPr marL="285750" indent="-285750" algn="l">
              <a:buFont typeface="Arial" panose="020B0604020202020204" pitchFamily="34" charset="0"/>
              <a:buChar char="•"/>
            </a:pPr>
            <a:endParaRPr lang="en-US" b="0" i="0" dirty="0">
              <a:solidFill>
                <a:schemeClr val="tx1"/>
              </a:solidFill>
              <a:effectLst/>
              <a:latin typeface="Book Antiqua" panose="02040602050305030304" pitchFamily="18" charset="0"/>
            </a:endParaRPr>
          </a:p>
          <a:p>
            <a:pPr marL="285750" indent="-285750" algn="l">
              <a:buFont typeface="Arial" panose="020B0604020202020204" pitchFamily="34" charset="0"/>
              <a:buChar char="•"/>
            </a:pPr>
            <a:r>
              <a:rPr lang="en-US" i="0" dirty="0">
                <a:solidFill>
                  <a:schemeClr val="tx1"/>
                </a:solidFill>
                <a:effectLst>
                  <a:outerShdw blurRad="38100" dist="38100" dir="2700000" algn="tl">
                    <a:srgbClr val="000000">
                      <a:alpha val="43137"/>
                    </a:srgbClr>
                  </a:outerShdw>
                </a:effectLst>
                <a:latin typeface="Book Antiqua" panose="02040602050305030304" pitchFamily="18" charset="0"/>
              </a:rPr>
              <a:t>Algorithm used </a:t>
            </a:r>
            <a:r>
              <a:rPr lang="en-US" b="0" i="0" dirty="0">
                <a:solidFill>
                  <a:schemeClr val="tx1"/>
                </a:solidFill>
                <a:effectLst/>
                <a:latin typeface="Book Antiqua" panose="02040602050305030304" pitchFamily="18" charset="0"/>
              </a:rPr>
              <a:t>: Minimum cut algorithm</a:t>
            </a:r>
          </a:p>
          <a:p>
            <a:pPr marL="285750" indent="-285750" algn="l">
              <a:buFont typeface="Arial" panose="020B0604020202020204" pitchFamily="34" charset="0"/>
              <a:buChar char="•"/>
            </a:pPr>
            <a:endParaRPr lang="en-US" b="0" i="0" dirty="0">
              <a:solidFill>
                <a:schemeClr val="tx1"/>
              </a:solidFill>
              <a:effectLst/>
              <a:latin typeface="Book Antiqua" panose="02040602050305030304" pitchFamily="18" charset="0"/>
            </a:endParaRPr>
          </a:p>
          <a:p>
            <a:pPr marL="285750" indent="-285750" algn="l">
              <a:buFont typeface="Arial" panose="020B0604020202020204" pitchFamily="34" charset="0"/>
              <a:buChar char="•"/>
            </a:pPr>
            <a:r>
              <a:rPr lang="en-US" b="0" i="0" dirty="0">
                <a:solidFill>
                  <a:schemeClr val="tx1"/>
                </a:solidFill>
                <a:effectLst/>
                <a:latin typeface="Book Antiqua" panose="02040602050305030304" pitchFamily="18" charset="0"/>
              </a:rPr>
              <a:t>'Disappointed' may be classified as a negative word for the purposes of sentiment analysis, but within the phrase “I wasn't disappointed", it should be classified as positive.</a:t>
            </a:r>
          </a:p>
          <a:p>
            <a:pPr marL="285750" indent="-285750" algn="l">
              <a:buFont typeface="Arial" panose="020B0604020202020204" pitchFamily="34" charset="0"/>
              <a:buChar char="•"/>
            </a:pPr>
            <a:endParaRPr lang="en-US" dirty="0">
              <a:solidFill>
                <a:schemeClr val="tx1"/>
              </a:solidFill>
              <a:latin typeface="Book Antiqua" panose="02040602050305030304" pitchFamily="18" charset="0"/>
            </a:endParaRPr>
          </a:p>
          <a:p>
            <a:pPr marL="285750" indent="-285750" algn="l">
              <a:buFont typeface="Arial" panose="020B0604020202020204" pitchFamily="34" charset="0"/>
              <a:buChar char="•"/>
            </a:pPr>
            <a:r>
              <a:rPr lang="en-US" dirty="0">
                <a:solidFill>
                  <a:schemeClr val="tx1"/>
                </a:solidFill>
                <a:latin typeface="Book Antiqua" panose="02040602050305030304" pitchFamily="18" charset="0"/>
              </a:rPr>
              <a:t>P</a:t>
            </a:r>
            <a:r>
              <a:rPr lang="en-US" b="0" i="0" dirty="0">
                <a:solidFill>
                  <a:schemeClr val="tx1"/>
                </a:solidFill>
                <a:effectLst/>
                <a:latin typeface="Book Antiqua" panose="02040602050305030304" pitchFamily="18" charset="0"/>
              </a:rPr>
              <a:t>roposed algorithms enhancements,  Transfer learning, emotion detection, and building resources to improve the errors</a:t>
            </a:r>
          </a:p>
        </p:txBody>
      </p:sp>
      <p:pic>
        <p:nvPicPr>
          <p:cNvPr id="4" name="Picture 4">
            <a:extLst>
              <a:ext uri="{FF2B5EF4-FFF2-40B4-BE49-F238E27FC236}">
                <a16:creationId xmlns:a16="http://schemas.microsoft.com/office/drawing/2014/main" id="{54E8A201-97A8-4D6E-93E2-ED8F82F23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409" y="2811164"/>
            <a:ext cx="4843181" cy="233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01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16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D7910-0128-419C-8853-BD70819DC536}"/>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Novelty Of  The Project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6E0311D8-48CA-42CF-B81F-9F266250A8A6}"/>
              </a:ext>
            </a:extLst>
          </p:cNvPr>
          <p:cNvSpPr txBox="1"/>
          <p:nvPr/>
        </p:nvSpPr>
        <p:spPr>
          <a:xfrm>
            <a:off x="209719" y="1003595"/>
            <a:ext cx="8724562" cy="3539430"/>
          </a:xfrm>
          <a:prstGeom prst="rect">
            <a:avLst/>
          </a:prstGeom>
          <a:noFill/>
        </p:spPr>
        <p:txBody>
          <a:bodyPr wrap="square">
            <a:spAutoFit/>
          </a:bodyPr>
          <a:lstStyle/>
          <a:p>
            <a:pPr marL="285750" indent="-285750" algn="l">
              <a:buFont typeface="Courier New" panose="02070309020205020404" pitchFamily="49" charset="0"/>
              <a:buChar char="o"/>
            </a:pPr>
            <a:r>
              <a:rPr lang="en-US" b="0" i="0" dirty="0">
                <a:solidFill>
                  <a:schemeClr val="tx1"/>
                </a:solidFill>
                <a:latin typeface="Book Antiqua" panose="02040602050305030304" pitchFamily="18" charset="0"/>
              </a:rPr>
              <a:t>The </a:t>
            </a:r>
            <a:r>
              <a:rPr lang="en-US" dirty="0">
                <a:solidFill>
                  <a:schemeClr val="tx1"/>
                </a:solidFill>
                <a:latin typeface="Book Antiqua" panose="02040602050305030304" pitchFamily="18" charset="0"/>
              </a:rPr>
              <a:t>S</a:t>
            </a:r>
            <a:r>
              <a:rPr lang="en-US" b="0" i="0" dirty="0">
                <a:solidFill>
                  <a:schemeClr val="tx1"/>
                </a:solidFill>
                <a:latin typeface="Book Antiqua" panose="02040602050305030304" pitchFamily="18" charset="0"/>
              </a:rPr>
              <a:t>entiment analysis recognizes the polarity of opinion and emotion attributes regarding the Stock News.</a:t>
            </a:r>
          </a:p>
          <a:p>
            <a:pPr marL="285750" indent="-285750" algn="l">
              <a:buFont typeface="Courier New" panose="02070309020205020404" pitchFamily="49" charset="0"/>
              <a:buChar char="o"/>
            </a:pPr>
            <a:endParaRPr lang="en-US" dirty="0">
              <a:solidFill>
                <a:schemeClr val="tx1"/>
              </a:solidFill>
              <a:latin typeface="Book Antiqua" panose="02040602050305030304" pitchFamily="18" charset="0"/>
            </a:endParaRPr>
          </a:p>
          <a:p>
            <a:pPr marL="285750" indent="-285750" algn="l">
              <a:buFont typeface="Courier New" panose="02070309020205020404" pitchFamily="49" charset="0"/>
              <a:buChar char="o"/>
            </a:pPr>
            <a:r>
              <a:rPr lang="en-US" b="0" i="0" dirty="0">
                <a:solidFill>
                  <a:schemeClr val="tx1"/>
                </a:solidFill>
                <a:latin typeface="Book Antiqua" panose="02040602050305030304" pitchFamily="18" charset="0"/>
              </a:rPr>
              <a:t>The Subjectivity strongly depends on its sentences or messages. </a:t>
            </a:r>
          </a:p>
          <a:p>
            <a:pPr marL="285750" indent="-285750" algn="l">
              <a:buFont typeface="Courier New" panose="02070309020205020404" pitchFamily="49" charset="0"/>
              <a:buChar char="o"/>
            </a:pPr>
            <a:endParaRPr lang="en-US" dirty="0">
              <a:solidFill>
                <a:schemeClr val="tx1"/>
              </a:solidFill>
              <a:latin typeface="Book Antiqua" panose="02040602050305030304" pitchFamily="18" charset="0"/>
            </a:endParaRPr>
          </a:p>
          <a:p>
            <a:pPr marL="285750" indent="-285750" algn="l">
              <a:buFont typeface="Courier New" panose="02070309020205020404" pitchFamily="49" charset="0"/>
              <a:buChar char="o"/>
            </a:pPr>
            <a:r>
              <a:rPr lang="en-US" b="0" i="0" dirty="0">
                <a:solidFill>
                  <a:schemeClr val="tx1"/>
                </a:solidFill>
                <a:latin typeface="Book Antiqua" panose="02040602050305030304" pitchFamily="18" charset="0"/>
              </a:rPr>
              <a:t>The Novelty of lexicon and its semantics can be used to distinguish between words and phrases in determining the polarity of the sentiment in stock news. </a:t>
            </a:r>
          </a:p>
          <a:p>
            <a:pPr marL="285750" indent="-285750" algn="l">
              <a:buFont typeface="Courier New" panose="02070309020205020404" pitchFamily="49" charset="0"/>
              <a:buChar char="o"/>
            </a:pPr>
            <a:endParaRPr lang="en-US" dirty="0">
              <a:solidFill>
                <a:schemeClr val="tx1"/>
              </a:solidFill>
              <a:latin typeface="Book Antiqua" panose="02040602050305030304" pitchFamily="18" charset="0"/>
            </a:endParaRPr>
          </a:p>
          <a:p>
            <a:pPr marL="285750" indent="-285750" algn="l">
              <a:buFont typeface="Courier New" panose="02070309020205020404" pitchFamily="49" charset="0"/>
              <a:buChar char="o"/>
            </a:pPr>
            <a:r>
              <a:rPr lang="en-US" b="0" i="0" dirty="0">
                <a:solidFill>
                  <a:schemeClr val="tx1"/>
                </a:solidFill>
                <a:latin typeface="Book Antiqua" panose="02040602050305030304" pitchFamily="18" charset="0"/>
              </a:rPr>
              <a:t>The Novelty of the proposed method is that the stock news are not simply classified by sentiment polarity but instead generate the grading of sentiment for each selected stock. </a:t>
            </a:r>
          </a:p>
          <a:p>
            <a:pPr marL="285750" indent="-285750" algn="l">
              <a:buFont typeface="Courier New" panose="02070309020205020404" pitchFamily="49" charset="0"/>
              <a:buChar char="o"/>
            </a:pPr>
            <a:endParaRPr lang="en-US" dirty="0">
              <a:solidFill>
                <a:schemeClr val="tx1"/>
              </a:solidFill>
              <a:latin typeface="Book Antiqua" panose="02040602050305030304" pitchFamily="18" charset="0"/>
            </a:endParaRPr>
          </a:p>
          <a:p>
            <a:pPr marL="285750" indent="-285750" algn="l">
              <a:buFont typeface="Courier New" panose="02070309020205020404" pitchFamily="49" charset="0"/>
              <a:buChar char="o"/>
            </a:pPr>
            <a:r>
              <a:rPr lang="en-US" dirty="0">
                <a:solidFill>
                  <a:schemeClr val="tx1"/>
                </a:solidFill>
                <a:latin typeface="Book Antiqua" panose="02040602050305030304" pitchFamily="18" charset="0"/>
              </a:rPr>
              <a:t>P</a:t>
            </a:r>
            <a:r>
              <a:rPr lang="en-US" b="0" i="0" dirty="0">
                <a:solidFill>
                  <a:schemeClr val="tx1"/>
                </a:solidFill>
                <a:effectLst/>
                <a:latin typeface="Book Antiqua" panose="02040602050305030304" pitchFamily="18" charset="0"/>
              </a:rPr>
              <a:t>roposed algorithms enhancements,  Transfer learning, emotion detection, and building resources to improve the errors.</a:t>
            </a:r>
          </a:p>
          <a:p>
            <a:pPr marL="285750" indent="-285750" algn="l">
              <a:buFont typeface="Courier New" panose="02070309020205020404" pitchFamily="49" charset="0"/>
              <a:buChar char="o"/>
            </a:pPr>
            <a:endParaRPr lang="en-US" dirty="0">
              <a:solidFill>
                <a:schemeClr val="tx1"/>
              </a:solidFill>
              <a:latin typeface="Book Antiqua" panose="02040602050305030304" pitchFamily="18" charset="0"/>
            </a:endParaRPr>
          </a:p>
          <a:p>
            <a:pPr marL="285750" indent="-285750" algn="l">
              <a:buFont typeface="Courier New" panose="02070309020205020404" pitchFamily="49" charset="0"/>
              <a:buChar char="o"/>
            </a:pPr>
            <a:r>
              <a:rPr lang="en-US" b="0" i="0" dirty="0">
                <a:solidFill>
                  <a:schemeClr val="tx1"/>
                </a:solidFill>
                <a:effectLst/>
                <a:latin typeface="Book Antiqua" panose="02040602050305030304" pitchFamily="18" charset="0"/>
              </a:rPr>
              <a:t>In the Previous study, the problem of classification deals with traditional statistical and probability distribution for scaling the polarity and chances of errors are more </a:t>
            </a:r>
          </a:p>
        </p:txBody>
      </p:sp>
    </p:spTree>
    <p:extLst>
      <p:ext uri="{BB962C8B-B14F-4D97-AF65-F5344CB8AC3E}">
        <p14:creationId xmlns:p14="http://schemas.microsoft.com/office/powerpoint/2010/main" val="257630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27BAD-8547-4C8F-8270-7BAD51303CD5}"/>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Real Time Usage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3" name="TextBox 2">
            <a:extLst>
              <a:ext uri="{FF2B5EF4-FFF2-40B4-BE49-F238E27FC236}">
                <a16:creationId xmlns:a16="http://schemas.microsoft.com/office/drawing/2014/main" id="{7FE5EA05-8945-44A3-A445-F92B43AEEE3B}"/>
              </a:ext>
            </a:extLst>
          </p:cNvPr>
          <p:cNvSpPr txBox="1"/>
          <p:nvPr/>
        </p:nvSpPr>
        <p:spPr>
          <a:xfrm>
            <a:off x="209719" y="1232922"/>
            <a:ext cx="8724562" cy="2677656"/>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Investing in the Stock Market is a great way of tackling Inflation. </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Inflation refers to the rise in the prices of most goods and services of daily or common use, such as food, clothing, housing, recreation, transport, consumer staples, etc. </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In the pandemic-struck financial year of 2020–2021 a whopping 142 lakh new investors have started trading in the stock market.</a:t>
            </a:r>
          </a:p>
          <a:p>
            <a:pPr marL="285750" indent="-285750" algn="l">
              <a:buFont typeface="Wingdings" panose="05000000000000000000" pitchFamily="2" charset="2"/>
              <a:buChar char="§"/>
            </a:pPr>
            <a:endParaRPr lang="en-US" b="0" i="0"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One key skill required to make good investments in the stock market is being able to correctly analyze news related to the finance and the business sector.</a:t>
            </a:r>
          </a:p>
          <a:p>
            <a:pPr marL="285750" indent="-285750" algn="l">
              <a:buFont typeface="Wingdings" panose="05000000000000000000" pitchFamily="2" charset="2"/>
              <a:buChar char="§"/>
            </a:pPr>
            <a:endParaRPr lang="en-US"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b="0" i="0" dirty="0">
                <a:solidFill>
                  <a:schemeClr val="tx1"/>
                </a:solidFill>
                <a:latin typeface="Book Antiqua" panose="02040602050305030304" pitchFamily="18" charset="0"/>
              </a:rPr>
              <a:t>The People can predict the stock using sentiment analysis in stock news</a:t>
            </a:r>
          </a:p>
        </p:txBody>
      </p:sp>
    </p:spTree>
    <p:extLst>
      <p:ext uri="{BB962C8B-B14F-4D97-AF65-F5344CB8AC3E}">
        <p14:creationId xmlns:p14="http://schemas.microsoft.com/office/powerpoint/2010/main" val="429166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chemeClr val="tx2"/>
            </a:gs>
            <a:gs pos="100000">
              <a:schemeClr val="accent3"/>
            </a:gs>
          </a:gsLst>
          <a:lin ang="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E6E8EF-4696-48F0-B037-6C3A7BB0C808}"/>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Hardware &amp; Software Requirements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sp>
        <p:nvSpPr>
          <p:cNvPr id="5" name="TextBox 4">
            <a:extLst>
              <a:ext uri="{FF2B5EF4-FFF2-40B4-BE49-F238E27FC236}">
                <a16:creationId xmlns:a16="http://schemas.microsoft.com/office/drawing/2014/main" id="{92412F27-EB64-45CA-84B4-B164D3CECB1D}"/>
              </a:ext>
            </a:extLst>
          </p:cNvPr>
          <p:cNvSpPr txBox="1"/>
          <p:nvPr/>
        </p:nvSpPr>
        <p:spPr>
          <a:xfrm>
            <a:off x="209719" y="2202418"/>
            <a:ext cx="8724562" cy="923330"/>
          </a:xfrm>
          <a:prstGeom prst="rect">
            <a:avLst/>
          </a:prstGeom>
          <a:noFill/>
        </p:spPr>
        <p:txBody>
          <a:bodyPr wrap="square">
            <a:spAutoFit/>
          </a:bodyPr>
          <a:lstStyle/>
          <a:p>
            <a:pPr marL="285750" indent="-285750" algn="l">
              <a:buFont typeface="Wingdings" panose="05000000000000000000" pitchFamily="2" charset="2"/>
              <a:buChar char="§"/>
            </a:pPr>
            <a:r>
              <a:rPr lang="en-US" sz="1800" b="0" i="0" dirty="0">
                <a:solidFill>
                  <a:schemeClr val="tx1"/>
                </a:solidFill>
                <a:latin typeface="Book Antiqua" panose="02040602050305030304" pitchFamily="18" charset="0"/>
              </a:rPr>
              <a:t>Software Requirements : Rapidminer, R, Weka, Knime, Python, Vs Code ….etc.</a:t>
            </a:r>
          </a:p>
          <a:p>
            <a:pPr marL="285750" indent="-285750" algn="l">
              <a:buFont typeface="Wingdings" panose="05000000000000000000" pitchFamily="2" charset="2"/>
              <a:buChar char="§"/>
            </a:pPr>
            <a:endParaRPr lang="en-US" sz="1800" dirty="0">
              <a:solidFill>
                <a:schemeClr val="tx1"/>
              </a:solidFill>
              <a:latin typeface="Book Antiqua" panose="02040602050305030304" pitchFamily="18" charset="0"/>
            </a:endParaRPr>
          </a:p>
          <a:p>
            <a:pPr marL="285750" indent="-285750" algn="l">
              <a:buFont typeface="Wingdings" panose="05000000000000000000" pitchFamily="2" charset="2"/>
              <a:buChar char="§"/>
            </a:pPr>
            <a:r>
              <a:rPr lang="en-US" sz="1800" b="0" i="0" dirty="0">
                <a:solidFill>
                  <a:schemeClr val="tx1"/>
                </a:solidFill>
                <a:latin typeface="Book Antiqua" panose="02040602050305030304" pitchFamily="18" charset="0"/>
              </a:rPr>
              <a:t>Hardware Requirements : Normal Laptop with decent features.</a:t>
            </a:r>
          </a:p>
        </p:txBody>
      </p:sp>
    </p:spTree>
    <p:extLst>
      <p:ext uri="{BB962C8B-B14F-4D97-AF65-F5344CB8AC3E}">
        <p14:creationId xmlns:p14="http://schemas.microsoft.com/office/powerpoint/2010/main" val="279995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bg1"/>
            </a:gs>
            <a:gs pos="100000">
              <a:schemeClr val="accent2">
                <a:lumMod val="75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FF0CC-7843-43A2-A0E6-84CDA06C691A}"/>
              </a:ext>
            </a:extLst>
          </p:cNvPr>
          <p:cNvSpPr txBox="1"/>
          <p:nvPr/>
        </p:nvSpPr>
        <p:spPr>
          <a:xfrm>
            <a:off x="326092" y="188259"/>
            <a:ext cx="8491817" cy="461665"/>
          </a:xfrm>
          <a:prstGeom prst="rect">
            <a:avLst/>
          </a:prstGeom>
          <a:noFill/>
        </p:spPr>
        <p:txBody>
          <a:bodyPr wrap="square">
            <a:spAutoFit/>
          </a:bodyPr>
          <a:lstStyle/>
          <a:p>
            <a:pPr algn="ctr"/>
            <a:r>
              <a:rPr lang="en-IN" sz="2400" b="1" i="0" u="none" strike="noStrike" baseline="0" dirty="0">
                <a:solidFill>
                  <a:schemeClr val="tx1"/>
                </a:solidFill>
                <a:effectLst>
                  <a:outerShdw blurRad="38100" dist="38100" dir="2700000" algn="tl">
                    <a:srgbClr val="000000">
                      <a:alpha val="43137"/>
                    </a:srgbClr>
                  </a:outerShdw>
                </a:effectLst>
                <a:latin typeface="Fira Sans Extra Condensed" panose="020B0503050000020004" pitchFamily="34" charset="0"/>
              </a:rPr>
              <a:t>Overall System Architecture Diagram :</a:t>
            </a:r>
            <a:endParaRPr lang="en-IN" sz="2400" b="1" dirty="0">
              <a:solidFill>
                <a:schemeClr val="tx1"/>
              </a:solidFill>
              <a:effectLst>
                <a:outerShdw blurRad="38100" dist="38100" dir="2700000" algn="tl">
                  <a:srgbClr val="000000">
                    <a:alpha val="43137"/>
                  </a:srgbClr>
                </a:outerShdw>
              </a:effectLst>
              <a:latin typeface="Fira Sans Extra Condensed" panose="020B0503050000020004" pitchFamily="34" charset="0"/>
            </a:endParaRPr>
          </a:p>
        </p:txBody>
      </p:sp>
      <p:pic>
        <p:nvPicPr>
          <p:cNvPr id="4" name="Picture 3">
            <a:extLst>
              <a:ext uri="{FF2B5EF4-FFF2-40B4-BE49-F238E27FC236}">
                <a16:creationId xmlns:a16="http://schemas.microsoft.com/office/drawing/2014/main" id="{657A32F8-EA11-4F65-A6FF-66F4BB209E45}"/>
              </a:ext>
            </a:extLst>
          </p:cNvPr>
          <p:cNvPicPr>
            <a:picLocks noChangeAspect="1"/>
          </p:cNvPicPr>
          <p:nvPr/>
        </p:nvPicPr>
        <p:blipFill>
          <a:blip r:embed="rId2"/>
          <a:stretch>
            <a:fillRect/>
          </a:stretch>
        </p:blipFill>
        <p:spPr>
          <a:xfrm>
            <a:off x="2707610" y="756725"/>
            <a:ext cx="3605784" cy="4198516"/>
          </a:xfrm>
          <a:prstGeom prst="rect">
            <a:avLst/>
          </a:prstGeom>
        </p:spPr>
      </p:pic>
    </p:spTree>
    <p:extLst>
      <p:ext uri="{BB962C8B-B14F-4D97-AF65-F5344CB8AC3E}">
        <p14:creationId xmlns:p14="http://schemas.microsoft.com/office/powerpoint/2010/main" val="2813433459"/>
      </p:ext>
    </p:extLst>
  </p:cSld>
  <p:clrMapOvr>
    <a:masterClrMapping/>
  </p:clrMapOvr>
</p:sld>
</file>

<file path=ppt/theme/theme1.xml><?xml version="1.0" encoding="utf-8"?>
<a:theme xmlns:a="http://schemas.openxmlformats.org/drawingml/2006/main" name="Customer Journey Maps &amp; Infographics by Slidesgo">
  <a:themeElements>
    <a:clrScheme name="Simple Light">
      <a:dk1>
        <a:srgbClr val="000000"/>
      </a:dk1>
      <a:lt1>
        <a:srgbClr val="FFFFFF"/>
      </a:lt1>
      <a:dk2>
        <a:srgbClr val="666666"/>
      </a:dk2>
      <a:lt2>
        <a:srgbClr val="D9D9D9"/>
      </a:lt2>
      <a:accent1>
        <a:srgbClr val="E89C1E"/>
      </a:accent1>
      <a:accent2>
        <a:srgbClr val="E85D2C"/>
      </a:accent2>
      <a:accent3>
        <a:srgbClr val="122861"/>
      </a:accent3>
      <a:accent4>
        <a:srgbClr val="85C265"/>
      </a:accent4>
      <a:accent5>
        <a:srgbClr val="AB69B8"/>
      </a:accent5>
      <a:accent6>
        <a:srgbClr val="76C8E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2538</Words>
  <Application>Microsoft Office PowerPoint</Application>
  <PresentationFormat>On-screen Show (16:9)</PresentationFormat>
  <Paragraphs>246</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Fira Sans Extra Condensed</vt:lpstr>
      <vt:lpstr>Roboto</vt:lpstr>
      <vt:lpstr>Bell MT</vt:lpstr>
      <vt:lpstr>Wingdings</vt:lpstr>
      <vt:lpstr>Fira Sans Extra Condensed SemiBold</vt:lpstr>
      <vt:lpstr>Arial</vt:lpstr>
      <vt:lpstr>Book Antiqua</vt:lpstr>
      <vt:lpstr>Courier New</vt:lpstr>
      <vt:lpstr>Copperplate Gothic Bold</vt:lpstr>
      <vt:lpstr>Customer Journey Maps &amp; Infographics by Slidesgo</vt:lpstr>
      <vt:lpstr>Sentiment Analysis</vt:lpstr>
      <vt:lpstr>Team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cp:lastModifiedBy>sharan raghav</cp:lastModifiedBy>
  <cp:revision>142</cp:revision>
  <dcterms:modified xsi:type="dcterms:W3CDTF">2022-01-03T21:29:03Z</dcterms:modified>
</cp:coreProperties>
</file>