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61" r:id="rId8"/>
    <p:sldId id="262" r:id="rId9"/>
    <p:sldId id="276" r:id="rId10"/>
    <p:sldId id="277" r:id="rId11"/>
    <p:sldId id="278" r:id="rId12"/>
    <p:sldId id="279" r:id="rId13"/>
    <p:sldId id="280" r:id="rId14"/>
    <p:sldId id="263" r:id="rId15"/>
    <p:sldId id="264" r:id="rId16"/>
    <p:sldId id="265" r:id="rId17"/>
    <p:sldId id="267" r:id="rId18"/>
    <p:sldId id="274" r:id="rId19"/>
    <p:sldId id="275" r:id="rId20"/>
    <p:sldId id="266" r:id="rId21"/>
    <p:sldId id="283" r:id="rId22"/>
    <p:sldId id="281" r:id="rId23"/>
    <p:sldId id="269" r:id="rId24"/>
    <p:sldId id="270" r:id="rId25"/>
    <p:sldId id="282" r:id="rId26"/>
    <p:sldId id="272" r:id="rId27"/>
    <p:sldId id="27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24" autoAdjust="0"/>
  </p:normalViewPr>
  <p:slideViewPr>
    <p:cSldViewPr>
      <p:cViewPr varScale="1">
        <p:scale>
          <a:sx n="69" d="100"/>
          <a:sy n="69" d="100"/>
        </p:scale>
        <p:origin x="-14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A80E4207-4254-4B65-83A4-81E47A492366}" type="datetimeFigureOut">
              <a:rPr lang="en-SG" smtClean="0"/>
              <a:pPr/>
              <a:t>23/1/2013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1D7FC02-F240-46D2-9C4F-A69F8084727B}" type="slidenum">
              <a:rPr lang="en-SG" smtClean="0"/>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80E4207-4254-4B65-83A4-81E47A492366}" type="datetimeFigureOut">
              <a:rPr lang="en-SG" smtClean="0"/>
              <a:pPr/>
              <a:t>23/1/2013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1D7FC02-F240-46D2-9C4F-A69F8084727B}"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80E4207-4254-4B65-83A4-81E47A492366}" type="datetimeFigureOut">
              <a:rPr lang="en-SG" smtClean="0"/>
              <a:pPr/>
              <a:t>23/1/2013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1D7FC02-F240-46D2-9C4F-A69F8084727B}" type="slidenum">
              <a:rPr lang="en-SG" smtClean="0"/>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80E4207-4254-4B65-83A4-81E47A492366}" type="datetimeFigureOut">
              <a:rPr lang="en-SG" smtClean="0"/>
              <a:pPr/>
              <a:t>23/1/2013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1D7FC02-F240-46D2-9C4F-A69F8084727B}"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0E4207-4254-4B65-83A4-81E47A492366}" type="datetimeFigureOut">
              <a:rPr lang="en-SG" smtClean="0"/>
              <a:pPr/>
              <a:t>23/1/2013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1D7FC02-F240-46D2-9C4F-A69F8084727B}"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A80E4207-4254-4B65-83A4-81E47A492366}" type="datetimeFigureOut">
              <a:rPr lang="en-SG" smtClean="0"/>
              <a:pPr/>
              <a:t>23/1/2013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1D7FC02-F240-46D2-9C4F-A69F8084727B}"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A80E4207-4254-4B65-83A4-81E47A492366}" type="datetimeFigureOut">
              <a:rPr lang="en-SG" smtClean="0"/>
              <a:pPr/>
              <a:t>23/1/2013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1D7FC02-F240-46D2-9C4F-A69F8084727B}" type="slidenum">
              <a:rPr lang="en-SG" smtClean="0"/>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A80E4207-4254-4B65-83A4-81E47A492366}" type="datetimeFigureOut">
              <a:rPr lang="en-SG" smtClean="0"/>
              <a:pPr/>
              <a:t>23/1/2013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1D7FC02-F240-46D2-9C4F-A69F8084727B}"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E4207-4254-4B65-83A4-81E47A492366}" type="datetimeFigureOut">
              <a:rPr lang="en-SG" smtClean="0"/>
              <a:pPr/>
              <a:t>23/1/2013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1D7FC02-F240-46D2-9C4F-A69F8084727B}"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0E4207-4254-4B65-83A4-81E47A492366}" type="datetimeFigureOut">
              <a:rPr lang="en-SG" smtClean="0"/>
              <a:pPr/>
              <a:t>23/1/2013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1D7FC02-F240-46D2-9C4F-A69F8084727B}" type="slidenum">
              <a:rPr lang="en-SG" smtClean="0"/>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0E4207-4254-4B65-83A4-81E47A492366}" type="datetimeFigureOut">
              <a:rPr lang="en-SG" smtClean="0"/>
              <a:pPr/>
              <a:t>23/1/2013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1D7FC02-F240-46D2-9C4F-A69F8084727B}" type="slidenum">
              <a:rPr lang="en-SG" smtClean="0"/>
              <a:pPr/>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93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E4207-4254-4B65-83A4-81E47A492366}" type="datetimeFigureOut">
              <a:rPr lang="en-SG" smtClean="0"/>
              <a:pPr/>
              <a:t>23/1/2013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7FC02-F240-46D2-9C4F-A69F8084727B}" type="slidenum">
              <a:rPr lang="en-SG" smtClean="0"/>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en.wikipedia.org/wiki/WebLogic" TargetMode="External"/><Relationship Id="rId3" Type="http://schemas.openxmlformats.org/officeDocument/2006/relationships/hyperlink" Target="http://en.wikipedia.org/wiki/Integrated_development_environment" TargetMode="External"/><Relationship Id="rId7" Type="http://schemas.openxmlformats.org/officeDocument/2006/relationships/hyperlink" Target="http://en.wikipedia.org/wiki/Concurrent_Versions_System" TargetMode="External"/><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hyperlink" Target="http://en.wikipedia.org/wiki/GUI" TargetMode="External"/><Relationship Id="rId5" Type="http://schemas.openxmlformats.org/officeDocument/2006/relationships/hyperlink" Target="http://en.wikipedia.org/wiki/Java_(programming_language)" TargetMode="External"/><Relationship Id="rId10" Type="http://schemas.openxmlformats.org/officeDocument/2006/relationships/image" Target="../media/image13.png"/><Relationship Id="rId4" Type="http://schemas.openxmlformats.org/officeDocument/2006/relationships/hyperlink" Target="http://en.wikipedia.org/wiki/Platform_(computing)" TargetMode="External"/><Relationship Id="rId9" Type="http://schemas.openxmlformats.org/officeDocument/2006/relationships/hyperlink" Target="http://en.wikipedia.org/wiki/JBos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Java_language" TargetMode="External"/><Relationship Id="rId2" Type="http://schemas.openxmlformats.org/officeDocument/2006/relationships/image" Target="../media/image14.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hyperlink" Target="http://en.wikipedia.org/wiki/Java_version_history"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en.wikipedia.org/wiki/Class_(computer_science)" TargetMode="External"/><Relationship Id="rId3" Type="http://schemas.openxmlformats.org/officeDocument/2006/relationships/hyperlink" Target="http://en.wikipedia.org/wiki/Programming_paradigm" TargetMode="External"/><Relationship Id="rId7" Type="http://schemas.openxmlformats.org/officeDocument/2006/relationships/hyperlink" Target="http://en.wikipedia.org/wiki/Instance_(computer_science)" TargetMode="External"/><Relationship Id="rId2"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hyperlink" Target="http://en.wikipedia.org/wiki/Method_(computer_science)" TargetMode="External"/><Relationship Id="rId5" Type="http://schemas.openxmlformats.org/officeDocument/2006/relationships/hyperlink" Target="http://en.wikipedia.org/wiki/Field_(computer_science)" TargetMode="External"/><Relationship Id="rId4" Type="http://schemas.openxmlformats.org/officeDocument/2006/relationships/hyperlink" Target="http://en.wikipedia.org/wiki/Object_(computer_scienc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image" Target="../media/image22.jpe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2.jpeg"/><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ideo" Target="file:///C:\Users\Uesr\Desktop\Dwm%202013-01-22%2017-37-30-26.avi"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DX-Ball_2" TargetMode="External"/><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hyperlink" Target="http://en.wikipedia.org/wiki/Super_DX-Bal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Breakout_clone" TargetMode="External"/><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en.wikipedia.org/wiki/C++" TargetMode="External"/><Relationship Id="rId13" Type="http://schemas.openxmlformats.org/officeDocument/2006/relationships/hyperlink" Target="http://en.wikipedia.org/wiki/PHP" TargetMode="External"/><Relationship Id="rId18" Type="http://schemas.openxmlformats.org/officeDocument/2006/relationships/hyperlink" Target="http://en.wikipedia.org/wiki/Scala_(programming_language)" TargetMode="External"/><Relationship Id="rId3" Type="http://schemas.openxmlformats.org/officeDocument/2006/relationships/hyperlink" Target="http://en.wikipedia.org/wiki/Software_development_environment" TargetMode="External"/><Relationship Id="rId21" Type="http://schemas.openxmlformats.org/officeDocument/2006/relationships/hyperlink" Target="http://en.wikipedia.org/wiki/Scheme_(programming_language)" TargetMode="External"/><Relationship Id="rId7" Type="http://schemas.openxmlformats.org/officeDocument/2006/relationships/hyperlink" Target="http://en.wikipedia.org/wiki/C_(programming_language)" TargetMode="External"/><Relationship Id="rId12" Type="http://schemas.openxmlformats.org/officeDocument/2006/relationships/hyperlink" Target="http://en.wikipedia.org/wiki/Perl" TargetMode="External"/><Relationship Id="rId17" Type="http://schemas.openxmlformats.org/officeDocument/2006/relationships/hyperlink" Target="http://en.wikipedia.org/wiki/Ruby_on_Rails" TargetMode="External"/><Relationship Id="rId2" Type="http://schemas.openxmlformats.org/officeDocument/2006/relationships/image" Target="../media/image10.jpeg"/><Relationship Id="rId16" Type="http://schemas.openxmlformats.org/officeDocument/2006/relationships/hyperlink" Target="http://en.wikipedia.org/wiki/Ruby_(programming_language)" TargetMode="External"/><Relationship Id="rId20" Type="http://schemas.openxmlformats.org/officeDocument/2006/relationships/hyperlink" Target="http://en.wikipedia.org/wiki/Groovy_(programming_language)" TargetMode="External"/><Relationship Id="rId1" Type="http://schemas.openxmlformats.org/officeDocument/2006/relationships/slideLayout" Target="../slideLayouts/slideLayout1.xml"/><Relationship Id="rId6" Type="http://schemas.openxmlformats.org/officeDocument/2006/relationships/hyperlink" Target="http://en.wikipedia.org/wiki/Ada_(programming_language)" TargetMode="External"/><Relationship Id="rId11" Type="http://schemas.openxmlformats.org/officeDocument/2006/relationships/hyperlink" Target="http://en.wikipedia.org/wiki/Haskell_(programming_language)" TargetMode="External"/><Relationship Id="rId5" Type="http://schemas.openxmlformats.org/officeDocument/2006/relationships/hyperlink" Target="http://en.wikipedia.org/wiki/Java_(programming_language)" TargetMode="External"/><Relationship Id="rId15" Type="http://schemas.openxmlformats.org/officeDocument/2006/relationships/hyperlink" Target="http://en.wikipedia.org/wiki/R_(programming_language)" TargetMode="External"/><Relationship Id="rId23" Type="http://schemas.openxmlformats.org/officeDocument/2006/relationships/image" Target="../media/image11.png"/><Relationship Id="rId10" Type="http://schemas.openxmlformats.org/officeDocument/2006/relationships/hyperlink" Target="http://en.wikipedia.org/wiki/Fortran" TargetMode="External"/><Relationship Id="rId19" Type="http://schemas.openxmlformats.org/officeDocument/2006/relationships/hyperlink" Target="http://en.wikipedia.org/wiki/Clojure" TargetMode="External"/><Relationship Id="rId4" Type="http://schemas.openxmlformats.org/officeDocument/2006/relationships/hyperlink" Target="http://en.wikipedia.org/wiki/Plug-in_(computing)" TargetMode="External"/><Relationship Id="rId9" Type="http://schemas.openxmlformats.org/officeDocument/2006/relationships/hyperlink" Target="http://en.wikipedia.org/wiki/COBOL" TargetMode="External"/><Relationship Id="rId14" Type="http://schemas.openxmlformats.org/officeDocument/2006/relationships/hyperlink" Target="http://en.wikipedia.org/wiki/Python_(programming_language)" TargetMode="External"/><Relationship Id="rId22" Type="http://schemas.openxmlformats.org/officeDocument/2006/relationships/hyperlink" Target="http://en.wikipedia.org/wiki/Mathematic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4797152"/>
          </a:xfrm>
          <a:ln/>
        </p:spPr>
        <p:style>
          <a:lnRef idx="1">
            <a:schemeClr val="accent1"/>
          </a:lnRef>
          <a:fillRef idx="2">
            <a:schemeClr val="accent1"/>
          </a:fillRef>
          <a:effectRef idx="1">
            <a:schemeClr val="accent1"/>
          </a:effectRef>
          <a:fontRef idx="minor">
            <a:schemeClr val="dk1"/>
          </a:fontRef>
        </p:style>
        <p:txBody>
          <a:bodyPr>
            <a:noAutofit/>
          </a:bodyPr>
          <a:lstStyle/>
          <a:p>
            <a:r>
              <a:rPr lang="en-US" b="1" dirty="0" smtClean="0">
                <a:solidFill>
                  <a:schemeClr val="bg2">
                    <a:lumMod val="10000"/>
                  </a:schemeClr>
                </a:solidFill>
              </a:rPr>
              <a:t/>
            </a:r>
            <a:br>
              <a:rPr lang="en-US" b="1" dirty="0" smtClean="0">
                <a:solidFill>
                  <a:schemeClr val="bg2">
                    <a:lumMod val="10000"/>
                  </a:schemeClr>
                </a:solidFill>
              </a:rPr>
            </a:br>
            <a:r>
              <a:rPr lang="en-US" b="1" dirty="0" smtClean="0">
                <a:solidFill>
                  <a:schemeClr val="bg2">
                    <a:lumMod val="10000"/>
                  </a:schemeClr>
                </a:solidFill>
              </a:rPr>
              <a:t/>
            </a:r>
            <a:br>
              <a:rPr lang="en-US" b="1" dirty="0" smtClean="0">
                <a:solidFill>
                  <a:schemeClr val="bg2">
                    <a:lumMod val="10000"/>
                  </a:schemeClr>
                </a:solidFill>
              </a:rPr>
            </a:br>
            <a:r>
              <a:rPr lang="en-US" b="1" dirty="0" smtClean="0">
                <a:solidFill>
                  <a:schemeClr val="bg2">
                    <a:lumMod val="10000"/>
                  </a:schemeClr>
                </a:solidFill>
              </a:rPr>
              <a:t/>
            </a:r>
            <a:br>
              <a:rPr lang="en-US" b="1" dirty="0" smtClean="0">
                <a:solidFill>
                  <a:schemeClr val="bg2">
                    <a:lumMod val="10000"/>
                  </a:schemeClr>
                </a:solidFill>
              </a:rPr>
            </a:br>
            <a:r>
              <a:rPr lang="en-US" sz="3600" b="1" dirty="0" err="1" smtClean="0">
                <a:solidFill>
                  <a:schemeClr val="bg2">
                    <a:lumMod val="10000"/>
                  </a:schemeClr>
                </a:solidFill>
              </a:rPr>
              <a:t>Ahsanullah</a:t>
            </a:r>
            <a:r>
              <a:rPr lang="en-US" sz="3600" b="1" dirty="0" smtClean="0">
                <a:solidFill>
                  <a:schemeClr val="bg2">
                    <a:lumMod val="10000"/>
                  </a:schemeClr>
                </a:solidFill>
              </a:rPr>
              <a:t> University Of Science And Technology</a:t>
            </a:r>
            <a:r>
              <a:rPr lang="en-US" sz="3600" dirty="0" smtClean="0"/>
              <a:t/>
            </a:r>
            <a:br>
              <a:rPr lang="en-US" sz="3600" dirty="0" smtClean="0"/>
            </a:br>
            <a:r>
              <a:rPr lang="en-US" sz="3600" b="1" dirty="0" smtClean="0">
                <a:solidFill>
                  <a:srgbClr val="0070C0"/>
                </a:solidFill>
              </a:rPr>
              <a:t>Department Of Computer Science And Engineering</a:t>
            </a:r>
            <a:endParaRPr lang="en-SG" b="1" dirty="0">
              <a:solidFill>
                <a:srgbClr val="0070C0"/>
              </a:solidFill>
            </a:endParaRPr>
          </a:p>
        </p:txBody>
      </p:sp>
      <p:sp>
        <p:nvSpPr>
          <p:cNvPr id="3" name="Subtitle 2"/>
          <p:cNvSpPr>
            <a:spLocks noGrp="1"/>
          </p:cNvSpPr>
          <p:nvPr>
            <p:ph type="subTitle" idx="1"/>
          </p:nvPr>
        </p:nvSpPr>
        <p:spPr>
          <a:xfrm>
            <a:off x="0" y="4797152"/>
            <a:ext cx="9144000" cy="2060848"/>
          </a:xfrm>
        </p:spPr>
        <p:style>
          <a:lnRef idx="0">
            <a:schemeClr val="accent5"/>
          </a:lnRef>
          <a:fillRef idx="3">
            <a:schemeClr val="accent5"/>
          </a:fillRef>
          <a:effectRef idx="3">
            <a:schemeClr val="accent5"/>
          </a:effectRef>
          <a:fontRef idx="minor">
            <a:schemeClr val="lt1"/>
          </a:fontRef>
        </p:style>
        <p:txBody>
          <a:bodyPr>
            <a:normAutofit/>
          </a:bodyPr>
          <a:lstStyle/>
          <a:p>
            <a:r>
              <a:rPr lang="en-US" sz="5400" b="1" dirty="0" smtClean="0">
                <a:solidFill>
                  <a:schemeClr val="accent3">
                    <a:lumMod val="50000"/>
                  </a:schemeClr>
                </a:solidFill>
              </a:rPr>
              <a:t>Welcome to our presentation</a:t>
            </a:r>
            <a:endParaRPr lang="en-SG" b="1" dirty="0">
              <a:solidFill>
                <a:schemeClr val="accent3">
                  <a:lumMod val="50000"/>
                </a:schemeClr>
              </a:solidFill>
            </a:endParaRPr>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3563888" y="188640"/>
            <a:ext cx="1872208" cy="187220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style>
          <a:lnRef idx="1">
            <a:schemeClr val="accent5"/>
          </a:lnRef>
          <a:fillRef idx="3">
            <a:schemeClr val="accent5"/>
          </a:fillRef>
          <a:effectRef idx="2">
            <a:schemeClr val="accent5"/>
          </a:effectRef>
          <a:fontRef idx="minor">
            <a:schemeClr val="lt1"/>
          </a:fontRef>
        </p:style>
        <p:txBody>
          <a:bodyPr/>
          <a:lstStyle/>
          <a:p>
            <a:r>
              <a:rPr lang="en-US" dirty="0" smtClean="0"/>
              <a:t>                     Compiler</a:t>
            </a:r>
            <a:endParaRPr lang="en-SG" dirty="0"/>
          </a:p>
        </p:txBody>
      </p:sp>
      <p:sp>
        <p:nvSpPr>
          <p:cNvPr id="3" name="Subtitle 2"/>
          <p:cNvSpPr>
            <a:spLocks noGrp="1"/>
          </p:cNvSpPr>
          <p:nvPr>
            <p:ph type="subTitle" idx="1"/>
          </p:nvPr>
        </p:nvSpPr>
        <p:spPr>
          <a:xfrm>
            <a:off x="0" y="1484784"/>
            <a:ext cx="9144000" cy="5373216"/>
          </a:xfrm>
        </p:spPr>
        <p:txBody>
          <a:bodyPr>
            <a:normAutofit lnSpcReduction="10000"/>
          </a:bodyPr>
          <a:lstStyle/>
          <a:p>
            <a:pPr algn="l">
              <a:buFont typeface="Arial" pitchFamily="34" charset="0"/>
              <a:buChar char="•"/>
            </a:pPr>
            <a:r>
              <a:rPr lang="en-SG" sz="2800" b="1" dirty="0" err="1" smtClean="0">
                <a:solidFill>
                  <a:srgbClr val="002060"/>
                </a:solidFill>
              </a:rPr>
              <a:t>Netbeans</a:t>
            </a:r>
            <a:r>
              <a:rPr lang="en-SG" sz="2800" dirty="0" smtClean="0">
                <a:solidFill>
                  <a:srgbClr val="002060"/>
                </a:solidFill>
              </a:rPr>
              <a:t> is an </a:t>
            </a:r>
            <a:r>
              <a:rPr lang="en-SG" sz="2800" u="sng" dirty="0" smtClean="0">
                <a:solidFill>
                  <a:srgbClr val="002060"/>
                </a:solidFill>
                <a:hlinkClick r:id="rId3" tooltip="Integrated development environment"/>
              </a:rPr>
              <a:t>integrated development environment</a:t>
            </a:r>
            <a:r>
              <a:rPr lang="en-SG" sz="2800" dirty="0" smtClean="0">
                <a:solidFill>
                  <a:srgbClr val="002060"/>
                </a:solidFill>
              </a:rPr>
              <a:t> (IDE) for developing primarily with Java, but also with other languages, in particular PHP, C/C++, and HTML5. It is also an </a:t>
            </a:r>
            <a:r>
              <a:rPr lang="en-SG" sz="2800" u="sng" dirty="0" smtClean="0">
                <a:solidFill>
                  <a:srgbClr val="002060"/>
                </a:solidFill>
                <a:hlinkClick r:id="rId4" tooltip="Platform (computing)"/>
              </a:rPr>
              <a:t>application platform</a:t>
            </a:r>
            <a:r>
              <a:rPr lang="en-SG" sz="2800" dirty="0" smtClean="0">
                <a:solidFill>
                  <a:srgbClr val="002060"/>
                </a:solidFill>
              </a:rPr>
              <a:t> framework for </a:t>
            </a:r>
            <a:r>
              <a:rPr lang="en-SG" sz="2800" u="sng" dirty="0" smtClean="0">
                <a:solidFill>
                  <a:srgbClr val="002060"/>
                </a:solidFill>
                <a:hlinkClick r:id="rId5" tooltip="Java (programming language)"/>
              </a:rPr>
              <a:t>Java</a:t>
            </a:r>
            <a:r>
              <a:rPr lang="en-SG" sz="2800" dirty="0" smtClean="0">
                <a:solidFill>
                  <a:srgbClr val="002060"/>
                </a:solidFill>
              </a:rPr>
              <a:t> desktop applications and others.</a:t>
            </a:r>
          </a:p>
          <a:p>
            <a:pPr algn="l">
              <a:buFont typeface="Arial" pitchFamily="34" charset="0"/>
              <a:buChar char="•"/>
            </a:pPr>
            <a:r>
              <a:rPr lang="en-SG" sz="2800" dirty="0" err="1" smtClean="0">
                <a:solidFill>
                  <a:srgbClr val="002060"/>
                </a:solidFill>
              </a:rPr>
              <a:t>NetBeans</a:t>
            </a:r>
            <a:r>
              <a:rPr lang="en-SG" sz="2800" dirty="0" smtClean="0">
                <a:solidFill>
                  <a:srgbClr val="002060"/>
                </a:solidFill>
              </a:rPr>
              <a:t> IDE 6.0 introduced support for developing IDE modules and rich client applications based on the </a:t>
            </a:r>
            <a:r>
              <a:rPr lang="en-SG" sz="2800" dirty="0" err="1" smtClean="0">
                <a:solidFill>
                  <a:srgbClr val="002060"/>
                </a:solidFill>
              </a:rPr>
              <a:t>NetBeans</a:t>
            </a:r>
            <a:r>
              <a:rPr lang="en-SG" sz="2800" dirty="0" smtClean="0">
                <a:solidFill>
                  <a:srgbClr val="002060"/>
                </a:solidFill>
              </a:rPr>
              <a:t> platform, a Java Swing </a:t>
            </a:r>
            <a:r>
              <a:rPr lang="en-SG" sz="2800" u="sng" dirty="0" smtClean="0">
                <a:solidFill>
                  <a:srgbClr val="002060"/>
                </a:solidFill>
                <a:hlinkClick r:id="rId6" tooltip="GUI"/>
              </a:rPr>
              <a:t>GUI</a:t>
            </a:r>
            <a:r>
              <a:rPr lang="en-SG" sz="2800" dirty="0" smtClean="0">
                <a:solidFill>
                  <a:srgbClr val="002060"/>
                </a:solidFill>
              </a:rPr>
              <a:t> builder (formerly known as "Project Matisse"), improved </a:t>
            </a:r>
            <a:r>
              <a:rPr lang="en-SG" sz="2800" u="sng" dirty="0" smtClean="0">
                <a:solidFill>
                  <a:srgbClr val="002060"/>
                </a:solidFill>
                <a:hlinkClick r:id="rId7" tooltip="Concurrent Versions System"/>
              </a:rPr>
              <a:t>CVS</a:t>
            </a:r>
            <a:r>
              <a:rPr lang="en-SG" sz="2800" dirty="0" smtClean="0">
                <a:solidFill>
                  <a:srgbClr val="002060"/>
                </a:solidFill>
              </a:rPr>
              <a:t> support, </a:t>
            </a:r>
            <a:r>
              <a:rPr lang="en-SG" sz="2800" u="sng" dirty="0" err="1" smtClean="0">
                <a:solidFill>
                  <a:srgbClr val="002060"/>
                </a:solidFill>
                <a:hlinkClick r:id="rId8" tooltip="WebLogic"/>
              </a:rPr>
              <a:t>WebLogic</a:t>
            </a:r>
            <a:r>
              <a:rPr lang="en-SG" sz="2800" dirty="0" smtClean="0">
                <a:solidFill>
                  <a:srgbClr val="002060"/>
                </a:solidFill>
              </a:rPr>
              <a:t> 9 and </a:t>
            </a:r>
            <a:r>
              <a:rPr lang="en-SG" sz="2800" u="sng" dirty="0" err="1" smtClean="0">
                <a:solidFill>
                  <a:srgbClr val="002060"/>
                </a:solidFill>
                <a:hlinkClick r:id="rId9" tooltip="JBoss"/>
              </a:rPr>
              <a:t>JBoss</a:t>
            </a:r>
            <a:r>
              <a:rPr lang="en-SG" sz="2800" dirty="0" smtClean="0">
                <a:solidFill>
                  <a:srgbClr val="002060"/>
                </a:solidFill>
              </a:rPr>
              <a:t> 4 support, and many editor enhancements.</a:t>
            </a:r>
          </a:p>
          <a:p>
            <a:pPr algn="l">
              <a:buFont typeface="Arial" pitchFamily="34" charset="0"/>
              <a:buChar char="•"/>
            </a:pPr>
            <a:r>
              <a:rPr lang="en-SG" sz="2800" dirty="0" smtClean="0">
                <a:solidFill>
                  <a:srgbClr val="002060"/>
                </a:solidFill>
              </a:rPr>
              <a:t> </a:t>
            </a:r>
            <a:r>
              <a:rPr lang="en-SG" sz="2800" dirty="0" err="1" smtClean="0">
                <a:solidFill>
                  <a:srgbClr val="002060"/>
                </a:solidFill>
              </a:rPr>
              <a:t>NetBeans</a:t>
            </a:r>
            <a:r>
              <a:rPr lang="en-SG" sz="2800" dirty="0" smtClean="0">
                <a:solidFill>
                  <a:srgbClr val="002060"/>
                </a:solidFill>
              </a:rPr>
              <a:t> 6 is available in official repositories of major Linux distributions.</a:t>
            </a:r>
          </a:p>
          <a:p>
            <a:pPr algn="l"/>
            <a:endParaRPr lang="en-SG" sz="2800" dirty="0">
              <a:solidFill>
                <a:srgbClr val="002060"/>
              </a:solidFill>
            </a:endParaRPr>
          </a:p>
        </p:txBody>
      </p:sp>
      <p:pic>
        <p:nvPicPr>
          <p:cNvPr id="1026" name="Picture 2" descr="C:\Users\Uesr\Desktop\150px-NetBeans.svg.png"/>
          <p:cNvPicPr>
            <a:picLocks noChangeAspect="1" noChangeArrowheads="1"/>
          </p:cNvPicPr>
          <p:nvPr/>
        </p:nvPicPr>
        <p:blipFill>
          <a:blip r:embed="rId10" cstate="print"/>
          <a:srcRect/>
          <a:stretch>
            <a:fillRect/>
          </a:stretch>
        </p:blipFill>
        <p:spPr bwMode="auto">
          <a:xfrm>
            <a:off x="1475656" y="332656"/>
            <a:ext cx="3161327" cy="86409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style>
          <a:lnRef idx="1">
            <a:schemeClr val="accent2"/>
          </a:lnRef>
          <a:fillRef idx="2">
            <a:schemeClr val="accent2"/>
          </a:fillRef>
          <a:effectRef idx="1">
            <a:schemeClr val="accent2"/>
          </a:effectRef>
          <a:fontRef idx="minor">
            <a:schemeClr val="dk1"/>
          </a:fontRef>
        </p:style>
        <p:txBody>
          <a:bodyPr/>
          <a:lstStyle/>
          <a:p>
            <a:r>
              <a:rPr lang="en-US" sz="7200" dirty="0" smtClean="0">
                <a:solidFill>
                  <a:srgbClr val="FF0000"/>
                </a:solidFill>
              </a:rPr>
              <a:t>Java </a:t>
            </a:r>
            <a:endParaRPr lang="en-SG" dirty="0">
              <a:solidFill>
                <a:srgbClr val="FF0000"/>
              </a:solidFill>
            </a:endParaRPr>
          </a:p>
        </p:txBody>
      </p:sp>
      <p:sp>
        <p:nvSpPr>
          <p:cNvPr id="3" name="Subtitle 2"/>
          <p:cNvSpPr>
            <a:spLocks noGrp="1"/>
          </p:cNvSpPr>
          <p:nvPr>
            <p:ph type="subTitle" idx="1"/>
          </p:nvPr>
        </p:nvSpPr>
        <p:spPr>
          <a:xfrm>
            <a:off x="0" y="1484784"/>
            <a:ext cx="9144000" cy="5373216"/>
          </a:xfrm>
        </p:spPr>
        <p:txBody>
          <a:bodyPr>
            <a:noAutofit/>
          </a:bodyPr>
          <a:lstStyle/>
          <a:p>
            <a:pPr algn="l"/>
            <a:r>
              <a:rPr lang="en-SG" sz="2000" dirty="0" smtClean="0">
                <a:solidFill>
                  <a:srgbClr val="002060"/>
                </a:solidFill>
              </a:rPr>
              <a:t>There were five primary goals in the creation of the Java language:</a:t>
            </a:r>
            <a:r>
              <a:rPr lang="en-SG" sz="2000" u="sng" baseline="30000" dirty="0" smtClean="0">
                <a:solidFill>
                  <a:srgbClr val="002060"/>
                </a:solidFill>
                <a:hlinkClick r:id="rId3"/>
              </a:rPr>
              <a:t>[23]</a:t>
            </a:r>
            <a:endParaRPr lang="en-SG" sz="2000" dirty="0" smtClean="0">
              <a:solidFill>
                <a:srgbClr val="002060"/>
              </a:solidFill>
            </a:endParaRPr>
          </a:p>
          <a:p>
            <a:pPr lvl="0" algn="l"/>
            <a:r>
              <a:rPr lang="en-US" sz="2000" dirty="0" smtClean="0">
                <a:solidFill>
                  <a:srgbClr val="002060"/>
                </a:solidFill>
              </a:rPr>
              <a:t>It should be "simple, object-oriented and familiar"</a:t>
            </a:r>
            <a:endParaRPr lang="en-SG" sz="2000" dirty="0" smtClean="0">
              <a:solidFill>
                <a:srgbClr val="002060"/>
              </a:solidFill>
            </a:endParaRPr>
          </a:p>
          <a:p>
            <a:pPr lvl="0" algn="l"/>
            <a:r>
              <a:rPr lang="en-US" sz="2000" dirty="0" smtClean="0">
                <a:solidFill>
                  <a:srgbClr val="002060"/>
                </a:solidFill>
              </a:rPr>
              <a:t>It should be "robust and secure"</a:t>
            </a:r>
            <a:endParaRPr lang="en-SG" sz="2000" dirty="0" smtClean="0">
              <a:solidFill>
                <a:srgbClr val="002060"/>
              </a:solidFill>
            </a:endParaRPr>
          </a:p>
          <a:p>
            <a:pPr lvl="0" algn="l"/>
            <a:r>
              <a:rPr lang="en-US" sz="2000" dirty="0" smtClean="0">
                <a:solidFill>
                  <a:srgbClr val="002060"/>
                </a:solidFill>
              </a:rPr>
              <a:t>It should be "architecture-neutral and portable"</a:t>
            </a:r>
            <a:endParaRPr lang="en-SG" sz="2000" dirty="0" smtClean="0">
              <a:solidFill>
                <a:srgbClr val="002060"/>
              </a:solidFill>
            </a:endParaRPr>
          </a:p>
          <a:p>
            <a:pPr lvl="0" algn="l"/>
            <a:r>
              <a:rPr lang="en-US" sz="2000" dirty="0" smtClean="0">
                <a:solidFill>
                  <a:srgbClr val="002060"/>
                </a:solidFill>
              </a:rPr>
              <a:t>It should execute with "high performance"</a:t>
            </a:r>
            <a:endParaRPr lang="en-SG" sz="2000" dirty="0" smtClean="0">
              <a:solidFill>
                <a:srgbClr val="002060"/>
              </a:solidFill>
            </a:endParaRPr>
          </a:p>
          <a:p>
            <a:pPr lvl="0" algn="l"/>
            <a:r>
              <a:rPr lang="en-US" sz="2000" dirty="0" smtClean="0">
                <a:solidFill>
                  <a:srgbClr val="002060"/>
                </a:solidFill>
              </a:rPr>
              <a:t>It should be "interpreted, threaded, and dynamic"</a:t>
            </a:r>
            <a:endParaRPr lang="en-SG" sz="2000" dirty="0" smtClean="0">
              <a:solidFill>
                <a:srgbClr val="002060"/>
              </a:solidFill>
            </a:endParaRPr>
          </a:p>
          <a:p>
            <a:pPr algn="l"/>
            <a:r>
              <a:rPr lang="en-SG" sz="2000" b="1" dirty="0" smtClean="0">
                <a:solidFill>
                  <a:srgbClr val="002060"/>
                </a:solidFill>
              </a:rPr>
              <a:t>Versions</a:t>
            </a:r>
          </a:p>
          <a:p>
            <a:pPr algn="l"/>
            <a:r>
              <a:rPr lang="en-US" sz="2000" dirty="0" smtClean="0">
                <a:solidFill>
                  <a:srgbClr val="002060"/>
                </a:solidFill>
              </a:rPr>
              <a:t>Main article: </a:t>
            </a:r>
            <a:r>
              <a:rPr lang="en-US" sz="2000" u="sng" dirty="0" smtClean="0">
                <a:solidFill>
                  <a:srgbClr val="002060"/>
                </a:solidFill>
                <a:hlinkClick r:id="rId4" tooltip="Java version history"/>
              </a:rPr>
              <a:t>Java version history</a:t>
            </a:r>
            <a:endParaRPr lang="en-SG" sz="2000" dirty="0" smtClean="0">
              <a:solidFill>
                <a:srgbClr val="002060"/>
              </a:solidFill>
            </a:endParaRPr>
          </a:p>
          <a:p>
            <a:pPr algn="l"/>
            <a:r>
              <a:rPr lang="en-SG" sz="2000" dirty="0" smtClean="0">
                <a:solidFill>
                  <a:srgbClr val="002060"/>
                </a:solidFill>
              </a:rPr>
              <a:t>Major release versions of Java, along with their release dates:</a:t>
            </a:r>
          </a:p>
          <a:p>
            <a:pPr lvl="0" algn="l"/>
            <a:r>
              <a:rPr lang="en-US" sz="2000" dirty="0" smtClean="0">
                <a:solidFill>
                  <a:srgbClr val="002060"/>
                </a:solidFill>
              </a:rPr>
              <a:t>JDK 1.0 (January 21, 1996)</a:t>
            </a:r>
            <a:endParaRPr lang="en-SG" sz="2000" dirty="0" smtClean="0">
              <a:solidFill>
                <a:srgbClr val="002060"/>
              </a:solidFill>
            </a:endParaRPr>
          </a:p>
          <a:p>
            <a:pPr lvl="0" algn="l"/>
            <a:r>
              <a:rPr lang="en-US" sz="2000" dirty="0" smtClean="0">
                <a:solidFill>
                  <a:srgbClr val="002060"/>
                </a:solidFill>
              </a:rPr>
              <a:t>JDK 1.1 (February 19, 1997)</a:t>
            </a:r>
            <a:endParaRPr lang="en-SG" sz="2000" dirty="0" smtClean="0">
              <a:solidFill>
                <a:srgbClr val="002060"/>
              </a:solidFill>
            </a:endParaRPr>
          </a:p>
          <a:p>
            <a:pPr lvl="0" algn="l"/>
            <a:r>
              <a:rPr lang="en-US" sz="2000" dirty="0" smtClean="0">
                <a:solidFill>
                  <a:srgbClr val="002060"/>
                </a:solidFill>
              </a:rPr>
              <a:t>J2SE 1.2 (December 8, 1998)</a:t>
            </a:r>
            <a:endParaRPr lang="en-SG" sz="2000" dirty="0" smtClean="0">
              <a:solidFill>
                <a:srgbClr val="002060"/>
              </a:solidFill>
            </a:endParaRPr>
          </a:p>
          <a:p>
            <a:pPr lvl="0" algn="l"/>
            <a:r>
              <a:rPr lang="en-US" sz="2000" dirty="0" smtClean="0">
                <a:solidFill>
                  <a:srgbClr val="002060"/>
                </a:solidFill>
              </a:rPr>
              <a:t>J2SE 1.3 (May 8, 2000)</a:t>
            </a:r>
            <a:endParaRPr lang="en-SG" sz="2000" dirty="0" smtClean="0">
              <a:solidFill>
                <a:srgbClr val="002060"/>
              </a:solidFill>
            </a:endParaRPr>
          </a:p>
          <a:p>
            <a:pPr lvl="0" algn="l"/>
            <a:r>
              <a:rPr lang="en-US" sz="2000" dirty="0" smtClean="0">
                <a:solidFill>
                  <a:srgbClr val="002060"/>
                </a:solidFill>
              </a:rPr>
              <a:t>J2SE 1.4 (February 6, 2002)</a:t>
            </a:r>
            <a:endParaRPr lang="en-SG" sz="2000" dirty="0" smtClean="0">
              <a:solidFill>
                <a:srgbClr val="002060"/>
              </a:solidFill>
            </a:endParaRPr>
          </a:p>
          <a:p>
            <a:pPr algn="l"/>
            <a:endParaRPr lang="en-SG" sz="2000" dirty="0">
              <a:solidFill>
                <a:srgbClr val="002060"/>
              </a:solidFill>
            </a:endParaRPr>
          </a:p>
        </p:txBody>
      </p:sp>
      <p:pic>
        <p:nvPicPr>
          <p:cNvPr id="2050" name="Picture 2" descr="C:\Users\Uesr\Desktop\Types.Of_.Application.Can_.Make_.With_.Java_.itcurve1.jpg"/>
          <p:cNvPicPr>
            <a:picLocks noChangeAspect="1" noChangeArrowheads="1"/>
          </p:cNvPicPr>
          <p:nvPr/>
        </p:nvPicPr>
        <p:blipFill>
          <a:blip r:embed="rId5" cstate="print"/>
          <a:srcRect/>
          <a:stretch>
            <a:fillRect/>
          </a:stretch>
        </p:blipFill>
        <p:spPr bwMode="auto">
          <a:xfrm>
            <a:off x="6804248" y="5157192"/>
            <a:ext cx="2016224" cy="141277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3000"/>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style>
          <a:lnRef idx="3">
            <a:schemeClr val="lt1"/>
          </a:lnRef>
          <a:fillRef idx="1">
            <a:schemeClr val="accent5"/>
          </a:fillRef>
          <a:effectRef idx="1">
            <a:schemeClr val="accent5"/>
          </a:effectRef>
          <a:fontRef idx="minor">
            <a:schemeClr val="lt1"/>
          </a:fontRef>
        </p:style>
        <p:txBody>
          <a:bodyPr>
            <a:normAutofit/>
          </a:bodyPr>
          <a:lstStyle/>
          <a:p>
            <a:r>
              <a:rPr lang="en-US" sz="4800" b="1" dirty="0" smtClean="0"/>
              <a:t>Object oriented programming</a:t>
            </a:r>
            <a:endParaRPr lang="en-SG" sz="4800" dirty="0"/>
          </a:p>
        </p:txBody>
      </p:sp>
      <p:sp>
        <p:nvSpPr>
          <p:cNvPr id="3" name="Subtitle 2"/>
          <p:cNvSpPr>
            <a:spLocks noGrp="1"/>
          </p:cNvSpPr>
          <p:nvPr>
            <p:ph type="subTitle" idx="1"/>
          </p:nvPr>
        </p:nvSpPr>
        <p:spPr>
          <a:xfrm>
            <a:off x="0" y="1484784"/>
            <a:ext cx="9144000" cy="5373216"/>
          </a:xfrm>
        </p:spPr>
        <p:txBody>
          <a:bodyPr>
            <a:normAutofit/>
          </a:bodyPr>
          <a:lstStyle/>
          <a:p>
            <a:pPr algn="l">
              <a:buFont typeface="Arial" pitchFamily="34" charset="0"/>
              <a:buChar char="•"/>
            </a:pPr>
            <a:r>
              <a:rPr lang="en-SG" sz="3600" b="1" dirty="0" smtClean="0">
                <a:solidFill>
                  <a:srgbClr val="002060"/>
                </a:solidFill>
              </a:rPr>
              <a:t>Object-oriented programming</a:t>
            </a:r>
            <a:r>
              <a:rPr lang="en-SG" sz="3600" dirty="0" smtClean="0">
                <a:solidFill>
                  <a:srgbClr val="002060"/>
                </a:solidFill>
              </a:rPr>
              <a:t> (</a:t>
            </a:r>
            <a:r>
              <a:rPr lang="en-SG" sz="3600" b="1" dirty="0" smtClean="0">
                <a:solidFill>
                  <a:srgbClr val="002060"/>
                </a:solidFill>
              </a:rPr>
              <a:t>OOP</a:t>
            </a:r>
            <a:r>
              <a:rPr lang="en-SG" sz="3600" dirty="0" smtClean="0">
                <a:solidFill>
                  <a:srgbClr val="002060"/>
                </a:solidFill>
              </a:rPr>
              <a:t>) is a </a:t>
            </a:r>
            <a:r>
              <a:rPr lang="en-SG" sz="3600" u="sng" dirty="0" smtClean="0">
                <a:solidFill>
                  <a:srgbClr val="002060"/>
                </a:solidFill>
                <a:hlinkClick r:id="rId3" tooltip="Programming paradigm"/>
              </a:rPr>
              <a:t>programming paradigm</a:t>
            </a:r>
            <a:r>
              <a:rPr lang="en-SG" sz="3600" dirty="0" smtClean="0">
                <a:solidFill>
                  <a:srgbClr val="002060"/>
                </a:solidFill>
              </a:rPr>
              <a:t> that represents concepts as "</a:t>
            </a:r>
            <a:r>
              <a:rPr lang="en-SG" sz="3600" u="sng" dirty="0" smtClean="0">
                <a:solidFill>
                  <a:srgbClr val="002060"/>
                </a:solidFill>
                <a:hlinkClick r:id="rId4" tooltip="Object (computer science)"/>
              </a:rPr>
              <a:t>objects</a:t>
            </a:r>
            <a:r>
              <a:rPr lang="en-SG" sz="3600" dirty="0" smtClean="0">
                <a:solidFill>
                  <a:srgbClr val="002060"/>
                </a:solidFill>
              </a:rPr>
              <a:t>" that have </a:t>
            </a:r>
            <a:r>
              <a:rPr lang="en-SG" sz="3600" u="sng" dirty="0" smtClean="0">
                <a:solidFill>
                  <a:srgbClr val="002060"/>
                </a:solidFill>
                <a:hlinkClick r:id="rId5" tooltip="Field (computer science)"/>
              </a:rPr>
              <a:t>data fields</a:t>
            </a:r>
            <a:r>
              <a:rPr lang="en-SG" sz="3600" dirty="0" smtClean="0">
                <a:solidFill>
                  <a:srgbClr val="002060"/>
                </a:solidFill>
              </a:rPr>
              <a:t> (attributes that describe the object) and associated procedures known as </a:t>
            </a:r>
            <a:r>
              <a:rPr lang="en-SG" sz="3600" u="sng" dirty="0" smtClean="0">
                <a:solidFill>
                  <a:srgbClr val="002060"/>
                </a:solidFill>
                <a:hlinkClick r:id="rId6" tooltip="Method (computer science)"/>
              </a:rPr>
              <a:t>methods</a:t>
            </a:r>
            <a:r>
              <a:rPr lang="en-SG" sz="3600" dirty="0" smtClean="0">
                <a:solidFill>
                  <a:srgbClr val="002060"/>
                </a:solidFill>
              </a:rPr>
              <a:t>. </a:t>
            </a:r>
          </a:p>
          <a:p>
            <a:pPr algn="l">
              <a:buFont typeface="Arial" pitchFamily="34" charset="0"/>
              <a:buChar char="•"/>
            </a:pPr>
            <a:r>
              <a:rPr lang="en-SG" sz="3600" dirty="0" smtClean="0">
                <a:solidFill>
                  <a:srgbClr val="002060"/>
                </a:solidFill>
              </a:rPr>
              <a:t>Objects, which are </a:t>
            </a:r>
            <a:r>
              <a:rPr lang="en-SG" sz="3600" u="sng" dirty="0" smtClean="0">
                <a:solidFill>
                  <a:srgbClr val="002060"/>
                </a:solidFill>
                <a:hlinkClick r:id="rId7" tooltip="Instance (computer science)"/>
              </a:rPr>
              <a:t>instances</a:t>
            </a:r>
            <a:r>
              <a:rPr lang="en-SG" sz="3600" dirty="0" smtClean="0">
                <a:solidFill>
                  <a:srgbClr val="002060"/>
                </a:solidFill>
              </a:rPr>
              <a:t> of </a:t>
            </a:r>
            <a:r>
              <a:rPr lang="en-SG" sz="3600" u="sng" dirty="0" smtClean="0">
                <a:solidFill>
                  <a:srgbClr val="002060"/>
                </a:solidFill>
                <a:hlinkClick r:id="rId8" tooltip="Class (computer science)"/>
              </a:rPr>
              <a:t>classes</a:t>
            </a:r>
            <a:r>
              <a:rPr lang="en-SG" sz="3600" dirty="0" smtClean="0">
                <a:solidFill>
                  <a:srgbClr val="002060"/>
                </a:solidFill>
              </a:rPr>
              <a:t>, are used to interact with one another to design applications and computer programs.</a:t>
            </a:r>
          </a:p>
          <a:p>
            <a:pPr algn="l">
              <a:buFont typeface="Arial" pitchFamily="34" charset="0"/>
              <a:buChar char="•"/>
            </a:pPr>
            <a:endParaRPr lang="en-SG" sz="3600" dirty="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style>
          <a:lnRef idx="1">
            <a:schemeClr val="accent4"/>
          </a:lnRef>
          <a:fillRef idx="2">
            <a:schemeClr val="accent4"/>
          </a:fillRef>
          <a:effectRef idx="1">
            <a:schemeClr val="accent4"/>
          </a:effectRef>
          <a:fontRef idx="minor">
            <a:schemeClr val="dk1"/>
          </a:fontRef>
        </p:style>
        <p:txBody>
          <a:bodyPr/>
          <a:lstStyle/>
          <a:p>
            <a:r>
              <a:rPr lang="en-US" b="1" dirty="0" smtClean="0">
                <a:solidFill>
                  <a:schemeClr val="accent4">
                    <a:lumMod val="50000"/>
                  </a:schemeClr>
                </a:solidFill>
              </a:rPr>
              <a:t>Example of Object Oriented principle</a:t>
            </a:r>
            <a:endParaRPr lang="en-SG" b="1" dirty="0">
              <a:solidFill>
                <a:schemeClr val="accent4">
                  <a:lumMod val="50000"/>
                </a:schemeClr>
              </a:solidFill>
            </a:endParaRPr>
          </a:p>
        </p:txBody>
      </p:sp>
      <p:sp>
        <p:nvSpPr>
          <p:cNvPr id="3" name="Subtitle 2"/>
          <p:cNvSpPr>
            <a:spLocks noGrp="1"/>
          </p:cNvSpPr>
          <p:nvPr>
            <p:ph type="subTitle" idx="1"/>
          </p:nvPr>
        </p:nvSpPr>
        <p:spPr>
          <a:xfrm>
            <a:off x="0" y="1484784"/>
            <a:ext cx="9144000" cy="5373216"/>
          </a:xfrm>
        </p:spPr>
        <p:txBody>
          <a:bodyPr/>
          <a:lstStyle/>
          <a:p>
            <a:endParaRPr lang="en-SG" dirty="0"/>
          </a:p>
        </p:txBody>
      </p:sp>
      <p:pic>
        <p:nvPicPr>
          <p:cNvPr id="4" name="Picture 3" descr="C:\Users\Uesr\Desktop\inheritance-terms.png"/>
          <p:cNvPicPr/>
          <p:nvPr/>
        </p:nvPicPr>
        <p:blipFill>
          <a:blip r:embed="rId2" cstate="print"/>
          <a:srcRect/>
          <a:stretch>
            <a:fillRect/>
          </a:stretch>
        </p:blipFill>
        <p:spPr bwMode="auto">
          <a:xfrm>
            <a:off x="0" y="1484784"/>
            <a:ext cx="9144000" cy="5373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5E9EFF">
                <a:alpha val="70000"/>
              </a:srgbClr>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a:bodyPr>
          <a:lstStyle/>
          <a:p>
            <a:r>
              <a:rPr lang="en-US" sz="7200" b="1" dirty="0" smtClean="0">
                <a:solidFill>
                  <a:schemeClr val="accent3">
                    <a:lumMod val="50000"/>
                  </a:schemeClr>
                </a:solidFill>
              </a:rPr>
              <a:t>Game Features</a:t>
            </a:r>
            <a:endParaRPr lang="en-SG" sz="7200" b="1" dirty="0">
              <a:solidFill>
                <a:schemeClr val="accent3">
                  <a:lumMod val="50000"/>
                </a:schemeClr>
              </a:solidFill>
            </a:endParaRPr>
          </a:p>
        </p:txBody>
      </p:sp>
      <p:sp>
        <p:nvSpPr>
          <p:cNvPr id="3" name="Subtitle 2"/>
          <p:cNvSpPr>
            <a:spLocks noGrp="1"/>
          </p:cNvSpPr>
          <p:nvPr>
            <p:ph type="subTitle" idx="1"/>
          </p:nvPr>
        </p:nvSpPr>
        <p:spPr>
          <a:xfrm>
            <a:off x="0" y="1628800"/>
            <a:ext cx="9144000" cy="5229200"/>
          </a:xfrm>
        </p:spPr>
        <p:txBody>
          <a:bodyPr>
            <a:noAutofit/>
          </a:bodyPr>
          <a:lstStyle/>
          <a:p>
            <a:pPr algn="just">
              <a:buClr>
                <a:srgbClr val="00B050"/>
              </a:buClr>
              <a:buSzPct val="134000"/>
              <a:buFont typeface="Wingdings" pitchFamily="2" charset="2"/>
              <a:buChar char="q"/>
            </a:pPr>
            <a:r>
              <a:rPr lang="en-US" sz="4000" b="1" i="1" dirty="0" smtClean="0">
                <a:solidFill>
                  <a:schemeClr val="accent1">
                    <a:lumMod val="75000"/>
                  </a:schemeClr>
                </a:solidFill>
              </a:rPr>
              <a:t>  </a:t>
            </a:r>
            <a:r>
              <a:rPr lang="en-US" sz="4000" b="1" i="1" dirty="0" smtClean="0">
                <a:solidFill>
                  <a:srgbClr val="FFFF00"/>
                </a:solidFill>
              </a:rPr>
              <a:t>NEW GAME</a:t>
            </a:r>
          </a:p>
          <a:p>
            <a:pPr algn="just">
              <a:buClr>
                <a:srgbClr val="00B050"/>
              </a:buClr>
              <a:buSzPct val="134000"/>
              <a:buFont typeface="Wingdings" pitchFamily="2" charset="2"/>
              <a:buChar char="q"/>
            </a:pPr>
            <a:r>
              <a:rPr lang="en-US" sz="4000" b="1" i="1" dirty="0" smtClean="0">
                <a:solidFill>
                  <a:schemeClr val="accent1">
                    <a:lumMod val="75000"/>
                  </a:schemeClr>
                </a:solidFill>
              </a:rPr>
              <a:t>  </a:t>
            </a:r>
            <a:r>
              <a:rPr lang="en-US" sz="4000" b="1" i="1" dirty="0" smtClean="0">
                <a:solidFill>
                  <a:srgbClr val="C00000"/>
                </a:solidFill>
              </a:rPr>
              <a:t>LOAD GAME</a:t>
            </a:r>
          </a:p>
          <a:p>
            <a:pPr algn="just">
              <a:buClr>
                <a:srgbClr val="00B050"/>
              </a:buClr>
              <a:buSzPct val="134000"/>
              <a:buFont typeface="Wingdings" pitchFamily="2" charset="2"/>
              <a:buChar char="q"/>
            </a:pPr>
            <a:r>
              <a:rPr lang="en-US" sz="4000" b="1" i="1" dirty="0" smtClean="0">
                <a:solidFill>
                  <a:schemeClr val="accent6">
                    <a:lumMod val="75000"/>
                  </a:schemeClr>
                </a:solidFill>
              </a:rPr>
              <a:t>  SAVE GAME</a:t>
            </a:r>
          </a:p>
          <a:p>
            <a:pPr algn="just">
              <a:buClr>
                <a:srgbClr val="00B050"/>
              </a:buClr>
              <a:buSzPct val="134000"/>
              <a:buFont typeface="Wingdings" pitchFamily="2" charset="2"/>
              <a:buChar char="q"/>
            </a:pPr>
            <a:r>
              <a:rPr lang="en-US" sz="4000" b="1" i="1" dirty="0" smtClean="0">
                <a:solidFill>
                  <a:schemeClr val="accent1">
                    <a:lumMod val="75000"/>
                  </a:schemeClr>
                </a:solidFill>
              </a:rPr>
              <a:t>  </a:t>
            </a:r>
            <a:r>
              <a:rPr lang="en-US" sz="4000" b="1" i="1" dirty="0" smtClean="0">
                <a:solidFill>
                  <a:srgbClr val="00B050"/>
                </a:solidFill>
              </a:rPr>
              <a:t>SETTINGS</a:t>
            </a:r>
          </a:p>
          <a:p>
            <a:pPr algn="just">
              <a:buClr>
                <a:srgbClr val="00B050"/>
              </a:buClr>
              <a:buSzPct val="134000"/>
              <a:buFont typeface="Wingdings" pitchFamily="2" charset="2"/>
              <a:buChar char="q"/>
            </a:pPr>
            <a:r>
              <a:rPr lang="en-US" sz="4000" b="1" i="1" dirty="0" smtClean="0">
                <a:solidFill>
                  <a:schemeClr val="accent1">
                    <a:lumMod val="75000"/>
                  </a:schemeClr>
                </a:solidFill>
              </a:rPr>
              <a:t>  </a:t>
            </a:r>
            <a:r>
              <a:rPr lang="en-US" sz="4000" b="1" i="1" dirty="0" smtClean="0">
                <a:solidFill>
                  <a:schemeClr val="accent1"/>
                </a:solidFill>
              </a:rPr>
              <a:t>ABOUT</a:t>
            </a:r>
          </a:p>
          <a:p>
            <a:pPr algn="just">
              <a:buClr>
                <a:srgbClr val="00B050"/>
              </a:buClr>
              <a:buSzPct val="134000"/>
              <a:buFont typeface="Wingdings" pitchFamily="2" charset="2"/>
              <a:buChar char="q"/>
            </a:pPr>
            <a:r>
              <a:rPr lang="en-US" sz="4000" b="1" i="1" dirty="0" smtClean="0">
                <a:solidFill>
                  <a:schemeClr val="accent1">
                    <a:lumMod val="75000"/>
                  </a:schemeClr>
                </a:solidFill>
              </a:rPr>
              <a:t>  </a:t>
            </a:r>
            <a:r>
              <a:rPr lang="en-US" sz="4000" b="1" i="1" dirty="0" smtClean="0">
                <a:solidFill>
                  <a:srgbClr val="7030A0"/>
                </a:solidFill>
              </a:rPr>
              <a:t>HELP</a:t>
            </a:r>
          </a:p>
          <a:p>
            <a:pPr algn="just">
              <a:buClr>
                <a:srgbClr val="00B050"/>
              </a:buClr>
              <a:buSzPct val="134000"/>
              <a:buFont typeface="Wingdings" pitchFamily="2" charset="2"/>
              <a:buChar char="q"/>
            </a:pPr>
            <a:r>
              <a:rPr lang="en-US" sz="4000" b="1" i="1" dirty="0" smtClean="0">
                <a:solidFill>
                  <a:schemeClr val="accent1">
                    <a:lumMod val="75000"/>
                  </a:schemeClr>
                </a:solidFill>
              </a:rPr>
              <a:t>  </a:t>
            </a:r>
            <a:r>
              <a:rPr lang="en-US" sz="4000" b="1" i="1" dirty="0" smtClean="0">
                <a:solidFill>
                  <a:schemeClr val="tx1">
                    <a:lumMod val="50000"/>
                    <a:lumOff val="50000"/>
                  </a:schemeClr>
                </a:solidFill>
              </a:rPr>
              <a:t>EXIT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5E9EFF">
                <a:alpha val="60000"/>
              </a:srgbClr>
            </a:gs>
            <a:gs pos="39999">
              <a:srgbClr val="85C2FF"/>
            </a:gs>
            <a:gs pos="70000">
              <a:srgbClr val="C4D6EB"/>
            </a:gs>
            <a:gs pos="100000">
              <a:srgbClr val="FFEBFA"/>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Autofit/>
          </a:bodyPr>
          <a:lstStyle/>
          <a:p>
            <a:r>
              <a:rPr lang="en-US" sz="2400" b="1" i="1" u="sng" dirty="0" smtClean="0">
                <a:solidFill>
                  <a:srgbClr val="7030A0"/>
                </a:solidFill>
              </a:rPr>
              <a:t>New game</a:t>
            </a:r>
            <a:r>
              <a:rPr lang="en-US" sz="2400" b="1" i="1" dirty="0" smtClean="0">
                <a:solidFill>
                  <a:srgbClr val="7030A0"/>
                </a:solidFill>
              </a:rPr>
              <a:t>:</a:t>
            </a:r>
            <a:r>
              <a:rPr lang="en-US" sz="2400" b="1" i="1" dirty="0" smtClean="0"/>
              <a:t/>
            </a:r>
            <a:br>
              <a:rPr lang="en-US" sz="2400" b="1" i="1" dirty="0" smtClean="0"/>
            </a:br>
            <a:r>
              <a:rPr lang="en-US" sz="2400" i="1" dirty="0" smtClean="0"/>
              <a:t>  * Single player               </a:t>
            </a:r>
            <a:r>
              <a:rPr lang="en-SG" sz="2400" i="1" dirty="0" smtClean="0"/>
              <a:t/>
            </a:r>
            <a:br>
              <a:rPr lang="en-SG" sz="2400" i="1" dirty="0" smtClean="0"/>
            </a:br>
            <a:r>
              <a:rPr lang="en-US" sz="2400" b="1" i="1" u="sng" dirty="0" smtClean="0">
                <a:solidFill>
                  <a:srgbClr val="7030A0"/>
                </a:solidFill>
              </a:rPr>
              <a:t>Load game</a:t>
            </a:r>
            <a:r>
              <a:rPr lang="en-US" sz="2400" b="1" i="1" dirty="0" smtClean="0">
                <a:solidFill>
                  <a:srgbClr val="7030A0"/>
                </a:solidFill>
              </a:rPr>
              <a:t>:</a:t>
            </a:r>
            <a:r>
              <a:rPr lang="en-US" sz="2400" i="1" dirty="0" smtClean="0"/>
              <a:t/>
            </a:r>
            <a:br>
              <a:rPr lang="en-US" sz="2400" i="1" dirty="0" smtClean="0"/>
            </a:br>
            <a:r>
              <a:rPr lang="en-US" sz="2400" i="1" dirty="0" smtClean="0"/>
              <a:t>   Start a previously saved game</a:t>
            </a:r>
            <a:r>
              <a:rPr lang="en-SG" sz="2400" i="1" dirty="0" smtClean="0"/>
              <a:t/>
            </a:r>
            <a:br>
              <a:rPr lang="en-SG" sz="2400" i="1" dirty="0" smtClean="0"/>
            </a:br>
            <a:r>
              <a:rPr lang="en-US" sz="2400" b="1" i="1" u="sng" dirty="0" smtClean="0">
                <a:solidFill>
                  <a:srgbClr val="7030A0"/>
                </a:solidFill>
              </a:rPr>
              <a:t>Settings</a:t>
            </a:r>
            <a:r>
              <a:rPr lang="en-US" sz="2400" i="1" dirty="0" smtClean="0">
                <a:solidFill>
                  <a:srgbClr val="7030A0"/>
                </a:solidFill>
              </a:rPr>
              <a:t>:</a:t>
            </a:r>
            <a:r>
              <a:rPr lang="en-US" sz="2400" i="1" dirty="0" smtClean="0"/>
              <a:t/>
            </a:r>
            <a:br>
              <a:rPr lang="en-US" sz="2400" i="1" dirty="0" smtClean="0"/>
            </a:br>
            <a:r>
              <a:rPr lang="en-US" sz="2400" i="1" dirty="0" smtClean="0"/>
              <a:t>*sound: sets the sound off or on</a:t>
            </a:r>
            <a:r>
              <a:rPr lang="en-SG" sz="2400" i="1" dirty="0" smtClean="0"/>
              <a:t/>
            </a:r>
            <a:br>
              <a:rPr lang="en-SG" sz="2400" i="1" dirty="0" smtClean="0"/>
            </a:br>
            <a:r>
              <a:rPr lang="en-US" sz="2400" i="1" dirty="0" smtClean="0"/>
              <a:t>*music: a music that will be being played through the whole time</a:t>
            </a:r>
            <a:r>
              <a:rPr lang="en-SG" sz="2400" i="1" dirty="0" smtClean="0"/>
              <a:t/>
            </a:r>
            <a:br>
              <a:rPr lang="en-SG" sz="2400" i="1" dirty="0" smtClean="0"/>
            </a:br>
            <a:r>
              <a:rPr lang="en-US" sz="2400" i="1" dirty="0" smtClean="0"/>
              <a:t>On/off</a:t>
            </a:r>
            <a:r>
              <a:rPr lang="en-SG" sz="2400" i="1" dirty="0" smtClean="0"/>
              <a:t/>
            </a:r>
            <a:br>
              <a:rPr lang="en-SG" sz="2400" i="1" dirty="0" smtClean="0"/>
            </a:br>
            <a:r>
              <a:rPr lang="en-US" sz="2400" i="1" dirty="0" smtClean="0"/>
              <a:t>*</a:t>
            </a:r>
            <a:r>
              <a:rPr lang="en-US" sz="2400" i="1" dirty="0" err="1" smtClean="0"/>
              <a:t>sfx</a:t>
            </a:r>
            <a:r>
              <a:rPr lang="en-US" sz="2400" i="1" dirty="0" smtClean="0"/>
              <a:t>: sound of Brick hitting and Ball throwing  etc.</a:t>
            </a:r>
            <a:r>
              <a:rPr lang="en-SG" sz="2400" i="1" dirty="0" smtClean="0"/>
              <a:t/>
            </a:r>
            <a:br>
              <a:rPr lang="en-SG" sz="2400" i="1" dirty="0" smtClean="0"/>
            </a:br>
            <a:r>
              <a:rPr lang="en-US" sz="2400" i="1" dirty="0" smtClean="0"/>
              <a:t>On/off</a:t>
            </a:r>
            <a:r>
              <a:rPr lang="en-SG" sz="2400" i="1" dirty="0" smtClean="0"/>
              <a:t/>
            </a:r>
            <a:br>
              <a:rPr lang="en-SG" sz="2400" i="1" dirty="0" smtClean="0"/>
            </a:br>
            <a:r>
              <a:rPr lang="en-US" sz="2400" b="1" i="1" u="sng" dirty="0" smtClean="0">
                <a:solidFill>
                  <a:srgbClr val="7030A0"/>
                </a:solidFill>
              </a:rPr>
              <a:t>Help</a:t>
            </a:r>
            <a:r>
              <a:rPr lang="en-US" sz="2400" i="1" u="sng" dirty="0" smtClean="0">
                <a:solidFill>
                  <a:srgbClr val="7030A0"/>
                </a:solidFill>
              </a:rPr>
              <a:t>:</a:t>
            </a:r>
            <a:r>
              <a:rPr lang="en-SG" sz="2400" i="1" dirty="0" smtClean="0"/>
              <a:t/>
            </a:r>
            <a:br>
              <a:rPr lang="en-SG" sz="2400" i="1" dirty="0" smtClean="0"/>
            </a:br>
            <a:r>
              <a:rPr lang="en-US" sz="2400" i="1" dirty="0" smtClean="0"/>
              <a:t>*instructions: how to play the game</a:t>
            </a:r>
            <a:r>
              <a:rPr lang="en-SG" sz="2400" i="1" dirty="0" smtClean="0"/>
              <a:t/>
            </a:r>
            <a:br>
              <a:rPr lang="en-SG" sz="2400" i="1" dirty="0" smtClean="0"/>
            </a:br>
            <a:r>
              <a:rPr lang="en-US" sz="2400" i="1" dirty="0" smtClean="0"/>
              <a:t>*Levels: details about the levels after levels</a:t>
            </a:r>
            <a:br>
              <a:rPr lang="en-US" sz="2400" i="1" dirty="0" smtClean="0"/>
            </a:br>
            <a:r>
              <a:rPr lang="en-US" sz="2400" i="1" dirty="0" smtClean="0"/>
              <a:t>*History: The story on which the game is based on  </a:t>
            </a:r>
            <a:r>
              <a:rPr lang="en-SG" sz="2400" i="1" dirty="0" smtClean="0"/>
              <a:t/>
            </a:r>
            <a:br>
              <a:rPr lang="en-SG" sz="2400" i="1" dirty="0" smtClean="0"/>
            </a:br>
            <a:r>
              <a:rPr lang="en-US" sz="2400" b="1" i="1" u="sng" dirty="0" smtClean="0">
                <a:solidFill>
                  <a:srgbClr val="7030A0"/>
                </a:solidFill>
              </a:rPr>
              <a:t>About</a:t>
            </a:r>
            <a:r>
              <a:rPr lang="en-US" sz="2400" i="1" dirty="0" smtClean="0"/>
              <a:t>:</a:t>
            </a:r>
            <a:r>
              <a:rPr lang="en-SG" sz="2400" i="1" dirty="0" smtClean="0"/>
              <a:t/>
            </a:r>
            <a:br>
              <a:rPr lang="en-SG" sz="2400" i="1" dirty="0" smtClean="0"/>
            </a:br>
            <a:r>
              <a:rPr lang="en-US" sz="2400" i="1" dirty="0" smtClean="0"/>
              <a:t>Info about the game developer</a:t>
            </a:r>
            <a:r>
              <a:rPr lang="en-SG" sz="2400" i="1" dirty="0" smtClean="0"/>
              <a:t/>
            </a:r>
            <a:br>
              <a:rPr lang="en-SG" sz="2400" i="1" dirty="0" smtClean="0"/>
            </a:br>
            <a:r>
              <a:rPr lang="en-US" sz="2400" b="1" i="1" u="sng" dirty="0" smtClean="0">
                <a:solidFill>
                  <a:srgbClr val="7030A0"/>
                </a:solidFill>
              </a:rPr>
              <a:t>Exit</a:t>
            </a:r>
            <a:r>
              <a:rPr lang="en-US" sz="2400" i="1" dirty="0" smtClean="0">
                <a:solidFill>
                  <a:srgbClr val="7030A0"/>
                </a:solidFill>
              </a:rPr>
              <a:t>:</a:t>
            </a:r>
            <a:r>
              <a:rPr lang="en-SG" sz="2400" i="1" dirty="0" smtClean="0"/>
              <a:t/>
            </a:r>
            <a:br>
              <a:rPr lang="en-SG" sz="2400" i="1" dirty="0" smtClean="0"/>
            </a:br>
            <a:r>
              <a:rPr lang="en-US" sz="2400" i="1" dirty="0" smtClean="0"/>
              <a:t>Exit the game window</a:t>
            </a:r>
            <a:endParaRPr lang="en-SG"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2000"/>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196752"/>
          </a:xfrm>
        </p:spPr>
        <p:txBody>
          <a:bodyPr>
            <a:normAutofit/>
          </a:bodyPr>
          <a:lstStyle/>
          <a:p>
            <a:r>
              <a:rPr lang="en-US" sz="7200" dirty="0" smtClean="0">
                <a:solidFill>
                  <a:srgbClr val="002060"/>
                </a:solidFill>
              </a:rPr>
              <a:t>Game Objects</a:t>
            </a:r>
            <a:endParaRPr lang="en-SG" dirty="0">
              <a:solidFill>
                <a:srgbClr val="002060"/>
              </a:solidFill>
            </a:endParaRPr>
          </a:p>
        </p:txBody>
      </p:sp>
      <p:sp>
        <p:nvSpPr>
          <p:cNvPr id="3" name="Subtitle 2"/>
          <p:cNvSpPr>
            <a:spLocks noGrp="1"/>
          </p:cNvSpPr>
          <p:nvPr>
            <p:ph type="subTitle" idx="1"/>
          </p:nvPr>
        </p:nvSpPr>
        <p:spPr>
          <a:xfrm>
            <a:off x="0" y="1196752"/>
            <a:ext cx="9144000" cy="5661248"/>
          </a:xfrm>
        </p:spPr>
        <p:txBody>
          <a:bodyPr>
            <a:noAutofit/>
          </a:bodyPr>
          <a:lstStyle/>
          <a:p>
            <a:pPr algn="l"/>
            <a:r>
              <a:rPr lang="en-US" sz="1800" b="1" i="1" u="sng" dirty="0" smtClean="0">
                <a:solidFill>
                  <a:srgbClr val="00B0F0"/>
                </a:solidFill>
              </a:rPr>
              <a:t>1</a:t>
            </a:r>
            <a:r>
              <a:rPr lang="en-US" sz="1800" b="1" i="1" u="sng" dirty="0" smtClean="0">
                <a:solidFill>
                  <a:srgbClr val="FF0000"/>
                </a:solidFill>
              </a:rPr>
              <a:t>.</a:t>
            </a:r>
            <a:r>
              <a:rPr lang="en-US" sz="1800" b="1" i="1" u="sng" dirty="0" smtClean="0">
                <a:solidFill>
                  <a:srgbClr val="00B050"/>
                </a:solidFill>
              </a:rPr>
              <a:t>Bar: </a:t>
            </a:r>
            <a:r>
              <a:rPr lang="en-US" sz="1800" b="1" i="1" dirty="0" smtClean="0">
                <a:solidFill>
                  <a:schemeClr val="tx1"/>
                </a:solidFill>
              </a:rPr>
              <a:t>A rectangle shaped bar will be at the bottom of the game window with a constant </a:t>
            </a:r>
            <a:r>
              <a:rPr lang="en-US" sz="1800" b="1" i="1" dirty="0" err="1" smtClean="0">
                <a:solidFill>
                  <a:schemeClr val="tx1"/>
                </a:solidFill>
              </a:rPr>
              <a:t>colour</a:t>
            </a:r>
            <a:r>
              <a:rPr lang="en-US" sz="1800" b="1" i="1" dirty="0" smtClean="0">
                <a:solidFill>
                  <a:schemeClr val="tx1"/>
                </a:solidFill>
              </a:rPr>
              <a:t>.</a:t>
            </a:r>
            <a:endParaRPr lang="en-SG" sz="1800" b="1" i="1" dirty="0" smtClean="0">
              <a:solidFill>
                <a:schemeClr val="tx1"/>
              </a:solidFill>
            </a:endParaRPr>
          </a:p>
          <a:p>
            <a:pPr algn="l"/>
            <a:r>
              <a:rPr lang="en-US" sz="1800" b="1" i="1" u="sng" dirty="0" smtClean="0">
                <a:solidFill>
                  <a:srgbClr val="FF0000"/>
                </a:solidFill>
              </a:rPr>
              <a:t>Bar Size: </a:t>
            </a:r>
            <a:r>
              <a:rPr lang="en-US" sz="1800" b="1" i="1" dirty="0" smtClean="0">
                <a:solidFill>
                  <a:schemeClr val="tx1"/>
                </a:solidFill>
              </a:rPr>
              <a:t>Small and constant.</a:t>
            </a:r>
            <a:endParaRPr lang="en-SG" sz="1800" b="1" i="1" dirty="0" smtClean="0">
              <a:solidFill>
                <a:schemeClr val="tx1"/>
              </a:solidFill>
            </a:endParaRPr>
          </a:p>
          <a:p>
            <a:pPr algn="l"/>
            <a:r>
              <a:rPr lang="en-US" sz="1800" b="1" i="1" u="sng" dirty="0" smtClean="0">
                <a:solidFill>
                  <a:srgbClr val="FF0000"/>
                </a:solidFill>
              </a:rPr>
              <a:t>Bar movement: </a:t>
            </a:r>
            <a:r>
              <a:rPr lang="en-US" sz="1800" b="1" i="1" dirty="0" smtClean="0">
                <a:solidFill>
                  <a:schemeClr val="tx1"/>
                </a:solidFill>
              </a:rPr>
              <a:t>Bar will move by pressing the keyboard movement (left sticks). And that will move from left to the right.</a:t>
            </a:r>
            <a:endParaRPr lang="en-SG" sz="1800" b="1" i="1" dirty="0" smtClean="0">
              <a:solidFill>
                <a:schemeClr val="tx1"/>
              </a:solidFill>
            </a:endParaRPr>
          </a:p>
          <a:p>
            <a:pPr algn="l"/>
            <a:r>
              <a:rPr lang="en-US" sz="1800" b="1" i="1" dirty="0" smtClean="0">
                <a:solidFill>
                  <a:schemeClr val="tx1"/>
                </a:solidFill>
              </a:rPr>
              <a:t>Number of bar: one </a:t>
            </a:r>
            <a:endParaRPr lang="en-SG" sz="1800" b="1" i="1" dirty="0" smtClean="0">
              <a:solidFill>
                <a:schemeClr val="tx1"/>
              </a:solidFill>
            </a:endParaRPr>
          </a:p>
          <a:p>
            <a:pPr algn="l"/>
            <a:r>
              <a:rPr lang="en-US" sz="1800" b="1" i="1" u="sng" dirty="0" smtClean="0">
                <a:solidFill>
                  <a:srgbClr val="00B0F0"/>
                </a:solidFill>
              </a:rPr>
              <a:t>2.</a:t>
            </a:r>
            <a:r>
              <a:rPr lang="en-US" sz="1800" b="1" i="1" u="sng" dirty="0" smtClean="0">
                <a:solidFill>
                  <a:srgbClr val="FF0000"/>
                </a:solidFill>
              </a:rPr>
              <a:t> </a:t>
            </a:r>
            <a:r>
              <a:rPr lang="en-US" sz="1800" b="1" i="1" u="sng" dirty="0" smtClean="0">
                <a:solidFill>
                  <a:srgbClr val="00B050"/>
                </a:solidFill>
              </a:rPr>
              <a:t>Bricks:</a:t>
            </a:r>
            <a:r>
              <a:rPr lang="en-US" sz="1800" b="1" i="1" u="sng" dirty="0" smtClean="0">
                <a:solidFill>
                  <a:srgbClr val="FF0000"/>
                </a:solidFill>
              </a:rPr>
              <a:t> </a:t>
            </a:r>
            <a:r>
              <a:rPr lang="en-US" sz="1800" b="1" i="1" dirty="0" smtClean="0">
                <a:solidFill>
                  <a:schemeClr val="tx1"/>
                </a:solidFill>
              </a:rPr>
              <a:t>The bricks will be placed in a particular position. They will be rectangle in size. There number will be more than 10 or more.</a:t>
            </a:r>
            <a:br>
              <a:rPr lang="en-US" sz="1800" b="1" i="1" dirty="0" smtClean="0">
                <a:solidFill>
                  <a:schemeClr val="tx1"/>
                </a:solidFill>
              </a:rPr>
            </a:br>
            <a:r>
              <a:rPr lang="en-US" sz="1800" b="1" i="1" u="sng" dirty="0" smtClean="0">
                <a:solidFill>
                  <a:srgbClr val="FF0000"/>
                </a:solidFill>
              </a:rPr>
              <a:t>Size: </a:t>
            </a:r>
            <a:r>
              <a:rPr lang="en-US" sz="1800" b="1" i="1" dirty="0" smtClean="0">
                <a:solidFill>
                  <a:schemeClr val="tx1"/>
                </a:solidFill>
              </a:rPr>
              <a:t>Small/medium</a:t>
            </a:r>
            <a:endParaRPr lang="en-SG" sz="1800" b="1" i="1" dirty="0" smtClean="0">
              <a:solidFill>
                <a:schemeClr val="tx1"/>
              </a:solidFill>
            </a:endParaRPr>
          </a:p>
          <a:p>
            <a:pPr algn="l"/>
            <a:r>
              <a:rPr lang="en-US" sz="1800" b="1" i="1" u="sng" dirty="0" err="1" smtClean="0">
                <a:solidFill>
                  <a:srgbClr val="FF0000"/>
                </a:solidFill>
              </a:rPr>
              <a:t>Colour</a:t>
            </a:r>
            <a:r>
              <a:rPr lang="en-US" sz="1800" b="1" i="1" u="sng" dirty="0" smtClean="0">
                <a:solidFill>
                  <a:srgbClr val="FF0000"/>
                </a:solidFill>
              </a:rPr>
              <a:t>: </a:t>
            </a:r>
            <a:r>
              <a:rPr lang="en-US" sz="1800" b="1" i="1" dirty="0" smtClean="0">
                <a:solidFill>
                  <a:schemeClr val="tx1"/>
                </a:solidFill>
              </a:rPr>
              <a:t>Yellow, Red, green</a:t>
            </a:r>
            <a:endParaRPr lang="en-SG" sz="1800" b="1" i="1" dirty="0" smtClean="0">
              <a:solidFill>
                <a:srgbClr val="FF0000"/>
              </a:solidFill>
            </a:endParaRPr>
          </a:p>
          <a:p>
            <a:pPr algn="l"/>
            <a:r>
              <a:rPr lang="en-US" sz="1800" b="1" i="1" u="sng" dirty="0" smtClean="0">
                <a:solidFill>
                  <a:srgbClr val="FF0000"/>
                </a:solidFill>
              </a:rPr>
              <a:t>Movement:</a:t>
            </a:r>
            <a:r>
              <a:rPr lang="en-US" sz="1800" b="1" i="1" dirty="0" smtClean="0">
                <a:solidFill>
                  <a:schemeClr val="tx1"/>
                </a:solidFill>
              </a:rPr>
              <a:t>  Boxes won’t move. </a:t>
            </a:r>
            <a:endParaRPr lang="en-SG" sz="1800" b="1" i="1" dirty="0" smtClean="0">
              <a:solidFill>
                <a:schemeClr val="tx1"/>
              </a:solidFill>
            </a:endParaRPr>
          </a:p>
          <a:p>
            <a:pPr algn="l"/>
            <a:r>
              <a:rPr lang="en-US" sz="1800" b="1" i="1" u="sng" dirty="0" smtClean="0">
                <a:solidFill>
                  <a:srgbClr val="00B0F0"/>
                </a:solidFill>
              </a:rPr>
              <a:t>3.</a:t>
            </a:r>
            <a:r>
              <a:rPr lang="en-US" sz="1800" b="1" i="1" u="sng" dirty="0" smtClean="0">
                <a:solidFill>
                  <a:srgbClr val="FF0000"/>
                </a:solidFill>
              </a:rPr>
              <a:t> </a:t>
            </a:r>
            <a:r>
              <a:rPr lang="en-US" sz="1800" b="1" i="1" u="sng" dirty="0" smtClean="0">
                <a:solidFill>
                  <a:srgbClr val="00B050"/>
                </a:solidFill>
              </a:rPr>
              <a:t>Ball: </a:t>
            </a:r>
            <a:r>
              <a:rPr lang="en-US" sz="1800" b="1" i="1" dirty="0" smtClean="0">
                <a:solidFill>
                  <a:schemeClr val="tx1"/>
                </a:solidFill>
              </a:rPr>
              <a:t>A ball with a circle shape will be always moving when it touches the bar.</a:t>
            </a:r>
            <a:endParaRPr lang="en-SG" sz="1800" b="1" i="1" dirty="0" smtClean="0">
              <a:solidFill>
                <a:schemeClr val="tx1"/>
              </a:solidFill>
            </a:endParaRPr>
          </a:p>
          <a:p>
            <a:pPr algn="l"/>
            <a:r>
              <a:rPr lang="en-US" sz="1800" b="1" i="1" dirty="0" smtClean="0">
                <a:solidFill>
                  <a:schemeClr val="tx1"/>
                </a:solidFill>
              </a:rPr>
              <a:t>Size: Small</a:t>
            </a:r>
            <a:br>
              <a:rPr lang="en-US" sz="1800" b="1" i="1" dirty="0" smtClean="0">
                <a:solidFill>
                  <a:schemeClr val="tx1"/>
                </a:solidFill>
              </a:rPr>
            </a:br>
            <a:r>
              <a:rPr lang="en-US" sz="1800" b="1" i="1" u="sng" dirty="0" err="1" smtClean="0">
                <a:solidFill>
                  <a:srgbClr val="FF0000"/>
                </a:solidFill>
              </a:rPr>
              <a:t>Hitpoints</a:t>
            </a:r>
            <a:r>
              <a:rPr lang="en-US" sz="1800" b="1" i="1" u="sng" dirty="0" smtClean="0">
                <a:solidFill>
                  <a:srgbClr val="FF0000"/>
                </a:solidFill>
              </a:rPr>
              <a:t>: </a:t>
            </a:r>
            <a:r>
              <a:rPr lang="en-US" sz="1800" b="1" i="1" dirty="0" smtClean="0">
                <a:solidFill>
                  <a:schemeClr val="tx1"/>
                </a:solidFill>
              </a:rPr>
              <a:t>same for all boxes</a:t>
            </a:r>
            <a:endParaRPr lang="en-SG" sz="1800" b="1" i="1" dirty="0" smtClean="0">
              <a:solidFill>
                <a:schemeClr val="tx1"/>
              </a:solidFill>
            </a:endParaRPr>
          </a:p>
          <a:p>
            <a:pPr algn="l"/>
            <a:r>
              <a:rPr lang="en-US" sz="1800" b="1" i="1" u="sng" dirty="0" err="1" smtClean="0">
                <a:solidFill>
                  <a:srgbClr val="FF0000"/>
                </a:solidFill>
              </a:rPr>
              <a:t>Colour</a:t>
            </a:r>
            <a:r>
              <a:rPr lang="en-US" sz="1800" b="1" i="1" u="sng" dirty="0" smtClean="0">
                <a:solidFill>
                  <a:srgbClr val="FF0000"/>
                </a:solidFill>
              </a:rPr>
              <a:t>:  </a:t>
            </a:r>
            <a:r>
              <a:rPr lang="en-US" sz="1800" b="1" i="1" dirty="0" smtClean="0">
                <a:solidFill>
                  <a:schemeClr val="tx1"/>
                </a:solidFill>
              </a:rPr>
              <a:t>Same for all levels .</a:t>
            </a:r>
            <a:endParaRPr lang="en-SG" sz="1800" b="1" i="1" dirty="0" smtClean="0">
              <a:solidFill>
                <a:schemeClr val="tx1"/>
              </a:solidFill>
            </a:endParaRPr>
          </a:p>
          <a:p>
            <a:pPr algn="l"/>
            <a:r>
              <a:rPr lang="en-US" sz="1800" b="1" i="1" u="sng" dirty="0" smtClean="0">
                <a:solidFill>
                  <a:srgbClr val="00B0F0"/>
                </a:solidFill>
              </a:rPr>
              <a:t>4.</a:t>
            </a:r>
            <a:r>
              <a:rPr lang="en-US" sz="1800" b="1" i="1" u="sng" dirty="0" smtClean="0">
                <a:solidFill>
                  <a:srgbClr val="FF0000"/>
                </a:solidFill>
              </a:rPr>
              <a:t> </a:t>
            </a:r>
            <a:r>
              <a:rPr lang="en-US" sz="1800" b="1" i="1" u="sng" dirty="0" smtClean="0">
                <a:solidFill>
                  <a:srgbClr val="00B050"/>
                </a:solidFill>
              </a:rPr>
              <a:t>Screen: </a:t>
            </a:r>
            <a:r>
              <a:rPr lang="en-US" sz="1800" b="1" i="1" u="sng" dirty="0" smtClean="0">
                <a:solidFill>
                  <a:srgbClr val="FF0000"/>
                </a:solidFill>
              </a:rPr>
              <a:t> </a:t>
            </a:r>
            <a:r>
              <a:rPr lang="en-US" sz="1800" b="1" i="1" dirty="0" smtClean="0">
                <a:solidFill>
                  <a:schemeClr val="tx1"/>
                </a:solidFill>
              </a:rPr>
              <a:t>Screen </a:t>
            </a:r>
            <a:r>
              <a:rPr lang="en-US" sz="1800" b="1" i="1" dirty="0" err="1" smtClean="0">
                <a:solidFill>
                  <a:schemeClr val="tx1"/>
                </a:solidFill>
              </a:rPr>
              <a:t>colour</a:t>
            </a:r>
            <a:r>
              <a:rPr lang="en-US" sz="1800" b="1" i="1" dirty="0" smtClean="0">
                <a:solidFill>
                  <a:schemeClr val="tx1"/>
                </a:solidFill>
              </a:rPr>
              <a:t> will change by the change of levels. </a:t>
            </a:r>
            <a:endParaRPr lang="en-SG" sz="1800" b="1" i="1" dirty="0" smtClean="0">
              <a:solidFill>
                <a:schemeClr val="tx1"/>
              </a:solidFill>
            </a:endParaRPr>
          </a:p>
          <a:p>
            <a:pPr algn="l"/>
            <a:r>
              <a:rPr lang="en-US" sz="1800" b="1" i="1" u="sng" dirty="0" smtClean="0">
                <a:solidFill>
                  <a:srgbClr val="FF0000"/>
                </a:solidFill>
              </a:rPr>
              <a:t>Size: </a:t>
            </a:r>
            <a:r>
              <a:rPr lang="en-US" sz="1800" b="1" i="1" dirty="0" smtClean="0">
                <a:solidFill>
                  <a:schemeClr val="tx1"/>
                </a:solidFill>
              </a:rPr>
              <a:t>Large</a:t>
            </a:r>
            <a:endParaRPr lang="en-SG" sz="1800" b="1" i="1" dirty="0" smtClean="0">
              <a:solidFill>
                <a:schemeClr val="tx1"/>
              </a:solidFill>
            </a:endParaRPr>
          </a:p>
          <a:p>
            <a:pPr algn="l"/>
            <a:r>
              <a:rPr lang="en-US" sz="1800" b="1" i="1" u="sng" dirty="0" smtClean="0">
                <a:solidFill>
                  <a:srgbClr val="00B0F0"/>
                </a:solidFill>
              </a:rPr>
              <a:t>5.</a:t>
            </a:r>
            <a:r>
              <a:rPr lang="en-US" sz="1800" b="1" i="1" u="sng" dirty="0" smtClean="0">
                <a:solidFill>
                  <a:srgbClr val="FF0000"/>
                </a:solidFill>
              </a:rPr>
              <a:t> </a:t>
            </a:r>
            <a:r>
              <a:rPr lang="en-US" sz="1800" b="1" i="1" u="sng" dirty="0" smtClean="0">
                <a:solidFill>
                  <a:srgbClr val="00B050"/>
                </a:solidFill>
              </a:rPr>
              <a:t>Levels: </a:t>
            </a:r>
            <a:r>
              <a:rPr lang="en-US" sz="1800" b="1" i="1" u="sng" dirty="0" smtClean="0">
                <a:solidFill>
                  <a:srgbClr val="FF0000"/>
                </a:solidFill>
              </a:rPr>
              <a:t> </a:t>
            </a:r>
            <a:r>
              <a:rPr lang="en-US" sz="1800" b="1" i="1" dirty="0" smtClean="0">
                <a:solidFill>
                  <a:schemeClr val="tx1"/>
                </a:solidFill>
              </a:rPr>
              <a:t>2 levels</a:t>
            </a:r>
            <a:endParaRPr lang="en-SG" sz="1800" b="1" i="1" dirty="0" smtClean="0">
              <a:solidFill>
                <a:schemeClr val="tx1"/>
              </a:solidFill>
            </a:endParaRPr>
          </a:p>
          <a:p>
            <a:pPr algn="l"/>
            <a:endParaRPr lang="en-SG" sz="1800" b="1"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alpha val="73000"/>
              </a:schemeClr>
            </a:gs>
            <a:gs pos="64999">
              <a:srgbClr val="F0EBD5"/>
            </a:gs>
            <a:gs pos="100000">
              <a:srgbClr val="D1C39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style>
          <a:lnRef idx="1">
            <a:schemeClr val="accent1"/>
          </a:lnRef>
          <a:fillRef idx="2">
            <a:schemeClr val="accent1"/>
          </a:fillRef>
          <a:effectRef idx="1">
            <a:schemeClr val="accent1"/>
          </a:effectRef>
          <a:fontRef idx="minor">
            <a:schemeClr val="dk1"/>
          </a:fontRef>
        </p:style>
        <p:txBody>
          <a:bodyPr>
            <a:normAutofit/>
          </a:bodyPr>
          <a:lstStyle/>
          <a:p>
            <a:r>
              <a:rPr lang="en-US" sz="8000" b="1" dirty="0" smtClean="0">
                <a:solidFill>
                  <a:srgbClr val="0070C0"/>
                </a:solidFill>
              </a:rPr>
              <a:t>Game Images</a:t>
            </a:r>
            <a:endParaRPr lang="en-SG" sz="8000" b="1" dirty="0">
              <a:solidFill>
                <a:srgbClr val="0070C0"/>
              </a:solidFill>
            </a:endParaRPr>
          </a:p>
        </p:txBody>
      </p:sp>
      <p:sp>
        <p:nvSpPr>
          <p:cNvPr id="3" name="Subtitle 2"/>
          <p:cNvSpPr>
            <a:spLocks noGrp="1"/>
          </p:cNvSpPr>
          <p:nvPr>
            <p:ph type="subTitle" idx="1"/>
          </p:nvPr>
        </p:nvSpPr>
        <p:spPr>
          <a:xfrm>
            <a:off x="0" y="1484784"/>
            <a:ext cx="9144000" cy="5373216"/>
          </a:xfrm>
        </p:spPr>
        <p:txBody>
          <a:bodyPr>
            <a:noAutofit/>
          </a:bodyPr>
          <a:lstStyle/>
          <a:p>
            <a:pPr algn="l">
              <a:buFont typeface="Wingdings" pitchFamily="2" charset="2"/>
              <a:buChar char="§"/>
            </a:pPr>
            <a:r>
              <a:rPr lang="en-US" sz="4000" b="1" dirty="0" smtClean="0">
                <a:solidFill>
                  <a:srgbClr val="00B050"/>
                </a:solidFill>
              </a:rPr>
              <a:t>       </a:t>
            </a:r>
            <a:r>
              <a:rPr lang="en-US" sz="4000" b="1" u="sng" dirty="0" smtClean="0">
                <a:solidFill>
                  <a:srgbClr val="00B050"/>
                </a:solidFill>
              </a:rPr>
              <a:t>Bar:</a:t>
            </a:r>
          </a:p>
          <a:p>
            <a:pPr algn="l"/>
            <a:endParaRPr lang="en-US" sz="4000" b="1" dirty="0" smtClean="0">
              <a:solidFill>
                <a:srgbClr val="00B050"/>
              </a:solidFill>
            </a:endParaRPr>
          </a:p>
          <a:p>
            <a:pPr algn="l">
              <a:buFont typeface="Wingdings" pitchFamily="2" charset="2"/>
              <a:buChar char="§"/>
            </a:pPr>
            <a:r>
              <a:rPr lang="en-US" sz="4000" b="1" dirty="0" smtClean="0">
                <a:solidFill>
                  <a:srgbClr val="00B050"/>
                </a:solidFill>
              </a:rPr>
              <a:t>       </a:t>
            </a:r>
            <a:r>
              <a:rPr lang="en-US" sz="4000" b="1" u="sng" dirty="0" smtClean="0">
                <a:solidFill>
                  <a:srgbClr val="C00000"/>
                </a:solidFill>
              </a:rPr>
              <a:t>Ball:</a:t>
            </a:r>
          </a:p>
          <a:p>
            <a:pPr algn="l">
              <a:buFont typeface="Wingdings" pitchFamily="2" charset="2"/>
              <a:buChar char="§"/>
            </a:pPr>
            <a:endParaRPr lang="en-US" sz="4000" b="1" dirty="0" smtClean="0">
              <a:solidFill>
                <a:srgbClr val="00B050"/>
              </a:solidFill>
            </a:endParaRPr>
          </a:p>
          <a:p>
            <a:pPr algn="l">
              <a:buFont typeface="Wingdings" pitchFamily="2" charset="2"/>
              <a:buChar char="§"/>
            </a:pPr>
            <a:r>
              <a:rPr lang="en-US" sz="4000" b="1" dirty="0" smtClean="0">
                <a:solidFill>
                  <a:srgbClr val="00B050"/>
                </a:solidFill>
              </a:rPr>
              <a:t>      </a:t>
            </a:r>
            <a:r>
              <a:rPr lang="en-US" sz="4000" b="1" u="sng" dirty="0" smtClean="0">
                <a:solidFill>
                  <a:schemeClr val="accent1">
                    <a:lumMod val="50000"/>
                  </a:schemeClr>
                </a:solidFill>
              </a:rPr>
              <a:t>Brick:</a:t>
            </a:r>
          </a:p>
          <a:p>
            <a:pPr algn="l">
              <a:buFont typeface="Wingdings" pitchFamily="2" charset="2"/>
              <a:buChar char="§"/>
            </a:pPr>
            <a:endParaRPr lang="en-US" sz="4000" b="1" dirty="0" smtClean="0">
              <a:solidFill>
                <a:srgbClr val="00B050"/>
              </a:solidFill>
            </a:endParaRPr>
          </a:p>
          <a:p>
            <a:pPr algn="l">
              <a:buFont typeface="Wingdings" pitchFamily="2" charset="2"/>
              <a:buChar char="§"/>
            </a:pPr>
            <a:r>
              <a:rPr lang="en-US" sz="4000" b="1" dirty="0" smtClean="0">
                <a:solidFill>
                  <a:srgbClr val="00B050"/>
                </a:solidFill>
              </a:rPr>
              <a:t>   </a:t>
            </a:r>
            <a:r>
              <a:rPr lang="en-US" sz="4000" b="1" u="sng" dirty="0" smtClean="0">
                <a:solidFill>
                  <a:schemeClr val="accent6">
                    <a:lumMod val="50000"/>
                  </a:schemeClr>
                </a:solidFill>
              </a:rPr>
              <a:t>Background:</a:t>
            </a:r>
            <a:endParaRPr lang="en-SG" sz="4000" b="1" u="sng" dirty="0">
              <a:solidFill>
                <a:schemeClr val="accent6">
                  <a:lumMod val="50000"/>
                </a:schemeClr>
              </a:solidFill>
            </a:endParaRPr>
          </a:p>
        </p:txBody>
      </p:sp>
      <p:pic>
        <p:nvPicPr>
          <p:cNvPr id="1026" name="Picture 2"/>
          <p:cNvPicPr>
            <a:picLocks noChangeAspect="1" noChangeArrowheads="1"/>
          </p:cNvPicPr>
          <p:nvPr/>
        </p:nvPicPr>
        <p:blipFill>
          <a:blip r:embed="rId2" cstate="print"/>
          <a:srcRect/>
          <a:stretch>
            <a:fillRect/>
          </a:stretch>
        </p:blipFill>
        <p:spPr bwMode="auto">
          <a:xfrm>
            <a:off x="3995936" y="1628800"/>
            <a:ext cx="2811264" cy="43204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283968" y="2924944"/>
            <a:ext cx="1152128" cy="76808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3995936" y="4437112"/>
            <a:ext cx="2520280" cy="7920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4427984" y="5754764"/>
            <a:ext cx="1944216" cy="9145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3000"/>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style>
          <a:lnRef idx="1">
            <a:schemeClr val="accent5"/>
          </a:lnRef>
          <a:fillRef idx="2">
            <a:schemeClr val="accent5"/>
          </a:fillRef>
          <a:effectRef idx="1">
            <a:schemeClr val="accent5"/>
          </a:effectRef>
          <a:fontRef idx="minor">
            <a:schemeClr val="dk1"/>
          </a:fontRef>
        </p:style>
        <p:txBody>
          <a:bodyPr/>
          <a:lstStyle/>
          <a:p>
            <a:r>
              <a:rPr lang="en-US" dirty="0" smtClean="0"/>
              <a:t>Game Images</a:t>
            </a:r>
            <a:endParaRPr lang="en-SG" dirty="0"/>
          </a:p>
        </p:txBody>
      </p:sp>
      <p:sp>
        <p:nvSpPr>
          <p:cNvPr id="3" name="Subtitle 2"/>
          <p:cNvSpPr>
            <a:spLocks noGrp="1"/>
          </p:cNvSpPr>
          <p:nvPr>
            <p:ph type="subTitle" idx="1"/>
          </p:nvPr>
        </p:nvSpPr>
        <p:spPr>
          <a:xfrm>
            <a:off x="0" y="1484784"/>
            <a:ext cx="9144000" cy="5373216"/>
          </a:xfrm>
        </p:spPr>
        <p:txBody>
          <a:bodyPr/>
          <a:lstStyle/>
          <a:p>
            <a:pPr algn="l">
              <a:buFont typeface="Arial" pitchFamily="34" charset="0"/>
              <a:buChar char="•"/>
            </a:pPr>
            <a:r>
              <a:rPr lang="en-US" dirty="0" smtClean="0"/>
              <a:t> </a:t>
            </a:r>
            <a:r>
              <a:rPr lang="en-US" dirty="0" err="1" smtClean="0"/>
              <a:t>Life_Plus</a:t>
            </a:r>
            <a:r>
              <a:rPr lang="en-US" dirty="0" smtClean="0"/>
              <a:t>:</a:t>
            </a:r>
          </a:p>
          <a:p>
            <a:pPr algn="l">
              <a:buFont typeface="Arial" pitchFamily="34" charset="0"/>
              <a:buChar char="•"/>
            </a:pPr>
            <a:endParaRPr lang="en-US" dirty="0" smtClean="0"/>
          </a:p>
          <a:p>
            <a:pPr algn="l">
              <a:buFont typeface="Arial" pitchFamily="34" charset="0"/>
              <a:buChar char="•"/>
            </a:pPr>
            <a:r>
              <a:rPr lang="en-US" dirty="0" smtClean="0"/>
              <a:t> </a:t>
            </a:r>
            <a:r>
              <a:rPr lang="en-US" dirty="0" err="1" smtClean="0"/>
              <a:t>Game_over_image</a:t>
            </a:r>
            <a:r>
              <a:rPr lang="en-US" dirty="0" smtClean="0"/>
              <a:t>:</a:t>
            </a:r>
          </a:p>
          <a:p>
            <a:pPr algn="l"/>
            <a:endParaRPr lang="en-US" dirty="0" smtClean="0"/>
          </a:p>
          <a:p>
            <a:pPr algn="l">
              <a:buFont typeface="Arial" pitchFamily="34" charset="0"/>
              <a:buChar char="•"/>
            </a:pPr>
            <a:r>
              <a:rPr lang="en-US" dirty="0" smtClean="0"/>
              <a:t> </a:t>
            </a:r>
            <a:r>
              <a:rPr lang="en-US" dirty="0" err="1" smtClean="0"/>
              <a:t>Bar_size_increase</a:t>
            </a:r>
            <a:r>
              <a:rPr lang="en-US" dirty="0" smtClean="0"/>
              <a:t>:</a:t>
            </a:r>
          </a:p>
          <a:p>
            <a:pPr algn="l"/>
            <a:endParaRPr lang="en-US" dirty="0" smtClean="0"/>
          </a:p>
          <a:p>
            <a:pPr algn="l">
              <a:buFont typeface="Arial" pitchFamily="34" charset="0"/>
              <a:buChar char="•"/>
            </a:pPr>
            <a:r>
              <a:rPr lang="en-US" dirty="0" smtClean="0"/>
              <a:t> </a:t>
            </a:r>
            <a:r>
              <a:rPr lang="en-US" dirty="0" err="1" smtClean="0"/>
              <a:t>Bar_size_decrease</a:t>
            </a:r>
            <a:r>
              <a:rPr lang="en-US" dirty="0" smtClean="0"/>
              <a:t>:</a:t>
            </a:r>
          </a:p>
          <a:p>
            <a:pPr algn="l"/>
            <a:endParaRPr lang="en-US" dirty="0" smtClean="0"/>
          </a:p>
          <a:p>
            <a:pPr algn="l">
              <a:buFont typeface="Arial" pitchFamily="34" charset="0"/>
              <a:buChar char="•"/>
            </a:pPr>
            <a:r>
              <a:rPr lang="en-US" dirty="0" smtClean="0"/>
              <a:t> </a:t>
            </a:r>
            <a:r>
              <a:rPr lang="en-US" dirty="0" err="1" smtClean="0"/>
              <a:t>Ball_On_hury</a:t>
            </a:r>
            <a:r>
              <a:rPr lang="en-US" dirty="0" smtClean="0"/>
              <a:t>:</a:t>
            </a:r>
            <a:endParaRPr lang="en-SG" dirty="0"/>
          </a:p>
        </p:txBody>
      </p:sp>
      <p:pic>
        <p:nvPicPr>
          <p:cNvPr id="1026" name="Picture 2" descr="C:\Users\Uesr\Desktop\game images\1+.jpg"/>
          <p:cNvPicPr>
            <a:picLocks noChangeAspect="1" noChangeArrowheads="1"/>
          </p:cNvPicPr>
          <p:nvPr/>
        </p:nvPicPr>
        <p:blipFill>
          <a:blip r:embed="rId3" cstate="print"/>
          <a:srcRect/>
          <a:stretch>
            <a:fillRect/>
          </a:stretch>
        </p:blipFill>
        <p:spPr bwMode="auto">
          <a:xfrm>
            <a:off x="5940152" y="1484784"/>
            <a:ext cx="1458162" cy="864096"/>
          </a:xfrm>
          <a:prstGeom prst="rect">
            <a:avLst/>
          </a:prstGeom>
          <a:noFill/>
        </p:spPr>
      </p:pic>
      <p:pic>
        <p:nvPicPr>
          <p:cNvPr id="1027" name="Picture 3" descr="C:\Users\Uesr\Desktop\game images\New\game_over_image.jpg"/>
          <p:cNvPicPr>
            <a:picLocks noChangeAspect="1" noChangeArrowheads="1"/>
          </p:cNvPicPr>
          <p:nvPr/>
        </p:nvPicPr>
        <p:blipFill>
          <a:blip r:embed="rId4" cstate="print"/>
          <a:srcRect/>
          <a:stretch>
            <a:fillRect/>
          </a:stretch>
        </p:blipFill>
        <p:spPr bwMode="auto">
          <a:xfrm>
            <a:off x="5580112" y="2708920"/>
            <a:ext cx="1152128" cy="819291"/>
          </a:xfrm>
          <a:prstGeom prst="rect">
            <a:avLst/>
          </a:prstGeom>
          <a:noFill/>
        </p:spPr>
      </p:pic>
      <p:pic>
        <p:nvPicPr>
          <p:cNvPr id="1028" name="Picture 4" descr="C:\Users\Uesr\Desktop\game images\2.png"/>
          <p:cNvPicPr>
            <a:picLocks noChangeAspect="1" noChangeArrowheads="1"/>
          </p:cNvPicPr>
          <p:nvPr/>
        </p:nvPicPr>
        <p:blipFill>
          <a:blip r:embed="rId5" cstate="print"/>
          <a:srcRect/>
          <a:stretch>
            <a:fillRect/>
          </a:stretch>
        </p:blipFill>
        <p:spPr bwMode="auto">
          <a:xfrm>
            <a:off x="6156176" y="3933056"/>
            <a:ext cx="1296144" cy="576064"/>
          </a:xfrm>
          <a:prstGeom prst="rect">
            <a:avLst/>
          </a:prstGeom>
          <a:noFill/>
        </p:spPr>
      </p:pic>
      <p:pic>
        <p:nvPicPr>
          <p:cNvPr id="1029" name="Picture 5" descr="C:\Users\Uesr\Desktop\game images\bar_size_decrease.png"/>
          <p:cNvPicPr>
            <a:picLocks noChangeAspect="1" noChangeArrowheads="1"/>
          </p:cNvPicPr>
          <p:nvPr/>
        </p:nvPicPr>
        <p:blipFill>
          <a:blip r:embed="rId6" cstate="print"/>
          <a:srcRect/>
          <a:stretch>
            <a:fillRect/>
          </a:stretch>
        </p:blipFill>
        <p:spPr bwMode="auto">
          <a:xfrm>
            <a:off x="5724128" y="5013176"/>
            <a:ext cx="1252468" cy="576064"/>
          </a:xfrm>
          <a:prstGeom prst="rect">
            <a:avLst/>
          </a:prstGeom>
          <a:noFill/>
        </p:spPr>
      </p:pic>
      <p:pic>
        <p:nvPicPr>
          <p:cNvPr id="1030" name="Picture 6" descr="C:\Users\Uesr\Desktop\game images\ball_on_hury.jpg"/>
          <p:cNvPicPr>
            <a:picLocks noChangeAspect="1" noChangeArrowheads="1"/>
          </p:cNvPicPr>
          <p:nvPr/>
        </p:nvPicPr>
        <p:blipFill>
          <a:blip r:embed="rId7" cstate="print"/>
          <a:srcRect/>
          <a:stretch>
            <a:fillRect/>
          </a:stretch>
        </p:blipFill>
        <p:spPr bwMode="auto">
          <a:xfrm>
            <a:off x="6444208" y="6021288"/>
            <a:ext cx="1152128" cy="62068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1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style>
          <a:lnRef idx="1">
            <a:schemeClr val="accent5"/>
          </a:lnRef>
          <a:fillRef idx="2">
            <a:schemeClr val="accent5"/>
          </a:fillRef>
          <a:effectRef idx="1">
            <a:schemeClr val="accent5"/>
          </a:effectRef>
          <a:fontRef idx="minor">
            <a:schemeClr val="dk1"/>
          </a:fontRef>
        </p:style>
        <p:txBody>
          <a:bodyPr/>
          <a:lstStyle/>
          <a:p>
            <a:r>
              <a:rPr lang="en-US" dirty="0" smtClean="0"/>
              <a:t>Game Images</a:t>
            </a:r>
            <a:endParaRPr lang="en-SG" dirty="0"/>
          </a:p>
        </p:txBody>
      </p:sp>
      <p:sp>
        <p:nvSpPr>
          <p:cNvPr id="3" name="Subtitle 2"/>
          <p:cNvSpPr>
            <a:spLocks noGrp="1"/>
          </p:cNvSpPr>
          <p:nvPr>
            <p:ph type="subTitle" idx="1"/>
          </p:nvPr>
        </p:nvSpPr>
        <p:spPr>
          <a:xfrm>
            <a:off x="0" y="1484784"/>
            <a:ext cx="9144000" cy="5373216"/>
          </a:xfrm>
        </p:spPr>
        <p:txBody>
          <a:bodyPr/>
          <a:lstStyle/>
          <a:p>
            <a:pPr algn="l">
              <a:buFont typeface="Arial" pitchFamily="34" charset="0"/>
              <a:buChar char="•"/>
            </a:pPr>
            <a:endParaRPr lang="en-US" dirty="0" smtClean="0"/>
          </a:p>
          <a:p>
            <a:pPr algn="l">
              <a:buFont typeface="Arial" pitchFamily="34" charset="0"/>
              <a:buChar char="•"/>
            </a:pPr>
            <a:r>
              <a:rPr lang="en-US" dirty="0" smtClean="0"/>
              <a:t> </a:t>
            </a:r>
            <a:r>
              <a:rPr lang="en-US" dirty="0" smtClean="0">
                <a:solidFill>
                  <a:schemeClr val="accent3">
                    <a:lumMod val="50000"/>
                  </a:schemeClr>
                </a:solidFill>
              </a:rPr>
              <a:t>Rockets</a:t>
            </a:r>
            <a:r>
              <a:rPr lang="en-US" dirty="0" smtClean="0"/>
              <a:t> :</a:t>
            </a:r>
          </a:p>
          <a:p>
            <a:pPr algn="l"/>
            <a:endParaRPr lang="en-US" dirty="0" smtClean="0"/>
          </a:p>
          <a:p>
            <a:pPr algn="l">
              <a:buFont typeface="Arial" pitchFamily="34" charset="0"/>
              <a:buChar char="•"/>
            </a:pPr>
            <a:r>
              <a:rPr lang="en-US" dirty="0" smtClean="0"/>
              <a:t> </a:t>
            </a:r>
            <a:r>
              <a:rPr lang="en-US" dirty="0" smtClean="0">
                <a:solidFill>
                  <a:schemeClr val="accent5">
                    <a:lumMod val="50000"/>
                  </a:schemeClr>
                </a:solidFill>
              </a:rPr>
              <a:t>Bullets</a:t>
            </a:r>
            <a:r>
              <a:rPr lang="en-US" dirty="0" smtClean="0"/>
              <a:t> :</a:t>
            </a:r>
            <a:endParaRPr lang="en-SG" dirty="0"/>
          </a:p>
        </p:txBody>
      </p:sp>
      <p:pic>
        <p:nvPicPr>
          <p:cNvPr id="2050" name="Picture 2" descr="C:\Users\Uesr\Desktop\game images\New\1276071614.jpg"/>
          <p:cNvPicPr>
            <a:picLocks noChangeAspect="1" noChangeArrowheads="1"/>
          </p:cNvPicPr>
          <p:nvPr/>
        </p:nvPicPr>
        <p:blipFill>
          <a:blip r:embed="rId3" cstate="print"/>
          <a:srcRect/>
          <a:stretch>
            <a:fillRect/>
          </a:stretch>
        </p:blipFill>
        <p:spPr bwMode="auto">
          <a:xfrm>
            <a:off x="4139952" y="1844824"/>
            <a:ext cx="1603896" cy="1042532"/>
          </a:xfrm>
          <a:prstGeom prst="rect">
            <a:avLst/>
          </a:prstGeom>
          <a:noFill/>
        </p:spPr>
      </p:pic>
      <p:pic>
        <p:nvPicPr>
          <p:cNvPr id="2051" name="Picture 3" descr="C:\Users\Uesr\Desktop\game images\New\5520670-3d-illustration-of-red-rocket-toy-over-white-background.jpg"/>
          <p:cNvPicPr>
            <a:picLocks noChangeAspect="1" noChangeArrowheads="1"/>
          </p:cNvPicPr>
          <p:nvPr/>
        </p:nvPicPr>
        <p:blipFill>
          <a:blip r:embed="rId4" cstate="print"/>
          <a:srcRect/>
          <a:stretch>
            <a:fillRect/>
          </a:stretch>
        </p:blipFill>
        <p:spPr bwMode="auto">
          <a:xfrm>
            <a:off x="4499992" y="3212976"/>
            <a:ext cx="1056117" cy="79208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1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52128"/>
          </a:xfrm>
        </p:spPr>
        <p:style>
          <a:lnRef idx="1">
            <a:schemeClr val="accent2"/>
          </a:lnRef>
          <a:fillRef idx="2">
            <a:schemeClr val="accent2"/>
          </a:fillRef>
          <a:effectRef idx="1">
            <a:schemeClr val="accent2"/>
          </a:effectRef>
          <a:fontRef idx="minor">
            <a:schemeClr val="dk1"/>
          </a:fontRef>
        </p:style>
        <p:txBody>
          <a:bodyPr>
            <a:normAutofit/>
          </a:bodyPr>
          <a:lstStyle/>
          <a:p>
            <a:r>
              <a:rPr lang="en-US" sz="5400" b="1" dirty="0" smtClean="0">
                <a:solidFill>
                  <a:schemeClr val="accent6">
                    <a:lumMod val="50000"/>
                  </a:schemeClr>
                </a:solidFill>
              </a:rPr>
              <a:t>Project Name</a:t>
            </a:r>
            <a:endParaRPr lang="en-SG" sz="5400" b="1" dirty="0">
              <a:solidFill>
                <a:schemeClr val="accent6">
                  <a:lumMod val="50000"/>
                </a:schemeClr>
              </a:solidFill>
            </a:endParaRPr>
          </a:p>
        </p:txBody>
      </p:sp>
      <p:pic>
        <p:nvPicPr>
          <p:cNvPr id="3" name="Picture 2" descr="mzl.fxeyclfx.png"/>
          <p:cNvPicPr/>
          <p:nvPr/>
        </p:nvPicPr>
        <p:blipFill>
          <a:blip r:embed="rId3" cstate="print"/>
          <a:stretch>
            <a:fillRect/>
          </a:stretch>
        </p:blipFill>
        <p:spPr>
          <a:xfrm>
            <a:off x="827584" y="1484784"/>
            <a:ext cx="7416824" cy="424847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3000"/>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1">
            <a:schemeClr val="dk1"/>
          </a:lnRef>
          <a:fillRef idx="2">
            <a:schemeClr val="dk1"/>
          </a:fillRef>
          <a:effectRef idx="1">
            <a:schemeClr val="dk1"/>
          </a:effectRef>
          <a:fontRef idx="minor">
            <a:schemeClr val="dk1"/>
          </a:fontRef>
        </p:style>
        <p:txBody>
          <a:bodyPr>
            <a:normAutofit/>
          </a:bodyPr>
          <a:lstStyle/>
          <a:p>
            <a:r>
              <a:rPr lang="en-US" sz="6000" b="1" dirty="0" smtClean="0">
                <a:solidFill>
                  <a:schemeClr val="accent3">
                    <a:lumMod val="50000"/>
                  </a:schemeClr>
                </a:solidFill>
              </a:rPr>
              <a:t>Game Screenshot</a:t>
            </a:r>
            <a:endParaRPr lang="en-SG" sz="4800" b="1" dirty="0">
              <a:solidFill>
                <a:schemeClr val="accent3">
                  <a:lumMod val="50000"/>
                </a:schemeClr>
              </a:solidFill>
            </a:endParaRPr>
          </a:p>
        </p:txBody>
      </p:sp>
      <p:pic>
        <p:nvPicPr>
          <p:cNvPr id="5" name="Content Placeholder 4" descr="Dwm 2012-12-11 15-34-02-94.bmp"/>
          <p:cNvPicPr>
            <a:picLocks noGrp="1" noChangeAspect="1"/>
          </p:cNvPicPr>
          <p:nvPr>
            <p:ph idx="1"/>
          </p:nvPr>
        </p:nvPicPr>
        <p:blipFill>
          <a:blip r:embed="rId3" cstate="print"/>
          <a:stretch>
            <a:fillRect/>
          </a:stretch>
        </p:blipFill>
        <p:spPr>
          <a:xfrm>
            <a:off x="0" y="1196753"/>
            <a:ext cx="9144360" cy="5661248"/>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style>
          <a:lnRef idx="1">
            <a:schemeClr val="dk1"/>
          </a:lnRef>
          <a:fillRef idx="2">
            <a:schemeClr val="dk1"/>
          </a:fillRef>
          <a:effectRef idx="1">
            <a:schemeClr val="dk1"/>
          </a:effectRef>
          <a:fontRef idx="minor">
            <a:schemeClr val="dk1"/>
          </a:fontRef>
        </p:style>
        <p:txBody>
          <a:bodyPr/>
          <a:lstStyle/>
          <a:p>
            <a:r>
              <a:rPr lang="en-US" sz="5400" dirty="0" smtClean="0"/>
              <a:t>Game Screenshot</a:t>
            </a:r>
            <a:endParaRPr lang="en-SG" dirty="0"/>
          </a:p>
        </p:txBody>
      </p:sp>
      <p:sp>
        <p:nvSpPr>
          <p:cNvPr id="3" name="Subtitle 2"/>
          <p:cNvSpPr>
            <a:spLocks noGrp="1"/>
          </p:cNvSpPr>
          <p:nvPr>
            <p:ph type="subTitle" idx="1"/>
          </p:nvPr>
        </p:nvSpPr>
        <p:spPr>
          <a:xfrm>
            <a:off x="0" y="1484784"/>
            <a:ext cx="9144000" cy="5373216"/>
          </a:xfrm>
        </p:spPr>
        <p:txBody>
          <a:bodyPr/>
          <a:lstStyle/>
          <a:p>
            <a:endParaRPr lang="en-SG" dirty="0"/>
          </a:p>
        </p:txBody>
      </p:sp>
      <p:pic>
        <p:nvPicPr>
          <p:cNvPr id="1026" name="Picture 2"/>
          <p:cNvPicPr>
            <a:picLocks noChangeAspect="1" noChangeArrowheads="1"/>
          </p:cNvPicPr>
          <p:nvPr/>
        </p:nvPicPr>
        <p:blipFill>
          <a:blip r:embed="rId2" cstate="print"/>
          <a:srcRect/>
          <a:stretch>
            <a:fillRect/>
          </a:stretch>
        </p:blipFill>
        <p:spPr bwMode="auto">
          <a:xfrm>
            <a:off x="0" y="1484785"/>
            <a:ext cx="9144001" cy="53732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0">
            <a:schemeClr val="accent5"/>
          </a:lnRef>
          <a:fillRef idx="3">
            <a:schemeClr val="accent5"/>
          </a:fillRef>
          <a:effectRef idx="3">
            <a:schemeClr val="accent5"/>
          </a:effectRef>
          <a:fontRef idx="minor">
            <a:schemeClr val="lt1"/>
          </a:fontRef>
        </p:style>
        <p:txBody>
          <a:bodyPr/>
          <a:lstStyle/>
          <a:p>
            <a:r>
              <a:rPr lang="en-US" dirty="0" smtClean="0"/>
              <a:t>Game Screenshot Video</a:t>
            </a:r>
            <a:endParaRPr lang="en-SG" dirty="0"/>
          </a:p>
        </p:txBody>
      </p:sp>
      <p:pic>
        <p:nvPicPr>
          <p:cNvPr id="4" name="Dwm 2013-01-22 17-37-30-26.avi">
            <a:hlinkClick r:id="" action="ppaction://media"/>
          </p:cNvPr>
          <p:cNvPicPr>
            <a:picLocks noGrp="1" noRot="1" noChangeAspect="1"/>
          </p:cNvPicPr>
          <p:nvPr>
            <p:ph idx="1"/>
            <a:videoFile r:link="rId1"/>
          </p:nvPr>
        </p:nvPicPr>
        <p:blipFill>
          <a:blip r:embed="rId3" cstate="print"/>
          <a:stretch>
            <a:fillRect/>
          </a:stretch>
        </p:blipFill>
        <p:spPr>
          <a:xfrm>
            <a:off x="0" y="1398860"/>
            <a:ext cx="9098567" cy="545914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1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268759"/>
          </a:xfrm>
        </p:spPr>
        <p:txBody>
          <a:bodyPr>
            <a:noAutofit/>
          </a:bodyPr>
          <a:lstStyle/>
          <a:p>
            <a:r>
              <a:rPr lang="en-US" sz="8000" b="1" dirty="0" smtClean="0">
                <a:solidFill>
                  <a:schemeClr val="tx1">
                    <a:lumMod val="75000"/>
                    <a:lumOff val="25000"/>
                  </a:schemeClr>
                </a:solidFill>
              </a:rPr>
              <a:t>Game Levels</a:t>
            </a:r>
            <a:endParaRPr lang="en-SG" sz="4800" b="1" dirty="0">
              <a:solidFill>
                <a:schemeClr val="tx1">
                  <a:lumMod val="75000"/>
                  <a:lumOff val="25000"/>
                </a:schemeClr>
              </a:solidFill>
            </a:endParaRPr>
          </a:p>
        </p:txBody>
      </p:sp>
      <p:sp>
        <p:nvSpPr>
          <p:cNvPr id="3" name="Subtitle 2"/>
          <p:cNvSpPr>
            <a:spLocks noGrp="1"/>
          </p:cNvSpPr>
          <p:nvPr>
            <p:ph type="subTitle" idx="1"/>
          </p:nvPr>
        </p:nvSpPr>
        <p:spPr>
          <a:xfrm>
            <a:off x="0" y="1196752"/>
            <a:ext cx="9144000" cy="5661248"/>
          </a:xfrm>
        </p:spPr>
        <p:txBody>
          <a:bodyPr/>
          <a:lstStyle/>
          <a:p>
            <a:r>
              <a:rPr lang="en-US" sz="5400" b="1" u="sng" dirty="0" smtClean="0">
                <a:solidFill>
                  <a:srgbClr val="002060"/>
                </a:solidFill>
              </a:rPr>
              <a:t>Level 1</a:t>
            </a:r>
            <a:endParaRPr lang="en-US" b="1" u="sng" dirty="0" smtClean="0">
              <a:solidFill>
                <a:srgbClr val="002060"/>
              </a:solidFill>
            </a:endParaRPr>
          </a:p>
          <a:p>
            <a:r>
              <a:rPr lang="en-US" b="1" i="1" u="sng" dirty="0" smtClean="0"/>
              <a:t>Objective:</a:t>
            </a:r>
            <a:r>
              <a:rPr lang="en-US" i="1" dirty="0" smtClean="0"/>
              <a:t> Hitting all the Boxes in the window </a:t>
            </a:r>
            <a:br>
              <a:rPr lang="en-US" i="1" dirty="0" smtClean="0"/>
            </a:br>
            <a:r>
              <a:rPr lang="en-US" b="1" i="1" u="sng" dirty="0" smtClean="0"/>
              <a:t>Location</a:t>
            </a:r>
            <a:r>
              <a:rPr lang="en-US" i="1" u="sng" dirty="0" smtClean="0"/>
              <a:t>:</a:t>
            </a:r>
            <a:r>
              <a:rPr lang="en-US" i="1" dirty="0" smtClean="0"/>
              <a:t> Green Screen.</a:t>
            </a:r>
            <a:endParaRPr lang="en-SG" i="1" dirty="0" smtClean="0"/>
          </a:p>
          <a:p>
            <a:r>
              <a:rPr lang="en-US" b="1" i="1" u="sng" dirty="0" smtClean="0"/>
              <a:t>Description</a:t>
            </a:r>
            <a:r>
              <a:rPr lang="en-US" i="1" u="sng" dirty="0" smtClean="0"/>
              <a:t>:</a:t>
            </a:r>
            <a:r>
              <a:rPr lang="en-US" i="1" dirty="0" smtClean="0"/>
              <a:t>  </a:t>
            </a:r>
            <a:endParaRPr lang="en-SG" i="1" dirty="0" smtClean="0"/>
          </a:p>
          <a:p>
            <a:r>
              <a:rPr lang="en-US" b="1" dirty="0" smtClean="0"/>
              <a:t>A constant sized ball will be moving and when it comes down it will touch the bar and will return to the top. If the player fails to touch the ball through bar then the ball will fall down , and the game will over.  Player will have to hit each and every boxes shown in the window to pass Level 1.</a:t>
            </a:r>
            <a:endParaRPr lang="en-SG" i="1" dirty="0" smtClean="0"/>
          </a:p>
          <a:p>
            <a:endParaRPr lang="en-SG" b="1" u="sn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lstStyle/>
          <a:p>
            <a:r>
              <a:rPr lang="en-US" sz="8000" b="1" dirty="0" smtClean="0">
                <a:solidFill>
                  <a:schemeClr val="tx1">
                    <a:lumMod val="75000"/>
                    <a:lumOff val="25000"/>
                  </a:schemeClr>
                </a:solidFill>
              </a:rPr>
              <a:t>Game Levels</a:t>
            </a:r>
            <a:endParaRPr lang="en-SG" b="1" dirty="0">
              <a:solidFill>
                <a:schemeClr val="tx1">
                  <a:lumMod val="75000"/>
                  <a:lumOff val="25000"/>
                </a:schemeClr>
              </a:solidFill>
            </a:endParaRPr>
          </a:p>
        </p:txBody>
      </p:sp>
      <p:sp>
        <p:nvSpPr>
          <p:cNvPr id="3" name="Subtitle 2"/>
          <p:cNvSpPr>
            <a:spLocks noGrp="1"/>
          </p:cNvSpPr>
          <p:nvPr>
            <p:ph type="subTitle" idx="1"/>
          </p:nvPr>
        </p:nvSpPr>
        <p:spPr>
          <a:xfrm>
            <a:off x="0" y="1412776"/>
            <a:ext cx="9144000" cy="5445224"/>
          </a:xfrm>
        </p:spPr>
        <p:txBody>
          <a:bodyPr>
            <a:normAutofit lnSpcReduction="10000"/>
          </a:bodyPr>
          <a:lstStyle/>
          <a:p>
            <a:r>
              <a:rPr lang="en-US" sz="5400" b="1" u="sng" dirty="0" smtClean="0">
                <a:solidFill>
                  <a:srgbClr val="002060"/>
                </a:solidFill>
              </a:rPr>
              <a:t>Level 2</a:t>
            </a:r>
          </a:p>
          <a:p>
            <a:r>
              <a:rPr lang="en-US" b="1" i="1" u="sng" dirty="0" smtClean="0"/>
              <a:t>Objective:</a:t>
            </a:r>
            <a:r>
              <a:rPr lang="en-US" i="1" dirty="0" smtClean="0"/>
              <a:t>  Hitting more Boxes than Level 1 within a particular time</a:t>
            </a:r>
            <a:br>
              <a:rPr lang="en-US" i="1" dirty="0" smtClean="0"/>
            </a:br>
            <a:r>
              <a:rPr lang="en-US" b="1" i="1" u="sng" dirty="0" smtClean="0"/>
              <a:t>Location</a:t>
            </a:r>
            <a:r>
              <a:rPr lang="en-US" i="1" u="sng" dirty="0" smtClean="0"/>
              <a:t>:</a:t>
            </a:r>
            <a:r>
              <a:rPr lang="en-US" i="1" dirty="0" smtClean="0"/>
              <a:t>  Black Screen.</a:t>
            </a:r>
            <a:br>
              <a:rPr lang="en-US" i="1" dirty="0" smtClean="0"/>
            </a:br>
            <a:r>
              <a:rPr lang="en-US" b="1" i="1" u="sng" dirty="0" smtClean="0"/>
              <a:t>Description</a:t>
            </a:r>
            <a:r>
              <a:rPr lang="en-US" i="1" u="sng" dirty="0" smtClean="0"/>
              <a:t>:</a:t>
            </a:r>
            <a:r>
              <a:rPr lang="en-US" i="1" dirty="0" smtClean="0"/>
              <a:t>  </a:t>
            </a:r>
            <a:endParaRPr lang="en-SG" i="1" dirty="0" smtClean="0"/>
          </a:p>
          <a:p>
            <a:r>
              <a:rPr lang="en-US" b="1" dirty="0" smtClean="0"/>
              <a:t>In this Level Player will have to hit more boxes than level 1. That  means the number of Boxes will increase.  And there will be a particular time period. In this time period the player will have to finish his game. Otherwise the game will be Over. The rules of Level 2 will be as same as in Level 1.</a:t>
            </a:r>
            <a:endParaRPr lang="en-SG" i="1" dirty="0" smtClean="0"/>
          </a:p>
          <a:p>
            <a:endParaRPr lang="en-SG" b="1" u="sn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6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style>
          <a:lnRef idx="1">
            <a:schemeClr val="accent5"/>
          </a:lnRef>
          <a:fillRef idx="3">
            <a:schemeClr val="accent5"/>
          </a:fillRef>
          <a:effectRef idx="2">
            <a:schemeClr val="accent5"/>
          </a:effectRef>
          <a:fontRef idx="minor">
            <a:schemeClr val="lt1"/>
          </a:fontRef>
        </p:style>
        <p:txBody>
          <a:bodyPr/>
          <a:lstStyle/>
          <a:p>
            <a:r>
              <a:rPr lang="en-US" sz="6600" b="1" dirty="0" smtClean="0">
                <a:solidFill>
                  <a:srgbClr val="C00000"/>
                </a:solidFill>
              </a:rPr>
              <a:t>What we couldn’t do</a:t>
            </a:r>
            <a:endParaRPr lang="en-SG" b="1" dirty="0">
              <a:solidFill>
                <a:srgbClr val="C00000"/>
              </a:solidFill>
            </a:endParaRPr>
          </a:p>
        </p:txBody>
      </p:sp>
      <p:sp>
        <p:nvSpPr>
          <p:cNvPr id="3" name="Subtitle 2"/>
          <p:cNvSpPr>
            <a:spLocks noGrp="1"/>
          </p:cNvSpPr>
          <p:nvPr>
            <p:ph type="subTitle" idx="1"/>
          </p:nvPr>
        </p:nvSpPr>
        <p:spPr>
          <a:xfrm>
            <a:off x="0" y="1484784"/>
            <a:ext cx="9144000" cy="5373216"/>
          </a:xfrm>
        </p:spPr>
        <p:txBody>
          <a:bodyPr>
            <a:noAutofit/>
          </a:bodyPr>
          <a:lstStyle/>
          <a:p>
            <a:pPr algn="l">
              <a:buFont typeface="Arial" pitchFamily="34" charset="0"/>
              <a:buChar char="•"/>
            </a:pPr>
            <a:r>
              <a:rPr lang="en-US" sz="2800" dirty="0" smtClean="0">
                <a:solidFill>
                  <a:srgbClr val="002060"/>
                </a:solidFill>
              </a:rPr>
              <a:t>In our game we couldn’t call the main method , by which our game starts… from the </a:t>
            </a:r>
            <a:r>
              <a:rPr lang="en-US" sz="2800" dirty="0" err="1" smtClean="0">
                <a:solidFill>
                  <a:srgbClr val="002060"/>
                </a:solidFill>
              </a:rPr>
              <a:t>actionperformed</a:t>
            </a:r>
            <a:r>
              <a:rPr lang="en-US" sz="2800" dirty="0" smtClean="0">
                <a:solidFill>
                  <a:srgbClr val="002060"/>
                </a:solidFill>
              </a:rPr>
              <a:t>() method . </a:t>
            </a:r>
          </a:p>
          <a:p>
            <a:pPr algn="l">
              <a:buFont typeface="Arial" pitchFamily="34" charset="0"/>
              <a:buChar char="•"/>
            </a:pPr>
            <a:r>
              <a:rPr lang="en-US" sz="2800" dirty="0" smtClean="0">
                <a:solidFill>
                  <a:srgbClr val="002060"/>
                </a:solidFill>
              </a:rPr>
              <a:t>We placed the </a:t>
            </a:r>
            <a:r>
              <a:rPr lang="en-US" sz="2800" dirty="0" err="1" smtClean="0">
                <a:solidFill>
                  <a:srgbClr val="002060"/>
                </a:solidFill>
              </a:rPr>
              <a:t>Thread.sleep</a:t>
            </a:r>
            <a:r>
              <a:rPr lang="en-US" sz="2800" dirty="0" smtClean="0">
                <a:solidFill>
                  <a:srgbClr val="002060"/>
                </a:solidFill>
              </a:rPr>
              <a:t>() method in the </a:t>
            </a:r>
            <a:r>
              <a:rPr lang="en-US" sz="2800" dirty="0" err="1" smtClean="0">
                <a:solidFill>
                  <a:srgbClr val="002060"/>
                </a:solidFill>
              </a:rPr>
              <a:t>ballmove</a:t>
            </a:r>
            <a:r>
              <a:rPr lang="en-US" sz="2800" dirty="0" smtClean="0">
                <a:solidFill>
                  <a:srgbClr val="002060"/>
                </a:solidFill>
              </a:rPr>
              <a:t> function and it is in the While loop. So each and every time it is being called.</a:t>
            </a:r>
            <a:endParaRPr lang="en-SG" sz="2800" dirty="0" smtClean="0">
              <a:solidFill>
                <a:srgbClr val="002060"/>
              </a:solidFill>
            </a:endParaRPr>
          </a:p>
          <a:p>
            <a:pPr algn="l">
              <a:buFont typeface="Arial" pitchFamily="34" charset="0"/>
              <a:buChar char="•"/>
            </a:pPr>
            <a:r>
              <a:rPr lang="en-US" sz="2800" dirty="0" smtClean="0">
                <a:solidFill>
                  <a:srgbClr val="002060"/>
                </a:solidFill>
              </a:rPr>
              <a:t>And the it freezes. So when we call it </a:t>
            </a:r>
            <a:r>
              <a:rPr lang="en-US" sz="2800" dirty="0" err="1" smtClean="0">
                <a:solidFill>
                  <a:srgbClr val="002060"/>
                </a:solidFill>
              </a:rPr>
              <a:t>it</a:t>
            </a:r>
            <a:r>
              <a:rPr lang="en-US" sz="2800" dirty="0" smtClean="0">
                <a:solidFill>
                  <a:srgbClr val="002060"/>
                </a:solidFill>
              </a:rPr>
              <a:t> doesn’t work. </a:t>
            </a:r>
            <a:endParaRPr lang="en-SG" sz="2800" dirty="0" smtClean="0">
              <a:solidFill>
                <a:srgbClr val="002060"/>
              </a:solidFill>
            </a:endParaRPr>
          </a:p>
          <a:p>
            <a:pPr algn="l">
              <a:buFont typeface="Arial" pitchFamily="34" charset="0"/>
              <a:buChar char="•"/>
            </a:pPr>
            <a:r>
              <a:rPr lang="en-US" sz="2800" dirty="0" smtClean="0">
                <a:solidFill>
                  <a:srgbClr val="002060"/>
                </a:solidFill>
              </a:rPr>
              <a:t>We also couldn’t give </a:t>
            </a:r>
            <a:r>
              <a:rPr lang="en-US" sz="2800" dirty="0" err="1" smtClean="0">
                <a:solidFill>
                  <a:srgbClr val="002060"/>
                </a:solidFill>
              </a:rPr>
              <a:t>mainmenu</a:t>
            </a:r>
            <a:r>
              <a:rPr lang="en-US" sz="2800" dirty="0" smtClean="0">
                <a:solidFill>
                  <a:srgbClr val="002060"/>
                </a:solidFill>
              </a:rPr>
              <a:t> for this same reason.</a:t>
            </a:r>
          </a:p>
          <a:p>
            <a:pPr algn="l">
              <a:buFont typeface="Arial" pitchFamily="34" charset="0"/>
              <a:buChar char="•"/>
            </a:pPr>
            <a:r>
              <a:rPr lang="en-US" sz="2800" dirty="0" smtClean="0">
                <a:solidFill>
                  <a:srgbClr val="002060"/>
                </a:solidFill>
              </a:rPr>
              <a:t> This problem is called the </a:t>
            </a:r>
            <a:r>
              <a:rPr lang="en-US" sz="2800" b="1" dirty="0" err="1" smtClean="0">
                <a:solidFill>
                  <a:srgbClr val="FF0000"/>
                </a:solidFill>
              </a:rPr>
              <a:t>The</a:t>
            </a:r>
            <a:r>
              <a:rPr lang="en-US" sz="2800" b="1" dirty="0" smtClean="0">
                <a:solidFill>
                  <a:srgbClr val="FF0000"/>
                </a:solidFill>
              </a:rPr>
              <a:t> GUI freeze problem</a:t>
            </a:r>
            <a:r>
              <a:rPr lang="en-US" sz="2800" b="1" dirty="0" smtClean="0">
                <a:solidFill>
                  <a:srgbClr val="002060"/>
                </a:solidFill>
              </a:rPr>
              <a:t>.</a:t>
            </a:r>
            <a:endParaRPr lang="en-SG" sz="2800" b="1" dirty="0" smtClean="0">
              <a:solidFill>
                <a:srgbClr val="002060"/>
              </a:solidFill>
            </a:endParaRPr>
          </a:p>
          <a:p>
            <a:pPr algn="l"/>
            <a:endParaRPr lang="en-SG" sz="2800" dirty="0">
              <a:solidFill>
                <a:srgbClr val="00206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8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60648"/>
            <a:ext cx="9144000" cy="1209377"/>
          </a:xfrm>
        </p:spPr>
        <p:txBody>
          <a:bodyPr>
            <a:normAutofit fontScale="90000"/>
          </a:bodyPr>
          <a:lstStyle/>
          <a:p>
            <a:r>
              <a:rPr lang="en-US" sz="8000" b="1" dirty="0" smtClean="0">
                <a:solidFill>
                  <a:schemeClr val="accent3">
                    <a:lumMod val="50000"/>
                  </a:schemeClr>
                </a:solidFill>
              </a:rPr>
              <a:t>Conclusion</a:t>
            </a:r>
            <a:endParaRPr lang="en-SG" b="1" dirty="0">
              <a:solidFill>
                <a:schemeClr val="accent3">
                  <a:lumMod val="50000"/>
                </a:schemeClr>
              </a:solidFill>
            </a:endParaRPr>
          </a:p>
        </p:txBody>
      </p:sp>
      <p:sp>
        <p:nvSpPr>
          <p:cNvPr id="3" name="Subtitle 2"/>
          <p:cNvSpPr>
            <a:spLocks noGrp="1"/>
          </p:cNvSpPr>
          <p:nvPr>
            <p:ph type="subTitle" idx="1"/>
          </p:nvPr>
        </p:nvSpPr>
        <p:spPr>
          <a:xfrm>
            <a:off x="0" y="1412776"/>
            <a:ext cx="9144000" cy="5445224"/>
          </a:xfrm>
        </p:spPr>
        <p:txBody>
          <a:bodyPr>
            <a:normAutofit/>
          </a:bodyPr>
          <a:lstStyle/>
          <a:p>
            <a:pPr algn="l">
              <a:buClr>
                <a:schemeClr val="accent3">
                  <a:lumMod val="50000"/>
                </a:schemeClr>
              </a:buClr>
            </a:pPr>
            <a:endParaRPr lang="en-US" sz="3600" b="1" dirty="0" smtClean="0">
              <a:solidFill>
                <a:srgbClr val="002060"/>
              </a:solidFill>
            </a:endParaRPr>
          </a:p>
          <a:p>
            <a:pPr algn="l">
              <a:buClr>
                <a:schemeClr val="accent3">
                  <a:lumMod val="50000"/>
                </a:schemeClr>
              </a:buClr>
              <a:buFont typeface="Wingdings" pitchFamily="2" charset="2"/>
              <a:buChar char="§"/>
            </a:pPr>
            <a:r>
              <a:rPr lang="en-US" sz="3600" b="1" dirty="0" smtClean="0">
                <a:solidFill>
                  <a:srgbClr val="002060"/>
                </a:solidFill>
              </a:rPr>
              <a:t>DX-Ball is an interesting game.</a:t>
            </a:r>
          </a:p>
          <a:p>
            <a:pPr algn="l">
              <a:buClr>
                <a:schemeClr val="accent3">
                  <a:lumMod val="50000"/>
                </a:schemeClr>
              </a:buClr>
              <a:buFont typeface="Wingdings" pitchFamily="2" charset="2"/>
              <a:buChar char="§"/>
            </a:pPr>
            <a:r>
              <a:rPr lang="en-US" sz="3600" b="1" dirty="0" smtClean="0">
                <a:solidFill>
                  <a:srgbClr val="002060"/>
                </a:solidFill>
              </a:rPr>
              <a:t> It is one of the smallest games in pc.</a:t>
            </a:r>
          </a:p>
          <a:p>
            <a:pPr algn="l">
              <a:buClr>
                <a:schemeClr val="accent3">
                  <a:lumMod val="50000"/>
                </a:schemeClr>
              </a:buClr>
              <a:buFont typeface="Wingdings" pitchFamily="2" charset="2"/>
              <a:buChar char="§"/>
            </a:pPr>
            <a:r>
              <a:rPr lang="en-US" sz="3600" b="1" dirty="0" smtClean="0">
                <a:solidFill>
                  <a:srgbClr val="002060"/>
                </a:solidFill>
              </a:rPr>
              <a:t> People of every ages can play it and have fun.</a:t>
            </a:r>
          </a:p>
          <a:p>
            <a:pPr algn="l">
              <a:buClr>
                <a:schemeClr val="accent3">
                  <a:lumMod val="50000"/>
                </a:schemeClr>
              </a:buClr>
              <a:buFont typeface="Wingdings" pitchFamily="2" charset="2"/>
              <a:buChar char="§"/>
            </a:pPr>
            <a:r>
              <a:rPr lang="en-US" sz="3600" b="1" dirty="0" smtClean="0">
                <a:solidFill>
                  <a:srgbClr val="002060"/>
                </a:solidFill>
              </a:rPr>
              <a:t> Specially the children have fun playing it.</a:t>
            </a:r>
          </a:p>
          <a:p>
            <a:pPr algn="l">
              <a:buClr>
                <a:schemeClr val="accent3">
                  <a:lumMod val="50000"/>
                </a:schemeClr>
              </a:buClr>
              <a:buFont typeface="Wingdings" pitchFamily="2" charset="2"/>
              <a:buChar char="§"/>
            </a:pPr>
            <a:r>
              <a:rPr lang="en-US" sz="3600" b="1" dirty="0" smtClean="0">
                <a:solidFill>
                  <a:srgbClr val="002060"/>
                </a:solidFill>
              </a:rPr>
              <a:t> In fact DX-ball is a good game for all.</a:t>
            </a:r>
          </a:p>
          <a:p>
            <a:pPr algn="l">
              <a:buClr>
                <a:schemeClr val="accent3">
                  <a:lumMod val="50000"/>
                </a:schemeClr>
              </a:buClr>
            </a:pPr>
            <a:endParaRPr lang="en-SG" sz="3600" b="1" dirty="0">
              <a:solidFill>
                <a:srgbClr val="00206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5239" y="0"/>
            <a:ext cx="9219239"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484784"/>
            <a:ext cx="8229600" cy="1143000"/>
          </a:xfrm>
        </p:spPr>
        <p:txBody>
          <a:bodyPr>
            <a:normAutofit/>
          </a:bodyPr>
          <a:lstStyle/>
          <a:p>
            <a:r>
              <a:rPr lang="en-US" sz="6000" b="1" dirty="0" smtClean="0">
                <a:solidFill>
                  <a:schemeClr val="accent3">
                    <a:lumMod val="50000"/>
                  </a:schemeClr>
                </a:solidFill>
              </a:rPr>
              <a:t>Group Members</a:t>
            </a:r>
            <a:endParaRPr lang="en-SG" sz="6000" b="1" dirty="0">
              <a:solidFill>
                <a:schemeClr val="accent3">
                  <a:lumMod val="50000"/>
                </a:schemeClr>
              </a:solidFill>
            </a:endParaRPr>
          </a:p>
        </p:txBody>
      </p:sp>
      <p:sp>
        <p:nvSpPr>
          <p:cNvPr id="3" name="Subtitle 2"/>
          <p:cNvSpPr>
            <a:spLocks noGrp="1"/>
          </p:cNvSpPr>
          <p:nvPr>
            <p:ph sz="half" idx="1"/>
          </p:nvPr>
        </p:nvSpPr>
        <p:spPr>
          <a:xfrm>
            <a:off x="0" y="3212976"/>
            <a:ext cx="5004048" cy="3645024"/>
          </a:xfrm>
        </p:spPr>
        <p:txBody>
          <a:bodyPr>
            <a:noAutofit/>
          </a:bodyPr>
          <a:lstStyle/>
          <a:p>
            <a:pPr>
              <a:spcBef>
                <a:spcPts val="0"/>
              </a:spcBef>
              <a:defRPr/>
            </a:pPr>
            <a:r>
              <a:rPr lang="en-US" b="1" dirty="0">
                <a:solidFill>
                  <a:schemeClr val="accent6">
                    <a:lumMod val="50000"/>
                  </a:schemeClr>
                </a:solidFill>
                <a:latin typeface="Times New Roman" pitchFamily="18" charset="0"/>
                <a:cs typeface="Times New Roman" pitchFamily="18" charset="0"/>
              </a:rPr>
              <a:t>Name: </a:t>
            </a:r>
            <a:r>
              <a:rPr lang="en-US" b="1" dirty="0" err="1" smtClean="0">
                <a:solidFill>
                  <a:schemeClr val="accent6">
                    <a:lumMod val="50000"/>
                  </a:schemeClr>
                </a:solidFill>
                <a:latin typeface="Times New Roman" pitchFamily="18" charset="0"/>
                <a:cs typeface="Times New Roman" pitchFamily="18" charset="0"/>
              </a:rPr>
              <a:t>Soumik</a:t>
            </a:r>
            <a:r>
              <a:rPr lang="en-US" b="1" dirty="0" smtClean="0">
                <a:solidFill>
                  <a:schemeClr val="accent6">
                    <a:lumMod val="50000"/>
                  </a:schemeClr>
                </a:solidFill>
                <a:latin typeface="Times New Roman" pitchFamily="18" charset="0"/>
                <a:cs typeface="Times New Roman" pitchFamily="18" charset="0"/>
              </a:rPr>
              <a:t> Das </a:t>
            </a:r>
            <a:endParaRPr lang="en-US" b="1" dirty="0">
              <a:solidFill>
                <a:schemeClr val="accent6">
                  <a:lumMod val="50000"/>
                </a:schemeClr>
              </a:solidFill>
              <a:latin typeface="Times New Roman" pitchFamily="18" charset="0"/>
              <a:cs typeface="Times New Roman" pitchFamily="18" charset="0"/>
            </a:endParaRPr>
          </a:p>
          <a:p>
            <a:pPr marL="342900" indent="-342900" fontAlgn="auto">
              <a:spcBef>
                <a:spcPts val="0"/>
              </a:spcBef>
              <a:spcAft>
                <a:spcPts val="0"/>
              </a:spcAft>
              <a:defRPr/>
            </a:pPr>
            <a:r>
              <a:rPr lang="en-US" b="1" dirty="0">
                <a:solidFill>
                  <a:schemeClr val="accent6">
                    <a:lumMod val="50000"/>
                  </a:schemeClr>
                </a:solidFill>
                <a:latin typeface="Times New Roman" pitchFamily="18" charset="0"/>
                <a:cs typeface="Times New Roman" pitchFamily="18" charset="0"/>
              </a:rPr>
              <a:t> ID: </a:t>
            </a:r>
            <a:r>
              <a:rPr lang="en-US" b="1" dirty="0" smtClean="0">
                <a:solidFill>
                  <a:schemeClr val="accent6">
                    <a:lumMod val="50000"/>
                  </a:schemeClr>
                </a:solidFill>
                <a:latin typeface="Times New Roman" pitchFamily="18" charset="0"/>
                <a:cs typeface="Times New Roman" pitchFamily="18" charset="0"/>
              </a:rPr>
              <a:t>11.02.04.003</a:t>
            </a:r>
            <a:endParaRPr lang="en-US" b="1" dirty="0">
              <a:solidFill>
                <a:schemeClr val="accent6">
                  <a:lumMod val="50000"/>
                </a:schemeClr>
              </a:solidFill>
              <a:latin typeface="Times New Roman" pitchFamily="18" charset="0"/>
              <a:cs typeface="Times New Roman" pitchFamily="18" charset="0"/>
            </a:endParaRPr>
          </a:p>
          <a:p>
            <a:pPr marL="342900" indent="-342900" fontAlgn="auto">
              <a:spcBef>
                <a:spcPts val="0"/>
              </a:spcBef>
              <a:spcAft>
                <a:spcPts val="0"/>
              </a:spcAft>
              <a:buNone/>
              <a:defRPr/>
            </a:pPr>
            <a:endParaRPr lang="en-US" b="1" dirty="0">
              <a:solidFill>
                <a:schemeClr val="accent6">
                  <a:lumMod val="50000"/>
                </a:schemeClr>
              </a:solidFill>
              <a:latin typeface="Times New Roman" pitchFamily="18" charset="0"/>
              <a:cs typeface="Times New Roman" pitchFamily="18" charset="0"/>
            </a:endParaRPr>
          </a:p>
          <a:p>
            <a:pPr marL="342900" indent="-342900">
              <a:spcBef>
                <a:spcPts val="0"/>
              </a:spcBef>
              <a:defRPr/>
            </a:pPr>
            <a:r>
              <a:rPr lang="en-US" b="1" dirty="0">
                <a:solidFill>
                  <a:schemeClr val="accent6">
                    <a:lumMod val="50000"/>
                  </a:schemeClr>
                </a:solidFill>
                <a:latin typeface="Times New Roman" pitchFamily="18" charset="0"/>
                <a:cs typeface="Times New Roman" pitchFamily="18" charset="0"/>
              </a:rPr>
              <a:t>Name: </a:t>
            </a:r>
            <a:r>
              <a:rPr lang="en-US" b="1" dirty="0" err="1" smtClean="0">
                <a:solidFill>
                  <a:schemeClr val="accent6">
                    <a:lumMod val="50000"/>
                  </a:schemeClr>
                </a:solidFill>
                <a:latin typeface="Times New Roman" pitchFamily="18" charset="0"/>
                <a:cs typeface="Times New Roman" pitchFamily="18" charset="0"/>
              </a:rPr>
              <a:t>Naimul</a:t>
            </a:r>
            <a:r>
              <a:rPr lang="en-US" b="1" dirty="0" smtClean="0">
                <a:solidFill>
                  <a:schemeClr val="accent6">
                    <a:lumMod val="50000"/>
                  </a:schemeClr>
                </a:solidFill>
                <a:latin typeface="Times New Roman" pitchFamily="18" charset="0"/>
                <a:cs typeface="Times New Roman" pitchFamily="18" charset="0"/>
              </a:rPr>
              <a:t> </a:t>
            </a:r>
            <a:r>
              <a:rPr lang="en-US" b="1" dirty="0" err="1" smtClean="0">
                <a:solidFill>
                  <a:schemeClr val="accent6">
                    <a:lumMod val="50000"/>
                  </a:schemeClr>
                </a:solidFill>
                <a:latin typeface="Times New Roman" pitchFamily="18" charset="0"/>
                <a:cs typeface="Times New Roman" pitchFamily="18" charset="0"/>
              </a:rPr>
              <a:t>Mukit</a:t>
            </a:r>
            <a:endParaRPr lang="en-US" b="1" dirty="0">
              <a:solidFill>
                <a:schemeClr val="accent6">
                  <a:lumMod val="50000"/>
                </a:schemeClr>
              </a:solidFill>
              <a:latin typeface="Times New Roman" pitchFamily="18" charset="0"/>
              <a:cs typeface="Times New Roman" pitchFamily="18" charset="0"/>
            </a:endParaRPr>
          </a:p>
          <a:p>
            <a:pPr marL="342900" indent="-342900" fontAlgn="auto">
              <a:spcBef>
                <a:spcPts val="0"/>
              </a:spcBef>
              <a:spcAft>
                <a:spcPts val="0"/>
              </a:spcAft>
              <a:defRPr/>
            </a:pPr>
            <a:r>
              <a:rPr lang="en-US" b="1" dirty="0">
                <a:solidFill>
                  <a:schemeClr val="accent6">
                    <a:lumMod val="50000"/>
                  </a:schemeClr>
                </a:solidFill>
                <a:latin typeface="Times New Roman" pitchFamily="18" charset="0"/>
                <a:cs typeface="Times New Roman" pitchFamily="18" charset="0"/>
              </a:rPr>
              <a:t> ID: </a:t>
            </a:r>
            <a:r>
              <a:rPr lang="en-US" b="1" dirty="0" smtClean="0">
                <a:solidFill>
                  <a:schemeClr val="accent6">
                    <a:lumMod val="50000"/>
                  </a:schemeClr>
                </a:solidFill>
                <a:latin typeface="Times New Roman" pitchFamily="18" charset="0"/>
                <a:cs typeface="Times New Roman" pitchFamily="18" charset="0"/>
              </a:rPr>
              <a:t>11.02.04.009</a:t>
            </a:r>
            <a:endParaRPr lang="en-US" b="1" dirty="0">
              <a:solidFill>
                <a:schemeClr val="accent6">
                  <a:lumMod val="50000"/>
                </a:schemeClr>
              </a:solidFill>
              <a:latin typeface="Times New Roman" pitchFamily="18" charset="0"/>
              <a:cs typeface="Times New Roman" pitchFamily="18" charset="0"/>
            </a:endParaRPr>
          </a:p>
          <a:p>
            <a:pPr marL="342900" indent="-342900" fontAlgn="auto">
              <a:spcBef>
                <a:spcPts val="0"/>
              </a:spcBef>
              <a:spcAft>
                <a:spcPts val="0"/>
              </a:spcAft>
              <a:defRPr/>
            </a:pPr>
            <a:endParaRPr lang="en-US" b="1" dirty="0">
              <a:solidFill>
                <a:schemeClr val="accent6">
                  <a:lumMod val="50000"/>
                </a:schemeClr>
              </a:solidFill>
              <a:latin typeface="Times New Roman" pitchFamily="18" charset="0"/>
              <a:cs typeface="Times New Roman" pitchFamily="18" charset="0"/>
            </a:endParaRPr>
          </a:p>
          <a:p>
            <a:pPr marL="342900" indent="-342900">
              <a:spcBef>
                <a:spcPts val="0"/>
              </a:spcBef>
              <a:defRPr/>
            </a:pPr>
            <a:r>
              <a:rPr lang="en-US" b="1" dirty="0" err="1" smtClean="0">
                <a:solidFill>
                  <a:schemeClr val="accent6">
                    <a:lumMod val="50000"/>
                  </a:schemeClr>
                </a:solidFill>
                <a:latin typeface="Times New Roman" pitchFamily="18" charset="0"/>
                <a:cs typeface="Times New Roman" pitchFamily="18" charset="0"/>
              </a:rPr>
              <a:t>Name:Arefin</a:t>
            </a:r>
            <a:r>
              <a:rPr lang="en-US" b="1" dirty="0" smtClean="0">
                <a:solidFill>
                  <a:schemeClr val="accent6">
                    <a:lumMod val="50000"/>
                  </a:schemeClr>
                </a:solidFill>
                <a:latin typeface="Times New Roman" pitchFamily="18" charset="0"/>
                <a:cs typeface="Times New Roman" pitchFamily="18" charset="0"/>
              </a:rPr>
              <a:t> </a:t>
            </a:r>
            <a:r>
              <a:rPr lang="en-US" b="1" dirty="0" err="1" smtClean="0">
                <a:solidFill>
                  <a:schemeClr val="accent6">
                    <a:lumMod val="50000"/>
                  </a:schemeClr>
                </a:solidFill>
                <a:latin typeface="Times New Roman" pitchFamily="18" charset="0"/>
                <a:cs typeface="Times New Roman" pitchFamily="18" charset="0"/>
              </a:rPr>
              <a:t>Naveed</a:t>
            </a:r>
            <a:endParaRPr lang="en-US" b="1" dirty="0">
              <a:solidFill>
                <a:schemeClr val="accent6">
                  <a:lumMod val="50000"/>
                </a:schemeClr>
              </a:solidFill>
              <a:latin typeface="Times New Roman" pitchFamily="18" charset="0"/>
              <a:cs typeface="Times New Roman" pitchFamily="18" charset="0"/>
            </a:endParaRPr>
          </a:p>
          <a:p>
            <a:pPr marL="342900" indent="-342900" fontAlgn="auto">
              <a:spcBef>
                <a:spcPts val="0"/>
              </a:spcBef>
              <a:spcAft>
                <a:spcPts val="0"/>
              </a:spcAft>
              <a:defRPr/>
            </a:pPr>
            <a:r>
              <a:rPr lang="en-US" b="1" dirty="0">
                <a:solidFill>
                  <a:schemeClr val="accent6">
                    <a:lumMod val="50000"/>
                  </a:schemeClr>
                </a:solidFill>
                <a:latin typeface="Times New Roman" pitchFamily="18" charset="0"/>
                <a:cs typeface="Times New Roman" pitchFamily="18" charset="0"/>
              </a:rPr>
              <a:t> ID: </a:t>
            </a:r>
            <a:r>
              <a:rPr lang="en-US" b="1" dirty="0" smtClean="0">
                <a:solidFill>
                  <a:schemeClr val="accent6">
                    <a:lumMod val="50000"/>
                  </a:schemeClr>
                </a:solidFill>
                <a:latin typeface="Times New Roman" pitchFamily="18" charset="0"/>
                <a:cs typeface="Times New Roman" pitchFamily="18" charset="0"/>
              </a:rPr>
              <a:t>11.02.04.002</a:t>
            </a:r>
            <a:endParaRPr lang="en-US" b="1" dirty="0">
              <a:solidFill>
                <a:schemeClr val="accent6">
                  <a:lumMod val="50000"/>
                </a:schemeClr>
              </a:solidFill>
              <a:latin typeface="Times New Roman" pitchFamily="18" charset="0"/>
              <a:cs typeface="Times New Roman" pitchFamily="18" charset="0"/>
            </a:endParaRPr>
          </a:p>
          <a:p>
            <a:pPr marL="342900" indent="-342900" fontAlgn="auto">
              <a:spcBef>
                <a:spcPts val="0"/>
              </a:spcBef>
              <a:spcAft>
                <a:spcPts val="0"/>
              </a:spcAft>
              <a:defRPr/>
            </a:pPr>
            <a:endParaRPr lang="en-US" b="1" dirty="0">
              <a:solidFill>
                <a:schemeClr val="accent6">
                  <a:lumMod val="50000"/>
                </a:schemeClr>
              </a:solidFill>
              <a:latin typeface="Times New Roman" pitchFamily="18" charset="0"/>
              <a:cs typeface="Times New Roman" pitchFamily="18" charset="0"/>
            </a:endParaRPr>
          </a:p>
          <a:p>
            <a:endParaRPr lang="en-SG" dirty="0">
              <a:solidFill>
                <a:schemeClr val="accent6">
                  <a:lumMod val="50000"/>
                </a:schemeClr>
              </a:solidFill>
            </a:endParaRPr>
          </a:p>
        </p:txBody>
      </p:sp>
      <p:sp>
        <p:nvSpPr>
          <p:cNvPr id="4" name="Content Placeholder 3"/>
          <p:cNvSpPr>
            <a:spLocks noGrp="1"/>
          </p:cNvSpPr>
          <p:nvPr>
            <p:ph sz="half" idx="2"/>
          </p:nvPr>
        </p:nvSpPr>
        <p:spPr>
          <a:xfrm>
            <a:off x="4860032" y="3284984"/>
            <a:ext cx="4283968" cy="3573016"/>
          </a:xfrm>
        </p:spPr>
        <p:txBody>
          <a:bodyPr>
            <a:normAutofit lnSpcReduction="10000"/>
          </a:bodyPr>
          <a:lstStyle/>
          <a:p>
            <a:r>
              <a:rPr lang="en-US" dirty="0" smtClean="0">
                <a:solidFill>
                  <a:schemeClr val="accent3">
                    <a:lumMod val="50000"/>
                  </a:schemeClr>
                </a:solidFill>
              </a:rPr>
              <a:t>Semester: 2.1</a:t>
            </a:r>
          </a:p>
          <a:p>
            <a:r>
              <a:rPr lang="en-US" dirty="0" smtClean="0">
                <a:solidFill>
                  <a:schemeClr val="accent3">
                    <a:lumMod val="50000"/>
                  </a:schemeClr>
                </a:solidFill>
              </a:rPr>
              <a:t>Section: A</a:t>
            </a:r>
          </a:p>
          <a:p>
            <a:r>
              <a:rPr lang="en-US" dirty="0" smtClean="0">
                <a:solidFill>
                  <a:schemeClr val="accent3">
                    <a:lumMod val="50000"/>
                  </a:schemeClr>
                </a:solidFill>
              </a:rPr>
              <a:t>Section group: A1</a:t>
            </a:r>
          </a:p>
          <a:p>
            <a:endParaRPr lang="en-US" dirty="0" smtClean="0">
              <a:solidFill>
                <a:schemeClr val="accent3">
                  <a:lumMod val="50000"/>
                </a:schemeClr>
              </a:solidFill>
            </a:endParaRPr>
          </a:p>
          <a:p>
            <a:pPr>
              <a:buFont typeface="Wingdings" pitchFamily="2" charset="2"/>
              <a:buChar char="v"/>
            </a:pPr>
            <a:r>
              <a:rPr lang="en-US" dirty="0" smtClean="0">
                <a:solidFill>
                  <a:srgbClr val="002060"/>
                </a:solidFill>
              </a:rPr>
              <a:t> Supervised by:</a:t>
            </a:r>
          </a:p>
          <a:p>
            <a:pPr>
              <a:buNone/>
            </a:pPr>
            <a:r>
              <a:rPr lang="en-US" dirty="0" smtClean="0">
                <a:solidFill>
                  <a:schemeClr val="accent3">
                    <a:lumMod val="50000"/>
                  </a:schemeClr>
                </a:solidFill>
              </a:rPr>
              <a:t>     </a:t>
            </a:r>
            <a:r>
              <a:rPr lang="en-US" sz="3600" dirty="0" smtClean="0">
                <a:solidFill>
                  <a:srgbClr val="FF0000"/>
                </a:solidFill>
              </a:rPr>
              <a:t>AFSANA AHMED</a:t>
            </a:r>
          </a:p>
          <a:p>
            <a:pPr>
              <a:buNone/>
            </a:pPr>
            <a:r>
              <a:rPr lang="en-US" sz="3600" dirty="0" smtClean="0">
                <a:solidFill>
                  <a:srgbClr val="FF0000"/>
                </a:solidFill>
              </a:rPr>
              <a:t>    SANJIDA KHATUN</a:t>
            </a:r>
            <a:endParaRPr lang="en-SG"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6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908720"/>
            <a:ext cx="9144000" cy="1470025"/>
          </a:xfrm>
        </p:spPr>
        <p:txBody>
          <a:bodyPr/>
          <a:lstStyle/>
          <a:p>
            <a:r>
              <a:rPr lang="en-US" sz="6600" b="1" dirty="0" smtClean="0">
                <a:solidFill>
                  <a:schemeClr val="accent4">
                    <a:lumMod val="50000"/>
                  </a:schemeClr>
                </a:solidFill>
              </a:rPr>
              <a:t>Introduction</a:t>
            </a:r>
            <a:endParaRPr lang="en-SG" b="1" dirty="0">
              <a:solidFill>
                <a:schemeClr val="accent4">
                  <a:lumMod val="50000"/>
                </a:schemeClr>
              </a:solidFill>
            </a:endParaRPr>
          </a:p>
        </p:txBody>
      </p:sp>
      <p:sp>
        <p:nvSpPr>
          <p:cNvPr id="3" name="Subtitle 2"/>
          <p:cNvSpPr>
            <a:spLocks noGrp="1"/>
          </p:cNvSpPr>
          <p:nvPr>
            <p:ph type="subTitle" idx="1"/>
          </p:nvPr>
        </p:nvSpPr>
        <p:spPr>
          <a:xfrm>
            <a:off x="0" y="2132856"/>
            <a:ext cx="9144000" cy="4725144"/>
          </a:xfrm>
        </p:spPr>
        <p:txBody>
          <a:bodyPr>
            <a:normAutofit/>
          </a:bodyPr>
          <a:lstStyle/>
          <a:p>
            <a:pPr algn="l">
              <a:buFont typeface="Wingdings" pitchFamily="2" charset="2"/>
              <a:buChar char="v"/>
            </a:pPr>
            <a:r>
              <a:rPr lang="en-US" dirty="0" smtClean="0">
                <a:solidFill>
                  <a:schemeClr val="tx1">
                    <a:lumMod val="95000"/>
                    <a:lumOff val="5000"/>
                  </a:schemeClr>
                </a:solidFill>
              </a:rPr>
              <a:t> DX-ball is a 2D game . It is a game on pc.</a:t>
            </a:r>
          </a:p>
          <a:p>
            <a:pPr algn="l">
              <a:buFont typeface="Wingdings" pitchFamily="2" charset="2"/>
              <a:buChar char="v"/>
            </a:pPr>
            <a:r>
              <a:rPr lang="en-US" dirty="0" smtClean="0">
                <a:solidFill>
                  <a:schemeClr val="tx1">
                    <a:lumMod val="95000"/>
                    <a:lumOff val="5000"/>
                  </a:schemeClr>
                </a:solidFill>
              </a:rPr>
              <a:t> Such kind of games like DX-ball are played for having fun and as a part of recreation.</a:t>
            </a:r>
          </a:p>
          <a:p>
            <a:pPr algn="l">
              <a:buFont typeface="Wingdings" pitchFamily="2" charset="2"/>
              <a:buChar char="v"/>
            </a:pPr>
            <a:r>
              <a:rPr lang="en-US" dirty="0" smtClean="0">
                <a:solidFill>
                  <a:schemeClr val="tx1">
                    <a:lumMod val="95000"/>
                    <a:lumOff val="5000"/>
                  </a:schemeClr>
                </a:solidFill>
              </a:rPr>
              <a:t> It can be played when we are free and pass our leisure time.</a:t>
            </a:r>
          </a:p>
          <a:p>
            <a:pPr algn="l">
              <a:buFont typeface="Wingdings" pitchFamily="2" charset="2"/>
              <a:buChar char="v"/>
            </a:pPr>
            <a:r>
              <a:rPr lang="en-US" dirty="0">
                <a:solidFill>
                  <a:schemeClr val="tx1">
                    <a:lumMod val="95000"/>
                    <a:lumOff val="5000"/>
                  </a:schemeClr>
                </a:solidFill>
              </a:rPr>
              <a:t> </a:t>
            </a:r>
            <a:r>
              <a:rPr lang="en-US" dirty="0" smtClean="0">
                <a:solidFill>
                  <a:schemeClr val="tx1">
                    <a:lumMod val="95000"/>
                    <a:lumOff val="5000"/>
                  </a:schemeClr>
                </a:solidFill>
              </a:rPr>
              <a:t>It is very easy to play. Just only mouse and sometimes keyboards are needed to play it.</a:t>
            </a:r>
            <a:endParaRPr lang="en-SG"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3000"/>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style>
          <a:lnRef idx="1">
            <a:schemeClr val="dk1"/>
          </a:lnRef>
          <a:fillRef idx="2">
            <a:schemeClr val="dk1"/>
          </a:fillRef>
          <a:effectRef idx="1">
            <a:schemeClr val="dk1"/>
          </a:effectRef>
          <a:fontRef idx="minor">
            <a:schemeClr val="dk1"/>
          </a:fontRef>
        </p:style>
        <p:txBody>
          <a:bodyPr>
            <a:normAutofit/>
          </a:bodyPr>
          <a:lstStyle/>
          <a:p>
            <a:r>
              <a:rPr lang="en-US" sz="5400" b="1" dirty="0" smtClean="0">
                <a:solidFill>
                  <a:schemeClr val="accent6">
                    <a:lumMod val="50000"/>
                  </a:schemeClr>
                </a:solidFill>
              </a:rPr>
              <a:t>Game History</a:t>
            </a:r>
            <a:endParaRPr lang="en-SG" sz="5400" b="1" dirty="0">
              <a:solidFill>
                <a:schemeClr val="accent6">
                  <a:lumMod val="50000"/>
                </a:schemeClr>
              </a:solidFill>
            </a:endParaRPr>
          </a:p>
        </p:txBody>
      </p:sp>
      <p:sp>
        <p:nvSpPr>
          <p:cNvPr id="3" name="Subtitle 2"/>
          <p:cNvSpPr>
            <a:spLocks noGrp="1"/>
          </p:cNvSpPr>
          <p:nvPr>
            <p:ph type="subTitle" idx="1"/>
          </p:nvPr>
        </p:nvSpPr>
        <p:spPr>
          <a:xfrm>
            <a:off x="0" y="1484784"/>
            <a:ext cx="9144000" cy="5373216"/>
          </a:xfrm>
        </p:spPr>
        <p:txBody>
          <a:bodyPr>
            <a:normAutofit/>
          </a:bodyPr>
          <a:lstStyle/>
          <a:p>
            <a:pPr algn="l">
              <a:buFont typeface="Wingdings" pitchFamily="2" charset="2"/>
              <a:buChar char="q"/>
            </a:pPr>
            <a:r>
              <a:rPr lang="en-US" b="1" dirty="0" smtClean="0">
                <a:solidFill>
                  <a:schemeClr val="accent5">
                    <a:lumMod val="75000"/>
                  </a:schemeClr>
                </a:solidFill>
              </a:rPr>
              <a:t> </a:t>
            </a:r>
            <a:r>
              <a:rPr lang="en-SG" b="1" dirty="0" smtClean="0">
                <a:solidFill>
                  <a:schemeClr val="accent5">
                    <a:lumMod val="75000"/>
                  </a:schemeClr>
                </a:solidFill>
              </a:rPr>
              <a:t>DX-Ball is a freeware computer game for the PC first released in 1996 by Michael P. Welch. </a:t>
            </a:r>
          </a:p>
          <a:p>
            <a:pPr algn="l">
              <a:buFont typeface="Wingdings" pitchFamily="2" charset="2"/>
              <a:buChar char="q"/>
            </a:pPr>
            <a:r>
              <a:rPr lang="en-SG" b="1" dirty="0" smtClean="0">
                <a:solidFill>
                  <a:schemeClr val="accent5">
                    <a:lumMod val="75000"/>
                  </a:schemeClr>
                </a:solidFill>
              </a:rPr>
              <a:t>It became a massive cult classic in the Windows freeware gaming community during the late 1990s.</a:t>
            </a:r>
          </a:p>
          <a:p>
            <a:pPr algn="l">
              <a:buFont typeface="Wingdings" pitchFamily="2" charset="2"/>
              <a:buChar char="q"/>
            </a:pPr>
            <a:r>
              <a:rPr lang="en-SG" b="1" dirty="0" smtClean="0">
                <a:solidFill>
                  <a:schemeClr val="accent5">
                    <a:lumMod val="75000"/>
                  </a:schemeClr>
                </a:solidFill>
              </a:rPr>
              <a:t> A level editor was made available as well.</a:t>
            </a:r>
          </a:p>
          <a:p>
            <a:pPr algn="l">
              <a:buFont typeface="Wingdings" pitchFamily="2" charset="2"/>
              <a:buChar char="q"/>
            </a:pPr>
            <a:r>
              <a:rPr lang="en-SG" b="1" i="1" dirty="0" smtClean="0">
                <a:solidFill>
                  <a:schemeClr val="accent5">
                    <a:lumMod val="75000"/>
                  </a:schemeClr>
                </a:solidFill>
              </a:rPr>
              <a:t>DX-Ball</a:t>
            </a:r>
            <a:r>
              <a:rPr lang="en-SG" b="1" dirty="0" smtClean="0">
                <a:solidFill>
                  <a:schemeClr val="accent5">
                    <a:lumMod val="75000"/>
                  </a:schemeClr>
                </a:solidFill>
              </a:rPr>
              <a:t> has been followed up by two direct sequels: </a:t>
            </a:r>
            <a:r>
              <a:rPr lang="en-SG" b="1" i="1" dirty="0" smtClean="0">
                <a:solidFill>
                  <a:schemeClr val="accent5">
                    <a:lumMod val="75000"/>
                  </a:schemeClr>
                </a:solidFill>
                <a:hlinkClick r:id="rId3" tooltip="DX-Ball 2"/>
              </a:rPr>
              <a:t>DX-Ball 2</a:t>
            </a:r>
            <a:r>
              <a:rPr lang="en-SG" b="1" dirty="0" smtClean="0">
                <a:solidFill>
                  <a:schemeClr val="accent5">
                    <a:lumMod val="75000"/>
                  </a:schemeClr>
                </a:solidFill>
              </a:rPr>
              <a:t> by Longbow Digital Arts in 1998, and </a:t>
            </a:r>
            <a:r>
              <a:rPr lang="en-SG" b="1" i="1" dirty="0" smtClean="0">
                <a:solidFill>
                  <a:schemeClr val="accent5">
                    <a:lumMod val="75000"/>
                  </a:schemeClr>
                </a:solidFill>
                <a:hlinkClick r:id="rId4" tooltip="Super DX-Ball"/>
              </a:rPr>
              <a:t>Super DX-Ball</a:t>
            </a:r>
            <a:r>
              <a:rPr lang="en-SG" b="1" dirty="0" smtClean="0">
                <a:solidFill>
                  <a:schemeClr val="accent5">
                    <a:lumMod val="75000"/>
                  </a:schemeClr>
                </a:solidFill>
              </a:rPr>
              <a:t> by Michael P. Welch himself in 2004</a:t>
            </a:r>
            <a:r>
              <a:rPr lang="en-SG" b="1" smtClean="0">
                <a:solidFill>
                  <a:schemeClr val="accent5">
                    <a:lumMod val="75000"/>
                  </a:schemeClr>
                </a:solidFill>
              </a:rPr>
              <a:t>. </a:t>
            </a:r>
            <a:endParaRPr lang="en-SG" b="1" dirty="0" smtClean="0">
              <a:solidFill>
                <a:schemeClr val="accent5">
                  <a:lumMod val="75000"/>
                </a:schemeClr>
              </a:solidFill>
            </a:endParaRPr>
          </a:p>
          <a:p>
            <a:pPr algn="l">
              <a:buFont typeface="Wingdings" pitchFamily="2" charset="2"/>
              <a:buChar char="q"/>
            </a:pPr>
            <a:endParaRPr lang="en-SG" b="1" dirty="0" smtClean="0">
              <a:solidFill>
                <a:schemeClr val="accent5">
                  <a:lumMod val="75000"/>
                </a:schemeClr>
              </a:solidFill>
            </a:endParaRPr>
          </a:p>
          <a:p>
            <a:pPr algn="l"/>
            <a:endParaRPr lang="en-SG" b="1"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8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908719"/>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5400" b="1" dirty="0" smtClean="0">
                <a:solidFill>
                  <a:srgbClr val="C00000"/>
                </a:solidFill>
              </a:rPr>
              <a:t>How to </a:t>
            </a:r>
            <a:r>
              <a:rPr lang="en-US" sz="5400" b="1" smtClean="0">
                <a:solidFill>
                  <a:srgbClr val="C00000"/>
                </a:solidFill>
              </a:rPr>
              <a:t>Play DX-Ball</a:t>
            </a:r>
            <a:endParaRPr lang="en-SG" sz="5400" b="1" dirty="0">
              <a:solidFill>
                <a:srgbClr val="C00000"/>
              </a:solidFill>
            </a:endParaRPr>
          </a:p>
        </p:txBody>
      </p:sp>
      <p:sp>
        <p:nvSpPr>
          <p:cNvPr id="3" name="Subtitle 2"/>
          <p:cNvSpPr>
            <a:spLocks noGrp="1"/>
          </p:cNvSpPr>
          <p:nvPr>
            <p:ph type="subTitle" idx="1"/>
          </p:nvPr>
        </p:nvSpPr>
        <p:spPr>
          <a:xfrm>
            <a:off x="0" y="908720"/>
            <a:ext cx="9323512" cy="5949280"/>
          </a:xfrm>
        </p:spPr>
        <p:txBody>
          <a:bodyPr>
            <a:noAutofit/>
          </a:bodyPr>
          <a:lstStyle/>
          <a:p>
            <a:pPr algn="l">
              <a:buClr>
                <a:srgbClr val="C00000"/>
              </a:buClr>
              <a:buFont typeface="Wingdings" pitchFamily="2" charset="2"/>
              <a:buChar char="v"/>
            </a:pPr>
            <a:r>
              <a:rPr lang="en-US" sz="2800" b="1" dirty="0" smtClean="0">
                <a:solidFill>
                  <a:schemeClr val="tx2">
                    <a:lumMod val="75000"/>
                  </a:schemeClr>
                </a:solidFill>
              </a:rPr>
              <a:t>The game is basically a </a:t>
            </a:r>
            <a:r>
              <a:rPr lang="en-US" sz="2800" b="1" u="sng" dirty="0" smtClean="0">
                <a:solidFill>
                  <a:schemeClr val="tx2">
                    <a:lumMod val="75000"/>
                  </a:schemeClr>
                </a:solidFill>
                <a:hlinkClick r:id="rId3" tooltip="Breakout clone"/>
              </a:rPr>
              <a:t>Breakout clone</a:t>
            </a:r>
            <a:r>
              <a:rPr lang="en-US" sz="2800" b="1" dirty="0" smtClean="0">
                <a:solidFill>
                  <a:schemeClr val="tx2">
                    <a:lumMod val="75000"/>
                  </a:schemeClr>
                </a:solidFill>
              </a:rPr>
              <a:t>: you bounce a ball off a paddle at the bottom hitting the bricks on the top of the screen. Hitting all the bricks results in completing the level and going to the next. There are </a:t>
            </a:r>
            <a:r>
              <a:rPr lang="en-US" sz="2800" b="1" dirty="0" smtClean="0">
                <a:solidFill>
                  <a:schemeClr val="tx2">
                    <a:lumMod val="75000"/>
                  </a:schemeClr>
                </a:solidFill>
              </a:rPr>
              <a:t>2</a:t>
            </a:r>
            <a:r>
              <a:rPr lang="en-US" sz="2800" b="1" dirty="0" smtClean="0">
                <a:solidFill>
                  <a:schemeClr val="tx2">
                    <a:lumMod val="75000"/>
                  </a:schemeClr>
                </a:solidFill>
              </a:rPr>
              <a:t> </a:t>
            </a:r>
            <a:r>
              <a:rPr lang="en-US" sz="2800" b="1" dirty="0" smtClean="0">
                <a:solidFill>
                  <a:schemeClr val="tx2">
                    <a:lumMod val="75000"/>
                  </a:schemeClr>
                </a:solidFill>
              </a:rPr>
              <a:t>levels to complete. Unlike Breakout, however, is the inclusion of power ups other than extra balls. </a:t>
            </a:r>
          </a:p>
          <a:p>
            <a:pPr algn="l">
              <a:buClr>
                <a:srgbClr val="C00000"/>
              </a:buClr>
              <a:buFont typeface="Wingdings" pitchFamily="2" charset="2"/>
              <a:buChar char="v"/>
            </a:pPr>
            <a:r>
              <a:rPr lang="en-US" sz="2800" b="1" dirty="0" smtClean="0">
                <a:solidFill>
                  <a:schemeClr val="tx2">
                    <a:lumMod val="75000"/>
                  </a:schemeClr>
                </a:solidFill>
              </a:rPr>
              <a:t> If you fail to catch the ball then it will go below and will result in Game over.</a:t>
            </a:r>
          </a:p>
          <a:p>
            <a:pPr algn="l">
              <a:buClr>
                <a:srgbClr val="C00000"/>
              </a:buClr>
              <a:buFont typeface="Wingdings" pitchFamily="2" charset="2"/>
              <a:buChar char="v"/>
            </a:pPr>
            <a:r>
              <a:rPr lang="en-US" sz="2800" b="1" dirty="0" smtClean="0">
                <a:solidFill>
                  <a:schemeClr val="tx2">
                    <a:lumMod val="75000"/>
                  </a:schemeClr>
                </a:solidFill>
              </a:rPr>
              <a:t> Score Increases by hitting the Bricks. And when All the bricks are hit then you mastered the game.</a:t>
            </a:r>
          </a:p>
          <a:p>
            <a:pPr algn="l">
              <a:buClr>
                <a:srgbClr val="C00000"/>
              </a:buClr>
              <a:buFont typeface="Wingdings" pitchFamily="2" charset="2"/>
              <a:buChar char="v"/>
            </a:pPr>
            <a:r>
              <a:rPr lang="en-US" sz="2800" b="1" dirty="0" smtClean="0">
                <a:solidFill>
                  <a:schemeClr val="tx2">
                    <a:lumMod val="75000"/>
                  </a:schemeClr>
                </a:solidFill>
              </a:rPr>
              <a:t>Game differs by Changing of levels. In fact it becomes harder by increasing levels.</a:t>
            </a:r>
          </a:p>
          <a:p>
            <a:pPr algn="l">
              <a:buClr>
                <a:srgbClr val="C00000"/>
              </a:buClr>
              <a:buFont typeface="Wingdings" pitchFamily="2" charset="2"/>
              <a:buChar char="v"/>
            </a:pPr>
            <a:r>
              <a:rPr lang="en-US" sz="2800" b="1" dirty="0" smtClean="0">
                <a:solidFill>
                  <a:schemeClr val="tx2">
                    <a:lumMod val="75000"/>
                  </a:schemeClr>
                </a:solidFill>
              </a:rPr>
              <a:t>In this way you have to play this interesting game.</a:t>
            </a:r>
            <a:endParaRPr lang="en-SG" sz="2800" b="1" dirty="0" smtClean="0">
              <a:solidFill>
                <a:schemeClr val="tx2">
                  <a:lumMod val="75000"/>
                </a:schemeClr>
              </a:solidFill>
            </a:endParaRPr>
          </a:p>
          <a:p>
            <a:pPr algn="l"/>
            <a:endParaRPr lang="en-SG" sz="2800" b="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6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60648"/>
            <a:ext cx="7772400" cy="1470025"/>
          </a:xfrm>
        </p:spPr>
        <p:txBody>
          <a:bodyPr>
            <a:noAutofit/>
          </a:bodyPr>
          <a:lstStyle/>
          <a:p>
            <a:r>
              <a:rPr lang="en-US" sz="5400" b="1" dirty="0" smtClean="0">
                <a:solidFill>
                  <a:schemeClr val="accent3">
                    <a:lumMod val="40000"/>
                    <a:lumOff val="60000"/>
                  </a:schemeClr>
                </a:solidFill>
              </a:rPr>
              <a:t>Components used in developing game</a:t>
            </a:r>
            <a:endParaRPr lang="en-SG" sz="5400" b="1" dirty="0">
              <a:solidFill>
                <a:schemeClr val="accent3">
                  <a:lumMod val="40000"/>
                  <a:lumOff val="60000"/>
                </a:schemeClr>
              </a:solidFill>
            </a:endParaRPr>
          </a:p>
        </p:txBody>
      </p:sp>
      <p:sp>
        <p:nvSpPr>
          <p:cNvPr id="3" name="Subtitle 2"/>
          <p:cNvSpPr>
            <a:spLocks noGrp="1"/>
          </p:cNvSpPr>
          <p:nvPr>
            <p:ph type="subTitle" idx="1"/>
          </p:nvPr>
        </p:nvSpPr>
        <p:spPr>
          <a:xfrm>
            <a:off x="0" y="1988840"/>
            <a:ext cx="9144000" cy="4869160"/>
          </a:xfrm>
        </p:spPr>
        <p:txBody>
          <a:bodyPr>
            <a:normAutofit/>
          </a:bodyPr>
          <a:lstStyle/>
          <a:p>
            <a:pPr marL="514350" indent="-514350" algn="l"/>
            <a:endParaRPr lang="en-US" sz="4000" b="1" dirty="0" smtClean="0">
              <a:solidFill>
                <a:srgbClr val="C00000"/>
              </a:solidFill>
            </a:endParaRPr>
          </a:p>
          <a:p>
            <a:pPr marL="514350" indent="-514350" algn="l">
              <a:buFont typeface="+mj-lt"/>
              <a:buAutoNum type="arabicParenR"/>
            </a:pPr>
            <a:r>
              <a:rPr lang="en-US" sz="4000" b="1" dirty="0" smtClean="0">
                <a:solidFill>
                  <a:srgbClr val="C00000"/>
                </a:solidFill>
              </a:rPr>
              <a:t> Eclipse compiler</a:t>
            </a:r>
          </a:p>
          <a:p>
            <a:pPr marL="514350" indent="-514350" algn="l">
              <a:buFont typeface="+mj-lt"/>
              <a:buAutoNum type="arabicParenR"/>
            </a:pPr>
            <a:r>
              <a:rPr lang="en-US" sz="4000" b="1" dirty="0" smtClean="0">
                <a:solidFill>
                  <a:srgbClr val="C00000"/>
                </a:solidFill>
              </a:rPr>
              <a:t> </a:t>
            </a:r>
            <a:r>
              <a:rPr lang="en-US" sz="4000" b="1" dirty="0" err="1" smtClean="0">
                <a:solidFill>
                  <a:srgbClr val="C00000"/>
                </a:solidFill>
              </a:rPr>
              <a:t>NetBeans</a:t>
            </a:r>
            <a:r>
              <a:rPr lang="en-US" sz="4000" b="1" dirty="0" smtClean="0">
                <a:solidFill>
                  <a:srgbClr val="C00000"/>
                </a:solidFill>
              </a:rPr>
              <a:t> 7.0.1 compiler</a:t>
            </a:r>
          </a:p>
          <a:p>
            <a:pPr marL="514350" indent="-514350" algn="l">
              <a:buFont typeface="+mj-lt"/>
              <a:buAutoNum type="arabicParenR"/>
            </a:pPr>
            <a:r>
              <a:rPr lang="en-US" sz="4000" b="1" dirty="0" smtClean="0">
                <a:solidFill>
                  <a:srgbClr val="C00000"/>
                </a:solidFill>
              </a:rPr>
              <a:t> Java Language(Object Oriented </a:t>
            </a:r>
            <a:r>
              <a:rPr lang="en-US" sz="4000" b="1" dirty="0" err="1" smtClean="0">
                <a:solidFill>
                  <a:srgbClr val="C00000"/>
                </a:solidFill>
              </a:rPr>
              <a:t>programming,GUI</a:t>
            </a:r>
            <a:r>
              <a:rPr lang="en-US" sz="4000" b="1" dirty="0" smtClean="0">
                <a:solidFill>
                  <a:srgbClr val="C00000"/>
                </a:solidFill>
              </a:rPr>
              <a:t>)</a:t>
            </a:r>
          </a:p>
          <a:p>
            <a:pPr marL="514350" indent="-514350" algn="l">
              <a:buFont typeface="+mj-lt"/>
              <a:buAutoNum type="arabicParenR"/>
            </a:pPr>
            <a:r>
              <a:rPr lang="en-US" sz="4000" b="1" dirty="0" smtClean="0">
                <a:solidFill>
                  <a:srgbClr val="C00000"/>
                </a:solidFill>
              </a:rPr>
              <a:t> Necessary Game Images</a:t>
            </a:r>
            <a:endParaRPr lang="en-SG" sz="4000" b="1" dirty="0">
              <a:solidFill>
                <a:srgbClr val="C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2000"/>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60648"/>
            <a:ext cx="9144000" cy="1772816"/>
          </a:xfrm>
        </p:spPr>
        <p:txBody>
          <a:bodyPr>
            <a:noAutofit/>
          </a:bodyPr>
          <a:lstStyle/>
          <a:p>
            <a:r>
              <a:rPr lang="en-US" sz="6000" b="1" dirty="0" smtClean="0">
                <a:solidFill>
                  <a:schemeClr val="accent6">
                    <a:lumMod val="20000"/>
                    <a:lumOff val="80000"/>
                  </a:schemeClr>
                </a:solidFill>
              </a:rPr>
              <a:t>Description of the Components</a:t>
            </a:r>
            <a:endParaRPr lang="en-SG" sz="6000" b="1" dirty="0">
              <a:solidFill>
                <a:schemeClr val="accent6">
                  <a:lumMod val="20000"/>
                  <a:lumOff val="80000"/>
                </a:schemeClr>
              </a:solidFill>
            </a:endParaRPr>
          </a:p>
        </p:txBody>
      </p:sp>
      <p:sp>
        <p:nvSpPr>
          <p:cNvPr id="3" name="Subtitle 2"/>
          <p:cNvSpPr>
            <a:spLocks noGrp="1"/>
          </p:cNvSpPr>
          <p:nvPr>
            <p:ph type="subTitle" idx="1"/>
          </p:nvPr>
        </p:nvSpPr>
        <p:spPr>
          <a:xfrm>
            <a:off x="0" y="2060848"/>
            <a:ext cx="9144000" cy="4797152"/>
          </a:xfrm>
        </p:spPr>
        <p:txBody>
          <a:bodyPr>
            <a:normAutofit/>
          </a:bodyPr>
          <a:lstStyle/>
          <a:p>
            <a:pPr algn="l">
              <a:buFont typeface="Wingdings" pitchFamily="2" charset="2"/>
              <a:buChar char="v"/>
            </a:pPr>
            <a:r>
              <a:rPr lang="en-US" sz="2800" b="1" u="sng" dirty="0" smtClean="0">
                <a:solidFill>
                  <a:srgbClr val="0070C0"/>
                </a:solidFill>
              </a:rPr>
              <a:t>Eclipse compiler</a:t>
            </a:r>
            <a:r>
              <a:rPr lang="en-US" sz="2800" b="1" dirty="0" smtClean="0">
                <a:solidFill>
                  <a:schemeClr val="accent2">
                    <a:lumMod val="50000"/>
                  </a:schemeClr>
                </a:solidFill>
              </a:rPr>
              <a:t>: Eclipse compiler is a good compiler  to develop java games .That’s why it is being used.</a:t>
            </a:r>
          </a:p>
          <a:p>
            <a:pPr algn="l">
              <a:buFont typeface="Wingdings" pitchFamily="2" charset="2"/>
              <a:buChar char="v"/>
            </a:pPr>
            <a:r>
              <a:rPr lang="en-US" sz="2800" b="1" dirty="0" smtClean="0">
                <a:solidFill>
                  <a:srgbClr val="0070C0"/>
                </a:solidFill>
              </a:rPr>
              <a:t> </a:t>
            </a:r>
            <a:r>
              <a:rPr lang="en-US" sz="2800" b="1" u="sng" dirty="0" err="1" smtClean="0">
                <a:solidFill>
                  <a:srgbClr val="0070C0"/>
                </a:solidFill>
              </a:rPr>
              <a:t>NetBeans</a:t>
            </a:r>
            <a:r>
              <a:rPr lang="en-US" sz="2800" b="1" u="sng" dirty="0" smtClean="0">
                <a:solidFill>
                  <a:srgbClr val="0070C0"/>
                </a:solidFill>
              </a:rPr>
              <a:t> 7.0.1 compiler</a:t>
            </a:r>
            <a:r>
              <a:rPr lang="en-US" sz="2800" b="1" dirty="0" smtClean="0">
                <a:solidFill>
                  <a:schemeClr val="accent2">
                    <a:lumMod val="50000"/>
                  </a:schemeClr>
                </a:solidFill>
              </a:rPr>
              <a:t>: It is good for java desktop applications. It was used to take valuable helps.</a:t>
            </a:r>
          </a:p>
          <a:p>
            <a:pPr algn="l">
              <a:buFont typeface="Wingdings" pitchFamily="2" charset="2"/>
              <a:buChar char="v"/>
            </a:pPr>
            <a:r>
              <a:rPr lang="en-US" sz="2800" b="1" u="sng" dirty="0" smtClean="0">
                <a:solidFill>
                  <a:srgbClr val="0070C0"/>
                </a:solidFill>
              </a:rPr>
              <a:t>Java Language</a:t>
            </a:r>
            <a:r>
              <a:rPr lang="en-US" sz="2800" b="1" dirty="0" smtClean="0">
                <a:solidFill>
                  <a:schemeClr val="accent2">
                    <a:lumMod val="50000"/>
                  </a:schemeClr>
                </a:solidFill>
              </a:rPr>
              <a:t>: Object Oriented principles(Constructors , </a:t>
            </a:r>
            <a:r>
              <a:rPr lang="en-US" sz="2800" b="1" dirty="0" err="1" smtClean="0">
                <a:solidFill>
                  <a:schemeClr val="accent2">
                    <a:lumMod val="50000"/>
                  </a:schemeClr>
                </a:solidFill>
              </a:rPr>
              <a:t>Inheritence,Interface</a:t>
            </a:r>
            <a:r>
              <a:rPr lang="en-US" sz="2800" b="1" dirty="0" smtClean="0">
                <a:solidFill>
                  <a:schemeClr val="accent2">
                    <a:lumMod val="50000"/>
                  </a:schemeClr>
                </a:solidFill>
              </a:rPr>
              <a:t>),Graphical User Interface (</a:t>
            </a:r>
            <a:r>
              <a:rPr lang="en-US" sz="2800" b="1" dirty="0" err="1" smtClean="0">
                <a:solidFill>
                  <a:schemeClr val="accent2">
                    <a:lumMod val="50000"/>
                  </a:schemeClr>
                </a:solidFill>
              </a:rPr>
              <a:t>Jtextfield,Jframe,Jpanel,JButton</a:t>
            </a:r>
            <a:r>
              <a:rPr lang="en-US" sz="2800" b="1" dirty="0" smtClean="0">
                <a:solidFill>
                  <a:schemeClr val="accent2">
                    <a:lumMod val="50000"/>
                  </a:schemeClr>
                </a:solidFill>
              </a:rPr>
              <a:t>) was used to develop this game. Images and Audio clip was also used further.</a:t>
            </a:r>
          </a:p>
          <a:p>
            <a:pPr algn="l">
              <a:buFont typeface="Wingdings" pitchFamily="2" charset="2"/>
              <a:buChar char="v"/>
            </a:pPr>
            <a:r>
              <a:rPr lang="en-US" sz="2800" b="1" u="sng" dirty="0" smtClean="0">
                <a:solidFill>
                  <a:srgbClr val="0070C0"/>
                </a:solidFill>
              </a:rPr>
              <a:t>Game Images</a:t>
            </a:r>
            <a:r>
              <a:rPr lang="en-US" sz="2800" b="1" dirty="0" smtClean="0">
                <a:solidFill>
                  <a:schemeClr val="accent2">
                    <a:lumMod val="50000"/>
                  </a:schemeClr>
                </a:solidFill>
              </a:rPr>
              <a:t>: Necessary Images of the Game was being Downloaded or collected from different sources.</a:t>
            </a:r>
            <a:endParaRPr lang="en-SG" sz="2800" b="1"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7000"/>
            <a:lum/>
          </a:blip>
          <a:srcRect/>
          <a:stretch>
            <a:fillRect l="-9000" r="-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style>
          <a:lnRef idx="1">
            <a:schemeClr val="accent4"/>
          </a:lnRef>
          <a:fillRef idx="2">
            <a:schemeClr val="accent4"/>
          </a:fillRef>
          <a:effectRef idx="1">
            <a:schemeClr val="accent4"/>
          </a:effectRef>
          <a:fontRef idx="minor">
            <a:schemeClr val="dk1"/>
          </a:fontRef>
        </p:style>
        <p:txBody>
          <a:bodyPr/>
          <a:lstStyle/>
          <a:p>
            <a:r>
              <a:rPr lang="en-US" dirty="0" smtClean="0"/>
              <a:t>                       Compiler</a:t>
            </a:r>
            <a:endParaRPr lang="en-SG" dirty="0"/>
          </a:p>
        </p:txBody>
      </p:sp>
      <p:sp>
        <p:nvSpPr>
          <p:cNvPr id="3" name="Subtitle 2"/>
          <p:cNvSpPr>
            <a:spLocks noGrp="1"/>
          </p:cNvSpPr>
          <p:nvPr>
            <p:ph type="subTitle" idx="1"/>
          </p:nvPr>
        </p:nvSpPr>
        <p:spPr>
          <a:xfrm>
            <a:off x="0" y="1484784"/>
            <a:ext cx="9144000" cy="5040560"/>
          </a:xfrm>
        </p:spPr>
        <p:txBody>
          <a:bodyPr>
            <a:normAutofit/>
          </a:bodyPr>
          <a:lstStyle/>
          <a:p>
            <a:pPr algn="l">
              <a:buFont typeface="Arial" pitchFamily="34" charset="0"/>
              <a:buChar char="•"/>
            </a:pPr>
            <a:r>
              <a:rPr lang="en-SG" sz="2400" b="1" dirty="0" smtClean="0">
                <a:solidFill>
                  <a:srgbClr val="0070C0"/>
                </a:solidFill>
              </a:rPr>
              <a:t>Eclipse</a:t>
            </a:r>
            <a:r>
              <a:rPr lang="en-SG" sz="2400" dirty="0" smtClean="0">
                <a:solidFill>
                  <a:srgbClr val="0070C0"/>
                </a:solidFill>
              </a:rPr>
              <a:t> is a multi-language </a:t>
            </a:r>
            <a:r>
              <a:rPr lang="en-SG" sz="2400" dirty="0" smtClean="0">
                <a:solidFill>
                  <a:srgbClr val="0070C0"/>
                </a:solidFill>
                <a:hlinkClick r:id="rId3" tooltip="Software development environment"/>
              </a:rPr>
              <a:t>software development environment</a:t>
            </a:r>
            <a:r>
              <a:rPr lang="en-SG" sz="2400" dirty="0" smtClean="0">
                <a:solidFill>
                  <a:srgbClr val="0070C0"/>
                </a:solidFill>
              </a:rPr>
              <a:t> comprising a workplace and an extensible </a:t>
            </a:r>
            <a:r>
              <a:rPr lang="en-SG" sz="2400" u="sng" dirty="0" smtClean="0">
                <a:solidFill>
                  <a:srgbClr val="0070C0"/>
                </a:solidFill>
                <a:hlinkClick r:id="rId4" tooltip="Plug-in (computing)"/>
              </a:rPr>
              <a:t>plug-in</a:t>
            </a:r>
            <a:r>
              <a:rPr lang="en-SG" sz="2400" dirty="0" smtClean="0">
                <a:solidFill>
                  <a:srgbClr val="0070C0"/>
                </a:solidFill>
              </a:rPr>
              <a:t> system. It is written mostly in </a:t>
            </a:r>
            <a:r>
              <a:rPr lang="en-SG" sz="2400" u="sng" dirty="0" smtClean="0">
                <a:solidFill>
                  <a:srgbClr val="0070C0"/>
                </a:solidFill>
                <a:hlinkClick r:id="rId5" tooltip="Java (programming language)"/>
              </a:rPr>
              <a:t>Java</a:t>
            </a:r>
            <a:r>
              <a:rPr lang="en-SG" sz="2400" dirty="0" smtClean="0">
                <a:solidFill>
                  <a:srgbClr val="0070C0"/>
                </a:solidFill>
              </a:rPr>
              <a:t>.</a:t>
            </a:r>
          </a:p>
          <a:p>
            <a:pPr algn="l">
              <a:buFont typeface="Arial" pitchFamily="34" charset="0"/>
              <a:buChar char="•"/>
            </a:pPr>
            <a:r>
              <a:rPr lang="en-SG" sz="2400" dirty="0" smtClean="0">
                <a:solidFill>
                  <a:srgbClr val="0070C0"/>
                </a:solidFill>
              </a:rPr>
              <a:t> It can be used to develop applications in Java and, by means of various plug-ins, other programming languages including </a:t>
            </a:r>
            <a:r>
              <a:rPr lang="en-SG" sz="2400" u="sng" dirty="0" err="1" smtClean="0">
                <a:solidFill>
                  <a:srgbClr val="0070C0"/>
                </a:solidFill>
                <a:hlinkClick r:id="rId6" tooltip="Ada (programming language)"/>
              </a:rPr>
              <a:t>Ada</a:t>
            </a:r>
            <a:r>
              <a:rPr lang="en-SG" sz="2400" dirty="0" smtClean="0">
                <a:solidFill>
                  <a:srgbClr val="0070C0"/>
                </a:solidFill>
              </a:rPr>
              <a:t>, </a:t>
            </a:r>
            <a:r>
              <a:rPr lang="en-SG" sz="2400" u="sng" dirty="0" smtClean="0">
                <a:solidFill>
                  <a:srgbClr val="0070C0"/>
                </a:solidFill>
                <a:hlinkClick r:id="rId7" tooltip="C (programming language)"/>
              </a:rPr>
              <a:t>C</a:t>
            </a:r>
            <a:r>
              <a:rPr lang="en-SG" sz="2400" dirty="0" smtClean="0">
                <a:solidFill>
                  <a:srgbClr val="0070C0"/>
                </a:solidFill>
              </a:rPr>
              <a:t>, </a:t>
            </a:r>
            <a:r>
              <a:rPr lang="en-SG" sz="2400" u="sng" dirty="0" smtClean="0">
                <a:solidFill>
                  <a:srgbClr val="0070C0"/>
                </a:solidFill>
                <a:hlinkClick r:id="rId8" tooltip="C++"/>
              </a:rPr>
              <a:t>C++</a:t>
            </a:r>
            <a:r>
              <a:rPr lang="en-SG" sz="2400" dirty="0" smtClean="0">
                <a:solidFill>
                  <a:srgbClr val="0070C0"/>
                </a:solidFill>
              </a:rPr>
              <a:t>, </a:t>
            </a:r>
            <a:r>
              <a:rPr lang="en-SG" sz="2400" u="sng" dirty="0" smtClean="0">
                <a:solidFill>
                  <a:srgbClr val="0070C0"/>
                </a:solidFill>
                <a:hlinkClick r:id="rId9" tooltip="COBOL"/>
              </a:rPr>
              <a:t>COBOL</a:t>
            </a:r>
            <a:r>
              <a:rPr lang="en-SG" sz="2400" dirty="0" smtClean="0">
                <a:solidFill>
                  <a:srgbClr val="0070C0"/>
                </a:solidFill>
              </a:rPr>
              <a:t>, </a:t>
            </a:r>
            <a:r>
              <a:rPr lang="en-SG" sz="2400" u="sng" dirty="0" smtClean="0">
                <a:solidFill>
                  <a:srgbClr val="0070C0"/>
                </a:solidFill>
                <a:hlinkClick r:id="rId10" tooltip="Fortran"/>
              </a:rPr>
              <a:t>Fortran</a:t>
            </a:r>
            <a:r>
              <a:rPr lang="en-SG" sz="2400" dirty="0" smtClean="0">
                <a:solidFill>
                  <a:srgbClr val="0070C0"/>
                </a:solidFill>
              </a:rPr>
              <a:t>, </a:t>
            </a:r>
            <a:r>
              <a:rPr lang="en-SG" sz="2400" u="sng" dirty="0" smtClean="0">
                <a:solidFill>
                  <a:srgbClr val="0070C0"/>
                </a:solidFill>
                <a:hlinkClick r:id="rId11" tooltip="Haskell (programming language)"/>
              </a:rPr>
              <a:t>Haskell</a:t>
            </a:r>
            <a:r>
              <a:rPr lang="en-SG" sz="2400" dirty="0" smtClean="0">
                <a:solidFill>
                  <a:srgbClr val="0070C0"/>
                </a:solidFill>
              </a:rPr>
              <a:t>, </a:t>
            </a:r>
            <a:r>
              <a:rPr lang="en-SG" sz="2400" u="sng" dirty="0" smtClean="0">
                <a:solidFill>
                  <a:srgbClr val="0070C0"/>
                </a:solidFill>
                <a:hlinkClick r:id="rId12" tooltip="Perl"/>
              </a:rPr>
              <a:t>Perl</a:t>
            </a:r>
            <a:r>
              <a:rPr lang="en-SG" sz="2400" dirty="0" smtClean="0">
                <a:solidFill>
                  <a:srgbClr val="0070C0"/>
                </a:solidFill>
              </a:rPr>
              <a:t>, </a:t>
            </a:r>
            <a:r>
              <a:rPr lang="en-SG" sz="2400" u="sng" dirty="0" smtClean="0">
                <a:solidFill>
                  <a:srgbClr val="0070C0"/>
                </a:solidFill>
                <a:hlinkClick r:id="rId13" tooltip="PHP"/>
              </a:rPr>
              <a:t>PHP</a:t>
            </a:r>
            <a:r>
              <a:rPr lang="en-SG" sz="2400" dirty="0" smtClean="0">
                <a:solidFill>
                  <a:srgbClr val="0070C0"/>
                </a:solidFill>
              </a:rPr>
              <a:t>, </a:t>
            </a:r>
            <a:r>
              <a:rPr lang="en-SG" sz="2400" u="sng" dirty="0" smtClean="0">
                <a:solidFill>
                  <a:srgbClr val="0070C0"/>
                </a:solidFill>
                <a:hlinkClick r:id="rId14" tooltip="Python (programming language)"/>
              </a:rPr>
              <a:t>Python</a:t>
            </a:r>
            <a:r>
              <a:rPr lang="en-SG" sz="2400" dirty="0" smtClean="0">
                <a:solidFill>
                  <a:srgbClr val="0070C0"/>
                </a:solidFill>
              </a:rPr>
              <a:t>, </a:t>
            </a:r>
            <a:r>
              <a:rPr lang="en-SG" sz="2400" u="sng" dirty="0" smtClean="0">
                <a:solidFill>
                  <a:srgbClr val="0070C0"/>
                </a:solidFill>
                <a:hlinkClick r:id="rId15" tooltip="R (programming language)"/>
              </a:rPr>
              <a:t>R</a:t>
            </a:r>
            <a:r>
              <a:rPr lang="en-SG" sz="2400" dirty="0" smtClean="0">
                <a:solidFill>
                  <a:srgbClr val="0070C0"/>
                </a:solidFill>
              </a:rPr>
              <a:t>, </a:t>
            </a:r>
            <a:r>
              <a:rPr lang="en-SG" sz="2400" u="sng" dirty="0" smtClean="0">
                <a:solidFill>
                  <a:srgbClr val="0070C0"/>
                </a:solidFill>
                <a:hlinkClick r:id="rId16" tooltip="Ruby (programming language)"/>
              </a:rPr>
              <a:t>Ruby</a:t>
            </a:r>
            <a:r>
              <a:rPr lang="en-SG" sz="2400" dirty="0" smtClean="0">
                <a:solidFill>
                  <a:srgbClr val="0070C0"/>
                </a:solidFill>
              </a:rPr>
              <a:t> (including </a:t>
            </a:r>
            <a:r>
              <a:rPr lang="en-SG" sz="2400" u="sng" dirty="0" smtClean="0">
                <a:solidFill>
                  <a:srgbClr val="0070C0"/>
                </a:solidFill>
                <a:hlinkClick r:id="rId17" tooltip="Ruby on Rails"/>
              </a:rPr>
              <a:t>Ruby on Rails</a:t>
            </a:r>
            <a:r>
              <a:rPr lang="en-SG" sz="2400" dirty="0" smtClean="0">
                <a:solidFill>
                  <a:srgbClr val="0070C0"/>
                </a:solidFill>
              </a:rPr>
              <a:t> framework), </a:t>
            </a:r>
            <a:r>
              <a:rPr lang="en-SG" sz="2400" u="sng" dirty="0" err="1" smtClean="0">
                <a:solidFill>
                  <a:srgbClr val="0070C0"/>
                </a:solidFill>
                <a:hlinkClick r:id="rId18" tooltip="Scala (programming language)"/>
              </a:rPr>
              <a:t>Scala</a:t>
            </a:r>
            <a:r>
              <a:rPr lang="en-SG" sz="2400" dirty="0" smtClean="0">
                <a:solidFill>
                  <a:srgbClr val="0070C0"/>
                </a:solidFill>
              </a:rPr>
              <a:t>, </a:t>
            </a:r>
            <a:r>
              <a:rPr lang="en-SG" sz="2400" u="sng" dirty="0" err="1" smtClean="0">
                <a:solidFill>
                  <a:srgbClr val="0070C0"/>
                </a:solidFill>
                <a:hlinkClick r:id="rId19" tooltip="Clojure"/>
              </a:rPr>
              <a:t>Clojure</a:t>
            </a:r>
            <a:r>
              <a:rPr lang="en-SG" sz="2400" dirty="0" smtClean="0">
                <a:solidFill>
                  <a:srgbClr val="0070C0"/>
                </a:solidFill>
              </a:rPr>
              <a:t>, </a:t>
            </a:r>
            <a:r>
              <a:rPr lang="en-SG" sz="2400" u="sng" dirty="0" smtClean="0">
                <a:solidFill>
                  <a:srgbClr val="0070C0"/>
                </a:solidFill>
                <a:hlinkClick r:id="rId20" tooltip="Groovy (programming language)"/>
              </a:rPr>
              <a:t>Groovy</a:t>
            </a:r>
            <a:r>
              <a:rPr lang="en-SG" sz="2400" dirty="0" smtClean="0">
                <a:solidFill>
                  <a:srgbClr val="0070C0"/>
                </a:solidFill>
              </a:rPr>
              <a:t>, and </a:t>
            </a:r>
            <a:r>
              <a:rPr lang="en-SG" sz="2400" u="sng" dirty="0" smtClean="0">
                <a:solidFill>
                  <a:srgbClr val="0070C0"/>
                </a:solidFill>
                <a:hlinkClick r:id="rId21" tooltip="Scheme (programming language)"/>
              </a:rPr>
              <a:t>Scheme</a:t>
            </a:r>
            <a:r>
              <a:rPr lang="en-SG" sz="2400" dirty="0" smtClean="0">
                <a:solidFill>
                  <a:srgbClr val="0070C0"/>
                </a:solidFill>
              </a:rPr>
              <a:t>. It can also be used to develop packages for the software </a:t>
            </a:r>
            <a:r>
              <a:rPr lang="en-SG" sz="2400" u="sng" dirty="0" err="1" smtClean="0">
                <a:solidFill>
                  <a:srgbClr val="0070C0"/>
                </a:solidFill>
                <a:hlinkClick r:id="rId22" tooltip="Mathematica"/>
              </a:rPr>
              <a:t>Mathematica</a:t>
            </a:r>
            <a:r>
              <a:rPr lang="en-SG" sz="2400" dirty="0" smtClean="0">
                <a:solidFill>
                  <a:srgbClr val="0070C0"/>
                </a:solidFill>
              </a:rPr>
              <a:t>. </a:t>
            </a:r>
          </a:p>
          <a:p>
            <a:pPr algn="l"/>
            <a:endParaRPr lang="en-SG" sz="2400" dirty="0" smtClean="0">
              <a:solidFill>
                <a:srgbClr val="0070C0"/>
              </a:solidFill>
            </a:endParaRPr>
          </a:p>
          <a:p>
            <a:pPr algn="l">
              <a:buFont typeface="Arial" pitchFamily="34" charset="0"/>
              <a:buChar char="•"/>
            </a:pPr>
            <a:r>
              <a:rPr lang="en-SG" sz="2400" dirty="0" smtClean="0">
                <a:solidFill>
                  <a:srgbClr val="0070C0"/>
                </a:solidFill>
              </a:rPr>
              <a:t>Development environments include the Eclipse Java development tools (JDT) for Java and </a:t>
            </a:r>
            <a:r>
              <a:rPr lang="en-SG" sz="2400" dirty="0" err="1" smtClean="0">
                <a:solidFill>
                  <a:srgbClr val="0070C0"/>
                </a:solidFill>
              </a:rPr>
              <a:t>Scala</a:t>
            </a:r>
            <a:r>
              <a:rPr lang="en-SG" sz="2400" dirty="0" smtClean="0">
                <a:solidFill>
                  <a:srgbClr val="0070C0"/>
                </a:solidFill>
              </a:rPr>
              <a:t>, Eclipse CDT for C/C++ and Eclipse PDT for PHP, among others.</a:t>
            </a:r>
          </a:p>
          <a:p>
            <a:pPr algn="l">
              <a:buFont typeface="Arial" pitchFamily="34" charset="0"/>
              <a:buChar char="•"/>
            </a:pPr>
            <a:endParaRPr lang="en-SG" sz="2400" dirty="0">
              <a:solidFill>
                <a:srgbClr val="0070C0"/>
              </a:solidFill>
            </a:endParaRPr>
          </a:p>
        </p:txBody>
      </p:sp>
      <p:pic>
        <p:nvPicPr>
          <p:cNvPr id="4" name="Picture 3" descr="C:\Users\Uesr\Desktop\Eclipse-logo.png"/>
          <p:cNvPicPr/>
          <p:nvPr/>
        </p:nvPicPr>
        <p:blipFill>
          <a:blip r:embed="rId23" cstate="print"/>
          <a:srcRect/>
          <a:stretch>
            <a:fillRect/>
          </a:stretch>
        </p:blipFill>
        <p:spPr bwMode="auto">
          <a:xfrm>
            <a:off x="2267744" y="0"/>
            <a:ext cx="2566190" cy="14131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TotalTime>
  <Words>1016</Words>
  <Application>Microsoft Office PowerPoint</Application>
  <PresentationFormat>On-screen Show (4:3)</PresentationFormat>
  <Paragraphs>145</Paragraphs>
  <Slides>27</Slides>
  <Notes>0</Notes>
  <HiddenSlides>0</HiddenSlides>
  <MMClips>1</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   Ahsanullah University Of Science And Technology Department Of Computer Science And Engineering</vt:lpstr>
      <vt:lpstr>Project Name</vt:lpstr>
      <vt:lpstr>Group Members</vt:lpstr>
      <vt:lpstr>Introduction</vt:lpstr>
      <vt:lpstr>Game History</vt:lpstr>
      <vt:lpstr>How to Play DX-Ball</vt:lpstr>
      <vt:lpstr>Components used in developing game</vt:lpstr>
      <vt:lpstr>Description of the Components</vt:lpstr>
      <vt:lpstr>                       Compiler</vt:lpstr>
      <vt:lpstr>                     Compiler</vt:lpstr>
      <vt:lpstr>Java </vt:lpstr>
      <vt:lpstr>Object oriented programming</vt:lpstr>
      <vt:lpstr>Example of Object Oriented principle</vt:lpstr>
      <vt:lpstr>Game Features</vt:lpstr>
      <vt:lpstr>New game:   * Single player                Load game:    Start a previously saved game Settings: *sound: sets the sound off or on *music: a music that will be being played through the whole time On/off *sfx: sound of Brick hitting and Ball throwing  etc. On/off Help: *instructions: how to play the game *Levels: details about the levels after levels *History: The story on which the game is based on   About: Info about the game developer Exit: Exit the game window</vt:lpstr>
      <vt:lpstr>Game Objects</vt:lpstr>
      <vt:lpstr>Game Images</vt:lpstr>
      <vt:lpstr>Game Images</vt:lpstr>
      <vt:lpstr>Game Images</vt:lpstr>
      <vt:lpstr>Game Screenshot</vt:lpstr>
      <vt:lpstr>Game Screenshot</vt:lpstr>
      <vt:lpstr>Game Screenshot Video</vt:lpstr>
      <vt:lpstr>Game Levels</vt:lpstr>
      <vt:lpstr>Game Levels</vt:lpstr>
      <vt:lpstr>What we couldn’t do</vt:lpstr>
      <vt:lpstr>Conclusion</vt:lpstr>
      <vt:lpstr>Slide 27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S_D_Bibs</dc:creator>
  <cp:lastModifiedBy>S_D_Bibs</cp:lastModifiedBy>
  <cp:revision>87</cp:revision>
  <dcterms:created xsi:type="dcterms:W3CDTF">2012-12-10T15:40:08Z</dcterms:created>
  <dcterms:modified xsi:type="dcterms:W3CDTF">2013-01-23T04:23:52Z</dcterms:modified>
</cp:coreProperties>
</file>