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DM Sans Bold" charset="1" panose="00000000000000000000"/>
      <p:regular r:id="rId29"/>
    </p:embeddedFont>
    <p:embeddedFont>
      <p:font typeface="DM Sans" charset="1" panose="000000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8.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43.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44.png" Type="http://schemas.openxmlformats.org/officeDocument/2006/relationships/image"/><Relationship Id="rId3" Target="../media/image2.png" Type="http://schemas.openxmlformats.org/officeDocument/2006/relationships/image"/><Relationship Id="rId30" Target="../media/image45.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136543"/>
            <a:ext cx="10910396" cy="3200970"/>
          </a:xfrm>
          <a:prstGeom prst="rect">
            <a:avLst/>
          </a:prstGeom>
        </p:spPr>
        <p:txBody>
          <a:bodyPr anchor="t" rtlCol="false" tIns="0" lIns="0" bIns="0" rIns="0">
            <a:spAutoFit/>
          </a:bodyPr>
          <a:lstStyle/>
          <a:p>
            <a:pPr algn="ctr">
              <a:lnSpc>
                <a:spcPts val="12218"/>
              </a:lnSpc>
            </a:pPr>
            <a:r>
              <a:rPr lang="en-US" b="true" sz="12998">
                <a:solidFill>
                  <a:srgbClr val="000000"/>
                </a:solidFill>
                <a:latin typeface="DM Sans Bold"/>
                <a:ea typeface="DM Sans Bold"/>
                <a:cs typeface="DM Sans Bold"/>
                <a:sym typeface="DM Sans Bold"/>
              </a:rPr>
              <a:t>AI Project presentation</a:t>
            </a:r>
          </a:p>
        </p:txBody>
      </p:sp>
      <p:sp>
        <p:nvSpPr>
          <p:cNvPr name="TextBox 18" id="18"/>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Presented by Group 6</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826778" y="5932303"/>
            <a:ext cx="16668032" cy="3362277"/>
          </a:xfrm>
          <a:custGeom>
            <a:avLst/>
            <a:gdLst/>
            <a:ahLst/>
            <a:cxnLst/>
            <a:rect r="r" b="b" t="t" l="l"/>
            <a:pathLst>
              <a:path h="3362277" w="16668032">
                <a:moveTo>
                  <a:pt x="0" y="0"/>
                </a:moveTo>
                <a:lnTo>
                  <a:pt x="16668032" y="0"/>
                </a:lnTo>
                <a:lnTo>
                  <a:pt x="16668032" y="3362277"/>
                </a:lnTo>
                <a:lnTo>
                  <a:pt x="0" y="3362277"/>
                </a:lnTo>
                <a:lnTo>
                  <a:pt x="0" y="0"/>
                </a:lnTo>
                <a:close/>
              </a:path>
            </a:pathLst>
          </a:custGeom>
          <a:blipFill>
            <a:blip r:embed="rId29"/>
            <a:stretch>
              <a:fillRect l="0" t="0" r="0" b="0"/>
            </a:stretch>
          </a:blipFill>
        </p:spPr>
      </p:sp>
      <p:sp>
        <p:nvSpPr>
          <p:cNvPr name="TextBox 17" id="17"/>
          <p:cNvSpPr txBox="true"/>
          <p:nvPr/>
        </p:nvSpPr>
        <p:spPr>
          <a:xfrm rot="0">
            <a:off x="4136549" y="4375283"/>
            <a:ext cx="10014901" cy="909320"/>
          </a:xfrm>
          <a:prstGeom prst="rect">
            <a:avLst/>
          </a:prstGeom>
        </p:spPr>
        <p:txBody>
          <a:bodyPr anchor="t" rtlCol="false" tIns="0" lIns="0" bIns="0" rIns="0">
            <a:spAutoFit/>
          </a:bodyPr>
          <a:lstStyle/>
          <a:p>
            <a:pPr algn="ctr">
              <a:lnSpc>
                <a:spcPts val="6789"/>
              </a:lnSpc>
            </a:pPr>
            <a:r>
              <a:rPr lang="en-US" b="true" sz="6999">
                <a:solidFill>
                  <a:srgbClr val="000000"/>
                </a:solidFill>
                <a:latin typeface="DM Sans Bold"/>
                <a:ea typeface="DM Sans Bold"/>
                <a:cs typeface="DM Sans Bold"/>
                <a:sym typeface="DM Sans Bold"/>
              </a:rPr>
              <a:t>Success cases</a:t>
            </a:r>
          </a:p>
        </p:txBody>
      </p:sp>
      <p:sp>
        <p:nvSpPr>
          <p:cNvPr name="TextBox 18" id="18"/>
          <p:cNvSpPr txBox="true"/>
          <p:nvPr/>
        </p:nvSpPr>
        <p:spPr>
          <a:xfrm rot="0">
            <a:off x="5486467" y="1897558"/>
            <a:ext cx="7315066" cy="2534875"/>
          </a:xfrm>
          <a:prstGeom prst="rect">
            <a:avLst/>
          </a:prstGeom>
        </p:spPr>
        <p:txBody>
          <a:bodyPr anchor="t" rtlCol="false" tIns="0" lIns="0" bIns="0" rIns="0">
            <a:spAutoFit/>
          </a:bodyPr>
          <a:lstStyle/>
          <a:p>
            <a:pPr algn="ctr">
              <a:lnSpc>
                <a:spcPts val="18952"/>
              </a:lnSpc>
            </a:pPr>
            <a:r>
              <a:rPr lang="en-US" b="true" sz="19538">
                <a:solidFill>
                  <a:srgbClr val="000000"/>
                </a:solidFill>
                <a:latin typeface="DM Sans Bold"/>
                <a:ea typeface="DM Sans Bold"/>
                <a:cs typeface="DM Sans Bold"/>
                <a:sym typeface="DM Sans Bold"/>
              </a:rPr>
              <a:t>100%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898168"/>
            <a:ext cx="7848753"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a:ea typeface="DM Sans"/>
                <a:cs typeface="DM Sans"/>
                <a:sym typeface="DM Sans"/>
              </a:rPr>
              <a:t>Reinforcement</a:t>
            </a:r>
          </a:p>
        </p:txBody>
      </p:sp>
      <p:sp>
        <p:nvSpPr>
          <p:cNvPr name="TextBox 5" id="5"/>
          <p:cNvSpPr txBox="true"/>
          <p:nvPr/>
        </p:nvSpPr>
        <p:spPr>
          <a:xfrm rot="0">
            <a:off x="1504950" y="4164004"/>
            <a:ext cx="7707571" cy="426720"/>
          </a:xfrm>
          <a:prstGeom prst="rect">
            <a:avLst/>
          </a:prstGeom>
        </p:spPr>
        <p:txBody>
          <a:bodyPr anchor="t" rtlCol="false" tIns="0" lIns="0" bIns="0" rIns="0">
            <a:spAutoFit/>
          </a:bodyPr>
          <a:lstStyle/>
          <a:p>
            <a:pPr algn="l" marL="0" indent="0" lvl="0">
              <a:lnSpc>
                <a:spcPts val="3509"/>
              </a:lnSpc>
              <a:spcBef>
                <a:spcPct val="0"/>
              </a:spcBef>
            </a:pPr>
            <a:r>
              <a:rPr lang="en-US" sz="2599" spc="155">
                <a:solidFill>
                  <a:srgbClr val="000000"/>
                </a:solidFill>
                <a:latin typeface="DM Sans"/>
                <a:ea typeface="DM Sans"/>
                <a:cs typeface="DM Sans"/>
                <a:sym typeface="DM Sans"/>
              </a:rPr>
              <a:t>Phụ trách: Nguyễn Huy Minh</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1" id="11"/>
          <p:cNvSpPr txBox="true"/>
          <p:nvPr/>
        </p:nvSpPr>
        <p:spPr>
          <a:xfrm rot="0">
            <a:off x="1504950" y="4838885"/>
            <a:ext cx="6777860" cy="2396549"/>
          </a:xfrm>
          <a:prstGeom prst="rect">
            <a:avLst/>
          </a:prstGeom>
        </p:spPr>
        <p:txBody>
          <a:bodyPr anchor="t" rtlCol="false" tIns="0" lIns="0" bIns="0" rIns="0">
            <a:spAutoFit/>
          </a:bodyPr>
          <a:lstStyle/>
          <a:p>
            <a:pPr algn="l">
              <a:lnSpc>
                <a:spcPts val="9656"/>
              </a:lnSpc>
              <a:spcBef>
                <a:spcPct val="0"/>
              </a:spcBef>
            </a:pPr>
            <a:r>
              <a:rPr lang="en-US" b="true" sz="6897">
                <a:solidFill>
                  <a:srgbClr val="000000"/>
                </a:solidFill>
                <a:latin typeface="DM Sans Bold"/>
                <a:ea typeface="DM Sans Bold"/>
                <a:cs typeface="DM Sans Bold"/>
                <a:sym typeface="DM Sans Bold"/>
              </a:rPr>
              <a:t>Question 1: Value Iteration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5897819" y="3165029"/>
            <a:ext cx="12040109" cy="3148777"/>
          </a:xfrm>
          <a:custGeom>
            <a:avLst/>
            <a:gdLst/>
            <a:ahLst/>
            <a:cxnLst/>
            <a:rect r="r" b="b" t="t" l="l"/>
            <a:pathLst>
              <a:path h="3148777" w="12040109">
                <a:moveTo>
                  <a:pt x="0" y="0"/>
                </a:moveTo>
                <a:lnTo>
                  <a:pt x="12040109" y="0"/>
                </a:lnTo>
                <a:lnTo>
                  <a:pt x="12040109" y="3148778"/>
                </a:lnTo>
                <a:lnTo>
                  <a:pt x="0" y="3148778"/>
                </a:lnTo>
                <a:lnTo>
                  <a:pt x="0" y="0"/>
                </a:lnTo>
                <a:close/>
              </a:path>
            </a:pathLst>
          </a:custGeom>
          <a:blipFill>
            <a:blip r:embed="rId3"/>
            <a:stretch>
              <a:fillRect l="0" t="0" r="0" b="0"/>
            </a:stretch>
          </a:blipFill>
        </p:spPr>
      </p:sp>
      <p:sp>
        <p:nvSpPr>
          <p:cNvPr name="TextBox 4" id="4"/>
          <p:cNvSpPr txBox="true"/>
          <p:nvPr/>
        </p:nvSpPr>
        <p:spPr>
          <a:xfrm rot="0">
            <a:off x="1028700" y="1808077"/>
            <a:ext cx="14467132" cy="896807"/>
          </a:xfrm>
          <a:prstGeom prst="rect">
            <a:avLst/>
          </a:prstGeom>
        </p:spPr>
        <p:txBody>
          <a:bodyPr anchor="t" rtlCol="false" tIns="0" lIns="0" bIns="0" rIns="0">
            <a:spAutoFit/>
          </a:bodyPr>
          <a:lstStyle/>
          <a:p>
            <a:pPr algn="l">
              <a:lnSpc>
                <a:spcPts val="6690"/>
              </a:lnSpc>
            </a:pPr>
            <a:r>
              <a:rPr lang="en-US" sz="6897" b="true">
                <a:solidFill>
                  <a:srgbClr val="000000"/>
                </a:solidFill>
                <a:latin typeface="DM Sans Bold"/>
                <a:ea typeface="DM Sans Bold"/>
                <a:cs typeface="DM Sans Bold"/>
                <a:sym typeface="DM Sans Bold"/>
              </a:rPr>
              <a:t>Hàm computeQValueFromValues</a:t>
            </a:r>
          </a:p>
        </p:txBody>
      </p:sp>
      <p:sp>
        <p:nvSpPr>
          <p:cNvPr name="TextBox 5" id="5"/>
          <p:cNvSpPr txBox="true"/>
          <p:nvPr/>
        </p:nvSpPr>
        <p:spPr>
          <a:xfrm rot="0">
            <a:off x="1028700" y="3098354"/>
            <a:ext cx="4643734" cy="4257675"/>
          </a:xfrm>
          <a:prstGeom prst="rect">
            <a:avLst/>
          </a:prstGeom>
        </p:spPr>
        <p:txBody>
          <a:bodyPr anchor="t" rtlCol="false" tIns="0" lIns="0" bIns="0" rIns="0">
            <a:spAutoFit/>
          </a:bodyPr>
          <a:lstStyle/>
          <a:p>
            <a:pPr algn="l">
              <a:lnSpc>
                <a:spcPts val="4200"/>
              </a:lnSpc>
              <a:spcBef>
                <a:spcPct val="0"/>
              </a:spcBef>
            </a:pPr>
            <a:r>
              <a:rPr lang="en-US" sz="3000" spc="-246">
                <a:solidFill>
                  <a:srgbClr val="000000"/>
                </a:solidFill>
                <a:latin typeface="DM Sans"/>
                <a:ea typeface="DM Sans"/>
                <a:cs typeface="DM Sans"/>
                <a:sym typeface="DM Sans"/>
              </a:rPr>
              <a:t>Hàm này tính tổng tích xác suất xảy ra mỗi trạng thái phụ khi thực hiện hành động, phần thưởng thu được, giá trị hiện tại của trạng thái phụ và giá trị gamma để tính ra giá trị Q, tức phần được tính tổng trong công thức trên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7657753" y="3165029"/>
            <a:ext cx="7696003" cy="5552307"/>
          </a:xfrm>
          <a:custGeom>
            <a:avLst/>
            <a:gdLst/>
            <a:ahLst/>
            <a:cxnLst/>
            <a:rect r="r" b="b" t="t" l="l"/>
            <a:pathLst>
              <a:path h="5552307" w="7696003">
                <a:moveTo>
                  <a:pt x="0" y="0"/>
                </a:moveTo>
                <a:lnTo>
                  <a:pt x="7696004" y="0"/>
                </a:lnTo>
                <a:lnTo>
                  <a:pt x="7696004" y="5552307"/>
                </a:lnTo>
                <a:lnTo>
                  <a:pt x="0" y="5552307"/>
                </a:lnTo>
                <a:lnTo>
                  <a:pt x="0" y="0"/>
                </a:lnTo>
                <a:close/>
              </a:path>
            </a:pathLst>
          </a:custGeom>
          <a:blipFill>
            <a:blip r:embed="rId3"/>
            <a:stretch>
              <a:fillRect l="0" t="0" r="0" b="0"/>
            </a:stretch>
          </a:blipFill>
        </p:spPr>
      </p:sp>
      <p:sp>
        <p:nvSpPr>
          <p:cNvPr name="TextBox 4" id="4"/>
          <p:cNvSpPr txBox="true"/>
          <p:nvPr/>
        </p:nvSpPr>
        <p:spPr>
          <a:xfrm rot="0">
            <a:off x="1028700" y="1808077"/>
            <a:ext cx="14467132" cy="896807"/>
          </a:xfrm>
          <a:prstGeom prst="rect">
            <a:avLst/>
          </a:prstGeom>
        </p:spPr>
        <p:txBody>
          <a:bodyPr anchor="t" rtlCol="false" tIns="0" lIns="0" bIns="0" rIns="0">
            <a:spAutoFit/>
          </a:bodyPr>
          <a:lstStyle/>
          <a:p>
            <a:pPr algn="l">
              <a:lnSpc>
                <a:spcPts val="6690"/>
              </a:lnSpc>
            </a:pPr>
            <a:r>
              <a:rPr lang="en-US" sz="6897" b="true">
                <a:solidFill>
                  <a:srgbClr val="000000"/>
                </a:solidFill>
                <a:latin typeface="DM Sans Bold"/>
                <a:ea typeface="DM Sans Bold"/>
                <a:cs typeface="DM Sans Bold"/>
                <a:sym typeface="DM Sans Bold"/>
              </a:rPr>
              <a:t>Hàm computeActionFromValues</a:t>
            </a:r>
          </a:p>
        </p:txBody>
      </p:sp>
      <p:sp>
        <p:nvSpPr>
          <p:cNvPr name="TextBox 5" id="5"/>
          <p:cNvSpPr txBox="true"/>
          <p:nvPr/>
        </p:nvSpPr>
        <p:spPr>
          <a:xfrm rot="0">
            <a:off x="1028700" y="3098354"/>
            <a:ext cx="4643734" cy="4791075"/>
          </a:xfrm>
          <a:prstGeom prst="rect">
            <a:avLst/>
          </a:prstGeom>
        </p:spPr>
        <p:txBody>
          <a:bodyPr anchor="t" rtlCol="false" tIns="0" lIns="0" bIns="0" rIns="0">
            <a:spAutoFit/>
          </a:bodyPr>
          <a:lstStyle/>
          <a:p>
            <a:pPr algn="l">
              <a:lnSpc>
                <a:spcPts val="4200"/>
              </a:lnSpc>
            </a:pPr>
            <a:r>
              <a:rPr lang="en-US" sz="3000" spc="-246">
                <a:solidFill>
                  <a:srgbClr val="000000"/>
                </a:solidFill>
                <a:latin typeface="DM Sans"/>
                <a:ea typeface="DM Sans"/>
                <a:cs typeface="DM Sans"/>
                <a:sym typeface="DM Sans"/>
              </a:rPr>
              <a:t>Hàm này sử dụng giá trị Q đã tính toán để tìm giá trị max tại k+1 chính xác như công thức.</a:t>
            </a:r>
          </a:p>
          <a:p>
            <a:pPr algn="l">
              <a:lnSpc>
                <a:spcPts val="4200"/>
              </a:lnSpc>
              <a:spcBef>
                <a:spcPct val="0"/>
              </a:spcBef>
            </a:pPr>
            <a:r>
              <a:rPr lang="en-US" sz="3000" spc="-246">
                <a:solidFill>
                  <a:srgbClr val="000000"/>
                </a:solidFill>
                <a:latin typeface="DM Sans"/>
                <a:ea typeface="DM Sans"/>
                <a:cs typeface="DM Sans"/>
                <a:sym typeface="DM Sans"/>
              </a:rPr>
              <a:t>Để lưu trữ giá trị của mỗi hành động cần tìm giá trị lớn nhất (argMax), sử dụng một bộ đếm được triển khai sẵn trong chương trình có cấu trúc dictionary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898168"/>
            <a:ext cx="7848753"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a:ea typeface="DM Sans"/>
                <a:cs typeface="DM Sans"/>
                <a:sym typeface="DM Sans"/>
              </a:rPr>
              <a:t>Reinforcement</a:t>
            </a:r>
          </a:p>
        </p:txBody>
      </p:sp>
      <p:sp>
        <p:nvSpPr>
          <p:cNvPr name="TextBox 5" id="5"/>
          <p:cNvSpPr txBox="true"/>
          <p:nvPr/>
        </p:nvSpPr>
        <p:spPr>
          <a:xfrm rot="0">
            <a:off x="1504950" y="4164004"/>
            <a:ext cx="7707571" cy="426720"/>
          </a:xfrm>
          <a:prstGeom prst="rect">
            <a:avLst/>
          </a:prstGeom>
        </p:spPr>
        <p:txBody>
          <a:bodyPr anchor="t" rtlCol="false" tIns="0" lIns="0" bIns="0" rIns="0">
            <a:spAutoFit/>
          </a:bodyPr>
          <a:lstStyle/>
          <a:p>
            <a:pPr algn="l" marL="0" indent="0" lvl="0">
              <a:lnSpc>
                <a:spcPts val="3509"/>
              </a:lnSpc>
              <a:spcBef>
                <a:spcPct val="0"/>
              </a:spcBef>
            </a:pPr>
            <a:r>
              <a:rPr lang="en-US" sz="2599" spc="155">
                <a:solidFill>
                  <a:srgbClr val="000000"/>
                </a:solidFill>
                <a:latin typeface="DM Sans"/>
                <a:ea typeface="DM Sans"/>
                <a:cs typeface="DM Sans"/>
                <a:sym typeface="DM Sans"/>
              </a:rPr>
              <a:t>Phụ trách: Nguyễn Huy Minh</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1" id="11"/>
          <p:cNvSpPr txBox="true"/>
          <p:nvPr/>
        </p:nvSpPr>
        <p:spPr>
          <a:xfrm rot="0">
            <a:off x="1504950" y="4838885"/>
            <a:ext cx="6777860" cy="2396549"/>
          </a:xfrm>
          <a:prstGeom prst="rect">
            <a:avLst/>
          </a:prstGeom>
        </p:spPr>
        <p:txBody>
          <a:bodyPr anchor="t" rtlCol="false" tIns="0" lIns="0" bIns="0" rIns="0">
            <a:spAutoFit/>
          </a:bodyPr>
          <a:lstStyle/>
          <a:p>
            <a:pPr algn="l">
              <a:lnSpc>
                <a:spcPts val="9656"/>
              </a:lnSpc>
              <a:spcBef>
                <a:spcPct val="0"/>
              </a:spcBef>
            </a:pPr>
            <a:r>
              <a:rPr lang="en-US" b="true" sz="6897">
                <a:solidFill>
                  <a:srgbClr val="000000"/>
                </a:solidFill>
                <a:latin typeface="DM Sans Bold"/>
                <a:ea typeface="DM Sans Bold"/>
                <a:cs typeface="DM Sans Bold"/>
                <a:sym typeface="DM Sans Bold"/>
              </a:rPr>
              <a:t>Question 2: Policies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965165" y="2704884"/>
            <a:ext cx="4724826" cy="7131288"/>
          </a:xfrm>
          <a:custGeom>
            <a:avLst/>
            <a:gdLst/>
            <a:ahLst/>
            <a:cxnLst/>
            <a:rect r="r" b="b" t="t" l="l"/>
            <a:pathLst>
              <a:path h="7131288" w="4724826">
                <a:moveTo>
                  <a:pt x="0" y="0"/>
                </a:moveTo>
                <a:lnTo>
                  <a:pt x="4724826" y="0"/>
                </a:lnTo>
                <a:lnTo>
                  <a:pt x="4724826" y="7131288"/>
                </a:lnTo>
                <a:lnTo>
                  <a:pt x="0" y="7131288"/>
                </a:lnTo>
                <a:lnTo>
                  <a:pt x="0" y="0"/>
                </a:lnTo>
                <a:close/>
              </a:path>
            </a:pathLst>
          </a:custGeom>
          <a:blipFill>
            <a:blip r:embed="rId3"/>
            <a:stretch>
              <a:fillRect l="0" t="0" r="-2012" b="0"/>
            </a:stretch>
          </a:blipFill>
        </p:spPr>
      </p:sp>
      <p:sp>
        <p:nvSpPr>
          <p:cNvPr name="TextBox 4" id="4"/>
          <p:cNvSpPr txBox="true"/>
          <p:nvPr/>
        </p:nvSpPr>
        <p:spPr>
          <a:xfrm rot="0">
            <a:off x="1028700" y="1808077"/>
            <a:ext cx="14467132" cy="896807"/>
          </a:xfrm>
          <a:prstGeom prst="rect">
            <a:avLst/>
          </a:prstGeom>
        </p:spPr>
        <p:txBody>
          <a:bodyPr anchor="t" rtlCol="false" tIns="0" lIns="0" bIns="0" rIns="0">
            <a:spAutoFit/>
          </a:bodyPr>
          <a:lstStyle/>
          <a:p>
            <a:pPr algn="l">
              <a:lnSpc>
                <a:spcPts val="6690"/>
              </a:lnSpc>
            </a:pPr>
            <a:r>
              <a:rPr lang="en-US" sz="6897" b="true">
                <a:solidFill>
                  <a:srgbClr val="000000"/>
                </a:solidFill>
                <a:latin typeface="DM Sans Bold"/>
                <a:ea typeface="DM Sans Bold"/>
                <a:cs typeface="DM Sans Bold"/>
                <a:sym typeface="DM Sans Bold"/>
              </a:rPr>
              <a:t>Hàm computeActionFromValues</a:t>
            </a:r>
          </a:p>
        </p:txBody>
      </p:sp>
      <p:sp>
        <p:nvSpPr>
          <p:cNvPr name="TextBox 5" id="5"/>
          <p:cNvSpPr txBox="true"/>
          <p:nvPr/>
        </p:nvSpPr>
        <p:spPr>
          <a:xfrm rot="0">
            <a:off x="1139655" y="2749639"/>
            <a:ext cx="6688475" cy="5324475"/>
          </a:xfrm>
          <a:prstGeom prst="rect">
            <a:avLst/>
          </a:prstGeom>
        </p:spPr>
        <p:txBody>
          <a:bodyPr anchor="t" rtlCol="false" tIns="0" lIns="0" bIns="0" rIns="0">
            <a:spAutoFit/>
          </a:bodyPr>
          <a:lstStyle/>
          <a:p>
            <a:pPr algn="l" marL="647700" indent="-323850" lvl="1">
              <a:lnSpc>
                <a:spcPts val="4200"/>
              </a:lnSpc>
              <a:buFont typeface="Arial"/>
              <a:buChar char="•"/>
            </a:pPr>
            <a:r>
              <a:rPr lang="en-US" sz="3000" spc="-246">
                <a:solidFill>
                  <a:srgbClr val="000000"/>
                </a:solidFill>
                <a:latin typeface="DM Sans"/>
                <a:ea typeface="DM Sans"/>
                <a:cs typeface="DM Sans"/>
                <a:sym typeface="DM Sans"/>
              </a:rPr>
              <a:t>Chúng ta biết rằng độ nhiễu (noise) càng thấp và hệ số chiết khấu (discount factor) càng cao thì càng tốt; bởi vì tăng độ nhiễu sẽ dẫn đến tăng các hành động không mong muốn và hệ số chiết khấu càng cao thì khi độ dài đường đi để đạt mục tiêu tăng lên, giá trị thu được sẽ bị giảm ít hơn. </a:t>
            </a:r>
          </a:p>
          <a:p>
            <a:pPr algn="l" marL="647700" indent="-323850" lvl="1">
              <a:lnSpc>
                <a:spcPts val="4200"/>
              </a:lnSpc>
              <a:buFont typeface="Arial"/>
              <a:buChar char="•"/>
            </a:pPr>
            <a:r>
              <a:rPr lang="en-US" sz="3000" spc="-246">
                <a:solidFill>
                  <a:srgbClr val="000000"/>
                </a:solidFill>
                <a:latin typeface="DM Sans"/>
                <a:ea typeface="DM Sans"/>
                <a:cs typeface="DM Sans"/>
                <a:sym typeface="DM Sans"/>
              </a:rPr>
              <a:t>Sau đây là các tham số đã được chỉnh sửa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04950" y="8151866"/>
            <a:ext cx="5927769" cy="1415281"/>
          </a:xfrm>
          <a:custGeom>
            <a:avLst/>
            <a:gdLst/>
            <a:ahLst/>
            <a:cxnLst/>
            <a:rect r="r" b="b" t="t" l="l"/>
            <a:pathLst>
              <a:path h="1415281" w="5927769">
                <a:moveTo>
                  <a:pt x="0" y="0"/>
                </a:moveTo>
                <a:lnTo>
                  <a:pt x="5927769" y="0"/>
                </a:lnTo>
                <a:lnTo>
                  <a:pt x="5927769" y="1415281"/>
                </a:lnTo>
                <a:lnTo>
                  <a:pt x="0" y="1415281"/>
                </a:lnTo>
                <a:lnTo>
                  <a:pt x="0" y="0"/>
                </a:lnTo>
                <a:close/>
              </a:path>
            </a:pathLst>
          </a:custGeom>
          <a:blipFill>
            <a:blip r:embed="rId13"/>
            <a:stretch>
              <a:fillRect l="0" t="0" r="0" b="0"/>
            </a:stretch>
          </a:blipFill>
        </p:spPr>
      </p:sp>
      <p:sp>
        <p:nvSpPr>
          <p:cNvPr name="TextBox 9" id="9"/>
          <p:cNvSpPr txBox="true"/>
          <p:nvPr/>
        </p:nvSpPr>
        <p:spPr>
          <a:xfrm rot="0">
            <a:off x="1504950" y="2964890"/>
            <a:ext cx="7848753"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a:ea typeface="DM Sans"/>
                <a:cs typeface="DM Sans"/>
                <a:sym typeface="DM Sans"/>
              </a:rPr>
              <a:t>Reinforcement</a:t>
            </a:r>
          </a:p>
        </p:txBody>
      </p:sp>
      <p:sp>
        <p:nvSpPr>
          <p:cNvPr name="TextBox 10" id="10"/>
          <p:cNvSpPr txBox="true"/>
          <p:nvPr/>
        </p:nvSpPr>
        <p:spPr>
          <a:xfrm rot="0">
            <a:off x="1504950" y="4160513"/>
            <a:ext cx="7707571" cy="426720"/>
          </a:xfrm>
          <a:prstGeom prst="rect">
            <a:avLst/>
          </a:prstGeom>
        </p:spPr>
        <p:txBody>
          <a:bodyPr anchor="t" rtlCol="false" tIns="0" lIns="0" bIns="0" rIns="0">
            <a:spAutoFit/>
          </a:bodyPr>
          <a:lstStyle/>
          <a:p>
            <a:pPr algn="l" marL="0" indent="0" lvl="0">
              <a:lnSpc>
                <a:spcPts val="3509"/>
              </a:lnSpc>
              <a:spcBef>
                <a:spcPct val="0"/>
              </a:spcBef>
            </a:pPr>
            <a:r>
              <a:rPr lang="en-US" sz="2599" spc="155">
                <a:solidFill>
                  <a:srgbClr val="000000"/>
                </a:solidFill>
                <a:latin typeface="DM Sans"/>
                <a:ea typeface="DM Sans"/>
                <a:cs typeface="DM Sans"/>
                <a:sym typeface="DM Sans"/>
              </a:rPr>
              <a:t>Phụ trách: Nguyễn Huy Minh</a:t>
            </a:r>
          </a:p>
        </p:txBody>
      </p:sp>
      <p:sp>
        <p:nvSpPr>
          <p:cNvPr name="TextBox 11" id="11"/>
          <p:cNvSpPr txBox="true"/>
          <p:nvPr/>
        </p:nvSpPr>
        <p:spPr>
          <a:xfrm rot="0">
            <a:off x="1504950" y="4785513"/>
            <a:ext cx="9868748" cy="1177349"/>
          </a:xfrm>
          <a:prstGeom prst="rect">
            <a:avLst/>
          </a:prstGeom>
        </p:spPr>
        <p:txBody>
          <a:bodyPr anchor="t" rtlCol="false" tIns="0" lIns="0" bIns="0" rIns="0">
            <a:spAutoFit/>
          </a:bodyPr>
          <a:lstStyle/>
          <a:p>
            <a:pPr algn="l">
              <a:lnSpc>
                <a:spcPts val="9656"/>
              </a:lnSpc>
              <a:spcBef>
                <a:spcPct val="0"/>
              </a:spcBef>
            </a:pPr>
            <a:r>
              <a:rPr lang="en-US" b="true" sz="6897">
                <a:solidFill>
                  <a:srgbClr val="000000"/>
                </a:solidFill>
                <a:latin typeface="DM Sans Bold"/>
                <a:ea typeface="DM Sans Bold"/>
                <a:cs typeface="DM Sans Bold"/>
                <a:sym typeface="DM Sans Bold"/>
              </a:rPr>
              <a:t>Question 3: Q-Learning</a:t>
            </a:r>
          </a:p>
        </p:txBody>
      </p:sp>
      <p:sp>
        <p:nvSpPr>
          <p:cNvPr name="TextBox 12" id="12"/>
          <p:cNvSpPr txBox="true"/>
          <p:nvPr/>
        </p:nvSpPr>
        <p:spPr>
          <a:xfrm rot="0">
            <a:off x="1504950" y="6227816"/>
            <a:ext cx="17190779" cy="1590675"/>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DM Sans Bold"/>
                <a:ea typeface="DM Sans Bold"/>
                <a:cs typeface="DM Sans Bold"/>
                <a:sym typeface="DM Sans Bold"/>
              </a:rPr>
              <a:t>Ở phần này, cần thay đổi 4 hàm getQValue, computeValueFromQValues, update và computeActionFromQValues trong lớp QLearningAgent ở file qlearningAgents.py để triển khai công thức sau</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478026" y="3165029"/>
            <a:ext cx="11291814" cy="2677732"/>
          </a:xfrm>
          <a:custGeom>
            <a:avLst/>
            <a:gdLst/>
            <a:ahLst/>
            <a:cxnLst/>
            <a:rect r="r" b="b" t="t" l="l"/>
            <a:pathLst>
              <a:path h="2677732" w="11291814">
                <a:moveTo>
                  <a:pt x="0" y="0"/>
                </a:moveTo>
                <a:lnTo>
                  <a:pt x="11291814" y="0"/>
                </a:lnTo>
                <a:lnTo>
                  <a:pt x="11291814" y="2677733"/>
                </a:lnTo>
                <a:lnTo>
                  <a:pt x="0" y="2677733"/>
                </a:lnTo>
                <a:lnTo>
                  <a:pt x="0" y="0"/>
                </a:lnTo>
                <a:close/>
              </a:path>
            </a:pathLst>
          </a:custGeom>
          <a:blipFill>
            <a:blip r:embed="rId3"/>
            <a:stretch>
              <a:fillRect l="0" t="0" r="0" b="0"/>
            </a:stretch>
          </a:blipFill>
        </p:spPr>
      </p:sp>
      <p:sp>
        <p:nvSpPr>
          <p:cNvPr name="TextBox 4" id="4"/>
          <p:cNvSpPr txBox="true"/>
          <p:nvPr/>
        </p:nvSpPr>
        <p:spPr>
          <a:xfrm rot="0">
            <a:off x="1028700" y="1808077"/>
            <a:ext cx="5257872" cy="896807"/>
          </a:xfrm>
          <a:prstGeom prst="rect">
            <a:avLst/>
          </a:prstGeom>
        </p:spPr>
        <p:txBody>
          <a:bodyPr anchor="t" rtlCol="false" tIns="0" lIns="0" bIns="0" rIns="0">
            <a:spAutoFit/>
          </a:bodyPr>
          <a:lstStyle/>
          <a:p>
            <a:pPr algn="l">
              <a:lnSpc>
                <a:spcPts val="6690"/>
              </a:lnSpc>
            </a:pPr>
            <a:r>
              <a:rPr lang="en-US" sz="6897" b="true">
                <a:solidFill>
                  <a:srgbClr val="000000"/>
                </a:solidFill>
                <a:latin typeface="DM Sans Bold"/>
                <a:ea typeface="DM Sans Bold"/>
                <a:cs typeface="DM Sans Bold"/>
                <a:sym typeface="DM Sans Bold"/>
              </a:rPr>
              <a:t>Hàm update</a:t>
            </a:r>
          </a:p>
        </p:txBody>
      </p:sp>
      <p:sp>
        <p:nvSpPr>
          <p:cNvPr name="TextBox 5" id="5"/>
          <p:cNvSpPr txBox="true"/>
          <p:nvPr/>
        </p:nvSpPr>
        <p:spPr>
          <a:xfrm rot="0">
            <a:off x="1028700" y="3098354"/>
            <a:ext cx="4643734" cy="6391275"/>
          </a:xfrm>
          <a:prstGeom prst="rect">
            <a:avLst/>
          </a:prstGeom>
        </p:spPr>
        <p:txBody>
          <a:bodyPr anchor="t" rtlCol="false" tIns="0" lIns="0" bIns="0" rIns="0">
            <a:spAutoFit/>
          </a:bodyPr>
          <a:lstStyle/>
          <a:p>
            <a:pPr algn="l">
              <a:lnSpc>
                <a:spcPts val="4200"/>
              </a:lnSpc>
              <a:spcBef>
                <a:spcPct val="0"/>
              </a:spcBef>
            </a:pPr>
            <a:r>
              <a:rPr lang="en-US" sz="3000" spc="-246">
                <a:solidFill>
                  <a:srgbClr val="000000"/>
                </a:solidFill>
                <a:latin typeface="DM Sans"/>
                <a:ea typeface="DM Sans"/>
                <a:cs typeface="DM Sans"/>
                <a:sym typeface="DM Sans"/>
              </a:rPr>
              <a:t>Hàm trước tiên kiểm tra xem trạng thái này đã được xét trước đó chưa và nếu chưa thì cần một bộ đếm kiểu dictionary cho nó. Sau đó làm chính xác theo công thức, sử dụng gamma và phần thưởng để tính mẫu trước. Sau đó thực thi dòng thứ hai của công thức và cập nhật giá trị Q cho trạng thái này với hành động đã thực hiện ở đầu vào hàm</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28700" y="3814953"/>
            <a:ext cx="10824306" cy="5443347"/>
          </a:xfrm>
          <a:custGeom>
            <a:avLst/>
            <a:gdLst/>
            <a:ahLst/>
            <a:cxnLst/>
            <a:rect r="r" b="b" t="t" l="l"/>
            <a:pathLst>
              <a:path h="5443347" w="10824306">
                <a:moveTo>
                  <a:pt x="0" y="0"/>
                </a:moveTo>
                <a:lnTo>
                  <a:pt x="10824306" y="0"/>
                </a:lnTo>
                <a:lnTo>
                  <a:pt x="10824306" y="5443347"/>
                </a:lnTo>
                <a:lnTo>
                  <a:pt x="0" y="5443347"/>
                </a:lnTo>
                <a:lnTo>
                  <a:pt x="0" y="0"/>
                </a:lnTo>
                <a:close/>
              </a:path>
            </a:pathLst>
          </a:custGeom>
          <a:blipFill>
            <a:blip r:embed="rId3"/>
            <a:stretch>
              <a:fillRect l="0" t="0" r="0" b="0"/>
            </a:stretch>
          </a:blipFill>
        </p:spPr>
      </p:sp>
      <p:sp>
        <p:nvSpPr>
          <p:cNvPr name="TextBox 4" id="4"/>
          <p:cNvSpPr txBox="true"/>
          <p:nvPr/>
        </p:nvSpPr>
        <p:spPr>
          <a:xfrm rot="0">
            <a:off x="1028700" y="1808077"/>
            <a:ext cx="14784146" cy="896807"/>
          </a:xfrm>
          <a:prstGeom prst="rect">
            <a:avLst/>
          </a:prstGeom>
        </p:spPr>
        <p:txBody>
          <a:bodyPr anchor="t" rtlCol="false" tIns="0" lIns="0" bIns="0" rIns="0">
            <a:spAutoFit/>
          </a:bodyPr>
          <a:lstStyle/>
          <a:p>
            <a:pPr algn="l">
              <a:lnSpc>
                <a:spcPts val="6690"/>
              </a:lnSpc>
            </a:pPr>
            <a:r>
              <a:rPr lang="en-US" sz="6897" b="true">
                <a:solidFill>
                  <a:srgbClr val="000000"/>
                </a:solidFill>
                <a:latin typeface="DM Sans Bold"/>
                <a:ea typeface="DM Sans Bold"/>
                <a:cs typeface="DM Sans Bold"/>
                <a:sym typeface="DM Sans Bold"/>
              </a:rPr>
              <a:t>Hàm computeActionFromQValues</a:t>
            </a:r>
          </a:p>
        </p:txBody>
      </p:sp>
      <p:sp>
        <p:nvSpPr>
          <p:cNvPr name="TextBox 5" id="5"/>
          <p:cNvSpPr txBox="true"/>
          <p:nvPr/>
        </p:nvSpPr>
        <p:spPr>
          <a:xfrm rot="0">
            <a:off x="1028700" y="3098354"/>
            <a:ext cx="13044608" cy="523875"/>
          </a:xfrm>
          <a:prstGeom prst="rect">
            <a:avLst/>
          </a:prstGeom>
        </p:spPr>
        <p:txBody>
          <a:bodyPr anchor="t" rtlCol="false" tIns="0" lIns="0" bIns="0" rIns="0">
            <a:spAutoFit/>
          </a:bodyPr>
          <a:lstStyle/>
          <a:p>
            <a:pPr algn="l">
              <a:lnSpc>
                <a:spcPts val="4200"/>
              </a:lnSpc>
              <a:spcBef>
                <a:spcPct val="0"/>
              </a:spcBef>
            </a:pPr>
            <a:r>
              <a:rPr lang="en-US" sz="3000" spc="-246">
                <a:solidFill>
                  <a:srgbClr val="000000"/>
                </a:solidFill>
                <a:latin typeface="DM Sans"/>
                <a:ea typeface="DM Sans"/>
                <a:cs typeface="DM Sans"/>
                <a:sym typeface="DM Sans"/>
              </a:rPr>
              <a:t>Trong hàm này, chúng ta tìm hành động tốt nhất và để chọn nó, sử dụng hàm random</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28700" y="4177342"/>
            <a:ext cx="11084353" cy="5080958"/>
          </a:xfrm>
          <a:custGeom>
            <a:avLst/>
            <a:gdLst/>
            <a:ahLst/>
            <a:cxnLst/>
            <a:rect r="r" b="b" t="t" l="l"/>
            <a:pathLst>
              <a:path h="5080958" w="11084353">
                <a:moveTo>
                  <a:pt x="0" y="0"/>
                </a:moveTo>
                <a:lnTo>
                  <a:pt x="11084353" y="0"/>
                </a:lnTo>
                <a:lnTo>
                  <a:pt x="11084353" y="5080958"/>
                </a:lnTo>
                <a:lnTo>
                  <a:pt x="0" y="5080958"/>
                </a:lnTo>
                <a:lnTo>
                  <a:pt x="0" y="0"/>
                </a:lnTo>
                <a:close/>
              </a:path>
            </a:pathLst>
          </a:custGeom>
          <a:blipFill>
            <a:blip r:embed="rId3"/>
            <a:stretch>
              <a:fillRect l="0" t="0" r="0" b="0"/>
            </a:stretch>
          </a:blipFill>
        </p:spPr>
      </p:sp>
      <p:sp>
        <p:nvSpPr>
          <p:cNvPr name="TextBox 4" id="4"/>
          <p:cNvSpPr txBox="true"/>
          <p:nvPr/>
        </p:nvSpPr>
        <p:spPr>
          <a:xfrm rot="0">
            <a:off x="1028700" y="1808077"/>
            <a:ext cx="15323071" cy="896807"/>
          </a:xfrm>
          <a:prstGeom prst="rect">
            <a:avLst/>
          </a:prstGeom>
        </p:spPr>
        <p:txBody>
          <a:bodyPr anchor="t" rtlCol="false" tIns="0" lIns="0" bIns="0" rIns="0">
            <a:spAutoFit/>
          </a:bodyPr>
          <a:lstStyle/>
          <a:p>
            <a:pPr algn="l">
              <a:lnSpc>
                <a:spcPts val="6690"/>
              </a:lnSpc>
            </a:pPr>
            <a:r>
              <a:rPr lang="en-US" sz="6897" b="true">
                <a:solidFill>
                  <a:srgbClr val="000000"/>
                </a:solidFill>
                <a:latin typeface="DM Sans Bold"/>
                <a:ea typeface="DM Sans Bold"/>
                <a:cs typeface="DM Sans Bold"/>
                <a:sym typeface="DM Sans Bold"/>
              </a:rPr>
              <a:t>Hàm computeValueFromQValues</a:t>
            </a:r>
          </a:p>
        </p:txBody>
      </p:sp>
      <p:sp>
        <p:nvSpPr>
          <p:cNvPr name="TextBox 5" id="5"/>
          <p:cNvSpPr txBox="true"/>
          <p:nvPr/>
        </p:nvSpPr>
        <p:spPr>
          <a:xfrm rot="0">
            <a:off x="1028700" y="3098354"/>
            <a:ext cx="16230600" cy="1057275"/>
          </a:xfrm>
          <a:prstGeom prst="rect">
            <a:avLst/>
          </a:prstGeom>
        </p:spPr>
        <p:txBody>
          <a:bodyPr anchor="t" rtlCol="false" tIns="0" lIns="0" bIns="0" rIns="0">
            <a:spAutoFit/>
          </a:bodyPr>
          <a:lstStyle/>
          <a:p>
            <a:pPr algn="l">
              <a:lnSpc>
                <a:spcPts val="4200"/>
              </a:lnSpc>
              <a:spcBef>
                <a:spcPct val="0"/>
              </a:spcBef>
            </a:pPr>
            <a:r>
              <a:rPr lang="en-US" sz="3000" spc="-246">
                <a:solidFill>
                  <a:srgbClr val="000000"/>
                </a:solidFill>
                <a:latin typeface="DM Sans"/>
                <a:ea typeface="DM Sans"/>
                <a:cs typeface="DM Sans"/>
                <a:sym typeface="DM Sans"/>
              </a:rPr>
              <a:t>Trong hàm này, chúng ta tìm hành động có giá trị Q lớn nhất cho trạng thái hiện tại đang xét và nếu trạng thái này không có hành động nào thì trả về 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898168"/>
            <a:ext cx="7848753"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a:ea typeface="DM Sans"/>
                <a:cs typeface="DM Sans"/>
                <a:sym typeface="DM Sans"/>
              </a:rPr>
              <a:t>MultiAgent</a:t>
            </a:r>
          </a:p>
        </p:txBody>
      </p:sp>
      <p:sp>
        <p:nvSpPr>
          <p:cNvPr name="TextBox 5" id="5"/>
          <p:cNvSpPr txBox="true"/>
          <p:nvPr/>
        </p:nvSpPr>
        <p:spPr>
          <a:xfrm rot="0">
            <a:off x="1504950" y="4798032"/>
            <a:ext cx="7707571" cy="3493770"/>
          </a:xfrm>
          <a:prstGeom prst="rect">
            <a:avLst/>
          </a:prstGeom>
        </p:spPr>
        <p:txBody>
          <a:bodyPr anchor="t" rtlCol="false" tIns="0" lIns="0" bIns="0" rIns="0">
            <a:spAutoFit/>
          </a:bodyPr>
          <a:lstStyle/>
          <a:p>
            <a:pPr algn="l">
              <a:lnSpc>
                <a:spcPts val="3509"/>
              </a:lnSpc>
            </a:pPr>
            <a:r>
              <a:rPr lang="en-US" sz="2599" spc="155">
                <a:solidFill>
                  <a:srgbClr val="000000"/>
                </a:solidFill>
                <a:latin typeface="DM Sans"/>
                <a:ea typeface="DM Sans"/>
                <a:cs typeface="DM Sans"/>
                <a:sym typeface="DM Sans"/>
              </a:rPr>
              <a:t>Pacman là một bài toán cổ điển trong lĩnh vực trí tuệ nhân tạo, nơi nhân vật Pacman cần di chuyển trong mê cung để thu thập các viên thức ăn trong khi tránh các bóng ma.</a:t>
            </a:r>
          </a:p>
          <a:p>
            <a:pPr algn="l">
              <a:lnSpc>
                <a:spcPts val="3509"/>
              </a:lnSpc>
            </a:pPr>
          </a:p>
          <a:p>
            <a:pPr algn="l" marL="0" indent="0" lvl="0">
              <a:lnSpc>
                <a:spcPts val="3509"/>
              </a:lnSpc>
              <a:spcBef>
                <a:spcPct val="0"/>
              </a:spcBef>
            </a:pPr>
            <a:r>
              <a:rPr lang="en-US" sz="2599" spc="155">
                <a:solidFill>
                  <a:srgbClr val="000000"/>
                </a:solidFill>
                <a:latin typeface="DM Sans"/>
                <a:ea typeface="DM Sans"/>
                <a:cs typeface="DM Sans"/>
                <a:sym typeface="DM Sans"/>
              </a:rPr>
              <a:t>Bài toán yêu cầu tìm kiếm một chiến lược hiệu quả để đạt được mục tiêu này</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1" id="11"/>
          <p:cNvSpPr txBox="true"/>
          <p:nvPr/>
        </p:nvSpPr>
        <p:spPr>
          <a:xfrm rot="0">
            <a:off x="1512987" y="4212590"/>
            <a:ext cx="3514427" cy="43878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DM Sans"/>
                <a:ea typeface="DM Sans"/>
                <a:cs typeface="DM Sans"/>
                <a:sym typeface="DM Sans"/>
              </a:rPr>
              <a:t>Phụ trách: Trần Thái An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28700" y="4689029"/>
            <a:ext cx="10073667" cy="3734204"/>
          </a:xfrm>
          <a:custGeom>
            <a:avLst/>
            <a:gdLst/>
            <a:ahLst/>
            <a:cxnLst/>
            <a:rect r="r" b="b" t="t" l="l"/>
            <a:pathLst>
              <a:path h="3734204" w="10073667">
                <a:moveTo>
                  <a:pt x="0" y="0"/>
                </a:moveTo>
                <a:lnTo>
                  <a:pt x="10073667" y="0"/>
                </a:lnTo>
                <a:lnTo>
                  <a:pt x="10073667" y="3734204"/>
                </a:lnTo>
                <a:lnTo>
                  <a:pt x="0" y="3734204"/>
                </a:lnTo>
                <a:lnTo>
                  <a:pt x="0" y="0"/>
                </a:lnTo>
                <a:close/>
              </a:path>
            </a:pathLst>
          </a:custGeom>
          <a:blipFill>
            <a:blip r:embed="rId3"/>
            <a:stretch>
              <a:fillRect l="0" t="0" r="0" b="0"/>
            </a:stretch>
          </a:blipFill>
        </p:spPr>
      </p:sp>
      <p:sp>
        <p:nvSpPr>
          <p:cNvPr name="TextBox 4" id="4"/>
          <p:cNvSpPr txBox="true"/>
          <p:nvPr/>
        </p:nvSpPr>
        <p:spPr>
          <a:xfrm rot="0">
            <a:off x="1028700" y="1808077"/>
            <a:ext cx="6747838" cy="896807"/>
          </a:xfrm>
          <a:prstGeom prst="rect">
            <a:avLst/>
          </a:prstGeom>
        </p:spPr>
        <p:txBody>
          <a:bodyPr anchor="t" rtlCol="false" tIns="0" lIns="0" bIns="0" rIns="0">
            <a:spAutoFit/>
          </a:bodyPr>
          <a:lstStyle/>
          <a:p>
            <a:pPr algn="l">
              <a:lnSpc>
                <a:spcPts val="6690"/>
              </a:lnSpc>
            </a:pPr>
            <a:r>
              <a:rPr lang="en-US" sz="6897" b="true">
                <a:solidFill>
                  <a:srgbClr val="000000"/>
                </a:solidFill>
                <a:latin typeface="DM Sans Bold"/>
                <a:ea typeface="DM Sans Bold"/>
                <a:cs typeface="DM Sans Bold"/>
                <a:sym typeface="DM Sans Bold"/>
              </a:rPr>
              <a:t>Hàm getQValue</a:t>
            </a:r>
          </a:p>
        </p:txBody>
      </p:sp>
      <p:sp>
        <p:nvSpPr>
          <p:cNvPr name="TextBox 5" id="5"/>
          <p:cNvSpPr txBox="true"/>
          <p:nvPr/>
        </p:nvSpPr>
        <p:spPr>
          <a:xfrm rot="0">
            <a:off x="1028700" y="3098354"/>
            <a:ext cx="16230600" cy="1590675"/>
          </a:xfrm>
          <a:prstGeom prst="rect">
            <a:avLst/>
          </a:prstGeom>
        </p:spPr>
        <p:txBody>
          <a:bodyPr anchor="t" rtlCol="false" tIns="0" lIns="0" bIns="0" rIns="0">
            <a:spAutoFit/>
          </a:bodyPr>
          <a:lstStyle/>
          <a:p>
            <a:pPr algn="l">
              <a:lnSpc>
                <a:spcPts val="4200"/>
              </a:lnSpc>
            </a:pPr>
            <a:r>
              <a:rPr lang="en-US" sz="3000" spc="-246">
                <a:solidFill>
                  <a:srgbClr val="000000"/>
                </a:solidFill>
                <a:latin typeface="DM Sans"/>
                <a:ea typeface="DM Sans"/>
                <a:cs typeface="DM Sans"/>
                <a:sym typeface="DM Sans"/>
              </a:rPr>
              <a:t>Đây là hàm getter rất đơn giản, với đầu vào là trạng thái và hành động, nếu trạng thái này có trong Qvalues thì trả về giá trị QValue, ngược lại kết quả trả về là 0.</a:t>
            </a:r>
          </a:p>
          <a:p>
            <a:pPr algn="l">
              <a:lnSpc>
                <a:spcPts val="4200"/>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028700" y="2273714"/>
            <a:ext cx="11997371" cy="5287560"/>
          </a:xfrm>
          <a:custGeom>
            <a:avLst/>
            <a:gdLst/>
            <a:ahLst/>
            <a:cxnLst/>
            <a:rect r="r" b="b" t="t" l="l"/>
            <a:pathLst>
              <a:path h="5287560" w="11997371">
                <a:moveTo>
                  <a:pt x="0" y="0"/>
                </a:moveTo>
                <a:lnTo>
                  <a:pt x="11997371" y="0"/>
                </a:lnTo>
                <a:lnTo>
                  <a:pt x="11997371" y="5287560"/>
                </a:lnTo>
                <a:lnTo>
                  <a:pt x="0" y="5287560"/>
                </a:lnTo>
                <a:lnTo>
                  <a:pt x="0" y="0"/>
                </a:lnTo>
                <a:close/>
              </a:path>
            </a:pathLst>
          </a:custGeom>
          <a:blipFill>
            <a:blip r:embed="rId29"/>
            <a:stretch>
              <a:fillRect l="0" t="0" r="0" b="0"/>
            </a:stretch>
          </a:blipFill>
        </p:spPr>
      </p:sp>
      <p:sp>
        <p:nvSpPr>
          <p:cNvPr name="TextBox 17" id="17"/>
          <p:cNvSpPr txBox="true"/>
          <p:nvPr/>
        </p:nvSpPr>
        <p:spPr>
          <a:xfrm rot="0">
            <a:off x="1028700" y="1212802"/>
            <a:ext cx="8520425" cy="924356"/>
          </a:xfrm>
          <a:prstGeom prst="rect">
            <a:avLst/>
          </a:prstGeom>
        </p:spPr>
        <p:txBody>
          <a:bodyPr anchor="t" rtlCol="false" tIns="0" lIns="0" bIns="0" rIns="0">
            <a:spAutoFit/>
          </a:bodyPr>
          <a:lstStyle/>
          <a:p>
            <a:pPr algn="just">
              <a:lnSpc>
                <a:spcPts val="6973"/>
              </a:lnSpc>
            </a:pPr>
            <a:r>
              <a:rPr lang="en-US" b="true" sz="7188">
                <a:solidFill>
                  <a:srgbClr val="000000"/>
                </a:solidFill>
                <a:latin typeface="DM Sans Bold"/>
                <a:ea typeface="DM Sans Bold"/>
                <a:cs typeface="DM Sans Bold"/>
                <a:sym typeface="DM Sans Bold"/>
              </a:rPr>
              <a:t>Kết quả</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028700" y="2137158"/>
            <a:ext cx="11598843" cy="3470782"/>
          </a:xfrm>
          <a:custGeom>
            <a:avLst/>
            <a:gdLst/>
            <a:ahLst/>
            <a:cxnLst/>
            <a:rect r="r" b="b" t="t" l="l"/>
            <a:pathLst>
              <a:path h="3470782" w="11598843">
                <a:moveTo>
                  <a:pt x="0" y="0"/>
                </a:moveTo>
                <a:lnTo>
                  <a:pt x="11598843" y="0"/>
                </a:lnTo>
                <a:lnTo>
                  <a:pt x="11598843" y="3470782"/>
                </a:lnTo>
                <a:lnTo>
                  <a:pt x="0" y="3470782"/>
                </a:lnTo>
                <a:lnTo>
                  <a:pt x="0" y="0"/>
                </a:lnTo>
                <a:close/>
              </a:path>
            </a:pathLst>
          </a:custGeom>
          <a:blipFill>
            <a:blip r:embed="rId29"/>
            <a:stretch>
              <a:fillRect l="0" t="0" r="0" b="0"/>
            </a:stretch>
          </a:blipFill>
        </p:spPr>
      </p:sp>
      <p:sp>
        <p:nvSpPr>
          <p:cNvPr name="Freeform 17" id="17"/>
          <p:cNvSpPr/>
          <p:nvPr/>
        </p:nvSpPr>
        <p:spPr>
          <a:xfrm flipH="false" flipV="false" rot="0">
            <a:off x="1028700" y="5872129"/>
            <a:ext cx="10379952" cy="3360509"/>
          </a:xfrm>
          <a:custGeom>
            <a:avLst/>
            <a:gdLst/>
            <a:ahLst/>
            <a:cxnLst/>
            <a:rect r="r" b="b" t="t" l="l"/>
            <a:pathLst>
              <a:path h="3360509" w="10379952">
                <a:moveTo>
                  <a:pt x="0" y="0"/>
                </a:moveTo>
                <a:lnTo>
                  <a:pt x="10379952" y="0"/>
                </a:lnTo>
                <a:lnTo>
                  <a:pt x="10379952" y="3360509"/>
                </a:lnTo>
                <a:lnTo>
                  <a:pt x="0" y="3360509"/>
                </a:lnTo>
                <a:lnTo>
                  <a:pt x="0" y="0"/>
                </a:lnTo>
                <a:close/>
              </a:path>
            </a:pathLst>
          </a:custGeom>
          <a:blipFill>
            <a:blip r:embed="rId30"/>
            <a:stretch>
              <a:fillRect l="0" t="0" r="0" b="0"/>
            </a:stretch>
          </a:blipFill>
        </p:spPr>
      </p:sp>
      <p:sp>
        <p:nvSpPr>
          <p:cNvPr name="TextBox 18" id="18"/>
          <p:cNvSpPr txBox="true"/>
          <p:nvPr/>
        </p:nvSpPr>
        <p:spPr>
          <a:xfrm rot="0">
            <a:off x="1028700" y="1212802"/>
            <a:ext cx="8520425" cy="924356"/>
          </a:xfrm>
          <a:prstGeom prst="rect">
            <a:avLst/>
          </a:prstGeom>
        </p:spPr>
        <p:txBody>
          <a:bodyPr anchor="t" rtlCol="false" tIns="0" lIns="0" bIns="0" rIns="0">
            <a:spAutoFit/>
          </a:bodyPr>
          <a:lstStyle/>
          <a:p>
            <a:pPr algn="just">
              <a:lnSpc>
                <a:spcPts val="6973"/>
              </a:lnSpc>
            </a:pPr>
            <a:r>
              <a:rPr lang="en-US" b="true" sz="7188">
                <a:solidFill>
                  <a:srgbClr val="000000"/>
                </a:solidFill>
                <a:latin typeface="DM Sans Bold"/>
                <a:ea typeface="DM Sans Bold"/>
                <a:cs typeface="DM Sans Bold"/>
                <a:sym typeface="DM Sans Bold"/>
              </a:rPr>
              <a:t>Kết quả</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
        <p:nvSpPr>
          <p:cNvPr name="TextBox 17" id="17"/>
          <p:cNvSpPr txBox="true"/>
          <p:nvPr/>
        </p:nvSpPr>
        <p:spPr>
          <a:xfrm rot="0">
            <a:off x="4860641" y="6811335"/>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www.reallygreatsite.com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1219200"/>
            <a:ext cx="7025086"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Phương pháp</a:t>
            </a:r>
          </a:p>
        </p:txBody>
      </p:sp>
      <p:grpSp>
        <p:nvGrpSpPr>
          <p:cNvPr name="Group 4" id="4"/>
          <p:cNvGrpSpPr/>
          <p:nvPr/>
        </p:nvGrpSpPr>
        <p:grpSpPr>
          <a:xfrm rot="0">
            <a:off x="9975489" y="1170261"/>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6" id="6"/>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r>
              <a:rPr lang="en-US" sz="8000" spc="-656">
                <a:solidFill>
                  <a:srgbClr val="000000"/>
                </a:solidFill>
                <a:latin typeface="DM Sans"/>
                <a:ea typeface="DM Sans"/>
                <a:cs typeface="DM Sans"/>
                <a:sym typeface="DM Sans"/>
              </a:rPr>
              <a:t>.</a:t>
            </a:r>
          </a:p>
        </p:txBody>
      </p:sp>
      <p:grpSp>
        <p:nvGrpSpPr>
          <p:cNvPr name="Group 8" id="8"/>
          <p:cNvGrpSpPr/>
          <p:nvPr/>
        </p:nvGrpSpPr>
        <p:grpSpPr>
          <a:xfrm rot="0">
            <a:off x="9975489" y="3862348"/>
            <a:ext cx="6998061" cy="2561528"/>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0" id="1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9975489" y="6557226"/>
            <a:ext cx="6998061" cy="2561528"/>
            <a:chOff x="0" y="0"/>
            <a:chExt cx="2342659" cy="857492"/>
          </a:xfrm>
        </p:grpSpPr>
        <p:sp>
          <p:nvSpPr>
            <p:cNvPr name="Freeform 12" id="12"/>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3" id="13"/>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04</a:t>
            </a:r>
            <a:r>
              <a:rPr lang="en-US" sz="8000" spc="-656">
                <a:solidFill>
                  <a:srgbClr val="000000"/>
                </a:solidFill>
                <a:latin typeface="DM Sans"/>
                <a:ea typeface="DM Sans"/>
                <a:cs typeface="DM Sans"/>
                <a:sym typeface="DM Sans"/>
              </a:rPr>
              <a:t>.</a:t>
            </a:r>
          </a:p>
        </p:txBody>
      </p:sp>
      <p:sp>
        <p:nvSpPr>
          <p:cNvPr name="TextBox 15" id="15"/>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05</a:t>
            </a:r>
            <a:r>
              <a:rPr lang="en-US" sz="8000" spc="-656">
                <a:solidFill>
                  <a:srgbClr val="000000"/>
                </a:solidFill>
                <a:latin typeface="DM Sans"/>
                <a:ea typeface="DM Sans"/>
                <a:cs typeface="DM Sans"/>
                <a:sym typeface="DM Sans"/>
              </a:rPr>
              <a:t>.</a:t>
            </a:r>
          </a:p>
        </p:txBody>
      </p:sp>
      <p:sp>
        <p:nvSpPr>
          <p:cNvPr name="TextBox 16" id="16"/>
          <p:cNvSpPr txBox="true"/>
          <p:nvPr/>
        </p:nvSpPr>
        <p:spPr>
          <a:xfrm rot="0">
            <a:off x="12218908" y="1502335"/>
            <a:ext cx="4132127" cy="1821180"/>
          </a:xfrm>
          <a:prstGeom prst="rect">
            <a:avLst/>
          </a:prstGeom>
        </p:spPr>
        <p:txBody>
          <a:bodyPr anchor="t" rtlCol="false" tIns="0" lIns="0" bIns="0" rIns="0">
            <a:spAutoFit/>
          </a:bodyPr>
          <a:lstStyle/>
          <a:p>
            <a:pPr algn="just" marL="0" indent="0" lvl="0">
              <a:lnSpc>
                <a:spcPts val="7289"/>
              </a:lnSpc>
              <a:spcBef>
                <a:spcPct val="0"/>
              </a:spcBef>
            </a:pPr>
            <a:r>
              <a:rPr lang="en-US" sz="5399" spc="86">
                <a:solidFill>
                  <a:srgbClr val="000000"/>
                </a:solidFill>
                <a:latin typeface="DM Sans"/>
                <a:ea typeface="DM Sans"/>
                <a:cs typeface="DM Sans"/>
                <a:sym typeface="DM Sans"/>
              </a:rPr>
              <a:t>Alpha-Beta Pruning</a:t>
            </a:r>
          </a:p>
        </p:txBody>
      </p:sp>
      <p:sp>
        <p:nvSpPr>
          <p:cNvPr name="TextBox 17" id="17"/>
          <p:cNvSpPr txBox="true"/>
          <p:nvPr/>
        </p:nvSpPr>
        <p:spPr>
          <a:xfrm rot="0">
            <a:off x="12218908" y="4656384"/>
            <a:ext cx="4132127" cy="897255"/>
          </a:xfrm>
          <a:prstGeom prst="rect">
            <a:avLst/>
          </a:prstGeom>
        </p:spPr>
        <p:txBody>
          <a:bodyPr anchor="t" rtlCol="false" tIns="0" lIns="0" bIns="0" rIns="0">
            <a:spAutoFit/>
          </a:bodyPr>
          <a:lstStyle/>
          <a:p>
            <a:pPr algn="just" marL="0" indent="0" lvl="0">
              <a:lnSpc>
                <a:spcPts val="7290"/>
              </a:lnSpc>
              <a:spcBef>
                <a:spcPct val="0"/>
              </a:spcBef>
            </a:pPr>
            <a:r>
              <a:rPr lang="en-US" sz="5400" spc="86">
                <a:solidFill>
                  <a:srgbClr val="000000"/>
                </a:solidFill>
                <a:latin typeface="DM Sans"/>
                <a:ea typeface="DM Sans"/>
                <a:cs typeface="DM Sans"/>
                <a:sym typeface="DM Sans"/>
              </a:rPr>
              <a:t>Expectimax</a:t>
            </a:r>
          </a:p>
        </p:txBody>
      </p:sp>
      <p:sp>
        <p:nvSpPr>
          <p:cNvPr name="TextBox 18" id="18"/>
          <p:cNvSpPr txBox="true"/>
          <p:nvPr/>
        </p:nvSpPr>
        <p:spPr>
          <a:xfrm rot="0">
            <a:off x="12218908" y="6889299"/>
            <a:ext cx="4132127" cy="1821180"/>
          </a:xfrm>
          <a:prstGeom prst="rect">
            <a:avLst/>
          </a:prstGeom>
        </p:spPr>
        <p:txBody>
          <a:bodyPr anchor="t" rtlCol="false" tIns="0" lIns="0" bIns="0" rIns="0">
            <a:spAutoFit/>
          </a:bodyPr>
          <a:lstStyle/>
          <a:p>
            <a:pPr algn="just" marL="0" indent="0" lvl="0">
              <a:lnSpc>
                <a:spcPts val="7290"/>
              </a:lnSpc>
              <a:spcBef>
                <a:spcPct val="0"/>
              </a:spcBef>
            </a:pPr>
            <a:r>
              <a:rPr lang="en-US" sz="5400" spc="86">
                <a:solidFill>
                  <a:srgbClr val="000000"/>
                </a:solidFill>
                <a:latin typeface="DM Sans"/>
                <a:ea typeface="DM Sans"/>
                <a:cs typeface="DM Sans"/>
                <a:sym typeface="DM Sans"/>
              </a:rPr>
              <a:t>Evaluation Function</a:t>
            </a:r>
          </a:p>
        </p:txBody>
      </p:sp>
      <p:sp>
        <p:nvSpPr>
          <p:cNvPr name="Freeform 19" id="1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1" id="2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2" id="2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grpSp>
        <p:nvGrpSpPr>
          <p:cNvPr name="Group 23" id="23"/>
          <p:cNvGrpSpPr/>
          <p:nvPr/>
        </p:nvGrpSpPr>
        <p:grpSpPr>
          <a:xfrm rot="0">
            <a:off x="1531975" y="3731789"/>
            <a:ext cx="6998061" cy="2561528"/>
            <a:chOff x="0" y="0"/>
            <a:chExt cx="2342659" cy="857492"/>
          </a:xfrm>
        </p:grpSpPr>
        <p:sp>
          <p:nvSpPr>
            <p:cNvPr name="Freeform 24" id="24"/>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25" id="25"/>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26" id="26"/>
          <p:cNvGrpSpPr/>
          <p:nvPr/>
        </p:nvGrpSpPr>
        <p:grpSpPr>
          <a:xfrm rot="0">
            <a:off x="1531975" y="6521916"/>
            <a:ext cx="6998061" cy="2561528"/>
            <a:chOff x="0" y="0"/>
            <a:chExt cx="2342659" cy="857492"/>
          </a:xfrm>
        </p:grpSpPr>
        <p:sp>
          <p:nvSpPr>
            <p:cNvPr name="Freeform 27" id="27"/>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28" id="28"/>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29" id="29"/>
          <p:cNvSpPr txBox="true"/>
          <p:nvPr/>
        </p:nvSpPr>
        <p:spPr>
          <a:xfrm rot="0">
            <a:off x="2232899" y="4584929"/>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sp>
        <p:nvSpPr>
          <p:cNvPr name="TextBox 30" id="30"/>
          <p:cNvSpPr txBox="true"/>
          <p:nvPr/>
        </p:nvSpPr>
        <p:spPr>
          <a:xfrm rot="0">
            <a:off x="2232899" y="7179765"/>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31" id="31"/>
          <p:cNvSpPr txBox="true"/>
          <p:nvPr/>
        </p:nvSpPr>
        <p:spPr>
          <a:xfrm rot="0">
            <a:off x="3811851" y="4525825"/>
            <a:ext cx="4132127" cy="897256"/>
          </a:xfrm>
          <a:prstGeom prst="rect">
            <a:avLst/>
          </a:prstGeom>
        </p:spPr>
        <p:txBody>
          <a:bodyPr anchor="t" rtlCol="false" tIns="0" lIns="0" bIns="0" rIns="0">
            <a:spAutoFit/>
          </a:bodyPr>
          <a:lstStyle/>
          <a:p>
            <a:pPr algn="just" marL="0" indent="0" lvl="0">
              <a:lnSpc>
                <a:spcPts val="7289"/>
              </a:lnSpc>
              <a:spcBef>
                <a:spcPct val="0"/>
              </a:spcBef>
            </a:pPr>
            <a:r>
              <a:rPr lang="en-US" sz="5399" spc="86">
                <a:solidFill>
                  <a:srgbClr val="000000"/>
                </a:solidFill>
                <a:latin typeface="DM Sans"/>
                <a:ea typeface="DM Sans"/>
                <a:cs typeface="DM Sans"/>
                <a:sym typeface="DM Sans"/>
              </a:rPr>
              <a:t>Reflex Agent</a:t>
            </a:r>
          </a:p>
        </p:txBody>
      </p:sp>
      <p:sp>
        <p:nvSpPr>
          <p:cNvPr name="TextBox 32" id="32"/>
          <p:cNvSpPr txBox="true"/>
          <p:nvPr/>
        </p:nvSpPr>
        <p:spPr>
          <a:xfrm rot="0">
            <a:off x="3811851" y="7119761"/>
            <a:ext cx="4132127" cy="897255"/>
          </a:xfrm>
          <a:prstGeom prst="rect">
            <a:avLst/>
          </a:prstGeom>
        </p:spPr>
        <p:txBody>
          <a:bodyPr anchor="t" rtlCol="false" tIns="0" lIns="0" bIns="0" rIns="0">
            <a:spAutoFit/>
          </a:bodyPr>
          <a:lstStyle/>
          <a:p>
            <a:pPr algn="just" marL="0" indent="0" lvl="0">
              <a:lnSpc>
                <a:spcPts val="7289"/>
              </a:lnSpc>
              <a:spcBef>
                <a:spcPct val="0"/>
              </a:spcBef>
            </a:pPr>
            <a:r>
              <a:rPr lang="en-US" sz="5399" spc="86">
                <a:solidFill>
                  <a:srgbClr val="000000"/>
                </a:solidFill>
                <a:latin typeface="DM Sans"/>
                <a:ea typeface="DM Sans"/>
                <a:cs typeface="DM Sans"/>
                <a:sym typeface="DM Sans"/>
              </a:rPr>
              <a:t>Minimax</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028700" y="1808077"/>
            <a:ext cx="5574886" cy="896807"/>
          </a:xfrm>
          <a:prstGeom prst="rect">
            <a:avLst/>
          </a:prstGeom>
        </p:spPr>
        <p:txBody>
          <a:bodyPr anchor="t" rtlCol="false" tIns="0" lIns="0" bIns="0" rIns="0">
            <a:spAutoFit/>
          </a:bodyPr>
          <a:lstStyle/>
          <a:p>
            <a:pPr algn="l">
              <a:lnSpc>
                <a:spcPts val="6690"/>
              </a:lnSpc>
            </a:pPr>
            <a:r>
              <a:rPr lang="en-US" sz="6897" b="true">
                <a:solidFill>
                  <a:srgbClr val="000000"/>
                </a:solidFill>
                <a:latin typeface="DM Sans Bold"/>
                <a:ea typeface="DM Sans Bold"/>
                <a:cs typeface="DM Sans Bold"/>
                <a:sym typeface="DM Sans Bold"/>
              </a:rPr>
              <a:t>Reflex Agent</a:t>
            </a:r>
          </a:p>
        </p:txBody>
      </p:sp>
      <p:sp>
        <p:nvSpPr>
          <p:cNvPr name="TextBox 4" id="4"/>
          <p:cNvSpPr txBox="true"/>
          <p:nvPr/>
        </p:nvSpPr>
        <p:spPr>
          <a:xfrm rot="0">
            <a:off x="1028700" y="3871912"/>
            <a:ext cx="7639050" cy="2505075"/>
          </a:xfrm>
          <a:prstGeom prst="rect">
            <a:avLst/>
          </a:prstGeom>
        </p:spPr>
        <p:txBody>
          <a:bodyPr anchor="t" rtlCol="false" tIns="0" lIns="0" bIns="0" rIns="0">
            <a:spAutoFit/>
          </a:bodyPr>
          <a:lstStyle/>
          <a:p>
            <a:pPr algn="l" marL="539748" indent="-269874" lvl="1">
              <a:lnSpc>
                <a:spcPts val="3374"/>
              </a:lnSpc>
              <a:buFont typeface="Arial"/>
              <a:buChar char="•"/>
            </a:pPr>
            <a:r>
              <a:rPr lang="en-US" sz="2499" spc="149">
                <a:solidFill>
                  <a:srgbClr val="000000"/>
                </a:solidFill>
                <a:latin typeface="DM Sans"/>
                <a:ea typeface="DM Sans"/>
                <a:cs typeface="DM Sans"/>
                <a:sym typeface="DM Sans"/>
              </a:rPr>
              <a:t>Trong trò chơi Pacman, nhiệm vụ chính của Pacman là ăn hết thức ăn, tránh các ghost, và tối đa hóa điểm số. </a:t>
            </a:r>
          </a:p>
          <a:p>
            <a:pPr algn="l" marL="539748" indent="-269874" lvl="1">
              <a:lnSpc>
                <a:spcPts val="3374"/>
              </a:lnSpc>
              <a:spcBef>
                <a:spcPct val="0"/>
              </a:spcBef>
              <a:buFont typeface="Arial"/>
              <a:buChar char="•"/>
            </a:pPr>
            <a:r>
              <a:rPr lang="en-US" sz="2499" spc="149">
                <a:solidFill>
                  <a:srgbClr val="000000"/>
                </a:solidFill>
                <a:latin typeface="DM Sans"/>
                <a:ea typeface="DM Sans"/>
                <a:cs typeface="DM Sans"/>
                <a:sym typeface="DM Sans"/>
              </a:rPr>
              <a:t>Để đạt được điều này, ReflexAgent được thiết dựa vào trạng thái hiện tại của trò chơi để đưa ra hành động tốt nhất</a:t>
            </a:r>
          </a:p>
        </p:txBody>
      </p:sp>
      <p:sp>
        <p:nvSpPr>
          <p:cNvPr name="TextBox 5" id="5"/>
          <p:cNvSpPr txBox="true"/>
          <p:nvPr/>
        </p:nvSpPr>
        <p:spPr>
          <a:xfrm rot="0">
            <a:off x="9620250" y="3843337"/>
            <a:ext cx="7639050" cy="3190875"/>
          </a:xfrm>
          <a:prstGeom prst="rect">
            <a:avLst/>
          </a:prstGeom>
        </p:spPr>
        <p:txBody>
          <a:bodyPr anchor="t" rtlCol="false" tIns="0" lIns="0" bIns="0" rIns="0">
            <a:spAutoFit/>
          </a:bodyPr>
          <a:lstStyle/>
          <a:p>
            <a:pPr algn="l" marL="647700" indent="-323850" lvl="1">
              <a:lnSpc>
                <a:spcPts val="4200"/>
              </a:lnSpc>
              <a:buFont typeface="Arial"/>
              <a:buChar char="•"/>
            </a:pPr>
            <a:r>
              <a:rPr lang="en-US" sz="3000" spc="-246">
                <a:solidFill>
                  <a:srgbClr val="000000"/>
                </a:solidFill>
                <a:latin typeface="DM Sans"/>
                <a:ea typeface="DM Sans"/>
                <a:cs typeface="DM Sans"/>
                <a:sym typeface="DM Sans"/>
              </a:rPr>
              <a:t>Cách chọn hành động (getAction)</a:t>
            </a:r>
          </a:p>
          <a:p>
            <a:pPr algn="l">
              <a:lnSpc>
                <a:spcPts val="4200"/>
              </a:lnSpc>
            </a:pPr>
            <a:r>
              <a:rPr lang="en-US" sz="3000" spc="-246">
                <a:solidFill>
                  <a:srgbClr val="000000"/>
                </a:solidFill>
                <a:latin typeface="DM Sans"/>
                <a:ea typeface="DM Sans"/>
                <a:cs typeface="DM Sans"/>
                <a:sym typeface="DM Sans"/>
              </a:rPr>
              <a:t>Hàm getAction được sử dụng để chọn hành động tốt nhất tại mỗi bước</a:t>
            </a:r>
          </a:p>
          <a:p>
            <a:pPr algn="l" marL="647700" indent="-323850" lvl="1">
              <a:lnSpc>
                <a:spcPts val="4200"/>
              </a:lnSpc>
              <a:buFont typeface="Arial"/>
              <a:buChar char="•"/>
            </a:pPr>
            <a:r>
              <a:rPr lang="en-US" sz="3000" spc="-246">
                <a:solidFill>
                  <a:srgbClr val="000000"/>
                </a:solidFill>
                <a:latin typeface="DM Sans"/>
                <a:ea typeface="DM Sans"/>
                <a:cs typeface="DM Sans"/>
                <a:sym typeface="DM Sans"/>
              </a:rPr>
              <a:t>Hàm đánh giá trạng thái (evaluationFunction)</a:t>
            </a:r>
          </a:p>
          <a:p>
            <a:pPr algn="l">
              <a:lnSpc>
                <a:spcPts val="4200"/>
              </a:lnSpc>
              <a:spcBef>
                <a:spcPct val="0"/>
              </a:spcBef>
            </a:pPr>
            <a:r>
              <a:rPr lang="en-US" sz="3000" spc="-246">
                <a:solidFill>
                  <a:srgbClr val="000000"/>
                </a:solidFill>
                <a:latin typeface="DM Sans"/>
                <a:ea typeface="DM Sans"/>
                <a:cs typeface="DM Sans"/>
                <a:sym typeface="DM Sans"/>
              </a:rPr>
              <a:t>Hàm evaluationFunction là trái tim của ReflexAgent, xác định mức độ "tốt" của một hành động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028700" y="1808077"/>
            <a:ext cx="5574886" cy="896807"/>
          </a:xfrm>
          <a:prstGeom prst="rect">
            <a:avLst/>
          </a:prstGeom>
        </p:spPr>
        <p:txBody>
          <a:bodyPr anchor="t" rtlCol="false" tIns="0" lIns="0" bIns="0" rIns="0">
            <a:spAutoFit/>
          </a:bodyPr>
          <a:lstStyle/>
          <a:p>
            <a:pPr algn="l">
              <a:lnSpc>
                <a:spcPts val="6690"/>
              </a:lnSpc>
            </a:pPr>
            <a:r>
              <a:rPr lang="en-US" sz="6897" b="true">
                <a:solidFill>
                  <a:srgbClr val="000000"/>
                </a:solidFill>
                <a:latin typeface="DM Sans Bold"/>
                <a:ea typeface="DM Sans Bold"/>
                <a:cs typeface="DM Sans Bold"/>
                <a:sym typeface="DM Sans Bold"/>
              </a:rPr>
              <a:t>Minimax</a:t>
            </a:r>
          </a:p>
        </p:txBody>
      </p:sp>
      <p:sp>
        <p:nvSpPr>
          <p:cNvPr name="TextBox 4" id="4"/>
          <p:cNvSpPr txBox="true"/>
          <p:nvPr/>
        </p:nvSpPr>
        <p:spPr>
          <a:xfrm rot="0">
            <a:off x="1028700" y="3871912"/>
            <a:ext cx="7639050" cy="4600575"/>
          </a:xfrm>
          <a:prstGeom prst="rect">
            <a:avLst/>
          </a:prstGeom>
        </p:spPr>
        <p:txBody>
          <a:bodyPr anchor="t" rtlCol="false" tIns="0" lIns="0" bIns="0" rIns="0">
            <a:spAutoFit/>
          </a:bodyPr>
          <a:lstStyle/>
          <a:p>
            <a:pPr algn="l" marL="539748" indent="-269874" lvl="1">
              <a:lnSpc>
                <a:spcPts val="3374"/>
              </a:lnSpc>
              <a:buFont typeface="Arial"/>
              <a:buChar char="•"/>
            </a:pPr>
            <a:r>
              <a:rPr lang="en-US" sz="2499" spc="149">
                <a:solidFill>
                  <a:srgbClr val="000000"/>
                </a:solidFill>
                <a:latin typeface="DM Sans"/>
                <a:ea typeface="DM Sans"/>
                <a:cs typeface="DM Sans"/>
                <a:sym typeface="DM Sans"/>
              </a:rPr>
              <a:t>MinimaxAgent được thiết kế để tối ưu hóa chiến lược chơi, không chỉ dựa vào trạng thái hiện tại mà còn dự đoán các hành động tương lai của đối thủ (ghost)</a:t>
            </a:r>
          </a:p>
          <a:p>
            <a:pPr algn="l" marL="539748" indent="-269874" lvl="1">
              <a:lnSpc>
                <a:spcPts val="3374"/>
              </a:lnSpc>
              <a:buFont typeface="Arial"/>
              <a:buChar char="•"/>
            </a:pPr>
            <a:r>
              <a:rPr lang="en-US" sz="2499" spc="149">
                <a:solidFill>
                  <a:srgbClr val="000000"/>
                </a:solidFill>
                <a:latin typeface="DM Sans"/>
                <a:ea typeface="DM Sans"/>
                <a:cs typeface="DM Sans"/>
                <a:sym typeface="DM Sans"/>
              </a:rPr>
              <a:t>Mô tả thuật toán </a:t>
            </a:r>
          </a:p>
          <a:p>
            <a:pPr algn="l" marL="539748" indent="-269874" lvl="1">
              <a:lnSpc>
                <a:spcPts val="3374"/>
              </a:lnSpc>
              <a:buAutoNum type="arabicPeriod" startAt="1"/>
            </a:pPr>
            <a:r>
              <a:rPr lang="en-US" sz="2499" spc="149">
                <a:solidFill>
                  <a:srgbClr val="000000"/>
                </a:solidFill>
                <a:latin typeface="DM Sans"/>
                <a:ea typeface="DM Sans"/>
                <a:cs typeface="DM Sans"/>
                <a:sym typeface="DM Sans"/>
              </a:rPr>
              <a:t>Maximizing Pacman’s score: Pacman cố gắng tối đa hóa điểm số của mình.</a:t>
            </a:r>
          </a:p>
          <a:p>
            <a:pPr algn="l" marL="539748" indent="-269874" lvl="1">
              <a:lnSpc>
                <a:spcPts val="3374"/>
              </a:lnSpc>
              <a:buAutoNum type="arabicPeriod" startAt="1"/>
            </a:pPr>
            <a:r>
              <a:rPr lang="en-US" sz="2499" spc="149">
                <a:solidFill>
                  <a:srgbClr val="000000"/>
                </a:solidFill>
                <a:latin typeface="DM Sans"/>
                <a:ea typeface="DM Sans"/>
                <a:cs typeface="DM Sans"/>
                <a:sym typeface="DM Sans"/>
              </a:rPr>
              <a:t>Minimizing ghosts’ advantage: Ghost cố gắng tối thiểu hóa điểm số Pacman có thể đạt được.</a:t>
            </a:r>
          </a:p>
          <a:p>
            <a:pPr algn="l">
              <a:lnSpc>
                <a:spcPts val="3374"/>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28700" y="3204617"/>
            <a:ext cx="10850942" cy="6053683"/>
          </a:xfrm>
          <a:custGeom>
            <a:avLst/>
            <a:gdLst/>
            <a:ahLst/>
            <a:cxnLst/>
            <a:rect r="r" b="b" t="t" l="l"/>
            <a:pathLst>
              <a:path h="6053683" w="10850942">
                <a:moveTo>
                  <a:pt x="0" y="0"/>
                </a:moveTo>
                <a:lnTo>
                  <a:pt x="10850942" y="0"/>
                </a:lnTo>
                <a:lnTo>
                  <a:pt x="10850942" y="6053683"/>
                </a:lnTo>
                <a:lnTo>
                  <a:pt x="0" y="6053683"/>
                </a:lnTo>
                <a:lnTo>
                  <a:pt x="0" y="0"/>
                </a:lnTo>
                <a:close/>
              </a:path>
            </a:pathLst>
          </a:custGeom>
          <a:blipFill>
            <a:blip r:embed="rId3"/>
            <a:stretch>
              <a:fillRect l="0" t="0" r="0" b="0"/>
            </a:stretch>
          </a:blipFill>
        </p:spPr>
      </p:sp>
      <p:sp>
        <p:nvSpPr>
          <p:cNvPr name="TextBox 4" id="4"/>
          <p:cNvSpPr txBox="true"/>
          <p:nvPr/>
        </p:nvSpPr>
        <p:spPr>
          <a:xfrm rot="0">
            <a:off x="1028700" y="1808077"/>
            <a:ext cx="5574886" cy="896807"/>
          </a:xfrm>
          <a:prstGeom prst="rect">
            <a:avLst/>
          </a:prstGeom>
        </p:spPr>
        <p:txBody>
          <a:bodyPr anchor="t" rtlCol="false" tIns="0" lIns="0" bIns="0" rIns="0">
            <a:spAutoFit/>
          </a:bodyPr>
          <a:lstStyle/>
          <a:p>
            <a:pPr algn="l">
              <a:lnSpc>
                <a:spcPts val="6690"/>
              </a:lnSpc>
            </a:pPr>
            <a:r>
              <a:rPr lang="en-US" sz="6897" b="true">
                <a:solidFill>
                  <a:srgbClr val="000000"/>
                </a:solidFill>
                <a:latin typeface="DM Sans Bold"/>
                <a:ea typeface="DM Sans Bold"/>
                <a:cs typeface="DM Sans Bold"/>
                <a:sym typeface="DM Sans Bold"/>
              </a:rPr>
              <a:t>Min Node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28700" y="3438361"/>
            <a:ext cx="13044691" cy="5819939"/>
          </a:xfrm>
          <a:custGeom>
            <a:avLst/>
            <a:gdLst/>
            <a:ahLst/>
            <a:cxnLst/>
            <a:rect r="r" b="b" t="t" l="l"/>
            <a:pathLst>
              <a:path h="5819939" w="13044691">
                <a:moveTo>
                  <a:pt x="0" y="0"/>
                </a:moveTo>
                <a:lnTo>
                  <a:pt x="13044691" y="0"/>
                </a:lnTo>
                <a:lnTo>
                  <a:pt x="13044691" y="5819939"/>
                </a:lnTo>
                <a:lnTo>
                  <a:pt x="0" y="5819939"/>
                </a:lnTo>
                <a:lnTo>
                  <a:pt x="0" y="0"/>
                </a:lnTo>
                <a:close/>
              </a:path>
            </a:pathLst>
          </a:custGeom>
          <a:blipFill>
            <a:blip r:embed="rId3"/>
            <a:stretch>
              <a:fillRect l="0" t="0" r="0" b="0"/>
            </a:stretch>
          </a:blipFill>
        </p:spPr>
      </p:sp>
      <p:sp>
        <p:nvSpPr>
          <p:cNvPr name="TextBox 4" id="4"/>
          <p:cNvSpPr txBox="true"/>
          <p:nvPr/>
        </p:nvSpPr>
        <p:spPr>
          <a:xfrm rot="0">
            <a:off x="1028700" y="1808077"/>
            <a:ext cx="5574886" cy="896807"/>
          </a:xfrm>
          <a:prstGeom prst="rect">
            <a:avLst/>
          </a:prstGeom>
        </p:spPr>
        <p:txBody>
          <a:bodyPr anchor="t" rtlCol="false" tIns="0" lIns="0" bIns="0" rIns="0">
            <a:spAutoFit/>
          </a:bodyPr>
          <a:lstStyle/>
          <a:p>
            <a:pPr algn="l">
              <a:lnSpc>
                <a:spcPts val="6690"/>
              </a:lnSpc>
            </a:pPr>
            <a:r>
              <a:rPr lang="en-US" sz="6897" b="true">
                <a:solidFill>
                  <a:srgbClr val="000000"/>
                </a:solidFill>
                <a:latin typeface="DM Sans Bold"/>
                <a:ea typeface="DM Sans Bold"/>
                <a:cs typeface="DM Sans Bold"/>
                <a:sym typeface="DM Sans Bold"/>
              </a:rPr>
              <a:t>Max Node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028700" y="1808077"/>
            <a:ext cx="8686552" cy="896807"/>
          </a:xfrm>
          <a:prstGeom prst="rect">
            <a:avLst/>
          </a:prstGeom>
        </p:spPr>
        <p:txBody>
          <a:bodyPr anchor="t" rtlCol="false" tIns="0" lIns="0" bIns="0" rIns="0">
            <a:spAutoFit/>
          </a:bodyPr>
          <a:lstStyle/>
          <a:p>
            <a:pPr algn="l">
              <a:lnSpc>
                <a:spcPts val="6690"/>
              </a:lnSpc>
            </a:pPr>
            <a:r>
              <a:rPr lang="en-US" sz="6897" b="true">
                <a:solidFill>
                  <a:srgbClr val="000000"/>
                </a:solidFill>
                <a:latin typeface="DM Sans Bold"/>
                <a:ea typeface="DM Sans Bold"/>
                <a:cs typeface="DM Sans Bold"/>
                <a:sym typeface="DM Sans Bold"/>
              </a:rPr>
              <a:t>AlphaBeta-Prunning</a:t>
            </a:r>
          </a:p>
        </p:txBody>
      </p:sp>
      <p:sp>
        <p:nvSpPr>
          <p:cNvPr name="TextBox 4" id="4"/>
          <p:cNvSpPr txBox="true"/>
          <p:nvPr/>
        </p:nvSpPr>
        <p:spPr>
          <a:xfrm rot="0">
            <a:off x="1028700" y="3352867"/>
            <a:ext cx="7639050" cy="2085975"/>
          </a:xfrm>
          <a:prstGeom prst="rect">
            <a:avLst/>
          </a:prstGeom>
        </p:spPr>
        <p:txBody>
          <a:bodyPr anchor="t" rtlCol="false" tIns="0" lIns="0" bIns="0" rIns="0">
            <a:spAutoFit/>
          </a:bodyPr>
          <a:lstStyle/>
          <a:p>
            <a:pPr algn="l" marL="539748" indent="-269874" lvl="1">
              <a:lnSpc>
                <a:spcPts val="3374"/>
              </a:lnSpc>
              <a:buFont typeface="Arial"/>
              <a:buChar char="•"/>
            </a:pPr>
            <a:r>
              <a:rPr lang="en-US" sz="2499" spc="149">
                <a:solidFill>
                  <a:srgbClr val="000000"/>
                </a:solidFill>
                <a:latin typeface="DM Sans"/>
                <a:ea typeface="DM Sans"/>
                <a:cs typeface="DM Sans"/>
                <a:sym typeface="DM Sans"/>
              </a:rPr>
              <a:t>AlphaBetaAgent được xây dựng dựa trên thuật toán Minimax, nhưng bổ sung kỹ thuật tối ưu hóa giúp giảm số lượng trạng thái cần phải kiểm tra, từ đó giảm độ phức tạp tính toán</a:t>
            </a:r>
          </a:p>
        </p:txBody>
      </p:sp>
      <p:sp>
        <p:nvSpPr>
          <p:cNvPr name="TextBox 5" id="5"/>
          <p:cNvSpPr txBox="true"/>
          <p:nvPr/>
        </p:nvSpPr>
        <p:spPr>
          <a:xfrm rot="0">
            <a:off x="9620250" y="3324292"/>
            <a:ext cx="7639050" cy="6924675"/>
          </a:xfrm>
          <a:prstGeom prst="rect">
            <a:avLst/>
          </a:prstGeom>
        </p:spPr>
        <p:txBody>
          <a:bodyPr anchor="t" rtlCol="false" tIns="0" lIns="0" bIns="0" rIns="0">
            <a:spAutoFit/>
          </a:bodyPr>
          <a:lstStyle/>
          <a:p>
            <a:pPr algn="l" marL="647700" indent="-323850" lvl="1">
              <a:lnSpc>
                <a:spcPts val="4200"/>
              </a:lnSpc>
              <a:spcBef>
                <a:spcPct val="0"/>
              </a:spcBef>
              <a:buFont typeface="Arial"/>
              <a:buChar char="•"/>
            </a:pPr>
            <a:r>
              <a:rPr lang="en-US" sz="3000" spc="-246">
                <a:solidFill>
                  <a:srgbClr val="000000"/>
                </a:solidFill>
                <a:latin typeface="DM Sans"/>
                <a:ea typeface="DM Sans"/>
                <a:cs typeface="DM Sans"/>
                <a:sym typeface="DM Sans"/>
              </a:rPr>
              <a:t>Mô tả thuật toán :</a:t>
            </a:r>
            <a:r>
              <a:rPr lang="en-US" sz="3000" spc="-246">
                <a:solidFill>
                  <a:srgbClr val="000000"/>
                </a:solidFill>
                <a:latin typeface="DM Sans"/>
                <a:ea typeface="DM Sans"/>
                <a:cs typeface="DM Sans"/>
                <a:sym typeface="DM Sans"/>
              </a:rPr>
              <a:t>Thuật toán sử dụng hai tham số alpha và beta để cắt tỉa các nhánh không cần thiết của cây minimax: </a:t>
            </a:r>
          </a:p>
          <a:p>
            <a:pPr algn="l" marL="647700" indent="-323850" lvl="1">
              <a:lnSpc>
                <a:spcPts val="4200"/>
              </a:lnSpc>
              <a:buAutoNum type="arabicPeriod" startAt="1"/>
            </a:pPr>
            <a:r>
              <a:rPr lang="en-US" sz="3000" spc="-246">
                <a:solidFill>
                  <a:srgbClr val="000000"/>
                </a:solidFill>
                <a:latin typeface="DM Sans"/>
                <a:ea typeface="DM Sans"/>
                <a:cs typeface="DM Sans"/>
                <a:sym typeface="DM Sans"/>
              </a:rPr>
              <a:t> Max Node (Pacman): Tại đây, alpha được cập nhật nếu giá trị tìm được lớn hơn alpha hiện tại.</a:t>
            </a:r>
          </a:p>
          <a:p>
            <a:pPr algn="l" marL="647700" indent="-323850" lvl="1">
              <a:lnSpc>
                <a:spcPts val="4200"/>
              </a:lnSpc>
              <a:buAutoNum type="arabicPeriod" startAt="1"/>
            </a:pPr>
            <a:r>
              <a:rPr lang="en-US" sz="3000" spc="-246">
                <a:solidFill>
                  <a:srgbClr val="000000"/>
                </a:solidFill>
                <a:latin typeface="DM Sans"/>
                <a:ea typeface="DM Sans"/>
                <a:cs typeface="DM Sans"/>
                <a:sym typeface="DM Sans"/>
              </a:rPr>
              <a:t> Min Node (Ghost): Tại đây, beta được cập nhật nếu giá trị tìm được nhỏ hơn beta hiện tại.</a:t>
            </a:r>
          </a:p>
          <a:p>
            <a:pPr algn="l" marL="647700" indent="-323850" lvl="1">
              <a:lnSpc>
                <a:spcPts val="4200"/>
              </a:lnSpc>
              <a:buFont typeface="Arial"/>
              <a:buChar char="•"/>
            </a:pPr>
            <a:r>
              <a:rPr lang="en-US" sz="3000" spc="-246">
                <a:solidFill>
                  <a:srgbClr val="000000"/>
                </a:solidFill>
                <a:latin typeface="DM Sans"/>
                <a:ea typeface="DM Sans"/>
                <a:cs typeface="DM Sans"/>
                <a:sym typeface="DM Sans"/>
              </a:rPr>
              <a:t>Nếu tại một điểm trong quá trình tính toán, alpha ≥ beta, nghĩa là không cần tiếp tục kiểm tra nhánh đó vì giá trị tốt nhất có thể đạt được đã bị giới hạn</a:t>
            </a:r>
          </a:p>
          <a:p>
            <a:pPr algn="l">
              <a:lnSpc>
                <a:spcPts val="4200"/>
              </a:lnSpc>
            </a:pPr>
          </a:p>
          <a:p>
            <a:pPr algn="l">
              <a:lnSpc>
                <a:spcPts val="420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028700" y="1808077"/>
            <a:ext cx="7639050" cy="896807"/>
          </a:xfrm>
          <a:prstGeom prst="rect">
            <a:avLst/>
          </a:prstGeom>
        </p:spPr>
        <p:txBody>
          <a:bodyPr anchor="t" rtlCol="false" tIns="0" lIns="0" bIns="0" rIns="0">
            <a:spAutoFit/>
          </a:bodyPr>
          <a:lstStyle/>
          <a:p>
            <a:pPr algn="l">
              <a:lnSpc>
                <a:spcPts val="6690"/>
              </a:lnSpc>
            </a:pPr>
            <a:r>
              <a:rPr lang="en-US" sz="6897" b="true">
                <a:solidFill>
                  <a:srgbClr val="000000"/>
                </a:solidFill>
                <a:latin typeface="DM Sans Bold"/>
                <a:ea typeface="DM Sans Bold"/>
                <a:cs typeface="DM Sans Bold"/>
                <a:sym typeface="DM Sans Bold"/>
              </a:rPr>
              <a:t>ExpectimaxAgent</a:t>
            </a:r>
          </a:p>
        </p:txBody>
      </p:sp>
      <p:sp>
        <p:nvSpPr>
          <p:cNvPr name="TextBox 4" id="4"/>
          <p:cNvSpPr txBox="true"/>
          <p:nvPr/>
        </p:nvSpPr>
        <p:spPr>
          <a:xfrm rot="0">
            <a:off x="1028700" y="3871912"/>
            <a:ext cx="7639050" cy="2924175"/>
          </a:xfrm>
          <a:prstGeom prst="rect">
            <a:avLst/>
          </a:prstGeom>
        </p:spPr>
        <p:txBody>
          <a:bodyPr anchor="t" rtlCol="false" tIns="0" lIns="0" bIns="0" rIns="0">
            <a:spAutoFit/>
          </a:bodyPr>
          <a:lstStyle/>
          <a:p>
            <a:pPr algn="l" marL="539748" indent="-269874" lvl="1">
              <a:lnSpc>
                <a:spcPts val="3374"/>
              </a:lnSpc>
              <a:buFont typeface="Arial"/>
              <a:buChar char="•"/>
            </a:pPr>
            <a:r>
              <a:rPr lang="en-US" sz="2499" spc="149">
                <a:solidFill>
                  <a:srgbClr val="000000"/>
                </a:solidFill>
                <a:latin typeface="DM Sans"/>
                <a:ea typeface="DM Sans"/>
                <a:cs typeface="DM Sans"/>
                <a:sym typeface="DM Sans"/>
              </a:rPr>
              <a:t>ExpectimaxAgent là một thuật toán tìm kiếm tối ưu, thay thế chiến lược Minimax bằng Expectimax để xử lý các trạng thái có yếu tố ngẫu nhiên, như hành động không thể dự đoán của ghost.</a:t>
            </a:r>
          </a:p>
          <a:p>
            <a:pPr algn="l" marL="539748" indent="-269874" lvl="1">
              <a:lnSpc>
                <a:spcPts val="3374"/>
              </a:lnSpc>
              <a:buFont typeface="Arial"/>
              <a:buChar char="•"/>
            </a:pPr>
            <a:r>
              <a:rPr lang="en-US" sz="2499" spc="149">
                <a:solidFill>
                  <a:srgbClr val="000000"/>
                </a:solidFill>
                <a:latin typeface="DM Sans"/>
                <a:ea typeface="DM Sans"/>
                <a:cs typeface="DM Sans"/>
                <a:sym typeface="DM Sans"/>
              </a:rPr>
              <a:t>Expectimax được sử dụng trong các tình huống có yếu tố ngẫu nhiên.</a:t>
            </a:r>
          </a:p>
        </p:txBody>
      </p:sp>
      <p:sp>
        <p:nvSpPr>
          <p:cNvPr name="TextBox 5" id="5"/>
          <p:cNvSpPr txBox="true"/>
          <p:nvPr/>
        </p:nvSpPr>
        <p:spPr>
          <a:xfrm rot="0">
            <a:off x="9144000" y="3862387"/>
            <a:ext cx="9144000" cy="2954020"/>
          </a:xfrm>
          <a:prstGeom prst="rect">
            <a:avLst/>
          </a:prstGeom>
        </p:spPr>
        <p:txBody>
          <a:bodyPr anchor="t" rtlCol="false" tIns="0" lIns="0" bIns="0" rIns="0">
            <a:spAutoFit/>
          </a:bodyPr>
          <a:lstStyle/>
          <a:p>
            <a:pPr algn="l" marL="539746" indent="-269873" lvl="1">
              <a:lnSpc>
                <a:spcPts val="3499"/>
              </a:lnSpc>
              <a:buFont typeface="Arial"/>
              <a:buChar char="•"/>
            </a:pPr>
            <a:r>
              <a:rPr lang="en-US" sz="2499">
                <a:solidFill>
                  <a:srgbClr val="000000"/>
                </a:solidFill>
                <a:latin typeface="DM Sans"/>
                <a:ea typeface="DM Sans"/>
                <a:cs typeface="DM Sans"/>
                <a:sym typeface="DM Sans"/>
              </a:rPr>
              <a:t>Expectimax khác với Minimax ở chỗ:</a:t>
            </a:r>
          </a:p>
          <a:p>
            <a:pPr algn="l" marL="539746" indent="-269873" lvl="1">
              <a:lnSpc>
                <a:spcPts val="3499"/>
              </a:lnSpc>
              <a:buAutoNum type="arabicPeriod" startAt="1"/>
            </a:pPr>
            <a:r>
              <a:rPr lang="en-US" sz="2499">
                <a:solidFill>
                  <a:srgbClr val="000000"/>
                </a:solidFill>
                <a:latin typeface="DM Sans"/>
                <a:ea typeface="DM Sans"/>
                <a:cs typeface="DM Sans"/>
                <a:sym typeface="DM Sans"/>
              </a:rPr>
              <a:t>Với Minimax, ghost được coi như các đối thủ "tối ưu", luôn chọn hành động để gây bất lợi tối đa cho Pacman.</a:t>
            </a:r>
          </a:p>
          <a:p>
            <a:pPr algn="l" marL="539746" indent="-269873" lvl="1">
              <a:lnSpc>
                <a:spcPts val="3499"/>
              </a:lnSpc>
              <a:buAutoNum type="arabicPeriod" startAt="1"/>
            </a:pPr>
            <a:r>
              <a:rPr lang="en-US" sz="2499">
                <a:solidFill>
                  <a:srgbClr val="000000"/>
                </a:solidFill>
                <a:latin typeface="DM Sans"/>
                <a:ea typeface="DM Sans"/>
                <a:cs typeface="DM Sans"/>
                <a:sym typeface="DM Sans"/>
              </a:rPr>
              <a:t>Với Expectimax, ghost được coi như các tác nhân hành động ngẫu nhiên, chọn hành động dựa trên xác suất phân phối (trong trường hợp này là đều).</a:t>
            </a:r>
          </a:p>
          <a:p>
            <a:pPr algn="ctr">
              <a:lnSpc>
                <a:spcPts val="265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DAGYxoB85H4</dc:identifier>
  <dcterms:modified xsi:type="dcterms:W3CDTF">2011-08-01T06:04:30Z</dcterms:modified>
  <cp:revision>1</cp:revision>
  <dc:title>Blue Doodle Project Presentation</dc:title>
</cp:coreProperties>
</file>