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84" r:id="rId3"/>
  </p:sldMasterIdLst>
  <p:notesMasterIdLst>
    <p:notesMasterId r:id="rId5"/>
  </p:notesMasterIdLst>
  <p:handoutMasterIdLst>
    <p:handoutMasterId r:id="rId83"/>
  </p:handoutMasterIdLst>
  <p:sldIdLst>
    <p:sldId id="301" r:id="rId4"/>
    <p:sldId id="306" r:id="rId6"/>
    <p:sldId id="308" r:id="rId7"/>
    <p:sldId id="309" r:id="rId8"/>
    <p:sldId id="310" r:id="rId9"/>
    <p:sldId id="311" r:id="rId10"/>
    <p:sldId id="312" r:id="rId11"/>
    <p:sldId id="313" r:id="rId12"/>
    <p:sldId id="314" r:id="rId13"/>
    <p:sldId id="315" r:id="rId14"/>
    <p:sldId id="394" r:id="rId15"/>
    <p:sldId id="317" r:id="rId16"/>
    <p:sldId id="318" r:id="rId17"/>
    <p:sldId id="334" r:id="rId18"/>
    <p:sldId id="319" r:id="rId19"/>
    <p:sldId id="320" r:id="rId20"/>
    <p:sldId id="323" r:id="rId21"/>
    <p:sldId id="324" r:id="rId22"/>
    <p:sldId id="322" r:id="rId23"/>
    <p:sldId id="325" r:id="rId24"/>
    <p:sldId id="326" r:id="rId25"/>
    <p:sldId id="327" r:id="rId26"/>
    <p:sldId id="330" r:id="rId27"/>
    <p:sldId id="329" r:id="rId28"/>
    <p:sldId id="331" r:id="rId29"/>
    <p:sldId id="332" r:id="rId30"/>
    <p:sldId id="335" r:id="rId31"/>
    <p:sldId id="336" r:id="rId32"/>
    <p:sldId id="337" r:id="rId33"/>
    <p:sldId id="395" r:id="rId34"/>
    <p:sldId id="339" r:id="rId35"/>
    <p:sldId id="340" r:id="rId36"/>
    <p:sldId id="341" r:id="rId37"/>
    <p:sldId id="342" r:id="rId38"/>
    <p:sldId id="397" r:id="rId39"/>
    <p:sldId id="343" r:id="rId40"/>
    <p:sldId id="344" r:id="rId41"/>
    <p:sldId id="346" r:id="rId42"/>
    <p:sldId id="347" r:id="rId43"/>
    <p:sldId id="348" r:id="rId44"/>
    <p:sldId id="349" r:id="rId45"/>
    <p:sldId id="350" r:id="rId46"/>
    <p:sldId id="351" r:id="rId47"/>
    <p:sldId id="355" r:id="rId48"/>
    <p:sldId id="356" r:id="rId49"/>
    <p:sldId id="357" r:id="rId50"/>
    <p:sldId id="358" r:id="rId51"/>
    <p:sldId id="359" r:id="rId52"/>
    <p:sldId id="360" r:id="rId53"/>
    <p:sldId id="361" r:id="rId54"/>
    <p:sldId id="362" r:id="rId55"/>
    <p:sldId id="388" r:id="rId56"/>
    <p:sldId id="363" r:id="rId57"/>
    <p:sldId id="364" r:id="rId58"/>
    <p:sldId id="365" r:id="rId59"/>
    <p:sldId id="366" r:id="rId60"/>
    <p:sldId id="367" r:id="rId61"/>
    <p:sldId id="368" r:id="rId62"/>
    <p:sldId id="396" r:id="rId63"/>
    <p:sldId id="370" r:id="rId64"/>
    <p:sldId id="371" r:id="rId65"/>
    <p:sldId id="372" r:id="rId66"/>
    <p:sldId id="374" r:id="rId67"/>
    <p:sldId id="375" r:id="rId68"/>
    <p:sldId id="390" r:id="rId69"/>
    <p:sldId id="376" r:id="rId70"/>
    <p:sldId id="391" r:id="rId71"/>
    <p:sldId id="378" r:id="rId72"/>
    <p:sldId id="379" r:id="rId73"/>
    <p:sldId id="380" r:id="rId74"/>
    <p:sldId id="381" r:id="rId75"/>
    <p:sldId id="382" r:id="rId76"/>
    <p:sldId id="383" r:id="rId77"/>
    <p:sldId id="384" r:id="rId78"/>
    <p:sldId id="392" r:id="rId79"/>
    <p:sldId id="385" r:id="rId80"/>
    <p:sldId id="393" r:id="rId81"/>
    <p:sldId id="305" r:id="rId82"/>
  </p:sldIdLst>
  <p:sldSz cx="9144000" cy="6858000" type="screen4x3"/>
  <p:notesSz cx="6858000" cy="9144000"/>
  <p:custDataLst>
    <p:tags r:id="rId8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F9630F-82C1-40B7-BC3A-925EFCFF5E92}" styleName="Table_0">
    <a:wholeTbl>
      <a:tcTxStyle>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9" autoAdjust="0"/>
    <p:restoredTop sz="94343" autoAdjust="0"/>
  </p:normalViewPr>
  <p:slideViewPr>
    <p:cSldViewPr snapToGrid="0" snapToObjects="1">
      <p:cViewPr varScale="1">
        <p:scale>
          <a:sx n="105" d="100"/>
          <a:sy n="105" d="100"/>
        </p:scale>
        <p:origin x="222" y="102"/>
      </p:cViewPr>
      <p:guideLst>
        <p:guide orient="horz" pos="1008"/>
        <p:guide pos="2880"/>
      </p:guideLst>
    </p:cSldViewPr>
  </p:slideViewPr>
  <p:outlineViewPr>
    <p:cViewPr>
      <p:scale>
        <a:sx n="33" d="100"/>
        <a:sy n="33" d="100"/>
      </p:scale>
      <p:origin x="0" y="-568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gs" Target="tags/tag1.xml"/><Relationship Id="rId87" Type="http://schemas.openxmlformats.org/officeDocument/2006/relationships/commentAuthors" Target="commentAuthors.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rPr>
              <a:t>If this PowerPoint presentation contains mathematical equations, you may need to check that your computer has the following installed:</a:t>
            </a:r>
            <a:endPar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rPr>
              <a:t>1) MathType Plugin</a:t>
            </a:r>
            <a:endPar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rPr>
              <a:t>2) Math Player (free versions available)</a:t>
            </a:r>
            <a:endPar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endParaRPr>
          </a:p>
          <a:p>
            <a:r>
              <a:rPr lang="en-US" sz="1200" b="0" i="0" u="none" strike="noStrike" kern="1200" cap="none" dirty="0" smtClean="0">
                <a:solidFill>
                  <a:schemeClr val="dk1"/>
                </a:solidFill>
                <a:latin typeface="Arial" panose="020B0604020202020204"/>
                <a:ea typeface="Arial" panose="020B0604020202020204"/>
                <a:cs typeface="Arial" panose="020B0604020202020204"/>
                <a:sym typeface="Arial" panose="020B0604020202020204"/>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3"/>
          </p:nvPr>
        </p:nvSpPr>
        <p:spPr/>
      </p:sp>
      <p:sp>
        <p:nvSpPr>
          <p:cNvPr id="3" name="文本占位符 2"/>
          <p:cNvSpPr/>
          <p:nvPr>
            <p:ph type="body" idx="1"/>
          </p:nvPr>
        </p:nvSpPr>
        <p:spPr/>
        <p:txBody>
          <a:bodyPr/>
          <a:p>
            <a:r>
              <a:rPr lang="zh-CN" altLang="en-US"/>
              <a:t>Crossbar 网络是互连网络中最一般的形式，是最严格意义下的无阻塞开关网络。Crossbar 网络由 N 个输入和 N 个输出构成，有 N²个交叉点，通过控制每个节点开关的状态，可以实现任意输入与输出之间的无阻塞连接，且每个输出通道都可以独立输出任意一个输入通道的数据。缺点是当通道数N增加，Crossbar 网络节点开关数迅速增加，网络复杂度迅速增大。</a:t>
            </a:r>
            <a:endParaRPr lang="zh-CN" altLang="en-US"/>
          </a:p>
          <a:p>
            <a:r>
              <a:rPr lang="zh-CN" altLang="en-US"/>
              <a:t>Crossbar 网络中每个节点称为一个switch，每个switch有两种状态,“BAR”代表直通状态，“CROSS”表示交换状态。后续介绍的网络节点也都采用switch构成。</a:t>
            </a:r>
            <a:endParaRPr lang="zh-CN" altLang="en-US"/>
          </a:p>
          <a:p>
            <a:endParaRPr lang="zh-CN" altLang="en-US"/>
          </a:p>
          <a:p>
            <a:r>
              <a:rPr lang="zh-CN" altLang="en-US"/>
              <a:t>banyan：榕树</a:t>
            </a:r>
            <a:endParaRPr lang="zh-CN" altLang="en-US"/>
          </a:p>
          <a:p>
            <a:r>
              <a:rPr lang="zh-CN" altLang="en-US"/>
              <a:t>Banyan 网络是一种内部阻塞结构型的互联网络。采用了一种蝶形的互联结构，节点开关数目远小于Crossbar网络。以16×16 的 Banyan 网络为例，每一级有 N∕2 个开关，共有 log2N 级，开关总数为8*4=32。而N=16的Crossbar网络需要16²=256个开关。 但是Banyan网络中会存在路径冲突,使得有些输出排序得不到实现。目前有许多方式可以消除Banyan 网络的路径冲突与阻塞，例如通过banyan网络与逆banyan网络的串联构成的双banyan互连网络能有效地解决路径的冲突与阻塞，这种串联的双banyan互连网络就是benes网络。</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panose="02020603050405020304"/>
              <a:buNone/>
              <a:defRPr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2" name="Shape 32"/>
          <p:cNvSpPr txBox="1">
            <a:spLocks noGrp="1"/>
          </p:cNvSpPr>
          <p:nvPr>
            <p:ph type="body" idx="1" hasCustomPrompt="1"/>
          </p:nvPr>
        </p:nvSpPr>
        <p:spPr>
          <a:xfrm>
            <a:off x="457200" y="1600200"/>
            <a:ext cx="8229600" cy="21637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smtClean="0"/>
          </a:p>
          <a:p>
            <a:pPr lvl="1"/>
            <a:endParaRPr lang="en-US" dirty="0" smtClean="0"/>
          </a:p>
          <a:p>
            <a:pPr lvl="2"/>
            <a:endParaRPr dirty="0"/>
          </a:p>
        </p:txBody>
      </p:sp>
      <p:sp>
        <p:nvSpPr>
          <p:cNvPr id="33" name="Shape 33"/>
          <p:cNvSpPr txBox="1">
            <a:spLocks noGrp="1"/>
          </p:cNvSpPr>
          <p:nvPr>
            <p:ph type="body" idx="2" hasCustomPrompt="1"/>
          </p:nvPr>
        </p:nvSpPr>
        <p:spPr>
          <a:xfrm>
            <a:off x="457200" y="3962400"/>
            <a:ext cx="8229600" cy="21637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a:p>
            <a:pPr lvl="5"/>
            <a:r>
              <a:rPr lang="en-US" dirty="0" smtClean="0"/>
              <a:t>Sixth</a:t>
            </a:r>
            <a:endParaRPr lang="en-US" dirty="0" smtClean="0"/>
          </a:p>
          <a:p>
            <a:pPr lvl="6"/>
            <a:r>
              <a:rPr lang="en-US" dirty="0" smtClean="0"/>
              <a:t>Seventh</a:t>
            </a:r>
            <a:endParaRPr lang="en-US" dirty="0" smtClean="0"/>
          </a:p>
          <a:p>
            <a:pPr lvl="7"/>
            <a:r>
              <a:rPr lang="en-US" dirty="0" smtClean="0"/>
              <a:t>Eighth</a:t>
            </a:r>
            <a:endParaRPr lang="en-US" dirty="0" smtClean="0"/>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745" indent="-118745">
              <a:buClr>
                <a:srgbClr val="007FA3"/>
              </a:buClr>
              <a:buSzPct val="25000"/>
              <a:defRPr sz="1600"/>
            </a:lvl1pPr>
            <a:lvl2pPr marL="570230"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tabLst>
                <a:tab pos="175895" algn="l"/>
              </a:tabLst>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vl1pPr>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210">
              <a:defRPr/>
            </a:lvl2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600"/>
              </a:spcBef>
              <a:buClr>
                <a:srgbClr val="007FA3"/>
              </a:buClr>
              <a:buFont typeface="Arial" panose="020B0604020202020204"/>
              <a:buNone/>
              <a:defRPr sz="18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image" Target="../media/image2.png"/><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5" name="Shape 15" descr="Pearson Logo"/>
          <p:cNvPicPr preferRelativeResize="0"/>
          <p:nvPr/>
        </p:nvPicPr>
        <p:blipFill rotWithShape="1">
          <a:blip r:embed="rId36"/>
          <a:srcRect/>
          <a:stretch>
            <a:fillRect/>
          </a:stretch>
        </p:blipFill>
        <p:spPr>
          <a:xfrm>
            <a:off x="443972" y="6429709"/>
            <a:ext cx="917999" cy="279914"/>
          </a:xfrm>
          <a:prstGeom prst="rect">
            <a:avLst/>
          </a:prstGeom>
          <a:noFill/>
          <a:ln>
            <a:noFill/>
          </a:ln>
        </p:spPr>
      </p:pic>
      <p:sp>
        <p:nvSpPr>
          <p:cNvPr id="9" name="Text Placeholder 5"/>
          <p:cNvSpPr txBox="1"/>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en-US" altLang="en-US" sz="1200" dirty="0" smtClean="0">
                <a:solidFill>
                  <a:schemeClr val="tx1"/>
                </a:solidFill>
                <a:latin typeface="Verdana" panose="020B0604030504040204"/>
                <a:ea typeface="Verdana" panose="020B0604030504040204" pitchFamily="34" charset="0"/>
                <a:cs typeface="Verdana" panose="020B0604030504040204" pitchFamily="34" charset="0"/>
              </a:rPr>
              <a:t>Copyright © 2017, 2013, 2010 Pearson Education, Inc. All Rights Reserved</a:t>
            </a:r>
            <a:endParaRPr lang="en-US" altLang="en-US" sz="1200" dirty="0">
              <a:solidFill>
                <a:schemeClr val="tx1"/>
              </a:solidFill>
              <a:latin typeface="Verdana" panose="020B0604030504040204"/>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fld>
            <a:endPar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5" name="Shape 15" descr="Pearson Logo"/>
          <p:cNvPicPr preferRelativeResize="0"/>
          <p:nvPr/>
        </p:nvPicPr>
        <p:blipFill rotWithShape="1">
          <a:blip r:embed="rId3"/>
          <a:srcRect/>
          <a:stretch>
            <a:fill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5" r:id="rId1"/>
    <p:sldLayoutId id="214748368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21.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jpeg"/><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jpeg"/></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0.xml"/><Relationship Id="rId3" Type="http://schemas.openxmlformats.org/officeDocument/2006/relationships/image" Target="../media/image37.jpeg"/><Relationship Id="rId2" Type="http://schemas.openxmlformats.org/officeDocument/2006/relationships/image" Target="../media/image36.w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5.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icann.org/" TargetMode="Externa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6.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1.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2.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5.jpe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7.jpeg"/><Relationship Id="rId1" Type="http://schemas.openxmlformats.org/officeDocument/2006/relationships/image" Target="../media/image56.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8.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9.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6396"/>
            <a:ext cx="8363663" cy="1024714"/>
          </a:xfrm>
        </p:spPr>
        <p:txBody>
          <a:bodyPr anchor="ctr"/>
          <a:lstStyle/>
          <a:p>
            <a:pPr>
              <a:buSzPct val="100000"/>
            </a:pPr>
            <a:r>
              <a:rPr lang="en-US" altLang="en-US" dirty="0">
                <a:solidFill>
                  <a:schemeClr val="tx2"/>
                </a:solidFill>
                <a:latin typeface="Times New Roman" panose="02020603050405020304" pitchFamily="18" charset="0"/>
                <a:ea typeface="Arial" panose="020B0604020202020204"/>
                <a:cs typeface="Times New Roman" panose="02020603050405020304" pitchFamily="18" charset="0"/>
                <a:sym typeface="Arial" panose="020B0604020202020204"/>
              </a:rPr>
              <a:t>Computer Networking: A Top Down Approach</a:t>
            </a:r>
            <a:endParaRPr lang="en-US" dirty="0">
              <a:solidFill>
                <a:schemeClr val="tx2"/>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3" name="Text Placeholder 2"/>
          <p:cNvSpPr>
            <a:spLocks noGrp="1"/>
          </p:cNvSpPr>
          <p:nvPr>
            <p:ph type="body" idx="1"/>
          </p:nvPr>
        </p:nvSpPr>
        <p:spPr>
          <a:xfrm>
            <a:off x="457200" y="1252675"/>
            <a:ext cx="8363662" cy="440017"/>
          </a:xfrm>
        </p:spPr>
        <p:txBody>
          <a:bodyPr/>
          <a:lstStyle/>
          <a:p>
            <a:r>
              <a:rPr lang="en-US" dirty="0" smtClean="0">
                <a:solidFill>
                  <a:schemeClr val="tx2"/>
                </a:solidFill>
                <a:latin typeface="+mn-lt"/>
              </a:rPr>
              <a:t>Seventh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4</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US" dirty="0">
                <a:solidFill>
                  <a:schemeClr val="tx1"/>
                </a:solidFill>
                <a:latin typeface="+mn-lt"/>
              </a:rPr>
              <a:t>The </a:t>
            </a:r>
            <a:r>
              <a:rPr lang="en-US" dirty="0" smtClean="0">
                <a:solidFill>
                  <a:schemeClr val="tx1"/>
                </a:solidFill>
                <a:latin typeface="+mn-lt"/>
              </a:rPr>
              <a:t>Network</a:t>
            </a:r>
            <a:r>
              <a:rPr lang="en-US" baseline="0" dirty="0" smtClean="0">
                <a:solidFill>
                  <a:schemeClr val="tx1"/>
                </a:solidFill>
                <a:latin typeface="+mn-lt"/>
              </a:rPr>
              <a:t> </a:t>
            </a:r>
            <a:r>
              <a:rPr lang="en-US" dirty="0" smtClean="0">
                <a:solidFill>
                  <a:schemeClr val="tx1"/>
                </a:solidFill>
                <a:latin typeface="+mn-lt"/>
              </a:rPr>
              <a:t>Layer</a:t>
            </a:r>
            <a:r>
              <a:rPr lang="en-US" dirty="0">
                <a:solidFill>
                  <a:schemeClr val="tx1"/>
                </a:solidFill>
                <a:latin typeface="+mn-lt"/>
              </a:rPr>
              <a:t>: </a:t>
            </a:r>
            <a:r>
              <a:rPr lang="en-US" dirty="0" smtClean="0">
                <a:solidFill>
                  <a:schemeClr val="tx1"/>
                </a:solidFill>
                <a:latin typeface="+mn-lt"/>
              </a:rPr>
              <a:t>Data</a:t>
            </a:r>
            <a:r>
              <a:rPr lang="en-US" baseline="0" dirty="0" smtClean="0">
                <a:solidFill>
                  <a:schemeClr val="tx1"/>
                </a:solidFill>
                <a:latin typeface="+mn-lt"/>
              </a:rPr>
              <a:t> </a:t>
            </a:r>
            <a:r>
              <a:rPr lang="en-US" dirty="0" smtClean="0">
                <a:solidFill>
                  <a:schemeClr val="tx1"/>
                </a:solidFill>
                <a:latin typeface="+mn-lt"/>
              </a:rPr>
              <a:t>Plane</a:t>
            </a:r>
            <a:endParaRPr lang="en-US" altLang="en-US" dirty="0">
              <a:solidFill>
                <a:schemeClr val="tx1"/>
              </a:solidFill>
              <a:latin typeface="+mn-lt"/>
            </a:endParaRPr>
          </a:p>
        </p:txBody>
      </p:sp>
      <p:pic>
        <p:nvPicPr>
          <p:cNvPr id="9" name="Picture 1" descr="Front Cover: Computer Networking: A Top Down Approach Seventh Edition by Kurose and Ross."/>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2056" y="1806237"/>
            <a:ext cx="3621420" cy="45154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panose="020B0604030504040204"/>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panose="020B0604030504040204"/>
                <a:ea typeface="Verdana" panose="020B0604030504040204" pitchFamily="34" charset="0"/>
                <a:cs typeface="Verdana" panose="020B0604030504040204" pitchFamily="34" charset="0"/>
              </a:rPr>
              <a:t>2017, 2013, 2010 Pearson </a:t>
            </a:r>
            <a:r>
              <a:rPr lang="en-US" altLang="en-US" sz="1200" dirty="0">
                <a:solidFill>
                  <a:schemeClr val="tx1"/>
                </a:solidFill>
                <a:latin typeface="Verdana" panose="020B0604030504040204"/>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panose="020B0604030504040204"/>
                <a:ea typeface="Verdana" panose="020B0604030504040204" pitchFamily="34" charset="0"/>
                <a:cs typeface="Verdana" panose="020B0604030504040204" pitchFamily="34" charset="0"/>
              </a:rPr>
              <a:t>Reserved</a:t>
            </a:r>
            <a:endParaRPr lang="en-US" altLang="en-US" sz="1200" dirty="0">
              <a:solidFill>
                <a:schemeClr val="tx1"/>
              </a:solidFill>
              <a:latin typeface="Verdana" panose="020B0604030504040204"/>
              <a:ea typeface="Verdana" panose="020B0604030504040204" pitchFamily="34" charset="0"/>
              <a:cs typeface="Verdana" panose="020B0604030504040204" pitchFamily="34" charset="0"/>
            </a:endParaRPr>
          </a:p>
        </p:txBody>
      </p:sp>
      <p:sp>
        <p:nvSpPr>
          <p:cNvPr id="8" name="TextBox 7"/>
          <p:cNvSpPr txBox="1"/>
          <p:nvPr/>
        </p:nvSpPr>
        <p:spPr>
          <a:xfrm>
            <a:off x="5181600" y="4572001"/>
            <a:ext cx="30480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endParaRPr lang="en-US" sz="1200" dirty="0">
              <a:solidFill>
                <a:schemeClr val="bg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Service Models:</a:t>
            </a:r>
            <a:endParaRPr lang="en-US" dirty="0"/>
          </a:p>
        </p:txBody>
      </p:sp>
      <p:graphicFrame>
        <p:nvGraphicFramePr>
          <p:cNvPr id="4" name="Table 3"/>
          <p:cNvGraphicFramePr>
            <a:graphicFrameLocks noGrp="1"/>
          </p:cNvGraphicFramePr>
          <p:nvPr/>
        </p:nvGraphicFramePr>
        <p:xfrm>
          <a:off x="509453" y="1944914"/>
          <a:ext cx="7846052" cy="2560320"/>
        </p:xfrm>
        <a:graphic>
          <a:graphicData uri="http://schemas.openxmlformats.org/drawingml/2006/table">
            <a:tbl>
              <a:tblPr firstRow="1" bandRow="1">
                <a:tableStyleId>{40F9630F-82C1-40B7-BC3A-925EFCFF5E92}</a:tableStyleId>
              </a:tblPr>
              <a:tblGrid>
                <a:gridCol w="1162594"/>
                <a:gridCol w="940526"/>
                <a:gridCol w="1240970"/>
                <a:gridCol w="1160909"/>
                <a:gridCol w="1146493"/>
                <a:gridCol w="1119052"/>
                <a:gridCol w="1075508"/>
              </a:tblGrid>
              <a:tr h="0">
                <a:tc>
                  <a:txBody>
                    <a:bodyPr/>
                    <a:lstStyle/>
                    <a:p>
                      <a:pPr algn="l"/>
                      <a:r>
                        <a:rPr lang="en-US" altLang="en-US" sz="1200" b="0" dirty="0" smtClean="0">
                          <a:latin typeface="+mn-lt"/>
                        </a:rPr>
                        <a:t>Network</a:t>
                      </a:r>
                      <a:endParaRPr lang="en-US" altLang="en-US" sz="1200" b="0" dirty="0" smtClean="0">
                        <a:latin typeface="+mn-lt"/>
                      </a:endParaRPr>
                    </a:p>
                    <a:p>
                      <a:pPr algn="l"/>
                      <a:r>
                        <a:rPr lang="en-US" altLang="en-US" sz="1200" b="0" dirty="0" smtClean="0">
                          <a:latin typeface="+mn-lt"/>
                        </a:rPr>
                        <a:t>Architecture</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en-US" sz="1200" b="0" dirty="0" smtClean="0">
                          <a:latin typeface="+mn-lt"/>
                        </a:rPr>
                        <a:t>Service</a:t>
                      </a:r>
                      <a:endParaRPr lang="en-US" altLang="en-US" sz="1200" b="0" dirty="0" smtClean="0">
                        <a:latin typeface="+mn-lt"/>
                      </a:endParaRPr>
                    </a:p>
                    <a:p>
                      <a:pPr algn="l"/>
                      <a:r>
                        <a:rPr lang="en-US" altLang="en-US" sz="1200" b="0" dirty="0" smtClean="0">
                          <a:latin typeface="+mn-lt"/>
                        </a:rPr>
                        <a:t>Model</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Guarantees ?</a:t>
                      </a:r>
                      <a:endPar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en-US" sz="1200" b="0" dirty="0" smtClean="0">
                          <a:latin typeface="+mn-lt"/>
                        </a:rPr>
                        <a:t>Bandwidth</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Guarantees ?</a:t>
                      </a:r>
                      <a:endPar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en-US" sz="1200" b="0" dirty="0" smtClean="0">
                          <a:latin typeface="+mn-lt"/>
                        </a:rPr>
                        <a:t>Loss</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Guarantees ?</a:t>
                      </a:r>
                      <a:endPar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en-US" sz="1200" b="0" dirty="0" smtClean="0">
                          <a:latin typeface="+mn-lt"/>
                        </a:rPr>
                        <a:t>Order</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Guarantees ?</a:t>
                      </a:r>
                      <a:endParaRPr lang="en-US" altLang="en-US" sz="12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en-US" sz="1200" b="0" dirty="0" smtClean="0">
                          <a:latin typeface="+mn-lt"/>
                        </a:rPr>
                        <a:t>Timing</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en-US" sz="1200" b="0" dirty="0" smtClean="0">
                          <a:latin typeface="+mn-lt"/>
                        </a:rPr>
                        <a:t>Congestion</a:t>
                      </a:r>
                      <a:endParaRPr lang="en-US" altLang="en-US" sz="1200" b="0" dirty="0" smtClean="0">
                        <a:latin typeface="+mn-lt"/>
                      </a:endParaRPr>
                    </a:p>
                    <a:p>
                      <a:pPr algn="l"/>
                      <a:r>
                        <a:rPr lang="en-US" altLang="en-US" sz="1200" b="0" dirty="0" smtClean="0">
                          <a:latin typeface="+mn-lt"/>
                        </a:rPr>
                        <a:t>feedback</a:t>
                      </a:r>
                      <a:endParaRPr lang="en-US" altLang="en-US" sz="1200" b="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Internet</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best effort</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none</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no (inferred</a:t>
                      </a:r>
                      <a:endParaRPr lang="en-US" altLang="en-US" sz="1200" dirty="0" smtClean="0">
                        <a:latin typeface="+mn-lt"/>
                      </a:endParaRPr>
                    </a:p>
                    <a:p>
                      <a:r>
                        <a:rPr lang="en-US" altLang="en-US" sz="1200" dirty="0" smtClean="0">
                          <a:latin typeface="+mn-lt"/>
                        </a:rPr>
                        <a:t>via loss)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A</a:t>
                      </a:r>
                      <a:r>
                        <a:rPr lang="en-US" altLang="en-US" sz="100" dirty="0" smtClean="0">
                          <a:latin typeface="+mn-lt"/>
                        </a:rPr>
                        <a:t> </a:t>
                      </a:r>
                      <a:r>
                        <a:rPr lang="en-US" altLang="en-US" sz="1200" dirty="0" smtClean="0">
                          <a:latin typeface="+mn-lt"/>
                        </a:rPr>
                        <a:t>T</a:t>
                      </a:r>
                      <a:r>
                        <a:rPr lang="en-US" altLang="en-US" sz="100" dirty="0" smtClean="0">
                          <a:latin typeface="+mn-lt"/>
                        </a:rPr>
                        <a:t> </a:t>
                      </a:r>
                      <a:r>
                        <a:rPr lang="en-US" altLang="en-US" sz="1200" dirty="0" smtClean="0">
                          <a:latin typeface="+mn-lt"/>
                        </a:rPr>
                        <a:t>M</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C</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constant</a:t>
                      </a:r>
                      <a:endParaRPr lang="en-US" altLang="en-US" sz="1200" dirty="0" smtClean="0">
                        <a:latin typeface="+mn-lt"/>
                      </a:endParaRPr>
                    </a:p>
                    <a:p>
                      <a:r>
                        <a:rPr lang="en-US" altLang="en-US" sz="1200" dirty="0" smtClean="0">
                          <a:latin typeface="+mn-lt"/>
                        </a:rPr>
                        <a:t>rate</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no</a:t>
                      </a:r>
                      <a:endParaRPr lang="en-US" altLang="en-US" sz="1200" dirty="0" smtClean="0">
                        <a:latin typeface="+mn-lt"/>
                      </a:endParaRPr>
                    </a:p>
                    <a:p>
                      <a:r>
                        <a:rPr lang="en-US" altLang="en-US" sz="1200" dirty="0" smtClean="0">
                          <a:latin typeface="+mn-lt"/>
                        </a:rPr>
                        <a:t>congestion</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A</a:t>
                      </a:r>
                      <a:r>
                        <a:rPr lang="en-US" altLang="en-US" sz="100" b="0" i="0" u="none" strike="noStrike" cap="none" dirty="0" smtClean="0">
                          <a:solidFill>
                            <a:schemeClr val="dk1"/>
                          </a:solidFill>
                          <a:latin typeface="+mn-lt"/>
                          <a:ea typeface="Arial" panose="020B0604020202020204"/>
                          <a:cs typeface="Arial" panose="020B0604020202020204"/>
                          <a:sym typeface="Arial" panose="020B0604020202020204"/>
                        </a:rPr>
                        <a:t> </a:t>
                      </a: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T</a:t>
                      </a:r>
                      <a:r>
                        <a:rPr lang="en-US" altLang="en-US" sz="100" b="0" i="0" u="none" strike="noStrike" cap="none" dirty="0" smtClean="0">
                          <a:solidFill>
                            <a:schemeClr val="dk1"/>
                          </a:solidFill>
                          <a:latin typeface="+mn-lt"/>
                          <a:ea typeface="Arial" panose="020B0604020202020204"/>
                          <a:cs typeface="Arial" panose="020B0604020202020204"/>
                          <a:sym typeface="Arial" panose="020B0604020202020204"/>
                        </a:rPr>
                        <a:t> </a:t>
                      </a: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M</a:t>
                      </a:r>
                      <a:endPar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V</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guaranteed</a:t>
                      </a:r>
                      <a:endParaRPr lang="en-US" altLang="en-US" sz="1200" dirty="0" smtClean="0">
                        <a:latin typeface="+mn-lt"/>
                      </a:endParaRPr>
                    </a:p>
                    <a:p>
                      <a:r>
                        <a:rPr lang="en-US" altLang="en-US" sz="1200" dirty="0" smtClean="0">
                          <a:latin typeface="+mn-lt"/>
                        </a:rPr>
                        <a:t>rate</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no</a:t>
                      </a:r>
                      <a:endParaRPr lang="en-US" altLang="en-US" sz="1200" dirty="0" smtClean="0">
                        <a:latin typeface="+mn-lt"/>
                      </a:endParaRPr>
                    </a:p>
                    <a:p>
                      <a:r>
                        <a:rPr lang="en-US" altLang="en-US" sz="1200" dirty="0" smtClean="0">
                          <a:latin typeface="+mn-lt"/>
                        </a:rPr>
                        <a:t>congestion</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A</a:t>
                      </a:r>
                      <a:r>
                        <a:rPr lang="en-US" altLang="en-US" sz="100" b="0" i="0" u="none" strike="noStrike" cap="none" dirty="0" smtClean="0">
                          <a:solidFill>
                            <a:schemeClr val="dk1"/>
                          </a:solidFill>
                          <a:latin typeface="+mn-lt"/>
                          <a:ea typeface="Arial" panose="020B0604020202020204"/>
                          <a:cs typeface="Arial" panose="020B0604020202020204"/>
                          <a:sym typeface="Arial" panose="020B0604020202020204"/>
                        </a:rPr>
                        <a:t> </a:t>
                      </a: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T</a:t>
                      </a:r>
                      <a:r>
                        <a:rPr lang="en-US" altLang="en-US" sz="100" b="0" i="0" u="none" strike="noStrike" cap="none" dirty="0" smtClean="0">
                          <a:solidFill>
                            <a:schemeClr val="dk1"/>
                          </a:solidFill>
                          <a:latin typeface="+mn-lt"/>
                          <a:ea typeface="Arial" panose="020B0604020202020204"/>
                          <a:cs typeface="Arial" panose="020B0604020202020204"/>
                          <a:sym typeface="Arial" panose="020B0604020202020204"/>
                        </a:rPr>
                        <a:t> </a:t>
                      </a: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M</a:t>
                      </a:r>
                      <a:endPar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A</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200" dirty="0" smtClean="0">
                          <a:latin typeface="+mn-lt"/>
                        </a:rPr>
                        <a:t>guaranteed </a:t>
                      </a:r>
                      <a:endParaRPr lang="en-US" altLang="en-US" sz="1200" dirty="0" smtClean="0">
                        <a:latin typeface="+mn-lt"/>
                      </a:endParaRPr>
                    </a:p>
                    <a:p>
                      <a:r>
                        <a:rPr lang="en-US" altLang="en-US" sz="1200" dirty="0" smtClean="0">
                          <a:latin typeface="+mn-lt"/>
                        </a:rPr>
                        <a:t>minimum</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A</a:t>
                      </a:r>
                      <a:r>
                        <a:rPr lang="en-US" altLang="en-US" sz="100" b="0" i="0" u="none" strike="noStrike" cap="none" dirty="0" smtClean="0">
                          <a:solidFill>
                            <a:schemeClr val="dk1"/>
                          </a:solidFill>
                          <a:latin typeface="+mn-lt"/>
                          <a:ea typeface="Arial" panose="020B0604020202020204"/>
                          <a:cs typeface="Arial" panose="020B0604020202020204"/>
                          <a:sym typeface="Arial" panose="020B0604020202020204"/>
                        </a:rPr>
                        <a:t> </a:t>
                      </a: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T</a:t>
                      </a:r>
                      <a:r>
                        <a:rPr lang="en-US" altLang="en-US" sz="100" b="0" i="0" u="none" strike="noStrike" cap="none" dirty="0" smtClean="0">
                          <a:solidFill>
                            <a:schemeClr val="dk1"/>
                          </a:solidFill>
                          <a:latin typeface="+mn-lt"/>
                          <a:ea typeface="Arial" panose="020B0604020202020204"/>
                          <a:cs typeface="Arial" panose="020B0604020202020204"/>
                          <a:sym typeface="Arial" panose="020B0604020202020204"/>
                        </a:rPr>
                        <a:t> </a:t>
                      </a:r>
                      <a:r>
                        <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rPr>
                        <a:t>M</a:t>
                      </a:r>
                      <a:endParaRPr lang="en-US" altLang="en-US" sz="1200" b="0" i="0" u="none" strike="noStrike" cap="none" dirty="0" smtClean="0">
                        <a:solidFill>
                          <a:schemeClr val="dk1"/>
                        </a:solidFill>
                        <a:latin typeface="+mn-lt"/>
                        <a:ea typeface="Arial" panose="020B0604020202020204"/>
                        <a:cs typeface="Arial" panose="020B0604020202020204"/>
                        <a:sym typeface="Arial" panose="020B0604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U</a:t>
                      </a:r>
                      <a:r>
                        <a:rPr lang="en-US" altLang="en-US" sz="100" dirty="0" smtClean="0">
                          <a:latin typeface="+mn-lt"/>
                        </a:rPr>
                        <a:t> </a:t>
                      </a:r>
                      <a:r>
                        <a:rPr lang="en-US" altLang="en-US" sz="1200" dirty="0" smtClean="0">
                          <a:latin typeface="+mn-lt"/>
                        </a:rPr>
                        <a:t>B</a:t>
                      </a:r>
                      <a:r>
                        <a:rPr lang="en-US" altLang="en-US" sz="100" dirty="0" smtClean="0">
                          <a:latin typeface="+mn-lt"/>
                        </a:rPr>
                        <a:t> </a:t>
                      </a:r>
                      <a:r>
                        <a:rPr lang="en-US" altLang="en-US" sz="1200" dirty="0" smtClean="0">
                          <a:latin typeface="+mn-lt"/>
                        </a:rPr>
                        <a:t>R</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none</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yes</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200" dirty="0" smtClean="0">
                          <a:latin typeface="+mn-lt"/>
                        </a:rPr>
                        <a:t>no</a:t>
                      </a:r>
                      <a:endParaRPr lang="en-US" altLang="en-US"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smtClean="0">
                <a:ea typeface="MS PGothic" panose="020B0600070205080204" charset="-128"/>
              </a:rPr>
              <a:t>(2 </a:t>
            </a:r>
            <a:r>
              <a:rPr lang="en-US" altLang="en-US" sz="2000" b="0" dirty="0">
                <a:ea typeface="MS PGothic" panose="020B0600070205080204"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4.1</a:t>
            </a:r>
            <a:r>
              <a:rPr lang="en-US" altLang="en-US" sz="2200" b="1" dirty="0">
                <a:solidFill>
                  <a:srgbClr val="CC0000"/>
                </a:solidFill>
                <a:latin typeface="+mn-lt"/>
                <a:ea typeface="MS PGothic" panose="020B0600070205080204" charset="-128"/>
                <a:cs typeface="MS PGothic" panose="020B0600070205080204" charset="-128"/>
              </a:rPr>
              <a:t> </a:t>
            </a:r>
            <a:r>
              <a:rPr lang="en-US" altLang="en-US" sz="2200" dirty="0">
                <a:solidFill>
                  <a:schemeClr val="tx1"/>
                </a:solidFill>
                <a:latin typeface="+mn-lt"/>
                <a:ea typeface="MS PGothic" panose="020B0600070205080204" charset="-128"/>
                <a:cs typeface="MS PGothic" panose="020B0600070205080204" charset="-128"/>
              </a:rPr>
              <a:t>Overview of Network layer</a:t>
            </a:r>
            <a:endParaRPr lang="en-US" altLang="en-US" sz="2200" dirty="0">
              <a:solidFill>
                <a:schemeClr val="tx1"/>
              </a:solidFill>
              <a:latin typeface="+mn-lt"/>
              <a:ea typeface="MS PGothic" panose="020B0600070205080204" charset="-128"/>
              <a:cs typeface="MS PGothic" panose="020B0600070205080204" charset="-128"/>
            </a:endParaRPr>
          </a:p>
          <a:p>
            <a:pPr lvl="1" indent="-283210"/>
            <a:r>
              <a:rPr lang="en-US" altLang="en-US" sz="2200" dirty="0">
                <a:solidFill>
                  <a:schemeClr val="tx1"/>
                </a:solidFill>
                <a:latin typeface="+mn-lt"/>
                <a:ea typeface="MS PGothic" panose="020B0600070205080204" charset="-128"/>
              </a:rPr>
              <a:t>data plane</a:t>
            </a:r>
            <a:endParaRPr lang="en-US" altLang="en-US" sz="2200" dirty="0">
              <a:solidFill>
                <a:schemeClr val="tx1"/>
              </a:solidFill>
              <a:latin typeface="+mn-lt"/>
              <a:ea typeface="MS PGothic" panose="020B0600070205080204" charset="-128"/>
            </a:endParaRPr>
          </a:p>
          <a:p>
            <a:pPr lvl="1" indent="-283210"/>
            <a:r>
              <a:rPr lang="en-US" altLang="en-US" sz="2200" dirty="0">
                <a:solidFill>
                  <a:schemeClr val="tx1"/>
                </a:solidFill>
                <a:latin typeface="+mn-lt"/>
                <a:ea typeface="MS PGothic" panose="020B0600070205080204" charset="-128"/>
              </a:rPr>
              <a:t>control plane</a:t>
            </a:r>
            <a:endParaRPr lang="en-US" altLang="en-US" sz="2200" dirty="0">
              <a:solidFill>
                <a:schemeClr val="tx1"/>
              </a:solidFill>
              <a:latin typeface="+mn-lt"/>
              <a:ea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4.2</a:t>
            </a:r>
            <a:r>
              <a:rPr lang="en-US" altLang="en-US" sz="2200" dirty="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What’</a:t>
            </a:r>
            <a:r>
              <a:rPr lang="en-US" altLang="ja-JP" sz="2200" b="1" dirty="0" smtClean="0">
                <a:latin typeface="+mn-lt"/>
                <a:ea typeface="MS PGothic" panose="020B0600070205080204" charset="-128"/>
                <a:cs typeface="MS PGothic" panose="020B0600070205080204" charset="-128"/>
              </a:rPr>
              <a:t>s </a:t>
            </a:r>
            <a:r>
              <a:rPr lang="en-US" altLang="ja-JP" sz="2200" b="1" dirty="0">
                <a:latin typeface="+mn-lt"/>
                <a:ea typeface="MS PGothic" panose="020B0600070205080204" charset="-128"/>
                <a:cs typeface="MS PGothic" panose="020B0600070205080204" charset="-128"/>
              </a:rPr>
              <a:t>inside a router</a:t>
            </a:r>
            <a:endParaRPr lang="en-US" altLang="ja-JP" sz="2200" b="1" dirty="0">
              <a:latin typeface="+mn-lt"/>
              <a:ea typeface="MS PGothic" panose="020B0600070205080204" charset="-128"/>
              <a:cs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4.3</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P</a:t>
            </a:r>
            <a:r>
              <a:rPr lang="en-US" altLang="en-US" sz="2200" dirty="0">
                <a:latin typeface="+mn-lt"/>
                <a:ea typeface="MS PGothic" panose="020B0600070205080204" charset="-128"/>
                <a:cs typeface="MS PGothic" panose="020B0600070205080204" charset="-128"/>
              </a:rPr>
              <a:t>: Internet Protocol</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datagram format</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fragmentation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Pv4 </a:t>
            </a:r>
            <a:r>
              <a:rPr lang="en-US" altLang="en-US" sz="2200" dirty="0">
                <a:latin typeface="+mn-lt"/>
                <a:ea typeface="MS PGothic" panose="020B0600070205080204" charset="-128"/>
              </a:rPr>
              <a:t>addressing</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network address </a:t>
            </a:r>
            <a:r>
              <a:rPr lang="en-US" altLang="en-US" sz="2200" dirty="0" smtClean="0">
                <a:latin typeface="+mn-lt"/>
                <a:ea typeface="MS PGothic" panose="020B0600070205080204" charset="-128"/>
              </a:rPr>
              <a:t>translation</a:t>
            </a:r>
            <a:endParaRPr lang="en-US" altLang="en-US" sz="2200" dirty="0" smtClean="0">
              <a:latin typeface="+mn-lt"/>
              <a:ea typeface="MS PGothic" panose="020B0600070205080204" charset="-128"/>
            </a:endParaRPr>
          </a:p>
          <a:p>
            <a:pPr lvl="1" indent="-283210"/>
            <a:r>
              <a:rPr lang="en-US" altLang="en-US" sz="2200" dirty="0">
                <a:latin typeface="+mn-lt"/>
                <a:ea typeface="MS PGothic" panose="020B0600070205080204" charset="-128"/>
              </a:rPr>
              <a:t>I</a:t>
            </a:r>
            <a:r>
              <a:rPr lang="en-US" altLang="en-US" sz="100" dirty="0">
                <a:latin typeface="+mn-lt"/>
                <a:ea typeface="MS PGothic" panose="020B0600070205080204" charset="-128"/>
              </a:rPr>
              <a:t> </a:t>
            </a:r>
            <a:r>
              <a:rPr lang="en-US" altLang="en-US" sz="2200" dirty="0" smtClean="0">
                <a:latin typeface="+mn-lt"/>
                <a:ea typeface="MS PGothic" panose="020B0600070205080204" charset="-128"/>
              </a:rPr>
              <a:t>Pv6</a:t>
            </a:r>
            <a:endParaRPr lang="en-US" altLang="en-US" sz="2200" dirty="0">
              <a:latin typeface="+mn-lt"/>
              <a:ea typeface="MS PGothic" panose="020B0600070205080204" charset="-128"/>
              <a:cs typeface="MS PGothic" panose="020B0600070205080204"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4.4</a:t>
            </a:r>
            <a:r>
              <a:rPr lang="en-US" altLang="en-US" sz="2200" dirty="0">
                <a:latin typeface="+mn-lt"/>
                <a:ea typeface="MS PGothic" panose="020B0600070205080204" charset="-128"/>
                <a:cs typeface="MS PGothic" panose="020B0600070205080204" charset="-128"/>
              </a:rPr>
              <a:t> Generalized Forward and S</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N</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match</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action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OpenFlow examples </a:t>
            </a:r>
            <a:r>
              <a:rPr lang="en-US" altLang="en-US" sz="2200" dirty="0">
                <a:latin typeface="+mn-lt"/>
                <a:ea typeface="MS PGothic" panose="020B0600070205080204" charset="-128"/>
              </a:rPr>
              <a:t>of match-plus-action in </a:t>
            </a:r>
            <a:r>
              <a:rPr lang="en-US" altLang="en-US" sz="2200" dirty="0" smtClean="0">
                <a:latin typeface="+mn-lt"/>
                <a:ea typeface="MS PGothic" panose="020B0600070205080204" charset="-128"/>
              </a:rPr>
              <a:t>action</a:t>
            </a:r>
            <a:endParaRPr lang="en-US" altLang="en-US" sz="2200" dirty="0">
              <a:latin typeface="+mn-lt"/>
              <a:ea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Architecture Overview</a:t>
            </a:r>
            <a:endParaRPr lang="en-US" dirty="0"/>
          </a:p>
        </p:txBody>
      </p:sp>
      <p:sp>
        <p:nvSpPr>
          <p:cNvPr id="3" name="Text Placeholder 2"/>
          <p:cNvSpPr>
            <a:spLocks noGrp="1"/>
          </p:cNvSpPr>
          <p:nvPr>
            <p:ph type="body" idx="1"/>
          </p:nvPr>
        </p:nvSpPr>
        <p:spPr>
          <a:xfrm>
            <a:off x="457200" y="1600200"/>
            <a:ext cx="8229600" cy="542109"/>
          </a:xfrm>
        </p:spPr>
        <p:txBody>
          <a:bodyPr/>
          <a:lstStyle/>
          <a:p>
            <a:r>
              <a:rPr lang="en-US" altLang="en-US" sz="2400" dirty="0">
                <a:latin typeface="+mn-lt"/>
                <a:ea typeface="MS PGothic" panose="020B0600070205080204" charset="-128"/>
                <a:cs typeface="MS PGothic" panose="020B0600070205080204" charset="-128"/>
              </a:rPr>
              <a:t>high-level view of generic router architecture</a:t>
            </a:r>
            <a:r>
              <a:rPr lang="en-US" altLang="en-US" sz="2400" dirty="0" smtClean="0">
                <a:latin typeface="+mn-lt"/>
                <a:ea typeface="MS PGothic" panose="020B0600070205080204" charset="-128"/>
                <a:cs typeface="MS PGothic" panose="020B0600070205080204" charset="-128"/>
              </a:rPr>
              <a:t>:</a:t>
            </a:r>
            <a:endParaRPr lang="en-US" altLang="en-US" sz="2400" dirty="0">
              <a:latin typeface="+mn-lt"/>
              <a:ea typeface="MS PGothic" panose="020B0600070205080204" charset="-128"/>
              <a:cs typeface="MS PGothic" panose="020B0600070205080204" charset="-128"/>
            </a:endParaRPr>
          </a:p>
        </p:txBody>
      </p:sp>
      <p:pic>
        <p:nvPicPr>
          <p:cNvPr id="4" name="Picture 3" descr="A diagram has a large box at the center, connected to another box, and 4 groups of boxes. A dotted horizontal line divides the diagram into 2 parts. Above. Routing, management control plane, software, operates in millisecond time frame. The smaller box reads, routing processor. From the box, a double ended arrow points to the larger box, below the line. Below. Forwarding data plane, hardware, operates in nanosecond timeframe. A large box is at the center, high seed switching fabric. From near each corner, the box is connected to a group of 3 boxes, by arrows. Top right, an arrow points right, away from the large box, and passes through group 1. Group 1 has 3 boxes, red, blue, small green. Bottom right, an arrow points right, away from the large box, and passes through group 1. Group 1 has 3 boxes, red, blue, small green. 4 dots align vertically between groups 1 and 2. Top left, an arrow points right, toward the large box, and passes through group 3. Group 3 has 3 boxes, small green, blue, red. Bottom left, an arrow points right, toward the large box, and passes through group 4. Group 4 has 3 boxes, small green blue, red. 4 dots align vertically between groups 3 and 4. From the top box, above, an arrow points down, below, to the red box in group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1700" y="2311218"/>
            <a:ext cx="7340600" cy="35941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MS PGothic" panose="020B0600070205080204" charset="-128"/>
              </a:rPr>
              <a:t>Input Port Functions </a:t>
            </a:r>
            <a:r>
              <a:rPr lang="en-US" altLang="en-US" sz="2000" b="0" dirty="0" smtClean="0">
                <a:ea typeface="MS PGothic" panose="020B0600070205080204" charset="-128"/>
              </a:rPr>
              <a:t>(1 </a:t>
            </a:r>
            <a:r>
              <a:rPr lang="en-US" altLang="en-US" sz="2000" b="0" dirty="0">
                <a:ea typeface="MS PGothic" panose="020B0600070205080204" charset="-128"/>
              </a:rPr>
              <a:t>of 2)</a:t>
            </a:r>
            <a:endParaRPr lang="en-US" dirty="0"/>
          </a:p>
        </p:txBody>
      </p:sp>
      <p:pic>
        <p:nvPicPr>
          <p:cNvPr id="3" name="Picture 2" descr="A diagram has a group of 3 boxes. Each box is labeled and has an arrow pointing right toward the next box. The last box points to a vertical line, switch fabric. Each box has notes. An arrow points toward the first box. Box 1, small green, line termination. Notes, physical layer, bit level reception. Box 2, blue, link layer protocol, receive. Notes, data link layer, for example Ethernet, see chapter 5. Box 3, red, lookup forwarding. A row of 10 vertical lines, queueing. Notes, decentralized switching. Using header field values, lookup output port using forwarding table in input port memory, match plus action. Goal, complete input port processing at line speed. Queueing, if datagrams arrive faster than forwarding rate into switch fabric."/>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3710" y="1616722"/>
            <a:ext cx="6136579" cy="45094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MS PGothic" panose="020B0600070205080204" charset="-128"/>
              </a:rPr>
              <a:t>Input Port Functions </a:t>
            </a:r>
            <a:r>
              <a:rPr lang="en-US" altLang="en-US" sz="2000" b="0" dirty="0" smtClean="0">
                <a:ea typeface="MS PGothic" panose="020B0600070205080204" charset="-128"/>
              </a:rPr>
              <a:t>(2 of 2)</a:t>
            </a:r>
            <a:endParaRPr lang="en-US" sz="2000" b="0" dirty="0"/>
          </a:p>
        </p:txBody>
      </p:sp>
      <p:pic>
        <p:nvPicPr>
          <p:cNvPr id="5" name="Picture 4" descr="A diagram has a group of 3 boxes. Each box is labeled and has an arrow pointing right toward the next box. The last box points to a vertical line, switch fabric. Each box has notes. An arrow points toward the first box. Box 1, small green, line termination. Notes, physical layer, bit level reception. Box 2, blue, link layer protocol, receive. Notes, data link layer, for example Ethernet, see chapter 5. Box 3, red, lookup forwarding. A row of 10 vertical lines, queueing. Notes, decentralized switching. Using header field values, lookup output port using forwarding table in input port memory, match plus action. Destination based forwarding, forward based only on destination I P address, traditional. Generalized forwarding, forward based on any set of header field valu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8524" y="1791376"/>
            <a:ext cx="6094151" cy="41461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Destination-Based Forwarding</a:t>
            </a:r>
            <a:endParaRPr lang="en-US" dirty="0"/>
          </a:p>
        </p:txBody>
      </p:sp>
      <p:pic>
        <p:nvPicPr>
          <p:cNvPr id="4" name="Picture 3" descr="A forwarding table has 4 rows and 2 columns. The columns from left to right are destination address range, and link interface. Rows 1 through 3, column 1, have 2 lines of 4 groups of numbers. Between each line, through, is written. Row 1. Destination address range. Line 1. Group 1. 1 1 0 0 1 0 0 0. Group 2. 0 0 1 0 1 1 1. Group 3. 0 0 1 0 0 0 0. Group 4. 8 zeros. Through. Line 2. Group 1. 1 1 0 0 1 0 0 0. Group 2. 0 0 0 1 0 1 1 1. Group 3. 0 0 0 1 0 1 1 1. Group 4. 7 ones. Link interface. 0. Row 2. Destination address range. Line 1. Group 1. 1 1 0 0 1 0 0 0. Group 2. 0 0 0 1 0 1 1 1. Group 3. 0 0 0 1 1 0 0 0. Group 4. 7 zeroes. Through. Line 2. Group 1. 1 1 0 0 1 0 0 0. Group 2. 0 0 0 1 0 1 1 1. Group 3. 0 0 0 1 1 0 0 0. Group 4. 7 ones. Link interface. 1. Row 3. Destination address range. Line 1. Group 1. 1 1 0 0 1 0 0 0. Group 2. 0 0 0 1 0 1 1 1. Group 3. 0 0 0 1 1 0 0 1. Group 4. 7 zeros. Through. Line 2. Group 1. 1 1 0 0 1 0 0 0. Group 2. 0 0 0 1 0 1 1 1. Group 3. 0 0 0 1 1 1 1 1. Group 4. 7 ones. Link interface. 2. Row 3. Destination address range. Otherwise. Link interfac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4600" y="1570742"/>
            <a:ext cx="6062549" cy="3907210"/>
          </a:xfrm>
          <a:prstGeom prst="rect">
            <a:avLst/>
          </a:prstGeom>
        </p:spPr>
      </p:pic>
      <p:sp>
        <p:nvSpPr>
          <p:cNvPr id="5" name="Text Placeholder 4"/>
          <p:cNvSpPr>
            <a:spLocks noGrp="1"/>
          </p:cNvSpPr>
          <p:nvPr>
            <p:ph type="body" idx="1"/>
          </p:nvPr>
        </p:nvSpPr>
        <p:spPr>
          <a:xfrm>
            <a:off x="457200" y="5682343"/>
            <a:ext cx="8229600" cy="443820"/>
          </a:xfrm>
        </p:spPr>
        <p:txBody>
          <a:bodyPr/>
          <a:lstStyle/>
          <a:p>
            <a:pPr marL="0" indent="0">
              <a:buNone/>
            </a:pPr>
            <a:r>
              <a:rPr lang="en-US" altLang="en-US" sz="2400" b="1" dirty="0">
                <a:solidFill>
                  <a:schemeClr val="tx1"/>
                </a:solidFill>
                <a:latin typeface="+mn-lt"/>
              </a:rPr>
              <a:t>Q: </a:t>
            </a:r>
            <a:r>
              <a:rPr lang="en-US" altLang="en-US" sz="2400" dirty="0">
                <a:latin typeface="+mn-lt"/>
              </a:rPr>
              <a:t>but what happens if ranges </a:t>
            </a:r>
            <a:r>
              <a:rPr lang="en-US" altLang="en-US" sz="2400" dirty="0" smtClean="0">
                <a:latin typeface="+mn-lt"/>
              </a:rPr>
              <a:t>don</a:t>
            </a:r>
            <a:r>
              <a:rPr lang="en-US" altLang="ja-JP" sz="2400" dirty="0" smtClean="0">
                <a:latin typeface="+mn-lt"/>
              </a:rPr>
              <a:t>’t </a:t>
            </a:r>
            <a:r>
              <a:rPr lang="en-US" altLang="ja-JP" sz="2400" dirty="0">
                <a:latin typeface="+mn-lt"/>
              </a:rPr>
              <a:t>divide up so nicely</a:t>
            </a:r>
            <a:r>
              <a:rPr lang="en-US" altLang="ja-JP" sz="2400" dirty="0" smtClean="0">
                <a:latin typeface="+mn-lt"/>
              </a:rPr>
              <a:t>?</a:t>
            </a:r>
            <a:endParaRPr lang="en-US" altLang="en-US" sz="24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a:t>
            </a:r>
            <a:r>
              <a:rPr lang="en-US" dirty="0" smtClean="0"/>
              <a:t>Matching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1600200"/>
          </a:xfrm>
        </p:spPr>
        <p:txBody>
          <a:bodyPr/>
          <a:lstStyle/>
          <a:p>
            <a:pPr marL="0" indent="0">
              <a:buNone/>
            </a:pPr>
            <a:r>
              <a:rPr lang="en-US" altLang="en-US" sz="2200" b="1" dirty="0">
                <a:solidFill>
                  <a:schemeClr val="tx1"/>
                </a:solidFill>
                <a:latin typeface="+mn-lt"/>
              </a:rPr>
              <a:t>longest prefix matching</a:t>
            </a:r>
            <a:endParaRPr lang="en-US" altLang="en-US" sz="2200" b="1" dirty="0">
              <a:solidFill>
                <a:schemeClr val="tx1"/>
              </a:solidFill>
              <a:latin typeface="+mn-lt"/>
            </a:endParaRPr>
          </a:p>
          <a:p>
            <a:pPr marL="0" indent="0">
              <a:buNone/>
            </a:pPr>
            <a:r>
              <a:rPr lang="en-US" altLang="en-US" sz="2200" dirty="0">
                <a:latin typeface="+mn-lt"/>
              </a:rPr>
              <a:t>when looking for forwarding table entry for given destination address, use </a:t>
            </a:r>
            <a:r>
              <a:rPr lang="en-US" altLang="en-US" sz="2200" b="1" dirty="0">
                <a:solidFill>
                  <a:schemeClr val="tx1"/>
                </a:solidFill>
                <a:latin typeface="+mn-lt"/>
              </a:rPr>
              <a:t>longest</a:t>
            </a:r>
            <a:r>
              <a:rPr lang="en-US" altLang="en-US" sz="2200" dirty="0">
                <a:latin typeface="+mn-lt"/>
              </a:rPr>
              <a:t> address prefix that matches destination address</a:t>
            </a:r>
            <a:r>
              <a:rPr lang="en-US" altLang="en-US" sz="2200" dirty="0" smtClean="0">
                <a:latin typeface="+mn-lt"/>
              </a:rPr>
              <a:t>.</a:t>
            </a:r>
            <a:endParaRPr lang="en-US" altLang="en-US" sz="2200" dirty="0">
              <a:latin typeface="+mn-lt"/>
            </a:endParaRPr>
          </a:p>
        </p:txBody>
      </p:sp>
      <p:pic>
        <p:nvPicPr>
          <p:cNvPr id="7" name="Picture 6" descr="A table has 4 rows and 2 columns. From left to right the columns are, destination address range, and link interface. Rows 1 to 3 in column 1 have 4 groups of numbers. Some of the numbers are blocked out with asterisks. Row 1. Destination address range. Group 1. 1 1 0 0 1 0 0 0. Group 2. 0 0 0 1 0 1 1 1. Group 3. 0 0 0 1 0, 3 asterisks. Group 4. 7 asterisks. Link interface. 0. Row 2. Group 1. 1 1 0 0 1 0 0 0. Group 2. 0 0 0 1 0 1 1 1. Group 3. 0 0 0 1 1 0 0 0. Group 4. 7 asterisks. Link interface. 1. Row 3. Group 1. 1 1 0 0 1 0 0 0. Group 2. 0 0 0 1 0 1 1 1. Group 3. 0 0 0 1, 3 asterisks. Group 4. 7 asterisks. Link interface. 2. Row 4. Destination address range. Otherwise. Link interface. 3."/>
          <p:cNvPicPr>
            <a:picLocks noChangeAspect="1"/>
          </p:cNvPicPr>
          <p:nvPr/>
        </p:nvPicPr>
        <p:blipFill rotWithShape="1">
          <a:blip r:embed="rId1">
            <a:extLst>
              <a:ext uri="{28A0092B-C50C-407E-A947-70E740481C1C}">
                <a14:useLocalDpi xmlns:a14="http://schemas.microsoft.com/office/drawing/2010/main" val="0"/>
              </a:ext>
            </a:extLst>
          </a:blip>
          <a:srcRect l="2866" t="3754" r="2123"/>
          <a:stretch>
            <a:fillRect/>
          </a:stretch>
        </p:blipFill>
        <p:spPr>
          <a:xfrm>
            <a:off x="1719441" y="3228535"/>
            <a:ext cx="5705118" cy="1734836"/>
          </a:xfrm>
          <a:prstGeom prst="rect">
            <a:avLst/>
          </a:prstGeom>
        </p:spPr>
      </p:pic>
      <p:sp>
        <p:nvSpPr>
          <p:cNvPr id="4" name="Text Placeholder 3"/>
          <p:cNvSpPr>
            <a:spLocks noGrp="1"/>
          </p:cNvSpPr>
          <p:nvPr>
            <p:ph type="body" idx="2"/>
          </p:nvPr>
        </p:nvSpPr>
        <p:spPr>
          <a:xfrm>
            <a:off x="457200" y="5116286"/>
            <a:ext cx="1672046" cy="492034"/>
          </a:xfrm>
        </p:spPr>
        <p:txBody>
          <a:bodyPr/>
          <a:lstStyle/>
          <a:p>
            <a:pPr marL="0" indent="0">
              <a:buNone/>
            </a:pPr>
            <a:r>
              <a:rPr lang="en-US" altLang="en-US" sz="2200" b="1" dirty="0">
                <a:solidFill>
                  <a:schemeClr val="tx1"/>
                </a:solidFill>
                <a:latin typeface="+mn-lt"/>
              </a:rPr>
              <a:t>examples</a:t>
            </a:r>
            <a:r>
              <a:rPr lang="en-US" altLang="en-US" sz="2200" b="1" dirty="0" smtClean="0">
                <a:solidFill>
                  <a:schemeClr val="tx1"/>
                </a:solidFill>
                <a:latin typeface="+mn-lt"/>
              </a:rPr>
              <a:t>:</a:t>
            </a:r>
            <a:endParaRPr lang="en-US" altLang="en-US" sz="2200" b="1" dirty="0">
              <a:solidFill>
                <a:schemeClr val="tx1"/>
              </a:solidFill>
              <a:latin typeface="+mn-lt"/>
            </a:endParaRPr>
          </a:p>
        </p:txBody>
      </p:sp>
      <p:pic>
        <p:nvPicPr>
          <p:cNvPr id="6" name="Picture 5" descr="D A, 1 1 0 0 1 0 0 0 0, 0 0 0 1 0 1 1 1, 0 0 0 1 0 1 1 0, 1 0 1 0 0 0 0 1, which interface? The last 12 digits are highlighted. D A, 1 1 0 0 1 0 0 0 0, 0 0 0 1 0 1 1 1, 0 0 0 1 1 0 0 0, 1 0 1 0 1 0 1 0, which interface? The last 12 digits are highlighted.&#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787" y="5686866"/>
            <a:ext cx="6718300" cy="609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Matching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7955280" cy="4525963"/>
          </a:xfrm>
        </p:spPr>
        <p:txBody>
          <a:bodyPr/>
          <a:lstStyle/>
          <a:p>
            <a:r>
              <a:rPr lang="en-US" altLang="en-US" sz="2400" dirty="0">
                <a:latin typeface="+mn-lt"/>
                <a:ea typeface="MS PGothic" panose="020B0600070205080204" charset="-128"/>
                <a:cs typeface="MS PGothic" panose="020B0600070205080204" charset="-128"/>
              </a:rPr>
              <a:t>we’ll see</a:t>
            </a:r>
            <a:r>
              <a:rPr lang="en-US" altLang="en-US" sz="2400" i="1" dirty="0">
                <a:solidFill>
                  <a:srgbClr val="000090"/>
                </a:solidFill>
                <a:latin typeface="+mn-lt"/>
                <a:ea typeface="MS PGothic" panose="020B0600070205080204" charset="-128"/>
                <a:cs typeface="MS PGothic" panose="020B0600070205080204" charset="-128"/>
              </a:rPr>
              <a:t> </a:t>
            </a:r>
            <a:r>
              <a:rPr lang="en-US" altLang="en-US" sz="2400" b="1" dirty="0">
                <a:solidFill>
                  <a:schemeClr val="tx1"/>
                </a:solidFill>
                <a:latin typeface="+mn-lt"/>
                <a:ea typeface="MS PGothic" panose="020B0600070205080204" charset="-128"/>
                <a:cs typeface="MS PGothic" panose="020B0600070205080204" charset="-128"/>
              </a:rPr>
              <a:t>why</a:t>
            </a:r>
            <a:r>
              <a:rPr lang="en-US" altLang="en-US" sz="2400" i="1" dirty="0">
                <a:solidFill>
                  <a:srgbClr val="000090"/>
                </a:solidFill>
                <a:latin typeface="+mn-lt"/>
                <a:ea typeface="MS PGothic" panose="020B0600070205080204" charset="-128"/>
                <a:cs typeface="MS PGothic" panose="020B0600070205080204" charset="-128"/>
              </a:rPr>
              <a:t> </a:t>
            </a:r>
            <a:r>
              <a:rPr lang="en-US" altLang="en-US" sz="2400" dirty="0">
                <a:latin typeface="+mn-lt"/>
                <a:ea typeface="MS PGothic" panose="020B0600070205080204" charset="-128"/>
                <a:cs typeface="MS PGothic" panose="020B0600070205080204" charset="-128"/>
              </a:rPr>
              <a:t>longest prefix matching is used shortly, when we study addressing</a:t>
            </a:r>
            <a:endParaRPr lang="en-US" altLang="en-US" sz="2400" dirty="0">
              <a:latin typeface="+mn-lt"/>
              <a:ea typeface="MS PGothic" panose="020B0600070205080204" charset="-128"/>
              <a:cs typeface="MS PGothic" panose="020B0600070205080204" charset="-128"/>
            </a:endParaRPr>
          </a:p>
          <a:p>
            <a:r>
              <a:rPr lang="en-US" altLang="en-US" sz="2400" dirty="0">
                <a:latin typeface="+mn-lt"/>
                <a:ea typeface="MS PGothic" panose="020B0600070205080204" charset="-128"/>
                <a:cs typeface="MS PGothic" panose="020B0600070205080204" charset="-128"/>
              </a:rPr>
              <a:t>longest prefix matching: often performed using ternary content addressable memories (</a:t>
            </a:r>
            <a:r>
              <a:rPr lang="en-US" altLang="en-US" sz="2400" dirty="0" smtClean="0">
                <a:latin typeface="+mn-lt"/>
                <a:ea typeface="MS PGothic" panose="020B0600070205080204" charset="-128"/>
                <a:cs typeface="MS PGothic" panose="020B0600070205080204" charset="-128"/>
              </a:rPr>
              <a:t>T</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C</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A</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M</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s</a:t>
            </a:r>
            <a:r>
              <a:rPr lang="en-US" altLang="en-US" sz="2400" dirty="0">
                <a:latin typeface="+mn-lt"/>
                <a:ea typeface="MS PGothic" panose="020B0600070205080204" charset="-128"/>
                <a:cs typeface="MS PGothic" panose="020B0600070205080204" charset="-128"/>
              </a:rPr>
              <a:t>)</a:t>
            </a:r>
            <a:endParaRPr lang="en-US" altLang="en-US" sz="2400" dirty="0">
              <a:latin typeface="+mn-lt"/>
              <a:ea typeface="MS PGothic" panose="020B0600070205080204" charset="-128"/>
              <a:cs typeface="MS PGothic" panose="020B0600070205080204" charset="-128"/>
            </a:endParaRPr>
          </a:p>
          <a:p>
            <a:pPr lvl="1"/>
            <a:r>
              <a:rPr lang="en-US" altLang="en-US" sz="2400" b="1" dirty="0">
                <a:solidFill>
                  <a:schemeClr val="tx1"/>
                </a:solidFill>
                <a:latin typeface="+mn-lt"/>
                <a:ea typeface="MS PGothic" panose="020B0600070205080204" charset="-128"/>
              </a:rPr>
              <a:t>content addressable: </a:t>
            </a:r>
            <a:r>
              <a:rPr lang="en-US" altLang="en-US" sz="2400" dirty="0">
                <a:latin typeface="+mn-lt"/>
                <a:ea typeface="MS PGothic" panose="020B0600070205080204" charset="-128"/>
              </a:rPr>
              <a:t>present address to </a:t>
            </a:r>
            <a:r>
              <a:rPr lang="en-US" altLang="en-US" sz="2400" dirty="0" smtClean="0">
                <a:latin typeface="+mn-lt"/>
                <a:ea typeface="MS PGothic" panose="020B0600070205080204" charset="-128"/>
              </a:rPr>
              <a:t>T</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C</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A</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M : </a:t>
            </a:r>
            <a:r>
              <a:rPr lang="en-US" altLang="en-US" sz="2400" dirty="0">
                <a:latin typeface="+mn-lt"/>
                <a:ea typeface="MS PGothic" panose="020B0600070205080204" charset="-128"/>
              </a:rPr>
              <a:t>retrieve address in one clock cycle, regardless of table size</a:t>
            </a:r>
            <a:endParaRPr lang="en-US" altLang="en-US" sz="2400" dirty="0">
              <a:latin typeface="+mn-lt"/>
              <a:ea typeface="MS PGothic" panose="020B0600070205080204" charset="-128"/>
            </a:endParaRPr>
          </a:p>
          <a:p>
            <a:pPr lvl="1"/>
            <a:r>
              <a:rPr lang="en-US" altLang="en-US" sz="2400" dirty="0">
                <a:latin typeface="+mn-lt"/>
                <a:ea typeface="MS PGothic" panose="020B0600070205080204" charset="-128"/>
              </a:rPr>
              <a:t>Cisco Catalyst: can up </a:t>
            </a:r>
            <a:r>
              <a:rPr lang="en-US" altLang="en-US" sz="2400" dirty="0" smtClean="0">
                <a:latin typeface="+mn-lt"/>
                <a:ea typeface="MS PGothic" panose="020B0600070205080204" charset="-128"/>
              </a:rPr>
              <a:t>~1M </a:t>
            </a:r>
            <a:r>
              <a:rPr lang="en-US" altLang="en-US" sz="2400" dirty="0">
                <a:latin typeface="+mn-lt"/>
                <a:ea typeface="MS PGothic" panose="020B0600070205080204" charset="-128"/>
              </a:rPr>
              <a:t>routing table entries in </a:t>
            </a:r>
            <a:r>
              <a:rPr lang="en-US" altLang="en-US" sz="2400" dirty="0" smtClean="0">
                <a:latin typeface="+mn-lt"/>
                <a:ea typeface="MS PGothic" panose="020B0600070205080204" charset="-128"/>
              </a:rPr>
              <a:t>T</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C</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A</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M</a:t>
            </a:r>
            <a:endParaRPr lang="en-US" altLang="en-US" sz="24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Switching </a:t>
            </a:r>
            <a:r>
              <a:rPr lang="en-US" altLang="en-US" dirty="0" smtClean="0">
                <a:ea typeface="MS PGothic" panose="020B0600070205080204" charset="-128"/>
              </a:rPr>
              <a:t>Fabrics</a:t>
            </a:r>
            <a:endParaRPr lang="en-US" dirty="0"/>
          </a:p>
        </p:txBody>
      </p:sp>
      <p:sp>
        <p:nvSpPr>
          <p:cNvPr id="3" name="Text Placeholder 2"/>
          <p:cNvSpPr>
            <a:spLocks noGrp="1"/>
          </p:cNvSpPr>
          <p:nvPr>
            <p:ph type="body" idx="1"/>
          </p:nvPr>
        </p:nvSpPr>
        <p:spPr>
          <a:xfrm>
            <a:off x="457200" y="1600201"/>
            <a:ext cx="8229600" cy="1979022"/>
          </a:xfrm>
        </p:spPr>
        <p:txBody>
          <a:bodyPr/>
          <a:lstStyle/>
          <a:p>
            <a:pPr>
              <a:defRPr/>
            </a:pPr>
            <a:r>
              <a:rPr lang="en-US" sz="1800" dirty="0">
                <a:latin typeface="+mn-lt"/>
              </a:rPr>
              <a:t>transfer packet from input buffer to appropriate output buffer</a:t>
            </a:r>
            <a:endParaRPr lang="en-US" sz="1800" dirty="0">
              <a:latin typeface="+mn-lt"/>
            </a:endParaRPr>
          </a:p>
          <a:p>
            <a:pPr>
              <a:defRPr/>
            </a:pPr>
            <a:r>
              <a:rPr lang="en-US" sz="1800" dirty="0">
                <a:latin typeface="+mn-lt"/>
              </a:rPr>
              <a:t>switching rate: rate at which packets can be transfer from inputs to outputs</a:t>
            </a:r>
            <a:endParaRPr lang="en-US" sz="1800" dirty="0">
              <a:latin typeface="+mn-lt"/>
            </a:endParaRPr>
          </a:p>
          <a:p>
            <a:pPr lvl="1">
              <a:defRPr/>
            </a:pPr>
            <a:r>
              <a:rPr lang="en-US" sz="1800" dirty="0">
                <a:latin typeface="+mn-lt"/>
              </a:rPr>
              <a:t>often measured as multiple of input/output line rate</a:t>
            </a:r>
            <a:endParaRPr lang="en-US" sz="1800" dirty="0">
              <a:latin typeface="+mn-lt"/>
            </a:endParaRPr>
          </a:p>
          <a:p>
            <a:pPr lvl="1">
              <a:defRPr/>
            </a:pPr>
            <a:r>
              <a:rPr lang="en-US" sz="1800" dirty="0">
                <a:latin typeface="+mn-lt"/>
              </a:rPr>
              <a:t>N inputs: switching rate N times line rate desirable</a:t>
            </a:r>
            <a:endParaRPr lang="en-US" sz="1800" dirty="0">
              <a:latin typeface="+mn-lt"/>
            </a:endParaRPr>
          </a:p>
          <a:p>
            <a:pPr>
              <a:defRPr/>
            </a:pPr>
            <a:r>
              <a:rPr lang="en-US" sz="1800" dirty="0">
                <a:latin typeface="+mn-lt"/>
              </a:rPr>
              <a:t>three types of switching </a:t>
            </a:r>
            <a:r>
              <a:rPr lang="en-US" sz="1800" dirty="0" smtClean="0">
                <a:latin typeface="+mn-lt"/>
              </a:rPr>
              <a:t>fabrics</a:t>
            </a:r>
            <a:endParaRPr lang="en-US" sz="1800" dirty="0">
              <a:latin typeface="+mn-lt"/>
            </a:endParaRPr>
          </a:p>
        </p:txBody>
      </p:sp>
      <p:pic>
        <p:nvPicPr>
          <p:cNvPr id="5" name="Picture 4" descr="A diagram of memory has a large box, memory, at the center. Each side of the box has 3 groups of 3 boxes. An arrow from the left points right, at each group, to the memory box, to the groups on the right side, and right of the groups. Left of memory box. Groups A, B, and C have 3 boxes in a row. Small box, 2 other boxes. The last boxes have a row of 5 vertical lines. Right of memory box. Groups X, Y, and X have 3 boxes in a row. 2 boxes, 1 small box. The first box has a row of 5 vertical lines. An arrow starts before group A, and through group Y, by going right through all 3 group A boxes, right and down through the memory box, and right through group Y box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0585" y="3886708"/>
            <a:ext cx="2863638" cy="1153796"/>
          </a:xfrm>
          <a:prstGeom prst="rect">
            <a:avLst/>
          </a:prstGeom>
        </p:spPr>
      </p:pic>
      <p:pic>
        <p:nvPicPr>
          <p:cNvPr id="6" name="Picture 5" descr="A diagram of bus has a vertical line at the center. Each side of the line has 3 groups of 3 boxes. An arrow from the left points right, at each group, to the central line, to the groups on the right side, and right of the groups. Left of line. Groups A, B, and C have 3 boxes in a row. Small box, 2 other boxes. The last boxes have a row of 5 vertical lines. Right of line. Groups X, Y, and X have 3 boxes in a row. 2 boxes, 1 small box. The first box has a row of 5 vertical lines. An arrow starts before group A, and through group Y, by going right through all 3 group A boxes, right and down through the vertical line, and right through group Y box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525" y="3836997"/>
            <a:ext cx="2721961" cy="1294687"/>
          </a:xfrm>
          <a:prstGeom prst="rect">
            <a:avLst/>
          </a:prstGeom>
        </p:spPr>
      </p:pic>
      <p:pic>
        <p:nvPicPr>
          <p:cNvPr id="7" name="Picture 6" descr="A diagram of crossbar has a 2 by 2 grid square, at the center. The left side of the grid square has 3 groups of 3 boxes. Below the grid square is 3 groups of 3 boxes. An arrow from the left points right, at each left side group, to the grid square, to the groups on the bottom side, and below of the groups. Left of grid square. Groups A, B, and C have 3 boxes in a row. Small box, 2 other boxes. The last boxes have a row of 5 vertical lines. Below grid square. Groups X, Y, and X have 3 boxes in a row. 2 boxes, 1 small box. The first box has a row of 5 vertical lines. An arrow starts before group A, and through group Y, by going right through all 3 group A boxes, right and down through the center of the grid square, and down through group Y box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788" y="3657489"/>
            <a:ext cx="2195850" cy="252064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Memory</a:t>
            </a:r>
            <a:endParaRPr lang="en-US" dirty="0"/>
          </a:p>
        </p:txBody>
      </p:sp>
      <p:sp>
        <p:nvSpPr>
          <p:cNvPr id="5" name="Text Placeholder 4"/>
          <p:cNvSpPr>
            <a:spLocks noGrp="1"/>
          </p:cNvSpPr>
          <p:nvPr>
            <p:ph type="body" idx="1"/>
          </p:nvPr>
        </p:nvSpPr>
        <p:spPr>
          <a:xfrm>
            <a:off x="457200" y="1600200"/>
            <a:ext cx="8321040" cy="3058886"/>
          </a:xfrm>
        </p:spPr>
        <p:txBody>
          <a:bodyPr/>
          <a:lstStyle/>
          <a:p>
            <a:pPr marL="234950" indent="-234950">
              <a:buFont typeface="Wingdings" panose="05000000000000000000" pitchFamily="2" charset="2"/>
              <a:buNone/>
            </a:pPr>
            <a:r>
              <a:rPr lang="en-US" altLang="en-US" sz="2400" b="1" dirty="0" smtClean="0">
                <a:solidFill>
                  <a:schemeClr val="tx1"/>
                </a:solidFill>
                <a:latin typeface="+mn-lt"/>
                <a:ea typeface="MS PGothic" panose="020B0600070205080204" charset="-128"/>
                <a:cs typeface="MS PGothic" panose="020B0600070205080204" charset="-128"/>
              </a:rPr>
              <a:t>first generation routers:</a:t>
            </a:r>
            <a:endParaRPr lang="en-US" altLang="en-US" sz="2400" b="1" dirty="0" smtClean="0">
              <a:solidFill>
                <a:schemeClr val="tx1"/>
              </a:solidFill>
              <a:latin typeface="+mn-lt"/>
              <a:ea typeface="MS PGothic" panose="020B0600070205080204" charset="-128"/>
              <a:cs typeface="MS PGothic" panose="020B0600070205080204" charset="-128"/>
            </a:endParaRPr>
          </a:p>
          <a:p>
            <a:pPr marL="255905" indent="-255905"/>
            <a:r>
              <a:rPr lang="en-US" altLang="en-US" sz="2400" dirty="0" smtClean="0">
                <a:latin typeface="+mn-lt"/>
                <a:ea typeface="MS PGothic" panose="020B0600070205080204" charset="-128"/>
                <a:cs typeface="MS PGothic" panose="020B0600070205080204" charset="-128"/>
              </a:rPr>
              <a:t>traditional computers with switching under direct control of C</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U</a:t>
            </a:r>
            <a:endParaRPr lang="en-US" altLang="en-US" sz="2400" dirty="0" smtClean="0">
              <a:latin typeface="+mn-lt"/>
              <a:ea typeface="MS PGothic" panose="020B0600070205080204" charset="-128"/>
            </a:endParaRPr>
          </a:p>
          <a:p>
            <a:pPr marL="255905" indent="-255905"/>
            <a:r>
              <a:rPr lang="en-US" altLang="en-US" sz="2400" dirty="0" smtClean="0">
                <a:latin typeface="+mn-lt"/>
                <a:ea typeface="MS PGothic" panose="020B0600070205080204" charset="-128"/>
                <a:cs typeface="MS PGothic" panose="020B0600070205080204" charset="-128"/>
              </a:rPr>
              <a:t>packet copied to system’</a:t>
            </a:r>
            <a:r>
              <a:rPr lang="en-US" altLang="ja-JP" sz="2400" dirty="0" smtClean="0">
                <a:latin typeface="+mn-lt"/>
                <a:ea typeface="MS PGothic" panose="020B0600070205080204" charset="-128"/>
                <a:cs typeface="MS PGothic" panose="020B0600070205080204" charset="-128"/>
              </a:rPr>
              <a:t>s memory</a:t>
            </a:r>
            <a:endParaRPr lang="en-US" altLang="ja-JP" sz="2400" dirty="0" smtClean="0">
              <a:latin typeface="+mn-lt"/>
              <a:ea typeface="MS PGothic" panose="020B0600070205080204" charset="-128"/>
              <a:cs typeface="MS PGothic" panose="020B0600070205080204" charset="-128"/>
            </a:endParaRPr>
          </a:p>
          <a:p>
            <a:pPr marL="255905" indent="-255905"/>
            <a:r>
              <a:rPr lang="en-US" altLang="en-US" sz="2400" dirty="0" smtClean="0">
                <a:latin typeface="+mn-lt"/>
                <a:ea typeface="MS PGothic" panose="020B0600070205080204" charset="-128"/>
                <a:cs typeface="MS PGothic" panose="020B0600070205080204" charset="-128"/>
              </a:rPr>
              <a:t>speed limited by memory bandwidth (2 bus crossings per datagram)</a:t>
            </a:r>
            <a:endParaRPr lang="en-US" altLang="en-US" sz="2400" dirty="0">
              <a:latin typeface="+mn-lt"/>
              <a:ea typeface="MS PGothic" panose="020B0600070205080204" charset="-128"/>
              <a:cs typeface="MS PGothic" panose="020B0600070205080204" charset="-128"/>
            </a:endParaRPr>
          </a:p>
        </p:txBody>
      </p:sp>
      <p:pic>
        <p:nvPicPr>
          <p:cNvPr id="6" name="Picture 5" descr="A diagram has a horizontal line, system bus, connected to 3 boxes above. To the left of box 1, there is a block, and a block with prongs. Box 1, input port, for example Ethernet. Box 2, memory. Box 3, output port, for example Ethernet. Beside box 3, there is a bar with prong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3800" y="4821057"/>
            <a:ext cx="6416399" cy="145003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a:ea typeface="MS PGothic" panose="020B0600070205080204" charset="-128"/>
              </a:rPr>
              <a:t>(1 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4.1</a:t>
            </a:r>
            <a:r>
              <a:rPr lang="en-US" altLang="en-US" sz="2200" b="1" dirty="0">
                <a:solidFill>
                  <a:srgbClr val="CC0000"/>
                </a:solidFill>
                <a:latin typeface="+mn-lt"/>
                <a:ea typeface="MS PGothic" panose="020B0600070205080204" charset="-128"/>
                <a:cs typeface="MS PGothic" panose="020B0600070205080204" charset="-128"/>
              </a:rPr>
              <a:t> </a:t>
            </a:r>
            <a:r>
              <a:rPr lang="en-US" altLang="en-US" sz="2200" b="1" dirty="0">
                <a:solidFill>
                  <a:schemeClr val="tx1"/>
                </a:solidFill>
                <a:latin typeface="+mn-lt"/>
                <a:ea typeface="MS PGothic" panose="020B0600070205080204" charset="-128"/>
                <a:cs typeface="MS PGothic" panose="020B0600070205080204" charset="-128"/>
              </a:rPr>
              <a:t>Overview of Network layer</a:t>
            </a:r>
            <a:endParaRPr lang="en-US" altLang="en-US" sz="2200" b="1" dirty="0">
              <a:solidFill>
                <a:schemeClr val="tx1"/>
              </a:solidFill>
              <a:latin typeface="+mn-lt"/>
              <a:ea typeface="MS PGothic" panose="020B0600070205080204" charset="-128"/>
              <a:cs typeface="MS PGothic" panose="020B0600070205080204" charset="-128"/>
            </a:endParaRPr>
          </a:p>
          <a:p>
            <a:pPr lvl="1" indent="-283210"/>
            <a:r>
              <a:rPr lang="en-US" altLang="en-US" sz="2200" b="1" dirty="0">
                <a:solidFill>
                  <a:schemeClr val="tx1"/>
                </a:solidFill>
                <a:latin typeface="+mn-lt"/>
                <a:ea typeface="MS PGothic" panose="020B0600070205080204" charset="-128"/>
              </a:rPr>
              <a:t>data plane</a:t>
            </a:r>
            <a:endParaRPr lang="en-US" altLang="en-US" sz="2200" b="1" dirty="0">
              <a:solidFill>
                <a:schemeClr val="tx1"/>
              </a:solidFill>
              <a:latin typeface="+mn-lt"/>
              <a:ea typeface="MS PGothic" panose="020B0600070205080204" charset="-128"/>
            </a:endParaRPr>
          </a:p>
          <a:p>
            <a:pPr lvl="1" indent="-283210"/>
            <a:r>
              <a:rPr lang="en-US" altLang="en-US" sz="2200" b="1" dirty="0">
                <a:solidFill>
                  <a:schemeClr val="tx1"/>
                </a:solidFill>
                <a:latin typeface="+mn-lt"/>
                <a:ea typeface="MS PGothic" panose="020B0600070205080204" charset="-128"/>
              </a:rPr>
              <a:t>control plane</a:t>
            </a:r>
            <a:endParaRPr lang="en-US" altLang="en-US" sz="2200" b="1" dirty="0">
              <a:solidFill>
                <a:schemeClr val="tx1"/>
              </a:solidFill>
              <a:latin typeface="+mn-lt"/>
              <a:ea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4.2</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What’</a:t>
            </a:r>
            <a:r>
              <a:rPr lang="en-US" altLang="ja-JP" sz="2200" dirty="0" smtClean="0">
                <a:latin typeface="+mn-lt"/>
                <a:ea typeface="MS PGothic" panose="020B0600070205080204" charset="-128"/>
                <a:cs typeface="MS PGothic" panose="020B0600070205080204" charset="-128"/>
              </a:rPr>
              <a:t>s </a:t>
            </a:r>
            <a:r>
              <a:rPr lang="en-US" altLang="ja-JP" sz="2200" dirty="0">
                <a:latin typeface="+mn-lt"/>
                <a:ea typeface="MS PGothic" panose="020B0600070205080204" charset="-128"/>
                <a:cs typeface="MS PGothic" panose="020B0600070205080204" charset="-128"/>
              </a:rPr>
              <a:t>inside a router</a:t>
            </a:r>
            <a:endParaRPr lang="en-US" altLang="ja-JP" sz="2200" dirty="0">
              <a:latin typeface="+mn-lt"/>
              <a:ea typeface="MS PGothic" panose="020B0600070205080204" charset="-128"/>
              <a:cs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4.3</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P</a:t>
            </a:r>
            <a:r>
              <a:rPr lang="en-US" altLang="en-US" sz="2200" dirty="0">
                <a:latin typeface="+mn-lt"/>
                <a:ea typeface="MS PGothic" panose="020B0600070205080204" charset="-128"/>
                <a:cs typeface="MS PGothic" panose="020B0600070205080204" charset="-128"/>
              </a:rPr>
              <a:t>: Internet Protocol</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datagram format</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fragmentation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Pv4 </a:t>
            </a:r>
            <a:r>
              <a:rPr lang="en-US" altLang="en-US" sz="2200" dirty="0">
                <a:latin typeface="+mn-lt"/>
                <a:ea typeface="MS PGothic" panose="020B0600070205080204" charset="-128"/>
              </a:rPr>
              <a:t>addressing</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network </a:t>
            </a:r>
            <a:r>
              <a:rPr lang="en-US" altLang="en-US" sz="2200" dirty="0" smtClean="0">
                <a:latin typeface="+mn-lt"/>
                <a:ea typeface="MS PGothic" panose="020B0600070205080204" charset="-128"/>
              </a:rPr>
              <a:t>address translation</a:t>
            </a:r>
            <a:endParaRPr lang="en-US" altLang="en-US" sz="2200" dirty="0" smtClean="0">
              <a:latin typeface="+mn-lt"/>
              <a:ea typeface="MS PGothic" panose="020B0600070205080204" charset="-128"/>
            </a:endParaRPr>
          </a:p>
          <a:p>
            <a:pPr lvl="1" indent="-283210"/>
            <a:r>
              <a:rPr lang="en-US" altLang="en-US" sz="2200" dirty="0">
                <a:latin typeface="+mn-lt"/>
                <a:ea typeface="MS PGothic" panose="020B0600070205080204" charset="-128"/>
              </a:rPr>
              <a:t>I</a:t>
            </a:r>
            <a:r>
              <a:rPr lang="en-US" altLang="en-US" sz="100" dirty="0">
                <a:latin typeface="+mn-lt"/>
                <a:ea typeface="MS PGothic" panose="020B0600070205080204" charset="-128"/>
              </a:rPr>
              <a:t> </a:t>
            </a:r>
            <a:r>
              <a:rPr lang="en-US" altLang="en-US" sz="2200" dirty="0" smtClean="0">
                <a:latin typeface="+mn-lt"/>
                <a:ea typeface="MS PGothic" panose="020B0600070205080204" charset="-128"/>
              </a:rPr>
              <a:t>Pv6</a:t>
            </a:r>
            <a:endParaRPr lang="en-US" altLang="en-US" sz="2200" dirty="0">
              <a:latin typeface="+mn-lt"/>
              <a:ea typeface="MS PGothic" panose="020B0600070205080204" charset="-128"/>
              <a:cs typeface="MS PGothic" panose="020B0600070205080204"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4.4</a:t>
            </a:r>
            <a:r>
              <a:rPr lang="en-US" altLang="en-US" sz="2200" dirty="0">
                <a:latin typeface="+mn-lt"/>
                <a:ea typeface="MS PGothic" panose="020B0600070205080204" charset="-128"/>
                <a:cs typeface="MS PGothic" panose="020B0600070205080204" charset="-128"/>
              </a:rPr>
              <a:t> Generalized </a:t>
            </a:r>
            <a:r>
              <a:rPr lang="en-US" altLang="en-US" sz="2200" dirty="0" smtClean="0">
                <a:latin typeface="+mn-lt"/>
                <a:ea typeface="MS PGothic" panose="020B0600070205080204" charset="-128"/>
                <a:cs typeface="MS PGothic" panose="020B0600070205080204" charset="-128"/>
              </a:rPr>
              <a:t>Forward and </a:t>
            </a:r>
            <a:r>
              <a:rPr lang="en-US" altLang="en-US" sz="2200" dirty="0">
                <a:latin typeface="+mn-lt"/>
                <a:ea typeface="MS PGothic" panose="020B0600070205080204" charset="-128"/>
                <a:cs typeface="MS PGothic" panose="020B0600070205080204" charset="-128"/>
              </a:rPr>
              <a:t>S</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N</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match</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action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OpenFlow</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examples </a:t>
            </a:r>
            <a:r>
              <a:rPr lang="en-US" altLang="en-US" sz="2200" dirty="0">
                <a:latin typeface="+mn-lt"/>
                <a:ea typeface="MS PGothic" panose="020B0600070205080204" charset="-128"/>
              </a:rPr>
              <a:t>of match-plus-action in </a:t>
            </a:r>
            <a:r>
              <a:rPr lang="en-US" altLang="en-US" sz="2200" dirty="0" smtClean="0">
                <a:latin typeface="+mn-lt"/>
                <a:ea typeface="MS PGothic" panose="020B0600070205080204" charset="-128"/>
              </a:rPr>
              <a:t>action</a:t>
            </a:r>
            <a:endParaRPr lang="en-US" altLang="en-US" sz="2200" dirty="0">
              <a:latin typeface="+mn-lt"/>
              <a:ea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a Bus</a:t>
            </a:r>
            <a:endParaRPr lang="en-US" dirty="0"/>
          </a:p>
        </p:txBody>
      </p:sp>
      <p:sp>
        <p:nvSpPr>
          <p:cNvPr id="3" name="Text Placeholder 2"/>
          <p:cNvSpPr>
            <a:spLocks noGrp="1"/>
          </p:cNvSpPr>
          <p:nvPr>
            <p:ph type="body" idx="1"/>
          </p:nvPr>
        </p:nvSpPr>
        <p:spPr>
          <a:xfrm>
            <a:off x="457200" y="1600200"/>
            <a:ext cx="4820194" cy="4525963"/>
          </a:xfrm>
        </p:spPr>
        <p:txBody>
          <a:bodyPr/>
          <a:lstStyle/>
          <a:p>
            <a:pPr>
              <a:defRPr/>
            </a:pPr>
            <a:r>
              <a:rPr lang="en-US" sz="2400" dirty="0">
                <a:latin typeface="+mn-lt"/>
              </a:rPr>
              <a:t>datagram from input port </a:t>
            </a:r>
            <a:r>
              <a:rPr lang="en-US" sz="2400" dirty="0" smtClean="0">
                <a:latin typeface="+mn-lt"/>
              </a:rPr>
              <a:t>memory to </a:t>
            </a:r>
            <a:r>
              <a:rPr lang="en-US" sz="2400" dirty="0">
                <a:latin typeface="+mn-lt"/>
              </a:rPr>
              <a:t>output port memory via a shared bus</a:t>
            </a:r>
            <a:endParaRPr lang="en-US" sz="2400" dirty="0">
              <a:latin typeface="+mn-lt"/>
            </a:endParaRPr>
          </a:p>
          <a:p>
            <a:pPr>
              <a:defRPr/>
            </a:pPr>
            <a:r>
              <a:rPr lang="en-US" sz="2400" b="1" dirty="0">
                <a:solidFill>
                  <a:schemeClr val="tx1"/>
                </a:solidFill>
                <a:latin typeface="+mn-lt"/>
              </a:rPr>
              <a:t>bus contention</a:t>
            </a:r>
            <a:r>
              <a:rPr lang="en-US" sz="2400" b="1" dirty="0" smtClean="0">
                <a:solidFill>
                  <a:schemeClr val="tx1"/>
                </a:solidFill>
                <a:latin typeface="+mn-lt"/>
              </a:rPr>
              <a:t>: </a:t>
            </a:r>
            <a:r>
              <a:rPr lang="en-US" sz="2400" dirty="0" smtClean="0">
                <a:latin typeface="+mn-lt"/>
              </a:rPr>
              <a:t>switching </a:t>
            </a:r>
            <a:r>
              <a:rPr lang="en-US" sz="2400" dirty="0">
                <a:latin typeface="+mn-lt"/>
              </a:rPr>
              <a:t>speed limited by bus bandwidth</a:t>
            </a:r>
            <a:endParaRPr lang="en-US" sz="2400" dirty="0">
              <a:latin typeface="+mn-lt"/>
            </a:endParaRPr>
          </a:p>
          <a:p>
            <a:pPr>
              <a:defRPr/>
            </a:pPr>
            <a:r>
              <a:rPr lang="en-US" sz="2400" dirty="0">
                <a:latin typeface="+mn-lt"/>
              </a:rPr>
              <a:t>32 </a:t>
            </a:r>
            <a:r>
              <a:rPr lang="en-US" sz="2400" dirty="0" smtClean="0">
                <a:latin typeface="+mn-lt"/>
              </a:rPr>
              <a:t>G</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s </a:t>
            </a:r>
            <a:r>
              <a:rPr lang="en-US" sz="2400" dirty="0">
                <a:latin typeface="+mn-lt"/>
              </a:rPr>
              <a:t>bus, Cisco 5600: sufficient speed for access and enterprise </a:t>
            </a:r>
            <a:r>
              <a:rPr lang="en-US" sz="2400" dirty="0" smtClean="0">
                <a:latin typeface="+mn-lt"/>
              </a:rPr>
              <a:t>routers</a:t>
            </a:r>
            <a:endParaRPr lang="en-US" sz="2400" dirty="0">
              <a:latin typeface="+mn-lt"/>
            </a:endParaRPr>
          </a:p>
        </p:txBody>
      </p:sp>
      <p:pic>
        <p:nvPicPr>
          <p:cNvPr id="4" name="Picture 3" descr="A diagram of bus has a vertical line at the center. Each side of the line has 3 groups of 3 boxes. An arrow from the left points right, at each group, to the central line, to the groups on the right side, and right of the groups. Left of line. Groups A, B, and C have 3 boxes in a row. Small box, 2 other boxes. The last boxes have a row of 5 vertical lines. Right of line. Groups X, Y, and X have 3 boxes in a row. 2 boxes, 1 small box. The first box has a row of 5 vertical lines. An arrow starts before group A, and through group Y, by going right through all 3 group A boxes, right and down through the vertical line, and right through group Y box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89723" y="2095915"/>
            <a:ext cx="3067174" cy="145888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Interconnection Network</a:t>
            </a:r>
            <a:endParaRPr lang="en-US" dirty="0"/>
          </a:p>
        </p:txBody>
      </p:sp>
      <p:sp>
        <p:nvSpPr>
          <p:cNvPr id="3" name="Text Placeholder 2"/>
          <p:cNvSpPr>
            <a:spLocks noGrp="1"/>
          </p:cNvSpPr>
          <p:nvPr>
            <p:ph type="body" idx="1"/>
          </p:nvPr>
        </p:nvSpPr>
        <p:spPr>
          <a:xfrm>
            <a:off x="457200" y="1600200"/>
            <a:ext cx="4950823" cy="4212771"/>
          </a:xfrm>
        </p:spPr>
        <p:txBody>
          <a:bodyPr/>
          <a:lstStyle/>
          <a:p>
            <a:pPr>
              <a:defRPr/>
            </a:pPr>
            <a:r>
              <a:rPr lang="en-US" sz="2200" dirty="0" smtClean="0">
                <a:latin typeface="+mn-lt"/>
              </a:rPr>
              <a:t>overcome </a:t>
            </a:r>
            <a:r>
              <a:rPr lang="en-US" sz="2200" dirty="0">
                <a:latin typeface="+mn-lt"/>
              </a:rPr>
              <a:t>bus bandwidth limitations</a:t>
            </a:r>
            <a:endParaRPr lang="en-US" sz="2200" dirty="0">
              <a:latin typeface="+mn-lt"/>
            </a:endParaRPr>
          </a:p>
          <a:p>
            <a:pPr>
              <a:defRPr/>
            </a:pPr>
            <a:r>
              <a:rPr lang="en-US" sz="2200" dirty="0">
                <a:solidFill>
                  <a:srgbClr val="FF0000"/>
                </a:solidFill>
                <a:latin typeface="+mn-lt"/>
              </a:rPr>
              <a:t>banyan</a:t>
            </a:r>
            <a:r>
              <a:rPr lang="en-US" sz="2200" dirty="0">
                <a:latin typeface="+mn-lt"/>
              </a:rPr>
              <a:t> networks, crossbar, </a:t>
            </a:r>
            <a:r>
              <a:rPr lang="en-US" sz="2200" dirty="0" smtClean="0">
                <a:latin typeface="+mn-lt"/>
              </a:rPr>
              <a:t>other interconnection </a:t>
            </a:r>
            <a:r>
              <a:rPr lang="en-US" sz="2200" dirty="0">
                <a:latin typeface="+mn-lt"/>
              </a:rPr>
              <a:t>nets initially developed to connect processors in multiprocessor</a:t>
            </a:r>
            <a:endParaRPr lang="en-US" sz="2200" dirty="0">
              <a:latin typeface="+mn-lt"/>
            </a:endParaRPr>
          </a:p>
          <a:p>
            <a:pPr>
              <a:defRPr/>
            </a:pPr>
            <a:r>
              <a:rPr lang="en-US" sz="2200" dirty="0">
                <a:latin typeface="+mn-lt"/>
              </a:rPr>
              <a:t>advanced design: </a:t>
            </a:r>
            <a:r>
              <a:rPr lang="en-US" sz="2200" dirty="0" smtClean="0">
                <a:latin typeface="+mn-lt"/>
              </a:rPr>
              <a:t>fragmenting datagram </a:t>
            </a:r>
            <a:r>
              <a:rPr lang="en-US" sz="2200" dirty="0">
                <a:latin typeface="+mn-lt"/>
              </a:rPr>
              <a:t>into fixed length </a:t>
            </a:r>
            <a:r>
              <a:rPr lang="en-US" sz="2200" dirty="0" smtClean="0">
                <a:latin typeface="+mn-lt"/>
              </a:rPr>
              <a:t>cells, switch </a:t>
            </a:r>
            <a:r>
              <a:rPr lang="en-US" sz="2200" dirty="0">
                <a:latin typeface="+mn-lt"/>
              </a:rPr>
              <a:t>cells through the fabric</a:t>
            </a:r>
            <a:r>
              <a:rPr lang="en-US" sz="2200" dirty="0" smtClean="0">
                <a:latin typeface="+mn-lt"/>
              </a:rPr>
              <a:t>.</a:t>
            </a:r>
            <a:endParaRPr lang="en-US" sz="2200" dirty="0">
              <a:latin typeface="+mn-lt"/>
            </a:endParaRPr>
          </a:p>
          <a:p>
            <a:pPr>
              <a:defRPr/>
            </a:pPr>
            <a:r>
              <a:rPr lang="en-US" sz="2200" dirty="0">
                <a:latin typeface="+mn-lt"/>
              </a:rPr>
              <a:t>Cisco 12000: switches 60 Gbps through the interconnection </a:t>
            </a:r>
            <a:r>
              <a:rPr lang="en-US" sz="2200" dirty="0" smtClean="0">
                <a:latin typeface="+mn-lt"/>
              </a:rPr>
              <a:t>network</a:t>
            </a:r>
            <a:endParaRPr lang="en-US" sz="2200" dirty="0">
              <a:latin typeface="+mn-lt"/>
            </a:endParaRPr>
          </a:p>
        </p:txBody>
      </p:sp>
      <p:pic>
        <p:nvPicPr>
          <p:cNvPr id="4" name="Picture 3" descr="A diagram of crossbar has a 2 by 2 grid square, at the center. The left side of the grid square has 3 groups of 3 boxes. Below the grid square is 3 groups of 3 boxes. An arrow from the left points right, at each left side group, to the grid square, to the groups on the bottom side, and below of the groups. Left of grid square. Groups A, B, and C have 3 boxes in a row. Small box, 2 other boxes. The last boxes have a row of 5 vertical lines. Below grid square. Groups X, Y, and X have 3 boxes in a row. 2 boxes, 1 small box. The first box has a row of 5 vertical lines. An arrow starts before group A, and through group Y, by going right through all 3 group A boxes, right and down through the center of the grid square, and down through group Y box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36021" y="1841770"/>
            <a:ext cx="2901356" cy="333050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Input </a:t>
            </a:r>
            <a:r>
              <a:rPr lang="en-US" altLang="en-US" dirty="0" smtClean="0">
                <a:ea typeface="MS PGothic" panose="020B0600070205080204" charset="-128"/>
              </a:rPr>
              <a:t>Port Queuing</a:t>
            </a:r>
            <a:endParaRPr lang="en-US" dirty="0"/>
          </a:p>
        </p:txBody>
      </p:sp>
      <p:sp>
        <p:nvSpPr>
          <p:cNvPr id="3" name="Text Placeholder 2"/>
          <p:cNvSpPr>
            <a:spLocks noGrp="1"/>
          </p:cNvSpPr>
          <p:nvPr>
            <p:ph type="body" idx="1"/>
          </p:nvPr>
        </p:nvSpPr>
        <p:spPr>
          <a:xfrm>
            <a:off x="457200" y="1600200"/>
            <a:ext cx="8229600" cy="2135777"/>
          </a:xfrm>
        </p:spPr>
        <p:txBody>
          <a:bodyPr/>
          <a:lstStyle/>
          <a:p>
            <a:r>
              <a:rPr lang="en-US" altLang="en-US" sz="2200" dirty="0">
                <a:latin typeface="+mn-lt"/>
                <a:ea typeface="MS PGothic" panose="020B0600070205080204" charset="-128"/>
                <a:cs typeface="MS PGothic" panose="020B0600070205080204" charset="-128"/>
              </a:rPr>
              <a:t>fabric slower than input ports combined -&gt; queueing may occur at input </a:t>
            </a:r>
            <a:r>
              <a:rPr lang="en-US" altLang="en-US" sz="2200" dirty="0" smtClean="0">
                <a:latin typeface="+mn-lt"/>
                <a:ea typeface="MS PGothic" panose="020B0600070205080204" charset="-128"/>
                <a:cs typeface="MS PGothic" panose="020B0600070205080204" charset="-128"/>
              </a:rPr>
              <a:t>queues</a:t>
            </a:r>
            <a:endParaRPr lang="en-US" altLang="en-US" sz="2200" dirty="0">
              <a:latin typeface="+mn-lt"/>
              <a:ea typeface="MS PGothic" panose="020B0600070205080204" charset="-128"/>
              <a:cs typeface="MS PGothic" panose="020B0600070205080204" charset="-128"/>
            </a:endParaRPr>
          </a:p>
          <a:p>
            <a:pPr lvl="1"/>
            <a:r>
              <a:rPr lang="en-US" altLang="en-US" sz="2200" b="1" dirty="0">
                <a:solidFill>
                  <a:schemeClr val="tx1"/>
                </a:solidFill>
                <a:latin typeface="+mn-lt"/>
                <a:ea typeface="MS PGothic" panose="020B0600070205080204" charset="-128"/>
              </a:rPr>
              <a:t>queueing delay and loss due to input buffer overflow!</a:t>
            </a:r>
            <a:endParaRPr lang="en-US" altLang="en-US" sz="2200" b="1" dirty="0">
              <a:solidFill>
                <a:schemeClr val="tx1"/>
              </a:solidFill>
              <a:latin typeface="+mn-lt"/>
              <a:ea typeface="MS PGothic" panose="020B0600070205080204" charset="-128"/>
            </a:endParaRPr>
          </a:p>
          <a:p>
            <a:r>
              <a:rPr lang="en-US" altLang="en-US" sz="2200" b="1" dirty="0">
                <a:solidFill>
                  <a:schemeClr val="tx1"/>
                </a:solidFill>
                <a:latin typeface="+mn-lt"/>
                <a:ea typeface="MS PGothic" panose="020B0600070205080204" charset="-128"/>
                <a:cs typeface="MS PGothic" panose="020B0600070205080204" charset="-128"/>
              </a:rPr>
              <a:t>Head-of-the-Line (</a:t>
            </a:r>
            <a:r>
              <a:rPr lang="en-US" altLang="en-US" sz="2200" b="1" dirty="0" smtClean="0">
                <a:solidFill>
                  <a:schemeClr val="tx1"/>
                </a:solidFill>
                <a:latin typeface="+mn-lt"/>
                <a:ea typeface="MS PGothic" panose="020B0600070205080204" charset="-128"/>
                <a:cs typeface="MS PGothic" panose="020B0600070205080204" charset="-128"/>
              </a:rPr>
              <a:t>H</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200" b="1" dirty="0" smtClean="0">
                <a:solidFill>
                  <a:schemeClr val="tx1"/>
                </a:solidFill>
                <a:latin typeface="+mn-lt"/>
                <a:ea typeface="MS PGothic" panose="020B0600070205080204" charset="-128"/>
                <a:cs typeface="MS PGothic" panose="020B0600070205080204" charset="-128"/>
              </a:rPr>
              <a:t>O</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200" b="1" dirty="0" smtClean="0">
                <a:solidFill>
                  <a:schemeClr val="tx1"/>
                </a:solidFill>
                <a:latin typeface="+mn-lt"/>
                <a:ea typeface="MS PGothic" panose="020B0600070205080204" charset="-128"/>
                <a:cs typeface="MS PGothic" panose="020B0600070205080204" charset="-128"/>
              </a:rPr>
              <a:t>L</a:t>
            </a:r>
            <a:r>
              <a:rPr lang="en-US" altLang="en-US" sz="2200" b="1" dirty="0">
                <a:solidFill>
                  <a:schemeClr val="tx1"/>
                </a:solidFill>
                <a:latin typeface="+mn-lt"/>
                <a:ea typeface="MS PGothic" panose="020B0600070205080204" charset="-128"/>
                <a:cs typeface="MS PGothic" panose="020B0600070205080204" charset="-128"/>
              </a:rPr>
              <a:t>) blocking: </a:t>
            </a:r>
            <a:r>
              <a:rPr lang="en-US" altLang="en-US" sz="2200" dirty="0">
                <a:latin typeface="+mn-lt"/>
                <a:ea typeface="MS PGothic" panose="020B0600070205080204" charset="-128"/>
                <a:cs typeface="MS PGothic" panose="020B0600070205080204" charset="-128"/>
              </a:rPr>
              <a:t>queued datagram at </a:t>
            </a:r>
            <a:r>
              <a:rPr lang="en-US" altLang="en-US" sz="2200" dirty="0" smtClean="0">
                <a:latin typeface="+mn-lt"/>
                <a:ea typeface="MS PGothic" panose="020B0600070205080204" charset="-128"/>
                <a:cs typeface="MS PGothic" panose="020B0600070205080204" charset="-128"/>
              </a:rPr>
              <a:t>front of </a:t>
            </a:r>
            <a:r>
              <a:rPr lang="en-US" altLang="en-US" sz="2200" dirty="0">
                <a:latin typeface="+mn-lt"/>
                <a:ea typeface="MS PGothic" panose="020B0600070205080204" charset="-128"/>
                <a:cs typeface="MS PGothic" panose="020B0600070205080204" charset="-128"/>
              </a:rPr>
              <a:t>queue prevents others in queue from moving </a:t>
            </a:r>
            <a:r>
              <a:rPr lang="en-US" altLang="en-US" sz="2200" dirty="0" smtClean="0">
                <a:latin typeface="+mn-lt"/>
                <a:ea typeface="MS PGothic" panose="020B0600070205080204" charset="-128"/>
                <a:cs typeface="MS PGothic" panose="020B0600070205080204" charset="-128"/>
              </a:rPr>
              <a:t>forward</a:t>
            </a:r>
            <a:endParaRPr lang="en-US" altLang="en-US" sz="2200" dirty="0">
              <a:latin typeface="+mn-lt"/>
              <a:ea typeface="MS PGothic" panose="020B0600070205080204" charset="-128"/>
              <a:cs typeface="MS PGothic" panose="020B0600070205080204" charset="-128"/>
            </a:endParaRPr>
          </a:p>
        </p:txBody>
      </p:sp>
      <p:pic>
        <p:nvPicPr>
          <p:cNvPr id="4" name="Picture 3" descr="There are 2 similar diagrams. At the center of both diagrams, is a large box, switch fabric. There are 3 boxes on each side of the switch fabric boxes. Some side boxes have colored bars on and beside them. Each diagram has arrows pointing from some left side boxes to the right side boxes. Each diagram has notes. Diagram 1. Left side. Box 1, red bar. A blue bar is to the left of the box. Box 2, blue bar. Box 3, red bar. A green bar is to the left of the box. Right side. Boxes 4, 5, and 6 have no bars. There are 3 arrows. Arrow 1 starts from box 1 and points right to box 4, through the switch fabric. Arrow 2 starts at box 2 and points right to box 5. Arrow 3 starts at box 3 and points right, up through switch fabric, to box 4. Notes. Output port contention, only 1 red datagram can be transferred. Lower red packet is blocked. Diagram 2. Some boxes are colored. Left side. Box 1, blue bar. Box 2, no bar. Box 3, red bar. A green bar is to the left of the box. Right side. Red box 4, red bar. Blue box 5, blue bar. Green box 6, no bar. There are 2 arrows. Arrow 1 starts from box 1 and points right and down, through switch fabric to box 5. Arrow 2 starts at box 3 and points right up, though switch fabric to box 4. Notes. One packet time later, green packet experiences H O L block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26914" y="3886657"/>
            <a:ext cx="5090173" cy="238663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r>
              <a:rPr lang="en-US" dirty="0" smtClean="0"/>
              <a:t>Ports</a:t>
            </a:r>
            <a:endParaRPr lang="en-US" dirty="0"/>
          </a:p>
        </p:txBody>
      </p:sp>
      <p:pic>
        <p:nvPicPr>
          <p:cNvPr id="4" name="Picture 3" descr="A diagram has a group of 3 boxes side by side. Each box is labeled and colored. To the left the boxes, a vertical line states, switch fabric. From the middle of this line, an arrow points to the first box. An arrow points from each box to the box to the right. The last box has an arrow pointing right. Box 1, red, datagram buffer. A row of 10 vertical lines, queueing. Box 2, blue, link layer protocol, receive. Box 3, small green, line terminatio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2006" y="1478126"/>
            <a:ext cx="4730055" cy="1630078"/>
          </a:xfrm>
          <a:prstGeom prst="rect">
            <a:avLst/>
          </a:prstGeom>
        </p:spPr>
      </p:pic>
      <p:sp>
        <p:nvSpPr>
          <p:cNvPr id="3" name="Text Placeholder 2"/>
          <p:cNvSpPr>
            <a:spLocks noGrp="1"/>
          </p:cNvSpPr>
          <p:nvPr>
            <p:ph idx="1"/>
          </p:nvPr>
        </p:nvSpPr>
        <p:spPr>
          <a:xfrm>
            <a:off x="457200" y="3254913"/>
            <a:ext cx="8229600" cy="1341281"/>
          </a:xfrm>
        </p:spPr>
        <p:txBody>
          <a:bodyPr/>
          <a:lstStyle/>
          <a:p>
            <a:pPr indent="-255905">
              <a:defRPr/>
            </a:pPr>
            <a:r>
              <a:rPr lang="en-US" sz="2000" b="1" dirty="0">
                <a:solidFill>
                  <a:schemeClr val="tx1"/>
                </a:solidFill>
                <a:latin typeface="+mn-lt"/>
              </a:rPr>
              <a:t>buffering</a:t>
            </a:r>
            <a:r>
              <a:rPr lang="en-US" sz="2000" dirty="0">
                <a:latin typeface="+mn-lt"/>
              </a:rPr>
              <a:t> required when datagrams arrive from fabric faster than the transmission </a:t>
            </a:r>
            <a:r>
              <a:rPr lang="en-US" sz="2000" dirty="0" smtClean="0">
                <a:latin typeface="+mn-lt"/>
              </a:rPr>
              <a:t>rate</a:t>
            </a:r>
            <a:endParaRPr lang="en-US" sz="2000" dirty="0" smtClean="0">
              <a:latin typeface="+mn-lt"/>
            </a:endParaRPr>
          </a:p>
          <a:p>
            <a:pPr marL="236855" indent="0">
              <a:buNone/>
              <a:defRPr/>
            </a:pPr>
            <a:r>
              <a:rPr lang="en-US" altLang="en-US" sz="2000" dirty="0" smtClean="0">
                <a:solidFill>
                  <a:srgbClr val="000000"/>
                </a:solidFill>
                <a:latin typeface="+mn-lt"/>
              </a:rPr>
              <a:t>Datagram (packets) can be lost due to congestion, lack of buffers</a:t>
            </a:r>
            <a:endParaRPr lang="en-US" sz="2000" dirty="0" smtClean="0">
              <a:latin typeface="+mn-lt"/>
            </a:endParaRPr>
          </a:p>
        </p:txBody>
      </p:sp>
      <p:sp>
        <p:nvSpPr>
          <p:cNvPr id="7" name="Content Placeholder 6"/>
          <p:cNvSpPr>
            <a:spLocks noGrp="1"/>
          </p:cNvSpPr>
          <p:nvPr>
            <p:ph idx="13"/>
          </p:nvPr>
        </p:nvSpPr>
        <p:spPr>
          <a:xfrm>
            <a:off x="457200" y="4649201"/>
            <a:ext cx="8229600" cy="1589368"/>
          </a:xfrm>
        </p:spPr>
        <p:txBody>
          <a:bodyPr/>
          <a:lstStyle/>
          <a:p>
            <a:pPr indent="-255905">
              <a:defRPr/>
            </a:pPr>
            <a:r>
              <a:rPr lang="en-US" sz="2000" b="1" dirty="0">
                <a:solidFill>
                  <a:schemeClr val="tx1"/>
                </a:solidFill>
                <a:latin typeface="+mn-lt"/>
              </a:rPr>
              <a:t>scheduling discipline</a:t>
            </a:r>
            <a:r>
              <a:rPr lang="en-US" sz="2000" b="1" dirty="0">
                <a:latin typeface="+mn-lt"/>
              </a:rPr>
              <a:t> </a:t>
            </a:r>
            <a:r>
              <a:rPr lang="en-US" sz="2000" dirty="0">
                <a:latin typeface="+mn-lt"/>
              </a:rPr>
              <a:t>chooses among queued datagrams for </a:t>
            </a:r>
            <a:r>
              <a:rPr lang="en-US" sz="2000" dirty="0" smtClean="0">
                <a:latin typeface="+mn-lt"/>
              </a:rPr>
              <a:t>transmission</a:t>
            </a:r>
            <a:endParaRPr lang="en-US" sz="2000" dirty="0" smtClean="0">
              <a:latin typeface="+mn-lt"/>
            </a:endParaRPr>
          </a:p>
          <a:p>
            <a:pPr marL="516255" indent="0">
              <a:buNone/>
              <a:defRPr/>
            </a:pPr>
            <a:r>
              <a:rPr lang="en-US" altLang="en-US" sz="2000" dirty="0">
                <a:solidFill>
                  <a:srgbClr val="000000"/>
                </a:solidFill>
                <a:latin typeface="+mn-lt"/>
              </a:rPr>
              <a:t>Priority scheduling – who gets best performance, network </a:t>
            </a:r>
            <a:r>
              <a:rPr lang="en-US" altLang="en-US" sz="2000" dirty="0" smtClean="0">
                <a:solidFill>
                  <a:srgbClr val="000000"/>
                </a:solidFill>
                <a:latin typeface="+mn-lt"/>
              </a:rPr>
              <a:t>neutrality</a:t>
            </a:r>
            <a:endParaRPr lang="en-US" sz="200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Port Queueing</a:t>
            </a:r>
            <a:endParaRPr lang="en-US" dirty="0"/>
          </a:p>
        </p:txBody>
      </p:sp>
      <p:pic>
        <p:nvPicPr>
          <p:cNvPr id="4" name="Picture 3" descr="There are 2 similar diagrams. At the center of both diagrams, is a large box, switch fabric. There are 3 boxes on each side of the switch fabric boxes. Some side boxes are colored, and have colored bars on and beside them. Each diagram has arrows pointing from some left side boxes to the right side boxes. Diagram 1. At t, packets more from input to output. Left side. Box 1, red bar. A blue and green bar is to the left of the box. Box 2, blue bar. Box 3, red bar. A red bar is to the left of the box. Right side. Red box 4, no bar. Blue box 5, no bar. Green box 6, no bar. There are 3 arrows. Arrow 1 starts from box 1 and points right to box 4, through the switch fabric. Arrow 2 starts at box 2 and points right to box 5, through the switch fabric. Arrow 3 starts at box 3 and points right, up through switch fabric, to box 4. Diagram 2. One packet time later. Some boxes are colored. Left side. Box 1, green bar. A green bar is to the left of the box. Box 2, no bar. Box 3, red bar. Right side. Box 4, 2 red bars. Blue box 5, blue bar. Green box 6, no bar. There are 2 arrows. Arrow 1 starts from box 1 and points right and down, through switch fabric to box 6. Arrow 2 starts at box 3 and points right up, though switch fabric to box 4.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417" y="1690082"/>
            <a:ext cx="7041167" cy="2667942"/>
          </a:xfrm>
          <a:prstGeom prst="rect">
            <a:avLst/>
          </a:prstGeom>
        </p:spPr>
      </p:pic>
      <p:sp>
        <p:nvSpPr>
          <p:cNvPr id="3" name="Text Placeholder 2"/>
          <p:cNvSpPr>
            <a:spLocks noGrp="1"/>
          </p:cNvSpPr>
          <p:nvPr>
            <p:ph type="body" idx="1"/>
          </p:nvPr>
        </p:nvSpPr>
        <p:spPr>
          <a:xfrm>
            <a:off x="457200" y="4558937"/>
            <a:ext cx="8229600" cy="1567226"/>
          </a:xfrm>
        </p:spPr>
        <p:txBody>
          <a:bodyPr/>
          <a:lstStyle/>
          <a:p>
            <a:r>
              <a:rPr lang="en-US" altLang="en-US" sz="2200" dirty="0">
                <a:latin typeface="+mn-lt"/>
                <a:ea typeface="MS PGothic" panose="020B0600070205080204" charset="-128"/>
                <a:cs typeface="MS PGothic" panose="020B0600070205080204" charset="-128"/>
              </a:rPr>
              <a:t>buffering when arrival rate via switch exceeds output line speed</a:t>
            </a:r>
            <a:endParaRPr lang="en-US" altLang="en-US" sz="2200" dirty="0">
              <a:latin typeface="+mn-lt"/>
              <a:ea typeface="MS PGothic" panose="020B0600070205080204" charset="-128"/>
              <a:cs typeface="MS PGothic" panose="020B0600070205080204" charset="-128"/>
            </a:endParaRPr>
          </a:p>
          <a:p>
            <a:r>
              <a:rPr lang="en-US" altLang="en-US" sz="2200" b="1" dirty="0">
                <a:solidFill>
                  <a:schemeClr val="tx1"/>
                </a:solidFill>
                <a:latin typeface="+mn-lt"/>
                <a:ea typeface="MS PGothic" panose="020B0600070205080204" charset="-128"/>
                <a:cs typeface="MS PGothic" panose="020B0600070205080204" charset="-128"/>
              </a:rPr>
              <a:t>queueing (delay) and loss due to output port buffer overflow</a:t>
            </a:r>
            <a:r>
              <a:rPr lang="en-US" altLang="en-US" sz="2200" b="1" dirty="0" smtClean="0">
                <a:solidFill>
                  <a:schemeClr val="tx1"/>
                </a:solidFill>
                <a:latin typeface="+mn-lt"/>
                <a:ea typeface="MS PGothic" panose="020B0600070205080204" charset="-128"/>
                <a:cs typeface="MS PGothic" panose="020B0600070205080204" charset="-128"/>
              </a:rPr>
              <a:t>!</a:t>
            </a:r>
            <a:endParaRPr lang="en-US" altLang="en-US" sz="2200" b="1" dirty="0">
              <a:solidFill>
                <a:schemeClr val="tx1"/>
              </a:solidFill>
              <a:latin typeface="+mn-lt"/>
              <a:ea typeface="MS PGothic" panose="020B0600070205080204" charset="-128"/>
              <a:cs typeface="MS PGothic" panose="020B060007020508020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Buffering?</a:t>
            </a:r>
            <a:endParaRPr lang="en-US" dirty="0"/>
          </a:p>
        </p:txBody>
      </p:sp>
      <p:sp>
        <p:nvSpPr>
          <p:cNvPr id="3" name="Text Placeholder 2"/>
          <p:cNvSpPr>
            <a:spLocks noGrp="1"/>
          </p:cNvSpPr>
          <p:nvPr>
            <p:ph type="body" idx="1"/>
          </p:nvPr>
        </p:nvSpPr>
        <p:spPr>
          <a:xfrm>
            <a:off x="457200" y="1600201"/>
            <a:ext cx="8229600" cy="1809206"/>
          </a:xfrm>
        </p:spPr>
        <p:txBody>
          <a:bodyPr/>
          <a:lstStyle/>
          <a:p>
            <a:r>
              <a:rPr lang="en-US" altLang="en-US" sz="2400" dirty="0" smtClean="0">
                <a:latin typeface="+mn-lt"/>
                <a:ea typeface="MS PGothic" panose="020B0600070205080204" charset="-128"/>
                <a:cs typeface="MS PGothic" panose="020B0600070205080204" charset="-128"/>
              </a:rPr>
              <a:t>R</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F</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C </a:t>
            </a:r>
            <a:r>
              <a:rPr lang="en-US" altLang="en-US" sz="2400" dirty="0">
                <a:latin typeface="+mn-lt"/>
                <a:ea typeface="MS PGothic" panose="020B0600070205080204" charset="-128"/>
                <a:cs typeface="MS PGothic" panose="020B0600070205080204" charset="-128"/>
              </a:rPr>
              <a:t>3439 rule of thumb: average buffering equal to </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typical</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 </a:t>
            </a:r>
            <a:r>
              <a:rPr lang="en-US" altLang="ja-JP" sz="2400" dirty="0" smtClean="0">
                <a:latin typeface="+mn-lt"/>
                <a:ea typeface="MS PGothic" panose="020B0600070205080204" charset="-128"/>
                <a:cs typeface="MS PGothic" panose="020B0600070205080204" charset="-128"/>
              </a:rPr>
              <a:t>R</a:t>
            </a:r>
            <a:r>
              <a:rPr lang="en-US" altLang="ja-JP" sz="100" dirty="0" smtClean="0">
                <a:latin typeface="+mn-lt"/>
                <a:ea typeface="MS PGothic" panose="020B0600070205080204" charset="-128"/>
                <a:cs typeface="MS PGothic" panose="020B0600070205080204" charset="-128"/>
              </a:rPr>
              <a:t> </a:t>
            </a:r>
            <a:r>
              <a:rPr lang="en-US" altLang="ja-JP" sz="2400" dirty="0" smtClean="0">
                <a:latin typeface="+mn-lt"/>
                <a:ea typeface="MS PGothic" panose="020B0600070205080204" charset="-128"/>
                <a:cs typeface="MS PGothic" panose="020B0600070205080204" charset="-128"/>
              </a:rPr>
              <a:t>T</a:t>
            </a:r>
            <a:r>
              <a:rPr lang="en-US" altLang="ja-JP" sz="100" dirty="0" smtClean="0">
                <a:latin typeface="+mn-lt"/>
                <a:ea typeface="MS PGothic" panose="020B0600070205080204" charset="-128"/>
                <a:cs typeface="MS PGothic" panose="020B0600070205080204" charset="-128"/>
              </a:rPr>
              <a:t> </a:t>
            </a:r>
            <a:r>
              <a:rPr lang="en-US" altLang="ja-JP" sz="2400" dirty="0" smtClean="0">
                <a:latin typeface="+mn-lt"/>
                <a:ea typeface="MS PGothic" panose="020B0600070205080204" charset="-128"/>
                <a:cs typeface="MS PGothic" panose="020B0600070205080204" charset="-128"/>
              </a:rPr>
              <a:t>T </a:t>
            </a:r>
            <a:r>
              <a:rPr lang="en-US" altLang="ja-JP" sz="2400" dirty="0">
                <a:latin typeface="+mn-lt"/>
                <a:ea typeface="MS PGothic" panose="020B0600070205080204" charset="-128"/>
                <a:cs typeface="MS PGothic" panose="020B0600070205080204" charset="-128"/>
              </a:rPr>
              <a:t>(say 250 msec) times link capacity C</a:t>
            </a:r>
            <a:endParaRPr lang="en-US" altLang="ja-JP" sz="2400" dirty="0">
              <a:latin typeface="+mn-lt"/>
              <a:ea typeface="MS PGothic" panose="020B0600070205080204" charset="-128"/>
              <a:cs typeface="MS PGothic" panose="020B0600070205080204" charset="-128"/>
            </a:endParaRPr>
          </a:p>
          <a:p>
            <a:pPr lvl="1"/>
            <a:r>
              <a:rPr lang="en-US" altLang="en-US" sz="2400" dirty="0">
                <a:latin typeface="+mn-lt"/>
                <a:ea typeface="MS PGothic" panose="020B0600070205080204" charset="-128"/>
              </a:rPr>
              <a:t>e.g., C = 10 </a:t>
            </a:r>
            <a:r>
              <a:rPr lang="en-US" altLang="en-US" sz="2400" dirty="0" smtClean="0">
                <a:latin typeface="+mn-lt"/>
                <a:ea typeface="MS PGothic" panose="020B0600070205080204" charset="-128"/>
              </a:rPr>
              <a:t>G</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b</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s </a:t>
            </a:r>
            <a:r>
              <a:rPr lang="en-US" altLang="en-US" sz="2400" dirty="0">
                <a:latin typeface="+mn-lt"/>
                <a:ea typeface="MS PGothic" panose="020B0600070205080204" charset="-128"/>
              </a:rPr>
              <a:t>link: 2.5 Gbit buffer</a:t>
            </a:r>
            <a:endParaRPr lang="en-US" altLang="en-US" sz="2400" dirty="0">
              <a:latin typeface="+mn-lt"/>
              <a:ea typeface="MS PGothic" panose="020B0600070205080204" charset="-128"/>
            </a:endParaRPr>
          </a:p>
          <a:p>
            <a:r>
              <a:rPr lang="en-US" altLang="en-US" sz="2400" dirty="0">
                <a:latin typeface="+mn-lt"/>
                <a:ea typeface="MS PGothic" panose="020B0600070205080204" charset="-128"/>
                <a:cs typeface="MS PGothic" panose="020B0600070205080204" charset="-128"/>
              </a:rPr>
              <a:t>recent </a:t>
            </a:r>
            <a:r>
              <a:rPr lang="en-US" altLang="en-US" sz="2400" dirty="0" smtClean="0">
                <a:latin typeface="+mn-lt"/>
                <a:ea typeface="MS PGothic" panose="020B0600070205080204" charset="-128"/>
                <a:cs typeface="MS PGothic" panose="020B0600070205080204" charset="-128"/>
              </a:rPr>
              <a:t>recommendation</a:t>
            </a:r>
            <a:r>
              <a:rPr lang="en-US" altLang="en-US" sz="2400" dirty="0">
                <a:latin typeface="+mn-lt"/>
                <a:ea typeface="MS PGothic" panose="020B0600070205080204" charset="-128"/>
                <a:cs typeface="MS PGothic" panose="020B0600070205080204" charset="-128"/>
              </a:rPr>
              <a:t>: with </a:t>
            </a:r>
            <a:r>
              <a:rPr lang="en-US" altLang="en-US" sz="2400" b="1" dirty="0">
                <a:latin typeface="+mn-lt"/>
                <a:ea typeface="MS PGothic" panose="020B0600070205080204" charset="-128"/>
                <a:cs typeface="MS PGothic" panose="020B0600070205080204" charset="-128"/>
              </a:rPr>
              <a:t>N</a:t>
            </a:r>
            <a:r>
              <a:rPr lang="en-US" altLang="en-US" sz="2400" dirty="0">
                <a:latin typeface="+mn-lt"/>
                <a:ea typeface="MS PGothic" panose="020B0600070205080204" charset="-128"/>
                <a:cs typeface="MS PGothic" panose="020B0600070205080204" charset="-128"/>
              </a:rPr>
              <a:t> flows, buffering equal </a:t>
            </a:r>
            <a:r>
              <a:rPr lang="en-US" altLang="en-US" sz="2400" dirty="0" smtClean="0">
                <a:latin typeface="+mn-lt"/>
                <a:ea typeface="MS PGothic" panose="020B0600070205080204" charset="-128"/>
                <a:cs typeface="MS PGothic" panose="020B0600070205080204" charset="-128"/>
              </a:rPr>
              <a:t>to</a:t>
            </a:r>
            <a:endParaRPr lang="en-US" altLang="en-US" sz="2400" dirty="0">
              <a:latin typeface="+mn-lt"/>
              <a:ea typeface="MS PGothic" panose="020B0600070205080204" charset="-128"/>
              <a:cs typeface="MS PGothic" panose="020B0600070205080204" charset="-128"/>
            </a:endParaRPr>
          </a:p>
        </p:txBody>
      </p:sp>
      <p:graphicFrame>
        <p:nvGraphicFramePr>
          <p:cNvPr id="4" name="Object 3" descr="Start fraction R T T times C over radical N end fraction."/>
          <p:cNvGraphicFramePr>
            <a:graphicFrameLocks noChangeAspect="1"/>
          </p:cNvGraphicFramePr>
          <p:nvPr/>
        </p:nvGraphicFramePr>
        <p:xfrm>
          <a:off x="3739585" y="3796663"/>
          <a:ext cx="959432" cy="753840"/>
        </p:xfrm>
        <a:graphic>
          <a:graphicData uri="http://schemas.openxmlformats.org/presentationml/2006/ole">
            <mc:AlternateContent xmlns:mc="http://schemas.openxmlformats.org/markup-compatibility/2006">
              <mc:Choice xmlns:v="urn:schemas-microsoft-com:vml" Requires="v">
                <p:oleObj spid="_x0000_s1269" name="Equation" r:id="rId1" imgW="12801600" imgH="10058400" progId="Equation.DSMT4">
                  <p:embed/>
                </p:oleObj>
              </mc:Choice>
              <mc:Fallback>
                <p:oleObj name="Equation" r:id="rId1" imgW="12801600" imgH="10058400" progId="Equation.DSMT4">
                  <p:embed/>
                  <p:pic>
                    <p:nvPicPr>
                      <p:cNvPr id="0" name="图片 1268"/>
                      <p:cNvPicPr/>
                      <p:nvPr/>
                    </p:nvPicPr>
                    <p:blipFill>
                      <a:blip r:embed="rId2"/>
                      <a:stretch>
                        <a:fillRect/>
                      </a:stretch>
                    </p:blipFill>
                    <p:spPr>
                      <a:xfrm>
                        <a:off x="3739585" y="3796663"/>
                        <a:ext cx="959432" cy="7538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Scheduling </a:t>
            </a:r>
            <a:r>
              <a:rPr lang="en-US" altLang="en-US" dirty="0" smtClean="0">
                <a:ea typeface="MS PGothic" panose="020B0600070205080204" charset="-128"/>
              </a:rPr>
              <a:t>Mechanisms</a:t>
            </a:r>
            <a:endParaRPr lang="en-US" dirty="0"/>
          </a:p>
        </p:txBody>
      </p:sp>
      <p:sp>
        <p:nvSpPr>
          <p:cNvPr id="3" name="Text Placeholder 2"/>
          <p:cNvSpPr>
            <a:spLocks noGrp="1"/>
          </p:cNvSpPr>
          <p:nvPr>
            <p:ph type="body" idx="1"/>
          </p:nvPr>
        </p:nvSpPr>
        <p:spPr>
          <a:xfrm>
            <a:off x="457200" y="1600201"/>
            <a:ext cx="8229600" cy="2801982"/>
          </a:xfrm>
        </p:spPr>
        <p:txBody>
          <a:bodyPr/>
          <a:lstStyle/>
          <a:p>
            <a:r>
              <a:rPr lang="en-US" altLang="en-US" sz="2000" b="1" dirty="0">
                <a:solidFill>
                  <a:schemeClr val="tx1"/>
                </a:solidFill>
                <a:latin typeface="+mn-lt"/>
                <a:ea typeface="MS PGothic" panose="020B0600070205080204" charset="-128"/>
                <a:cs typeface="MS PGothic" panose="020B0600070205080204" charset="-128"/>
              </a:rPr>
              <a:t>scheduling: </a:t>
            </a:r>
            <a:r>
              <a:rPr lang="en-US" altLang="en-US" sz="2000" dirty="0">
                <a:latin typeface="+mn-lt"/>
                <a:ea typeface="MS PGothic" panose="020B0600070205080204" charset="-128"/>
                <a:cs typeface="MS PGothic" panose="020B0600070205080204" charset="-128"/>
              </a:rPr>
              <a:t>choose next packet to send on link</a:t>
            </a:r>
            <a:endParaRPr lang="en-US" altLang="en-US" sz="2000" dirty="0">
              <a:latin typeface="+mn-lt"/>
              <a:ea typeface="MS PGothic" panose="020B0600070205080204" charset="-128"/>
              <a:cs typeface="MS PGothic" panose="020B0600070205080204" charset="-128"/>
            </a:endParaRPr>
          </a:p>
          <a:p>
            <a:r>
              <a:rPr lang="en-US" altLang="en-US" sz="2000" b="1" dirty="0" smtClean="0">
                <a:solidFill>
                  <a:schemeClr val="tx1"/>
                </a:solidFill>
                <a:latin typeface="+mn-lt"/>
                <a:ea typeface="MS PGothic" panose="020B0600070205080204" charset="-128"/>
                <a:cs typeface="MS PGothic" panose="020B0600070205080204" charset="-128"/>
              </a:rPr>
              <a:t>F</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I</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F</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O </a:t>
            </a:r>
            <a:r>
              <a:rPr lang="en-US" altLang="en-US" sz="2000" b="1" dirty="0">
                <a:solidFill>
                  <a:schemeClr val="tx1"/>
                </a:solidFill>
                <a:latin typeface="+mn-lt"/>
                <a:ea typeface="MS PGothic" panose="020B0600070205080204" charset="-128"/>
                <a:cs typeface="MS PGothic" panose="020B0600070205080204" charset="-128"/>
              </a:rPr>
              <a:t>(first in first out) scheduling: </a:t>
            </a:r>
            <a:r>
              <a:rPr lang="en-US" altLang="en-US" sz="2000" dirty="0">
                <a:latin typeface="+mn-lt"/>
                <a:ea typeface="MS PGothic" panose="020B0600070205080204" charset="-128"/>
                <a:cs typeface="MS PGothic" panose="020B0600070205080204" charset="-128"/>
              </a:rPr>
              <a:t>send in order of arrival to queue</a:t>
            </a:r>
            <a:endParaRPr lang="en-US" altLang="en-US" sz="2000" dirty="0">
              <a:latin typeface="+mn-lt"/>
              <a:ea typeface="MS PGothic" panose="020B0600070205080204" charset="-128"/>
              <a:cs typeface="MS PGothic" panose="020B0600070205080204" charset="-128"/>
            </a:endParaRPr>
          </a:p>
          <a:p>
            <a:pPr lvl="1"/>
            <a:r>
              <a:rPr lang="en-US" altLang="en-US" sz="2000" dirty="0">
                <a:latin typeface="+mn-lt"/>
                <a:ea typeface="MS PGothic" panose="020B0600070205080204" charset="-128"/>
              </a:rPr>
              <a:t>real-world example?</a:t>
            </a:r>
            <a:endParaRPr lang="en-US" altLang="en-US" sz="2000" dirty="0">
              <a:latin typeface="+mn-lt"/>
              <a:ea typeface="MS PGothic" panose="020B0600070205080204" charset="-128"/>
            </a:endParaRPr>
          </a:p>
          <a:p>
            <a:pPr lvl="1"/>
            <a:r>
              <a:rPr lang="en-US" altLang="en-US" sz="2000" b="1" dirty="0">
                <a:solidFill>
                  <a:schemeClr val="tx1"/>
                </a:solidFill>
                <a:latin typeface="+mn-lt"/>
                <a:ea typeface="MS PGothic" panose="020B0600070205080204" charset="-128"/>
              </a:rPr>
              <a:t>discard policy: </a:t>
            </a:r>
            <a:r>
              <a:rPr lang="en-US" altLang="en-US" sz="2000" dirty="0">
                <a:latin typeface="+mn-lt"/>
                <a:ea typeface="MS PGothic" panose="020B0600070205080204" charset="-128"/>
              </a:rPr>
              <a:t>if packet arrives to full queue: who to discard?</a:t>
            </a:r>
            <a:endParaRPr lang="en-US" altLang="en-US" sz="2000" dirty="0">
              <a:latin typeface="+mn-lt"/>
              <a:ea typeface="MS PGothic" panose="020B0600070205080204" charset="-128"/>
            </a:endParaRPr>
          </a:p>
          <a:p>
            <a:pPr lvl="2"/>
            <a:r>
              <a:rPr lang="en-US" altLang="en-US" sz="2000" b="1" dirty="0">
                <a:solidFill>
                  <a:schemeClr val="tx1"/>
                </a:solidFill>
                <a:latin typeface="+mn-lt"/>
                <a:cs typeface="Gill Sans MT" panose="020B0502020104020203" charset="0"/>
              </a:rPr>
              <a:t>tail drop: </a:t>
            </a:r>
            <a:r>
              <a:rPr lang="en-US" altLang="en-US" sz="2000" dirty="0">
                <a:latin typeface="+mn-lt"/>
                <a:cs typeface="Gill Sans MT" panose="020B0502020104020203" charset="0"/>
              </a:rPr>
              <a:t>drop arriving packet</a:t>
            </a:r>
            <a:endParaRPr lang="en-US" altLang="en-US" sz="2000" dirty="0">
              <a:latin typeface="+mn-lt"/>
              <a:cs typeface="Gill Sans MT" panose="020B0502020104020203" charset="0"/>
            </a:endParaRPr>
          </a:p>
          <a:p>
            <a:pPr lvl="2"/>
            <a:r>
              <a:rPr lang="en-US" altLang="en-US" sz="2000" b="1" dirty="0">
                <a:solidFill>
                  <a:schemeClr val="tx1"/>
                </a:solidFill>
                <a:latin typeface="+mn-lt"/>
                <a:cs typeface="Gill Sans MT" panose="020B0502020104020203" charset="0"/>
              </a:rPr>
              <a:t>priority: </a:t>
            </a:r>
            <a:r>
              <a:rPr lang="en-US" altLang="en-US" sz="2000" dirty="0">
                <a:latin typeface="+mn-lt"/>
                <a:cs typeface="Gill Sans MT" panose="020B0502020104020203" charset="0"/>
              </a:rPr>
              <a:t>drop/remove on priority basis</a:t>
            </a:r>
            <a:endParaRPr lang="en-US" altLang="en-US" sz="2000" dirty="0">
              <a:latin typeface="+mn-lt"/>
              <a:cs typeface="Gill Sans MT" panose="020B0502020104020203" charset="0"/>
            </a:endParaRPr>
          </a:p>
          <a:p>
            <a:pPr lvl="2"/>
            <a:r>
              <a:rPr lang="en-US" altLang="en-US" sz="2000" b="1" dirty="0">
                <a:solidFill>
                  <a:schemeClr val="tx1"/>
                </a:solidFill>
                <a:latin typeface="+mn-lt"/>
                <a:cs typeface="Gill Sans MT" panose="020B0502020104020203" charset="0"/>
              </a:rPr>
              <a:t>random: </a:t>
            </a:r>
            <a:r>
              <a:rPr lang="en-US" altLang="en-US" sz="2000" dirty="0">
                <a:latin typeface="+mn-lt"/>
                <a:cs typeface="Gill Sans MT" panose="020B0502020104020203" charset="0"/>
              </a:rPr>
              <a:t>drop/remove </a:t>
            </a:r>
            <a:r>
              <a:rPr lang="en-US" altLang="en-US" sz="2000" dirty="0" smtClean="0">
                <a:latin typeface="+mn-lt"/>
                <a:cs typeface="Gill Sans MT" panose="020B0502020104020203" charset="0"/>
              </a:rPr>
              <a:t>randomly</a:t>
            </a:r>
            <a:endParaRPr lang="en-US" altLang="en-US" sz="2000" dirty="0">
              <a:latin typeface="+mn-lt"/>
              <a:cs typeface="Gill Sans MT" panose="020B0502020104020203" charset="0"/>
            </a:endParaRPr>
          </a:p>
        </p:txBody>
      </p:sp>
      <p:pic>
        <p:nvPicPr>
          <p:cNvPr id="23" name="Picture 22" descr="A diagram has 2 connected parts aligned horizontally. Part 1. A rectangle of 8 vertical bars. The last 4 bars are highlighted. This is the queue, waiting area. On the left, there are packet arrivals. Part 2. Link, server. On the right, there are packet departur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9753" y="4689734"/>
            <a:ext cx="5104494" cy="154395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Scheduling Policies: Priority</a:t>
            </a:r>
            <a:endParaRPr lang="en-US" dirty="0"/>
          </a:p>
        </p:txBody>
      </p:sp>
      <p:sp>
        <p:nvSpPr>
          <p:cNvPr id="3" name="Text Placeholder 2"/>
          <p:cNvSpPr>
            <a:spLocks noGrp="1"/>
          </p:cNvSpPr>
          <p:nvPr>
            <p:ph type="body" idx="1"/>
          </p:nvPr>
        </p:nvSpPr>
        <p:spPr>
          <a:xfrm>
            <a:off x="457201" y="1600200"/>
            <a:ext cx="3409405" cy="4525963"/>
          </a:xfrm>
        </p:spPr>
        <p:txBody>
          <a:bodyPr/>
          <a:lstStyle/>
          <a:p>
            <a:pPr>
              <a:buFont typeface="Wingdings" panose="05000000000000000000" pitchFamily="2" charset="2"/>
              <a:buNone/>
            </a:pPr>
            <a:r>
              <a:rPr lang="en-US" altLang="en-US" sz="2200" b="1" dirty="0">
                <a:solidFill>
                  <a:schemeClr val="tx1"/>
                </a:solidFill>
                <a:latin typeface="+mn-lt"/>
                <a:ea typeface="MS PGothic" panose="020B0600070205080204" charset="-128"/>
                <a:cs typeface="MS PGothic" panose="020B0600070205080204" charset="-128"/>
              </a:rPr>
              <a:t>priority scheduling: </a:t>
            </a:r>
            <a:r>
              <a:rPr lang="en-US" altLang="en-US" sz="2200" dirty="0">
                <a:latin typeface="+mn-lt"/>
                <a:ea typeface="MS PGothic" panose="020B0600070205080204" charset="-128"/>
                <a:cs typeface="MS PGothic" panose="020B0600070205080204" charset="-128"/>
              </a:rPr>
              <a:t>send highest priority queued </a:t>
            </a:r>
            <a:r>
              <a:rPr lang="en-US" altLang="en-US" sz="2200" dirty="0" smtClean="0">
                <a:latin typeface="+mn-lt"/>
                <a:ea typeface="MS PGothic" panose="020B0600070205080204" charset="-128"/>
                <a:cs typeface="MS PGothic" panose="020B0600070205080204" charset="-128"/>
              </a:rPr>
              <a:t>packet</a:t>
            </a:r>
            <a:endParaRPr lang="en-US" altLang="en-US" sz="2200" dirty="0">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multiple </a:t>
            </a:r>
            <a:r>
              <a:rPr lang="en-US" altLang="en-US" sz="2200" b="1" dirty="0">
                <a:latin typeface="+mn-lt"/>
                <a:ea typeface="MS PGothic" panose="020B0600070205080204" charset="-128"/>
                <a:cs typeface="MS PGothic" panose="020B0600070205080204" charset="-128"/>
              </a:rPr>
              <a:t>classes</a:t>
            </a:r>
            <a:r>
              <a:rPr lang="en-US" altLang="en-US" sz="2200" dirty="0">
                <a:latin typeface="+mn-lt"/>
                <a:ea typeface="MS PGothic" panose="020B0600070205080204" charset="-128"/>
                <a:cs typeface="MS PGothic" panose="020B0600070205080204" charset="-128"/>
              </a:rPr>
              <a:t>, with different priorities</a:t>
            </a:r>
            <a:endParaRPr lang="en-US" altLang="en-US" sz="2200" dirty="0">
              <a:latin typeface="+mn-lt"/>
              <a:ea typeface="MS PGothic" panose="020B0600070205080204" charset="-128"/>
              <a:cs typeface="MS PGothic" panose="020B0600070205080204" charset="-128"/>
            </a:endParaRPr>
          </a:p>
          <a:p>
            <a:pPr lvl="1"/>
            <a:r>
              <a:rPr lang="en-US" altLang="en-US" sz="2200" dirty="0">
                <a:latin typeface="+mn-lt"/>
                <a:ea typeface="MS PGothic" panose="020B0600070205080204" charset="-128"/>
              </a:rPr>
              <a:t>class may depend on marking or other header info, e.g. </a:t>
            </a:r>
            <a:r>
              <a:rPr lang="en-US" altLang="en-US" sz="22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 </a:t>
            </a:r>
            <a:r>
              <a:rPr lang="en-US" altLang="en-US" sz="2200" dirty="0">
                <a:latin typeface="+mn-lt"/>
                <a:ea typeface="MS PGothic" panose="020B0600070205080204" charset="-128"/>
              </a:rPr>
              <a:t>source/dest, port numbers, etc.</a:t>
            </a:r>
            <a:endParaRPr lang="en-US" altLang="en-US" sz="2200" dirty="0">
              <a:latin typeface="+mn-lt"/>
              <a:ea typeface="MS PGothic" panose="020B0600070205080204" charset="-128"/>
            </a:endParaRPr>
          </a:p>
          <a:p>
            <a:pPr lvl="1"/>
            <a:r>
              <a:rPr lang="en-US" altLang="en-US" sz="2200" dirty="0">
                <a:latin typeface="+mn-lt"/>
                <a:ea typeface="MS PGothic" panose="020B0600070205080204" charset="-128"/>
              </a:rPr>
              <a:t>real world example</a:t>
            </a:r>
            <a:r>
              <a:rPr lang="en-US" altLang="en-US" sz="2200" dirty="0" smtClean="0">
                <a:latin typeface="+mn-lt"/>
                <a:ea typeface="MS PGothic" panose="020B0600070205080204" charset="-128"/>
              </a:rPr>
              <a:t>?</a:t>
            </a:r>
            <a:endParaRPr lang="en-US" altLang="en-US" sz="2200" dirty="0">
              <a:latin typeface="+mn-lt"/>
              <a:ea typeface="MS PGothic" panose="020B0600070205080204" charset="-128"/>
            </a:endParaRPr>
          </a:p>
        </p:txBody>
      </p:sp>
      <p:pic>
        <p:nvPicPr>
          <p:cNvPr id="4" name="Picture 3" descr="A diagram has 4 linked parts. Parts 2 and 3 are stacked atop each other. From the left, 2 arrows, 1 black and 1 blue, arrivals, points right to part 1. 1, a funnel, classify, opens to the right. 2 arrows come from the funnel and points right, 1 black from the top and 1 blue from the bottom. Top, part 2. A rectangle of 8 bars, high priority queue, waiting area. The last 4 bars are highlighted. Bottom, part 3. A rectangle of 8 bars, low priority queue, waiting area. The last 2 bars are highlighted. Both parts connect to part 4. 4, link, server. On the right, 2 arrows, black and blue, point right, departur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4989" y="1848313"/>
            <a:ext cx="4431046" cy="1855080"/>
          </a:xfrm>
          <a:prstGeom prst="rect">
            <a:avLst/>
          </a:prstGeom>
        </p:spPr>
      </p:pic>
      <p:pic>
        <p:nvPicPr>
          <p:cNvPr id="6" name="Picture 5" descr="A diagram of 2 timelines, 1 atop the other. Each line has tick marks spanning from t = 0 to t = 16, in increments of t = 1. Each line has 5 numbered blocks pointing to the line. Between the lines is a group, packet in service, of 5 numbered long packets. All packets and boxes labeled 2 and 5 are light blue. Above, arrivals. Block 1, t = 0. Block 2, about t = 1 and 1 half. Block 3, about t = 2 and 1 half. Block 4, about t = 5 and 1 third. Block 5, about t = 13. Below, departures. Arrows point from the timeline to the numbered blocks. Block 1, t = 3. Block 3, t = 6. Block 2, t = 9. Block 4, t = 12. Block 5, t = 16. Packet in service. Each packet spans from 1 mark on timeline to another. Packet 1, from t = 0 to t =3. Packet 3, from t = 3 to t = 6. Packet 2, from t = 6 to t = 9. Packet 4, from t = 9 to t = 12. Packet 5, from t = 13 to t =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041" y="4007703"/>
            <a:ext cx="4789021" cy="155967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Scheduling Policies</a:t>
            </a:r>
            <a:r>
              <a:rPr lang="en-US" altLang="en-US" dirty="0" smtClean="0">
                <a:ea typeface="MS PGothic" panose="020B0600070205080204" charset="-128"/>
              </a:rPr>
              <a:t>: </a:t>
            </a:r>
            <a:r>
              <a:rPr lang="en-US" altLang="en-US" dirty="0">
                <a:solidFill>
                  <a:schemeClr val="tx2"/>
                </a:solidFill>
                <a:ea typeface="MS PGothic" panose="020B0600070205080204" charset="-128"/>
                <a:cs typeface="MS PGothic" panose="020B0600070205080204" charset="-128"/>
              </a:rPr>
              <a:t>Round </a:t>
            </a:r>
            <a:r>
              <a:rPr lang="en-US" altLang="en-US" dirty="0" smtClean="0">
                <a:solidFill>
                  <a:schemeClr val="tx2"/>
                </a:solidFill>
                <a:ea typeface="MS PGothic" panose="020B0600070205080204" charset="-128"/>
                <a:cs typeface="MS PGothic" panose="020B0600070205080204" charset="-128"/>
              </a:rPr>
              <a:t>Robin</a:t>
            </a:r>
            <a:endParaRPr lang="en-US" dirty="0"/>
          </a:p>
        </p:txBody>
      </p:sp>
      <p:sp>
        <p:nvSpPr>
          <p:cNvPr id="3" name="Text Placeholder 2"/>
          <p:cNvSpPr>
            <a:spLocks noGrp="1"/>
          </p:cNvSpPr>
          <p:nvPr>
            <p:ph type="body" idx="1"/>
          </p:nvPr>
        </p:nvSpPr>
        <p:spPr>
          <a:xfrm>
            <a:off x="457200" y="1600200"/>
            <a:ext cx="8229600" cy="2462349"/>
          </a:xfrm>
        </p:spPr>
        <p:txBody>
          <a:bodyPr/>
          <a:lstStyle/>
          <a:p>
            <a:pPr>
              <a:buFont typeface="Wingdings" panose="05000000000000000000" pitchFamily="2" charset="2"/>
              <a:buNone/>
            </a:pPr>
            <a:r>
              <a:rPr lang="en-US" altLang="en-US" sz="2200" b="1" dirty="0">
                <a:solidFill>
                  <a:schemeClr val="tx1"/>
                </a:solidFill>
                <a:latin typeface="+mn-lt"/>
                <a:ea typeface="MS PGothic" panose="020B0600070205080204" charset="-128"/>
                <a:cs typeface="MS PGothic" panose="020B0600070205080204" charset="-128"/>
              </a:rPr>
              <a:t>Round Robin (</a:t>
            </a:r>
            <a:r>
              <a:rPr lang="en-US" altLang="en-US" sz="2200" b="1" dirty="0" smtClean="0">
                <a:solidFill>
                  <a:schemeClr val="tx1"/>
                </a:solidFill>
                <a:latin typeface="+mn-lt"/>
                <a:ea typeface="MS PGothic" panose="020B0600070205080204" charset="-128"/>
                <a:cs typeface="MS PGothic" panose="020B0600070205080204" charset="-128"/>
              </a:rPr>
              <a:t>R</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200" b="1" dirty="0" smtClean="0">
                <a:solidFill>
                  <a:schemeClr val="tx1"/>
                </a:solidFill>
                <a:latin typeface="+mn-lt"/>
                <a:ea typeface="MS PGothic" panose="020B0600070205080204" charset="-128"/>
                <a:cs typeface="MS PGothic" panose="020B0600070205080204" charset="-128"/>
              </a:rPr>
              <a:t>R</a:t>
            </a:r>
            <a:r>
              <a:rPr lang="en-US" altLang="en-US" sz="2200" b="1" dirty="0">
                <a:solidFill>
                  <a:schemeClr val="tx1"/>
                </a:solidFill>
                <a:latin typeface="+mn-lt"/>
                <a:ea typeface="MS PGothic" panose="020B0600070205080204" charset="-128"/>
                <a:cs typeface="MS PGothic" panose="020B0600070205080204" charset="-128"/>
              </a:rPr>
              <a:t>) </a:t>
            </a:r>
            <a:r>
              <a:rPr lang="en-US" altLang="en-US" sz="2200" b="1" dirty="0" smtClean="0">
                <a:solidFill>
                  <a:schemeClr val="tx1"/>
                </a:solidFill>
                <a:latin typeface="+mn-lt"/>
                <a:ea typeface="MS PGothic" panose="020B0600070205080204" charset="-128"/>
                <a:cs typeface="MS PGothic" panose="020B0600070205080204" charset="-128"/>
              </a:rPr>
              <a:t>scheduling:</a:t>
            </a:r>
            <a:endParaRPr lang="en-US" altLang="en-US" sz="2200" b="1" dirty="0">
              <a:solidFill>
                <a:schemeClr val="tx1"/>
              </a:solidFill>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multiple classes</a:t>
            </a:r>
            <a:endParaRPr lang="en-US" altLang="en-US" sz="2200" dirty="0">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cyclically scan class queues, sending one complete </a:t>
            </a:r>
            <a:r>
              <a:rPr lang="en-US" altLang="en-US" sz="2200" dirty="0" smtClean="0">
                <a:latin typeface="+mn-lt"/>
                <a:ea typeface="MS PGothic" panose="020B0600070205080204" charset="-128"/>
                <a:cs typeface="MS PGothic" panose="020B0600070205080204" charset="-128"/>
              </a:rPr>
              <a:t>packet from </a:t>
            </a:r>
            <a:r>
              <a:rPr lang="en-US" altLang="en-US" sz="2200" dirty="0">
                <a:latin typeface="+mn-lt"/>
                <a:ea typeface="MS PGothic" panose="020B0600070205080204" charset="-128"/>
                <a:cs typeface="MS PGothic" panose="020B0600070205080204" charset="-128"/>
              </a:rPr>
              <a:t>each class (if available)</a:t>
            </a:r>
            <a:endParaRPr lang="en-US" altLang="en-US" sz="2200" dirty="0">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real world example</a:t>
            </a:r>
            <a:r>
              <a:rPr lang="en-US" altLang="en-US" sz="2200" dirty="0" smtClean="0">
                <a:latin typeface="+mn-lt"/>
                <a:ea typeface="MS PGothic" panose="020B0600070205080204" charset="-128"/>
                <a:cs typeface="MS PGothic" panose="020B0600070205080204" charset="-128"/>
              </a:rPr>
              <a:t>?</a:t>
            </a:r>
            <a:endParaRPr lang="en-US" altLang="en-US" sz="2200" dirty="0">
              <a:latin typeface="+mn-lt"/>
              <a:ea typeface="MS PGothic" panose="020B0600070205080204" charset="-128"/>
              <a:cs typeface="MS PGothic" panose="020B0600070205080204" charset="-128"/>
            </a:endParaRPr>
          </a:p>
        </p:txBody>
      </p:sp>
      <p:pic>
        <p:nvPicPr>
          <p:cNvPr id="5" name="Picture 4" descr="A diagram of 2 timelines, 1 atop the other. Each line has tick marks spanning from t = 0 to t = 16, in increments of t = 1. Each line has 5 numbered blocks pointing to the line. Between the lines is a group, packet in service, of 5 numbered long packets. All packets and boxes labeled 3 and 5 are light blue. Above, arrivals. Block 1, t = 0. Block 2, about t = 1 and 1 half. Block 3, about t = 2 and 1 half. Block 4, about t = 5 and 1 third. Block 5, about t = 13. Below, departures. Arrows point from the timeline to the numbered blocks. Block 1, t = 3. Block 3, t = 6. Block 2, t = 9. Block 4, t = 12. Block 5, t = 16. Packet in service. Each packet spans from 1 mark on timeline to another. Packet 1, from t = 0 to t =3. Packet 3, from t = 3 to t = 6. Packet 2, from t = 6 to t = 9. Packet 4, from t = 9 to t = 12. Packet 5, from t = 13 to t =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6519" y="4177066"/>
            <a:ext cx="6110962" cy="197859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Scheduling Policies</a:t>
            </a:r>
            <a:r>
              <a:rPr lang="en-US" altLang="en-US" dirty="0" smtClean="0">
                <a:ea typeface="MS PGothic" panose="020B0600070205080204" charset="-128"/>
              </a:rPr>
              <a:t>: </a:t>
            </a:r>
            <a:r>
              <a:rPr lang="en-US" altLang="en-US" dirty="0">
                <a:solidFill>
                  <a:schemeClr val="tx2"/>
                </a:solidFill>
                <a:ea typeface="MS PGothic" panose="020B0600070205080204" charset="-128"/>
                <a:cs typeface="MS PGothic" panose="020B0600070205080204" charset="-128"/>
              </a:rPr>
              <a:t>Weighted Fair </a:t>
            </a:r>
            <a:r>
              <a:rPr lang="en-US" altLang="en-US" dirty="0" smtClean="0">
                <a:solidFill>
                  <a:schemeClr val="tx2"/>
                </a:solidFill>
                <a:ea typeface="MS PGothic" panose="020B0600070205080204" charset="-128"/>
                <a:cs typeface="MS PGothic" panose="020B0600070205080204" charset="-128"/>
              </a:rPr>
              <a:t>Queuing</a:t>
            </a:r>
            <a:endParaRPr lang="en-US" dirty="0">
              <a:solidFill>
                <a:schemeClr val="tx2"/>
              </a:solidFill>
            </a:endParaRPr>
          </a:p>
        </p:txBody>
      </p:sp>
      <p:sp>
        <p:nvSpPr>
          <p:cNvPr id="3" name="Text Placeholder 2"/>
          <p:cNvSpPr>
            <a:spLocks noGrp="1"/>
          </p:cNvSpPr>
          <p:nvPr>
            <p:ph type="body" idx="1"/>
          </p:nvPr>
        </p:nvSpPr>
        <p:spPr>
          <a:xfrm>
            <a:off x="457200" y="1600200"/>
            <a:ext cx="8229600" cy="2188029"/>
          </a:xfrm>
        </p:spPr>
        <p:txBody>
          <a:bodyPr/>
          <a:lstStyle/>
          <a:p>
            <a:pPr>
              <a:buFont typeface="Wingdings" panose="05000000000000000000" pitchFamily="2" charset="2"/>
              <a:buNone/>
            </a:pPr>
            <a:r>
              <a:rPr lang="en-US" altLang="en-US" sz="2400" b="1" dirty="0">
                <a:solidFill>
                  <a:schemeClr val="tx1"/>
                </a:solidFill>
                <a:latin typeface="+mn-lt"/>
                <a:ea typeface="MS PGothic" panose="020B0600070205080204" charset="-128"/>
                <a:cs typeface="MS PGothic" panose="020B0600070205080204" charset="-128"/>
              </a:rPr>
              <a:t>Weighted Fair Queuing (</a:t>
            </a:r>
            <a:r>
              <a:rPr lang="en-US" altLang="en-US" sz="2400" b="1" dirty="0" smtClean="0">
                <a:solidFill>
                  <a:schemeClr val="tx1"/>
                </a:solidFill>
                <a:latin typeface="+mn-lt"/>
                <a:ea typeface="MS PGothic" panose="020B0600070205080204" charset="-128"/>
                <a:cs typeface="MS PGothic" panose="020B0600070205080204" charset="-128"/>
              </a:rPr>
              <a:t>W</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F</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Q):</a:t>
            </a:r>
            <a:endParaRPr lang="en-US" altLang="en-US" sz="2400" b="1" dirty="0">
              <a:solidFill>
                <a:schemeClr val="tx1"/>
              </a:solidFill>
              <a:latin typeface="+mn-lt"/>
              <a:ea typeface="MS PGothic" panose="020B0600070205080204" charset="-128"/>
              <a:cs typeface="MS PGothic" panose="020B0600070205080204" charset="-128"/>
            </a:endParaRPr>
          </a:p>
          <a:p>
            <a:r>
              <a:rPr lang="en-US" altLang="en-US" sz="2400" dirty="0">
                <a:latin typeface="+mn-lt"/>
                <a:ea typeface="MS PGothic" panose="020B0600070205080204" charset="-128"/>
                <a:cs typeface="MS PGothic" panose="020B0600070205080204" charset="-128"/>
              </a:rPr>
              <a:t>generalized Round Robin</a:t>
            </a:r>
            <a:endParaRPr lang="en-US" altLang="en-US" sz="2400" dirty="0">
              <a:latin typeface="+mn-lt"/>
              <a:ea typeface="MS PGothic" panose="020B0600070205080204" charset="-128"/>
              <a:cs typeface="MS PGothic" panose="020B0600070205080204" charset="-128"/>
            </a:endParaRPr>
          </a:p>
          <a:p>
            <a:r>
              <a:rPr lang="en-US" altLang="en-US" sz="2400" dirty="0">
                <a:latin typeface="+mn-lt"/>
                <a:ea typeface="MS PGothic" panose="020B0600070205080204" charset="-128"/>
                <a:cs typeface="MS PGothic" panose="020B0600070205080204" charset="-128"/>
              </a:rPr>
              <a:t>each class gets weighted amount of service in each cycle</a:t>
            </a:r>
            <a:endParaRPr lang="en-US" altLang="en-US" sz="2400" dirty="0">
              <a:latin typeface="+mn-lt"/>
              <a:ea typeface="MS PGothic" panose="020B0600070205080204" charset="-128"/>
              <a:cs typeface="MS PGothic" panose="020B0600070205080204" charset="-128"/>
            </a:endParaRPr>
          </a:p>
          <a:p>
            <a:r>
              <a:rPr lang="en-US" altLang="en-US" sz="2400" dirty="0">
                <a:latin typeface="+mn-lt"/>
                <a:ea typeface="MS PGothic" panose="020B0600070205080204" charset="-128"/>
                <a:cs typeface="MS PGothic" panose="020B0600070205080204" charset="-128"/>
              </a:rPr>
              <a:t>real-world example</a:t>
            </a:r>
            <a:r>
              <a:rPr lang="en-US" altLang="en-US" sz="2400" dirty="0" smtClean="0">
                <a:latin typeface="+mn-lt"/>
                <a:ea typeface="MS PGothic" panose="020B0600070205080204" charset="-128"/>
                <a:cs typeface="MS PGothic" panose="020B0600070205080204" charset="-128"/>
              </a:rPr>
              <a:t>?</a:t>
            </a:r>
            <a:endParaRPr lang="en-US" altLang="en-US" sz="2400" dirty="0">
              <a:latin typeface="+mn-lt"/>
              <a:ea typeface="MS PGothic" panose="020B0600070205080204" charset="-128"/>
              <a:cs typeface="MS PGothic" panose="020B0600070205080204" charset="-128"/>
            </a:endParaRPr>
          </a:p>
        </p:txBody>
      </p:sp>
      <p:pic>
        <p:nvPicPr>
          <p:cNvPr id="4" name="Picture 3" descr="A diagram connects 5 parts. Parts 2, 3, and 4 are stacked atop each other. From the left, 3 arrows, classify arrivals, point right to part 1. 1, a funnel opens to the right. 3 arrows come from the funnel and points right. Top, middle, bottom. Top, part 2. A rectangle of 8 bars, the last 4 bars are highlighted. Middle, part 3. A rectangle of 8 bars, the last 2 bars are highlighted. Bottom, part 4. 4, A rectangle of 8 bars, the last 4 are highlighted. All 3 parts link to part 5. There is a point on each of the 3 links, about halfway to part 5. Point 1, W sub 1. Point 2, W sub 2. Point 3, W sub 3. Part 5, link. On the right, 3 arrows point right, departur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51090" y="3919575"/>
            <a:ext cx="5441820" cy="223231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a:t>
            </a:r>
            <a:r>
              <a:rPr lang="en-US" dirty="0" smtClean="0"/>
              <a:t>Network Layer</a:t>
            </a:r>
            <a:endParaRPr lang="en-US" dirty="0"/>
          </a:p>
        </p:txBody>
      </p:sp>
      <p:sp>
        <p:nvSpPr>
          <p:cNvPr id="3" name="Text Placeholder 2"/>
          <p:cNvSpPr>
            <a:spLocks noGrp="1"/>
          </p:cNvSpPr>
          <p:nvPr>
            <p:ph type="body" idx="1"/>
          </p:nvPr>
        </p:nvSpPr>
        <p:spPr/>
        <p:txBody>
          <a:bodyPr/>
          <a:lstStyle/>
          <a:p>
            <a:pPr>
              <a:buFont typeface="Wingdings" panose="05000000000000000000" charset="0"/>
              <a:buNone/>
              <a:defRPr/>
            </a:pPr>
            <a:r>
              <a:rPr lang="en-US" sz="2400" b="1" dirty="0">
                <a:solidFill>
                  <a:schemeClr val="tx1"/>
                </a:solidFill>
                <a:latin typeface="+mn-lt"/>
              </a:rPr>
              <a:t>chapter goals</a:t>
            </a:r>
            <a:r>
              <a:rPr lang="en-US" sz="2400" b="1" dirty="0" smtClean="0">
                <a:solidFill>
                  <a:schemeClr val="tx1"/>
                </a:solidFill>
                <a:latin typeface="+mn-lt"/>
              </a:rPr>
              <a:t>:</a:t>
            </a:r>
            <a:endParaRPr lang="en-US" sz="2400" b="1" dirty="0">
              <a:solidFill>
                <a:schemeClr val="tx1"/>
              </a:solidFill>
              <a:latin typeface="+mn-lt"/>
            </a:endParaRPr>
          </a:p>
          <a:p>
            <a:pPr>
              <a:defRPr/>
            </a:pPr>
            <a:r>
              <a:rPr lang="en-US" sz="2400" dirty="0">
                <a:latin typeface="+mn-lt"/>
              </a:rPr>
              <a:t>understand principles behind network layer </a:t>
            </a:r>
            <a:r>
              <a:rPr lang="en-US" sz="2400" dirty="0" smtClean="0">
                <a:latin typeface="+mn-lt"/>
              </a:rPr>
              <a:t>services, focusing </a:t>
            </a:r>
            <a:r>
              <a:rPr lang="en-US" sz="2400" dirty="0">
                <a:latin typeface="+mn-lt"/>
              </a:rPr>
              <a:t>on data plane:</a:t>
            </a:r>
            <a:endParaRPr lang="en-US" sz="2400" dirty="0">
              <a:latin typeface="+mn-lt"/>
            </a:endParaRPr>
          </a:p>
          <a:p>
            <a:pPr lvl="1">
              <a:buFont typeface="Arial" panose="020B0604020202020204" pitchFamily="34" charset="0"/>
              <a:buChar char="–"/>
              <a:defRPr/>
            </a:pPr>
            <a:r>
              <a:rPr lang="en-US" sz="2400" dirty="0">
                <a:latin typeface="+mn-lt"/>
              </a:rPr>
              <a:t>network layer service models</a:t>
            </a:r>
            <a:endParaRPr lang="en-US" sz="2400" dirty="0">
              <a:latin typeface="+mn-lt"/>
            </a:endParaRPr>
          </a:p>
          <a:p>
            <a:pPr lvl="1">
              <a:buFont typeface="Arial" panose="020B0604020202020204" pitchFamily="34" charset="0"/>
              <a:buChar char="–"/>
              <a:defRPr/>
            </a:pPr>
            <a:r>
              <a:rPr lang="en-US" sz="2400" dirty="0">
                <a:latin typeface="+mn-lt"/>
              </a:rPr>
              <a:t>forwarding versus routing</a:t>
            </a:r>
            <a:endParaRPr lang="en-US" sz="2400" dirty="0">
              <a:latin typeface="+mn-lt"/>
            </a:endParaRPr>
          </a:p>
          <a:p>
            <a:pPr lvl="1">
              <a:buFont typeface="Arial" panose="020B0604020202020204" pitchFamily="34" charset="0"/>
              <a:buChar char="–"/>
              <a:defRPr/>
            </a:pPr>
            <a:r>
              <a:rPr lang="en-US" sz="2400" dirty="0">
                <a:latin typeface="+mn-lt"/>
              </a:rPr>
              <a:t>how a router works</a:t>
            </a:r>
            <a:endParaRPr lang="en-US" sz="2400" dirty="0">
              <a:latin typeface="+mn-lt"/>
            </a:endParaRPr>
          </a:p>
          <a:p>
            <a:pPr lvl="1">
              <a:buFont typeface="Arial" panose="020B0604020202020204" pitchFamily="34" charset="0"/>
              <a:buChar char="–"/>
              <a:defRPr/>
            </a:pPr>
            <a:r>
              <a:rPr lang="en-US" sz="2400" dirty="0">
                <a:latin typeface="+mn-lt"/>
              </a:rPr>
              <a:t>generalized forwarding</a:t>
            </a:r>
            <a:endParaRPr lang="en-US" sz="2400" dirty="0">
              <a:latin typeface="+mn-lt"/>
            </a:endParaRPr>
          </a:p>
          <a:p>
            <a:pPr>
              <a:defRPr/>
            </a:pPr>
            <a:r>
              <a:rPr lang="en-US" sz="2400" dirty="0">
                <a:latin typeface="+mn-lt"/>
              </a:rPr>
              <a:t>instantiation, implementation in the </a:t>
            </a:r>
            <a:r>
              <a:rPr lang="en-US" sz="2400" dirty="0" smtClean="0">
                <a:latin typeface="+mn-lt"/>
              </a:rPr>
              <a:t>Internet</a:t>
            </a:r>
            <a:endParaRPr lang="en-US" sz="2400"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smtClean="0">
                <a:ea typeface="MS PGothic" panose="020B0600070205080204" charset="-128"/>
              </a:rPr>
              <a:t>(3 </a:t>
            </a:r>
            <a:r>
              <a:rPr lang="en-US" altLang="en-US" sz="2000" b="0" dirty="0">
                <a:ea typeface="MS PGothic" panose="020B0600070205080204"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4.1</a:t>
            </a:r>
            <a:r>
              <a:rPr lang="en-US" altLang="en-US" sz="2200" b="1" dirty="0">
                <a:solidFill>
                  <a:srgbClr val="CC0000"/>
                </a:solidFill>
                <a:latin typeface="+mn-lt"/>
                <a:ea typeface="MS PGothic" panose="020B0600070205080204" charset="-128"/>
                <a:cs typeface="MS PGothic" panose="020B0600070205080204" charset="-128"/>
              </a:rPr>
              <a:t> </a:t>
            </a:r>
            <a:r>
              <a:rPr lang="en-US" altLang="en-US" sz="2200" dirty="0">
                <a:solidFill>
                  <a:schemeClr val="tx1"/>
                </a:solidFill>
                <a:latin typeface="+mn-lt"/>
                <a:ea typeface="MS PGothic" panose="020B0600070205080204" charset="-128"/>
                <a:cs typeface="MS PGothic" panose="020B0600070205080204" charset="-128"/>
              </a:rPr>
              <a:t>Overview of Network layer</a:t>
            </a:r>
            <a:endParaRPr lang="en-US" altLang="en-US" sz="2200" dirty="0">
              <a:solidFill>
                <a:schemeClr val="tx1"/>
              </a:solidFill>
              <a:latin typeface="+mn-lt"/>
              <a:ea typeface="MS PGothic" panose="020B0600070205080204" charset="-128"/>
              <a:cs typeface="MS PGothic" panose="020B0600070205080204" charset="-128"/>
            </a:endParaRPr>
          </a:p>
          <a:p>
            <a:pPr lvl="1" indent="-283210"/>
            <a:r>
              <a:rPr lang="en-US" altLang="en-US" sz="2200" dirty="0">
                <a:solidFill>
                  <a:schemeClr val="tx1"/>
                </a:solidFill>
                <a:latin typeface="+mn-lt"/>
                <a:ea typeface="MS PGothic" panose="020B0600070205080204" charset="-128"/>
              </a:rPr>
              <a:t>data plane</a:t>
            </a:r>
            <a:endParaRPr lang="en-US" altLang="en-US" sz="2200" dirty="0">
              <a:solidFill>
                <a:schemeClr val="tx1"/>
              </a:solidFill>
              <a:latin typeface="+mn-lt"/>
              <a:ea typeface="MS PGothic" panose="020B0600070205080204" charset="-128"/>
            </a:endParaRPr>
          </a:p>
          <a:p>
            <a:pPr lvl="1" indent="-283210"/>
            <a:r>
              <a:rPr lang="en-US" altLang="en-US" sz="2200" dirty="0">
                <a:solidFill>
                  <a:schemeClr val="tx1"/>
                </a:solidFill>
                <a:latin typeface="+mn-lt"/>
                <a:ea typeface="MS PGothic" panose="020B0600070205080204" charset="-128"/>
              </a:rPr>
              <a:t>control plane</a:t>
            </a:r>
            <a:endParaRPr lang="en-US" altLang="en-US" sz="2200" dirty="0">
              <a:solidFill>
                <a:schemeClr val="tx1"/>
              </a:solidFill>
              <a:latin typeface="+mn-lt"/>
              <a:ea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4.2</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What’</a:t>
            </a:r>
            <a:r>
              <a:rPr lang="en-US" altLang="ja-JP" sz="2200" dirty="0" smtClean="0">
                <a:latin typeface="+mn-lt"/>
                <a:ea typeface="MS PGothic" panose="020B0600070205080204" charset="-128"/>
                <a:cs typeface="MS PGothic" panose="020B0600070205080204" charset="-128"/>
              </a:rPr>
              <a:t>s </a:t>
            </a:r>
            <a:r>
              <a:rPr lang="en-US" altLang="ja-JP" sz="2200" dirty="0">
                <a:latin typeface="+mn-lt"/>
                <a:ea typeface="MS PGothic" panose="020B0600070205080204" charset="-128"/>
                <a:cs typeface="MS PGothic" panose="020B0600070205080204" charset="-128"/>
              </a:rPr>
              <a:t>inside a router</a:t>
            </a:r>
            <a:endParaRPr lang="en-US" altLang="ja-JP" sz="2200" dirty="0">
              <a:latin typeface="+mn-lt"/>
              <a:ea typeface="MS PGothic" panose="020B0600070205080204" charset="-128"/>
              <a:cs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4.3</a:t>
            </a:r>
            <a:r>
              <a:rPr lang="en-US" altLang="en-US" sz="2200" dirty="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I</a:t>
            </a:r>
            <a:r>
              <a:rPr lang="en-US" altLang="en-US" sz="100" b="1" dirty="0" smtClean="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P</a:t>
            </a:r>
            <a:r>
              <a:rPr lang="en-US" altLang="en-US" sz="2200" b="1" dirty="0">
                <a:latin typeface="+mn-lt"/>
                <a:ea typeface="MS PGothic" panose="020B0600070205080204" charset="-128"/>
                <a:cs typeface="MS PGothic" panose="020B0600070205080204" charset="-128"/>
              </a:rPr>
              <a:t>: Internet Protocol</a:t>
            </a:r>
            <a:endParaRPr lang="en-US" altLang="en-US" sz="2200" b="1" dirty="0">
              <a:latin typeface="+mn-lt"/>
              <a:ea typeface="MS PGothic" panose="020B0600070205080204" charset="-128"/>
              <a:cs typeface="MS PGothic" panose="020B0600070205080204" charset="-128"/>
            </a:endParaRPr>
          </a:p>
          <a:p>
            <a:pPr lvl="1" indent="-283210"/>
            <a:r>
              <a:rPr lang="en-US" altLang="en-US" sz="2200" b="1" dirty="0">
                <a:latin typeface="+mn-lt"/>
                <a:ea typeface="MS PGothic" panose="020B0600070205080204" charset="-128"/>
              </a:rPr>
              <a:t>datagram format</a:t>
            </a:r>
            <a:endParaRPr lang="en-US" altLang="en-US" sz="2200" b="1" dirty="0">
              <a:latin typeface="+mn-lt"/>
              <a:ea typeface="MS PGothic" panose="020B0600070205080204" charset="-128"/>
            </a:endParaRPr>
          </a:p>
          <a:p>
            <a:pPr lvl="1" indent="-283210"/>
            <a:r>
              <a:rPr lang="en-US" altLang="en-US" sz="2200" b="1" dirty="0">
                <a:latin typeface="+mn-lt"/>
                <a:ea typeface="MS PGothic" panose="020B0600070205080204" charset="-128"/>
              </a:rPr>
              <a:t>fragmentation</a:t>
            </a:r>
            <a:endParaRPr lang="en-US" altLang="en-US" sz="2200" b="1" dirty="0">
              <a:latin typeface="+mn-lt"/>
              <a:ea typeface="MS PGothic" panose="020B0600070205080204" charset="-128"/>
            </a:endParaRPr>
          </a:p>
          <a:p>
            <a:pPr lvl="1" indent="-283210"/>
            <a:r>
              <a:rPr lang="en-US" altLang="en-US" sz="2200" b="1" dirty="0" smtClean="0">
                <a:latin typeface="+mn-lt"/>
                <a:ea typeface="MS PGothic" panose="020B0600070205080204" charset="-128"/>
              </a:rPr>
              <a:t>I</a:t>
            </a:r>
            <a:r>
              <a:rPr lang="en-US" altLang="en-US" sz="100" b="1" dirty="0" smtClean="0">
                <a:latin typeface="+mn-lt"/>
                <a:ea typeface="MS PGothic" panose="020B0600070205080204" charset="-128"/>
              </a:rPr>
              <a:t> </a:t>
            </a:r>
            <a:r>
              <a:rPr lang="en-US" altLang="en-US" sz="2200" b="1" dirty="0" smtClean="0">
                <a:latin typeface="+mn-lt"/>
                <a:ea typeface="MS PGothic" panose="020B0600070205080204" charset="-128"/>
              </a:rPr>
              <a:t>Pv4 </a:t>
            </a:r>
            <a:r>
              <a:rPr lang="en-US" altLang="en-US" sz="2200" b="1" dirty="0">
                <a:latin typeface="+mn-lt"/>
                <a:ea typeface="MS PGothic" panose="020B0600070205080204" charset="-128"/>
              </a:rPr>
              <a:t>addressing</a:t>
            </a:r>
            <a:endParaRPr lang="en-US" altLang="en-US" sz="2200" b="1" dirty="0">
              <a:latin typeface="+mn-lt"/>
              <a:ea typeface="MS PGothic" panose="020B0600070205080204" charset="-128"/>
            </a:endParaRPr>
          </a:p>
          <a:p>
            <a:pPr lvl="1" indent="-283210"/>
            <a:r>
              <a:rPr lang="en-US" altLang="en-US" sz="2200" b="1" dirty="0">
                <a:latin typeface="+mn-lt"/>
                <a:ea typeface="MS PGothic" panose="020B0600070205080204" charset="-128"/>
              </a:rPr>
              <a:t>network address </a:t>
            </a:r>
            <a:r>
              <a:rPr lang="en-US" altLang="en-US" sz="2200" b="1" dirty="0" smtClean="0">
                <a:latin typeface="+mn-lt"/>
                <a:ea typeface="MS PGothic" panose="020B0600070205080204" charset="-128"/>
              </a:rPr>
              <a:t>translation</a:t>
            </a:r>
            <a:endParaRPr lang="en-US" altLang="en-US" sz="2200" b="1" dirty="0" smtClean="0">
              <a:latin typeface="+mn-lt"/>
              <a:ea typeface="MS PGothic" panose="020B0600070205080204" charset="-128"/>
            </a:endParaRPr>
          </a:p>
          <a:p>
            <a:pPr lvl="1" indent="-283210"/>
            <a:r>
              <a:rPr lang="en-US" altLang="en-US" sz="2200" b="1" dirty="0">
                <a:latin typeface="+mn-lt"/>
                <a:ea typeface="MS PGothic" panose="020B0600070205080204" charset="-128"/>
              </a:rPr>
              <a:t>I</a:t>
            </a:r>
            <a:r>
              <a:rPr lang="en-US" altLang="en-US" sz="100" b="1" dirty="0">
                <a:latin typeface="+mn-lt"/>
                <a:ea typeface="MS PGothic" panose="020B0600070205080204" charset="-128"/>
              </a:rPr>
              <a:t> </a:t>
            </a:r>
            <a:r>
              <a:rPr lang="en-US" altLang="en-US" sz="2200" b="1" dirty="0" smtClean="0">
                <a:latin typeface="+mn-lt"/>
                <a:ea typeface="MS PGothic" panose="020B0600070205080204" charset="-128"/>
              </a:rPr>
              <a:t>Pv6</a:t>
            </a:r>
            <a:endParaRPr lang="en-US" altLang="en-US" sz="2200" b="1" dirty="0">
              <a:latin typeface="+mn-lt"/>
              <a:ea typeface="MS PGothic" panose="020B0600070205080204" charset="-128"/>
              <a:cs typeface="MS PGothic" panose="020B0600070205080204"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4.4</a:t>
            </a:r>
            <a:r>
              <a:rPr lang="en-US" altLang="en-US" sz="2200" dirty="0">
                <a:latin typeface="+mn-lt"/>
                <a:ea typeface="MS PGothic" panose="020B0600070205080204" charset="-128"/>
                <a:cs typeface="MS PGothic" panose="020B0600070205080204" charset="-128"/>
              </a:rPr>
              <a:t> Generalized Forward and S</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N</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match</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action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OpenFlow examples </a:t>
            </a:r>
            <a:r>
              <a:rPr lang="en-US" altLang="en-US" sz="2200" dirty="0">
                <a:latin typeface="+mn-lt"/>
                <a:ea typeface="MS PGothic" panose="020B0600070205080204" charset="-128"/>
              </a:rPr>
              <a:t>of match-plus-action in </a:t>
            </a:r>
            <a:r>
              <a:rPr lang="en-US" altLang="en-US" sz="2200" dirty="0" smtClean="0">
                <a:latin typeface="+mn-lt"/>
                <a:ea typeface="MS PGothic" panose="020B0600070205080204" charset="-128"/>
              </a:rPr>
              <a:t>action</a:t>
            </a:r>
            <a:endParaRPr lang="en-US" altLang="en-US" sz="2200" dirty="0">
              <a:latin typeface="+mn-lt"/>
              <a:ea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Network Layer</a:t>
            </a:r>
            <a:endParaRPr lang="en-US" dirty="0"/>
          </a:p>
        </p:txBody>
      </p:sp>
      <p:sp>
        <p:nvSpPr>
          <p:cNvPr id="3" name="Text Placeholder 2"/>
          <p:cNvSpPr>
            <a:spLocks noGrp="1"/>
          </p:cNvSpPr>
          <p:nvPr>
            <p:ph type="body" idx="1"/>
          </p:nvPr>
        </p:nvSpPr>
        <p:spPr>
          <a:xfrm>
            <a:off x="457200" y="1600201"/>
            <a:ext cx="8229600" cy="529046"/>
          </a:xfrm>
        </p:spPr>
        <p:txBody>
          <a:bodyPr/>
          <a:lstStyle/>
          <a:p>
            <a:pPr marL="0" indent="0">
              <a:buNone/>
            </a:pPr>
            <a:r>
              <a:rPr lang="en-US" sz="2400" dirty="0">
                <a:latin typeface="+mn-lt"/>
              </a:rPr>
              <a:t>host, router network layer functions</a:t>
            </a:r>
            <a:r>
              <a:rPr lang="en-US" sz="2400" dirty="0" smtClean="0">
                <a:latin typeface="+mn-lt"/>
              </a:rPr>
              <a:t>:</a:t>
            </a:r>
            <a:endParaRPr lang="en-US" sz="2400" dirty="0">
              <a:latin typeface="+mn-lt"/>
            </a:endParaRPr>
          </a:p>
        </p:txBody>
      </p:sp>
      <p:pic>
        <p:nvPicPr>
          <p:cNvPr id="7" name="Picture 6" descr="A table of 4 layers. The second layer is more in depth and has 4 parts. Layer 1, transport layer, T C P, U D P. Layer 2, network layer. Part 1, routing protocols. Path selection. R I P, O S P F, B G P. Part 2, forwarding table. A double ended arrow links parts 1 and 2. Part 3, I P protocol. Addressing conventions. Datagram format. Packet handling conventions. Part 4, I C M P protocol. Error reporting. Router signaling. Layer 3, link layer. Layer 4, physical lay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5193" y="2456575"/>
            <a:ext cx="6293614" cy="330338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t>
            </a:r>
            <a:r>
              <a:rPr lang="en-US" dirty="0"/>
              <a:t>Datagram Format</a:t>
            </a:r>
            <a:endParaRPr lang="en-US" dirty="0"/>
          </a:p>
        </p:txBody>
      </p:sp>
      <p:pic>
        <p:nvPicPr>
          <p:cNvPr id="4" name="Picture 3" descr="A table has 7 rows. The last row has the tallest height. The width of the table is 32 bits. Many parts of the table have notes. Row 1, is divided in half. First half. There are 3 parts. 1, v e r. Notes, I P protocol version number. 2, Head l e n. Notes, header length, bytes. 3, type of service. Notes, type of data. Second half. 1 part, length. Notes, total datagram length, bytes. Row 2, is divided in half. First half, 16 bit identifier. Second half. There are 2 parts. The first part is smaller than the second. 1, f l g s. 2, fragment offset. Notes for all 3 parts in this row, for fragmentation and reassembly. Row 4, divided in half. First half, divided in half. 1, time to live. Notes, max number remaining hops, decremented at each router. 2, upper layer. Notes, upper layer protocol to deliver payload to. Second half, 1 part. Header checksum. Row 4. 32 bit source I P address. Row 5. 32 bit destination I P address. Row 6. options, if any. For example, timestamp, record route taken, specify list of routers to visit. Row 7. Data, variable length, typically a T C P or U D P segmen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2678" y="1531290"/>
            <a:ext cx="4561186" cy="2994804"/>
          </a:xfrm>
          <a:prstGeom prst="rect">
            <a:avLst/>
          </a:prstGeom>
        </p:spPr>
      </p:pic>
      <p:sp>
        <p:nvSpPr>
          <p:cNvPr id="5" name="Text Placeholder 4"/>
          <p:cNvSpPr>
            <a:spLocks noGrp="1"/>
          </p:cNvSpPr>
          <p:nvPr>
            <p:ph type="body" idx="1"/>
          </p:nvPr>
        </p:nvSpPr>
        <p:spPr>
          <a:xfrm>
            <a:off x="457200" y="4585086"/>
            <a:ext cx="8229600" cy="1800966"/>
          </a:xfrm>
        </p:spPr>
        <p:txBody>
          <a:bodyPr/>
          <a:lstStyle/>
          <a:p>
            <a:pPr marL="0" indent="0">
              <a:spcBef>
                <a:spcPct val="20000"/>
              </a:spcBef>
              <a:buClr>
                <a:srgbClr val="000099"/>
              </a:buClr>
              <a:buNone/>
            </a:pPr>
            <a:r>
              <a:rPr lang="en-US" altLang="en-US" sz="1800" b="1" dirty="0">
                <a:solidFill>
                  <a:schemeClr val="tx1"/>
                </a:solidFill>
                <a:latin typeface="+mn-lt"/>
              </a:rPr>
              <a:t>how much overhead?</a:t>
            </a:r>
            <a:endParaRPr lang="en-US" altLang="en-US" sz="1800" b="1" dirty="0">
              <a:solidFill>
                <a:schemeClr val="tx1"/>
              </a:solidFill>
              <a:latin typeface="+mn-lt"/>
            </a:endParaRPr>
          </a:p>
          <a:p>
            <a:pPr>
              <a:buClr>
                <a:schemeClr val="tx2"/>
              </a:buClr>
            </a:pPr>
            <a:r>
              <a:rPr lang="en-US" altLang="en-US" sz="1800" dirty="0">
                <a:latin typeface="+mn-lt"/>
              </a:rPr>
              <a:t>20 bytes of </a:t>
            </a:r>
            <a:r>
              <a:rPr lang="en-US" altLang="en-US" sz="1800" dirty="0" smtClean="0">
                <a:latin typeface="+mn-lt"/>
              </a:rPr>
              <a:t>T</a:t>
            </a:r>
            <a:r>
              <a:rPr lang="en-US" altLang="en-US" sz="100" dirty="0" smtClean="0">
                <a:latin typeface="+mn-lt"/>
              </a:rPr>
              <a:t> </a:t>
            </a:r>
            <a:r>
              <a:rPr lang="en-US" altLang="en-US" sz="1800" dirty="0" smtClean="0">
                <a:latin typeface="+mn-lt"/>
              </a:rPr>
              <a:t>C</a:t>
            </a:r>
            <a:r>
              <a:rPr lang="en-US" altLang="en-US" sz="100" dirty="0" smtClean="0">
                <a:latin typeface="+mn-lt"/>
              </a:rPr>
              <a:t> </a:t>
            </a:r>
            <a:r>
              <a:rPr lang="en-US" altLang="en-US" sz="1800" dirty="0" smtClean="0">
                <a:latin typeface="+mn-lt"/>
              </a:rPr>
              <a:t>P</a:t>
            </a:r>
            <a:endParaRPr lang="en-US" altLang="en-US" sz="1800" dirty="0">
              <a:latin typeface="+mn-lt"/>
            </a:endParaRPr>
          </a:p>
          <a:p>
            <a:pPr>
              <a:buClr>
                <a:schemeClr val="tx2"/>
              </a:buClr>
            </a:pPr>
            <a:r>
              <a:rPr lang="en-US" altLang="en-US" sz="1800" dirty="0">
                <a:latin typeface="+mn-lt"/>
              </a:rPr>
              <a:t>20 bytes of </a:t>
            </a:r>
            <a:r>
              <a:rPr lang="en-US" altLang="en-US" sz="1800" dirty="0" smtClean="0">
                <a:latin typeface="+mn-lt"/>
              </a:rPr>
              <a:t>I</a:t>
            </a:r>
            <a:r>
              <a:rPr lang="en-US" altLang="en-US" sz="100" dirty="0" smtClean="0">
                <a:latin typeface="+mn-lt"/>
              </a:rPr>
              <a:t> </a:t>
            </a:r>
            <a:r>
              <a:rPr lang="en-US" altLang="en-US" sz="1800" dirty="0" smtClean="0">
                <a:latin typeface="+mn-lt"/>
              </a:rPr>
              <a:t>P</a:t>
            </a:r>
            <a:endParaRPr lang="en-US" altLang="en-US" sz="1800" dirty="0">
              <a:latin typeface="+mn-lt"/>
            </a:endParaRPr>
          </a:p>
          <a:p>
            <a:pPr>
              <a:buClr>
                <a:schemeClr val="tx2"/>
              </a:buClr>
            </a:pPr>
            <a:r>
              <a:rPr lang="en-US" altLang="en-US" sz="1800" dirty="0">
                <a:latin typeface="+mn-lt"/>
              </a:rPr>
              <a:t>= 40 bytes + app layer </a:t>
            </a:r>
            <a:r>
              <a:rPr lang="en-US" altLang="en-US" sz="1800" dirty="0" smtClean="0">
                <a:latin typeface="+mn-lt"/>
              </a:rPr>
              <a:t>overhead</a:t>
            </a:r>
            <a:endParaRPr lang="en-US" altLang="en-US" sz="18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panose="020B0600070205080204" charset="-128"/>
              </a:rPr>
              <a:t>I</a:t>
            </a:r>
            <a:r>
              <a:rPr lang="en-US" altLang="en-US" sz="100" dirty="0" smtClean="0">
                <a:ea typeface="MS PGothic" panose="020B0600070205080204" charset="-128"/>
              </a:rPr>
              <a:t> </a:t>
            </a:r>
            <a:r>
              <a:rPr lang="en-US" altLang="en-US" dirty="0" smtClean="0">
                <a:ea typeface="MS PGothic" panose="020B0600070205080204" charset="-128"/>
              </a:rPr>
              <a:t>P </a:t>
            </a:r>
            <a:r>
              <a:rPr lang="en-US" altLang="en-US" dirty="0">
                <a:ea typeface="MS PGothic" panose="020B0600070205080204" charset="-128"/>
              </a:rPr>
              <a:t>Fragmentation, </a:t>
            </a:r>
            <a:r>
              <a:rPr lang="en-US" altLang="en-US" dirty="0" smtClean="0">
                <a:ea typeface="MS PGothic" panose="020B0600070205080204" charset="-128"/>
              </a:rPr>
              <a:t>Reassembly </a:t>
            </a:r>
            <a:r>
              <a:rPr lang="en-US" altLang="en-US" sz="2000" b="0" dirty="0" smtClean="0">
                <a:ea typeface="MS PGothic" panose="020B0600070205080204" charset="-128"/>
              </a:rPr>
              <a:t>(1 of 2)</a:t>
            </a:r>
            <a:endParaRPr lang="en-US" sz="2000" b="0" dirty="0"/>
          </a:p>
        </p:txBody>
      </p:sp>
      <p:sp>
        <p:nvSpPr>
          <p:cNvPr id="3" name="Text Placeholder 2"/>
          <p:cNvSpPr>
            <a:spLocks noGrp="1"/>
          </p:cNvSpPr>
          <p:nvPr>
            <p:ph type="body" idx="1"/>
          </p:nvPr>
        </p:nvSpPr>
        <p:spPr>
          <a:xfrm>
            <a:off x="457200" y="1600200"/>
            <a:ext cx="3879669" cy="4525963"/>
          </a:xfrm>
        </p:spPr>
        <p:txBody>
          <a:bodyPr/>
          <a:lstStyle/>
          <a:p>
            <a:r>
              <a:rPr lang="en-US" altLang="en-US" sz="1800" dirty="0">
                <a:latin typeface="+mn-lt"/>
                <a:ea typeface="MS PGothic" panose="020B0600070205080204" charset="-128"/>
                <a:cs typeface="MS PGothic" panose="020B0600070205080204" charset="-128"/>
              </a:rPr>
              <a:t>network links have </a:t>
            </a:r>
            <a:r>
              <a:rPr lang="en-US" altLang="en-US" sz="1800" dirty="0" smtClean="0">
                <a:latin typeface="+mn-lt"/>
                <a:ea typeface="MS PGothic" panose="020B0600070205080204" charset="-128"/>
                <a:cs typeface="MS PGothic" panose="020B0600070205080204" charset="-128"/>
              </a:rPr>
              <a:t>M</a:t>
            </a:r>
            <a:r>
              <a:rPr lang="en-US" altLang="en-US" sz="100" dirty="0" smtClean="0">
                <a:latin typeface="+mn-lt"/>
                <a:ea typeface="MS PGothic" panose="020B0600070205080204" charset="-128"/>
                <a:cs typeface="MS PGothic" panose="020B0600070205080204" charset="-128"/>
              </a:rPr>
              <a:t> </a:t>
            </a:r>
            <a:r>
              <a:rPr lang="en-US" altLang="en-US" sz="1800" dirty="0" smtClean="0">
                <a:latin typeface="+mn-lt"/>
                <a:ea typeface="MS PGothic" panose="020B0600070205080204" charset="-128"/>
                <a:cs typeface="MS PGothic" panose="020B0600070205080204" charset="-128"/>
              </a:rPr>
              <a:t>T</a:t>
            </a:r>
            <a:r>
              <a:rPr lang="en-US" altLang="en-US" sz="100" dirty="0" smtClean="0">
                <a:latin typeface="+mn-lt"/>
                <a:ea typeface="MS PGothic" panose="020B0600070205080204" charset="-128"/>
                <a:cs typeface="MS PGothic" panose="020B0600070205080204" charset="-128"/>
              </a:rPr>
              <a:t> </a:t>
            </a:r>
            <a:r>
              <a:rPr lang="en-US" altLang="en-US" sz="1800" dirty="0" smtClean="0">
                <a:latin typeface="+mn-lt"/>
                <a:ea typeface="MS PGothic" panose="020B0600070205080204" charset="-128"/>
                <a:cs typeface="MS PGothic" panose="020B0600070205080204" charset="-128"/>
              </a:rPr>
              <a:t>U </a:t>
            </a:r>
            <a:r>
              <a:rPr lang="en-US" altLang="en-US" sz="1800" dirty="0">
                <a:latin typeface="+mn-lt"/>
                <a:ea typeface="MS PGothic" panose="020B0600070205080204" charset="-128"/>
                <a:cs typeface="MS PGothic" panose="020B0600070205080204" charset="-128"/>
              </a:rPr>
              <a:t>(max.transfer size) - largest possible link-level frame</a:t>
            </a:r>
            <a:endParaRPr lang="en-US" altLang="en-US" sz="1800" dirty="0">
              <a:latin typeface="+mn-lt"/>
              <a:ea typeface="MS PGothic" panose="020B0600070205080204" charset="-128"/>
              <a:cs typeface="MS PGothic" panose="020B0600070205080204" charset="-128"/>
            </a:endParaRPr>
          </a:p>
          <a:p>
            <a:pPr lvl="1"/>
            <a:r>
              <a:rPr lang="en-US" altLang="en-US" sz="1800" dirty="0">
                <a:latin typeface="+mn-lt"/>
                <a:ea typeface="MS PGothic" panose="020B0600070205080204" charset="-128"/>
              </a:rPr>
              <a:t>different link types, different </a:t>
            </a:r>
            <a:r>
              <a:rPr lang="en-US" altLang="en-US" sz="1800" dirty="0" smtClean="0">
                <a:latin typeface="+mn-lt"/>
                <a:ea typeface="MS PGothic" panose="020B0600070205080204" charset="-128"/>
              </a:rPr>
              <a:t>M</a:t>
            </a:r>
            <a:r>
              <a:rPr lang="en-US" altLang="en-US" sz="100" dirty="0" smtClean="0">
                <a:latin typeface="+mn-lt"/>
                <a:ea typeface="MS PGothic" panose="020B0600070205080204" charset="-128"/>
              </a:rPr>
              <a:t> </a:t>
            </a:r>
            <a:r>
              <a:rPr lang="en-US" altLang="en-US" sz="1800" dirty="0" smtClean="0">
                <a:latin typeface="+mn-lt"/>
                <a:ea typeface="MS PGothic" panose="020B0600070205080204" charset="-128"/>
              </a:rPr>
              <a:t>T</a:t>
            </a:r>
            <a:r>
              <a:rPr lang="en-US" altLang="en-US" sz="100" dirty="0" smtClean="0">
                <a:latin typeface="+mn-lt"/>
                <a:ea typeface="MS PGothic" panose="020B0600070205080204" charset="-128"/>
              </a:rPr>
              <a:t> </a:t>
            </a:r>
            <a:r>
              <a:rPr lang="en-US" altLang="en-US" sz="1800" dirty="0" smtClean="0">
                <a:latin typeface="+mn-lt"/>
                <a:ea typeface="MS PGothic" panose="020B0600070205080204" charset="-128"/>
              </a:rPr>
              <a:t>U</a:t>
            </a:r>
            <a:r>
              <a:rPr lang="en-US" altLang="en-US" sz="100" dirty="0" smtClean="0">
                <a:latin typeface="+mn-lt"/>
                <a:ea typeface="MS PGothic" panose="020B0600070205080204" charset="-128"/>
              </a:rPr>
              <a:t> </a:t>
            </a:r>
            <a:r>
              <a:rPr lang="en-US" altLang="en-US" sz="1800" dirty="0" smtClean="0">
                <a:latin typeface="+mn-lt"/>
                <a:ea typeface="MS PGothic" panose="020B0600070205080204" charset="-128"/>
              </a:rPr>
              <a:t>s</a:t>
            </a:r>
            <a:endParaRPr lang="en-US" altLang="en-US" sz="1800" dirty="0">
              <a:latin typeface="+mn-lt"/>
              <a:ea typeface="MS PGothic" panose="020B0600070205080204" charset="-128"/>
            </a:endParaRPr>
          </a:p>
          <a:p>
            <a:r>
              <a:rPr lang="en-US" altLang="en-US" sz="1800" dirty="0">
                <a:latin typeface="+mn-lt"/>
                <a:ea typeface="MS PGothic" panose="020B0600070205080204" charset="-128"/>
                <a:cs typeface="MS PGothic" panose="020B0600070205080204" charset="-128"/>
              </a:rPr>
              <a:t>large </a:t>
            </a:r>
            <a:r>
              <a:rPr lang="en-US" altLang="en-US" sz="18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1800" dirty="0" smtClean="0">
                <a:latin typeface="+mn-lt"/>
                <a:ea typeface="MS PGothic" panose="020B0600070205080204" charset="-128"/>
                <a:cs typeface="MS PGothic" panose="020B0600070205080204" charset="-128"/>
              </a:rPr>
              <a:t>P </a:t>
            </a:r>
            <a:r>
              <a:rPr lang="en-US" altLang="en-US" sz="1800" dirty="0">
                <a:latin typeface="+mn-lt"/>
                <a:ea typeface="MS PGothic" panose="020B0600070205080204" charset="-128"/>
                <a:cs typeface="MS PGothic" panose="020B0600070205080204" charset="-128"/>
              </a:rPr>
              <a:t>datagram divided </a:t>
            </a:r>
            <a:r>
              <a:rPr lang="en-US" altLang="en-US" sz="1800" dirty="0" smtClean="0">
                <a:latin typeface="+mn-lt"/>
                <a:ea typeface="MS PGothic" panose="020B0600070205080204" charset="-128"/>
                <a:cs typeface="MS PGothic" panose="020B0600070205080204" charset="-128"/>
              </a:rPr>
              <a:t>(“</a:t>
            </a:r>
            <a:r>
              <a:rPr lang="en-US" altLang="ja-JP" sz="1800" dirty="0" smtClean="0">
                <a:latin typeface="+mn-lt"/>
                <a:ea typeface="MS PGothic" panose="020B0600070205080204" charset="-128"/>
                <a:cs typeface="MS PGothic" panose="020B0600070205080204" charset="-128"/>
              </a:rPr>
              <a:t>fragmented”) </a:t>
            </a:r>
            <a:r>
              <a:rPr lang="en-US" altLang="ja-JP" sz="1800" dirty="0">
                <a:latin typeface="+mn-lt"/>
                <a:ea typeface="MS PGothic" panose="020B0600070205080204" charset="-128"/>
                <a:cs typeface="MS PGothic" panose="020B0600070205080204" charset="-128"/>
              </a:rPr>
              <a:t>within net</a:t>
            </a:r>
            <a:endParaRPr lang="en-US" altLang="ja-JP" sz="1800" dirty="0">
              <a:latin typeface="+mn-lt"/>
              <a:ea typeface="MS PGothic" panose="020B0600070205080204" charset="-128"/>
              <a:cs typeface="MS PGothic" panose="020B0600070205080204" charset="-128"/>
            </a:endParaRPr>
          </a:p>
          <a:p>
            <a:pPr lvl="1"/>
            <a:r>
              <a:rPr lang="en-US" altLang="en-US" sz="1800" dirty="0">
                <a:latin typeface="+mn-lt"/>
                <a:ea typeface="MS PGothic" panose="020B0600070205080204" charset="-128"/>
              </a:rPr>
              <a:t>one datagram becomes several datagrams</a:t>
            </a:r>
            <a:endParaRPr lang="en-US" altLang="en-US" sz="1800" dirty="0">
              <a:latin typeface="+mn-lt"/>
              <a:ea typeface="MS PGothic" panose="020B0600070205080204" charset="-128"/>
            </a:endParaRPr>
          </a:p>
          <a:p>
            <a:pPr lvl="1"/>
            <a:r>
              <a:rPr lang="en-US" altLang="ja-JP" sz="1800" dirty="0" smtClean="0">
                <a:latin typeface="+mn-lt"/>
                <a:ea typeface="MS PGothic" panose="020B0600070205080204" charset="-128"/>
              </a:rPr>
              <a:t>“reassembled” </a:t>
            </a:r>
            <a:r>
              <a:rPr lang="en-US" altLang="ja-JP" sz="1800" dirty="0">
                <a:latin typeface="+mn-lt"/>
                <a:ea typeface="MS PGothic" panose="020B0600070205080204" charset="-128"/>
              </a:rPr>
              <a:t>only at final destination</a:t>
            </a:r>
            <a:endParaRPr lang="en-US" altLang="ja-JP" sz="1800" dirty="0">
              <a:latin typeface="+mn-lt"/>
              <a:ea typeface="MS PGothic" panose="020B0600070205080204" charset="-128"/>
            </a:endParaRPr>
          </a:p>
          <a:p>
            <a:pPr lvl="1"/>
            <a:r>
              <a:rPr lang="en-US" altLang="en-US" sz="18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1800" dirty="0" smtClean="0">
                <a:latin typeface="+mn-lt"/>
                <a:ea typeface="MS PGothic" panose="020B0600070205080204" charset="-128"/>
              </a:rPr>
              <a:t>P </a:t>
            </a:r>
            <a:r>
              <a:rPr lang="en-US" altLang="en-US" sz="1800" dirty="0">
                <a:latin typeface="+mn-lt"/>
                <a:ea typeface="MS PGothic" panose="020B0600070205080204" charset="-128"/>
              </a:rPr>
              <a:t>header bits used to identify, order related </a:t>
            </a:r>
            <a:r>
              <a:rPr lang="en-US" altLang="en-US" sz="1800" dirty="0" smtClean="0">
                <a:latin typeface="+mn-lt"/>
                <a:ea typeface="MS PGothic" panose="020B0600070205080204" charset="-128"/>
              </a:rPr>
              <a:t>fragments</a:t>
            </a:r>
            <a:endParaRPr lang="en-US" altLang="en-US" sz="1800" dirty="0" smtClean="0">
              <a:latin typeface="+mn-lt"/>
              <a:ea typeface="MS PGothic" panose="020B0600070205080204" charset="-128"/>
            </a:endParaRPr>
          </a:p>
        </p:txBody>
      </p:sp>
      <p:pic>
        <p:nvPicPr>
          <p:cNvPr id="7" name="Picture 6" descr="A diagram has 5 connected routers and 2 P Cs. A P C is at either end of the diagram. Blocks move along the connections. The first and leftmost P C links to a router above. This router links to 2 other routers, one above and 1 to the right. The top router has a wire going up. The router linked to the P C carries a long block, right, to the third router. This router carries 3 small blocks, right, to another router. Link M T U, 1,500 bytes. Fragmentation. In, one large datagram, 4,000 bytes. Out, 3 smaller datagrams. This router links to a router below it. This router has 3 small blocks moving left, toward the other P Cs. This router links to the P C. The P C has 1 large block above it. Reassembly. In, 3 smaller datagrams. Out, 1 large datagram, 4,000 byt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41698" y="1835171"/>
            <a:ext cx="4257340" cy="318765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ea typeface="MS PGothic" panose="020B0600070205080204" charset="-128"/>
              </a:rPr>
              <a:t>I</a:t>
            </a:r>
            <a:r>
              <a:rPr lang="en-US" altLang="en-US" sz="100" dirty="0" smtClean="0">
                <a:ea typeface="MS PGothic" panose="020B0600070205080204" charset="-128"/>
              </a:rPr>
              <a:t> </a:t>
            </a:r>
            <a:r>
              <a:rPr lang="en-US" altLang="en-US" dirty="0" smtClean="0">
                <a:ea typeface="MS PGothic" panose="020B0600070205080204" charset="-128"/>
              </a:rPr>
              <a:t>P </a:t>
            </a:r>
            <a:r>
              <a:rPr lang="en-US" altLang="en-US" dirty="0">
                <a:ea typeface="MS PGothic" panose="020B0600070205080204" charset="-128"/>
              </a:rPr>
              <a:t>Fragmentation, Reassembly </a:t>
            </a:r>
            <a:r>
              <a:rPr lang="en-US" altLang="en-US" sz="2000" b="0" dirty="0" smtClean="0">
                <a:ea typeface="MS PGothic" panose="020B0600070205080204" charset="-128"/>
              </a:rPr>
              <a:t>(2 </a:t>
            </a:r>
            <a:r>
              <a:rPr lang="en-US" altLang="en-US" sz="2000" b="0" dirty="0">
                <a:ea typeface="MS PGothic" panose="020B0600070205080204" charset="-128"/>
              </a:rPr>
              <a:t>of 2)</a:t>
            </a:r>
            <a:endParaRPr lang="en-US" dirty="0"/>
          </a:p>
        </p:txBody>
      </p:sp>
      <p:sp>
        <p:nvSpPr>
          <p:cNvPr id="6" name="Text Placeholder 5"/>
          <p:cNvSpPr>
            <a:spLocks noGrp="1"/>
          </p:cNvSpPr>
          <p:nvPr>
            <p:ph type="body" idx="1"/>
          </p:nvPr>
        </p:nvSpPr>
        <p:spPr>
          <a:xfrm>
            <a:off x="457200" y="1604818"/>
            <a:ext cx="2272937" cy="2495237"/>
          </a:xfrm>
        </p:spPr>
        <p:txBody>
          <a:bodyPr/>
          <a:lstStyle/>
          <a:p>
            <a:pPr>
              <a:spcBef>
                <a:spcPct val="20000"/>
              </a:spcBef>
              <a:buClr>
                <a:srgbClr val="000099"/>
              </a:buClr>
              <a:buSzPct val="65000"/>
              <a:buFont typeface="Wingdings" panose="05000000000000000000" pitchFamily="2" charset="2"/>
              <a:buNone/>
            </a:pPr>
            <a:r>
              <a:rPr lang="en-US" altLang="en-US" sz="2400" b="1" dirty="0">
                <a:solidFill>
                  <a:schemeClr val="tx1"/>
                </a:solidFill>
                <a:latin typeface="+mn-lt"/>
              </a:rPr>
              <a:t>example:</a:t>
            </a:r>
            <a:endParaRPr lang="en-US" altLang="en-US" sz="2400" b="1" dirty="0">
              <a:solidFill>
                <a:schemeClr val="tx1"/>
              </a:solidFill>
              <a:latin typeface="+mn-lt"/>
            </a:endParaRPr>
          </a:p>
          <a:p>
            <a:pPr>
              <a:buClr>
                <a:schemeClr val="tx2"/>
              </a:buClr>
            </a:pPr>
            <a:r>
              <a:rPr lang="en-US" altLang="en-US" sz="2400" dirty="0">
                <a:latin typeface="+mn-lt"/>
              </a:rPr>
              <a:t>4000 byte datagram</a:t>
            </a:r>
            <a:endParaRPr lang="en-US" altLang="en-US" sz="2400" dirty="0">
              <a:latin typeface="+mn-lt"/>
            </a:endParaRPr>
          </a:p>
          <a:p>
            <a:pPr>
              <a:buClr>
                <a:schemeClr val="tx2"/>
              </a:buClr>
            </a:pPr>
            <a:r>
              <a:rPr lang="en-US" altLang="en-US" sz="2400" dirty="0" smtClean="0">
                <a:latin typeface="+mn-lt"/>
              </a:rPr>
              <a:t>M</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U </a:t>
            </a:r>
            <a:r>
              <a:rPr lang="en-US" altLang="en-US" sz="2400" dirty="0">
                <a:latin typeface="+mn-lt"/>
              </a:rPr>
              <a:t>= 1500 </a:t>
            </a:r>
            <a:r>
              <a:rPr lang="en-US" altLang="en-US" sz="2400" dirty="0" smtClean="0">
                <a:latin typeface="+mn-lt"/>
              </a:rPr>
              <a:t>bytes</a:t>
            </a:r>
            <a:endParaRPr lang="en-US" altLang="en-US" sz="2400" dirty="0">
              <a:latin typeface="+mn-lt"/>
            </a:endParaRPr>
          </a:p>
        </p:txBody>
      </p:sp>
      <p:pic>
        <p:nvPicPr>
          <p:cNvPr id="4" name="Picture 3" descr="A diagram has 4 datagrams of 6 parts each. The first and last parts of the datagram are blank. The last part has an open gap at the top. The first datagram has 3 datagrams attached. There are 2 lines, 1 attached to 2 datagrams. Datagram 1. Part 1, blank. 2, length = 4,000. 3, I D = x. 4, frag flag = 0. 5, offset = 0. 5. 6, blank. 1 large datagram becomes several smaller datagrams. An arrow draws down from datagram 1, and points to 3 other datagrams. Datagram 2. Part 1, blank. 2, length = 1,500. 3, I D = x. 4, frag flag = 1. 5, offset = 0. 5, blank. Datagram 3. Part 1, blank. 2, length = 1,500. 3, I D = x. 4, frag flag = 1. 5, offset = 185. 5, blank. Datagram 3. Part 1, blank. 2, length = 1,040. 3, I D = x. 4, frag flag = 0. 5, offset = 370. 5, blank. Line 1 points to data gram 2, 1,480 bytes in data field. Line 2 points to datagram 3, offset = 1,480 eighth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34616" y="2212257"/>
            <a:ext cx="5492657" cy="303194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smtClean="0">
                <a:ea typeface="MS PGothic" panose="020B0600070205080204" charset="-128"/>
              </a:rPr>
              <a:t>(4 </a:t>
            </a:r>
            <a:r>
              <a:rPr lang="en-US" altLang="en-US" sz="2000" b="0" dirty="0">
                <a:ea typeface="MS PGothic" panose="020B0600070205080204"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4.1</a:t>
            </a:r>
            <a:r>
              <a:rPr lang="en-US" altLang="en-US" sz="2200" b="1" dirty="0">
                <a:solidFill>
                  <a:srgbClr val="CC0000"/>
                </a:solidFill>
                <a:latin typeface="+mn-lt"/>
                <a:ea typeface="MS PGothic" panose="020B0600070205080204" charset="-128"/>
                <a:cs typeface="MS PGothic" panose="020B0600070205080204" charset="-128"/>
              </a:rPr>
              <a:t> </a:t>
            </a:r>
            <a:r>
              <a:rPr lang="en-US" altLang="en-US" sz="2200" dirty="0">
                <a:solidFill>
                  <a:schemeClr val="tx1"/>
                </a:solidFill>
                <a:latin typeface="+mn-lt"/>
                <a:ea typeface="MS PGothic" panose="020B0600070205080204" charset="-128"/>
                <a:cs typeface="MS PGothic" panose="020B0600070205080204" charset="-128"/>
              </a:rPr>
              <a:t>Overview of Network layer</a:t>
            </a:r>
            <a:endParaRPr lang="en-US" altLang="en-US" sz="2200" dirty="0">
              <a:solidFill>
                <a:schemeClr val="tx1"/>
              </a:solidFill>
              <a:latin typeface="+mn-lt"/>
              <a:ea typeface="MS PGothic" panose="020B0600070205080204" charset="-128"/>
              <a:cs typeface="MS PGothic" panose="020B0600070205080204" charset="-128"/>
            </a:endParaRPr>
          </a:p>
          <a:p>
            <a:pPr lvl="1" indent="-283210"/>
            <a:r>
              <a:rPr lang="en-US" altLang="en-US" sz="2200" dirty="0">
                <a:solidFill>
                  <a:schemeClr val="tx1"/>
                </a:solidFill>
                <a:latin typeface="+mn-lt"/>
                <a:ea typeface="MS PGothic" panose="020B0600070205080204" charset="-128"/>
              </a:rPr>
              <a:t>data plane</a:t>
            </a:r>
            <a:endParaRPr lang="en-US" altLang="en-US" sz="2200" dirty="0">
              <a:solidFill>
                <a:schemeClr val="tx1"/>
              </a:solidFill>
              <a:latin typeface="+mn-lt"/>
              <a:ea typeface="MS PGothic" panose="020B0600070205080204" charset="-128"/>
            </a:endParaRPr>
          </a:p>
          <a:p>
            <a:pPr lvl="1" indent="-283210"/>
            <a:r>
              <a:rPr lang="en-US" altLang="en-US" sz="2200" dirty="0">
                <a:solidFill>
                  <a:schemeClr val="tx1"/>
                </a:solidFill>
                <a:latin typeface="+mn-lt"/>
                <a:ea typeface="MS PGothic" panose="020B0600070205080204" charset="-128"/>
              </a:rPr>
              <a:t>control plane</a:t>
            </a:r>
            <a:endParaRPr lang="en-US" altLang="en-US" sz="2200" dirty="0">
              <a:solidFill>
                <a:schemeClr val="tx1"/>
              </a:solidFill>
              <a:latin typeface="+mn-lt"/>
              <a:ea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4.2</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What’</a:t>
            </a:r>
            <a:r>
              <a:rPr lang="en-US" altLang="ja-JP" sz="2200" dirty="0" smtClean="0">
                <a:latin typeface="+mn-lt"/>
                <a:ea typeface="MS PGothic" panose="020B0600070205080204" charset="-128"/>
                <a:cs typeface="MS PGothic" panose="020B0600070205080204" charset="-128"/>
              </a:rPr>
              <a:t>s </a:t>
            </a:r>
            <a:r>
              <a:rPr lang="en-US" altLang="ja-JP" sz="2200" dirty="0">
                <a:latin typeface="+mn-lt"/>
                <a:ea typeface="MS PGothic" panose="020B0600070205080204" charset="-128"/>
                <a:cs typeface="MS PGothic" panose="020B0600070205080204" charset="-128"/>
              </a:rPr>
              <a:t>inside a router</a:t>
            </a:r>
            <a:endParaRPr lang="en-US" altLang="ja-JP" sz="2200" dirty="0">
              <a:latin typeface="+mn-lt"/>
              <a:ea typeface="MS PGothic" panose="020B0600070205080204" charset="-128"/>
              <a:cs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4.3</a:t>
            </a:r>
            <a:r>
              <a:rPr lang="en-US" altLang="en-US" sz="2200" dirty="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I</a:t>
            </a:r>
            <a:r>
              <a:rPr lang="en-US" altLang="en-US" sz="100" b="1" dirty="0" smtClean="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P</a:t>
            </a:r>
            <a:r>
              <a:rPr lang="en-US" altLang="en-US" sz="2200" b="1" dirty="0">
                <a:latin typeface="+mn-lt"/>
                <a:ea typeface="MS PGothic" panose="020B0600070205080204" charset="-128"/>
                <a:cs typeface="MS PGothic" panose="020B0600070205080204" charset="-128"/>
              </a:rPr>
              <a:t>: Internet Protocol</a:t>
            </a:r>
            <a:endParaRPr lang="en-US" altLang="en-US" sz="2200" b="1"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datagram format</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fragmentation</a:t>
            </a:r>
            <a:endParaRPr lang="en-US" altLang="en-US" sz="2200" dirty="0">
              <a:latin typeface="+mn-lt"/>
              <a:ea typeface="MS PGothic" panose="020B0600070205080204" charset="-128"/>
            </a:endParaRPr>
          </a:p>
          <a:p>
            <a:pPr lvl="1" indent="-283210"/>
            <a:r>
              <a:rPr lang="en-US" altLang="en-US" sz="2200" b="1" dirty="0" smtClean="0">
                <a:latin typeface="+mn-lt"/>
                <a:ea typeface="MS PGothic" panose="020B0600070205080204" charset="-128"/>
              </a:rPr>
              <a:t>I</a:t>
            </a:r>
            <a:r>
              <a:rPr lang="en-US" altLang="en-US" sz="100" b="1" dirty="0" smtClean="0">
                <a:latin typeface="+mn-lt"/>
                <a:ea typeface="MS PGothic" panose="020B0600070205080204" charset="-128"/>
              </a:rPr>
              <a:t> </a:t>
            </a:r>
            <a:r>
              <a:rPr lang="en-US" altLang="en-US" sz="2200" b="1" dirty="0" smtClean="0">
                <a:latin typeface="+mn-lt"/>
                <a:ea typeface="MS PGothic" panose="020B0600070205080204" charset="-128"/>
              </a:rPr>
              <a:t>Pv4 </a:t>
            </a:r>
            <a:r>
              <a:rPr lang="en-US" altLang="en-US" sz="2200" b="1" dirty="0">
                <a:latin typeface="+mn-lt"/>
                <a:ea typeface="MS PGothic" panose="020B0600070205080204" charset="-128"/>
              </a:rPr>
              <a:t>addressing</a:t>
            </a:r>
            <a:endParaRPr lang="en-US" altLang="en-US" sz="2200" b="1" dirty="0">
              <a:latin typeface="+mn-lt"/>
              <a:ea typeface="MS PGothic" panose="020B0600070205080204" charset="-128"/>
            </a:endParaRPr>
          </a:p>
          <a:p>
            <a:pPr lvl="1" indent="-283210"/>
            <a:r>
              <a:rPr lang="en-US" altLang="en-US" sz="2200" dirty="0">
                <a:latin typeface="+mn-lt"/>
                <a:ea typeface="MS PGothic" panose="020B0600070205080204" charset="-128"/>
              </a:rPr>
              <a:t>network address </a:t>
            </a:r>
            <a:r>
              <a:rPr lang="en-US" altLang="en-US" sz="2200" dirty="0" smtClean="0">
                <a:latin typeface="+mn-lt"/>
                <a:ea typeface="MS PGothic" panose="020B0600070205080204" charset="-128"/>
              </a:rPr>
              <a:t>translation</a:t>
            </a:r>
            <a:endParaRPr lang="en-US" altLang="en-US" sz="2200" dirty="0" smtClean="0">
              <a:latin typeface="+mn-lt"/>
              <a:ea typeface="MS PGothic" panose="020B0600070205080204" charset="-128"/>
            </a:endParaRPr>
          </a:p>
          <a:p>
            <a:pPr lvl="1" indent="-283210"/>
            <a:r>
              <a:rPr lang="en-US" altLang="en-US" sz="2200" dirty="0">
                <a:latin typeface="+mn-lt"/>
                <a:ea typeface="MS PGothic" panose="020B0600070205080204" charset="-128"/>
              </a:rPr>
              <a:t>I</a:t>
            </a:r>
            <a:r>
              <a:rPr lang="en-US" altLang="en-US" sz="100" dirty="0">
                <a:latin typeface="+mn-lt"/>
                <a:ea typeface="MS PGothic" panose="020B0600070205080204" charset="-128"/>
              </a:rPr>
              <a:t> </a:t>
            </a:r>
            <a:r>
              <a:rPr lang="en-US" altLang="en-US" sz="2200" dirty="0" smtClean="0">
                <a:latin typeface="+mn-lt"/>
                <a:ea typeface="MS PGothic" panose="020B0600070205080204" charset="-128"/>
              </a:rPr>
              <a:t>Pv6</a:t>
            </a:r>
            <a:endParaRPr lang="en-US" altLang="en-US" sz="2200" dirty="0">
              <a:latin typeface="+mn-lt"/>
              <a:ea typeface="MS PGothic" panose="020B0600070205080204" charset="-128"/>
              <a:cs typeface="MS PGothic" panose="020B0600070205080204"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4.4</a:t>
            </a:r>
            <a:r>
              <a:rPr lang="en-US" altLang="en-US" sz="2200" dirty="0">
                <a:latin typeface="+mn-lt"/>
                <a:ea typeface="MS PGothic" panose="020B0600070205080204" charset="-128"/>
                <a:cs typeface="MS PGothic" panose="020B0600070205080204" charset="-128"/>
              </a:rPr>
              <a:t> Generalized Forward and S</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N</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match</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action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OpenFlow examples </a:t>
            </a:r>
            <a:r>
              <a:rPr lang="en-US" altLang="en-US" sz="2200" dirty="0">
                <a:latin typeface="+mn-lt"/>
                <a:ea typeface="MS PGothic" panose="020B0600070205080204" charset="-128"/>
              </a:rPr>
              <a:t>of match-plus-action in </a:t>
            </a:r>
            <a:r>
              <a:rPr lang="en-US" altLang="en-US" sz="2200" dirty="0" smtClean="0">
                <a:latin typeface="+mn-lt"/>
                <a:ea typeface="MS PGothic" panose="020B0600070205080204" charset="-128"/>
              </a:rPr>
              <a:t>action</a:t>
            </a:r>
            <a:endParaRPr lang="en-US" altLang="en-US" sz="2200" dirty="0">
              <a:latin typeface="+mn-lt"/>
              <a:ea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panose="020B0600070205080204" charset="-128"/>
              </a:rPr>
              <a:t>I</a:t>
            </a:r>
            <a:r>
              <a:rPr lang="en-US" altLang="en-US" sz="100" dirty="0" smtClean="0">
                <a:ea typeface="MS PGothic" panose="020B0600070205080204" charset="-128"/>
              </a:rPr>
              <a:t> </a:t>
            </a:r>
            <a:r>
              <a:rPr lang="en-US" altLang="en-US" dirty="0" smtClean="0">
                <a:ea typeface="MS PGothic" panose="020B0600070205080204" charset="-128"/>
              </a:rPr>
              <a:t>P </a:t>
            </a:r>
            <a:r>
              <a:rPr lang="en-US" altLang="en-US" dirty="0">
                <a:ea typeface="MS PGothic" panose="020B0600070205080204" charset="-128"/>
              </a:rPr>
              <a:t>Addressing: </a:t>
            </a:r>
            <a:r>
              <a:rPr lang="en-US" altLang="en-US" dirty="0" smtClean="0">
                <a:ea typeface="MS PGothic" panose="020B0600070205080204" charset="-128"/>
              </a:rPr>
              <a:t>Introduction </a:t>
            </a:r>
            <a:r>
              <a:rPr lang="en-US" altLang="en-US" sz="2000" b="0" dirty="0" smtClean="0">
                <a:ea typeface="MS PGothic" panose="020B0600070205080204" charset="-128"/>
              </a:rPr>
              <a:t>(1 of 2)</a:t>
            </a:r>
            <a:endParaRPr lang="en-US" sz="2000" b="0" dirty="0"/>
          </a:p>
        </p:txBody>
      </p:sp>
      <p:sp>
        <p:nvSpPr>
          <p:cNvPr id="3" name="Text Placeholder 2"/>
          <p:cNvSpPr>
            <a:spLocks noGrp="1"/>
          </p:cNvSpPr>
          <p:nvPr>
            <p:ph type="body" idx="1"/>
          </p:nvPr>
        </p:nvSpPr>
        <p:spPr>
          <a:xfrm>
            <a:off x="457200" y="1600200"/>
            <a:ext cx="3866606" cy="4712110"/>
          </a:xfrm>
        </p:spPr>
        <p:txBody>
          <a:bodyPr/>
          <a:lstStyle/>
          <a:p>
            <a:r>
              <a:rPr lang="en-US" altLang="en-US" sz="2000" b="1" dirty="0" smtClean="0">
                <a:solidFill>
                  <a:schemeClr val="tx1"/>
                </a:solidFill>
                <a:latin typeface="+mn-lt"/>
                <a:ea typeface="MS PGothic" panose="020B0600070205080204" charset="-128"/>
                <a:cs typeface="MS PGothic" panose="020B0600070205080204" charset="-128"/>
              </a:rPr>
              <a:t>I</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P </a:t>
            </a:r>
            <a:r>
              <a:rPr lang="en-US" altLang="en-US" sz="2000" b="1" dirty="0">
                <a:solidFill>
                  <a:schemeClr val="tx1"/>
                </a:solidFill>
                <a:latin typeface="+mn-lt"/>
                <a:ea typeface="MS PGothic" panose="020B0600070205080204" charset="-128"/>
                <a:cs typeface="MS PGothic" panose="020B0600070205080204" charset="-128"/>
              </a:rPr>
              <a:t>address: </a:t>
            </a:r>
            <a:r>
              <a:rPr lang="en-US" altLang="en-US" sz="2000" dirty="0">
                <a:latin typeface="+mn-lt"/>
                <a:ea typeface="MS PGothic" panose="020B0600070205080204" charset="-128"/>
                <a:cs typeface="MS PGothic" panose="020B0600070205080204" charset="-128"/>
              </a:rPr>
              <a:t>32-bit identifier for host, router </a:t>
            </a:r>
            <a:r>
              <a:rPr lang="en-US" altLang="en-US" sz="2000" b="1" dirty="0" smtClean="0">
                <a:latin typeface="+mn-lt"/>
                <a:ea typeface="MS PGothic" panose="020B0600070205080204" charset="-128"/>
                <a:cs typeface="MS PGothic" panose="020B0600070205080204" charset="-128"/>
              </a:rPr>
              <a:t>interface</a:t>
            </a:r>
            <a:endParaRPr lang="en-US" altLang="en-US" sz="2000" dirty="0">
              <a:latin typeface="+mn-lt"/>
              <a:ea typeface="MS PGothic" panose="020B0600070205080204" charset="-128"/>
              <a:cs typeface="MS PGothic" panose="020B0600070205080204" charset="-128"/>
            </a:endParaRPr>
          </a:p>
          <a:p>
            <a:r>
              <a:rPr lang="en-US" altLang="en-US" sz="2000" b="1" dirty="0">
                <a:solidFill>
                  <a:schemeClr val="tx1"/>
                </a:solidFill>
                <a:latin typeface="+mn-lt"/>
                <a:ea typeface="MS PGothic" panose="020B0600070205080204" charset="-128"/>
                <a:cs typeface="MS PGothic" panose="020B0600070205080204" charset="-128"/>
              </a:rPr>
              <a:t>interface: </a:t>
            </a:r>
            <a:r>
              <a:rPr lang="en-US" altLang="en-US" sz="2000" dirty="0">
                <a:latin typeface="+mn-lt"/>
                <a:ea typeface="MS PGothic" panose="020B0600070205080204" charset="-128"/>
                <a:cs typeface="MS PGothic" panose="020B0600070205080204" charset="-128"/>
              </a:rPr>
              <a:t>connection between host/router and physical link</a:t>
            </a:r>
            <a:endParaRPr lang="en-US" altLang="en-US" sz="2000" dirty="0">
              <a:latin typeface="+mn-lt"/>
              <a:ea typeface="MS PGothic" panose="020B0600070205080204" charset="-128"/>
              <a:cs typeface="MS PGothic" panose="020B0600070205080204" charset="-128"/>
            </a:endParaRPr>
          </a:p>
          <a:p>
            <a:pPr lvl="1"/>
            <a:r>
              <a:rPr lang="en-US" altLang="en-US" sz="2000" dirty="0" smtClean="0">
                <a:latin typeface="+mn-lt"/>
                <a:ea typeface="MS PGothic" panose="020B0600070205080204" charset="-128"/>
              </a:rPr>
              <a:t>Router’</a:t>
            </a:r>
            <a:r>
              <a:rPr lang="en-US" altLang="ja-JP" sz="2000" dirty="0" smtClean="0">
                <a:latin typeface="+mn-lt"/>
                <a:ea typeface="MS PGothic" panose="020B0600070205080204" charset="-128"/>
              </a:rPr>
              <a:t>s </a:t>
            </a:r>
            <a:r>
              <a:rPr lang="en-US" altLang="ja-JP" sz="2000" dirty="0">
                <a:latin typeface="+mn-lt"/>
                <a:ea typeface="MS PGothic" panose="020B0600070205080204" charset="-128"/>
              </a:rPr>
              <a:t>typically have multiple interfaces</a:t>
            </a:r>
            <a:endParaRPr lang="en-US" altLang="ja-JP" sz="2000" dirty="0">
              <a:latin typeface="+mn-lt"/>
              <a:ea typeface="MS PGothic" panose="020B0600070205080204" charset="-128"/>
            </a:endParaRPr>
          </a:p>
          <a:p>
            <a:pPr lvl="1"/>
            <a:r>
              <a:rPr lang="en-US" altLang="en-US" sz="2000" dirty="0">
                <a:latin typeface="+mn-lt"/>
                <a:ea typeface="MS PGothic" panose="020B0600070205080204" charset="-128"/>
              </a:rPr>
              <a:t>host typically has one or two interfaces (e.g., wired Ethernet, wireless 802.11)</a:t>
            </a:r>
            <a:endParaRPr lang="en-US" altLang="en-US" sz="2000" dirty="0">
              <a:latin typeface="+mn-lt"/>
              <a:ea typeface="MS PGothic" panose="020B0600070205080204" charset="-128"/>
            </a:endParaRPr>
          </a:p>
          <a:p>
            <a:r>
              <a:rPr lang="en-US" altLang="en-US" sz="2000" b="1" dirty="0" smtClean="0">
                <a:solidFill>
                  <a:schemeClr val="tx1"/>
                </a:solidFill>
                <a:latin typeface="+mn-lt"/>
                <a:ea typeface="MS PGothic" panose="020B0600070205080204" charset="-128"/>
                <a:cs typeface="MS PGothic" panose="020B0600070205080204" charset="-128"/>
              </a:rPr>
              <a:t>I</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P </a:t>
            </a:r>
            <a:r>
              <a:rPr lang="en-US" altLang="en-US" sz="2000" b="1" dirty="0">
                <a:solidFill>
                  <a:schemeClr val="tx1"/>
                </a:solidFill>
                <a:latin typeface="+mn-lt"/>
                <a:ea typeface="MS PGothic" panose="020B0600070205080204" charset="-128"/>
                <a:cs typeface="MS PGothic" panose="020B0600070205080204" charset="-128"/>
              </a:rPr>
              <a:t>addresses associated with each </a:t>
            </a:r>
            <a:r>
              <a:rPr lang="en-US" altLang="en-US" sz="2000" b="1" dirty="0" smtClean="0">
                <a:solidFill>
                  <a:schemeClr val="tx1"/>
                </a:solidFill>
                <a:latin typeface="+mn-lt"/>
                <a:ea typeface="MS PGothic" panose="020B0600070205080204" charset="-128"/>
                <a:cs typeface="MS PGothic" panose="020B0600070205080204" charset="-128"/>
              </a:rPr>
              <a:t>interface</a:t>
            </a:r>
            <a:endParaRPr lang="en-US" altLang="en-US" sz="2000" b="1" dirty="0">
              <a:solidFill>
                <a:schemeClr val="tx1"/>
              </a:solidFill>
              <a:latin typeface="+mn-lt"/>
              <a:ea typeface="MS PGothic" panose="020B0600070205080204" charset="-128"/>
              <a:cs typeface="MS PGothic" panose="020B0600070205080204" charset="-128"/>
            </a:endParaRPr>
          </a:p>
        </p:txBody>
      </p:sp>
      <p:pic>
        <p:nvPicPr>
          <p:cNvPr id="4" name="Picture 3" descr="A diagram has 3 groups of internet with P Cs linked to each group, and each group linked to a central router. Each link has a series of numbers. Below the diagram, there is an equation with 4 groups of numbers. Part 1, diagram. Central router. Link to left internet group, 223 period 1 period 1 period 4. Beside the group, there are 3 P Cs aligned vertically. P C 1, 223 period 1 period 1 period 1. P C 2, 223 period 1 period 1 period 2. P C 3, 223 period 1 period 1 period 3. Router. Link to bottom internet group, 223 period 1 period 3 period 27. Below the group, there are 2 linked P Cs. P C 1, 223 period 1 period 3 period 1. P C 2, 223 period 1 period 3 period 2. Router. Link to right internet group, 223 period 1 period 2 period 9. Beside the group, there are 2 linked P Cs. P C 1, 223 period 1 period 2 period 1. P C 2, 223 period 1 period 2 period 2. Part 2, equation. Each of the 4 groups of numbers are labeled. 223 period 1 period 1 period 1 =. Group 223, 1 1 0 1 1 1 1 1. Group 1, 7 zeros, 1. Group 1, 7 zeros, 1. Group 1, 7 zeros,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7314" y="1792876"/>
            <a:ext cx="3901808" cy="366413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ea typeface="MS PGothic" panose="020B0600070205080204" charset="-128"/>
              </a:rPr>
              <a:t>I</a:t>
            </a:r>
            <a:r>
              <a:rPr lang="en-US" altLang="en-US" sz="100" dirty="0" smtClean="0">
                <a:ea typeface="MS PGothic" panose="020B0600070205080204" charset="-128"/>
              </a:rPr>
              <a:t> </a:t>
            </a:r>
            <a:r>
              <a:rPr lang="en-US" altLang="en-US" dirty="0" smtClean="0">
                <a:ea typeface="MS PGothic" panose="020B0600070205080204" charset="-128"/>
              </a:rPr>
              <a:t>P </a:t>
            </a:r>
            <a:r>
              <a:rPr lang="en-US" altLang="en-US" dirty="0">
                <a:ea typeface="MS PGothic" panose="020B0600070205080204" charset="-128"/>
              </a:rPr>
              <a:t>Addressing: Introduction </a:t>
            </a:r>
            <a:r>
              <a:rPr lang="en-US" altLang="en-US" sz="2000" b="0" dirty="0" smtClean="0">
                <a:ea typeface="MS PGothic" panose="020B0600070205080204" charset="-128"/>
              </a:rPr>
              <a:t>(2 </a:t>
            </a:r>
            <a:r>
              <a:rPr lang="en-US" altLang="en-US" sz="2000" b="0" dirty="0">
                <a:ea typeface="MS PGothic" panose="020B0600070205080204" charset="-128"/>
              </a:rPr>
              <a:t>of 2)</a:t>
            </a:r>
            <a:endParaRPr lang="en-US" dirty="0"/>
          </a:p>
        </p:txBody>
      </p:sp>
      <p:sp>
        <p:nvSpPr>
          <p:cNvPr id="6" name="Text Placeholder 5"/>
          <p:cNvSpPr>
            <a:spLocks noGrp="1"/>
          </p:cNvSpPr>
          <p:nvPr>
            <p:ph type="body" idx="1"/>
          </p:nvPr>
        </p:nvSpPr>
        <p:spPr>
          <a:xfrm>
            <a:off x="457200" y="1600201"/>
            <a:ext cx="2647777" cy="1954160"/>
          </a:xfrm>
        </p:spPr>
        <p:txBody>
          <a:bodyPr/>
          <a:lstStyle/>
          <a:p>
            <a:pPr marL="0" indent="0">
              <a:buFont typeface="Wingdings" panose="05000000000000000000" pitchFamily="2" charset="2"/>
              <a:buNone/>
            </a:pPr>
            <a:r>
              <a:rPr lang="en-US" altLang="en-US" sz="2000" b="1" dirty="0">
                <a:solidFill>
                  <a:schemeClr val="tx1"/>
                </a:solidFill>
                <a:latin typeface="+mn-lt"/>
                <a:ea typeface="MS PGothic" panose="020B0600070205080204" charset="-128"/>
                <a:cs typeface="MS PGothic" panose="020B0600070205080204" charset="-128"/>
              </a:rPr>
              <a:t>Q: how are interfaces actually connected?</a:t>
            </a:r>
            <a:endParaRPr lang="en-US" altLang="en-US" sz="2000" b="1" dirty="0">
              <a:solidFill>
                <a:schemeClr val="tx1"/>
              </a:solidFill>
              <a:latin typeface="+mn-lt"/>
              <a:ea typeface="MS PGothic" panose="020B0600070205080204" charset="-128"/>
              <a:cs typeface="MS PGothic" panose="020B0600070205080204" charset="-128"/>
            </a:endParaRPr>
          </a:p>
          <a:p>
            <a:pPr marL="0" indent="0">
              <a:buFont typeface="Wingdings" panose="05000000000000000000" pitchFamily="2" charset="2"/>
              <a:buNone/>
            </a:pPr>
            <a:r>
              <a:rPr lang="en-US" altLang="en-US" sz="2000" b="1" dirty="0">
                <a:solidFill>
                  <a:schemeClr val="tx1"/>
                </a:solidFill>
                <a:latin typeface="+mn-lt"/>
                <a:ea typeface="MS PGothic" panose="020B0600070205080204" charset="-128"/>
                <a:cs typeface="MS PGothic" panose="020B0600070205080204" charset="-128"/>
              </a:rPr>
              <a:t>A: </a:t>
            </a:r>
            <a:r>
              <a:rPr lang="en-US" altLang="en-US" sz="2000" b="1" dirty="0">
                <a:latin typeface="+mn-lt"/>
                <a:ea typeface="MS PGothic" panose="020B0600070205080204" charset="-128"/>
                <a:cs typeface="MS PGothic" panose="020B0600070205080204" charset="-128"/>
              </a:rPr>
              <a:t>we’ll learn about that in chapter 5, 6</a:t>
            </a:r>
            <a:r>
              <a:rPr lang="en-US" altLang="en-US" sz="2000" b="1" dirty="0" smtClean="0">
                <a:latin typeface="+mn-lt"/>
                <a:ea typeface="MS PGothic" panose="020B0600070205080204" charset="-128"/>
                <a:cs typeface="MS PGothic" panose="020B0600070205080204" charset="-128"/>
              </a:rPr>
              <a:t>.</a:t>
            </a:r>
            <a:endParaRPr lang="en-US" altLang="en-US" sz="2000" b="1" dirty="0">
              <a:latin typeface="+mn-lt"/>
              <a:ea typeface="MS PGothic" panose="020B0600070205080204" charset="-128"/>
              <a:cs typeface="MS PGothic" panose="020B0600070205080204" charset="-128"/>
            </a:endParaRPr>
          </a:p>
        </p:txBody>
      </p:sp>
      <p:sp>
        <p:nvSpPr>
          <p:cNvPr id="7" name="Text Placeholder 6"/>
          <p:cNvSpPr>
            <a:spLocks noGrp="1"/>
          </p:cNvSpPr>
          <p:nvPr>
            <p:ph type="body" idx="2"/>
          </p:nvPr>
        </p:nvSpPr>
        <p:spPr>
          <a:xfrm>
            <a:off x="457200" y="4545874"/>
            <a:ext cx="3288890" cy="1760916"/>
          </a:xfrm>
        </p:spPr>
        <p:txBody>
          <a:bodyPr/>
          <a:lstStyle/>
          <a:p>
            <a:pPr marL="0" indent="0">
              <a:buNone/>
            </a:pPr>
            <a:r>
              <a:rPr lang="en-US" altLang="en-US" sz="2000" b="1" dirty="0">
                <a:solidFill>
                  <a:schemeClr val="tx1"/>
                </a:solidFill>
                <a:latin typeface="+mn-lt"/>
              </a:rPr>
              <a:t>For now: </a:t>
            </a:r>
            <a:r>
              <a:rPr lang="en-US" altLang="en-US" sz="2000" dirty="0">
                <a:latin typeface="+mn-lt"/>
              </a:rPr>
              <a:t>don</a:t>
            </a:r>
            <a:r>
              <a:rPr lang="fr-FR" altLang="en-US" sz="2000" dirty="0">
                <a:latin typeface="+mn-lt"/>
              </a:rPr>
              <a:t>’</a:t>
            </a:r>
            <a:r>
              <a:rPr lang="en-US" altLang="ja-JP" sz="2000" dirty="0">
                <a:latin typeface="+mn-lt"/>
              </a:rPr>
              <a:t>t need to worry about how one interface is connected to another (with no intervening router</a:t>
            </a:r>
            <a:r>
              <a:rPr lang="en-US" altLang="ja-JP" sz="2000" dirty="0" smtClean="0">
                <a:latin typeface="+mn-lt"/>
              </a:rPr>
              <a:t>)</a:t>
            </a:r>
            <a:endParaRPr lang="en-US" altLang="en-US" sz="2000" dirty="0">
              <a:latin typeface="+mn-lt"/>
            </a:endParaRPr>
          </a:p>
        </p:txBody>
      </p:sp>
      <p:pic>
        <p:nvPicPr>
          <p:cNvPr id="2" name="Picture 1" descr="A diagram has 3 groups of internet with P Cs linked to each group, and each group linked to a central router. Each link has a series of numbers. Central router. Link to left internet group, 223 period 1 period 1 period 4. The router links to a switch in the group. Switch, wired Ethernet interfaces connected by Ethernet switches. The switch links to 3 P Cs. P C 1, 223 period 1 period 1 period 1. P C 2, 223 period 1 period 1 period 2. P C 3, 223 period 1 period 1 period 3. Router. Link to bottom internet group, 223 period 1 period 3 period 27. The router links to a wifi router, wireless wifi interfaces connected by wifi base station. The wifi router links to 2 P Cs. P C 1, 223 period 1 period 3 period 1. P C 2, 223 period 1 period 3 period 2. Router. Link to right internet group, 223 period 1 period 2 period 9. Beside the group, there are 2 linked P Cs. P C 1, 223 period 1 period 2 period 1. P C 2, 223 period 1 period 2 period 2.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6453" y="1906091"/>
            <a:ext cx="5070347" cy="300157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Subnets </a:t>
            </a:r>
            <a:r>
              <a:rPr lang="en-US" sz="2000" b="0" dirty="0" smtClean="0"/>
              <a:t>(1 of 3)</a:t>
            </a:r>
            <a:endParaRPr lang="en-US" sz="2000" b="0" dirty="0"/>
          </a:p>
        </p:txBody>
      </p:sp>
      <p:sp>
        <p:nvSpPr>
          <p:cNvPr id="3" name="Text Placeholder 2"/>
          <p:cNvSpPr>
            <a:spLocks noGrp="1"/>
          </p:cNvSpPr>
          <p:nvPr>
            <p:ph type="body" idx="1"/>
          </p:nvPr>
        </p:nvSpPr>
        <p:spPr>
          <a:xfrm>
            <a:off x="457200" y="1600200"/>
            <a:ext cx="4310743" cy="4800600"/>
          </a:xfrm>
        </p:spPr>
        <p:txBody>
          <a:bodyPr/>
          <a:lstStyle/>
          <a:p>
            <a:pPr marL="255905" indent="-255905"/>
            <a:r>
              <a:rPr lang="en-US" altLang="en-US" sz="2400" b="1" dirty="0" smtClean="0">
                <a:solidFill>
                  <a:schemeClr val="tx1"/>
                </a:solidFill>
                <a:latin typeface="+mn-lt"/>
                <a:ea typeface="MS PGothic" panose="020B0600070205080204" charset="-128"/>
                <a:cs typeface="MS PGothic" panose="020B0600070205080204" charset="-128"/>
              </a:rPr>
              <a:t>I</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P </a:t>
            </a:r>
            <a:r>
              <a:rPr lang="en-US" altLang="en-US" sz="2400" b="1" dirty="0">
                <a:solidFill>
                  <a:schemeClr val="tx1"/>
                </a:solidFill>
                <a:latin typeface="+mn-lt"/>
                <a:ea typeface="MS PGothic" panose="020B0600070205080204" charset="-128"/>
                <a:cs typeface="MS PGothic" panose="020B0600070205080204" charset="-128"/>
              </a:rPr>
              <a:t>address</a:t>
            </a:r>
            <a:r>
              <a:rPr lang="en-US" altLang="en-US" sz="2400" b="1" dirty="0" smtClean="0">
                <a:solidFill>
                  <a:schemeClr val="tx1"/>
                </a:solidFill>
                <a:latin typeface="+mn-lt"/>
                <a:ea typeface="MS PGothic" panose="020B0600070205080204" charset="-128"/>
                <a:cs typeface="MS PGothic" panose="020B0600070205080204" charset="-128"/>
              </a:rPr>
              <a:t>:</a:t>
            </a:r>
            <a:endParaRPr lang="en-US" altLang="en-US" sz="2400" b="1" dirty="0">
              <a:solidFill>
                <a:schemeClr val="tx1"/>
              </a:solidFill>
              <a:latin typeface="+mn-lt"/>
              <a:ea typeface="MS PGothic" panose="020B0600070205080204" charset="-128"/>
              <a:cs typeface="MS PGothic" panose="020B0600070205080204" charset="-128"/>
            </a:endParaRPr>
          </a:p>
          <a:p>
            <a:pPr marL="741680" lvl="1" indent="-284480">
              <a:buFont typeface="Arial" panose="020B0604020202020204" pitchFamily="34" charset="0"/>
              <a:buChar char="–"/>
            </a:pPr>
            <a:r>
              <a:rPr lang="en-US" altLang="en-US" sz="2400" dirty="0">
                <a:latin typeface="+mn-lt"/>
                <a:ea typeface="MS PGothic" panose="020B0600070205080204" charset="-128"/>
              </a:rPr>
              <a:t>subnet part - high order bits</a:t>
            </a:r>
            <a:endParaRPr lang="en-US" altLang="en-US" sz="2400" dirty="0">
              <a:latin typeface="+mn-lt"/>
              <a:ea typeface="MS PGothic" panose="020B0600070205080204" charset="-128"/>
            </a:endParaRPr>
          </a:p>
          <a:p>
            <a:pPr marL="741680" lvl="1" indent="-284480">
              <a:buFont typeface="Arial" panose="020B0604020202020204" pitchFamily="34" charset="0"/>
              <a:buChar char="–"/>
            </a:pPr>
            <a:r>
              <a:rPr lang="en-US" altLang="en-US" sz="2400" dirty="0">
                <a:latin typeface="+mn-lt"/>
                <a:ea typeface="MS PGothic" panose="020B0600070205080204" charset="-128"/>
              </a:rPr>
              <a:t>host part - low order </a:t>
            </a:r>
            <a:r>
              <a:rPr lang="en-US" altLang="en-US" sz="2400" dirty="0" smtClean="0">
                <a:latin typeface="+mn-lt"/>
                <a:ea typeface="MS PGothic" panose="020B0600070205080204" charset="-128"/>
              </a:rPr>
              <a:t>bits</a:t>
            </a:r>
            <a:endParaRPr lang="en-US" altLang="en-US" sz="2400" dirty="0">
              <a:latin typeface="+mn-lt"/>
              <a:ea typeface="MS PGothic" panose="020B0600070205080204" charset="-128"/>
            </a:endParaRPr>
          </a:p>
          <a:p>
            <a:pPr marL="255905" indent="-255905"/>
            <a:r>
              <a:rPr lang="en-US" altLang="en-US" sz="2400" b="1" dirty="0" smtClean="0">
                <a:solidFill>
                  <a:schemeClr val="tx1"/>
                </a:solidFill>
                <a:latin typeface="+mn-lt"/>
                <a:ea typeface="MS PGothic" panose="020B0600070205080204" charset="-128"/>
                <a:cs typeface="MS PGothic" panose="020B0600070205080204" charset="-128"/>
              </a:rPr>
              <a:t>What’</a:t>
            </a:r>
            <a:r>
              <a:rPr lang="en-US" altLang="ja-JP" sz="2400" b="1" dirty="0" smtClean="0">
                <a:solidFill>
                  <a:schemeClr val="tx1"/>
                </a:solidFill>
                <a:latin typeface="+mn-lt"/>
                <a:ea typeface="MS PGothic" panose="020B0600070205080204" charset="-128"/>
                <a:cs typeface="MS PGothic" panose="020B0600070205080204" charset="-128"/>
              </a:rPr>
              <a:t>s subnet </a:t>
            </a:r>
            <a:r>
              <a:rPr lang="en-US" altLang="ja-JP" sz="2400" b="1" dirty="0">
                <a:solidFill>
                  <a:schemeClr val="tx1"/>
                </a:solidFill>
                <a:latin typeface="+mn-lt"/>
                <a:ea typeface="MS PGothic" panose="020B0600070205080204" charset="-128"/>
                <a:cs typeface="MS PGothic" panose="020B0600070205080204" charset="-128"/>
              </a:rPr>
              <a:t>?</a:t>
            </a:r>
            <a:endParaRPr lang="en-US" altLang="ja-JP" sz="2400" b="1" dirty="0">
              <a:solidFill>
                <a:schemeClr val="tx1"/>
              </a:solidFill>
              <a:latin typeface="+mn-lt"/>
              <a:ea typeface="MS PGothic" panose="020B0600070205080204" charset="-128"/>
              <a:cs typeface="MS PGothic" panose="020B0600070205080204" charset="-128"/>
            </a:endParaRPr>
          </a:p>
          <a:p>
            <a:pPr marL="741680" lvl="1" indent="-284480">
              <a:buFont typeface="Arial" panose="020B0604020202020204" pitchFamily="34" charset="0"/>
              <a:buChar char="–"/>
            </a:pPr>
            <a:r>
              <a:rPr lang="en-US" altLang="en-US" sz="2400" dirty="0">
                <a:latin typeface="+mn-lt"/>
                <a:ea typeface="MS PGothic" panose="020B0600070205080204" charset="-128"/>
              </a:rPr>
              <a:t>device interfaces with same subnet part of </a:t>
            </a:r>
            <a:r>
              <a:rPr lang="en-US" altLang="en-US" sz="24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 </a:t>
            </a:r>
            <a:r>
              <a:rPr lang="en-US" altLang="en-US" sz="2400" dirty="0">
                <a:latin typeface="+mn-lt"/>
                <a:ea typeface="MS PGothic" panose="020B0600070205080204" charset="-128"/>
              </a:rPr>
              <a:t>address</a:t>
            </a:r>
            <a:endParaRPr lang="en-US" altLang="en-US" sz="2400" dirty="0">
              <a:latin typeface="+mn-lt"/>
              <a:ea typeface="MS PGothic" panose="020B0600070205080204" charset="-128"/>
            </a:endParaRPr>
          </a:p>
          <a:p>
            <a:pPr marL="741680" lvl="1" indent="-284480">
              <a:buFont typeface="Arial" panose="020B0604020202020204" pitchFamily="34" charset="0"/>
              <a:buChar char="–"/>
            </a:pPr>
            <a:r>
              <a:rPr lang="en-US" altLang="en-US" sz="2400" dirty="0">
                <a:latin typeface="+mn-lt"/>
                <a:ea typeface="MS PGothic" panose="020B0600070205080204" charset="-128"/>
              </a:rPr>
              <a:t>can physically reach each other </a:t>
            </a:r>
            <a:r>
              <a:rPr lang="en-US" altLang="en-US" sz="2400" b="1" dirty="0">
                <a:solidFill>
                  <a:schemeClr val="tx1"/>
                </a:solidFill>
                <a:latin typeface="+mn-lt"/>
                <a:ea typeface="MS PGothic" panose="020B0600070205080204" charset="-128"/>
              </a:rPr>
              <a:t>without intervening </a:t>
            </a:r>
            <a:r>
              <a:rPr lang="en-US" altLang="en-US" sz="2400" b="1" dirty="0" smtClean="0">
                <a:solidFill>
                  <a:schemeClr val="tx1"/>
                </a:solidFill>
                <a:latin typeface="+mn-lt"/>
                <a:ea typeface="MS PGothic" panose="020B0600070205080204" charset="-128"/>
              </a:rPr>
              <a:t>router</a:t>
            </a:r>
            <a:endParaRPr lang="en-US" altLang="en-US" sz="2400" b="1" dirty="0">
              <a:solidFill>
                <a:schemeClr val="tx1"/>
              </a:solidFill>
              <a:latin typeface="+mn-lt"/>
              <a:ea typeface="MS PGothic" panose="020B0600070205080204" charset="-128"/>
            </a:endParaRPr>
          </a:p>
        </p:txBody>
      </p:sp>
      <p:pic>
        <p:nvPicPr>
          <p:cNvPr id="5" name="Picture 4" descr="A diagram has 3 subnets with P Cs linked to each subnet, and each subnet linked to a central router. Each link has a series of numbers. Central router. Link to left subnet, 223 period 1 period 1 period 4. Beside the subnet, there are 3 linked P Cs. P C 1, 223 period 1 period 1 period 1. P C 2, 223 period 1 period 1 period 2. P C 3, 223 period 1 period 1 period 3. Router. Link to bottom subnet, 223 period 1 period 3 period 27. Below the subnet, there are 2 linked P Cs. P C 1, 223 period 1 period 3 period 1. P C 2, 223 period 1 period 3 period 2. Router. Link to right subnet, 223 period 1 period 2 period 9. Beside the subnet, there are 2 linked P Cs. P C 1, 223 period 1 period 2 period 1. P C 2, 223 period 1 period 2 period 2.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86700" y="2072146"/>
            <a:ext cx="3705588" cy="358207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smtClean="0"/>
              <a:t>(2 </a:t>
            </a:r>
            <a:r>
              <a:rPr lang="en-US" sz="2000" b="0" dirty="0"/>
              <a:t>of 3)</a:t>
            </a:r>
            <a:endParaRPr lang="en-US" dirty="0"/>
          </a:p>
        </p:txBody>
      </p:sp>
      <p:sp>
        <p:nvSpPr>
          <p:cNvPr id="3" name="Text Placeholder 2"/>
          <p:cNvSpPr>
            <a:spLocks noGrp="1"/>
          </p:cNvSpPr>
          <p:nvPr>
            <p:ph type="body" idx="1"/>
          </p:nvPr>
        </p:nvSpPr>
        <p:spPr>
          <a:xfrm>
            <a:off x="457200" y="1600200"/>
            <a:ext cx="3866606" cy="4525963"/>
          </a:xfrm>
        </p:spPr>
        <p:txBody>
          <a:bodyPr/>
          <a:lstStyle/>
          <a:p>
            <a:pPr marL="0" indent="0">
              <a:buNone/>
              <a:defRPr/>
            </a:pPr>
            <a:r>
              <a:rPr lang="en-US" sz="2400" b="1" dirty="0">
                <a:solidFill>
                  <a:schemeClr val="tx1"/>
                </a:solidFill>
                <a:latin typeface="+mn-lt"/>
              </a:rPr>
              <a:t>recipe</a:t>
            </a:r>
            <a:endParaRPr lang="en-US" sz="2400" b="1" dirty="0">
              <a:solidFill>
                <a:schemeClr val="tx1"/>
              </a:solidFill>
              <a:latin typeface="+mn-lt"/>
            </a:endParaRPr>
          </a:p>
          <a:p>
            <a:pPr>
              <a:defRPr/>
            </a:pPr>
            <a:r>
              <a:rPr lang="en-US" sz="2400" dirty="0">
                <a:latin typeface="+mn-lt"/>
              </a:rPr>
              <a:t>to determine the subnets, detach each interface from its host or router, creating islands of isolated networks</a:t>
            </a:r>
            <a:endParaRPr lang="en-US" sz="2400" dirty="0">
              <a:latin typeface="+mn-lt"/>
            </a:endParaRPr>
          </a:p>
          <a:p>
            <a:pPr>
              <a:defRPr/>
            </a:pPr>
            <a:r>
              <a:rPr lang="en-US" sz="2400" dirty="0">
                <a:latin typeface="+mn-lt"/>
              </a:rPr>
              <a:t>each isolated network is called a </a:t>
            </a:r>
            <a:r>
              <a:rPr lang="en-US" sz="2400" b="1" dirty="0" smtClean="0">
                <a:solidFill>
                  <a:schemeClr val="tx1"/>
                </a:solidFill>
                <a:latin typeface="+mn-lt"/>
              </a:rPr>
              <a:t>subnet</a:t>
            </a:r>
            <a:endParaRPr lang="en-US" sz="2400" b="1" dirty="0">
              <a:solidFill>
                <a:schemeClr val="tx1"/>
              </a:solidFill>
              <a:latin typeface="+mn-lt"/>
            </a:endParaRPr>
          </a:p>
        </p:txBody>
      </p:sp>
      <p:pic>
        <p:nvPicPr>
          <p:cNvPr id="7" name="Picture 6" descr="A diagram of subnet mask colon forward slash 24, has 3 subnets with P Cs linked to each subnet, and each subnet linked to a central router. Each link has a series of numbers. Central router. Link to left subnet, 223 period 1 period 1 period 4. Subnet, 223 period 1 period 1 period 0 forward slash 24. Beside the subnet, there are 3 linked P Cs. P C 1, 223 period 1 period 1 period 1. P C 2, 223 period 1 period 1 period 2. P C 3, 223 period 1 period 1 period 3. Router. Link to bottom subnet, 223 period 1 period 3 period 27. Subnet, 223 period 1 period 3 period 0 forward slash 24. Below the subnet, there are 2 linked P Cs. P C 1, 223 period 1 period 3 period 1. P C 2, 223 period 1 period 3 period 2. Router. Link to right subnet, 223 period 1 period 2 period 9. Subnet, 223 period 1 period 2 period 0 forward slash 24. Beside the subnet, there are 2 linked P Cs. P C 1, 223 period 1 period 2 period 1. P C 2, 223 period 1 period 2 period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31971" y="1600200"/>
            <a:ext cx="3954829" cy="46031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Layer</a:t>
            </a:r>
            <a:endParaRPr lang="en-US" dirty="0"/>
          </a:p>
        </p:txBody>
      </p:sp>
      <p:sp>
        <p:nvSpPr>
          <p:cNvPr id="3" name="Text Placeholder 2"/>
          <p:cNvSpPr>
            <a:spLocks noGrp="1"/>
          </p:cNvSpPr>
          <p:nvPr>
            <p:ph type="body" idx="1"/>
          </p:nvPr>
        </p:nvSpPr>
        <p:spPr>
          <a:xfrm>
            <a:off x="457201" y="1600200"/>
            <a:ext cx="3566160" cy="4525963"/>
          </a:xfrm>
        </p:spPr>
        <p:txBody>
          <a:bodyPr/>
          <a:lstStyle/>
          <a:p>
            <a:r>
              <a:rPr lang="en-US" altLang="en-US" sz="2000" dirty="0">
                <a:latin typeface="+mn-lt"/>
                <a:ea typeface="MS PGothic" panose="020B0600070205080204" charset="-128"/>
                <a:cs typeface="MS PGothic" panose="020B0600070205080204" charset="-128"/>
              </a:rPr>
              <a:t>transport segment from sending to receiving </a:t>
            </a:r>
            <a:r>
              <a:rPr lang="en-US" altLang="en-US" sz="2000" dirty="0" smtClean="0">
                <a:latin typeface="+mn-lt"/>
                <a:ea typeface="MS PGothic" panose="020B0600070205080204" charset="-128"/>
                <a:cs typeface="MS PGothic" panose="020B0600070205080204" charset="-128"/>
              </a:rPr>
              <a:t>host</a:t>
            </a:r>
            <a:endParaRPr lang="en-US" altLang="en-US" sz="2000" dirty="0">
              <a:latin typeface="+mn-lt"/>
              <a:ea typeface="MS PGothic" panose="020B0600070205080204" charset="-128"/>
              <a:cs typeface="MS PGothic" panose="020B0600070205080204" charset="-128"/>
            </a:endParaRPr>
          </a:p>
          <a:p>
            <a:r>
              <a:rPr lang="en-US" altLang="en-US" sz="2000" dirty="0">
                <a:latin typeface="+mn-lt"/>
                <a:ea typeface="MS PGothic" panose="020B0600070205080204" charset="-128"/>
                <a:cs typeface="MS PGothic" panose="020B0600070205080204" charset="-128"/>
              </a:rPr>
              <a:t>on sending </a:t>
            </a:r>
            <a:r>
              <a:rPr lang="en-US" altLang="en-US" sz="2000" dirty="0" smtClean="0">
                <a:latin typeface="+mn-lt"/>
                <a:ea typeface="MS PGothic" panose="020B0600070205080204" charset="-128"/>
                <a:cs typeface="MS PGothic" panose="020B0600070205080204" charset="-128"/>
              </a:rPr>
              <a:t>side encapsulates segments into </a:t>
            </a:r>
            <a:r>
              <a:rPr lang="en-US" altLang="en-US" sz="2000" dirty="0">
                <a:latin typeface="+mn-lt"/>
                <a:ea typeface="MS PGothic" panose="020B0600070205080204" charset="-128"/>
                <a:cs typeface="MS PGothic" panose="020B0600070205080204" charset="-128"/>
              </a:rPr>
              <a:t>datagrams</a:t>
            </a:r>
            <a:endParaRPr lang="en-US" altLang="en-US" sz="2000" dirty="0">
              <a:latin typeface="+mn-lt"/>
              <a:ea typeface="MS PGothic" panose="020B0600070205080204" charset="-128"/>
              <a:cs typeface="MS PGothic" panose="020B0600070205080204" charset="-128"/>
            </a:endParaRPr>
          </a:p>
          <a:p>
            <a:r>
              <a:rPr lang="en-US" altLang="en-US" sz="2000" dirty="0">
                <a:latin typeface="+mn-lt"/>
                <a:ea typeface="MS PGothic" panose="020B0600070205080204" charset="-128"/>
                <a:cs typeface="MS PGothic" panose="020B0600070205080204" charset="-128"/>
              </a:rPr>
              <a:t>on receiving side, delivers segments to transport layer</a:t>
            </a:r>
            <a:endParaRPr lang="en-US" altLang="en-US" sz="2000" dirty="0">
              <a:latin typeface="+mn-lt"/>
              <a:ea typeface="MS PGothic" panose="020B0600070205080204" charset="-128"/>
              <a:cs typeface="MS PGothic" panose="020B0600070205080204" charset="-128"/>
            </a:endParaRPr>
          </a:p>
          <a:p>
            <a:r>
              <a:rPr lang="en-US" altLang="en-US" sz="2000" dirty="0">
                <a:latin typeface="+mn-lt"/>
                <a:ea typeface="MS PGothic" panose="020B0600070205080204" charset="-128"/>
                <a:cs typeface="MS PGothic" panose="020B0600070205080204" charset="-128"/>
              </a:rPr>
              <a:t>network layer protocols in </a:t>
            </a:r>
            <a:r>
              <a:rPr lang="en-US" altLang="en-US" sz="2000" b="1" dirty="0">
                <a:solidFill>
                  <a:schemeClr val="tx1"/>
                </a:solidFill>
                <a:latin typeface="+mn-lt"/>
                <a:ea typeface="MS PGothic" panose="020B0600070205080204" charset="-128"/>
                <a:cs typeface="MS PGothic" panose="020B0600070205080204" charset="-128"/>
              </a:rPr>
              <a:t>every</a:t>
            </a:r>
            <a:r>
              <a:rPr lang="en-US" altLang="en-US" sz="2000" dirty="0">
                <a:solidFill>
                  <a:srgbClr val="000099"/>
                </a:solidFill>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host, router</a:t>
            </a:r>
            <a:endParaRPr lang="en-US" altLang="en-US" sz="2000" dirty="0">
              <a:latin typeface="+mn-lt"/>
              <a:ea typeface="MS PGothic" panose="020B0600070205080204" charset="-128"/>
              <a:cs typeface="MS PGothic" panose="020B0600070205080204" charset="-128"/>
            </a:endParaRPr>
          </a:p>
          <a:p>
            <a:r>
              <a:rPr lang="en-US" altLang="en-US" sz="2000" dirty="0">
                <a:latin typeface="+mn-lt"/>
                <a:ea typeface="MS PGothic" panose="020B0600070205080204" charset="-128"/>
                <a:cs typeface="MS PGothic" panose="020B0600070205080204" charset="-128"/>
              </a:rPr>
              <a:t>router examines header fields in all </a:t>
            </a:r>
            <a:r>
              <a:rPr lang="en-US" altLang="en-US" sz="20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P datagrams </a:t>
            </a:r>
            <a:r>
              <a:rPr lang="en-US" altLang="en-US" sz="2000" dirty="0">
                <a:latin typeface="+mn-lt"/>
                <a:ea typeface="MS PGothic" panose="020B0600070205080204" charset="-128"/>
                <a:cs typeface="MS PGothic" panose="020B0600070205080204" charset="-128"/>
              </a:rPr>
              <a:t>passing through </a:t>
            </a:r>
            <a:r>
              <a:rPr lang="en-US" altLang="en-US" sz="2000" dirty="0" smtClean="0">
                <a:latin typeface="+mn-lt"/>
                <a:ea typeface="MS PGothic" panose="020B0600070205080204" charset="-128"/>
                <a:cs typeface="MS PGothic" panose="020B0600070205080204" charset="-128"/>
              </a:rPr>
              <a:t>it</a:t>
            </a:r>
            <a:endParaRPr lang="en-US" altLang="en-US" sz="2000" dirty="0">
              <a:latin typeface="+mn-lt"/>
              <a:ea typeface="MS PGothic" panose="020B0600070205080204" charset="-128"/>
              <a:cs typeface="MS PGothic" panose="020B0600070205080204" charset="-128"/>
            </a:endParaRPr>
          </a:p>
        </p:txBody>
      </p:sp>
      <p:pic>
        <p:nvPicPr>
          <p:cNvPr id="4" name="Picture 3" descr="A diagram of computer networking. There are 5 linked groups and 3 linked tables. Each group has many devices. Some devices have tables beside them. 1, mobile network. There is a smart phone, a wireless laptop, a car, a traffic light, and a tower. Each item emits a signal. The tower is wired to a router. This router is wired to the next group. 2, global I S P. There are 4 routers arranged in a square shape. Each router has a blank table of 3 rows each. The top row of each is highlighted. Each router is wired to the routers next to it. A router is connected to another router in group 3. 3, local or regional I S P. There are 3 routers. All 3 routers have a table of 3 rows, as follows. Network, data link, physical. Each router in this group are wired to each other. One router is wired to a router in group 4. 4, home network. The router is wired to a wifi router, a router, and another wifi router. A wireless laptop, a refrigerator, a P C, and other devices emit a signal. The router in this group has a table, Router R 1, of 3 rows, network, data link, physical. The first row is highlighted. The second wifi router has a table, end system H 1, of 5 rows, application, transport, network, data link, physical. Row 3, network, is highlighted. In group 3, regional I S P, the bottom router is wired a router in the next group. 5, institutional network. There are 3 routers. The top triangle is wired to a router in group 3, regional I S P. The 3 routers are all wired together. The top router has a table of 3 rows, network, data link, physical. Row 1 is highlighted. The left most router is wired to 4 P Cs and a wifi router. This router has a blank table of 3 rows, the first is highlighted. Near the wifi router, there are 2 wireless laptops. All 3 of these emit a signal. The right most router is wired to 2 servers. This router has a table, router R 2, of 3 rows, network, data link, physical. Row 1 is highlighted. The server is connected to another router, which is connected to 2 servers. The second server has a table, end system H 2, of 5 rows. Application, transport, network, data link, physical. Row 3, network, is highligh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0" y="1568682"/>
            <a:ext cx="3937217" cy="4382639"/>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 </a:t>
            </a:r>
            <a:r>
              <a:rPr lang="en-US" sz="2000" b="0" dirty="0" smtClean="0"/>
              <a:t>(3 </a:t>
            </a:r>
            <a:r>
              <a:rPr lang="en-US" sz="2000" b="0" dirty="0"/>
              <a:t>of 3)</a:t>
            </a:r>
            <a:endParaRPr lang="en-US" dirty="0"/>
          </a:p>
        </p:txBody>
      </p:sp>
      <p:sp>
        <p:nvSpPr>
          <p:cNvPr id="3" name="Text Placeholder 2"/>
          <p:cNvSpPr>
            <a:spLocks noGrp="1"/>
          </p:cNvSpPr>
          <p:nvPr>
            <p:ph type="body" idx="1"/>
          </p:nvPr>
        </p:nvSpPr>
        <p:spPr>
          <a:xfrm>
            <a:off x="457200" y="1600201"/>
            <a:ext cx="3344091" cy="448056"/>
          </a:xfrm>
        </p:spPr>
        <p:txBody>
          <a:bodyPr/>
          <a:lstStyle/>
          <a:p>
            <a:pPr marL="0" indent="0">
              <a:buNone/>
            </a:pPr>
            <a:r>
              <a:rPr lang="en-US" sz="2400" b="1" dirty="0">
                <a:solidFill>
                  <a:schemeClr val="tx1"/>
                </a:solidFill>
                <a:latin typeface="+mn-lt"/>
              </a:rPr>
              <a:t>how many</a:t>
            </a:r>
            <a:r>
              <a:rPr lang="en-US" sz="2400" b="1" dirty="0" smtClean="0">
                <a:solidFill>
                  <a:schemeClr val="tx1"/>
                </a:solidFill>
                <a:latin typeface="+mn-lt"/>
              </a:rPr>
              <a:t>?</a:t>
            </a:r>
            <a:endParaRPr lang="en-US" sz="2400" b="1" dirty="0">
              <a:solidFill>
                <a:schemeClr val="tx1"/>
              </a:solidFill>
              <a:latin typeface="+mn-lt"/>
            </a:endParaRPr>
          </a:p>
        </p:txBody>
      </p:sp>
      <p:pic>
        <p:nvPicPr>
          <p:cNvPr id="4" name="Picture 3" descr="A diagram has 3 numbered and linked internet groups of P Cs, and 3 routers arranged in a triangle. Router 1, top. Router 1 is wired to a router in the bottom right. This wire has 2 series of numbers, 1 near router 1, and 1 near router 2. 1, 223 period 1 period 7 period 0. 2, 223 period 1 period 7 period 1. Router 2, bottom right. Router 2 is wired to a router in the bottom left. This wire has 2 series of numbers, 1 near router 2, and 1 near router 3. 1, 223 period 1 period 8 period 0. 2, 223 period 1 period 8 period 1. Router 3, bottom left. Router 3 is wired to a router 1 at the top. This wire has 2 series of numbers, 1 near router 3, and 1 near router 1. 1, 223 period 1 period 9 period 1. 2, 223 period 1 period 9 period 2. Router 1. From the top of router 1, an internet group has 3 P Cs aligned horizontally. Line number. 223 period 1 period 1 period 3. Each P C has a line drawing down. P C 1, 223 period 1 period 1 period 1. P C 2, 223 period 1 period 1 period 2. P C 3, 223 period 1 period 1 period 4. Router 2. From the bottom of router 2, an internet group has 2 P Cs aligned horizontally. Line number. 223 period 1 period 3 period 27. Each P C has a line going up. P C 1, 223 period 1 period 3 period 1. P C 2, 223 period 1 period 3 period 2. Router 3. From the bottom of router 3, an internet group has 2 P Cs aligned horizontally. Line number. 223 period 1 period 2 period 6. Each P C has a line going up. P C 1, 223 period 1 period 2 period 1. P C 2, 223 period 1 period 2 period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0560" y="1755104"/>
            <a:ext cx="4451475" cy="421615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Addressing</a:t>
            </a:r>
            <a:r>
              <a:rPr lang="en-US" dirty="0"/>
              <a:t>: </a:t>
            </a:r>
            <a:r>
              <a:rPr lang="en-US" dirty="0" smtClean="0"/>
              <a:t>C</a:t>
            </a:r>
            <a:r>
              <a:rPr lang="en-US" sz="100" dirty="0" smtClean="0"/>
              <a:t> </a:t>
            </a:r>
            <a:r>
              <a:rPr lang="en-US" dirty="0" smtClean="0"/>
              <a:t>I</a:t>
            </a:r>
            <a:r>
              <a:rPr lang="en-US" sz="100" dirty="0" smtClean="0"/>
              <a:t> </a:t>
            </a:r>
            <a:r>
              <a:rPr lang="en-US" dirty="0" smtClean="0"/>
              <a:t>D</a:t>
            </a:r>
            <a:r>
              <a:rPr lang="en-US" sz="100" dirty="0" smtClean="0"/>
              <a:t> </a:t>
            </a:r>
            <a:r>
              <a:rPr lang="en-US" dirty="0" smtClean="0"/>
              <a:t>R</a:t>
            </a:r>
            <a:endParaRPr lang="en-US" dirty="0"/>
          </a:p>
        </p:txBody>
      </p:sp>
      <p:sp>
        <p:nvSpPr>
          <p:cNvPr id="3" name="Text Placeholder 2"/>
          <p:cNvSpPr>
            <a:spLocks noGrp="1"/>
          </p:cNvSpPr>
          <p:nvPr>
            <p:ph type="body" idx="1"/>
          </p:nvPr>
        </p:nvSpPr>
        <p:spPr/>
        <p:txBody>
          <a:bodyPr/>
          <a:lstStyle/>
          <a:p>
            <a:pPr>
              <a:buFont typeface="Wingdings" panose="05000000000000000000" charset="0"/>
              <a:buNone/>
              <a:defRPr/>
            </a:pPr>
            <a:r>
              <a:rPr lang="en-US" sz="2400" b="1" dirty="0" smtClean="0">
                <a:solidFill>
                  <a:schemeClr val="tx1"/>
                </a:solidFill>
                <a:latin typeface="+mn-lt"/>
              </a:rPr>
              <a:t>C</a:t>
            </a:r>
            <a:r>
              <a:rPr lang="en-US" sz="100" b="1" dirty="0" smtClean="0">
                <a:solidFill>
                  <a:schemeClr val="tx1"/>
                </a:solidFill>
                <a:latin typeface="+mn-lt"/>
              </a:rPr>
              <a:t> </a:t>
            </a:r>
            <a:r>
              <a:rPr lang="en-US" sz="2400" b="1" dirty="0" smtClean="0">
                <a:solidFill>
                  <a:schemeClr val="tx1"/>
                </a:solidFill>
                <a:latin typeface="+mn-lt"/>
              </a:rPr>
              <a:t>I</a:t>
            </a:r>
            <a:r>
              <a:rPr lang="en-US" sz="100" b="1" dirty="0" smtClean="0">
                <a:solidFill>
                  <a:schemeClr val="tx1"/>
                </a:solidFill>
                <a:latin typeface="+mn-lt"/>
              </a:rPr>
              <a:t> </a:t>
            </a:r>
            <a:r>
              <a:rPr lang="en-US" sz="2400" b="1" dirty="0" smtClean="0">
                <a:solidFill>
                  <a:schemeClr val="tx1"/>
                </a:solidFill>
                <a:latin typeface="+mn-lt"/>
              </a:rPr>
              <a:t>D</a:t>
            </a:r>
            <a:r>
              <a:rPr lang="en-US" sz="100" b="1" dirty="0" smtClean="0">
                <a:solidFill>
                  <a:schemeClr val="tx1"/>
                </a:solidFill>
                <a:latin typeface="+mn-lt"/>
              </a:rPr>
              <a:t> </a:t>
            </a:r>
            <a:r>
              <a:rPr lang="en-US" sz="2400" b="1" dirty="0" smtClean="0">
                <a:solidFill>
                  <a:schemeClr val="tx1"/>
                </a:solidFill>
                <a:latin typeface="+mn-lt"/>
              </a:rPr>
              <a:t>R</a:t>
            </a:r>
            <a:r>
              <a:rPr lang="en-US" sz="2400" b="1" dirty="0">
                <a:solidFill>
                  <a:schemeClr val="tx1"/>
                </a:solidFill>
                <a:latin typeface="+mn-lt"/>
              </a:rPr>
              <a:t>:</a:t>
            </a:r>
            <a:r>
              <a:rPr lang="en-US" sz="2400" dirty="0">
                <a:latin typeface="+mn-lt"/>
              </a:rPr>
              <a:t> </a:t>
            </a:r>
            <a:r>
              <a:rPr lang="en-US" sz="2400" b="1" dirty="0">
                <a:solidFill>
                  <a:schemeClr val="tx1"/>
                </a:solidFill>
                <a:latin typeface="+mn-lt"/>
              </a:rPr>
              <a:t>C</a:t>
            </a:r>
            <a:r>
              <a:rPr lang="en-US" sz="2400" dirty="0">
                <a:latin typeface="+mn-lt"/>
              </a:rPr>
              <a:t>lassless </a:t>
            </a:r>
            <a:r>
              <a:rPr lang="en-US" sz="2400" b="1" dirty="0" smtClean="0">
                <a:solidFill>
                  <a:schemeClr val="tx1"/>
                </a:solidFill>
                <a:latin typeface="+mn-lt"/>
              </a:rPr>
              <a:t>I</a:t>
            </a:r>
            <a:r>
              <a:rPr lang="en-US" sz="2400" dirty="0" smtClean="0">
                <a:latin typeface="+mn-lt"/>
              </a:rPr>
              <a:t>nter </a:t>
            </a:r>
            <a:r>
              <a:rPr lang="en-US" sz="2400" b="1" dirty="0" smtClean="0">
                <a:solidFill>
                  <a:schemeClr val="tx1"/>
                </a:solidFill>
                <a:latin typeface="+mn-lt"/>
              </a:rPr>
              <a:t>D</a:t>
            </a:r>
            <a:r>
              <a:rPr lang="en-US" sz="2400" dirty="0" smtClean="0">
                <a:latin typeface="+mn-lt"/>
              </a:rPr>
              <a:t>omain </a:t>
            </a:r>
            <a:r>
              <a:rPr lang="en-US" sz="2400" b="1" dirty="0">
                <a:solidFill>
                  <a:schemeClr val="tx1"/>
                </a:solidFill>
                <a:latin typeface="+mn-lt"/>
              </a:rPr>
              <a:t>R</a:t>
            </a:r>
            <a:r>
              <a:rPr lang="en-US" sz="2400" dirty="0">
                <a:latin typeface="+mn-lt"/>
              </a:rPr>
              <a:t>outing</a:t>
            </a:r>
            <a:endParaRPr lang="en-US" sz="2400" dirty="0">
              <a:latin typeface="+mn-lt"/>
            </a:endParaRPr>
          </a:p>
          <a:p>
            <a:pPr marL="255905" lvl="1" indent="-255905">
              <a:buFont typeface="Arial" panose="020B0604020202020204"/>
              <a:buChar char="•"/>
              <a:defRPr/>
            </a:pPr>
            <a:r>
              <a:rPr lang="en-US" sz="2400" dirty="0">
                <a:latin typeface="+mn-lt"/>
              </a:rPr>
              <a:t>subnet portion of address of arbitrary length</a:t>
            </a:r>
            <a:endParaRPr lang="en-US" sz="2400" dirty="0">
              <a:latin typeface="+mn-lt"/>
            </a:endParaRPr>
          </a:p>
          <a:p>
            <a:pPr marL="255905" lvl="1" indent="-255905">
              <a:buFont typeface="Arial" panose="020B0604020202020204"/>
              <a:buChar char="•"/>
              <a:defRPr/>
            </a:pPr>
            <a:r>
              <a:rPr lang="en-US" sz="2400" dirty="0">
                <a:latin typeface="+mn-lt"/>
              </a:rPr>
              <a:t>address format</a:t>
            </a:r>
            <a:r>
              <a:rPr lang="en-US" sz="2400" dirty="0" smtClean="0">
                <a:latin typeface="+mn-lt"/>
              </a:rPr>
              <a:t>:</a:t>
            </a:r>
            <a:endParaRPr lang="en-US" sz="2400" dirty="0">
              <a:latin typeface="+mn-lt"/>
            </a:endParaRPr>
          </a:p>
        </p:txBody>
      </p:sp>
      <p:graphicFrame>
        <p:nvGraphicFramePr>
          <p:cNvPr id="4" name="Object 3" descr="a period b period c period d forward slash x,"/>
          <p:cNvGraphicFramePr>
            <a:graphicFrameLocks noChangeAspect="1"/>
          </p:cNvGraphicFramePr>
          <p:nvPr/>
        </p:nvGraphicFramePr>
        <p:xfrm>
          <a:off x="2981325" y="2589213"/>
          <a:ext cx="1601788" cy="390525"/>
        </p:xfrm>
        <a:graphic>
          <a:graphicData uri="http://schemas.openxmlformats.org/presentationml/2006/ole">
            <mc:AlternateContent xmlns:mc="http://schemas.openxmlformats.org/markup-compatibility/2006">
              <mc:Choice xmlns:v="urn:schemas-microsoft-com:vml" Requires="v">
                <p:oleObj spid="_x0000_s2266" name="Equation" r:id="rId1" imgW="18592800" imgH="4572000" progId="Equation.DSMT4">
                  <p:embed/>
                </p:oleObj>
              </mc:Choice>
              <mc:Fallback>
                <p:oleObj name="Equation" r:id="rId1" imgW="18592800" imgH="4572000" progId="Equation.DSMT4">
                  <p:embed/>
                  <p:pic>
                    <p:nvPicPr>
                      <p:cNvPr id="0" name="图片 2265"/>
                      <p:cNvPicPr/>
                      <p:nvPr/>
                    </p:nvPicPr>
                    <p:blipFill>
                      <a:blip r:embed="rId2"/>
                      <a:stretch>
                        <a:fillRect/>
                      </a:stretch>
                    </p:blipFill>
                    <p:spPr>
                      <a:xfrm>
                        <a:off x="2981325" y="2589213"/>
                        <a:ext cx="1601788" cy="390525"/>
                      </a:xfrm>
                      <a:prstGeom prst="rect">
                        <a:avLst/>
                      </a:prstGeom>
                    </p:spPr>
                  </p:pic>
                </p:oleObj>
              </mc:Fallback>
            </mc:AlternateContent>
          </a:graphicData>
        </a:graphic>
      </p:graphicFrame>
      <p:sp>
        <p:nvSpPr>
          <p:cNvPr id="5" name="Text Placeholder 4"/>
          <p:cNvSpPr>
            <a:spLocks noGrp="1"/>
          </p:cNvSpPr>
          <p:nvPr>
            <p:ph type="body" idx="2"/>
          </p:nvPr>
        </p:nvSpPr>
        <p:spPr>
          <a:xfrm>
            <a:off x="457200" y="2499228"/>
            <a:ext cx="8229600" cy="957499"/>
          </a:xfrm>
        </p:spPr>
        <p:txBody>
          <a:bodyPr/>
          <a:lstStyle/>
          <a:p>
            <a:pPr marL="281305" lvl="1" indent="3775075">
              <a:spcBef>
                <a:spcPts val="1500"/>
              </a:spcBef>
              <a:buNone/>
            </a:pPr>
            <a:r>
              <a:rPr lang="en-US" sz="2400" dirty="0">
                <a:latin typeface="+mn-lt"/>
              </a:rPr>
              <a:t>where x is # bits in subnet portion of </a:t>
            </a:r>
            <a:r>
              <a:rPr lang="en-US" sz="2400" dirty="0" smtClean="0">
                <a:latin typeface="+mn-lt"/>
              </a:rPr>
              <a:t>address</a:t>
            </a:r>
            <a:endParaRPr lang="en-US" sz="2400" dirty="0">
              <a:latin typeface="+mn-lt"/>
            </a:endParaRPr>
          </a:p>
        </p:txBody>
      </p:sp>
      <p:pic>
        <p:nvPicPr>
          <p:cNvPr id="6" name="Picture 5" descr="A diagram of address 200 period 23 period 16 period 0 forward slash 23. The diagram has 4 groups of numbers in 2 parts. Group 3 is split, and has some numbers in the first part and 1 in the second. 1, subnet part. Group 1. 1 1 0 0 1 0 0 0. Group 2. 0 0 0 1 0 1 1 1. Group 3. 0 0 0 1 0 0. 2, host part. Group 3. 0. Group 4. 8 zer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544" y="3859499"/>
            <a:ext cx="5981700" cy="13970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t>
            </a:r>
            <a:r>
              <a:rPr lang="en-US" dirty="0"/>
              <a:t>Addresses: How to Get One</a:t>
            </a:r>
            <a:r>
              <a:rPr lang="en-US" dirty="0" smtClean="0"/>
              <a:t>? </a:t>
            </a:r>
            <a:r>
              <a:rPr lang="en-US" sz="2000" b="0" dirty="0" smtClean="0"/>
              <a:t>(1 of 2)</a:t>
            </a:r>
            <a:endParaRPr lang="en-US" sz="2000" b="0" dirty="0"/>
          </a:p>
        </p:txBody>
      </p:sp>
      <p:sp>
        <p:nvSpPr>
          <p:cNvPr id="3" name="Text Placeholder 2"/>
          <p:cNvSpPr>
            <a:spLocks noGrp="1"/>
          </p:cNvSpPr>
          <p:nvPr>
            <p:ph type="body" idx="1"/>
          </p:nvPr>
        </p:nvSpPr>
        <p:spPr>
          <a:xfrm>
            <a:off x="457201" y="1600200"/>
            <a:ext cx="7757652" cy="4525963"/>
          </a:xfrm>
        </p:spPr>
        <p:txBody>
          <a:bodyPr/>
          <a:lstStyle/>
          <a:p>
            <a:pPr>
              <a:buFont typeface="Wingdings" panose="05000000000000000000" pitchFamily="2" charset="2"/>
              <a:buNone/>
            </a:pPr>
            <a:r>
              <a:rPr lang="en-US" altLang="en-US" sz="2400" b="1" dirty="0" smtClean="0">
                <a:solidFill>
                  <a:schemeClr val="tx1"/>
                </a:solidFill>
                <a:latin typeface="+mn-lt"/>
                <a:ea typeface="MS PGothic" panose="020B0600070205080204" charset="-128"/>
                <a:cs typeface="MS PGothic" panose="020B0600070205080204" charset="-128"/>
              </a:rPr>
              <a:t>Q: </a:t>
            </a:r>
            <a:r>
              <a:rPr lang="en-US" altLang="en-US" sz="2400" dirty="0" smtClean="0">
                <a:latin typeface="+mn-lt"/>
                <a:ea typeface="MS PGothic" panose="020B0600070205080204" charset="-128"/>
                <a:cs typeface="MS PGothic" panose="020B0600070205080204" charset="-128"/>
              </a:rPr>
              <a:t>How does a </a:t>
            </a:r>
            <a:r>
              <a:rPr lang="en-US" altLang="en-US" sz="2400" b="1" dirty="0" smtClean="0">
                <a:solidFill>
                  <a:schemeClr val="tx1"/>
                </a:solidFill>
                <a:latin typeface="+mn-lt"/>
                <a:ea typeface="MS PGothic" panose="020B0600070205080204" charset="-128"/>
                <a:cs typeface="MS PGothic" panose="020B0600070205080204" charset="-128"/>
              </a:rPr>
              <a:t>host</a:t>
            </a:r>
            <a:r>
              <a:rPr lang="en-US" altLang="en-US" sz="2400" dirty="0" smtClean="0">
                <a:latin typeface="+mn-lt"/>
                <a:ea typeface="MS PGothic" panose="020B0600070205080204" charset="-128"/>
                <a:cs typeface="MS PGothic" panose="020B0600070205080204" charset="-128"/>
              </a:rPr>
              <a:t> get 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 address?</a:t>
            </a:r>
            <a:endParaRPr lang="en-US" altLang="en-US" sz="2400" dirty="0" smtClean="0">
              <a:latin typeface="+mn-lt"/>
              <a:ea typeface="MS PGothic" panose="020B0600070205080204" charset="-128"/>
              <a:cs typeface="MS PGothic" panose="020B0600070205080204" charset="-128"/>
            </a:endParaRPr>
          </a:p>
          <a:p>
            <a:r>
              <a:rPr lang="en-US" altLang="en-US" sz="2400" dirty="0" smtClean="0">
                <a:latin typeface="+mn-lt"/>
                <a:ea typeface="MS PGothic" panose="020B0600070205080204" charset="-128"/>
                <a:cs typeface="MS PGothic" panose="020B0600070205080204" charset="-128"/>
              </a:rPr>
              <a:t>hard-coded by system admin in a file</a:t>
            </a:r>
            <a:endParaRPr lang="en-US" altLang="en-US" sz="2400" dirty="0" smtClean="0">
              <a:latin typeface="+mn-lt"/>
              <a:ea typeface="MS PGothic" panose="020B0600070205080204" charset="-128"/>
              <a:cs typeface="MS PGothic" panose="020B0600070205080204" charset="-128"/>
            </a:endParaRPr>
          </a:p>
          <a:p>
            <a:pPr lvl="1"/>
            <a:r>
              <a:rPr lang="en-US" altLang="en-US" sz="2400" dirty="0" smtClean="0">
                <a:latin typeface="+mn-lt"/>
                <a:ea typeface="MS PGothic" panose="020B0600070205080204" charset="-128"/>
              </a:rPr>
              <a:t>Windows: control-panel-&gt;network-&gt;configuration-&gt;t</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c</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p-&gt;properties</a:t>
            </a:r>
            <a:endParaRPr lang="en-US" altLang="en-US" sz="2400" dirty="0" smtClean="0">
              <a:latin typeface="+mn-lt"/>
              <a:ea typeface="MS PGothic" panose="020B0600070205080204" charset="-128"/>
            </a:endParaRPr>
          </a:p>
          <a:p>
            <a:pPr lvl="1"/>
            <a:r>
              <a:rPr lang="en-US" altLang="en-US" sz="2400" dirty="0" smtClean="0">
                <a:latin typeface="+mn-lt"/>
                <a:ea typeface="MS PGothic" panose="020B0600070205080204" charset="-128"/>
              </a:rPr>
              <a:t>U</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N</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X: /etc/rc.config</a:t>
            </a:r>
            <a:endParaRPr lang="en-US" altLang="en-US" sz="2400" dirty="0" smtClean="0">
              <a:latin typeface="+mn-lt"/>
              <a:ea typeface="MS PGothic" panose="020B0600070205080204" charset="-128"/>
            </a:endParaRPr>
          </a:p>
          <a:p>
            <a:r>
              <a:rPr lang="en-US" altLang="en-US" sz="2400" b="1" dirty="0" smtClean="0">
                <a:solidFill>
                  <a:schemeClr val="tx1"/>
                </a:solidFill>
                <a:latin typeface="+mn-lt"/>
                <a:ea typeface="MS PGothic" panose="020B0600070205080204" charset="-128"/>
                <a:cs typeface="MS PGothic" panose="020B0600070205080204" charset="-128"/>
              </a:rPr>
              <a:t>D</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H</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C</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P:</a:t>
            </a:r>
            <a:r>
              <a:rPr lang="en-US" altLang="en-US" sz="2400" dirty="0" smtClean="0">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D</a:t>
            </a:r>
            <a:r>
              <a:rPr lang="en-US" altLang="en-US" sz="2400" dirty="0" smtClean="0">
                <a:latin typeface="+mn-lt"/>
                <a:ea typeface="MS PGothic" panose="020B0600070205080204" charset="-128"/>
                <a:cs typeface="MS PGothic" panose="020B0600070205080204" charset="-128"/>
              </a:rPr>
              <a:t>ynamic </a:t>
            </a:r>
            <a:r>
              <a:rPr lang="en-US" altLang="en-US" sz="2400" b="1" dirty="0" smtClean="0">
                <a:solidFill>
                  <a:schemeClr val="tx1"/>
                </a:solidFill>
                <a:latin typeface="+mn-lt"/>
                <a:ea typeface="MS PGothic" panose="020B0600070205080204" charset="-128"/>
                <a:cs typeface="MS PGothic" panose="020B0600070205080204" charset="-128"/>
              </a:rPr>
              <a:t>H</a:t>
            </a:r>
            <a:r>
              <a:rPr lang="en-US" altLang="en-US" sz="2400" dirty="0" smtClean="0">
                <a:latin typeface="+mn-lt"/>
                <a:ea typeface="MS PGothic" panose="020B0600070205080204" charset="-128"/>
                <a:cs typeface="MS PGothic" panose="020B0600070205080204" charset="-128"/>
              </a:rPr>
              <a:t>ost </a:t>
            </a:r>
            <a:r>
              <a:rPr lang="en-US" altLang="en-US" sz="2400" b="1" dirty="0" smtClean="0">
                <a:solidFill>
                  <a:schemeClr val="tx1"/>
                </a:solidFill>
                <a:latin typeface="+mn-lt"/>
                <a:ea typeface="MS PGothic" panose="020B0600070205080204" charset="-128"/>
                <a:cs typeface="MS PGothic" panose="020B0600070205080204" charset="-128"/>
              </a:rPr>
              <a:t>C</a:t>
            </a:r>
            <a:r>
              <a:rPr lang="en-US" altLang="en-US" sz="2400" dirty="0" smtClean="0">
                <a:latin typeface="+mn-lt"/>
                <a:ea typeface="MS PGothic" panose="020B0600070205080204" charset="-128"/>
                <a:cs typeface="MS PGothic" panose="020B0600070205080204" charset="-128"/>
              </a:rPr>
              <a:t>onfiguration </a:t>
            </a:r>
            <a:r>
              <a:rPr lang="en-US" altLang="en-US" sz="2400" b="1" dirty="0" smtClean="0">
                <a:solidFill>
                  <a:schemeClr val="tx1"/>
                </a:solidFill>
                <a:latin typeface="+mn-lt"/>
                <a:ea typeface="MS PGothic" panose="020B0600070205080204" charset="-128"/>
                <a:cs typeface="MS PGothic" panose="020B0600070205080204" charset="-128"/>
              </a:rPr>
              <a:t>P</a:t>
            </a:r>
            <a:r>
              <a:rPr lang="en-US" altLang="en-US" sz="2400" dirty="0" smtClean="0">
                <a:latin typeface="+mn-lt"/>
                <a:ea typeface="MS PGothic" panose="020B0600070205080204" charset="-128"/>
                <a:cs typeface="MS PGothic" panose="020B0600070205080204" charset="-128"/>
              </a:rPr>
              <a:t>rotocol: dynamically get address from as server</a:t>
            </a:r>
            <a:endParaRPr lang="en-US" altLang="en-US" sz="2400" dirty="0" smtClean="0">
              <a:latin typeface="+mn-lt"/>
              <a:ea typeface="MS PGothic" panose="020B0600070205080204" charset="-128"/>
              <a:cs typeface="MS PGothic" panose="020B0600070205080204" charset="-128"/>
            </a:endParaRPr>
          </a:p>
          <a:p>
            <a:pPr lvl="1"/>
            <a:r>
              <a:rPr lang="en-US" altLang="ja-JP" sz="2400" dirty="0" smtClean="0">
                <a:latin typeface="+mn-lt"/>
                <a:ea typeface="MS PGothic" panose="020B0600070205080204" charset="-128"/>
              </a:rPr>
              <a:t>“plug-and-play”</a:t>
            </a:r>
            <a:endParaRPr lang="en-US" altLang="ja-JP" sz="24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Dynamic Host Configuration Protocol</a:t>
            </a:r>
            <a:endParaRPr lang="en-US" dirty="0"/>
          </a:p>
        </p:txBody>
      </p:sp>
      <p:sp>
        <p:nvSpPr>
          <p:cNvPr id="3" name="Text Placeholder 2"/>
          <p:cNvSpPr>
            <a:spLocks noGrp="1"/>
          </p:cNvSpPr>
          <p:nvPr>
            <p:ph type="body" idx="1"/>
          </p:nvPr>
        </p:nvSpPr>
        <p:spPr>
          <a:xfrm>
            <a:off x="457200" y="1600200"/>
            <a:ext cx="8229600" cy="4525963"/>
          </a:xfrm>
        </p:spPr>
        <p:txBody>
          <a:bodyPr/>
          <a:lstStyle/>
          <a:p>
            <a:pPr marL="339725" indent="-339725">
              <a:buFont typeface="Wingdings" panose="05000000000000000000" pitchFamily="2" charset="2"/>
              <a:buNone/>
            </a:pPr>
            <a:r>
              <a:rPr lang="en-US" altLang="en-US" sz="2000" b="1" dirty="0">
                <a:solidFill>
                  <a:schemeClr val="tx1"/>
                </a:solidFill>
                <a:latin typeface="+mn-lt"/>
                <a:ea typeface="MS PGothic" panose="020B0600070205080204" charset="-128"/>
                <a:cs typeface="MS PGothic" panose="020B0600070205080204" charset="-128"/>
              </a:rPr>
              <a:t>goal: </a:t>
            </a:r>
            <a:r>
              <a:rPr lang="en-US" altLang="en-US" sz="2000" dirty="0">
                <a:latin typeface="+mn-lt"/>
                <a:ea typeface="MS PGothic" panose="020B0600070205080204" charset="-128"/>
                <a:cs typeface="MS PGothic" panose="020B0600070205080204" charset="-128"/>
              </a:rPr>
              <a:t>allow host to </a:t>
            </a:r>
            <a:r>
              <a:rPr lang="en-US" altLang="en-US" sz="2000" b="1" dirty="0">
                <a:solidFill>
                  <a:schemeClr val="tx1"/>
                </a:solidFill>
                <a:latin typeface="+mn-lt"/>
                <a:ea typeface="MS PGothic" panose="020B0600070205080204" charset="-128"/>
                <a:cs typeface="MS PGothic" panose="020B0600070205080204" charset="-128"/>
              </a:rPr>
              <a:t>dynamically</a:t>
            </a:r>
            <a:r>
              <a:rPr lang="en-US" altLang="en-US" sz="2000" i="1"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obtain its </a:t>
            </a:r>
            <a:r>
              <a:rPr lang="en-US" altLang="en-US" sz="20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P </a:t>
            </a:r>
            <a:r>
              <a:rPr lang="en-US" altLang="en-US" sz="2000" dirty="0">
                <a:latin typeface="+mn-lt"/>
                <a:ea typeface="MS PGothic" panose="020B0600070205080204" charset="-128"/>
                <a:cs typeface="MS PGothic" panose="020B0600070205080204" charset="-128"/>
              </a:rPr>
              <a:t>address from network server when it joins network</a:t>
            </a:r>
            <a:endParaRPr lang="en-US" altLang="en-US" sz="2000" dirty="0">
              <a:latin typeface="+mn-lt"/>
              <a:ea typeface="MS PGothic" panose="020B0600070205080204" charset="-128"/>
              <a:cs typeface="MS PGothic" panose="020B0600070205080204" charset="-128"/>
            </a:endParaRPr>
          </a:p>
          <a:p>
            <a:pPr lvl="1">
              <a:buFont typeface="Arial" panose="020B0604020202020204" pitchFamily="34" charset="0"/>
              <a:buChar char="–"/>
            </a:pPr>
            <a:r>
              <a:rPr lang="en-US" altLang="en-US" sz="2000" dirty="0">
                <a:latin typeface="+mn-lt"/>
                <a:ea typeface="MS PGothic" panose="020B0600070205080204" charset="-128"/>
              </a:rPr>
              <a:t>can renew its lease on address in use</a:t>
            </a:r>
            <a:endParaRPr lang="en-US" altLang="en-US" sz="2000" dirty="0">
              <a:latin typeface="+mn-lt"/>
              <a:ea typeface="MS PGothic" panose="020B0600070205080204" charset="-128"/>
            </a:endParaRPr>
          </a:p>
          <a:p>
            <a:pPr lvl="1">
              <a:buFont typeface="Arial" panose="020B0604020202020204" pitchFamily="34" charset="0"/>
              <a:buChar char="–"/>
            </a:pPr>
            <a:r>
              <a:rPr lang="en-US" altLang="en-US" sz="2000" dirty="0">
                <a:latin typeface="+mn-lt"/>
                <a:ea typeface="MS PGothic" panose="020B0600070205080204" charset="-128"/>
              </a:rPr>
              <a:t>allows reuse of addresses (only hold address </a:t>
            </a:r>
            <a:r>
              <a:rPr lang="en-US" altLang="en-US" sz="2000" dirty="0" smtClean="0">
                <a:latin typeface="+mn-lt"/>
                <a:ea typeface="MS PGothic" panose="020B0600070205080204" charset="-128"/>
              </a:rPr>
              <a:t>while connected/”</a:t>
            </a:r>
            <a:r>
              <a:rPr lang="en-US" altLang="ja-JP" sz="2000" dirty="0" smtClean="0">
                <a:latin typeface="+mn-lt"/>
                <a:ea typeface="MS PGothic" panose="020B0600070205080204" charset="-128"/>
              </a:rPr>
              <a:t>on”)</a:t>
            </a:r>
            <a:endParaRPr lang="en-US" altLang="ja-JP" sz="2000" dirty="0">
              <a:latin typeface="+mn-lt"/>
              <a:ea typeface="MS PGothic" panose="020B0600070205080204" charset="-128"/>
            </a:endParaRPr>
          </a:p>
          <a:p>
            <a:pPr lvl="1">
              <a:buFont typeface="Arial" panose="020B0604020202020204" pitchFamily="34" charset="0"/>
              <a:buChar char="–"/>
            </a:pPr>
            <a:r>
              <a:rPr lang="en-US" altLang="en-US" sz="2000" dirty="0">
                <a:latin typeface="+mn-lt"/>
                <a:ea typeface="MS PGothic" panose="020B0600070205080204" charset="-128"/>
              </a:rPr>
              <a:t>support for mobile users who want to join network (more shortly)</a:t>
            </a:r>
            <a:endParaRPr lang="en-US" altLang="en-US" sz="2000" dirty="0">
              <a:latin typeface="+mn-lt"/>
              <a:ea typeface="MS PGothic" panose="020B0600070205080204" charset="-128"/>
            </a:endParaRPr>
          </a:p>
          <a:p>
            <a:pPr>
              <a:buFont typeface="Wingdings" panose="05000000000000000000" pitchFamily="2" charset="2"/>
              <a:buNone/>
            </a:pPr>
            <a:r>
              <a:rPr lang="en-US" altLang="en-US" sz="2000" b="1" dirty="0" smtClean="0">
                <a:solidFill>
                  <a:schemeClr val="tx1"/>
                </a:solidFill>
                <a:latin typeface="+mn-lt"/>
                <a:ea typeface="MS PGothic" panose="020B0600070205080204" charset="-128"/>
                <a:cs typeface="MS PGothic" panose="020B0600070205080204" charset="-128"/>
              </a:rPr>
              <a:t>D</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H</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C</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smtClean="0">
                <a:solidFill>
                  <a:schemeClr val="tx1"/>
                </a:solidFill>
                <a:latin typeface="+mn-lt"/>
                <a:ea typeface="MS PGothic" panose="020B0600070205080204" charset="-128"/>
                <a:cs typeface="MS PGothic" panose="020B0600070205080204" charset="-128"/>
              </a:rPr>
              <a:t>P </a:t>
            </a:r>
            <a:r>
              <a:rPr lang="en-US" altLang="en-US" sz="2000" b="1" dirty="0">
                <a:solidFill>
                  <a:schemeClr val="tx1"/>
                </a:solidFill>
                <a:latin typeface="+mn-lt"/>
                <a:ea typeface="MS PGothic" panose="020B0600070205080204" charset="-128"/>
                <a:cs typeface="MS PGothic" panose="020B0600070205080204" charset="-128"/>
              </a:rPr>
              <a:t>overview:</a:t>
            </a:r>
            <a:endParaRPr lang="en-US" altLang="en-US" sz="2000" b="1" dirty="0">
              <a:solidFill>
                <a:schemeClr val="tx1"/>
              </a:solidFill>
              <a:latin typeface="+mn-lt"/>
              <a:ea typeface="MS PGothic" panose="020B0600070205080204" charset="-128"/>
              <a:cs typeface="MS PGothic" panose="020B0600070205080204" charset="-128"/>
            </a:endParaRPr>
          </a:p>
          <a:p>
            <a:pPr lvl="1"/>
            <a:r>
              <a:rPr lang="en-US" altLang="en-US" sz="2000" dirty="0">
                <a:latin typeface="+mn-lt"/>
                <a:ea typeface="MS PGothic" panose="020B0600070205080204" charset="-128"/>
              </a:rPr>
              <a:t>host broadcasts </a:t>
            </a:r>
            <a:r>
              <a:rPr lang="en-US" altLang="en-US" sz="2000" b="1" dirty="0" smtClean="0">
                <a:solidFill>
                  <a:schemeClr val="tx1"/>
                </a:solidFill>
                <a:latin typeface="+mn-lt"/>
                <a:ea typeface="MS PGothic" panose="020B0600070205080204" charset="-128"/>
              </a:rPr>
              <a:t>“</a:t>
            </a:r>
            <a:r>
              <a:rPr lang="en-US" altLang="en-US" sz="2000" b="1" dirty="0" smtClean="0">
                <a:solidFill>
                  <a:schemeClr val="tx1"/>
                </a:solidFill>
                <a:latin typeface="+mn-lt"/>
                <a:ea typeface="MS PGothic" panose="020B0600070205080204" charset="-128"/>
                <a:cs typeface="MS PGothic" panose="020B0600070205080204" charset="-128"/>
              </a:rPr>
              <a:t>D</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H</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C</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P</a:t>
            </a:r>
            <a:r>
              <a:rPr lang="en-US" altLang="ja-JP" sz="2000" b="1" dirty="0" smtClean="0">
                <a:solidFill>
                  <a:schemeClr val="tx1"/>
                </a:solidFill>
                <a:latin typeface="+mn-lt"/>
                <a:ea typeface="MS PGothic" panose="020B0600070205080204" charset="-128"/>
              </a:rPr>
              <a:t> discover” </a:t>
            </a:r>
            <a:r>
              <a:rPr lang="en-US" altLang="ja-JP" sz="2000" dirty="0" smtClean="0">
                <a:latin typeface="+mn-lt"/>
                <a:ea typeface="MS PGothic" panose="020B0600070205080204" charset="-128"/>
              </a:rPr>
              <a:t>msg </a:t>
            </a:r>
            <a:r>
              <a:rPr lang="en-US" altLang="ja-JP" sz="2000" dirty="0">
                <a:latin typeface="+mn-lt"/>
                <a:ea typeface="MS PGothic" panose="020B0600070205080204" charset="-128"/>
              </a:rPr>
              <a:t>[optional]</a:t>
            </a:r>
            <a:endParaRPr lang="en-US" altLang="ja-JP" sz="2000" dirty="0">
              <a:latin typeface="+mn-lt"/>
              <a:ea typeface="MS PGothic" panose="020B0600070205080204" charset="-128"/>
            </a:endParaRPr>
          </a:p>
          <a:p>
            <a:pPr lvl="1"/>
            <a:r>
              <a:rPr lang="en-US" altLang="en-US" sz="2000" dirty="0" smtClean="0">
                <a:latin typeface="+mn-lt"/>
                <a:ea typeface="MS PGothic" panose="020B0600070205080204" charset="-128"/>
              </a:rPr>
              <a:t>D</a:t>
            </a:r>
            <a:r>
              <a:rPr lang="en-US" altLang="en-US" sz="100" dirty="0" smtClean="0">
                <a:latin typeface="+mn-lt"/>
                <a:ea typeface="MS PGothic" panose="020B0600070205080204" charset="-128"/>
              </a:rPr>
              <a:t> </a:t>
            </a:r>
            <a:r>
              <a:rPr lang="en-US" altLang="en-US" sz="2000" dirty="0" smtClean="0">
                <a:latin typeface="+mn-lt"/>
                <a:ea typeface="MS PGothic" panose="020B0600070205080204" charset="-128"/>
              </a:rPr>
              <a:t>H</a:t>
            </a:r>
            <a:r>
              <a:rPr lang="en-US" altLang="en-US" sz="100" dirty="0" smtClean="0">
                <a:latin typeface="+mn-lt"/>
                <a:ea typeface="MS PGothic" panose="020B0600070205080204" charset="-128"/>
              </a:rPr>
              <a:t> </a:t>
            </a:r>
            <a:r>
              <a:rPr lang="en-US" altLang="en-US" sz="2000" dirty="0" smtClean="0">
                <a:latin typeface="+mn-lt"/>
                <a:ea typeface="MS PGothic" panose="020B0600070205080204" charset="-128"/>
              </a:rPr>
              <a:t>C</a:t>
            </a:r>
            <a:r>
              <a:rPr lang="en-US" altLang="en-US" sz="100" dirty="0" smtClean="0">
                <a:latin typeface="+mn-lt"/>
                <a:ea typeface="MS PGothic" panose="020B0600070205080204" charset="-128"/>
              </a:rPr>
              <a:t> </a:t>
            </a:r>
            <a:r>
              <a:rPr lang="en-US" altLang="en-US" sz="2000" dirty="0" smtClean="0">
                <a:latin typeface="+mn-lt"/>
                <a:ea typeface="MS PGothic" panose="020B0600070205080204" charset="-128"/>
              </a:rPr>
              <a:t>P </a:t>
            </a:r>
            <a:r>
              <a:rPr lang="en-US" altLang="en-US" sz="2000" dirty="0">
                <a:latin typeface="+mn-lt"/>
                <a:ea typeface="MS PGothic" panose="020B0600070205080204" charset="-128"/>
              </a:rPr>
              <a:t>server responds with </a:t>
            </a:r>
            <a:r>
              <a:rPr lang="en-US" altLang="en-US" sz="2000" b="1" dirty="0" smtClean="0">
                <a:solidFill>
                  <a:schemeClr val="tx1"/>
                </a:solidFill>
                <a:latin typeface="+mn-lt"/>
                <a:ea typeface="MS PGothic" panose="020B0600070205080204" charset="-128"/>
              </a:rPr>
              <a:t>“</a:t>
            </a:r>
            <a:r>
              <a:rPr lang="en-US" altLang="en-US" sz="2000" b="1" dirty="0" smtClean="0">
                <a:solidFill>
                  <a:schemeClr val="tx1"/>
                </a:solidFill>
                <a:latin typeface="+mn-lt"/>
                <a:ea typeface="MS PGothic" panose="020B0600070205080204" charset="-128"/>
                <a:cs typeface="MS PGothic" panose="020B0600070205080204" charset="-128"/>
              </a:rPr>
              <a:t>D</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H</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C</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P</a:t>
            </a:r>
            <a:r>
              <a:rPr lang="en-US" altLang="ja-JP" sz="2000" b="1" dirty="0" smtClean="0">
                <a:solidFill>
                  <a:schemeClr val="tx1"/>
                </a:solidFill>
                <a:latin typeface="+mn-lt"/>
                <a:ea typeface="MS PGothic" panose="020B0600070205080204" charset="-128"/>
              </a:rPr>
              <a:t> offer” </a:t>
            </a:r>
            <a:r>
              <a:rPr lang="en-US" altLang="ja-JP" sz="2000" dirty="0">
                <a:latin typeface="+mn-lt"/>
                <a:ea typeface="MS PGothic" panose="020B0600070205080204" charset="-128"/>
              </a:rPr>
              <a:t>msg [optional]</a:t>
            </a:r>
            <a:endParaRPr lang="en-US" altLang="ja-JP" sz="2000" dirty="0">
              <a:latin typeface="+mn-lt"/>
              <a:ea typeface="MS PGothic" panose="020B0600070205080204" charset="-128"/>
            </a:endParaRPr>
          </a:p>
          <a:p>
            <a:pPr lvl="1"/>
            <a:r>
              <a:rPr lang="en-US" altLang="en-US" sz="2000" dirty="0">
                <a:latin typeface="+mn-lt"/>
                <a:ea typeface="MS PGothic" panose="020B0600070205080204" charset="-128"/>
              </a:rPr>
              <a:t>host requests </a:t>
            </a:r>
            <a:r>
              <a:rPr lang="en-US" altLang="en-US" sz="20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000" dirty="0" smtClean="0">
                <a:latin typeface="+mn-lt"/>
                <a:ea typeface="MS PGothic" panose="020B0600070205080204" charset="-128"/>
              </a:rPr>
              <a:t>P </a:t>
            </a:r>
            <a:r>
              <a:rPr lang="en-US" altLang="en-US" sz="2000" dirty="0">
                <a:latin typeface="+mn-lt"/>
                <a:ea typeface="MS PGothic" panose="020B0600070205080204" charset="-128"/>
              </a:rPr>
              <a:t>address: </a:t>
            </a:r>
            <a:r>
              <a:rPr lang="en-US" altLang="en-US" sz="2000" b="1" dirty="0" smtClean="0">
                <a:solidFill>
                  <a:schemeClr val="tx1"/>
                </a:solidFill>
                <a:latin typeface="+mn-lt"/>
                <a:ea typeface="MS PGothic" panose="020B0600070205080204" charset="-128"/>
              </a:rPr>
              <a:t>“</a:t>
            </a:r>
            <a:r>
              <a:rPr lang="en-US" altLang="en-US" sz="2000" b="1" dirty="0" smtClean="0">
                <a:solidFill>
                  <a:schemeClr val="tx1"/>
                </a:solidFill>
                <a:latin typeface="+mn-lt"/>
                <a:ea typeface="MS PGothic" panose="020B0600070205080204" charset="-128"/>
                <a:cs typeface="MS PGothic" panose="020B0600070205080204" charset="-128"/>
              </a:rPr>
              <a:t>D</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H</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C</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P</a:t>
            </a:r>
            <a:r>
              <a:rPr lang="en-US" altLang="ja-JP" sz="2000" b="1" dirty="0" smtClean="0">
                <a:solidFill>
                  <a:schemeClr val="tx1"/>
                </a:solidFill>
                <a:latin typeface="+mn-lt"/>
                <a:ea typeface="MS PGothic" panose="020B0600070205080204" charset="-128"/>
              </a:rPr>
              <a:t> request” </a:t>
            </a:r>
            <a:r>
              <a:rPr lang="en-US" altLang="ja-JP" sz="2000" dirty="0">
                <a:latin typeface="+mn-lt"/>
                <a:ea typeface="MS PGothic" panose="020B0600070205080204" charset="-128"/>
              </a:rPr>
              <a:t>msg</a:t>
            </a:r>
            <a:endParaRPr lang="en-US" altLang="ja-JP" sz="2000" dirty="0">
              <a:latin typeface="+mn-lt"/>
              <a:ea typeface="MS PGothic" panose="020B0600070205080204" charset="-128"/>
            </a:endParaRPr>
          </a:p>
          <a:p>
            <a:pPr lvl="1"/>
            <a:r>
              <a:rPr lang="en-US" altLang="en-US" sz="2000" dirty="0">
                <a:latin typeface="+mn-lt"/>
                <a:ea typeface="MS PGothic" panose="020B0600070205080204" charset="-128"/>
              </a:rPr>
              <a:t>D</a:t>
            </a:r>
            <a:r>
              <a:rPr lang="en-US" altLang="en-US" sz="100" dirty="0">
                <a:latin typeface="+mn-lt"/>
                <a:ea typeface="MS PGothic" panose="020B0600070205080204" charset="-128"/>
              </a:rPr>
              <a:t> </a:t>
            </a:r>
            <a:r>
              <a:rPr lang="en-US" altLang="en-US" sz="2000" dirty="0">
                <a:latin typeface="+mn-lt"/>
                <a:ea typeface="MS PGothic" panose="020B0600070205080204" charset="-128"/>
              </a:rPr>
              <a:t>H</a:t>
            </a:r>
            <a:r>
              <a:rPr lang="en-US" altLang="en-US" sz="100" dirty="0">
                <a:latin typeface="+mn-lt"/>
                <a:ea typeface="MS PGothic" panose="020B0600070205080204" charset="-128"/>
              </a:rPr>
              <a:t> </a:t>
            </a:r>
            <a:r>
              <a:rPr lang="en-US" altLang="en-US" sz="2000" dirty="0">
                <a:latin typeface="+mn-lt"/>
                <a:ea typeface="MS PGothic" panose="020B0600070205080204" charset="-128"/>
              </a:rPr>
              <a:t>C</a:t>
            </a:r>
            <a:r>
              <a:rPr lang="en-US" altLang="en-US" sz="100" dirty="0">
                <a:latin typeface="+mn-lt"/>
                <a:ea typeface="MS PGothic" panose="020B0600070205080204" charset="-128"/>
              </a:rPr>
              <a:t> </a:t>
            </a:r>
            <a:r>
              <a:rPr lang="en-US" altLang="en-US" sz="2000" dirty="0">
                <a:latin typeface="+mn-lt"/>
                <a:ea typeface="MS PGothic" panose="020B0600070205080204" charset="-128"/>
              </a:rPr>
              <a:t>P</a:t>
            </a:r>
            <a:r>
              <a:rPr lang="en-US" altLang="en-US" sz="2000" dirty="0" smtClean="0">
                <a:latin typeface="+mn-lt"/>
                <a:ea typeface="MS PGothic" panose="020B0600070205080204" charset="-128"/>
              </a:rPr>
              <a:t> </a:t>
            </a:r>
            <a:r>
              <a:rPr lang="en-US" altLang="en-US" sz="2000" dirty="0">
                <a:latin typeface="+mn-lt"/>
                <a:ea typeface="MS PGothic" panose="020B0600070205080204" charset="-128"/>
              </a:rPr>
              <a:t>server sends address: </a:t>
            </a:r>
            <a:r>
              <a:rPr lang="en-US" altLang="en-US" sz="2000" b="1" dirty="0" smtClean="0">
                <a:solidFill>
                  <a:schemeClr val="tx1"/>
                </a:solidFill>
                <a:latin typeface="+mn-lt"/>
                <a:ea typeface="MS PGothic" panose="020B0600070205080204" charset="-128"/>
              </a:rPr>
              <a:t>“</a:t>
            </a:r>
            <a:r>
              <a:rPr lang="en-US" altLang="en-US" sz="2000" b="1" dirty="0" smtClean="0">
                <a:solidFill>
                  <a:schemeClr val="tx1"/>
                </a:solidFill>
                <a:latin typeface="+mn-lt"/>
                <a:ea typeface="MS PGothic" panose="020B0600070205080204" charset="-128"/>
                <a:cs typeface="MS PGothic" panose="020B0600070205080204" charset="-128"/>
              </a:rPr>
              <a:t>D</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H</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C</a:t>
            </a:r>
            <a:r>
              <a:rPr lang="en-US" altLang="en-US" sz="100" b="1" dirty="0">
                <a:solidFill>
                  <a:schemeClr val="tx1"/>
                </a:solidFill>
                <a:latin typeface="+mn-lt"/>
                <a:ea typeface="MS PGothic" panose="020B0600070205080204" charset="-128"/>
                <a:cs typeface="MS PGothic" panose="020B0600070205080204" charset="-128"/>
              </a:rPr>
              <a:t> </a:t>
            </a:r>
            <a:r>
              <a:rPr lang="en-US" altLang="en-US" sz="2000" b="1" dirty="0">
                <a:solidFill>
                  <a:schemeClr val="tx1"/>
                </a:solidFill>
                <a:latin typeface="+mn-lt"/>
                <a:ea typeface="MS PGothic" panose="020B0600070205080204" charset="-128"/>
                <a:cs typeface="MS PGothic" panose="020B0600070205080204" charset="-128"/>
              </a:rPr>
              <a:t>P</a:t>
            </a:r>
            <a:r>
              <a:rPr lang="en-US" altLang="ja-JP" sz="2000" b="1" dirty="0" smtClean="0">
                <a:solidFill>
                  <a:schemeClr val="tx1"/>
                </a:solidFill>
                <a:latin typeface="+mn-lt"/>
                <a:ea typeface="MS PGothic" panose="020B0600070205080204" charset="-128"/>
              </a:rPr>
              <a:t> ack” </a:t>
            </a:r>
            <a:r>
              <a:rPr lang="en-US" altLang="ja-JP" sz="2000" dirty="0" smtClean="0">
                <a:latin typeface="+mn-lt"/>
                <a:ea typeface="MS PGothic" panose="020B0600070205080204" charset="-128"/>
              </a:rPr>
              <a:t>msg</a:t>
            </a:r>
            <a:endParaRPr lang="en-US" altLang="ja-JP" sz="20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 Client-Server Scenario </a:t>
            </a:r>
            <a:r>
              <a:rPr lang="en-US" sz="2000" b="0" dirty="0" smtClean="0"/>
              <a:t>(1 of 2)</a:t>
            </a:r>
            <a:endParaRPr lang="en-US" sz="2000" b="0" dirty="0"/>
          </a:p>
        </p:txBody>
      </p:sp>
      <p:pic>
        <p:nvPicPr>
          <p:cNvPr id="4" name="Picture 3" descr="A diagram has 3 linked groups of internet with P Cs. Each group links to a central router. Each link has a series of numbers. Central router. Link to left group, 223 period 1 period 1 period 4. Left group number, 223 period 1 period 1 period 0 forward slash 24. There are 3 P Cs. P C 1, 223 period 1 period 1 period 1. P C 2, 223 period 1 period 1 period 2. P C 3, 223 period 1 period 1 period 3. Router. Link to bottom group, 223 period 1 period 3 period 27. Bottom group number, 223 period 1 period 3 period 0 forward slash 24. There are 2 P Cs. P C 1, 223 period 1 period 3 period 1. P C 2, 223 period 1 period 3 period 2. Router. Link to right internet group, 223 period 1 period 2 period 9. Right group number, 223 period 1 period 2 period 0 forward slash 24. There are 2 P Cs. P C 1, 223 period 1 period 2 period 1. P C 2, 223 period 1 period 2 period 2. Beside the group on the left, is a connected D H C P server. Beside the group on the right, is an arriving D H C P, client needs address in this network."/>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3167" y="1735884"/>
            <a:ext cx="7177667" cy="4205099"/>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 </a:t>
            </a:r>
            <a:r>
              <a:rPr lang="en-US" dirty="0"/>
              <a:t>Client-Server Scenario </a:t>
            </a:r>
            <a:r>
              <a:rPr lang="en-US" sz="2000" b="0" dirty="0" smtClean="0"/>
              <a:t>(2 </a:t>
            </a:r>
            <a:r>
              <a:rPr lang="en-US" sz="2000" b="0" dirty="0"/>
              <a:t>of 2)</a:t>
            </a:r>
            <a:endParaRPr lang="en-US" dirty="0"/>
          </a:p>
        </p:txBody>
      </p:sp>
      <p:pic>
        <p:nvPicPr>
          <p:cNvPr id="3" name="Picture 2" descr="A diagram of a server and laptop side by side. 2 parallel vertical arrows point down, 1 from each. 4 arrows with notes bounce between the lines, like zig zags. Server, left. Laptop, right. Laptop, arriving client. An arrow points downward left toward the server side. Notes, D H C P discover. Broadcast, is there a D H C P server out there? Server, D H C P server, 223 period 1 period 2 period 5. An arrow points downward right toward client. Notes, D H C P offer. Broadcast, I’m a D H C P server. Here’s an I P address you can use. Client. An arrow points downward left toward server. Notes, D H C P request. Broadcast, O K. I’ll take that I P address. Server. An arrow points downward right toward client. Notes, D H C P A C K. Broadcast, O K. You’ve got that I P addres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1486" y="1807163"/>
            <a:ext cx="5221028" cy="442354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More Than </a:t>
            </a:r>
            <a:r>
              <a:rPr lang="en-US" dirty="0" smtClean="0"/>
              <a:t>I</a:t>
            </a:r>
            <a:r>
              <a:rPr lang="en-US" sz="100" dirty="0" smtClean="0"/>
              <a:t> </a:t>
            </a:r>
            <a:r>
              <a:rPr lang="en-US" dirty="0" smtClean="0"/>
              <a:t>P </a:t>
            </a:r>
            <a:r>
              <a:rPr lang="en-US" dirty="0"/>
              <a:t>Addresses</a:t>
            </a:r>
            <a:endParaRPr lang="en-US" dirty="0"/>
          </a:p>
        </p:txBody>
      </p:sp>
      <p:sp>
        <p:nvSpPr>
          <p:cNvPr id="3" name="Text Placeholder 2"/>
          <p:cNvSpPr>
            <a:spLocks noGrp="1"/>
          </p:cNvSpPr>
          <p:nvPr>
            <p:ph type="body" idx="1"/>
          </p:nvPr>
        </p:nvSpPr>
        <p:spPr/>
        <p:txBody>
          <a:bodyPr/>
          <a:lstStyle/>
          <a:p>
            <a:pPr marL="0" indent="0">
              <a:buFont typeface="Wingdings" panose="05000000000000000000" charset="0"/>
              <a:buNone/>
              <a:defRPr/>
            </a:pPr>
            <a:r>
              <a:rPr lang="en-US" sz="2400" dirty="0" smtClean="0">
                <a:latin typeface="+mn-lt"/>
              </a:rPr>
              <a:t>D</a:t>
            </a:r>
            <a:r>
              <a:rPr lang="en-US" sz="100" dirty="0" smtClean="0">
                <a:latin typeface="+mn-lt"/>
              </a:rPr>
              <a:t> </a:t>
            </a:r>
            <a:r>
              <a:rPr lang="en-US" sz="2400" dirty="0" smtClean="0">
                <a:latin typeface="+mn-lt"/>
              </a:rPr>
              <a:t>H</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P </a:t>
            </a:r>
            <a:r>
              <a:rPr lang="en-US" sz="2400" dirty="0">
                <a:latin typeface="+mn-lt"/>
              </a:rPr>
              <a:t>can return more than just allocated </a:t>
            </a:r>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 on subnet:</a:t>
            </a:r>
            <a:endParaRPr lang="en-US" sz="2400" dirty="0">
              <a:latin typeface="+mn-lt"/>
            </a:endParaRPr>
          </a:p>
          <a:p>
            <a:pPr marL="255905" lvl="1" indent="-255905">
              <a:buFont typeface="Arial" panose="020B0604020202020204"/>
              <a:buChar char="•"/>
              <a:defRPr/>
            </a:pPr>
            <a:r>
              <a:rPr lang="en-US" sz="2400" dirty="0" smtClean="0">
                <a:latin typeface="+mn-lt"/>
              </a:rPr>
              <a:t>address of first-hop router for </a:t>
            </a:r>
            <a:r>
              <a:rPr lang="en-US" sz="2400" dirty="0">
                <a:latin typeface="+mn-lt"/>
              </a:rPr>
              <a:t>client</a:t>
            </a:r>
            <a:endParaRPr lang="en-US" sz="2400" dirty="0">
              <a:latin typeface="+mn-lt"/>
            </a:endParaRPr>
          </a:p>
          <a:p>
            <a:pPr marL="255905" lvl="1" indent="-255905">
              <a:buFont typeface="Arial" panose="020B0604020202020204"/>
              <a:buChar char="•"/>
              <a:defRPr/>
            </a:pPr>
            <a:r>
              <a:rPr lang="en-US" sz="2400" dirty="0">
                <a:latin typeface="+mn-lt"/>
              </a:rPr>
              <a:t>name and </a:t>
            </a:r>
            <a:r>
              <a:rPr lang="en-US" sz="2400" dirty="0" smtClean="0">
                <a:latin typeface="+mn-lt"/>
              </a:rPr>
              <a:t>I</a:t>
            </a:r>
            <a:r>
              <a:rPr lang="en-US" sz="100" dirty="0" smtClean="0">
                <a:latin typeface="+mn-lt"/>
              </a:rPr>
              <a:t> </a:t>
            </a:r>
            <a:r>
              <a:rPr lang="en-US" sz="2400" dirty="0" smtClean="0">
                <a:latin typeface="+mn-lt"/>
              </a:rPr>
              <a:t>P </a:t>
            </a:r>
            <a:r>
              <a:rPr lang="en-US" sz="2400" dirty="0">
                <a:latin typeface="+mn-lt"/>
              </a:rPr>
              <a:t>address of </a:t>
            </a:r>
            <a:r>
              <a:rPr lang="en-US" sz="2400" dirty="0" smtClean="0">
                <a:latin typeface="+mn-lt"/>
              </a:rPr>
              <a:t>D</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S </a:t>
            </a:r>
            <a:r>
              <a:rPr lang="en-US" sz="2400" dirty="0">
                <a:latin typeface="+mn-lt"/>
              </a:rPr>
              <a:t>sever</a:t>
            </a:r>
            <a:endParaRPr lang="en-US" sz="2400" dirty="0">
              <a:latin typeface="+mn-lt"/>
            </a:endParaRPr>
          </a:p>
          <a:p>
            <a:pPr marL="255905" lvl="1" indent="-255905">
              <a:buFont typeface="Arial" panose="020B0604020202020204"/>
              <a:buChar char="•"/>
              <a:defRPr/>
            </a:pPr>
            <a:r>
              <a:rPr lang="en-US" sz="2400" dirty="0">
                <a:latin typeface="+mn-lt"/>
              </a:rPr>
              <a:t>network mask (indicating network versus host portion of address</a:t>
            </a:r>
            <a:r>
              <a:rPr lang="en-US" sz="2400" dirty="0" smtClean="0">
                <a:latin typeface="+mn-lt"/>
              </a:rPr>
              <a:t>)</a:t>
            </a:r>
            <a:endParaRPr lang="en-US" sz="2400" dirty="0">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a:t>
            </a:r>
            <a:r>
              <a:rPr lang="en-US" dirty="0" smtClean="0"/>
              <a:t>Example </a:t>
            </a:r>
            <a:r>
              <a:rPr lang="en-US" sz="2000" b="0" dirty="0" smtClean="0"/>
              <a:t>(1 of 2)</a:t>
            </a:r>
            <a:endParaRPr lang="en-US" sz="2000" b="0" dirty="0"/>
          </a:p>
        </p:txBody>
      </p:sp>
      <p:sp>
        <p:nvSpPr>
          <p:cNvPr id="3" name="Text Placeholder 2"/>
          <p:cNvSpPr>
            <a:spLocks noGrp="1"/>
          </p:cNvSpPr>
          <p:nvPr>
            <p:ph type="body" idx="1"/>
          </p:nvPr>
        </p:nvSpPr>
        <p:spPr>
          <a:xfrm>
            <a:off x="457201" y="1600200"/>
            <a:ext cx="4911212" cy="4525963"/>
          </a:xfrm>
        </p:spPr>
        <p:txBody>
          <a:bodyPr/>
          <a:lstStyle/>
          <a:p>
            <a:r>
              <a:rPr lang="en-US" sz="2000" dirty="0">
                <a:latin typeface="+mn-lt"/>
              </a:rPr>
              <a:t>connecting laptop needs its </a:t>
            </a:r>
            <a:r>
              <a:rPr lang="en-US" sz="2000" dirty="0" smtClean="0">
                <a:latin typeface="+mn-lt"/>
              </a:rPr>
              <a:t>I</a:t>
            </a:r>
            <a:r>
              <a:rPr lang="en-US" sz="100" dirty="0" smtClean="0">
                <a:latin typeface="+mn-lt"/>
              </a:rPr>
              <a:t> </a:t>
            </a:r>
            <a:r>
              <a:rPr lang="en-US" sz="2000" dirty="0" smtClean="0">
                <a:latin typeface="+mn-lt"/>
              </a:rPr>
              <a:t>P </a:t>
            </a:r>
            <a:r>
              <a:rPr lang="en-US" sz="2000" dirty="0">
                <a:latin typeface="+mn-lt"/>
              </a:rPr>
              <a:t>address, addr of first-hop router, addr of </a:t>
            </a:r>
            <a:r>
              <a:rPr lang="en-US" sz="2000" dirty="0" smtClean="0">
                <a:latin typeface="+mn-lt"/>
              </a:rPr>
              <a:t>D</a:t>
            </a:r>
            <a:r>
              <a:rPr lang="en-US" sz="100" dirty="0" smtClean="0">
                <a:latin typeface="+mn-lt"/>
              </a:rPr>
              <a:t> </a:t>
            </a:r>
            <a:r>
              <a:rPr lang="en-US" sz="2000" dirty="0" smtClean="0">
                <a:latin typeface="+mn-lt"/>
              </a:rPr>
              <a:t>N</a:t>
            </a:r>
            <a:r>
              <a:rPr lang="en-US" sz="100" dirty="0" smtClean="0">
                <a:latin typeface="+mn-lt"/>
              </a:rPr>
              <a:t> </a:t>
            </a:r>
            <a:r>
              <a:rPr lang="en-US" sz="2000" dirty="0" smtClean="0">
                <a:latin typeface="+mn-lt"/>
              </a:rPr>
              <a:t>S </a:t>
            </a:r>
            <a:r>
              <a:rPr lang="en-US" sz="2000" dirty="0">
                <a:latin typeface="+mn-lt"/>
              </a:rPr>
              <a:t>server: use </a:t>
            </a:r>
            <a:r>
              <a:rPr lang="en-US" sz="2000" dirty="0" smtClean="0">
                <a:latin typeface="+mn-lt"/>
              </a:rPr>
              <a:t>D</a:t>
            </a:r>
            <a:r>
              <a:rPr lang="en-US" sz="100" dirty="0" smtClean="0">
                <a:latin typeface="+mn-lt"/>
              </a:rPr>
              <a:t> </a:t>
            </a:r>
            <a:r>
              <a:rPr lang="en-US" sz="2000" dirty="0" smtClean="0">
                <a:latin typeface="+mn-lt"/>
              </a:rPr>
              <a:t>H</a:t>
            </a:r>
            <a:r>
              <a:rPr lang="en-US" sz="100" dirty="0" smtClean="0">
                <a:latin typeface="+mn-lt"/>
              </a:rPr>
              <a:t> </a:t>
            </a:r>
            <a:r>
              <a:rPr lang="en-US" sz="2000" dirty="0" smtClean="0">
                <a:latin typeface="+mn-lt"/>
              </a:rPr>
              <a:t>C</a:t>
            </a:r>
            <a:r>
              <a:rPr lang="en-US" sz="100" dirty="0" smtClean="0">
                <a:latin typeface="+mn-lt"/>
              </a:rPr>
              <a:t> </a:t>
            </a:r>
            <a:r>
              <a:rPr lang="en-US" sz="2000" dirty="0" smtClean="0">
                <a:latin typeface="+mn-lt"/>
              </a:rPr>
              <a:t>P</a:t>
            </a:r>
            <a:endParaRPr lang="en-US" sz="2000" dirty="0" smtClean="0">
              <a:latin typeface="+mn-lt"/>
            </a:endParaRPr>
          </a:p>
          <a:p>
            <a:r>
              <a:rPr lang="en-US" altLang="en-US" sz="2000" dirty="0" smtClean="0">
                <a:latin typeface="+mn-lt"/>
              </a:rPr>
              <a:t>D</a:t>
            </a:r>
            <a:r>
              <a:rPr lang="en-US" altLang="en-US" sz="100" dirty="0" smtClean="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C</a:t>
            </a:r>
            <a:r>
              <a:rPr lang="en-US" altLang="en-US" sz="100" dirty="0" smtClean="0">
                <a:latin typeface="+mn-lt"/>
              </a:rPr>
              <a:t> </a:t>
            </a:r>
            <a:r>
              <a:rPr lang="en-US" altLang="en-US" sz="2000" dirty="0" smtClean="0">
                <a:latin typeface="+mn-lt"/>
              </a:rPr>
              <a:t>P </a:t>
            </a:r>
            <a:r>
              <a:rPr lang="en-US" altLang="en-US" sz="2000" dirty="0">
                <a:latin typeface="+mn-lt"/>
              </a:rPr>
              <a:t>request encapsulated in </a:t>
            </a:r>
            <a:r>
              <a:rPr lang="en-US" altLang="en-US" sz="2000" dirty="0" smtClean="0">
                <a:latin typeface="+mn-lt"/>
              </a:rPr>
              <a:t>U</a:t>
            </a:r>
            <a:r>
              <a:rPr lang="en-US" altLang="en-US" sz="100" dirty="0" smtClean="0">
                <a:latin typeface="+mn-lt"/>
              </a:rPr>
              <a:t> </a:t>
            </a:r>
            <a:r>
              <a:rPr lang="en-US" altLang="en-US" sz="2000" dirty="0" smtClean="0">
                <a:latin typeface="+mn-lt"/>
              </a:rPr>
              <a:t>D</a:t>
            </a:r>
            <a:r>
              <a:rPr lang="en-US" altLang="en-US" sz="100" dirty="0" smtClean="0">
                <a:latin typeface="+mn-lt"/>
              </a:rPr>
              <a:t> </a:t>
            </a:r>
            <a:r>
              <a:rPr lang="en-US" altLang="en-US" sz="2000" dirty="0" smtClean="0">
                <a:latin typeface="+mn-lt"/>
              </a:rPr>
              <a:t>P</a:t>
            </a:r>
            <a:r>
              <a:rPr lang="en-US" altLang="en-US" sz="2000" dirty="0">
                <a:latin typeface="+mn-lt"/>
              </a:rPr>
              <a:t>, encapsulated in </a:t>
            </a:r>
            <a:r>
              <a:rPr lang="en-US" altLang="en-US" sz="2000" dirty="0" smtClean="0">
                <a:latin typeface="+mn-lt"/>
              </a:rPr>
              <a:t>I</a:t>
            </a:r>
            <a:r>
              <a:rPr lang="en-US" altLang="en-US" sz="100" dirty="0" smtClean="0">
                <a:latin typeface="+mn-lt"/>
              </a:rPr>
              <a:t> </a:t>
            </a:r>
            <a:r>
              <a:rPr lang="en-US" altLang="en-US" sz="2000" dirty="0" smtClean="0">
                <a:latin typeface="+mn-lt"/>
              </a:rPr>
              <a:t>P</a:t>
            </a:r>
            <a:r>
              <a:rPr lang="en-US" altLang="en-US" sz="2000" dirty="0">
                <a:latin typeface="+mn-lt"/>
              </a:rPr>
              <a:t>, encapsulated in 802.1 Ethernet</a:t>
            </a:r>
            <a:endParaRPr lang="en-US" altLang="en-US" sz="2000" dirty="0">
              <a:latin typeface="+mn-lt"/>
            </a:endParaRPr>
          </a:p>
          <a:p>
            <a:r>
              <a:rPr lang="en-US" altLang="en-US" sz="2000" dirty="0">
                <a:latin typeface="+mn-lt"/>
              </a:rPr>
              <a:t>Ethernet frame broadcast (dest: FFFFFFFFFFFF) on </a:t>
            </a:r>
            <a:r>
              <a:rPr lang="en-US" altLang="en-US" sz="2000" dirty="0" smtClean="0">
                <a:latin typeface="+mn-lt"/>
              </a:rPr>
              <a:t>LAN</a:t>
            </a:r>
            <a:r>
              <a:rPr lang="en-US" altLang="en-US" sz="2000" dirty="0">
                <a:latin typeface="+mn-lt"/>
              </a:rPr>
              <a:t>, received at router running </a:t>
            </a:r>
            <a:r>
              <a:rPr lang="en-US" altLang="en-US" sz="2000" dirty="0" smtClean="0">
                <a:latin typeface="+mn-lt"/>
              </a:rPr>
              <a:t>D</a:t>
            </a:r>
            <a:r>
              <a:rPr lang="en-US" altLang="en-US" sz="100" dirty="0" smtClean="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C</a:t>
            </a:r>
            <a:r>
              <a:rPr lang="en-US" altLang="en-US" sz="100" dirty="0" smtClean="0">
                <a:latin typeface="+mn-lt"/>
              </a:rPr>
              <a:t> </a:t>
            </a:r>
            <a:r>
              <a:rPr lang="en-US" altLang="en-US" sz="2000" dirty="0" smtClean="0">
                <a:latin typeface="+mn-lt"/>
              </a:rPr>
              <a:t>P </a:t>
            </a:r>
            <a:r>
              <a:rPr lang="en-US" altLang="en-US" sz="2000" dirty="0">
                <a:latin typeface="+mn-lt"/>
              </a:rPr>
              <a:t>server</a:t>
            </a:r>
            <a:endParaRPr lang="en-US" altLang="en-US" sz="2000" dirty="0">
              <a:latin typeface="+mn-lt"/>
            </a:endParaRPr>
          </a:p>
          <a:p>
            <a:r>
              <a:rPr lang="en-US" altLang="en-US" sz="2000" dirty="0">
                <a:latin typeface="+mn-lt"/>
              </a:rPr>
              <a:t>Ethernet demuxed to </a:t>
            </a:r>
            <a:r>
              <a:rPr lang="en-US" altLang="en-US" sz="2000" dirty="0" smtClean="0">
                <a:latin typeface="+mn-lt"/>
              </a:rPr>
              <a:t>I</a:t>
            </a:r>
            <a:r>
              <a:rPr lang="en-US" altLang="en-US" sz="100" dirty="0" smtClean="0">
                <a:latin typeface="+mn-lt"/>
              </a:rPr>
              <a:t> </a:t>
            </a:r>
            <a:r>
              <a:rPr lang="en-US" altLang="en-US" sz="2000" dirty="0" smtClean="0">
                <a:latin typeface="+mn-lt"/>
              </a:rPr>
              <a:t>P </a:t>
            </a:r>
            <a:r>
              <a:rPr lang="en-US" altLang="en-US" sz="2000" dirty="0">
                <a:latin typeface="+mn-lt"/>
              </a:rPr>
              <a:t>demuxed, </a:t>
            </a:r>
            <a:r>
              <a:rPr lang="en-US" altLang="en-US" sz="2000" dirty="0" smtClean="0">
                <a:latin typeface="+mn-lt"/>
              </a:rPr>
              <a:t>U</a:t>
            </a:r>
            <a:r>
              <a:rPr lang="en-US" altLang="en-US" sz="100" dirty="0" smtClean="0">
                <a:latin typeface="+mn-lt"/>
              </a:rPr>
              <a:t> </a:t>
            </a:r>
            <a:r>
              <a:rPr lang="en-US" altLang="en-US" sz="2000" dirty="0" smtClean="0">
                <a:latin typeface="+mn-lt"/>
              </a:rPr>
              <a:t>D</a:t>
            </a:r>
            <a:r>
              <a:rPr lang="en-US" altLang="en-US" sz="100" dirty="0" smtClean="0">
                <a:latin typeface="+mn-lt"/>
              </a:rPr>
              <a:t> </a:t>
            </a:r>
            <a:r>
              <a:rPr lang="en-US" altLang="en-US" sz="2000" dirty="0" smtClean="0">
                <a:latin typeface="+mn-lt"/>
              </a:rPr>
              <a:t>P </a:t>
            </a:r>
            <a:r>
              <a:rPr lang="en-US" altLang="en-US" sz="2000" dirty="0">
                <a:latin typeface="+mn-lt"/>
              </a:rPr>
              <a:t>demuxed to </a:t>
            </a:r>
            <a:r>
              <a:rPr lang="en-US" altLang="en-US" sz="2000" dirty="0" smtClean="0">
                <a:latin typeface="+mn-lt"/>
              </a:rPr>
              <a:t>D</a:t>
            </a:r>
            <a:r>
              <a:rPr lang="en-US" altLang="en-US" sz="100" dirty="0" smtClean="0">
                <a:latin typeface="+mn-lt"/>
              </a:rPr>
              <a:t> </a:t>
            </a:r>
            <a:r>
              <a:rPr lang="en-US" altLang="en-US" sz="2000" dirty="0" smtClean="0">
                <a:latin typeface="+mn-lt"/>
              </a:rPr>
              <a:t>H</a:t>
            </a:r>
            <a:r>
              <a:rPr lang="en-US" altLang="en-US" sz="100" dirty="0" smtClean="0">
                <a:latin typeface="+mn-lt"/>
              </a:rPr>
              <a:t> </a:t>
            </a:r>
            <a:r>
              <a:rPr lang="en-US" altLang="en-US" sz="2000" dirty="0" smtClean="0">
                <a:latin typeface="+mn-lt"/>
              </a:rPr>
              <a:t>C</a:t>
            </a:r>
            <a:r>
              <a:rPr lang="en-US" altLang="en-US" sz="100" dirty="0" smtClean="0">
                <a:latin typeface="+mn-lt"/>
              </a:rPr>
              <a:t> </a:t>
            </a:r>
            <a:r>
              <a:rPr lang="en-US" altLang="en-US" sz="2000" dirty="0" smtClean="0">
                <a:latin typeface="+mn-lt"/>
              </a:rPr>
              <a:t>P</a:t>
            </a:r>
            <a:endParaRPr lang="en-US" altLang="en-US" sz="2000" dirty="0">
              <a:latin typeface="+mn-lt"/>
            </a:endParaRPr>
          </a:p>
        </p:txBody>
      </p:sp>
      <p:pic>
        <p:nvPicPr>
          <p:cNvPr id="4" name="Picture 3" descr="A diagram has 2 routers connected to a server and a laptop, on an internet group. The router and laptop have a table of 5 rows, with colored bars beside each row. Each red bar is labeled D H C P. The tables are identical. Row 1, D H C P. Bars, red. Row 2, U D P. Bars, green, red. Row 3, I P. Bars, blue, green, red. Row 4, E t h. Bars, black, blue, green, red. There is an arrow that goes through the red bars in each stack of bars. The diagram begins at the top right. A line connects to the top of a square router. On the left of the router, a line connects to a laptop. An arrow pointing down goes through the red D H C P bars. Below the table is another group of bars, on an arrow pointing right toward the laptop. Black, blue, green, red. Square router. From the bottom of the router, a line connects to another router. There is a series of numbers, 168 period 1 period 1 period 1. A server is on the router, router with D H C P server built into router. An arrow pointing up toward the laptop table goes through the red D H C P bar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4745" y="2286278"/>
            <a:ext cx="3132055" cy="249347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sz="100" dirty="0"/>
              <a:t> </a:t>
            </a:r>
            <a:r>
              <a:rPr lang="en-US" dirty="0"/>
              <a:t>H</a:t>
            </a:r>
            <a:r>
              <a:rPr lang="en-US" sz="100" dirty="0"/>
              <a:t> </a:t>
            </a:r>
            <a:r>
              <a:rPr lang="en-US" dirty="0"/>
              <a:t>C</a:t>
            </a:r>
            <a:r>
              <a:rPr lang="en-US" sz="100" dirty="0"/>
              <a:t> </a:t>
            </a:r>
            <a:r>
              <a:rPr lang="en-US" dirty="0"/>
              <a:t>P: Example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4013200" cy="4525963"/>
          </a:xfrm>
        </p:spPr>
        <p:txBody>
          <a:bodyPr/>
          <a:lstStyle/>
          <a:p>
            <a:r>
              <a:rPr lang="en-US" altLang="en-US" sz="2000" dirty="0" smtClean="0">
                <a:latin typeface="+mn-lt"/>
                <a:ea typeface="MS PGothic" panose="020B0600070205080204" charset="-128"/>
                <a:cs typeface="MS PGothic" panose="020B0600070205080204" charset="-128"/>
              </a:rPr>
              <a:t>D</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C</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P </a:t>
            </a:r>
            <a:r>
              <a:rPr lang="en-US" altLang="en-US" sz="2000" dirty="0">
                <a:latin typeface="+mn-lt"/>
                <a:ea typeface="MS PGothic" panose="020B0600070205080204" charset="-128"/>
                <a:cs typeface="MS PGothic" panose="020B0600070205080204" charset="-128"/>
              </a:rPr>
              <a:t>server formulates </a:t>
            </a:r>
            <a:r>
              <a:rPr lang="en-US" altLang="en-US" sz="2000" dirty="0" smtClean="0">
                <a:latin typeface="+mn-lt"/>
                <a:ea typeface="MS PGothic" panose="020B0600070205080204" charset="-128"/>
                <a:cs typeface="MS PGothic" panose="020B0600070205080204" charset="-128"/>
              </a:rPr>
              <a:t>D</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H</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C</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P A</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C</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K </a:t>
            </a:r>
            <a:r>
              <a:rPr lang="en-US" altLang="en-US" sz="2000" dirty="0">
                <a:latin typeface="+mn-lt"/>
                <a:ea typeface="MS PGothic" panose="020B0600070205080204" charset="-128"/>
                <a:cs typeface="MS PGothic" panose="020B0600070205080204" charset="-128"/>
              </a:rPr>
              <a:t>containing </a:t>
            </a:r>
            <a:r>
              <a:rPr lang="en-US" altLang="en-US" sz="2000" dirty="0" smtClean="0">
                <a:latin typeface="+mn-lt"/>
                <a:ea typeface="MS PGothic" panose="020B0600070205080204" charset="-128"/>
                <a:cs typeface="MS PGothic" panose="020B0600070205080204" charset="-128"/>
              </a:rPr>
              <a:t>client’</a:t>
            </a:r>
            <a:r>
              <a:rPr lang="en-US" altLang="ja-JP" sz="2000" dirty="0" smtClean="0">
                <a:latin typeface="+mn-lt"/>
                <a:ea typeface="MS PGothic" panose="020B0600070205080204" charset="-128"/>
                <a:cs typeface="MS PGothic" panose="020B0600070205080204" charset="-128"/>
              </a:rPr>
              <a:t>s I</a:t>
            </a:r>
            <a:r>
              <a:rPr lang="en-US" altLang="ja-JP" sz="100" dirty="0" smtClean="0">
                <a:latin typeface="+mn-lt"/>
                <a:ea typeface="MS PGothic" panose="020B0600070205080204" charset="-128"/>
                <a:cs typeface="MS PGothic" panose="020B0600070205080204" charset="-128"/>
              </a:rPr>
              <a:t> </a:t>
            </a:r>
            <a:r>
              <a:rPr lang="en-US" altLang="ja-JP" sz="2000" dirty="0" smtClean="0">
                <a:latin typeface="+mn-lt"/>
                <a:ea typeface="MS PGothic" panose="020B0600070205080204" charset="-128"/>
                <a:cs typeface="MS PGothic" panose="020B0600070205080204" charset="-128"/>
              </a:rPr>
              <a:t>P </a:t>
            </a:r>
            <a:r>
              <a:rPr lang="en-US" altLang="ja-JP" sz="2000" dirty="0">
                <a:latin typeface="+mn-lt"/>
                <a:ea typeface="MS PGothic" panose="020B0600070205080204" charset="-128"/>
                <a:cs typeface="MS PGothic" panose="020B0600070205080204" charset="-128"/>
              </a:rPr>
              <a:t>address, </a:t>
            </a:r>
            <a:r>
              <a:rPr lang="en-US" sz="2000" dirty="0">
                <a:latin typeface="+mn-lt"/>
                <a:ea typeface="MS PGothic" panose="020B0600070205080204" charset="-128"/>
                <a:cs typeface="MS PGothic" panose="020B0600070205080204" charset="-128"/>
              </a:rPr>
              <a:t>I</a:t>
            </a:r>
            <a:r>
              <a:rPr lang="en-US" sz="100" dirty="0">
                <a:latin typeface="+mn-lt"/>
                <a:ea typeface="MS PGothic" panose="020B0600070205080204" charset="-128"/>
                <a:cs typeface="MS PGothic" panose="020B0600070205080204" charset="-128"/>
              </a:rPr>
              <a:t> </a:t>
            </a:r>
            <a:r>
              <a:rPr lang="en-US" sz="2000" dirty="0">
                <a:latin typeface="+mn-lt"/>
                <a:ea typeface="MS PGothic" panose="020B0600070205080204" charset="-128"/>
                <a:cs typeface="MS PGothic" panose="020B0600070205080204" charset="-128"/>
              </a:rPr>
              <a:t>P</a:t>
            </a:r>
            <a:r>
              <a:rPr lang="en-US" altLang="ja-JP" sz="2000" dirty="0" smtClean="0">
                <a:latin typeface="+mn-lt"/>
                <a:ea typeface="MS PGothic" panose="020B0600070205080204" charset="-128"/>
                <a:cs typeface="MS PGothic" panose="020B0600070205080204" charset="-128"/>
              </a:rPr>
              <a:t> </a:t>
            </a:r>
            <a:r>
              <a:rPr lang="en-US" altLang="ja-JP" sz="2000" dirty="0">
                <a:latin typeface="+mn-lt"/>
                <a:ea typeface="MS PGothic" panose="020B0600070205080204" charset="-128"/>
                <a:cs typeface="MS PGothic" panose="020B0600070205080204" charset="-128"/>
              </a:rPr>
              <a:t>address of first-hop router for client, name &amp; </a:t>
            </a:r>
            <a:r>
              <a:rPr lang="en-US" altLang="ja-JP" sz="2000" dirty="0" smtClean="0">
                <a:latin typeface="+mn-lt"/>
                <a:ea typeface="MS PGothic" panose="020B0600070205080204" charset="-128"/>
                <a:cs typeface="MS PGothic" panose="020B0600070205080204" charset="-128"/>
              </a:rPr>
              <a:t>I</a:t>
            </a:r>
            <a:r>
              <a:rPr lang="en-US" altLang="ja-JP" sz="100" dirty="0" smtClean="0">
                <a:latin typeface="+mn-lt"/>
                <a:ea typeface="MS PGothic" panose="020B0600070205080204" charset="-128"/>
                <a:cs typeface="MS PGothic" panose="020B0600070205080204" charset="-128"/>
              </a:rPr>
              <a:t> </a:t>
            </a:r>
            <a:r>
              <a:rPr lang="en-US" altLang="ja-JP" sz="2000" dirty="0" smtClean="0">
                <a:latin typeface="+mn-lt"/>
                <a:ea typeface="MS PGothic" panose="020B0600070205080204" charset="-128"/>
                <a:cs typeface="MS PGothic" panose="020B0600070205080204" charset="-128"/>
              </a:rPr>
              <a:t>P </a:t>
            </a:r>
            <a:r>
              <a:rPr lang="en-US" altLang="ja-JP" sz="2000" dirty="0">
                <a:latin typeface="+mn-lt"/>
                <a:ea typeface="MS PGothic" panose="020B0600070205080204" charset="-128"/>
                <a:cs typeface="MS PGothic" panose="020B0600070205080204" charset="-128"/>
              </a:rPr>
              <a:t>address of </a:t>
            </a:r>
            <a:r>
              <a:rPr lang="en-US" sz="2000" dirty="0">
                <a:latin typeface="+mn-lt"/>
                <a:ea typeface="MS PGothic" panose="020B0600070205080204" charset="-128"/>
                <a:cs typeface="MS PGothic" panose="020B0600070205080204" charset="-128"/>
              </a:rPr>
              <a:t>D</a:t>
            </a:r>
            <a:r>
              <a:rPr lang="en-US" sz="100" dirty="0">
                <a:latin typeface="+mn-lt"/>
                <a:ea typeface="MS PGothic" panose="020B0600070205080204" charset="-128"/>
                <a:cs typeface="MS PGothic" panose="020B0600070205080204" charset="-128"/>
              </a:rPr>
              <a:t> </a:t>
            </a:r>
            <a:r>
              <a:rPr lang="en-US" sz="2000" dirty="0">
                <a:latin typeface="+mn-lt"/>
                <a:ea typeface="MS PGothic" panose="020B0600070205080204" charset="-128"/>
                <a:cs typeface="MS PGothic" panose="020B0600070205080204" charset="-128"/>
              </a:rPr>
              <a:t>S</a:t>
            </a:r>
            <a:r>
              <a:rPr lang="en-US" sz="100" dirty="0">
                <a:latin typeface="+mn-lt"/>
                <a:ea typeface="MS PGothic" panose="020B0600070205080204" charset="-128"/>
                <a:cs typeface="MS PGothic" panose="020B0600070205080204" charset="-128"/>
              </a:rPr>
              <a:t> </a:t>
            </a:r>
            <a:r>
              <a:rPr lang="en-US" sz="2000" dirty="0">
                <a:latin typeface="+mn-lt"/>
                <a:ea typeface="MS PGothic" panose="020B0600070205080204" charset="-128"/>
                <a:cs typeface="MS PGothic" panose="020B0600070205080204" charset="-128"/>
              </a:rPr>
              <a:t>N</a:t>
            </a:r>
            <a:r>
              <a:rPr lang="en-US" altLang="ja-JP" sz="2000" dirty="0" smtClean="0">
                <a:latin typeface="+mn-lt"/>
                <a:ea typeface="MS PGothic" panose="020B0600070205080204" charset="-128"/>
                <a:cs typeface="MS PGothic" panose="020B0600070205080204" charset="-128"/>
              </a:rPr>
              <a:t> server</a:t>
            </a:r>
            <a:endParaRPr lang="en-US" altLang="ja-JP" sz="2000" dirty="0">
              <a:latin typeface="+mn-lt"/>
              <a:ea typeface="MS PGothic" panose="020B0600070205080204" charset="-128"/>
              <a:cs typeface="MS PGothic" panose="020B0600070205080204" charset="-128"/>
            </a:endParaRPr>
          </a:p>
          <a:p>
            <a:r>
              <a:rPr lang="en-US" altLang="en-US" sz="2000" dirty="0">
                <a:latin typeface="+mn-lt"/>
              </a:rPr>
              <a:t>encapsulation of </a:t>
            </a:r>
            <a:r>
              <a:rPr lang="en-US" altLang="en-US" sz="20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H</a:t>
            </a:r>
            <a:r>
              <a:rPr lang="en-US" altLang="en-US" sz="100"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C</a:t>
            </a:r>
            <a:r>
              <a:rPr lang="en-US" altLang="en-US" sz="100"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P</a:t>
            </a:r>
            <a:r>
              <a:rPr lang="en-US" altLang="en-US" sz="2000" dirty="0" smtClean="0">
                <a:latin typeface="+mn-lt"/>
              </a:rPr>
              <a:t> </a:t>
            </a:r>
            <a:r>
              <a:rPr lang="en-US" altLang="en-US" sz="2000" dirty="0">
                <a:latin typeface="+mn-lt"/>
              </a:rPr>
              <a:t>server, frame forwarded to client, demuxing up to </a:t>
            </a:r>
            <a:r>
              <a:rPr lang="en-US" altLang="en-US" sz="20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H</a:t>
            </a:r>
            <a:r>
              <a:rPr lang="en-US" altLang="en-US" sz="100"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C</a:t>
            </a:r>
            <a:r>
              <a:rPr lang="en-US" altLang="en-US" sz="100" dirty="0">
                <a:latin typeface="+mn-lt"/>
                <a:ea typeface="MS PGothic" panose="020B0600070205080204" charset="-128"/>
                <a:cs typeface="MS PGothic" panose="020B0600070205080204" charset="-128"/>
              </a:rPr>
              <a:t> </a:t>
            </a:r>
            <a:r>
              <a:rPr lang="en-US" altLang="en-US" sz="2000" dirty="0">
                <a:latin typeface="+mn-lt"/>
                <a:ea typeface="MS PGothic" panose="020B0600070205080204" charset="-128"/>
                <a:cs typeface="MS PGothic" panose="020B0600070205080204" charset="-128"/>
              </a:rPr>
              <a:t>P</a:t>
            </a:r>
            <a:r>
              <a:rPr lang="en-US" altLang="en-US" sz="2000" dirty="0" smtClean="0">
                <a:latin typeface="+mn-lt"/>
              </a:rPr>
              <a:t> </a:t>
            </a:r>
            <a:r>
              <a:rPr lang="en-US" altLang="en-US" sz="2000" dirty="0">
                <a:latin typeface="+mn-lt"/>
              </a:rPr>
              <a:t>at client</a:t>
            </a:r>
            <a:endParaRPr lang="en-US" altLang="en-US" sz="2000" dirty="0">
              <a:latin typeface="+mn-lt"/>
            </a:endParaRPr>
          </a:p>
          <a:p>
            <a:pPr>
              <a:buClr>
                <a:schemeClr val="tx2"/>
              </a:buClr>
              <a:defRPr/>
            </a:pPr>
            <a:r>
              <a:rPr lang="en-US" sz="2000" dirty="0" smtClean="0">
                <a:latin typeface="+mn-lt"/>
                <a:ea typeface="MS PGothic" panose="020B0600070205080204" charset="-128"/>
                <a:cs typeface="MS PGothic" panose="020B0600070205080204" charset="-128"/>
              </a:rPr>
              <a:t>client now knows its </a:t>
            </a:r>
            <a:r>
              <a:rPr lang="en-US" sz="2000" dirty="0">
                <a:latin typeface="+mn-lt"/>
                <a:ea typeface="MS PGothic" panose="020B0600070205080204" charset="-128"/>
                <a:cs typeface="MS PGothic" panose="020B0600070205080204" charset="-128"/>
              </a:rPr>
              <a:t>I</a:t>
            </a:r>
            <a:r>
              <a:rPr lang="en-US" sz="100" dirty="0">
                <a:latin typeface="+mn-lt"/>
                <a:ea typeface="MS PGothic" panose="020B0600070205080204" charset="-128"/>
                <a:cs typeface="MS PGothic" panose="020B0600070205080204" charset="-128"/>
              </a:rPr>
              <a:t> </a:t>
            </a:r>
            <a:r>
              <a:rPr lang="en-US" sz="2000" dirty="0">
                <a:latin typeface="+mn-lt"/>
                <a:ea typeface="MS PGothic" panose="020B0600070205080204" charset="-128"/>
                <a:cs typeface="MS PGothic" panose="020B0600070205080204" charset="-128"/>
              </a:rPr>
              <a:t>P</a:t>
            </a:r>
            <a:r>
              <a:rPr lang="en-US" sz="2000" dirty="0" smtClean="0">
                <a:latin typeface="+mn-lt"/>
                <a:ea typeface="MS PGothic" panose="020B0600070205080204" charset="-128"/>
                <a:cs typeface="MS PGothic" panose="020B0600070205080204" charset="-128"/>
              </a:rPr>
              <a:t> address, name and </a:t>
            </a:r>
            <a:r>
              <a:rPr lang="en-US" sz="2000" dirty="0">
                <a:latin typeface="+mn-lt"/>
                <a:ea typeface="MS PGothic" panose="020B0600070205080204" charset="-128"/>
                <a:cs typeface="MS PGothic" panose="020B0600070205080204" charset="-128"/>
              </a:rPr>
              <a:t>I</a:t>
            </a:r>
            <a:r>
              <a:rPr lang="en-US" sz="100" dirty="0">
                <a:latin typeface="+mn-lt"/>
                <a:ea typeface="MS PGothic" panose="020B0600070205080204" charset="-128"/>
                <a:cs typeface="MS PGothic" panose="020B0600070205080204" charset="-128"/>
              </a:rPr>
              <a:t> </a:t>
            </a:r>
            <a:r>
              <a:rPr lang="en-US" sz="2000" dirty="0">
                <a:latin typeface="+mn-lt"/>
                <a:ea typeface="MS PGothic" panose="020B0600070205080204" charset="-128"/>
                <a:cs typeface="MS PGothic" panose="020B0600070205080204" charset="-128"/>
              </a:rPr>
              <a:t>P</a:t>
            </a:r>
            <a:r>
              <a:rPr lang="en-US" sz="2000" dirty="0" smtClean="0">
                <a:latin typeface="+mn-lt"/>
                <a:ea typeface="MS PGothic" panose="020B0600070205080204" charset="-128"/>
                <a:cs typeface="MS PGothic" panose="020B0600070205080204" charset="-128"/>
              </a:rPr>
              <a:t> address of D</a:t>
            </a:r>
            <a:r>
              <a:rPr lang="en-US" sz="100" dirty="0" smtClean="0">
                <a:latin typeface="+mn-lt"/>
                <a:ea typeface="MS PGothic" panose="020B0600070205080204" charset="-128"/>
                <a:cs typeface="MS PGothic" panose="020B0600070205080204" charset="-128"/>
              </a:rPr>
              <a:t> </a:t>
            </a:r>
            <a:r>
              <a:rPr lang="en-US" sz="2000" dirty="0" smtClean="0">
                <a:latin typeface="+mn-lt"/>
                <a:ea typeface="MS PGothic" panose="020B0600070205080204" charset="-128"/>
                <a:cs typeface="MS PGothic" panose="020B0600070205080204" charset="-128"/>
              </a:rPr>
              <a:t>S</a:t>
            </a:r>
            <a:r>
              <a:rPr lang="en-US" sz="100" dirty="0" smtClean="0">
                <a:latin typeface="+mn-lt"/>
                <a:ea typeface="MS PGothic" panose="020B0600070205080204" charset="-128"/>
                <a:cs typeface="MS PGothic" panose="020B0600070205080204" charset="-128"/>
              </a:rPr>
              <a:t> </a:t>
            </a:r>
            <a:r>
              <a:rPr lang="en-US" sz="2000" dirty="0" smtClean="0">
                <a:latin typeface="+mn-lt"/>
                <a:ea typeface="MS PGothic" panose="020B0600070205080204" charset="-128"/>
                <a:cs typeface="MS PGothic" panose="020B0600070205080204" charset="-128"/>
              </a:rPr>
              <a:t>N server, I</a:t>
            </a:r>
            <a:r>
              <a:rPr lang="en-US" sz="100" dirty="0" smtClean="0">
                <a:latin typeface="+mn-lt"/>
                <a:ea typeface="MS PGothic" panose="020B0600070205080204" charset="-128"/>
                <a:cs typeface="MS PGothic" panose="020B0600070205080204" charset="-128"/>
              </a:rPr>
              <a:t> </a:t>
            </a:r>
            <a:r>
              <a:rPr lang="en-US" sz="2000" dirty="0" smtClean="0">
                <a:latin typeface="+mn-lt"/>
                <a:ea typeface="MS PGothic" panose="020B0600070205080204" charset="-128"/>
                <a:cs typeface="MS PGothic" panose="020B0600070205080204" charset="-128"/>
              </a:rPr>
              <a:t>P address of its first-hop router</a:t>
            </a:r>
            <a:endParaRPr lang="en-US" sz="2000" dirty="0">
              <a:latin typeface="+mn-lt"/>
              <a:ea typeface="MS PGothic" panose="020B0600070205080204" charset="-128"/>
              <a:cs typeface="MS PGothic" panose="020B0600070205080204" charset="-128"/>
            </a:endParaRPr>
          </a:p>
        </p:txBody>
      </p:sp>
      <p:pic>
        <p:nvPicPr>
          <p:cNvPr id="4" name="Picture 3" descr="A diagram has 2 routers connected to a server and a laptop, on an internet group. The router and laptop have a table of 5 rows, with colored bars beside each row. Each red bar is labeled D H C P. The tables are identical. Row 1, D H C P. Bars, red. Row 2, U D P. Bars, green, red. Row 3, I P. Bars, blue, green, red. Row 4, E t h. Bars, black, blue, green, red. There is an arrow that goes through the red bars in each stack of bars. The diagram begins at the top right. A line connects to the top of a square router. On the left of the router, a line connects to a laptop. An arrow pointing up goes through the red D H C P bars. Square router. From the bottom of the router, a line connects to another router. There is a series of numbers, 168 period 1 period 1 period 1. A server is on the router, router with D H C P server built into router. An arrow pointing down goes through the red D H C P bar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62238" y="1749134"/>
            <a:ext cx="3844466" cy="313951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D</a:t>
            </a:r>
            <a:r>
              <a:rPr lang="en-US" sz="100" dirty="0" smtClean="0"/>
              <a:t> </a:t>
            </a:r>
            <a:r>
              <a:rPr lang="en-US" dirty="0" smtClean="0"/>
              <a:t>H</a:t>
            </a:r>
            <a:r>
              <a:rPr lang="en-US" sz="100" dirty="0" smtClean="0"/>
              <a:t> </a:t>
            </a:r>
            <a:r>
              <a:rPr lang="en-US" dirty="0" smtClean="0"/>
              <a:t>C</a:t>
            </a:r>
            <a:r>
              <a:rPr lang="en-US" sz="100" dirty="0" smtClean="0"/>
              <a:t> </a:t>
            </a:r>
            <a:r>
              <a:rPr lang="en-US" dirty="0" smtClean="0"/>
              <a:t>P</a:t>
            </a:r>
            <a:r>
              <a:rPr lang="en-US" dirty="0"/>
              <a:t>: Wireshark Output (Home </a:t>
            </a:r>
            <a:r>
              <a:rPr lang="en-US" dirty="0" smtClean="0"/>
              <a:t>LAN</a:t>
            </a:r>
            <a:r>
              <a:rPr lang="en-US" dirty="0"/>
              <a:t>)</a:t>
            </a:r>
            <a:endParaRPr lang="en-US" dirty="0"/>
          </a:p>
        </p:txBody>
      </p:sp>
      <p:pic>
        <p:nvPicPr>
          <p:cNvPr id="4" name="Picture 3" descr="There are 2 sections of code. Some lines are highlighted. Section 1, request. There are 27 lines of code as follows. Line 1, highlighted. Message type colon Boot Request left parenthesis 1 right parenthesis. Line 2. Hardware type colon Ethernet. Line 3. Hardware address length colon 6. Line 4. Hops colon 0. Line 5, highlighted. Translation I D colon 0 x 6 b 3 a 1 1 b 7. Line 6. Seconds elapsed colon 0. Line 7. B o o t p flags colon 0 x 0 0 0 0 left parenthesis Unicast right parenthesis. Line 8. Client I P address colon 0 period 0 period 0 period 0 left parenthesis 0 period 0 period 0 period 0 right parenthesis. Line 9. Your left parenthesis client right parenthesis I P address colon 0 period 0 period 0 period 0 left parenthesis 0 period 0 period 0 period 0 right parenthesis. Line 10. Next server I P address colon 0 period 0 period 0 period 0 left parenthesis 0 period 0 period 0 period 0 right parenthesis. Line11. Relay agent I P address colon 0 period 0 period 0 period 0 left parenthesis 0 period 0 period 0 period 0 right parenthesis. Line 12, highlighted. Client M A C address colon Wistron underscore 23 colon 68 colon 8 a left parenthesis 0 0 colon 16 colon d 3 colon 23 colon 68 colon 8 a right parenthesis. Line 13. Server host name not given. Line 14. Boot file name not given. Line 15. Magic cookie colon left parenthesis O K right parenthesis. Line 16, highlighted. Option colon left parenthesis t = 53 comma l = 1 right parenthesis D H C P Message Type = D H C P Request. Line 17. Option colon left parenthesis 61 right parenthesis Client identifier. Line 18. Indent. Length colon 7 semicolon Value colon 0 1 0 0 1 6 D 3 2 3 6 8 8 A semicolon. Line 19. Indent. Hardware type colon Ethernet. Line 20. Indent. Client M A C address colon Wistron underscore 23 colon 68 colon 8 a left parenthesis 0 0 colon 16 colon d 3 colon 23 colon 68 colon 8 a right parenthesis. Line 21. Option colon left parenthesis t = 50 common l = 4 right parenthesis Requested I P Address = 192 period 168 period 1 period 101. Line 22. Option colon left parenthesis t = 12 comma l = 5 right parenthesis Host Name = double quote nomad double quote. Line 23, highlighted. Option colon left parenthesis 55 right parenthesis Parameter Request List. Line 24. Indent. Length colon 11 semicolon Value colon 0 1 0 F 0 3 0 6 2 C 2 E 2 F 1 F 2 1 F 9 2 B. Line 25, highlighted. Indent. 1 = Subnet Mask semicolon 15 = Domain Name. Line 26, highlighted. Indent. 3 = Router semicolon 6 = Domain Name Server. Line 27. Indent. 44 = net B I O S over T C P forward slash I P Name Server. Part 2, reply. There are 25 lines of code as follows. Line 1, highlighted. Message type colon Boot Reply left parenthesis 2 right parenthesis. Line 2. Hardware type colon Ethernet. Line 3. Hardware address length colon 6. Line 4. Hops colon 0. Line 5, highlighted. Transaction I D colon 0 x 6 b 3 a 1 1 b 7. Line 6. Seconds elapsed colon 0. Line 7. B o o t p flags colon 0 x 0 0 0 0 left parenthesis Unicast right parenthesis. Line 8, highlighted. Client I P address colon 192 period 168 period 1 period 1 left parenthesis 192 period 168 period 1 period 1 right parenthesis. Line 9. Your left parenthesis client right parenthesis I P address colon 0 period 0 period 0 period 0 left parenthesis 0 period 0 period 0 period 0 right parenthesis. Line 10, highlighted. next server I P address colon 192 period 168 period 1 period 1 left parenthesis 192 period 168 period 1 period 1 right parenthesis. Line 11. Relay agent I P address colon 0 period 0 period 0 period 0 left parenthesis 0 period 0 period 0 period 0 right parenthesis. Line12. Client M A C address colon Wistron underscore 23 colon 68 colon 8 a left parenthesis 0 0 colon 16 colon d 3 colon 23 colon 68 colon 8 a right parenthesis. Line 13. Server host name not given. Line 14. Boot file name not given. Line 15. Magic cookie colon left parenthesis O K right parenthesis. Line 16, highlighted. Option colon left parenthesis t = 53 comma l = 1 right parenthesis D H C P Message Type = D H C P A C K. Line 17, highlighted. Option colon left parenthesis t = 54 comma l = 4 right parenthesis Server Identifier = 192 period 168 period 1 period 1. Line 18, highlighted. Option colon left parenthesis t = 1 comma l = 4 right parenthesis. Subnet Mask = 255 period 255 period 255 period 0. Line 19, highlighted. Option colon left parenthesis t = 3 comma l = 4 right parenthesis Router = 192 period 168 period 1 period 1. Line 20, highlighted. Option colon left parenthesis 6 right parenthesis Domain Name Server. Line 21, highlighted. Indent. Length colon 12 semicolon Value colon 4 4 5 7 4 7 E 2 4 4 5 7 4 9 F 2 4 4 5 7 4 0 9 2 semicolon. Line 22, highlighted. Indent. I P Address colon 68 period 87 period 71 period 226 semicolon. Line 23, highlighted. Indent. I P Address colon 68 period 87 period 73 period 242 semicolon. Line 24, highlighted. Indent. I P Address colon 68 period 87 period 64 period 146. Line 25, highlighted. Option colon left parenthesis t = 15 comma l = 20 right parenthesis Domain Name = double quote h s d 1 period m a dot Comcast dot net period double quot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5250" y="1470396"/>
            <a:ext cx="6793501" cy="476337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Network-Layer Functions</a:t>
            </a:r>
            <a:endParaRPr lang="en-US" dirty="0"/>
          </a:p>
        </p:txBody>
      </p:sp>
      <p:sp>
        <p:nvSpPr>
          <p:cNvPr id="3" name="Text Placeholder 2"/>
          <p:cNvSpPr>
            <a:spLocks noGrp="1"/>
          </p:cNvSpPr>
          <p:nvPr>
            <p:ph type="body" idx="1"/>
          </p:nvPr>
        </p:nvSpPr>
        <p:spPr>
          <a:xfrm>
            <a:off x="457200" y="1600200"/>
            <a:ext cx="8229600" cy="2647335"/>
          </a:xfrm>
        </p:spPr>
        <p:txBody>
          <a:bodyPr/>
          <a:lstStyle/>
          <a:p>
            <a:pPr marL="0" indent="0">
              <a:spcBef>
                <a:spcPts val="600"/>
              </a:spcBef>
              <a:buFont typeface="Wingdings" panose="05000000000000000000" pitchFamily="2" charset="2"/>
              <a:buNone/>
            </a:pPr>
            <a:r>
              <a:rPr lang="en-US" altLang="en-US" sz="2200" b="1" dirty="0">
                <a:solidFill>
                  <a:schemeClr val="tx1"/>
                </a:solidFill>
                <a:latin typeface="+mn-lt"/>
                <a:ea typeface="MS PGothic" panose="020B0600070205080204" charset="-128"/>
                <a:cs typeface="MS PGothic" panose="020B0600070205080204" charset="-128"/>
              </a:rPr>
              <a:t>network-layer functions:</a:t>
            </a:r>
            <a:endParaRPr lang="en-US" altLang="en-US" sz="2200" b="1" dirty="0">
              <a:solidFill>
                <a:schemeClr val="tx1"/>
              </a:solidFill>
              <a:latin typeface="+mn-lt"/>
              <a:ea typeface="MS PGothic" panose="020B0600070205080204" charset="-128"/>
              <a:cs typeface="MS PGothic" panose="020B0600070205080204" charset="-128"/>
            </a:endParaRPr>
          </a:p>
          <a:p>
            <a:r>
              <a:rPr lang="en-US" altLang="en-US" sz="2200" b="1" dirty="0">
                <a:solidFill>
                  <a:schemeClr val="tx1"/>
                </a:solidFill>
                <a:latin typeface="+mn-lt"/>
                <a:ea typeface="MS PGothic" panose="020B0600070205080204" charset="-128"/>
                <a:cs typeface="MS PGothic" panose="020B0600070205080204" charset="-128"/>
              </a:rPr>
              <a:t>forwarding: </a:t>
            </a:r>
            <a:r>
              <a:rPr lang="en-US" altLang="en-US" sz="2200" dirty="0">
                <a:latin typeface="+mn-lt"/>
                <a:ea typeface="MS PGothic" panose="020B0600070205080204" charset="-128"/>
                <a:cs typeface="MS PGothic" panose="020B0600070205080204" charset="-128"/>
              </a:rPr>
              <a:t>move packets from </a:t>
            </a:r>
            <a:r>
              <a:rPr lang="en-US" altLang="en-US" sz="2200" dirty="0" smtClean="0">
                <a:latin typeface="+mn-lt"/>
                <a:ea typeface="MS PGothic" panose="020B0600070205080204" charset="-128"/>
                <a:cs typeface="MS PGothic" panose="020B0600070205080204" charset="-128"/>
              </a:rPr>
              <a:t>router’</a:t>
            </a:r>
            <a:r>
              <a:rPr lang="en-US" altLang="ja-JP" sz="2200" dirty="0" smtClean="0">
                <a:latin typeface="+mn-lt"/>
                <a:ea typeface="MS PGothic" panose="020B0600070205080204" charset="-128"/>
                <a:cs typeface="MS PGothic" panose="020B0600070205080204" charset="-128"/>
              </a:rPr>
              <a:t>s </a:t>
            </a:r>
            <a:r>
              <a:rPr lang="en-US" altLang="ja-JP" sz="2200" dirty="0">
                <a:latin typeface="+mn-lt"/>
                <a:ea typeface="MS PGothic" panose="020B0600070205080204" charset="-128"/>
                <a:cs typeface="MS PGothic" panose="020B0600070205080204" charset="-128"/>
              </a:rPr>
              <a:t>input to </a:t>
            </a:r>
            <a:r>
              <a:rPr lang="en-US" altLang="ja-JP" sz="2200" dirty="0" smtClean="0">
                <a:latin typeface="+mn-lt"/>
                <a:ea typeface="MS PGothic" panose="020B0600070205080204" charset="-128"/>
                <a:cs typeface="MS PGothic" panose="020B0600070205080204" charset="-128"/>
              </a:rPr>
              <a:t>appropriate router </a:t>
            </a:r>
            <a:r>
              <a:rPr lang="en-US" altLang="ja-JP" sz="2200" dirty="0">
                <a:latin typeface="+mn-lt"/>
                <a:ea typeface="MS PGothic" panose="020B0600070205080204" charset="-128"/>
                <a:cs typeface="MS PGothic" panose="020B0600070205080204" charset="-128"/>
              </a:rPr>
              <a:t>output</a:t>
            </a:r>
            <a:endParaRPr lang="en-US" altLang="ja-JP" sz="2200" dirty="0">
              <a:latin typeface="+mn-lt"/>
              <a:ea typeface="MS PGothic" panose="020B0600070205080204" charset="-128"/>
              <a:cs typeface="MS PGothic" panose="020B0600070205080204" charset="-128"/>
            </a:endParaRPr>
          </a:p>
          <a:p>
            <a:r>
              <a:rPr lang="en-US" altLang="en-US" sz="2200" b="1" dirty="0">
                <a:solidFill>
                  <a:schemeClr val="tx1"/>
                </a:solidFill>
                <a:latin typeface="+mn-lt"/>
                <a:ea typeface="MS PGothic" panose="020B0600070205080204" charset="-128"/>
                <a:cs typeface="MS PGothic" panose="020B0600070205080204" charset="-128"/>
              </a:rPr>
              <a:t>routing:</a:t>
            </a:r>
            <a:r>
              <a:rPr lang="en-US" altLang="en-US" sz="2200" dirty="0">
                <a:latin typeface="+mn-lt"/>
                <a:ea typeface="MS PGothic" panose="020B0600070205080204" charset="-128"/>
                <a:cs typeface="MS PGothic" panose="020B0600070205080204" charset="-128"/>
              </a:rPr>
              <a:t> determine route taken by packets from source to destination</a:t>
            </a:r>
            <a:endParaRPr lang="en-US" altLang="en-US" sz="2200" dirty="0">
              <a:latin typeface="+mn-lt"/>
              <a:ea typeface="MS PGothic" panose="020B0600070205080204" charset="-128"/>
              <a:cs typeface="MS PGothic" panose="020B0600070205080204" charset="-128"/>
            </a:endParaRPr>
          </a:p>
          <a:p>
            <a:pPr lvl="1"/>
            <a:r>
              <a:rPr lang="en-US" altLang="en-US" sz="2200" b="1" dirty="0" smtClean="0">
                <a:latin typeface="+mn-lt"/>
                <a:ea typeface="MS PGothic" panose="020B0600070205080204" charset="-128"/>
              </a:rPr>
              <a:t>routing algorithms</a:t>
            </a:r>
            <a:endParaRPr lang="en-US" altLang="en-US" sz="2200" b="1" dirty="0" smtClean="0">
              <a:latin typeface="+mn-lt"/>
              <a:ea typeface="MS PGothic" panose="020B0600070205080204" charset="-128"/>
            </a:endParaRPr>
          </a:p>
        </p:txBody>
      </p:sp>
      <p:sp>
        <p:nvSpPr>
          <p:cNvPr id="4" name="Text Placeholder 3"/>
          <p:cNvSpPr>
            <a:spLocks noGrp="1"/>
          </p:cNvSpPr>
          <p:nvPr>
            <p:ph type="body" idx="2"/>
          </p:nvPr>
        </p:nvSpPr>
        <p:spPr>
          <a:xfrm>
            <a:off x="457200" y="4375354"/>
            <a:ext cx="8229600" cy="1509251"/>
          </a:xfrm>
        </p:spPr>
        <p:txBody>
          <a:bodyPr/>
          <a:lstStyle/>
          <a:p>
            <a:pPr marL="342900" indent="-342900">
              <a:spcBef>
                <a:spcPts val="600"/>
              </a:spcBef>
              <a:buClr>
                <a:srgbClr val="000099"/>
              </a:buClr>
              <a:buSzPct val="65000"/>
              <a:buFont typeface="Wingdings" panose="05000000000000000000" charset="0"/>
              <a:buNone/>
              <a:defRPr/>
            </a:pPr>
            <a:r>
              <a:rPr lang="en-US" sz="2200" b="1" dirty="0">
                <a:solidFill>
                  <a:schemeClr val="tx1"/>
                </a:solidFill>
                <a:latin typeface="+mn-lt"/>
                <a:ea typeface="MS PGothic" panose="020B0600070205080204" charset="-128"/>
                <a:cs typeface="MS PGothic" panose="020B0600070205080204" charset="-128"/>
              </a:rPr>
              <a:t>analogy: taking a trip</a:t>
            </a:r>
            <a:endParaRPr lang="en-US" sz="2200" b="1" dirty="0">
              <a:solidFill>
                <a:schemeClr val="tx1"/>
              </a:solidFill>
              <a:latin typeface="+mn-lt"/>
              <a:ea typeface="MS PGothic" panose="020B0600070205080204" charset="-128"/>
              <a:cs typeface="MS PGothic" panose="020B0600070205080204" charset="-128"/>
            </a:endParaRPr>
          </a:p>
          <a:p>
            <a:pPr>
              <a:buClr>
                <a:schemeClr val="tx2"/>
              </a:buClr>
              <a:defRPr/>
            </a:pPr>
            <a:r>
              <a:rPr lang="en-US" sz="2200" b="1" dirty="0">
                <a:solidFill>
                  <a:schemeClr val="tx1"/>
                </a:solidFill>
                <a:latin typeface="+mn-lt"/>
                <a:ea typeface="MS PGothic" panose="020B0600070205080204" charset="-128"/>
                <a:cs typeface="MS PGothic" panose="020B0600070205080204" charset="-128"/>
              </a:rPr>
              <a:t>forwarding: </a:t>
            </a:r>
            <a:r>
              <a:rPr lang="en-US" sz="2200" dirty="0">
                <a:latin typeface="+mn-lt"/>
                <a:ea typeface="MS PGothic" panose="020B0600070205080204" charset="-128"/>
                <a:cs typeface="MS PGothic" panose="020B0600070205080204" charset="-128"/>
              </a:rPr>
              <a:t>process of getting through single interchange</a:t>
            </a:r>
            <a:endParaRPr lang="en-US" sz="2200" dirty="0">
              <a:latin typeface="+mn-lt"/>
              <a:ea typeface="MS PGothic" panose="020B0600070205080204" charset="-128"/>
              <a:cs typeface="MS PGothic" panose="020B0600070205080204" charset="-128"/>
            </a:endParaRPr>
          </a:p>
          <a:p>
            <a:pPr>
              <a:buClr>
                <a:schemeClr val="tx2"/>
              </a:buClr>
              <a:defRPr/>
            </a:pPr>
            <a:r>
              <a:rPr lang="en-US" sz="2200" b="1" dirty="0">
                <a:solidFill>
                  <a:schemeClr val="tx1"/>
                </a:solidFill>
                <a:latin typeface="+mn-lt"/>
                <a:ea typeface="MS PGothic" panose="020B0600070205080204" charset="-128"/>
                <a:cs typeface="MS PGothic" panose="020B0600070205080204" charset="-128"/>
              </a:rPr>
              <a:t>routing: </a:t>
            </a:r>
            <a:r>
              <a:rPr lang="en-US" sz="2200" dirty="0">
                <a:latin typeface="+mn-lt"/>
                <a:ea typeface="MS PGothic" panose="020B0600070205080204" charset="-128"/>
                <a:cs typeface="MS PGothic" panose="020B0600070205080204" charset="-128"/>
              </a:rPr>
              <a:t>process of planning trip from source to </a:t>
            </a:r>
            <a:r>
              <a:rPr lang="en-US" sz="2200" dirty="0" smtClean="0">
                <a:latin typeface="+mn-lt"/>
                <a:ea typeface="MS PGothic" panose="020B0600070205080204" charset="-128"/>
                <a:cs typeface="MS PGothic" panose="020B0600070205080204" charset="-128"/>
              </a:rPr>
              <a:t>destination</a:t>
            </a:r>
            <a:endParaRPr lang="en-US" sz="2200" dirty="0">
              <a:latin typeface="+mn-lt"/>
              <a:ea typeface="MS PGothic" panose="020B0600070205080204" charset="-128"/>
              <a:cs typeface="MS PGothic" panose="020B060007020508020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 </a:t>
            </a:r>
            <a:r>
              <a:rPr lang="en-US" dirty="0"/>
              <a:t>Addresses: How to Get One</a:t>
            </a:r>
            <a:r>
              <a:rPr lang="en-US" dirty="0" smtClean="0"/>
              <a:t>? </a:t>
            </a:r>
            <a:r>
              <a:rPr lang="en-US" sz="2000" b="0" dirty="0" smtClean="0"/>
              <a:t>(2 of 2)</a:t>
            </a:r>
            <a:endParaRPr lang="en-US" sz="2000" b="0" dirty="0"/>
          </a:p>
        </p:txBody>
      </p:sp>
      <p:sp>
        <p:nvSpPr>
          <p:cNvPr id="3" name="Text Placeholder 2"/>
          <p:cNvSpPr>
            <a:spLocks noGrp="1"/>
          </p:cNvSpPr>
          <p:nvPr>
            <p:ph type="body" idx="1"/>
          </p:nvPr>
        </p:nvSpPr>
        <p:spPr>
          <a:xfrm>
            <a:off x="457200" y="1600201"/>
            <a:ext cx="8229600" cy="1484194"/>
          </a:xfrm>
        </p:spPr>
        <p:txBody>
          <a:bodyPr/>
          <a:lstStyle/>
          <a:p>
            <a:pPr>
              <a:buFont typeface="Wingdings" panose="05000000000000000000" pitchFamily="2" charset="2"/>
              <a:buNone/>
            </a:pPr>
            <a:r>
              <a:rPr lang="en-US" altLang="en-US" sz="2400" b="1" dirty="0">
                <a:solidFill>
                  <a:schemeClr val="tx1"/>
                </a:solidFill>
                <a:latin typeface="+mn-lt"/>
                <a:ea typeface="MS PGothic" panose="020B0600070205080204" charset="-128"/>
                <a:cs typeface="MS PGothic" panose="020B0600070205080204" charset="-128"/>
              </a:rPr>
              <a:t>Q: </a:t>
            </a:r>
            <a:r>
              <a:rPr lang="en-US" altLang="en-US" sz="2400" dirty="0">
                <a:latin typeface="+mn-lt"/>
                <a:ea typeface="MS PGothic" panose="020B0600070205080204" charset="-128"/>
                <a:cs typeface="MS PGothic" panose="020B0600070205080204" charset="-128"/>
              </a:rPr>
              <a:t>how does </a:t>
            </a:r>
            <a:r>
              <a:rPr lang="en-US" altLang="en-US" sz="2400" b="1" dirty="0">
                <a:latin typeface="+mn-lt"/>
                <a:ea typeface="MS PGothic" panose="020B0600070205080204" charset="-128"/>
                <a:cs typeface="MS PGothic" panose="020B0600070205080204" charset="-128"/>
              </a:rPr>
              <a:t>network</a:t>
            </a:r>
            <a:r>
              <a:rPr lang="en-US" altLang="en-US" sz="2400" dirty="0">
                <a:latin typeface="+mn-lt"/>
                <a:ea typeface="MS PGothic" panose="020B0600070205080204" charset="-128"/>
                <a:cs typeface="MS PGothic" panose="020B0600070205080204" charset="-128"/>
              </a:rPr>
              <a:t> get subnet part of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 </a:t>
            </a:r>
            <a:r>
              <a:rPr lang="en-US" altLang="en-US" sz="2400" dirty="0">
                <a:latin typeface="+mn-lt"/>
                <a:ea typeface="MS PGothic" panose="020B0600070205080204" charset="-128"/>
                <a:cs typeface="MS PGothic" panose="020B0600070205080204" charset="-128"/>
              </a:rPr>
              <a:t>addr?</a:t>
            </a:r>
            <a:endParaRPr lang="en-US" altLang="en-US" sz="2400" dirty="0">
              <a:latin typeface="+mn-lt"/>
              <a:ea typeface="MS PGothic" panose="020B0600070205080204" charset="-128"/>
              <a:cs typeface="MS PGothic" panose="020B0600070205080204" charset="-128"/>
            </a:endParaRPr>
          </a:p>
          <a:p>
            <a:pPr>
              <a:buFont typeface="Wingdings" panose="05000000000000000000" pitchFamily="2" charset="2"/>
              <a:buNone/>
            </a:pPr>
            <a:r>
              <a:rPr lang="en-US" altLang="en-US" sz="2400" b="1" dirty="0">
                <a:solidFill>
                  <a:schemeClr val="tx1"/>
                </a:solidFill>
                <a:latin typeface="+mn-lt"/>
                <a:ea typeface="MS PGothic" panose="020B0600070205080204" charset="-128"/>
                <a:cs typeface="MS PGothic" panose="020B0600070205080204" charset="-128"/>
              </a:rPr>
              <a:t>A: </a:t>
            </a:r>
            <a:r>
              <a:rPr lang="en-US" altLang="en-US" sz="2400" dirty="0">
                <a:latin typeface="+mn-lt"/>
                <a:ea typeface="MS PGothic" panose="020B0600070205080204" charset="-128"/>
                <a:cs typeface="MS PGothic" panose="020B0600070205080204" charset="-128"/>
              </a:rPr>
              <a:t>gets allocated portion of its provider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S</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ja-JP" sz="2400" dirty="0" smtClean="0">
                <a:latin typeface="+mn-lt"/>
                <a:ea typeface="MS PGothic" panose="020B0600070205080204" charset="-128"/>
                <a:cs typeface="MS PGothic" panose="020B0600070205080204" charset="-128"/>
              </a:rPr>
              <a:t>s </a:t>
            </a:r>
            <a:r>
              <a:rPr lang="en-US" altLang="ja-JP" sz="2400" dirty="0">
                <a:latin typeface="+mn-lt"/>
                <a:ea typeface="MS PGothic" panose="020B0600070205080204" charset="-128"/>
                <a:cs typeface="MS PGothic" panose="020B0600070205080204" charset="-128"/>
              </a:rPr>
              <a:t>address </a:t>
            </a:r>
            <a:r>
              <a:rPr lang="en-US" altLang="ja-JP" sz="2400" dirty="0" smtClean="0">
                <a:latin typeface="+mn-lt"/>
                <a:ea typeface="MS PGothic" panose="020B0600070205080204" charset="-128"/>
                <a:cs typeface="MS PGothic" panose="020B0600070205080204" charset="-128"/>
              </a:rPr>
              <a:t>space</a:t>
            </a:r>
            <a:endParaRPr lang="en-US" altLang="en-US" sz="2400" dirty="0">
              <a:latin typeface="+mn-lt"/>
              <a:ea typeface="MS PGothic" panose="020B0600070205080204" charset="-128"/>
              <a:cs typeface="MS PGothic" panose="020B0600070205080204" charset="-128"/>
            </a:endParaRPr>
          </a:p>
        </p:txBody>
      </p:sp>
      <p:pic>
        <p:nvPicPr>
          <p:cNvPr id="4" name="Picture 3" descr="There are 5 lines of I P addresses, in 5 groups of numbers. Lines 2 through 5 are a portion of the total. Line 1, I S Ps block. Group 1. 1 1 0 0 1 0 0 0. Group 2. 0 0 0 1 0 1 1 1. Group 3. 0 0 0 1 0 0 0 0. Group 4. 8 zeros. Group 5. 200 period 23 period 16 period 0 forward slash 20. Line 2, Organization 0. Group 1. 1 1 0 0 1 0 0 0. Group 2. 0 0 0 1 0 1 1 1. Group 3. 0 0 0 1 0 0 0 0. Group 4. 8 zeros. Group 5. 200 period 23 period 16 period 0 forward slash 23. Line 3, Organization 1. Group 1. 1 1 0 0 1 0 0 0. Group 2. 0 0 0 1 0 1 1 1. Group 3. 0 0 0 1 0 0 1 0. Group 4. 8 zeros. Group 5. 200 period 23 period 18 period 0 forward slash 23. Line 3, Organization 2. Group 1. 1 1 0 0 1 0 0 0. Group 2. 0 0 0 1 0 1 1 1. Group 3. 0 0 0 1 0 1 0 0. Group 4. 8 zeros. Group 5. 200 period 23 period 20 period 0 forward slash 23. Line 5, Organization 7. Group 1. 1 1 0 0 1 0 0 0. Group 2. 0 0 0 1 0 1 1 1. Group 3. 0 0 0 1 1 1 1 0. Group 4. 8 zeros. Group 5. 200 period 23 period 30 period 0 forward slash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0669" y="3490158"/>
            <a:ext cx="7422663" cy="180808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Addressing: Route Aggregation</a:t>
            </a:r>
            <a:endParaRPr lang="en-US" dirty="0"/>
          </a:p>
        </p:txBody>
      </p:sp>
      <p:sp>
        <p:nvSpPr>
          <p:cNvPr id="3" name="Text Placeholder 2"/>
          <p:cNvSpPr>
            <a:spLocks noGrp="1"/>
          </p:cNvSpPr>
          <p:nvPr>
            <p:ph type="body" idx="1"/>
          </p:nvPr>
        </p:nvSpPr>
        <p:spPr>
          <a:xfrm>
            <a:off x="457200" y="1600201"/>
            <a:ext cx="8229600" cy="829100"/>
          </a:xfrm>
        </p:spPr>
        <p:txBody>
          <a:bodyPr/>
          <a:lstStyle/>
          <a:p>
            <a:pPr marL="0" indent="0">
              <a:buNone/>
            </a:pPr>
            <a:r>
              <a:rPr lang="en-US" altLang="en-US" sz="2400" dirty="0">
                <a:latin typeface="+mn-lt"/>
              </a:rPr>
              <a:t>hierarchical addressing allows efficient advertisement of routing </a:t>
            </a:r>
            <a:r>
              <a:rPr lang="en-US" altLang="en-US" sz="2400" dirty="0" smtClean="0">
                <a:latin typeface="+mn-lt"/>
              </a:rPr>
              <a:t>information:</a:t>
            </a:r>
            <a:endParaRPr lang="en-US" altLang="en-US" sz="2400" dirty="0">
              <a:latin typeface="+mn-lt"/>
            </a:endParaRPr>
          </a:p>
        </p:txBody>
      </p:sp>
      <p:pic>
        <p:nvPicPr>
          <p:cNvPr id="4" name="Picture 3" descr="A diagram has 2 similar parts. Both parts have a center. On the left side, lines connected I P addresses. On the right, an arrow points right, with notes on it. The internet is to the right. Part 1. Center, Fly By Night I S P. The left has 4 main lines. 1, Organization 0. I P, 200 period 23 period 16 period 0 forward slash 23. 2, Organization 1. I P, 200 period 23 period 18 period 0 forward slash 23. 3, Organization 2. I P, 200 period 23 period 20 period 0 forward slash. 4, Organization 7. I P, 200 period 23 period 30 period 0 forward slash 23. There are some lines between organization 2 and 7, implying more I P addresses. The right has 1 line and 1 arrow pointing right. Notes, send me anything with addresses beginning 200 period 23 period 16 period 0 forward slash 20. Part 2. Center, I S Ps R Us. On the left here are 4 lines. On the right a line and an arrow point right. Notes, send me anything with addresses beginning 199 period 31 period 0 period 0 forward slash 16.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2394" y="2580876"/>
            <a:ext cx="5728707" cy="3720522"/>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S PGothic" panose="020B0600070205080204" charset="-128"/>
              </a:rPr>
              <a:t>Hierarchical </a:t>
            </a:r>
            <a:r>
              <a:rPr lang="en-US" dirty="0" smtClean="0">
                <a:ea typeface="MS PGothic" panose="020B0600070205080204" charset="-128"/>
              </a:rPr>
              <a:t>Addressing</a:t>
            </a:r>
            <a:r>
              <a:rPr lang="en-US" dirty="0">
                <a:ea typeface="MS PGothic" panose="020B0600070205080204" charset="-128"/>
              </a:rPr>
              <a:t>: </a:t>
            </a:r>
            <a:r>
              <a:rPr lang="en-US" dirty="0" smtClean="0">
                <a:ea typeface="MS PGothic" panose="020B0600070205080204" charset="-128"/>
              </a:rPr>
              <a:t>More Specific Routes</a:t>
            </a:r>
            <a:endParaRPr lang="en-US" dirty="0"/>
          </a:p>
        </p:txBody>
      </p:sp>
      <p:sp>
        <p:nvSpPr>
          <p:cNvPr id="3" name="Text Placeholder 2"/>
          <p:cNvSpPr>
            <a:spLocks noGrp="1"/>
          </p:cNvSpPr>
          <p:nvPr>
            <p:ph type="body" idx="1"/>
          </p:nvPr>
        </p:nvSpPr>
        <p:spPr>
          <a:xfrm>
            <a:off x="457200" y="1600200"/>
            <a:ext cx="8229600" cy="494071"/>
          </a:xfrm>
        </p:spPr>
        <p:txBody>
          <a:bodyPr/>
          <a:lstStyle/>
          <a:p>
            <a:pPr marL="0" indent="0">
              <a:buNone/>
            </a:pP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a:t>
            </a:r>
            <a:r>
              <a:rPr lang="en-US" altLang="en-US" sz="100" dirty="0" smtClean="0">
                <a:latin typeface="+mn-lt"/>
              </a:rPr>
              <a:t> </a:t>
            </a:r>
            <a:r>
              <a:rPr lang="en-US" altLang="en-US" sz="2400" dirty="0" smtClean="0">
                <a:latin typeface="+mn-lt"/>
              </a:rPr>
              <a:t>s-R-U</a:t>
            </a:r>
            <a:r>
              <a:rPr lang="en-US" altLang="en-US" sz="100" dirty="0" smtClean="0">
                <a:latin typeface="+mn-lt"/>
              </a:rPr>
              <a:t> </a:t>
            </a:r>
            <a:r>
              <a:rPr lang="en-US" altLang="en-US" sz="2400" dirty="0" smtClean="0">
                <a:latin typeface="+mn-lt"/>
              </a:rPr>
              <a:t>s </a:t>
            </a:r>
            <a:r>
              <a:rPr lang="en-US" altLang="en-US" sz="2400" dirty="0">
                <a:latin typeface="+mn-lt"/>
              </a:rPr>
              <a:t>has a more specific route to Organization </a:t>
            </a:r>
            <a:r>
              <a:rPr lang="en-US" altLang="en-US" sz="2400" dirty="0" smtClean="0">
                <a:latin typeface="+mn-lt"/>
              </a:rPr>
              <a:t>1</a:t>
            </a:r>
            <a:endParaRPr lang="en-US" altLang="en-US" sz="2400" dirty="0">
              <a:latin typeface="+mn-lt"/>
            </a:endParaRPr>
          </a:p>
        </p:txBody>
      </p:sp>
      <p:pic>
        <p:nvPicPr>
          <p:cNvPr id="6" name="Picture 5" descr="Organization 0, 200 period 23 period 16 period 0 forward slash 23, organization 2, 200 period 23 period 20 period 0 forward slash 23, and organization 7, 200 period 23 period 30 period 0 forward slash 23 are connected to, fly by night I S P, which is connected to the internet with the instruction, send me anything with addresses beginning 200 period 23 period 16 period 0 forward slash 20. Organization 1, 200 period 23 period 18 period 0 forward slash 23 is connected to, I S P's R us, which is connected to the internet with the instruction, send me anything with addresses beginning 199 period 31 period 0 period 0 forward slash 16 or 200 period 23 period 18 period 0 forward slash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3296" y="2381821"/>
            <a:ext cx="4933950" cy="324802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ea typeface="MS PGothic" panose="020B0600070205080204" charset="-128"/>
              </a:rPr>
              <a:t>I</a:t>
            </a:r>
            <a:r>
              <a:rPr lang="en-US" altLang="en-US" sz="100" dirty="0" smtClean="0">
                <a:ea typeface="MS PGothic" panose="020B0600070205080204" charset="-128"/>
              </a:rPr>
              <a:t> </a:t>
            </a:r>
            <a:r>
              <a:rPr lang="en-US" altLang="en-US" sz="3200" dirty="0" smtClean="0">
                <a:ea typeface="MS PGothic" panose="020B0600070205080204" charset="-128"/>
              </a:rPr>
              <a:t>P </a:t>
            </a:r>
            <a:r>
              <a:rPr lang="en-US" altLang="en-US" sz="3200" dirty="0">
                <a:ea typeface="MS PGothic" panose="020B0600070205080204" charset="-128"/>
              </a:rPr>
              <a:t>Addressing: The Last </a:t>
            </a:r>
            <a:r>
              <a:rPr lang="en-US" altLang="en-US" sz="3200" dirty="0" smtClean="0">
                <a:ea typeface="MS PGothic" panose="020B0600070205080204" charset="-128"/>
              </a:rPr>
              <a:t>Word</a:t>
            </a:r>
            <a:endParaRPr lang="en-US" dirty="0"/>
          </a:p>
        </p:txBody>
      </p:sp>
      <p:sp>
        <p:nvSpPr>
          <p:cNvPr id="3" name="Text Placeholder 2"/>
          <p:cNvSpPr>
            <a:spLocks noGrp="1"/>
          </p:cNvSpPr>
          <p:nvPr>
            <p:ph type="body" idx="1"/>
          </p:nvPr>
        </p:nvSpPr>
        <p:spPr>
          <a:xfrm>
            <a:off x="457200" y="1614948"/>
            <a:ext cx="8229600" cy="4525963"/>
          </a:xfrm>
        </p:spPr>
        <p:txBody>
          <a:bodyPr/>
          <a:lstStyle/>
          <a:p>
            <a:pPr>
              <a:buFont typeface="Wingdings" panose="05000000000000000000" charset="0"/>
              <a:buNone/>
              <a:defRPr/>
            </a:pPr>
            <a:r>
              <a:rPr lang="en-US" sz="2400" b="1" dirty="0">
                <a:solidFill>
                  <a:schemeClr val="tx1"/>
                </a:solidFill>
                <a:latin typeface="+mn-lt"/>
              </a:rPr>
              <a:t>Q: </a:t>
            </a:r>
            <a:r>
              <a:rPr lang="en-US" sz="2400" dirty="0">
                <a:latin typeface="+mn-lt"/>
              </a:rPr>
              <a:t>how does an </a:t>
            </a:r>
            <a:r>
              <a:rPr lang="en-US" sz="2400" dirty="0" smtClean="0">
                <a:latin typeface="+mn-lt"/>
              </a:rPr>
              <a:t>I</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 </a:t>
            </a:r>
            <a:r>
              <a:rPr lang="en-US" sz="2400" dirty="0">
                <a:latin typeface="+mn-lt"/>
              </a:rPr>
              <a:t>get block of addresses?</a:t>
            </a:r>
            <a:endParaRPr lang="en-US" sz="2400" dirty="0">
              <a:latin typeface="+mn-lt"/>
            </a:endParaRPr>
          </a:p>
          <a:p>
            <a:pPr marL="457200" indent="-457200">
              <a:buFont typeface="Wingdings" panose="05000000000000000000" charset="0"/>
              <a:buNone/>
              <a:defRPr/>
            </a:pPr>
            <a:r>
              <a:rPr lang="en-US" sz="2400" b="1" dirty="0">
                <a:solidFill>
                  <a:schemeClr val="tx1"/>
                </a:solidFill>
                <a:latin typeface="+mn-lt"/>
              </a:rPr>
              <a:t>A: </a:t>
            </a:r>
            <a:r>
              <a:rPr lang="en-US" sz="2400" b="1" dirty="0" smtClean="0">
                <a:solidFill>
                  <a:schemeClr val="tx1"/>
                </a:solidFill>
                <a:latin typeface="+mn-lt"/>
              </a:rPr>
              <a:t>I</a:t>
            </a:r>
            <a:r>
              <a:rPr lang="en-US" sz="100" b="1" dirty="0" smtClean="0">
                <a:solidFill>
                  <a:schemeClr val="tx1"/>
                </a:solidFill>
                <a:latin typeface="+mn-lt"/>
              </a:rPr>
              <a:t> </a:t>
            </a:r>
            <a:r>
              <a:rPr lang="en-US" sz="2400" b="1" dirty="0" smtClean="0">
                <a:solidFill>
                  <a:schemeClr val="tx1"/>
                </a:solidFill>
                <a:latin typeface="+mn-lt"/>
              </a:rPr>
              <a:t>C</a:t>
            </a:r>
            <a:r>
              <a:rPr lang="en-US" sz="100" b="1" dirty="0" smtClean="0">
                <a:solidFill>
                  <a:schemeClr val="tx1"/>
                </a:solidFill>
                <a:latin typeface="+mn-lt"/>
              </a:rPr>
              <a:t> </a:t>
            </a:r>
            <a:r>
              <a:rPr lang="en-US" sz="2400" b="1" dirty="0" smtClean="0">
                <a:solidFill>
                  <a:schemeClr val="tx1"/>
                </a:solidFill>
                <a:latin typeface="+mn-lt"/>
              </a:rPr>
              <a:t>A</a:t>
            </a:r>
            <a:r>
              <a:rPr lang="en-US" sz="100" b="1" dirty="0" smtClean="0">
                <a:solidFill>
                  <a:schemeClr val="tx1"/>
                </a:solidFill>
                <a:latin typeface="+mn-lt"/>
              </a:rPr>
              <a:t> </a:t>
            </a:r>
            <a:r>
              <a:rPr lang="en-US" sz="2400" b="1" dirty="0" smtClean="0">
                <a:solidFill>
                  <a:schemeClr val="tx1"/>
                </a:solidFill>
                <a:latin typeface="+mn-lt"/>
              </a:rPr>
              <a:t>N</a:t>
            </a:r>
            <a:r>
              <a:rPr lang="en-US" sz="100" b="1" dirty="0" smtClean="0">
                <a:solidFill>
                  <a:schemeClr val="tx1"/>
                </a:solidFill>
                <a:latin typeface="+mn-lt"/>
              </a:rPr>
              <a:t> </a:t>
            </a:r>
            <a:r>
              <a:rPr lang="en-US" sz="2400" b="1" dirty="0" smtClean="0">
                <a:solidFill>
                  <a:schemeClr val="tx1"/>
                </a:solidFill>
                <a:latin typeface="+mn-lt"/>
              </a:rPr>
              <a:t>N</a:t>
            </a:r>
            <a:r>
              <a:rPr lang="en-US" sz="2400" b="1" dirty="0">
                <a:solidFill>
                  <a:schemeClr val="tx1"/>
                </a:solidFill>
                <a:latin typeface="+mn-lt"/>
              </a:rPr>
              <a:t>: I</a:t>
            </a:r>
            <a:r>
              <a:rPr lang="en-US" sz="2400" dirty="0">
                <a:latin typeface="+mn-lt"/>
              </a:rPr>
              <a:t>nternet </a:t>
            </a:r>
            <a:r>
              <a:rPr lang="en-US" sz="2400" b="1" dirty="0">
                <a:solidFill>
                  <a:schemeClr val="tx1"/>
                </a:solidFill>
                <a:latin typeface="+mn-lt"/>
              </a:rPr>
              <a:t>C</a:t>
            </a:r>
            <a:r>
              <a:rPr lang="en-US" sz="2400" dirty="0">
                <a:latin typeface="+mn-lt"/>
              </a:rPr>
              <a:t>orporation for </a:t>
            </a:r>
            <a:r>
              <a:rPr lang="en-US" sz="2400" b="1" dirty="0">
                <a:solidFill>
                  <a:schemeClr val="tx1"/>
                </a:solidFill>
                <a:latin typeface="+mn-lt"/>
              </a:rPr>
              <a:t>A</a:t>
            </a:r>
            <a:r>
              <a:rPr lang="en-US" sz="2400" dirty="0">
                <a:latin typeface="+mn-lt"/>
              </a:rPr>
              <a:t>ssigned </a:t>
            </a:r>
            <a:r>
              <a:rPr lang="en-US" sz="2400" b="1" dirty="0" smtClean="0">
                <a:solidFill>
                  <a:schemeClr val="tx1"/>
                </a:solidFill>
                <a:latin typeface="+mn-lt"/>
              </a:rPr>
              <a:t>N</a:t>
            </a:r>
            <a:r>
              <a:rPr lang="en-US" sz="2400" dirty="0" smtClean="0">
                <a:latin typeface="+mn-lt"/>
              </a:rPr>
              <a:t>ames </a:t>
            </a:r>
            <a:r>
              <a:rPr lang="en-US" sz="2400" dirty="0">
                <a:latin typeface="+mn-lt"/>
              </a:rPr>
              <a:t>and </a:t>
            </a:r>
            <a:r>
              <a:rPr lang="en-US" sz="2400" b="1" dirty="0">
                <a:solidFill>
                  <a:schemeClr val="tx1"/>
                </a:solidFill>
                <a:latin typeface="+mn-lt"/>
              </a:rPr>
              <a:t>N</a:t>
            </a:r>
            <a:r>
              <a:rPr lang="en-US" sz="2400" dirty="0">
                <a:latin typeface="+mn-lt"/>
              </a:rPr>
              <a:t>umbers </a:t>
            </a:r>
            <a:r>
              <a:rPr lang="en-US" sz="2400" dirty="0">
                <a:latin typeface="+mn-lt"/>
                <a:hlinkClick r:id="rId1" tooltip="https://www.icann.org/"/>
              </a:rPr>
              <a:t>http://www.icann.org/</a:t>
            </a:r>
            <a:endParaRPr lang="en-US" sz="2400" dirty="0">
              <a:latin typeface="+mn-lt"/>
            </a:endParaRPr>
          </a:p>
          <a:p>
            <a:pPr lvl="1">
              <a:buFont typeface="Arial" panose="020B0604020202020204" pitchFamily="34" charset="0"/>
              <a:buChar char="–"/>
              <a:defRPr/>
            </a:pPr>
            <a:r>
              <a:rPr lang="en-US" sz="2400" dirty="0">
                <a:latin typeface="+mn-lt"/>
              </a:rPr>
              <a:t>allocates addresses</a:t>
            </a:r>
            <a:endParaRPr lang="en-US" sz="2400" dirty="0">
              <a:latin typeface="+mn-lt"/>
            </a:endParaRPr>
          </a:p>
          <a:p>
            <a:pPr lvl="1">
              <a:buFont typeface="Arial" panose="020B0604020202020204" pitchFamily="34" charset="0"/>
              <a:buChar char="–"/>
              <a:defRPr/>
            </a:pPr>
            <a:r>
              <a:rPr lang="en-US" sz="2400" dirty="0">
                <a:latin typeface="+mn-lt"/>
              </a:rPr>
              <a:t>manages </a:t>
            </a:r>
            <a:r>
              <a:rPr lang="en-US" sz="2400" dirty="0" smtClean="0">
                <a:latin typeface="+mn-lt"/>
              </a:rPr>
              <a:t>D</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S</a:t>
            </a:r>
            <a:endParaRPr lang="en-US" sz="2400" dirty="0">
              <a:latin typeface="+mn-lt"/>
            </a:endParaRPr>
          </a:p>
          <a:p>
            <a:pPr lvl="1">
              <a:buFont typeface="Arial" panose="020B0604020202020204" pitchFamily="34" charset="0"/>
              <a:buChar char="–"/>
              <a:defRPr/>
            </a:pPr>
            <a:r>
              <a:rPr lang="en-US" sz="2400" dirty="0">
                <a:latin typeface="+mn-lt"/>
              </a:rPr>
              <a:t>assigns domain names, resolves </a:t>
            </a:r>
            <a:r>
              <a:rPr lang="en-US" sz="2400" dirty="0" smtClean="0">
                <a:latin typeface="+mn-lt"/>
              </a:rPr>
              <a:t>disputes</a:t>
            </a:r>
            <a:endParaRPr lang="en-US" sz="2400" dirty="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N</a:t>
            </a:r>
            <a:r>
              <a:rPr lang="en-US" sz="100" dirty="0" smtClean="0"/>
              <a:t> </a:t>
            </a:r>
            <a:r>
              <a:rPr lang="en-US" dirty="0" smtClean="0"/>
              <a:t>A</a:t>
            </a:r>
            <a:r>
              <a:rPr lang="en-US" sz="100" dirty="0" smtClean="0"/>
              <a:t> </a:t>
            </a:r>
            <a:r>
              <a:rPr lang="en-US" dirty="0" smtClean="0"/>
              <a:t>T</a:t>
            </a:r>
            <a:r>
              <a:rPr lang="en-US" dirty="0"/>
              <a:t>: </a:t>
            </a:r>
            <a:r>
              <a:rPr lang="en-US" dirty="0" smtClean="0"/>
              <a:t>Network </a:t>
            </a:r>
            <a:r>
              <a:rPr lang="en-US" dirty="0"/>
              <a:t>A</a:t>
            </a:r>
            <a:r>
              <a:rPr lang="en-US" dirty="0" smtClean="0"/>
              <a:t>ddress Translation </a:t>
            </a:r>
            <a:r>
              <a:rPr lang="en-US" sz="2000" b="0" dirty="0" smtClean="0"/>
              <a:t>(1 of 5)</a:t>
            </a:r>
            <a:endParaRPr lang="en-US" sz="2000" b="0" dirty="0"/>
          </a:p>
        </p:txBody>
      </p:sp>
      <p:pic>
        <p:nvPicPr>
          <p:cNvPr id="3" name="Picture 2" descr="A diagram has a central router with 2 parts linked. On the right, local network, for example home network, 10 period 0 period 0 forward slash 24. On the left, rest of the internet. Each part has notes. Link to rest of the internet, 138 period 76 period 29 period 7. Notes. All datagrams leaving local network have same single source N A T I P address, 138 period 76 period 29 period 7, different source port numbers. Link to local network, 10 period 0 period 0 period 4. Notes. Datagrams with source or destination in this network have 10 period 0 period 0 forward slash 24, address for source, destination, as usual. There are 3 connected P Cs. P C 1, 10 period 0 period 0 period 1. P C 2, 10 period 0 period 0 period 2. P C 3, 10 period 0 period 0 period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5219" y="1619151"/>
            <a:ext cx="5993563" cy="3737683"/>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smtClean="0"/>
              <a:t>(2 </a:t>
            </a:r>
            <a:r>
              <a:rPr lang="en-US" sz="2000" b="0" dirty="0"/>
              <a:t>of 5)</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None/>
            </a:pPr>
            <a:r>
              <a:rPr lang="en-US" altLang="en-US" sz="2400" b="1" dirty="0">
                <a:solidFill>
                  <a:schemeClr val="tx1"/>
                </a:solidFill>
                <a:latin typeface="+mn-lt"/>
                <a:ea typeface="MS PGothic" panose="020B0600070205080204" charset="-128"/>
                <a:cs typeface="MS PGothic" panose="020B0600070205080204" charset="-128"/>
              </a:rPr>
              <a:t>motivation: </a:t>
            </a:r>
            <a:r>
              <a:rPr lang="en-US" altLang="en-US" sz="2400" dirty="0">
                <a:latin typeface="+mn-lt"/>
                <a:ea typeface="MS PGothic" panose="020B0600070205080204" charset="-128"/>
                <a:cs typeface="MS PGothic" panose="020B0600070205080204" charset="-128"/>
              </a:rPr>
              <a:t>local network uses just one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 </a:t>
            </a:r>
            <a:r>
              <a:rPr lang="en-US" altLang="en-US" sz="2400" dirty="0">
                <a:latin typeface="+mn-lt"/>
                <a:ea typeface="MS PGothic" panose="020B0600070205080204" charset="-128"/>
                <a:cs typeface="MS PGothic" panose="020B0600070205080204" charset="-128"/>
              </a:rPr>
              <a:t>address as far as outside world is concerned:</a:t>
            </a:r>
            <a:endParaRPr lang="en-US" altLang="en-US" sz="2400" dirty="0">
              <a:latin typeface="+mn-lt"/>
              <a:ea typeface="MS PGothic" panose="020B0600070205080204" charset="-128"/>
              <a:cs typeface="MS PGothic" panose="020B0600070205080204" charset="-128"/>
            </a:endParaRPr>
          </a:p>
          <a:p>
            <a:pPr marL="255905" lvl="1" indent="-255905">
              <a:buFont typeface="Arial" panose="020B0604020202020204" pitchFamily="34" charset="0"/>
              <a:buChar char="•"/>
            </a:pPr>
            <a:r>
              <a:rPr lang="en-US" altLang="en-US" sz="2400" dirty="0">
                <a:latin typeface="+mn-lt"/>
                <a:ea typeface="MS PGothic" panose="020B0600070205080204" charset="-128"/>
              </a:rPr>
              <a:t>range of addresses not needed from </a:t>
            </a:r>
            <a:r>
              <a:rPr lang="en-US" altLang="en-US" sz="24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S</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 just </a:t>
            </a:r>
            <a:r>
              <a:rPr lang="en-US" altLang="en-US" sz="2400" dirty="0">
                <a:latin typeface="+mn-lt"/>
                <a:ea typeface="MS PGothic" panose="020B0600070205080204" charset="-128"/>
              </a:rPr>
              <a:t>one </a:t>
            </a:r>
            <a:r>
              <a:rPr lang="en-US" altLang="en-US" sz="2400" dirty="0">
                <a:latin typeface="+mn-lt"/>
                <a:ea typeface="MS PGothic" panose="020B0600070205080204" charset="-128"/>
                <a:cs typeface="MS PGothic" panose="020B0600070205080204" charset="-128"/>
              </a:rPr>
              <a:t>I</a:t>
            </a:r>
            <a:r>
              <a:rPr lang="en-US" altLang="en-US" sz="100" dirty="0">
                <a:latin typeface="+mn-lt"/>
                <a:ea typeface="MS PGothic" panose="020B0600070205080204" charset="-128"/>
                <a:cs typeface="MS PGothic" panose="020B0600070205080204" charset="-128"/>
              </a:rPr>
              <a:t> </a:t>
            </a:r>
            <a:r>
              <a:rPr lang="en-US" altLang="en-US" sz="2400" dirty="0">
                <a:latin typeface="+mn-lt"/>
                <a:ea typeface="MS PGothic" panose="020B0600070205080204" charset="-128"/>
                <a:cs typeface="MS PGothic" panose="020B0600070205080204" charset="-128"/>
              </a:rPr>
              <a:t>P</a:t>
            </a:r>
            <a:r>
              <a:rPr lang="en-US" altLang="en-US" sz="2400" dirty="0" smtClean="0">
                <a:latin typeface="+mn-lt"/>
                <a:ea typeface="MS PGothic" panose="020B0600070205080204" charset="-128"/>
              </a:rPr>
              <a:t> </a:t>
            </a:r>
            <a:r>
              <a:rPr lang="en-US" altLang="en-US" sz="2400" dirty="0">
                <a:latin typeface="+mn-lt"/>
                <a:ea typeface="MS PGothic" panose="020B0600070205080204" charset="-128"/>
              </a:rPr>
              <a:t>address for all devices</a:t>
            </a:r>
            <a:endParaRPr lang="en-US" altLang="en-US" sz="2400" dirty="0">
              <a:latin typeface="+mn-lt"/>
              <a:ea typeface="MS PGothic" panose="020B0600070205080204" charset="-128"/>
            </a:endParaRPr>
          </a:p>
          <a:p>
            <a:pPr marL="255905" lvl="1" indent="-255905">
              <a:buFont typeface="Arial" panose="020B0604020202020204" pitchFamily="34" charset="0"/>
              <a:buChar char="•"/>
            </a:pPr>
            <a:r>
              <a:rPr lang="en-US" altLang="en-US" sz="2400" dirty="0">
                <a:latin typeface="+mn-lt"/>
                <a:ea typeface="MS PGothic" panose="020B0600070205080204" charset="-128"/>
              </a:rPr>
              <a:t>can change addresses of devices in local network without notifying outside world</a:t>
            </a:r>
            <a:endParaRPr lang="en-US" altLang="en-US" sz="2400" dirty="0">
              <a:latin typeface="+mn-lt"/>
              <a:ea typeface="MS PGothic" panose="020B0600070205080204" charset="-128"/>
            </a:endParaRPr>
          </a:p>
          <a:p>
            <a:pPr marL="255905" lvl="1" indent="-255905">
              <a:buFont typeface="Arial" panose="020B0604020202020204" pitchFamily="34" charset="0"/>
              <a:buChar char="•"/>
            </a:pPr>
            <a:r>
              <a:rPr lang="en-US" altLang="en-US" sz="2400" dirty="0">
                <a:latin typeface="+mn-lt"/>
                <a:ea typeface="MS PGothic" panose="020B0600070205080204" charset="-128"/>
              </a:rPr>
              <a:t>can change </a:t>
            </a:r>
            <a:r>
              <a:rPr lang="en-US" altLang="en-US" sz="24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S</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 </a:t>
            </a:r>
            <a:r>
              <a:rPr lang="en-US" altLang="en-US" sz="2400" dirty="0">
                <a:latin typeface="+mn-lt"/>
                <a:ea typeface="MS PGothic" panose="020B0600070205080204" charset="-128"/>
              </a:rPr>
              <a:t>without changing addresses of devices in local network</a:t>
            </a:r>
            <a:endParaRPr lang="en-US" altLang="en-US" sz="2400" dirty="0">
              <a:latin typeface="+mn-lt"/>
              <a:ea typeface="MS PGothic" panose="020B0600070205080204" charset="-128"/>
            </a:endParaRPr>
          </a:p>
          <a:p>
            <a:pPr marL="255905" lvl="1" indent="-255905">
              <a:buFont typeface="Arial" panose="020B0604020202020204" pitchFamily="34" charset="0"/>
              <a:buChar char="•"/>
            </a:pPr>
            <a:r>
              <a:rPr lang="en-US" altLang="en-US" sz="2400" dirty="0">
                <a:latin typeface="+mn-lt"/>
                <a:ea typeface="MS PGothic" panose="020B0600070205080204" charset="-128"/>
              </a:rPr>
              <a:t>devices inside local net not explicitly addressable, visible by outside world (a security plus</a:t>
            </a:r>
            <a:r>
              <a:rPr lang="en-US" altLang="en-US" sz="2400" dirty="0" smtClean="0">
                <a:latin typeface="+mn-lt"/>
                <a:ea typeface="MS PGothic" panose="020B0600070205080204" charset="-128"/>
              </a:rPr>
              <a:t>)</a:t>
            </a:r>
            <a:endParaRPr lang="en-US" altLang="en-US" sz="24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smtClean="0"/>
              <a:t>(3 </a:t>
            </a:r>
            <a:r>
              <a:rPr lang="en-US" sz="2000" b="0" dirty="0"/>
              <a:t>of 5)</a:t>
            </a:r>
            <a:endParaRPr lang="en-US" dirty="0"/>
          </a:p>
        </p:txBody>
      </p:sp>
      <p:sp>
        <p:nvSpPr>
          <p:cNvPr id="3" name="Text Placeholder 2"/>
          <p:cNvSpPr>
            <a:spLocks noGrp="1"/>
          </p:cNvSpPr>
          <p:nvPr>
            <p:ph type="body" idx="1"/>
          </p:nvPr>
        </p:nvSpPr>
        <p:spPr>
          <a:xfrm>
            <a:off x="457200" y="1600200"/>
            <a:ext cx="8229600" cy="4977581"/>
          </a:xfrm>
        </p:spPr>
        <p:txBody>
          <a:bodyPr/>
          <a:lstStyle/>
          <a:p>
            <a:pPr marL="0" indent="0">
              <a:buFont typeface="Wingdings" panose="05000000000000000000" pitchFamily="2" charset="2"/>
              <a:buNone/>
            </a:pPr>
            <a:r>
              <a:rPr lang="en-US" altLang="en-US" sz="2200" b="1" dirty="0" smtClean="0">
                <a:solidFill>
                  <a:schemeClr val="tx1"/>
                </a:solidFill>
                <a:latin typeface="+mn-lt"/>
                <a:ea typeface="MS PGothic" panose="020B0600070205080204" charset="-128"/>
                <a:cs typeface="MS PGothic" panose="020B0600070205080204" charset="-128"/>
              </a:rPr>
              <a:t>implementation</a:t>
            </a:r>
            <a:r>
              <a:rPr lang="en-US" altLang="en-US" sz="2200" b="1" dirty="0">
                <a:solidFill>
                  <a:schemeClr val="tx1"/>
                </a:solidFill>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rPr>
              <a:t>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a:latin typeface="+mn-lt"/>
                <a:ea typeface="MS PGothic" panose="020B0600070205080204" charset="-128"/>
              </a:rPr>
              <a:t>T</a:t>
            </a:r>
            <a:r>
              <a:rPr lang="en-US" altLang="en-US" sz="2200" dirty="0" smtClean="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router must</a:t>
            </a:r>
            <a:r>
              <a:rPr lang="en-US" altLang="en-US" sz="2200" dirty="0" smtClean="0">
                <a:latin typeface="+mn-lt"/>
                <a:ea typeface="MS PGothic" panose="020B0600070205080204" charset="-128"/>
                <a:cs typeface="MS PGothic" panose="020B0600070205080204" charset="-128"/>
              </a:rPr>
              <a:t>:</a:t>
            </a:r>
            <a:endParaRPr lang="en-US" altLang="en-US" sz="2200" dirty="0">
              <a:latin typeface="+mn-lt"/>
              <a:ea typeface="MS PGothic" panose="020B0600070205080204" charset="-128"/>
              <a:cs typeface="MS PGothic" panose="020B0600070205080204" charset="-128"/>
            </a:endParaRPr>
          </a:p>
          <a:p>
            <a:pPr marL="255905" lvl="1" indent="-255905">
              <a:spcBef>
                <a:spcPts val="1500"/>
              </a:spcBef>
              <a:buFont typeface="Arial" panose="020B0604020202020204" pitchFamily="34" charset="0"/>
              <a:buChar char="•"/>
            </a:pPr>
            <a:r>
              <a:rPr lang="en-US" altLang="en-US" sz="2200" b="1" dirty="0">
                <a:solidFill>
                  <a:schemeClr val="tx1"/>
                </a:solidFill>
                <a:latin typeface="+mn-lt"/>
                <a:ea typeface="MS PGothic" panose="020B0600070205080204" charset="-128"/>
              </a:rPr>
              <a:t>outgoing datagrams: replace </a:t>
            </a:r>
            <a:r>
              <a:rPr lang="en-US" altLang="en-US" sz="2200" dirty="0">
                <a:latin typeface="+mn-lt"/>
                <a:ea typeface="MS PGothic" panose="020B0600070205080204" charset="-128"/>
              </a:rPr>
              <a:t>(source I</a:t>
            </a:r>
            <a:r>
              <a:rPr lang="en-US" altLang="en-US" sz="100" dirty="0">
                <a:latin typeface="+mn-lt"/>
                <a:ea typeface="MS PGothic" panose="020B0600070205080204" charset="-128"/>
              </a:rPr>
              <a:t> </a:t>
            </a:r>
            <a:r>
              <a:rPr lang="en-US" altLang="en-US" sz="2200" dirty="0">
                <a:latin typeface="+mn-lt"/>
                <a:ea typeface="MS PGothic" panose="020B0600070205080204" charset="-128"/>
              </a:rPr>
              <a:t>P</a:t>
            </a:r>
            <a:r>
              <a:rPr lang="en-US" altLang="en-US" sz="2200" dirty="0" smtClean="0">
                <a:latin typeface="+mn-lt"/>
                <a:ea typeface="MS PGothic" panose="020B0600070205080204" charset="-128"/>
              </a:rPr>
              <a:t> </a:t>
            </a:r>
            <a:r>
              <a:rPr lang="en-US" altLang="en-US" sz="2200" dirty="0">
                <a:latin typeface="+mn-lt"/>
                <a:ea typeface="MS PGothic" panose="020B0600070205080204" charset="-128"/>
              </a:rPr>
              <a:t>address, port #) of every outgoing datagram to </a:t>
            </a:r>
            <a:r>
              <a:rPr lang="en-US" altLang="en-US" sz="2200" dirty="0" smtClean="0">
                <a:latin typeface="+mn-lt"/>
                <a:ea typeface="MS PGothic" panose="020B0600070205080204" charset="-128"/>
              </a:rPr>
              <a:t>(</a:t>
            </a:r>
            <a:r>
              <a:rPr lang="en-US" altLang="en-US" sz="2200" dirty="0">
                <a:latin typeface="+mn-lt"/>
                <a:ea typeface="MS PGothic" panose="020B0600070205080204" charset="-128"/>
              </a:rPr>
              <a:t>N</a:t>
            </a:r>
            <a:r>
              <a:rPr lang="en-US" altLang="en-US" sz="100" dirty="0">
                <a:latin typeface="+mn-lt"/>
                <a:ea typeface="MS PGothic" panose="020B0600070205080204" charset="-128"/>
              </a:rPr>
              <a:t> </a:t>
            </a:r>
            <a:r>
              <a:rPr lang="en-US" altLang="en-US" sz="2200" dirty="0" smtClean="0">
                <a:latin typeface="+mn-lt"/>
                <a:ea typeface="MS PGothic" panose="020B0600070205080204" charset="-128"/>
              </a:rPr>
              <a:t>A</a:t>
            </a:r>
            <a:r>
              <a:rPr lang="en-US" altLang="en-US" sz="100" dirty="0" smtClean="0">
                <a:latin typeface="+mn-lt"/>
                <a:ea typeface="MS PGothic" panose="020B0600070205080204" charset="-128"/>
              </a:rPr>
              <a:t> </a:t>
            </a:r>
            <a:r>
              <a:rPr lang="en-US" altLang="en-US" sz="2200" dirty="0">
                <a:latin typeface="+mn-lt"/>
                <a:ea typeface="MS PGothic" panose="020B0600070205080204" charset="-128"/>
              </a:rPr>
              <a:t>T</a:t>
            </a:r>
            <a:r>
              <a:rPr lang="en-US" altLang="en-US" sz="2200" dirty="0" smtClean="0">
                <a:latin typeface="+mn-lt"/>
                <a:ea typeface="MS PGothic" panose="020B0600070205080204" charset="-128"/>
              </a:rPr>
              <a:t> 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 address</a:t>
            </a:r>
            <a:r>
              <a:rPr lang="en-US" altLang="en-US" sz="2200" dirty="0">
                <a:latin typeface="+mn-lt"/>
                <a:ea typeface="MS PGothic" panose="020B0600070205080204" charset="-128"/>
              </a:rPr>
              <a:t>, new port </a:t>
            </a:r>
            <a:r>
              <a:rPr lang="en-US" altLang="en-US" sz="2200" dirty="0" smtClean="0">
                <a:latin typeface="+mn-lt"/>
                <a:ea typeface="MS PGothic" panose="020B0600070205080204" charset="-128"/>
              </a:rPr>
              <a:t>#) </a:t>
            </a:r>
            <a:r>
              <a:rPr lang="en-US" altLang="en-US" sz="2200" dirty="0" smtClean="0">
                <a:latin typeface="+mn-lt"/>
                <a:cs typeface="Gill Sans MT" panose="020B0502020104020203" charset="0"/>
              </a:rPr>
              <a:t>. </a:t>
            </a:r>
            <a:r>
              <a:rPr lang="en-US" altLang="en-US" sz="2200" dirty="0">
                <a:latin typeface="+mn-lt"/>
                <a:cs typeface="Gill Sans MT" panose="020B0502020104020203" charset="0"/>
              </a:rPr>
              <a:t>. . remote clients/servers will respond using </a:t>
            </a:r>
            <a:r>
              <a:rPr lang="en-US" altLang="en-US" sz="2200" dirty="0" smtClean="0">
                <a:latin typeface="+mn-lt"/>
                <a:cs typeface="Gill Sans MT" panose="020B0502020104020203" charset="0"/>
              </a:rPr>
              <a:t>(</a:t>
            </a:r>
            <a:r>
              <a:rPr lang="en-US" altLang="en-US" sz="2200" dirty="0">
                <a:latin typeface="+mn-lt"/>
                <a:ea typeface="MS PGothic" panose="020B0600070205080204" charset="-128"/>
              </a:rPr>
              <a:t>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a:latin typeface="+mn-lt"/>
                <a:ea typeface="MS PGothic" panose="020B0600070205080204" charset="-128"/>
              </a:rPr>
              <a:t>T I</a:t>
            </a:r>
            <a:r>
              <a:rPr lang="en-US" altLang="en-US" sz="100" dirty="0">
                <a:latin typeface="+mn-lt"/>
                <a:ea typeface="MS PGothic" panose="020B0600070205080204" charset="-128"/>
              </a:rPr>
              <a:t> </a:t>
            </a:r>
            <a:r>
              <a:rPr lang="en-US" altLang="en-US" sz="2200" dirty="0">
                <a:latin typeface="+mn-lt"/>
                <a:ea typeface="MS PGothic" panose="020B0600070205080204" charset="-128"/>
              </a:rPr>
              <a:t>P</a:t>
            </a:r>
            <a:r>
              <a:rPr lang="en-US" altLang="en-US" sz="2200" dirty="0" smtClean="0">
                <a:latin typeface="+mn-lt"/>
                <a:cs typeface="Gill Sans MT" panose="020B0502020104020203" charset="0"/>
              </a:rPr>
              <a:t> </a:t>
            </a:r>
            <a:r>
              <a:rPr lang="en-US" altLang="en-US" sz="2200" dirty="0">
                <a:latin typeface="+mn-lt"/>
                <a:cs typeface="Gill Sans MT" panose="020B0502020104020203" charset="0"/>
              </a:rPr>
              <a:t>address, new port #) as destination </a:t>
            </a:r>
            <a:r>
              <a:rPr lang="en-US" altLang="en-US" sz="2200" dirty="0" smtClean="0">
                <a:latin typeface="+mn-lt"/>
                <a:cs typeface="Gill Sans MT" panose="020B0502020104020203" charset="0"/>
              </a:rPr>
              <a:t>addr</a:t>
            </a:r>
            <a:endParaRPr lang="en-US" altLang="en-US" sz="2200" dirty="0">
              <a:latin typeface="+mn-lt"/>
              <a:cs typeface="Gill Sans MT" panose="020B0502020104020203" charset="0"/>
            </a:endParaRPr>
          </a:p>
          <a:p>
            <a:pPr marL="255905" lvl="1" indent="-255905">
              <a:spcBef>
                <a:spcPts val="1500"/>
              </a:spcBef>
              <a:buFont typeface="Arial" panose="020B0604020202020204" pitchFamily="34" charset="0"/>
              <a:buChar char="•"/>
            </a:pPr>
            <a:r>
              <a:rPr lang="en-US" altLang="en-US" sz="2200" b="1" dirty="0" smtClean="0">
                <a:solidFill>
                  <a:schemeClr val="tx1"/>
                </a:solidFill>
                <a:latin typeface="+mn-lt"/>
                <a:ea typeface="MS PGothic" panose="020B0600070205080204" charset="-128"/>
              </a:rPr>
              <a:t>remember (in N</a:t>
            </a:r>
            <a:r>
              <a:rPr lang="en-US" altLang="en-US" sz="100" b="1" dirty="0" smtClean="0">
                <a:solidFill>
                  <a:schemeClr val="tx1"/>
                </a:solidFill>
                <a:latin typeface="+mn-lt"/>
                <a:ea typeface="MS PGothic" panose="020B0600070205080204" charset="-128"/>
              </a:rPr>
              <a:t> </a:t>
            </a:r>
            <a:r>
              <a:rPr lang="en-US" altLang="en-US" sz="2200" b="1" dirty="0" smtClean="0">
                <a:solidFill>
                  <a:schemeClr val="tx1"/>
                </a:solidFill>
                <a:latin typeface="+mn-lt"/>
                <a:ea typeface="MS PGothic" panose="020B0600070205080204" charset="-128"/>
              </a:rPr>
              <a:t>A</a:t>
            </a:r>
            <a:r>
              <a:rPr lang="en-US" altLang="en-US" sz="100" b="1" dirty="0" smtClean="0">
                <a:solidFill>
                  <a:schemeClr val="tx1"/>
                </a:solidFill>
                <a:latin typeface="+mn-lt"/>
                <a:ea typeface="MS PGothic" panose="020B0600070205080204" charset="-128"/>
              </a:rPr>
              <a:t> </a:t>
            </a:r>
            <a:r>
              <a:rPr lang="en-US" altLang="en-US" sz="2200" b="1" dirty="0" smtClean="0">
                <a:solidFill>
                  <a:schemeClr val="tx1"/>
                </a:solidFill>
                <a:latin typeface="+mn-lt"/>
                <a:ea typeface="MS PGothic" panose="020B0600070205080204" charset="-128"/>
              </a:rPr>
              <a:t>T translation table) </a:t>
            </a:r>
            <a:r>
              <a:rPr lang="en-US" altLang="en-US" sz="2200" dirty="0" smtClean="0">
                <a:latin typeface="+mn-lt"/>
                <a:ea typeface="MS PGothic" panose="020B0600070205080204" charset="-128"/>
              </a:rPr>
              <a:t>every (source 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 address, port #) to (</a:t>
            </a:r>
            <a:r>
              <a:rPr lang="en-US" altLang="en-US" sz="2200" dirty="0">
                <a:latin typeface="+mn-lt"/>
                <a:ea typeface="MS PGothic" panose="020B0600070205080204" charset="-128"/>
              </a:rPr>
              <a:t>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a:latin typeface="+mn-lt"/>
                <a:ea typeface="MS PGothic" panose="020B0600070205080204" charset="-128"/>
              </a:rPr>
              <a:t>T</a:t>
            </a:r>
            <a:r>
              <a:rPr lang="en-US" altLang="en-US" sz="2200" dirty="0" smtClean="0">
                <a:latin typeface="+mn-lt"/>
                <a:ea typeface="MS PGothic" panose="020B0600070205080204" charset="-128"/>
              </a:rPr>
              <a:t> 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 address, new port #) translation pair</a:t>
            </a:r>
            <a:endParaRPr lang="en-US" altLang="en-US" sz="2200" dirty="0" smtClean="0">
              <a:latin typeface="+mn-lt"/>
              <a:ea typeface="MS PGothic" panose="020B0600070205080204" charset="-128"/>
            </a:endParaRPr>
          </a:p>
          <a:p>
            <a:pPr marL="255905" lvl="1" indent="-255905">
              <a:spcBef>
                <a:spcPts val="1500"/>
              </a:spcBef>
              <a:buFont typeface="Arial" panose="020B0604020202020204" pitchFamily="34" charset="0"/>
              <a:buChar char="•"/>
            </a:pPr>
            <a:r>
              <a:rPr lang="en-US" altLang="en-US" sz="2200" b="1" dirty="0" smtClean="0">
                <a:solidFill>
                  <a:schemeClr val="tx1"/>
                </a:solidFill>
                <a:latin typeface="+mn-lt"/>
                <a:ea typeface="MS PGothic" panose="020B0600070205080204" charset="-128"/>
              </a:rPr>
              <a:t>incoming </a:t>
            </a:r>
            <a:r>
              <a:rPr lang="en-US" altLang="en-US" sz="2200" b="1" dirty="0">
                <a:solidFill>
                  <a:schemeClr val="tx1"/>
                </a:solidFill>
                <a:latin typeface="+mn-lt"/>
                <a:ea typeface="MS PGothic" panose="020B0600070205080204" charset="-128"/>
              </a:rPr>
              <a:t>datagrams: replace </a:t>
            </a:r>
            <a:r>
              <a:rPr lang="en-US" altLang="en-US" sz="2200" dirty="0">
                <a:latin typeface="+mn-lt"/>
                <a:ea typeface="MS PGothic" panose="020B0600070205080204" charset="-128"/>
              </a:rPr>
              <a:t>(</a:t>
            </a:r>
            <a:r>
              <a:rPr lang="en-US" altLang="en-US" sz="2200" dirty="0" smtClean="0">
                <a:latin typeface="+mn-lt"/>
                <a:ea typeface="MS PGothic" panose="020B0600070205080204" charset="-128"/>
              </a:rPr>
              <a:t>N</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A</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T </a:t>
            </a:r>
            <a:r>
              <a:rPr lang="en-US" altLang="en-US" sz="2200" dirty="0">
                <a:latin typeface="+mn-lt"/>
                <a:ea typeface="MS PGothic" panose="020B0600070205080204" charset="-128"/>
              </a:rPr>
              <a:t>I</a:t>
            </a:r>
            <a:r>
              <a:rPr lang="en-US" altLang="en-US" sz="100" dirty="0">
                <a:latin typeface="+mn-lt"/>
                <a:ea typeface="MS PGothic" panose="020B0600070205080204" charset="-128"/>
              </a:rPr>
              <a:t> </a:t>
            </a:r>
            <a:r>
              <a:rPr lang="en-US" altLang="en-US" sz="2200" dirty="0">
                <a:latin typeface="+mn-lt"/>
                <a:ea typeface="MS PGothic" panose="020B0600070205080204" charset="-128"/>
              </a:rPr>
              <a:t>P</a:t>
            </a:r>
            <a:r>
              <a:rPr lang="en-US" altLang="en-US" sz="2200" dirty="0" smtClean="0">
                <a:latin typeface="+mn-lt"/>
                <a:ea typeface="MS PGothic" panose="020B0600070205080204" charset="-128"/>
              </a:rPr>
              <a:t> </a:t>
            </a:r>
            <a:r>
              <a:rPr lang="en-US" altLang="en-US" sz="2200" dirty="0">
                <a:latin typeface="+mn-lt"/>
                <a:ea typeface="MS PGothic" panose="020B0600070205080204" charset="-128"/>
              </a:rPr>
              <a:t>address, new port #) in dest fields of every incoming datagram with corresponding (source I</a:t>
            </a:r>
            <a:r>
              <a:rPr lang="en-US" altLang="en-US" sz="100" dirty="0">
                <a:latin typeface="+mn-lt"/>
                <a:ea typeface="MS PGothic" panose="020B0600070205080204" charset="-128"/>
              </a:rPr>
              <a:t> </a:t>
            </a:r>
            <a:r>
              <a:rPr lang="en-US" altLang="en-US" sz="2200" dirty="0">
                <a:latin typeface="+mn-lt"/>
                <a:ea typeface="MS PGothic" panose="020B0600070205080204" charset="-128"/>
              </a:rPr>
              <a:t>P</a:t>
            </a:r>
            <a:r>
              <a:rPr lang="en-US" altLang="en-US" sz="2200" dirty="0" smtClean="0">
                <a:latin typeface="+mn-lt"/>
                <a:ea typeface="MS PGothic" panose="020B0600070205080204" charset="-128"/>
              </a:rPr>
              <a:t> </a:t>
            </a:r>
            <a:r>
              <a:rPr lang="en-US" altLang="en-US" sz="2200" dirty="0">
                <a:latin typeface="+mn-lt"/>
                <a:ea typeface="MS PGothic" panose="020B0600070205080204" charset="-128"/>
              </a:rPr>
              <a:t>address, port #) stored in 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a:latin typeface="+mn-lt"/>
                <a:ea typeface="MS PGothic" panose="020B0600070205080204" charset="-128"/>
              </a:rPr>
              <a:t>T</a:t>
            </a:r>
            <a:r>
              <a:rPr lang="en-US" altLang="en-US" sz="2200" dirty="0" smtClean="0">
                <a:latin typeface="+mn-lt"/>
                <a:ea typeface="MS PGothic" panose="020B0600070205080204" charset="-128"/>
              </a:rPr>
              <a:t> table</a:t>
            </a:r>
            <a:endParaRPr lang="en-US" altLang="en-US" sz="22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N</a:t>
            </a:r>
            <a:r>
              <a:rPr lang="en-US" sz="100" dirty="0"/>
              <a:t> </a:t>
            </a:r>
            <a:r>
              <a:rPr lang="en-US" dirty="0"/>
              <a:t>A</a:t>
            </a:r>
            <a:r>
              <a:rPr lang="en-US" sz="100" dirty="0"/>
              <a:t> </a:t>
            </a:r>
            <a:r>
              <a:rPr lang="en-US" dirty="0"/>
              <a:t>T: Network Address Translation </a:t>
            </a:r>
            <a:r>
              <a:rPr lang="en-US" sz="2000" b="0" dirty="0" smtClean="0"/>
              <a:t>(4 </a:t>
            </a:r>
            <a:r>
              <a:rPr lang="en-US" sz="2000" b="0" dirty="0"/>
              <a:t>of 5)</a:t>
            </a:r>
            <a:endParaRPr lang="en-US" dirty="0"/>
          </a:p>
        </p:txBody>
      </p:sp>
      <p:pic>
        <p:nvPicPr>
          <p:cNvPr id="3" name="Picture 2" descr="A diagram has 4 labeled parts with notes and a box with 2 series of numbers. A has central router with 2 parts attached on the right and left. Each part has notes. Part 1, right of router. Numbers. S, From the central router, a line extends left. Number box. 10 period 0 period 0 period 1 comma 3 3 4 5. D, 128 period 119 period 40 period 186 comma 80. The box has 2 hash marks on the top and bottom of the box on the right end. Notes. Host 10 period 0 period 0 period 1 sends datagram to 128 period 119 period 40 period 186 comma 80. From part 1, an arrow points toward the central router. From the central router, a line extends left and right, along with internet groups. Right line. 10 period 0 period 0 period 4. Left line. 138 period 76 period 29 period 7. Part 2. Number box. S, 138 period 76 period 29 period 7 comma 5 0 0 1. D, 128 period 119 period 40 period 186 comma 80. The box has 2 hash marks on the top and bottom of the box on the right end. From the number box, an arrow points left. The number box points to a table. N A T translation table. A portion of the table has 1 row and 2 columns. Row 1. W A N side address, 138 period 76 period 29 period 7 comma 5 0 0 1. L A N side address, 10 period 0 period 0 period 1 comma 3 3 4 5. Notes. N A T router changes datagram source address from 10 period 0 period 0 period 1 comma 3 3 4 5 to 138 period 76 period 29 period 7 comma 5 0 0 1, updates table. Part 3, left below part 2. Number box. S, 128 period 119 period 40 period 186 comma 80. D, 138 period 76 period 29 period 7 comma 5 0 0 1. The number box has 2 hash marks on the top and bottom of the box on the left end. Notes. Reply arrives destination address, 138 period 76 period 29 period 7 comma 5 0 0 1. From the number box, an arrow points right toward the central router. Part 4, right side below part 1. Number box. S, 128 period 119 period 40 period 186 comma 80. D, 10 period 0 period 0 period 1 comma 3 3 4 5. The number box has 2 hash marks on the top and bottom side of the box at the left end. Notes, N A T router changes datagram destination address from 138 period 76 period 29 period 7 comma 5 0 0 1 to 10 period 0 period 0 period 1 comma 3 3 4 5. From the right side of the number box, an arrow points right and up to the first P C in a column of 3. Each P C has an I P address. P C 1, 10 period 0 period 0 period 1. P C 2, 10 period 0 period 0 period 2. P C 3, 10 period 0 period 0 period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2862" y="1823627"/>
            <a:ext cx="7018276" cy="3771183"/>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sz="100" dirty="0"/>
              <a:t> </a:t>
            </a:r>
            <a:r>
              <a:rPr lang="en-US" dirty="0"/>
              <a:t>A</a:t>
            </a:r>
            <a:r>
              <a:rPr lang="en-US" sz="100" dirty="0"/>
              <a:t> </a:t>
            </a:r>
            <a:r>
              <a:rPr lang="en-US" dirty="0"/>
              <a:t>T: Network Address Translation </a:t>
            </a:r>
            <a:r>
              <a:rPr lang="en-US" sz="2000" b="0" dirty="0" smtClean="0"/>
              <a:t>(5 </a:t>
            </a:r>
            <a:r>
              <a:rPr lang="en-US" sz="2000" b="0" dirty="0"/>
              <a:t>of 5)</a:t>
            </a:r>
            <a:endParaRPr lang="en-US" dirty="0"/>
          </a:p>
        </p:txBody>
      </p:sp>
      <p:sp>
        <p:nvSpPr>
          <p:cNvPr id="3" name="Text Placeholder 2"/>
          <p:cNvSpPr>
            <a:spLocks noGrp="1"/>
          </p:cNvSpPr>
          <p:nvPr>
            <p:ph type="body" idx="1"/>
          </p:nvPr>
        </p:nvSpPr>
        <p:spPr/>
        <p:txBody>
          <a:bodyPr/>
          <a:lstStyle/>
          <a:p>
            <a:r>
              <a:rPr lang="en-US" altLang="en-US" sz="2200" dirty="0">
                <a:latin typeface="+mn-lt"/>
                <a:ea typeface="MS PGothic" panose="020B0600070205080204" charset="-128"/>
                <a:cs typeface="MS PGothic" panose="020B0600070205080204" charset="-128"/>
              </a:rPr>
              <a:t>16-bit port-number field</a:t>
            </a:r>
            <a:r>
              <a:rPr lang="en-US" altLang="en-US" sz="2200" dirty="0" smtClean="0">
                <a:latin typeface="+mn-lt"/>
                <a:ea typeface="MS PGothic" panose="020B0600070205080204" charset="-128"/>
                <a:cs typeface="MS PGothic" panose="020B0600070205080204" charset="-128"/>
              </a:rPr>
              <a:t>:</a:t>
            </a:r>
            <a:endParaRPr lang="en-US" altLang="en-US" sz="2200" dirty="0">
              <a:latin typeface="+mn-lt"/>
              <a:ea typeface="MS PGothic" panose="020B0600070205080204" charset="-128"/>
              <a:cs typeface="MS PGothic" panose="020B0600070205080204" charset="-128"/>
            </a:endParaRPr>
          </a:p>
          <a:p>
            <a:pPr lvl="1"/>
            <a:r>
              <a:rPr lang="en-US" altLang="en-US" sz="2200" dirty="0">
                <a:latin typeface="+mn-lt"/>
                <a:ea typeface="MS PGothic" panose="020B0600070205080204" charset="-128"/>
              </a:rPr>
              <a:t>60,000 simultaneous connections with a single </a:t>
            </a:r>
            <a:r>
              <a:rPr lang="en-US" altLang="en-US" sz="2200" dirty="0" smtClean="0">
                <a:latin typeface="+mn-lt"/>
                <a:ea typeface="MS PGothic" panose="020B0600070205080204" charset="-128"/>
              </a:rPr>
              <a:t>L</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A</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N-side </a:t>
            </a:r>
            <a:r>
              <a:rPr lang="en-US" altLang="en-US" sz="2200" dirty="0">
                <a:latin typeface="+mn-lt"/>
                <a:ea typeface="MS PGothic" panose="020B0600070205080204" charset="-128"/>
              </a:rPr>
              <a:t>address!</a:t>
            </a:r>
            <a:endParaRPr lang="en-US" altLang="en-US" sz="2200" dirty="0">
              <a:latin typeface="+mn-lt"/>
              <a:ea typeface="MS PGothic" panose="020B0600070205080204" charset="-128"/>
            </a:endParaRPr>
          </a:p>
          <a:p>
            <a:r>
              <a:rPr lang="en-US" altLang="en-US" sz="2200" dirty="0">
                <a:latin typeface="+mn-lt"/>
                <a:ea typeface="MS PGothic" panose="020B0600070205080204" charset="-128"/>
              </a:rPr>
              <a:t>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a:latin typeface="+mn-lt"/>
                <a:ea typeface="MS PGothic" panose="020B0600070205080204" charset="-128"/>
              </a:rPr>
              <a:t>T</a:t>
            </a:r>
            <a:r>
              <a:rPr lang="en-US" altLang="en-US" sz="2200" dirty="0" smtClean="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is controversial:</a:t>
            </a:r>
            <a:endParaRPr lang="en-US" altLang="en-US" sz="2200" dirty="0">
              <a:latin typeface="+mn-lt"/>
              <a:ea typeface="MS PGothic" panose="020B0600070205080204" charset="-128"/>
              <a:cs typeface="MS PGothic" panose="020B0600070205080204" charset="-128"/>
            </a:endParaRPr>
          </a:p>
          <a:p>
            <a:pPr lvl="1"/>
            <a:r>
              <a:rPr lang="en-US" altLang="en-US" sz="2200" dirty="0">
                <a:latin typeface="+mn-lt"/>
                <a:ea typeface="MS PGothic" panose="020B0600070205080204" charset="-128"/>
              </a:rPr>
              <a:t>routers should only process up to layer 3</a:t>
            </a:r>
            <a:endParaRPr lang="en-US" altLang="en-US" sz="2200" dirty="0">
              <a:latin typeface="+mn-lt"/>
              <a:ea typeface="MS PGothic" panose="020B0600070205080204" charset="-128"/>
            </a:endParaRPr>
          </a:p>
          <a:p>
            <a:pPr lvl="1"/>
            <a:r>
              <a:rPr lang="en-US" altLang="en-US" sz="2200" dirty="0">
                <a:latin typeface="+mn-lt"/>
                <a:ea typeface="MS PGothic" panose="020B0600070205080204" charset="-128"/>
              </a:rPr>
              <a:t>address shortage should be solved by </a:t>
            </a:r>
            <a:r>
              <a:rPr lang="en-US" altLang="en-US" sz="22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v</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6</a:t>
            </a:r>
            <a:endParaRPr lang="en-US" altLang="en-US" sz="2200" dirty="0">
              <a:latin typeface="+mn-lt"/>
              <a:ea typeface="MS PGothic" panose="020B0600070205080204" charset="-128"/>
            </a:endParaRPr>
          </a:p>
          <a:p>
            <a:pPr lvl="1"/>
            <a:r>
              <a:rPr lang="en-US" altLang="en-US" sz="2200" dirty="0">
                <a:latin typeface="+mn-lt"/>
                <a:ea typeface="MS PGothic" panose="020B0600070205080204" charset="-128"/>
              </a:rPr>
              <a:t>violates end-to-end argument</a:t>
            </a:r>
            <a:endParaRPr lang="en-US" altLang="en-US" sz="2200" dirty="0">
              <a:latin typeface="+mn-lt"/>
              <a:ea typeface="MS PGothic" panose="020B0600070205080204" charset="-128"/>
            </a:endParaRPr>
          </a:p>
          <a:p>
            <a:pPr lvl="2"/>
            <a:r>
              <a:rPr lang="en-US" altLang="en-US" sz="2200" dirty="0">
                <a:latin typeface="+mn-lt"/>
                <a:ea typeface="MS PGothic" panose="020B0600070205080204" charset="-128"/>
              </a:rPr>
              <a:t>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a:latin typeface="+mn-lt"/>
                <a:ea typeface="MS PGothic" panose="020B0600070205080204" charset="-128"/>
              </a:rPr>
              <a:t>T</a:t>
            </a:r>
            <a:r>
              <a:rPr lang="en-US" altLang="en-US" sz="2200" dirty="0" smtClean="0">
                <a:latin typeface="+mn-lt"/>
                <a:cs typeface="Gill Sans MT" panose="020B0502020104020203" charset="0"/>
              </a:rPr>
              <a:t> </a:t>
            </a:r>
            <a:r>
              <a:rPr lang="en-US" altLang="en-US" sz="2200" dirty="0">
                <a:latin typeface="+mn-lt"/>
                <a:cs typeface="Gill Sans MT" panose="020B0502020104020203" charset="0"/>
              </a:rPr>
              <a:t>possibility must be taken into account by app designers, e.g., </a:t>
            </a:r>
            <a:r>
              <a:rPr lang="en-US" altLang="en-US" sz="2200" dirty="0" smtClean="0">
                <a:latin typeface="+mn-lt"/>
                <a:cs typeface="Gill Sans MT" panose="020B0502020104020203" charset="0"/>
              </a:rPr>
              <a:t>P</a:t>
            </a:r>
            <a:r>
              <a:rPr lang="en-US" altLang="en-US" sz="100" dirty="0" smtClean="0">
                <a:latin typeface="+mn-lt"/>
                <a:cs typeface="Gill Sans MT" panose="020B0502020104020203" charset="0"/>
              </a:rPr>
              <a:t> </a:t>
            </a:r>
            <a:r>
              <a:rPr lang="en-US" altLang="en-US" sz="2200" dirty="0" smtClean="0">
                <a:latin typeface="+mn-lt"/>
                <a:cs typeface="Gill Sans MT" panose="020B0502020104020203" charset="0"/>
              </a:rPr>
              <a:t>2</a:t>
            </a:r>
            <a:r>
              <a:rPr lang="en-US" altLang="en-US" sz="100" dirty="0" smtClean="0">
                <a:latin typeface="+mn-lt"/>
                <a:cs typeface="Gill Sans MT" panose="020B0502020104020203" charset="0"/>
              </a:rPr>
              <a:t> </a:t>
            </a:r>
            <a:r>
              <a:rPr lang="en-US" altLang="en-US" sz="2200" dirty="0" smtClean="0">
                <a:latin typeface="+mn-lt"/>
                <a:cs typeface="Gill Sans MT" panose="020B0502020104020203" charset="0"/>
              </a:rPr>
              <a:t>P </a:t>
            </a:r>
            <a:r>
              <a:rPr lang="en-US" altLang="en-US" sz="2200" dirty="0">
                <a:latin typeface="+mn-lt"/>
                <a:cs typeface="Gill Sans MT" panose="020B0502020104020203" charset="0"/>
              </a:rPr>
              <a:t>applications</a:t>
            </a:r>
            <a:endParaRPr lang="en-US" altLang="en-US" sz="2200" dirty="0">
              <a:latin typeface="+mn-lt"/>
              <a:cs typeface="Gill Sans MT" panose="020B0502020104020203" charset="0"/>
            </a:endParaRPr>
          </a:p>
          <a:p>
            <a:pPr lvl="1"/>
            <a:r>
              <a:rPr lang="en-US" altLang="en-US" sz="2200" dirty="0" smtClean="0">
                <a:latin typeface="+mn-lt"/>
                <a:ea typeface="MS PGothic" panose="020B0600070205080204" charset="-128"/>
              </a:rPr>
              <a:t>N</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A</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T </a:t>
            </a:r>
            <a:r>
              <a:rPr lang="en-US" altLang="en-US" sz="2200" dirty="0">
                <a:latin typeface="+mn-lt"/>
                <a:ea typeface="MS PGothic" panose="020B0600070205080204" charset="-128"/>
              </a:rPr>
              <a:t>traversal: what if client wants to connect to server behind N</a:t>
            </a:r>
            <a:r>
              <a:rPr lang="en-US" altLang="en-US" sz="100" dirty="0">
                <a:latin typeface="+mn-lt"/>
                <a:ea typeface="MS PGothic" panose="020B0600070205080204" charset="-128"/>
              </a:rPr>
              <a:t> </a:t>
            </a:r>
            <a:r>
              <a:rPr lang="en-US" altLang="en-US" sz="2200" dirty="0">
                <a:latin typeface="+mn-lt"/>
                <a:ea typeface="MS PGothic" panose="020B0600070205080204" charset="-128"/>
              </a:rPr>
              <a:t>A</a:t>
            </a:r>
            <a:r>
              <a:rPr lang="en-US" altLang="en-US" sz="100" dirty="0">
                <a:latin typeface="+mn-lt"/>
                <a:ea typeface="MS PGothic" panose="020B0600070205080204" charset="-128"/>
              </a:rPr>
              <a:t> </a:t>
            </a:r>
            <a:r>
              <a:rPr lang="en-US" altLang="en-US" sz="2200" dirty="0" smtClean="0">
                <a:latin typeface="+mn-lt"/>
                <a:ea typeface="MS PGothic" panose="020B0600070205080204" charset="-128"/>
              </a:rPr>
              <a:t>T?</a:t>
            </a:r>
            <a:endParaRPr lang="en-US" altLang="en-US" sz="22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smtClean="0">
                <a:ea typeface="MS PGothic" panose="020B0600070205080204" charset="-128"/>
              </a:rPr>
              <a:t>(5 </a:t>
            </a:r>
            <a:r>
              <a:rPr lang="en-US" altLang="en-US" sz="2000" b="0" dirty="0">
                <a:ea typeface="MS PGothic" panose="020B0600070205080204"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4303486" cy="4669972"/>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4.1</a:t>
            </a:r>
            <a:r>
              <a:rPr lang="en-US" altLang="en-US" sz="2200" b="1" dirty="0">
                <a:solidFill>
                  <a:srgbClr val="CC0000"/>
                </a:solidFill>
                <a:latin typeface="+mn-lt"/>
                <a:ea typeface="MS PGothic" panose="020B0600070205080204" charset="-128"/>
                <a:cs typeface="MS PGothic" panose="020B0600070205080204" charset="-128"/>
              </a:rPr>
              <a:t> </a:t>
            </a:r>
            <a:r>
              <a:rPr lang="en-US" altLang="en-US" sz="2200" dirty="0">
                <a:solidFill>
                  <a:schemeClr val="tx1"/>
                </a:solidFill>
                <a:latin typeface="+mn-lt"/>
                <a:ea typeface="MS PGothic" panose="020B0600070205080204" charset="-128"/>
                <a:cs typeface="MS PGothic" panose="020B0600070205080204" charset="-128"/>
              </a:rPr>
              <a:t>Overview of Network layer</a:t>
            </a:r>
            <a:endParaRPr lang="en-US" altLang="en-US" sz="2200" dirty="0">
              <a:solidFill>
                <a:schemeClr val="tx1"/>
              </a:solidFill>
              <a:latin typeface="+mn-lt"/>
              <a:ea typeface="MS PGothic" panose="020B0600070205080204" charset="-128"/>
              <a:cs typeface="MS PGothic" panose="020B0600070205080204" charset="-128"/>
            </a:endParaRPr>
          </a:p>
          <a:p>
            <a:pPr lvl="1" indent="-283210"/>
            <a:r>
              <a:rPr lang="en-US" altLang="en-US" sz="2200" dirty="0">
                <a:solidFill>
                  <a:schemeClr val="tx1"/>
                </a:solidFill>
                <a:latin typeface="+mn-lt"/>
                <a:ea typeface="MS PGothic" panose="020B0600070205080204" charset="-128"/>
              </a:rPr>
              <a:t>data plane</a:t>
            </a:r>
            <a:endParaRPr lang="en-US" altLang="en-US" sz="2200" dirty="0">
              <a:solidFill>
                <a:schemeClr val="tx1"/>
              </a:solidFill>
              <a:latin typeface="+mn-lt"/>
              <a:ea typeface="MS PGothic" panose="020B0600070205080204" charset="-128"/>
            </a:endParaRPr>
          </a:p>
          <a:p>
            <a:pPr lvl="1" indent="-283210"/>
            <a:r>
              <a:rPr lang="en-US" altLang="en-US" sz="2200" dirty="0">
                <a:solidFill>
                  <a:schemeClr val="tx1"/>
                </a:solidFill>
                <a:latin typeface="+mn-lt"/>
                <a:ea typeface="MS PGothic" panose="020B0600070205080204" charset="-128"/>
              </a:rPr>
              <a:t>control plane</a:t>
            </a:r>
            <a:endParaRPr lang="en-US" altLang="en-US" sz="2200" dirty="0">
              <a:solidFill>
                <a:schemeClr val="tx1"/>
              </a:solidFill>
              <a:latin typeface="+mn-lt"/>
              <a:ea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4.2</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What’</a:t>
            </a:r>
            <a:r>
              <a:rPr lang="en-US" altLang="ja-JP" sz="2200" dirty="0" smtClean="0">
                <a:latin typeface="+mn-lt"/>
                <a:ea typeface="MS PGothic" panose="020B0600070205080204" charset="-128"/>
                <a:cs typeface="MS PGothic" panose="020B0600070205080204" charset="-128"/>
              </a:rPr>
              <a:t>s </a:t>
            </a:r>
            <a:r>
              <a:rPr lang="en-US" altLang="ja-JP" sz="2200" dirty="0">
                <a:latin typeface="+mn-lt"/>
                <a:ea typeface="MS PGothic" panose="020B0600070205080204" charset="-128"/>
                <a:cs typeface="MS PGothic" panose="020B0600070205080204" charset="-128"/>
              </a:rPr>
              <a:t>inside a router</a:t>
            </a:r>
            <a:endParaRPr lang="en-US" altLang="ja-JP" sz="2200" dirty="0">
              <a:latin typeface="+mn-lt"/>
              <a:ea typeface="MS PGothic" panose="020B0600070205080204" charset="-128"/>
              <a:cs typeface="MS PGothic" panose="020B0600070205080204" charset="-128"/>
            </a:endParaRPr>
          </a:p>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4.3</a:t>
            </a:r>
            <a:r>
              <a:rPr lang="en-US" altLang="en-US" sz="2200" dirty="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I</a:t>
            </a:r>
            <a:r>
              <a:rPr lang="en-US" altLang="en-US" sz="100" b="1" dirty="0" smtClean="0">
                <a:latin typeface="+mn-lt"/>
                <a:ea typeface="MS PGothic" panose="020B0600070205080204" charset="-128"/>
                <a:cs typeface="MS PGothic" panose="020B0600070205080204" charset="-128"/>
              </a:rPr>
              <a:t> </a:t>
            </a:r>
            <a:r>
              <a:rPr lang="en-US" altLang="en-US" sz="2200" b="1" dirty="0" smtClean="0">
                <a:latin typeface="+mn-lt"/>
                <a:ea typeface="MS PGothic" panose="020B0600070205080204" charset="-128"/>
                <a:cs typeface="MS PGothic" panose="020B0600070205080204" charset="-128"/>
              </a:rPr>
              <a:t>P</a:t>
            </a:r>
            <a:r>
              <a:rPr lang="en-US" altLang="en-US" sz="2200" b="1" dirty="0">
                <a:latin typeface="+mn-lt"/>
                <a:ea typeface="MS PGothic" panose="020B0600070205080204" charset="-128"/>
                <a:cs typeface="MS PGothic" panose="020B0600070205080204" charset="-128"/>
              </a:rPr>
              <a:t>: Internet Protocol</a:t>
            </a:r>
            <a:endParaRPr lang="en-US" altLang="en-US" sz="2200" b="1"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datagram format</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fragmentation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Pv4 </a:t>
            </a:r>
            <a:r>
              <a:rPr lang="en-US" altLang="en-US" sz="2200" dirty="0">
                <a:latin typeface="+mn-lt"/>
                <a:ea typeface="MS PGothic" panose="020B0600070205080204" charset="-128"/>
              </a:rPr>
              <a:t>addressing</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network address </a:t>
            </a:r>
            <a:r>
              <a:rPr lang="en-US" altLang="en-US" sz="2200" dirty="0" smtClean="0">
                <a:latin typeface="+mn-lt"/>
                <a:ea typeface="MS PGothic" panose="020B0600070205080204" charset="-128"/>
              </a:rPr>
              <a:t>translation</a:t>
            </a:r>
            <a:endParaRPr lang="en-US" altLang="en-US" sz="2200" dirty="0" smtClean="0">
              <a:latin typeface="+mn-lt"/>
              <a:ea typeface="MS PGothic" panose="020B0600070205080204" charset="-128"/>
            </a:endParaRPr>
          </a:p>
          <a:p>
            <a:pPr lvl="1" indent="-283210"/>
            <a:r>
              <a:rPr lang="en-US" altLang="en-US" sz="2200" b="1" dirty="0">
                <a:latin typeface="+mn-lt"/>
                <a:ea typeface="MS PGothic" panose="020B0600070205080204" charset="-128"/>
              </a:rPr>
              <a:t>I</a:t>
            </a:r>
            <a:r>
              <a:rPr lang="en-US" altLang="en-US" sz="100" b="1" dirty="0">
                <a:latin typeface="+mn-lt"/>
                <a:ea typeface="MS PGothic" panose="020B0600070205080204" charset="-128"/>
              </a:rPr>
              <a:t> </a:t>
            </a:r>
            <a:r>
              <a:rPr lang="en-US" altLang="en-US" sz="2200" b="1" dirty="0" smtClean="0">
                <a:latin typeface="+mn-lt"/>
                <a:ea typeface="MS PGothic" panose="020B0600070205080204" charset="-128"/>
              </a:rPr>
              <a:t>Pv6</a:t>
            </a:r>
            <a:endParaRPr lang="en-US" altLang="en-US" sz="2200" b="1" dirty="0">
              <a:latin typeface="+mn-lt"/>
              <a:ea typeface="MS PGothic" panose="020B0600070205080204" charset="-128"/>
              <a:cs typeface="MS PGothic" panose="020B0600070205080204" charset="-128"/>
            </a:endParaRPr>
          </a:p>
        </p:txBody>
      </p:sp>
      <p:sp>
        <p:nvSpPr>
          <p:cNvPr id="4" name="Content Placeholder 3"/>
          <p:cNvSpPr>
            <a:spLocks noGrp="1"/>
          </p:cNvSpPr>
          <p:nvPr>
            <p:ph idx="13"/>
          </p:nvPr>
        </p:nvSpPr>
        <p:spPr>
          <a:xfrm>
            <a:off x="5080000" y="1614714"/>
            <a:ext cx="3454400" cy="4281715"/>
          </a:xfrm>
        </p:spPr>
        <p:txBody>
          <a:bodyPr/>
          <a:lstStyle/>
          <a:p>
            <a:pPr marL="0" indent="0">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4.4</a:t>
            </a:r>
            <a:r>
              <a:rPr lang="en-US" altLang="en-US" sz="2200" dirty="0">
                <a:latin typeface="+mn-lt"/>
                <a:ea typeface="MS PGothic" panose="020B0600070205080204" charset="-128"/>
                <a:cs typeface="MS PGothic" panose="020B0600070205080204" charset="-128"/>
              </a:rPr>
              <a:t> Generalized Forward and S</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D</a:t>
            </a:r>
            <a:r>
              <a:rPr lang="en-US" altLang="en-US" sz="100" dirty="0">
                <a:latin typeface="+mn-lt"/>
                <a:ea typeface="MS PGothic" panose="020B0600070205080204" charset="-128"/>
                <a:cs typeface="MS PGothic" panose="020B0600070205080204" charset="-128"/>
              </a:rPr>
              <a:t> </a:t>
            </a:r>
            <a:r>
              <a:rPr lang="en-US" altLang="en-US" sz="2200" dirty="0">
                <a:latin typeface="+mn-lt"/>
                <a:ea typeface="MS PGothic" panose="020B0600070205080204" charset="-128"/>
                <a:cs typeface="MS PGothic" panose="020B0600070205080204" charset="-128"/>
              </a:rPr>
              <a:t>N</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match</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action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OpenFlow examples </a:t>
            </a:r>
            <a:r>
              <a:rPr lang="en-US" altLang="en-US" sz="2200" dirty="0">
                <a:latin typeface="+mn-lt"/>
                <a:ea typeface="MS PGothic" panose="020B0600070205080204" charset="-128"/>
              </a:rPr>
              <a:t>of match-plus-action in </a:t>
            </a:r>
            <a:r>
              <a:rPr lang="en-US" altLang="en-US" sz="2200" dirty="0" smtClean="0">
                <a:latin typeface="+mn-lt"/>
                <a:ea typeface="MS PGothic" panose="020B0600070205080204" charset="-128"/>
              </a:rPr>
              <a:t>action</a:t>
            </a:r>
            <a:endParaRPr lang="en-US" altLang="en-US" sz="2200" dirty="0">
              <a:latin typeface="+mn-lt"/>
              <a:ea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39665" cy="1097279"/>
          </a:xfrm>
        </p:spPr>
        <p:txBody>
          <a:bodyPr/>
          <a:lstStyle/>
          <a:p>
            <a:r>
              <a:rPr lang="en-US" dirty="0"/>
              <a:t>Network Layer: Data Plane, Control </a:t>
            </a:r>
            <a:r>
              <a:rPr lang="en-US" dirty="0" smtClean="0"/>
              <a:t>Plane</a:t>
            </a:r>
            <a:endParaRPr lang="en-US" sz="2000" b="0" dirty="0"/>
          </a:p>
        </p:txBody>
      </p:sp>
      <p:sp>
        <p:nvSpPr>
          <p:cNvPr id="3" name="Text Placeholder 2"/>
          <p:cNvSpPr>
            <a:spLocks noGrp="1"/>
          </p:cNvSpPr>
          <p:nvPr>
            <p:ph idx="1"/>
          </p:nvPr>
        </p:nvSpPr>
        <p:spPr>
          <a:xfrm>
            <a:off x="457200" y="1600200"/>
            <a:ext cx="3952568" cy="2352368"/>
          </a:xfrm>
        </p:spPr>
        <p:txBody>
          <a:bodyPr/>
          <a:lstStyle/>
          <a:p>
            <a:pPr marL="0" indent="0">
              <a:buFont typeface="Wingdings" panose="05000000000000000000" pitchFamily="2" charset="2"/>
              <a:buNone/>
              <a:defRPr/>
            </a:pPr>
            <a:r>
              <a:rPr lang="en-US" sz="1800" b="1" dirty="0">
                <a:solidFill>
                  <a:schemeClr val="tx1"/>
                </a:solidFill>
                <a:latin typeface="+mn-lt"/>
              </a:rPr>
              <a:t>Data plane</a:t>
            </a:r>
            <a:endParaRPr lang="en-US" sz="1800" b="1" dirty="0">
              <a:solidFill>
                <a:schemeClr val="tx1"/>
              </a:solidFill>
              <a:latin typeface="+mn-lt"/>
            </a:endParaRPr>
          </a:p>
          <a:p>
            <a:pPr indent="-255905">
              <a:defRPr/>
            </a:pPr>
            <a:r>
              <a:rPr lang="en-US" sz="1800" dirty="0">
                <a:latin typeface="+mn-lt"/>
              </a:rPr>
              <a:t>local, per-router function</a:t>
            </a:r>
            <a:endParaRPr lang="en-US" sz="1800" dirty="0">
              <a:latin typeface="+mn-lt"/>
            </a:endParaRPr>
          </a:p>
          <a:p>
            <a:pPr indent="-255905">
              <a:defRPr/>
            </a:pPr>
            <a:r>
              <a:rPr lang="en-US" sz="1800" dirty="0">
                <a:latin typeface="+mn-lt"/>
              </a:rPr>
              <a:t>determines how datagram arriving on router input port is forwarded to router output port</a:t>
            </a:r>
            <a:endParaRPr lang="en-US" sz="1800" dirty="0">
              <a:latin typeface="+mn-lt"/>
            </a:endParaRPr>
          </a:p>
          <a:p>
            <a:pPr indent="-255905">
              <a:defRPr/>
            </a:pPr>
            <a:r>
              <a:rPr lang="en-US" sz="1800" dirty="0">
                <a:latin typeface="+mn-lt"/>
              </a:rPr>
              <a:t>forwarding </a:t>
            </a:r>
            <a:r>
              <a:rPr lang="en-US" sz="1800" dirty="0" smtClean="0">
                <a:latin typeface="+mn-lt"/>
              </a:rPr>
              <a:t>function</a:t>
            </a:r>
            <a:endParaRPr lang="en-US" sz="1800" dirty="0">
              <a:latin typeface="+mn-lt"/>
            </a:endParaRPr>
          </a:p>
        </p:txBody>
      </p:sp>
      <p:sp>
        <p:nvSpPr>
          <p:cNvPr id="5" name="Content Placeholder 4"/>
          <p:cNvSpPr>
            <a:spLocks noGrp="1"/>
          </p:cNvSpPr>
          <p:nvPr>
            <p:ph idx="13"/>
          </p:nvPr>
        </p:nvSpPr>
        <p:spPr>
          <a:xfrm>
            <a:off x="4807974" y="1600199"/>
            <a:ext cx="3819832" cy="4638369"/>
          </a:xfrm>
        </p:spPr>
        <p:txBody>
          <a:bodyPr/>
          <a:lstStyle/>
          <a:p>
            <a:pPr marL="0" indent="0">
              <a:buFont typeface="Wingdings" panose="05000000000000000000" pitchFamily="2" charset="2"/>
              <a:buNone/>
              <a:defRPr/>
            </a:pPr>
            <a:r>
              <a:rPr lang="en-US" sz="1800" b="1" dirty="0">
                <a:solidFill>
                  <a:schemeClr val="tx1"/>
                </a:solidFill>
                <a:latin typeface="+mn-lt"/>
              </a:rPr>
              <a:t>Control plane</a:t>
            </a:r>
            <a:endParaRPr lang="en-US" sz="1800" b="1" dirty="0">
              <a:solidFill>
                <a:schemeClr val="tx1"/>
              </a:solidFill>
              <a:latin typeface="+mn-lt"/>
            </a:endParaRPr>
          </a:p>
          <a:p>
            <a:pPr indent="-255905">
              <a:defRPr/>
            </a:pPr>
            <a:r>
              <a:rPr lang="en-US" sz="1800" dirty="0">
                <a:latin typeface="+mn-lt"/>
              </a:rPr>
              <a:t>network-wide logic</a:t>
            </a:r>
            <a:endParaRPr lang="en-US" sz="1800" dirty="0">
              <a:latin typeface="+mn-lt"/>
            </a:endParaRPr>
          </a:p>
          <a:p>
            <a:pPr indent="-255905">
              <a:defRPr/>
            </a:pPr>
            <a:r>
              <a:rPr lang="en-US" sz="1800" dirty="0">
                <a:latin typeface="+mn-lt"/>
              </a:rPr>
              <a:t>determines how datagram is routed among routers along end-end path from source host to destination host</a:t>
            </a:r>
            <a:endParaRPr lang="en-US" sz="1800" dirty="0">
              <a:latin typeface="+mn-lt"/>
            </a:endParaRPr>
          </a:p>
          <a:p>
            <a:pPr indent="-255905">
              <a:defRPr/>
            </a:pPr>
            <a:r>
              <a:rPr lang="en-US" sz="1800" dirty="0">
                <a:latin typeface="+mn-lt"/>
              </a:rPr>
              <a:t>two control-plane approaches:</a:t>
            </a:r>
            <a:endParaRPr lang="en-US" sz="1800" dirty="0">
              <a:latin typeface="+mn-lt"/>
            </a:endParaRPr>
          </a:p>
          <a:p>
            <a:pPr lvl="1" indent="-284480">
              <a:defRPr/>
            </a:pPr>
            <a:r>
              <a:rPr lang="en-US" sz="1800" b="1" dirty="0">
                <a:solidFill>
                  <a:schemeClr val="tx1"/>
                </a:solidFill>
                <a:latin typeface="+mn-lt"/>
              </a:rPr>
              <a:t>traditional routing algorithms: </a:t>
            </a:r>
            <a:r>
              <a:rPr lang="en-US" sz="1800" dirty="0">
                <a:latin typeface="+mn-lt"/>
              </a:rPr>
              <a:t>implemented in routers</a:t>
            </a:r>
            <a:endParaRPr lang="en-US" sz="1800" dirty="0">
              <a:latin typeface="+mn-lt"/>
            </a:endParaRPr>
          </a:p>
          <a:p>
            <a:pPr lvl="1" indent="-284480">
              <a:defRPr/>
            </a:pPr>
            <a:r>
              <a:rPr lang="en-US" sz="1800" b="1" dirty="0">
                <a:solidFill>
                  <a:schemeClr val="tx1"/>
                </a:solidFill>
                <a:latin typeface="+mn-lt"/>
              </a:rPr>
              <a:t>software-defined networking (S</a:t>
            </a:r>
            <a:r>
              <a:rPr lang="en-US" sz="100" b="1" dirty="0">
                <a:solidFill>
                  <a:schemeClr val="tx1"/>
                </a:solidFill>
                <a:latin typeface="+mn-lt"/>
              </a:rPr>
              <a:t> </a:t>
            </a:r>
            <a:r>
              <a:rPr lang="en-US" sz="1800" b="1" dirty="0">
                <a:solidFill>
                  <a:schemeClr val="tx1"/>
                </a:solidFill>
                <a:latin typeface="+mn-lt"/>
              </a:rPr>
              <a:t>D</a:t>
            </a:r>
            <a:r>
              <a:rPr lang="en-US" sz="100" b="1" dirty="0">
                <a:solidFill>
                  <a:schemeClr val="tx1"/>
                </a:solidFill>
                <a:latin typeface="+mn-lt"/>
              </a:rPr>
              <a:t> </a:t>
            </a:r>
            <a:r>
              <a:rPr lang="en-US" sz="1800" b="1" dirty="0">
                <a:solidFill>
                  <a:schemeClr val="tx1"/>
                </a:solidFill>
                <a:latin typeface="+mn-lt"/>
              </a:rPr>
              <a:t>N): </a:t>
            </a:r>
            <a:r>
              <a:rPr lang="en-US" sz="1800" dirty="0">
                <a:latin typeface="+mn-lt"/>
              </a:rPr>
              <a:t>implemented in (remote) </a:t>
            </a:r>
            <a:r>
              <a:rPr lang="en-US" sz="1800" dirty="0" smtClean="0">
                <a:latin typeface="+mn-lt"/>
              </a:rPr>
              <a:t>servers</a:t>
            </a:r>
            <a:endParaRPr lang="en-US" sz="1800" dirty="0">
              <a:latin typeface="+mn-lt"/>
            </a:endParaRPr>
          </a:p>
        </p:txBody>
      </p:sp>
      <p:pic>
        <p:nvPicPr>
          <p:cNvPr id="4" name="Picture 3" descr="A diagram has a packet approaching a router. The packet’s header is, 0111. These are the values in the arriving packet’s header. The router has 1 lines extending right, numbered 1, 2, 3. An arrow from the packet passes through the router to line 2."/>
          <p:cNvPicPr>
            <a:picLocks noChangeAspect="1"/>
          </p:cNvPicPr>
          <p:nvPr/>
        </p:nvPicPr>
        <p:blipFill rotWithShape="1">
          <a:blip r:embed="rId1">
            <a:extLst>
              <a:ext uri="{28A0092B-C50C-407E-A947-70E740481C1C}">
                <a14:useLocalDpi xmlns:a14="http://schemas.microsoft.com/office/drawing/2010/main" val="0"/>
              </a:ext>
            </a:extLst>
          </a:blip>
          <a:srcRect l="8696" r="9384" b="5774"/>
          <a:stretch>
            <a:fillRect/>
          </a:stretch>
        </p:blipFill>
        <p:spPr>
          <a:xfrm>
            <a:off x="457200" y="4311327"/>
            <a:ext cx="3746091" cy="19272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6</a:t>
            </a:r>
            <a:r>
              <a:rPr lang="en-US" dirty="0"/>
              <a:t>: </a:t>
            </a:r>
            <a:r>
              <a:rPr lang="en-US" dirty="0" smtClean="0"/>
              <a:t>Motivation</a:t>
            </a:r>
            <a:endParaRPr lang="en-US" dirty="0"/>
          </a:p>
        </p:txBody>
      </p:sp>
      <p:sp>
        <p:nvSpPr>
          <p:cNvPr id="3" name="Text Placeholder 2"/>
          <p:cNvSpPr>
            <a:spLocks noGrp="1"/>
          </p:cNvSpPr>
          <p:nvPr>
            <p:ph type="body" idx="1"/>
          </p:nvPr>
        </p:nvSpPr>
        <p:spPr>
          <a:xfrm>
            <a:off x="457200" y="1600200"/>
            <a:ext cx="8229600" cy="2362200"/>
          </a:xfrm>
        </p:spPr>
        <p:txBody>
          <a:bodyPr/>
          <a:lstStyle/>
          <a:p>
            <a:r>
              <a:rPr lang="en-US" altLang="en-US" sz="2400" b="1" dirty="0">
                <a:solidFill>
                  <a:schemeClr val="tx1"/>
                </a:solidFill>
                <a:latin typeface="+mn-lt"/>
                <a:ea typeface="MS PGothic" panose="020B0600070205080204" charset="-128"/>
                <a:cs typeface="MS PGothic" panose="020B0600070205080204" charset="-128"/>
              </a:rPr>
              <a:t>initial motivation: </a:t>
            </a:r>
            <a:r>
              <a:rPr lang="en-US" altLang="en-US" sz="2400" dirty="0">
                <a:latin typeface="+mn-lt"/>
                <a:ea typeface="MS PGothic" panose="020B0600070205080204" charset="-128"/>
                <a:cs typeface="MS PGothic" panose="020B0600070205080204" charset="-128"/>
              </a:rPr>
              <a:t>32-bit address space soon to be completely allocated</a:t>
            </a:r>
            <a:r>
              <a:rPr lang="en-US" altLang="en-US" sz="2400" dirty="0" smtClean="0">
                <a:latin typeface="+mn-lt"/>
                <a:ea typeface="MS PGothic" panose="020B0600070205080204" charset="-128"/>
                <a:cs typeface="MS PGothic" panose="020B0600070205080204" charset="-128"/>
              </a:rPr>
              <a:t>.</a:t>
            </a:r>
            <a:endParaRPr lang="en-US" altLang="en-US" sz="2400" dirty="0">
              <a:latin typeface="+mn-lt"/>
              <a:ea typeface="MS PGothic" panose="020B0600070205080204" charset="-128"/>
              <a:cs typeface="MS PGothic" panose="020B0600070205080204" charset="-128"/>
            </a:endParaRPr>
          </a:p>
          <a:p>
            <a:r>
              <a:rPr lang="en-US" altLang="en-US" sz="2400" dirty="0">
                <a:latin typeface="+mn-lt"/>
                <a:ea typeface="MS PGothic" panose="020B0600070205080204" charset="-128"/>
                <a:cs typeface="MS PGothic" panose="020B0600070205080204" charset="-128"/>
              </a:rPr>
              <a:t>additional motivation:</a:t>
            </a:r>
            <a:endParaRPr lang="en-US" altLang="en-US" sz="2400" dirty="0">
              <a:latin typeface="+mn-lt"/>
              <a:ea typeface="MS PGothic" panose="020B0600070205080204" charset="-128"/>
              <a:cs typeface="MS PGothic" panose="020B0600070205080204" charset="-128"/>
            </a:endParaRPr>
          </a:p>
          <a:p>
            <a:pPr lvl="1"/>
            <a:r>
              <a:rPr lang="en-US" altLang="en-US" sz="2400" dirty="0">
                <a:latin typeface="+mn-lt"/>
                <a:ea typeface="MS PGothic" panose="020B0600070205080204" charset="-128"/>
              </a:rPr>
              <a:t>header format helps speed processing/forwarding</a:t>
            </a:r>
            <a:endParaRPr lang="en-US" altLang="en-US" sz="2400" dirty="0">
              <a:latin typeface="+mn-lt"/>
              <a:ea typeface="MS PGothic" panose="020B0600070205080204" charset="-128"/>
            </a:endParaRPr>
          </a:p>
          <a:p>
            <a:pPr lvl="1"/>
            <a:r>
              <a:rPr lang="en-US" altLang="en-US" sz="2400" dirty="0">
                <a:latin typeface="+mn-lt"/>
                <a:ea typeface="MS PGothic" panose="020B0600070205080204" charset="-128"/>
              </a:rPr>
              <a:t>header changes to facilitate </a:t>
            </a:r>
            <a:r>
              <a:rPr lang="en-US" altLang="en-US" sz="2400" dirty="0" smtClean="0">
                <a:latin typeface="+mn-lt"/>
                <a:ea typeface="MS PGothic" panose="020B0600070205080204" charset="-128"/>
              </a:rPr>
              <a:t>Q</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o</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S</a:t>
            </a:r>
            <a:endParaRPr lang="en-US" altLang="en-US" sz="2400" dirty="0">
              <a:latin typeface="+mn-lt"/>
              <a:ea typeface="MS PGothic" panose="020B0600070205080204" charset="-128"/>
            </a:endParaRPr>
          </a:p>
        </p:txBody>
      </p:sp>
      <p:sp>
        <p:nvSpPr>
          <p:cNvPr id="4" name="Text Placeholder 3"/>
          <p:cNvSpPr>
            <a:spLocks noGrp="1"/>
          </p:cNvSpPr>
          <p:nvPr>
            <p:ph type="body" idx="2"/>
          </p:nvPr>
        </p:nvSpPr>
        <p:spPr>
          <a:xfrm>
            <a:off x="457200" y="3962400"/>
            <a:ext cx="8229600" cy="2163763"/>
          </a:xfrm>
        </p:spPr>
        <p:txBody>
          <a:bodyPr/>
          <a:lstStyle/>
          <a:p>
            <a:pPr>
              <a:buFont typeface="Wingdings" panose="05000000000000000000" pitchFamily="2" charset="2"/>
              <a:buNone/>
            </a:pPr>
            <a:r>
              <a:rPr lang="en-US" altLang="en-US" sz="2400" b="1" dirty="0" smtClean="0">
                <a:solidFill>
                  <a:schemeClr val="tx1"/>
                </a:solidFill>
                <a:latin typeface="+mn-lt"/>
                <a:ea typeface="MS PGothic" panose="020B0600070205080204" charset="-128"/>
                <a:cs typeface="MS PGothic" panose="020B0600070205080204" charset="-128"/>
              </a:rPr>
              <a:t>I</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P</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v</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6 </a:t>
            </a:r>
            <a:r>
              <a:rPr lang="en-US" altLang="en-US" sz="2400" b="1" dirty="0">
                <a:solidFill>
                  <a:schemeClr val="tx1"/>
                </a:solidFill>
                <a:latin typeface="+mn-lt"/>
                <a:ea typeface="MS PGothic" panose="020B0600070205080204" charset="-128"/>
                <a:cs typeface="MS PGothic" panose="020B0600070205080204" charset="-128"/>
              </a:rPr>
              <a:t>datagram format:</a:t>
            </a:r>
            <a:endParaRPr lang="en-US" altLang="en-US" sz="2400" b="1" dirty="0">
              <a:solidFill>
                <a:schemeClr val="tx1"/>
              </a:solidFill>
              <a:latin typeface="+mn-lt"/>
              <a:ea typeface="MS PGothic" panose="020B0600070205080204" charset="-128"/>
              <a:cs typeface="MS PGothic" panose="020B0600070205080204" charset="-128"/>
            </a:endParaRPr>
          </a:p>
          <a:p>
            <a:pPr lvl="1"/>
            <a:r>
              <a:rPr lang="en-US" altLang="en-US" sz="2400" dirty="0">
                <a:latin typeface="+mn-lt"/>
                <a:ea typeface="MS PGothic" panose="020B0600070205080204" charset="-128"/>
              </a:rPr>
              <a:t>fixed-length 40 byte header</a:t>
            </a:r>
            <a:endParaRPr lang="en-US" altLang="en-US" sz="2400" dirty="0">
              <a:latin typeface="+mn-lt"/>
              <a:ea typeface="MS PGothic" panose="020B0600070205080204" charset="-128"/>
            </a:endParaRPr>
          </a:p>
          <a:p>
            <a:pPr lvl="1"/>
            <a:r>
              <a:rPr lang="en-US" altLang="en-US" sz="2400" dirty="0">
                <a:solidFill>
                  <a:srgbClr val="FF0000"/>
                </a:solidFill>
                <a:latin typeface="+mn-lt"/>
                <a:ea typeface="MS PGothic" panose="020B0600070205080204" charset="-128"/>
              </a:rPr>
              <a:t>no fragmentation</a:t>
            </a:r>
            <a:r>
              <a:rPr lang="en-US" altLang="en-US" sz="2400" dirty="0">
                <a:latin typeface="+mn-lt"/>
                <a:ea typeface="MS PGothic" panose="020B0600070205080204" charset="-128"/>
              </a:rPr>
              <a:t> </a:t>
            </a:r>
            <a:r>
              <a:rPr lang="en-US" altLang="en-US" sz="2400" dirty="0" smtClean="0">
                <a:latin typeface="+mn-lt"/>
                <a:ea typeface="MS PGothic" panose="020B0600070205080204" charset="-128"/>
              </a:rPr>
              <a:t>allowed</a:t>
            </a:r>
            <a:endParaRPr lang="en-US" altLang="en-US" sz="2400" i="1"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6 Datagram Format</a:t>
            </a:r>
            <a:endParaRPr lang="en-US" dirty="0"/>
          </a:p>
        </p:txBody>
      </p:sp>
      <p:sp>
        <p:nvSpPr>
          <p:cNvPr id="3" name="Text Placeholder 2"/>
          <p:cNvSpPr>
            <a:spLocks noGrp="1"/>
          </p:cNvSpPr>
          <p:nvPr>
            <p:ph type="body" idx="1"/>
          </p:nvPr>
        </p:nvSpPr>
        <p:spPr>
          <a:xfrm>
            <a:off x="457200" y="1600201"/>
            <a:ext cx="8229600" cy="1961866"/>
          </a:xfrm>
        </p:spPr>
        <p:txBody>
          <a:bodyPr/>
          <a:lstStyle/>
          <a:p>
            <a:pPr marL="0" indent="0">
              <a:buNone/>
            </a:pPr>
            <a:r>
              <a:rPr lang="en-US" altLang="en-US" sz="2200" b="1" dirty="0">
                <a:solidFill>
                  <a:schemeClr val="tx1"/>
                </a:solidFill>
                <a:latin typeface="+mn-lt"/>
              </a:rPr>
              <a:t>priority</a:t>
            </a:r>
            <a:r>
              <a:rPr lang="en-US" altLang="en-US" sz="2200" b="1" dirty="0" smtClean="0">
                <a:solidFill>
                  <a:schemeClr val="tx1"/>
                </a:solidFill>
                <a:latin typeface="+mn-lt"/>
              </a:rPr>
              <a:t>:</a:t>
            </a:r>
            <a:r>
              <a:rPr lang="en-US" altLang="en-US" sz="2200" dirty="0" smtClean="0">
                <a:latin typeface="+mn-lt"/>
              </a:rPr>
              <a:t> identify </a:t>
            </a:r>
            <a:r>
              <a:rPr lang="en-US" altLang="en-US" sz="2200" dirty="0">
                <a:latin typeface="+mn-lt"/>
              </a:rPr>
              <a:t>priority among datagrams in flow</a:t>
            </a:r>
            <a:endParaRPr lang="en-US" altLang="en-US" sz="2200" dirty="0">
              <a:latin typeface="+mn-lt"/>
            </a:endParaRPr>
          </a:p>
          <a:p>
            <a:pPr marL="0" indent="0">
              <a:buNone/>
              <a:tabLst>
                <a:tab pos="0" algn="l"/>
              </a:tabLst>
            </a:pPr>
            <a:r>
              <a:rPr lang="en-US" altLang="en-US" sz="2200" b="1" dirty="0">
                <a:solidFill>
                  <a:schemeClr val="tx1"/>
                </a:solidFill>
                <a:latin typeface="+mn-lt"/>
              </a:rPr>
              <a:t>flow Label: </a:t>
            </a:r>
            <a:r>
              <a:rPr lang="en-US" altLang="en-US" sz="2200" dirty="0">
                <a:latin typeface="+mn-lt"/>
              </a:rPr>
              <a:t>identify datagrams in same </a:t>
            </a:r>
            <a:r>
              <a:rPr lang="en-US" altLang="ja-JP" sz="2200" dirty="0" smtClean="0">
                <a:latin typeface="+mn-lt"/>
              </a:rPr>
              <a:t>“flow.” </a:t>
            </a:r>
            <a:r>
              <a:rPr lang="en-US" altLang="en-US" sz="2200" dirty="0" smtClean="0">
                <a:latin typeface="+mn-lt"/>
              </a:rPr>
              <a:t>(</a:t>
            </a:r>
            <a:r>
              <a:rPr lang="en-US" altLang="en-US" sz="2200" dirty="0">
                <a:latin typeface="+mn-lt"/>
              </a:rPr>
              <a:t>concept </a:t>
            </a:r>
            <a:r>
              <a:rPr lang="en-US" altLang="en-US" sz="2200" dirty="0" smtClean="0">
                <a:latin typeface="+mn-lt"/>
              </a:rPr>
              <a:t>of </a:t>
            </a:r>
            <a:r>
              <a:rPr lang="en-US" altLang="ja-JP" sz="2200" dirty="0" smtClean="0">
                <a:latin typeface="+mn-lt"/>
              </a:rPr>
              <a:t>”flow” </a:t>
            </a:r>
            <a:r>
              <a:rPr lang="en-US" altLang="ja-JP" sz="2200" dirty="0">
                <a:latin typeface="+mn-lt"/>
              </a:rPr>
              <a:t>not well defined).</a:t>
            </a:r>
            <a:endParaRPr lang="en-US" altLang="ja-JP" sz="2200" dirty="0">
              <a:latin typeface="+mn-lt"/>
            </a:endParaRPr>
          </a:p>
          <a:p>
            <a:pPr marL="0" indent="0">
              <a:buNone/>
            </a:pPr>
            <a:r>
              <a:rPr lang="en-US" altLang="en-US" sz="2200" b="1" dirty="0" smtClean="0">
                <a:solidFill>
                  <a:schemeClr val="tx1"/>
                </a:solidFill>
                <a:latin typeface="+mn-lt"/>
              </a:rPr>
              <a:t>next </a:t>
            </a:r>
            <a:r>
              <a:rPr lang="en-US" altLang="en-US" sz="2200" b="1" dirty="0">
                <a:solidFill>
                  <a:schemeClr val="tx1"/>
                </a:solidFill>
                <a:latin typeface="+mn-lt"/>
              </a:rPr>
              <a:t>header: </a:t>
            </a:r>
            <a:r>
              <a:rPr lang="en-US" altLang="en-US" sz="2200" dirty="0">
                <a:latin typeface="+mn-lt"/>
              </a:rPr>
              <a:t>identify upper layer protocol for </a:t>
            </a:r>
            <a:r>
              <a:rPr lang="en-US" altLang="en-US" sz="2200" dirty="0" smtClean="0">
                <a:latin typeface="+mn-lt"/>
              </a:rPr>
              <a:t>data</a:t>
            </a:r>
            <a:endParaRPr lang="en-US" altLang="en-US" sz="2200" dirty="0">
              <a:latin typeface="+mn-lt"/>
            </a:endParaRPr>
          </a:p>
        </p:txBody>
      </p:sp>
      <p:pic>
        <p:nvPicPr>
          <p:cNvPr id="4" name="Picture 3" descr="A diagram is a structure diagram of 5 rows. The diagram has a width of 32 bits. Row 1, 3 parts. The parts are of increasing length. 1, version. 2, traffic class. 3, flow label. Row 2, 3 parts. The row is divided in half. Half 1, payload length. Half 2, divided in half. 1, next h d r. 2, hop limit. Row 3, 1 part. Source address, 128 bits. Row 4, 1 part. Destination address, 128 bits. Row 5, 1 part. 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15022" y="3666192"/>
            <a:ext cx="4913957" cy="2641714"/>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Changes from </a:t>
            </a:r>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4</a:t>
            </a:r>
            <a:endParaRPr lang="en-US" dirty="0"/>
          </a:p>
        </p:txBody>
      </p:sp>
      <p:sp>
        <p:nvSpPr>
          <p:cNvPr id="3" name="Text Placeholder 2"/>
          <p:cNvSpPr>
            <a:spLocks noGrp="1"/>
          </p:cNvSpPr>
          <p:nvPr>
            <p:ph type="body" idx="1"/>
          </p:nvPr>
        </p:nvSpPr>
        <p:spPr/>
        <p:txBody>
          <a:bodyPr/>
          <a:lstStyle/>
          <a:p>
            <a:r>
              <a:rPr lang="en-US" altLang="en-US" sz="2400" b="1" dirty="0">
                <a:solidFill>
                  <a:schemeClr val="tx1"/>
                </a:solidFill>
                <a:latin typeface="+mn-lt"/>
                <a:ea typeface="MS PGothic" panose="020B0600070205080204" charset="-128"/>
                <a:cs typeface="MS PGothic" panose="020B0600070205080204" charset="-128"/>
              </a:rPr>
              <a:t>checksum: </a:t>
            </a:r>
            <a:r>
              <a:rPr lang="en-US" altLang="en-US" sz="2400" dirty="0">
                <a:solidFill>
                  <a:srgbClr val="FF0000"/>
                </a:solidFill>
                <a:latin typeface="+mn-lt"/>
                <a:ea typeface="MS PGothic" panose="020B0600070205080204" charset="-128"/>
                <a:cs typeface="MS PGothic" panose="020B0600070205080204" charset="-128"/>
              </a:rPr>
              <a:t>removed</a:t>
            </a:r>
            <a:r>
              <a:rPr lang="en-US" altLang="en-US" sz="2400" dirty="0">
                <a:latin typeface="+mn-lt"/>
                <a:ea typeface="MS PGothic" panose="020B0600070205080204" charset="-128"/>
                <a:cs typeface="MS PGothic" panose="020B0600070205080204" charset="-128"/>
              </a:rPr>
              <a:t> entirely to reduce processing time at each hop</a:t>
            </a:r>
            <a:endParaRPr lang="en-US" altLang="en-US" sz="2400" dirty="0">
              <a:latin typeface="+mn-lt"/>
              <a:ea typeface="MS PGothic" panose="020B0600070205080204" charset="-128"/>
              <a:cs typeface="MS PGothic" panose="020B0600070205080204" charset="-128"/>
            </a:endParaRPr>
          </a:p>
          <a:p>
            <a:r>
              <a:rPr lang="en-US" altLang="en-US" sz="2400" b="1" dirty="0">
                <a:solidFill>
                  <a:schemeClr val="tx1"/>
                </a:solidFill>
                <a:latin typeface="+mn-lt"/>
                <a:ea typeface="MS PGothic" panose="020B0600070205080204" charset="-128"/>
                <a:cs typeface="MS PGothic" panose="020B0600070205080204" charset="-128"/>
              </a:rPr>
              <a:t>options: </a:t>
            </a:r>
            <a:r>
              <a:rPr lang="en-US" altLang="en-US" sz="2400" dirty="0">
                <a:latin typeface="+mn-lt"/>
                <a:ea typeface="MS PGothic" panose="020B0600070205080204" charset="-128"/>
                <a:cs typeface="MS PGothic" panose="020B0600070205080204" charset="-128"/>
              </a:rPr>
              <a:t>allowed, but </a:t>
            </a:r>
            <a:r>
              <a:rPr lang="en-US" altLang="en-US" sz="2400" dirty="0">
                <a:solidFill>
                  <a:srgbClr val="FF0000"/>
                </a:solidFill>
                <a:latin typeface="+mn-lt"/>
                <a:ea typeface="MS PGothic" panose="020B0600070205080204" charset="-128"/>
                <a:cs typeface="MS PGothic" panose="020B0600070205080204" charset="-128"/>
              </a:rPr>
              <a:t>outside of header</a:t>
            </a:r>
            <a:r>
              <a:rPr lang="en-US" altLang="en-US" sz="2400" dirty="0">
                <a:latin typeface="+mn-lt"/>
                <a:ea typeface="MS PGothic" panose="020B0600070205080204" charset="-128"/>
                <a:cs typeface="MS PGothic" panose="020B0600070205080204" charset="-128"/>
              </a:rPr>
              <a:t>, indicated by </a:t>
            </a:r>
            <a:r>
              <a:rPr lang="en-US" altLang="ja-JP" sz="2400" dirty="0" smtClean="0">
                <a:latin typeface="+mn-lt"/>
                <a:ea typeface="MS PGothic" panose="020B0600070205080204" charset="-128"/>
                <a:cs typeface="MS PGothic" panose="020B0600070205080204" charset="-128"/>
              </a:rPr>
              <a:t>“Next Header” </a:t>
            </a:r>
            <a:r>
              <a:rPr lang="en-US" altLang="ja-JP" sz="2400" dirty="0">
                <a:latin typeface="+mn-lt"/>
                <a:ea typeface="MS PGothic" panose="020B0600070205080204" charset="-128"/>
                <a:cs typeface="MS PGothic" panose="020B0600070205080204" charset="-128"/>
              </a:rPr>
              <a:t>field</a:t>
            </a:r>
            <a:endParaRPr lang="en-US" altLang="ja-JP" sz="2400" dirty="0">
              <a:latin typeface="+mn-lt"/>
              <a:ea typeface="MS PGothic" panose="020B0600070205080204" charset="-128"/>
              <a:cs typeface="MS PGothic" panose="020B0600070205080204" charset="-128"/>
            </a:endParaRPr>
          </a:p>
          <a:p>
            <a:r>
              <a:rPr lang="en-US" altLang="en-US" sz="2400" b="1" dirty="0" smtClean="0">
                <a:solidFill>
                  <a:schemeClr val="tx1"/>
                </a:solidFill>
                <a:latin typeface="+mn-lt"/>
                <a:ea typeface="MS PGothic" panose="020B0600070205080204" charset="-128"/>
                <a:cs typeface="MS PGothic" panose="020B0600070205080204" charset="-128"/>
              </a:rPr>
              <a:t>I</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C</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M</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P</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v</a:t>
            </a:r>
            <a:r>
              <a:rPr lang="en-US" altLang="en-US" sz="100" b="1" dirty="0" smtClean="0">
                <a:solidFill>
                  <a:schemeClr val="tx1"/>
                </a:solidFill>
                <a:latin typeface="+mn-lt"/>
                <a:ea typeface="MS PGothic" panose="020B0600070205080204" charset="-128"/>
                <a:cs typeface="MS PGothic" panose="020B0600070205080204" charset="-128"/>
              </a:rPr>
              <a:t> </a:t>
            </a:r>
            <a:r>
              <a:rPr lang="en-US" altLang="en-US" sz="2400" b="1" dirty="0" smtClean="0">
                <a:solidFill>
                  <a:schemeClr val="tx1"/>
                </a:solidFill>
                <a:latin typeface="+mn-lt"/>
                <a:ea typeface="MS PGothic" panose="020B0600070205080204" charset="-128"/>
                <a:cs typeface="MS PGothic" panose="020B0600070205080204" charset="-128"/>
              </a:rPr>
              <a:t>6</a:t>
            </a:r>
            <a:r>
              <a:rPr lang="en-US" altLang="en-US" sz="2400" b="1" dirty="0">
                <a:solidFill>
                  <a:schemeClr val="tx1"/>
                </a:solidFill>
                <a:latin typeface="+mn-lt"/>
                <a:ea typeface="MS PGothic" panose="020B0600070205080204" charset="-128"/>
                <a:cs typeface="MS PGothic" panose="020B0600070205080204" charset="-128"/>
              </a:rPr>
              <a:t>: </a:t>
            </a:r>
            <a:r>
              <a:rPr lang="en-US" altLang="en-US" sz="2400" dirty="0">
                <a:latin typeface="+mn-lt"/>
                <a:ea typeface="MS PGothic" panose="020B0600070205080204" charset="-128"/>
                <a:cs typeface="MS PGothic" panose="020B0600070205080204" charset="-128"/>
              </a:rPr>
              <a:t>new version of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C</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M</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endParaRPr lang="en-US" altLang="en-US" sz="2400" dirty="0">
              <a:latin typeface="+mn-lt"/>
              <a:ea typeface="MS PGothic" panose="020B0600070205080204" charset="-128"/>
              <a:cs typeface="MS PGothic" panose="020B0600070205080204" charset="-128"/>
            </a:endParaRPr>
          </a:p>
          <a:p>
            <a:pPr lvl="1"/>
            <a:r>
              <a:rPr lang="en-US" altLang="en-US" sz="2400" dirty="0">
                <a:latin typeface="+mn-lt"/>
                <a:ea typeface="MS PGothic" panose="020B0600070205080204" charset="-128"/>
              </a:rPr>
              <a:t>additional message types, e.g. </a:t>
            </a:r>
            <a:r>
              <a:rPr lang="en-US" altLang="ja-JP" sz="2400" dirty="0" smtClean="0">
                <a:latin typeface="+mn-lt"/>
                <a:ea typeface="MS PGothic" panose="020B0600070205080204" charset="-128"/>
              </a:rPr>
              <a:t>“Packet </a:t>
            </a:r>
            <a:r>
              <a:rPr lang="en-US" altLang="ja-JP" sz="2400" dirty="0">
                <a:latin typeface="+mn-lt"/>
                <a:ea typeface="MS PGothic" panose="020B0600070205080204" charset="-128"/>
              </a:rPr>
              <a:t>Too </a:t>
            </a:r>
            <a:r>
              <a:rPr lang="en-US" altLang="ja-JP" sz="2400" dirty="0" smtClean="0">
                <a:latin typeface="+mn-lt"/>
                <a:ea typeface="MS PGothic" panose="020B0600070205080204" charset="-128"/>
              </a:rPr>
              <a:t>Big”</a:t>
            </a:r>
            <a:endParaRPr lang="en-US" altLang="ja-JP" sz="2400" dirty="0">
              <a:latin typeface="+mn-lt"/>
              <a:ea typeface="MS PGothic" panose="020B0600070205080204" charset="-128"/>
            </a:endParaRPr>
          </a:p>
          <a:p>
            <a:pPr lvl="1"/>
            <a:r>
              <a:rPr lang="en-US" altLang="en-US" sz="2400" dirty="0">
                <a:latin typeface="+mn-lt"/>
                <a:ea typeface="MS PGothic" panose="020B0600070205080204" charset="-128"/>
              </a:rPr>
              <a:t>multicast group management </a:t>
            </a:r>
            <a:r>
              <a:rPr lang="en-US" altLang="en-US" sz="2400" dirty="0" smtClean="0">
                <a:latin typeface="+mn-lt"/>
                <a:ea typeface="MS PGothic" panose="020B0600070205080204" charset="-128"/>
              </a:rPr>
              <a:t>functions</a:t>
            </a:r>
            <a:endParaRPr lang="en-US" altLang="en-US" sz="2400" dirty="0">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S PGothic" panose="020B0600070205080204" charset="-128"/>
              </a:rPr>
              <a:t>Transition from </a:t>
            </a:r>
            <a:r>
              <a:rPr lang="en-US" dirty="0" smtClean="0">
                <a:ea typeface="MS PGothic" panose="020B0600070205080204" charset="-128"/>
              </a:rPr>
              <a:t>I</a:t>
            </a:r>
            <a:r>
              <a:rPr lang="en-US" sz="100" dirty="0" smtClean="0">
                <a:ea typeface="MS PGothic" panose="020B0600070205080204" charset="-128"/>
              </a:rPr>
              <a:t> </a:t>
            </a:r>
            <a:r>
              <a:rPr lang="en-US" dirty="0" smtClean="0">
                <a:ea typeface="MS PGothic" panose="020B0600070205080204" charset="-128"/>
              </a:rPr>
              <a:t>P</a:t>
            </a:r>
            <a:r>
              <a:rPr lang="en-US" sz="100" dirty="0" smtClean="0">
                <a:ea typeface="MS PGothic" panose="020B0600070205080204" charset="-128"/>
              </a:rPr>
              <a:t> </a:t>
            </a:r>
            <a:r>
              <a:rPr lang="en-US" dirty="0" smtClean="0">
                <a:ea typeface="MS PGothic" panose="020B0600070205080204" charset="-128"/>
              </a:rPr>
              <a:t>v</a:t>
            </a:r>
            <a:r>
              <a:rPr lang="en-US" sz="100" dirty="0" smtClean="0">
                <a:ea typeface="MS PGothic" panose="020B0600070205080204" charset="-128"/>
              </a:rPr>
              <a:t> </a:t>
            </a:r>
            <a:r>
              <a:rPr lang="en-US" dirty="0" smtClean="0">
                <a:ea typeface="MS PGothic" panose="020B0600070205080204" charset="-128"/>
              </a:rPr>
              <a:t>4 </a:t>
            </a:r>
            <a:r>
              <a:rPr lang="en-US" dirty="0">
                <a:ea typeface="MS PGothic" panose="020B0600070205080204" charset="-128"/>
              </a:rPr>
              <a:t>to </a:t>
            </a:r>
            <a:r>
              <a:rPr lang="en-US" dirty="0" smtClean="0">
                <a:ea typeface="MS PGothic" panose="020B0600070205080204" charset="-128"/>
              </a:rPr>
              <a:t>I</a:t>
            </a:r>
            <a:r>
              <a:rPr lang="en-US" sz="100" dirty="0" smtClean="0">
                <a:ea typeface="MS PGothic" panose="020B0600070205080204" charset="-128"/>
              </a:rPr>
              <a:t> </a:t>
            </a:r>
            <a:r>
              <a:rPr lang="en-US" dirty="0" smtClean="0">
                <a:ea typeface="MS PGothic" panose="020B0600070205080204" charset="-128"/>
              </a:rPr>
              <a:t>P</a:t>
            </a:r>
            <a:r>
              <a:rPr lang="en-US" sz="100" dirty="0" smtClean="0">
                <a:ea typeface="MS PGothic" panose="020B0600070205080204" charset="-128"/>
              </a:rPr>
              <a:t> </a:t>
            </a:r>
            <a:r>
              <a:rPr lang="en-US" dirty="0" smtClean="0">
                <a:ea typeface="MS PGothic" panose="020B0600070205080204" charset="-128"/>
              </a:rPr>
              <a:t>v</a:t>
            </a:r>
            <a:r>
              <a:rPr lang="en-US" sz="100" dirty="0" smtClean="0">
                <a:ea typeface="MS PGothic" panose="020B0600070205080204" charset="-128"/>
              </a:rPr>
              <a:t> </a:t>
            </a:r>
            <a:r>
              <a:rPr lang="en-US" dirty="0" smtClean="0">
                <a:ea typeface="MS PGothic" panose="020B0600070205080204" charset="-128"/>
              </a:rPr>
              <a:t>6</a:t>
            </a:r>
            <a:endParaRPr lang="en-US" b="0" dirty="0"/>
          </a:p>
        </p:txBody>
      </p:sp>
      <p:sp>
        <p:nvSpPr>
          <p:cNvPr id="3" name="Text Placeholder 2"/>
          <p:cNvSpPr>
            <a:spLocks noGrp="1"/>
          </p:cNvSpPr>
          <p:nvPr>
            <p:ph type="body" idx="1"/>
          </p:nvPr>
        </p:nvSpPr>
        <p:spPr/>
        <p:txBody>
          <a:bodyPr/>
          <a:lstStyle/>
          <a:p>
            <a:r>
              <a:rPr lang="en-US" altLang="en-US" sz="2400" dirty="0">
                <a:latin typeface="+mn-lt"/>
                <a:ea typeface="MS PGothic" panose="020B0600070205080204" charset="-128"/>
                <a:cs typeface="MS PGothic" panose="020B0600070205080204" charset="-128"/>
              </a:rPr>
              <a:t>not all routers can be upgraded simultaneously</a:t>
            </a:r>
            <a:endParaRPr lang="en-US" altLang="en-US" sz="2400" dirty="0">
              <a:latin typeface="+mn-lt"/>
              <a:ea typeface="MS PGothic" panose="020B0600070205080204" charset="-128"/>
              <a:cs typeface="MS PGothic" panose="020B0600070205080204" charset="-128"/>
            </a:endParaRPr>
          </a:p>
          <a:p>
            <a:pPr lvl="1"/>
            <a:r>
              <a:rPr lang="en-US" altLang="en-US" sz="2400" dirty="0">
                <a:latin typeface="+mn-lt"/>
                <a:ea typeface="MS PGothic" panose="020B0600070205080204" charset="-128"/>
              </a:rPr>
              <a:t>no </a:t>
            </a:r>
            <a:r>
              <a:rPr lang="en-US" altLang="ja-JP" sz="2400" dirty="0" smtClean="0">
                <a:latin typeface="+mn-lt"/>
                <a:ea typeface="MS PGothic" panose="020B0600070205080204" charset="-128"/>
              </a:rPr>
              <a:t>“flag days”</a:t>
            </a:r>
            <a:endParaRPr lang="en-US" altLang="ja-JP" sz="2400" dirty="0">
              <a:latin typeface="+mn-lt"/>
              <a:ea typeface="MS PGothic" panose="020B0600070205080204" charset="-128"/>
            </a:endParaRPr>
          </a:p>
          <a:p>
            <a:pPr lvl="1"/>
            <a:r>
              <a:rPr lang="en-US" altLang="en-US" sz="2400" dirty="0">
                <a:latin typeface="+mn-lt"/>
                <a:ea typeface="MS PGothic" panose="020B0600070205080204" charset="-128"/>
              </a:rPr>
              <a:t>how will network operate with mixed </a:t>
            </a:r>
            <a:r>
              <a:rPr lang="en-US" altLang="en-US" sz="24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v</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4 </a:t>
            </a:r>
            <a:r>
              <a:rPr lang="en-US" altLang="en-US" sz="2400" dirty="0">
                <a:latin typeface="+mn-lt"/>
                <a:ea typeface="MS PGothic" panose="020B0600070205080204" charset="-128"/>
              </a:rPr>
              <a:t>and </a:t>
            </a:r>
            <a:r>
              <a:rPr lang="en-US" altLang="en-US" sz="24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P</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v</a:t>
            </a:r>
            <a:r>
              <a:rPr lang="en-US" altLang="en-US" sz="100" dirty="0" smtClean="0">
                <a:latin typeface="+mn-lt"/>
                <a:ea typeface="MS PGothic" panose="020B0600070205080204" charset="-128"/>
              </a:rPr>
              <a:t> </a:t>
            </a:r>
            <a:r>
              <a:rPr lang="en-US" altLang="en-US" sz="2400" dirty="0" smtClean="0">
                <a:latin typeface="+mn-lt"/>
                <a:ea typeface="MS PGothic" panose="020B0600070205080204" charset="-128"/>
              </a:rPr>
              <a:t>6 </a:t>
            </a:r>
            <a:r>
              <a:rPr lang="en-US" altLang="en-US" sz="2400" dirty="0">
                <a:latin typeface="+mn-lt"/>
                <a:ea typeface="MS PGothic" panose="020B0600070205080204" charset="-128"/>
              </a:rPr>
              <a:t>routers</a:t>
            </a:r>
            <a:r>
              <a:rPr lang="en-US" altLang="en-US" sz="2400" dirty="0" smtClean="0">
                <a:latin typeface="+mn-lt"/>
                <a:ea typeface="MS PGothic" panose="020B0600070205080204" charset="-128"/>
              </a:rPr>
              <a:t>?</a:t>
            </a:r>
            <a:endParaRPr lang="en-US" altLang="en-US" sz="2400" dirty="0">
              <a:latin typeface="+mn-lt"/>
              <a:ea typeface="MS PGothic" panose="020B0600070205080204" charset="-128"/>
            </a:endParaRPr>
          </a:p>
          <a:p>
            <a:r>
              <a:rPr lang="en-US" altLang="en-US" sz="2400" b="1" dirty="0">
                <a:solidFill>
                  <a:schemeClr val="tx1"/>
                </a:solidFill>
                <a:latin typeface="+mn-lt"/>
                <a:ea typeface="MS PGothic" panose="020B0600070205080204" charset="-128"/>
                <a:cs typeface="MS PGothic" panose="020B0600070205080204" charset="-128"/>
              </a:rPr>
              <a:t>tunneling: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v</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6 </a:t>
            </a:r>
            <a:r>
              <a:rPr lang="en-US" altLang="en-US" sz="2400" dirty="0">
                <a:latin typeface="+mn-lt"/>
                <a:ea typeface="MS PGothic" panose="020B0600070205080204" charset="-128"/>
                <a:cs typeface="MS PGothic" panose="020B0600070205080204" charset="-128"/>
              </a:rPr>
              <a:t>datagram carried as </a:t>
            </a:r>
            <a:r>
              <a:rPr lang="en-US" altLang="en-US" sz="2400" b="1" dirty="0">
                <a:solidFill>
                  <a:schemeClr val="tx1"/>
                </a:solidFill>
                <a:latin typeface="+mn-lt"/>
                <a:ea typeface="MS PGothic" panose="020B0600070205080204" charset="-128"/>
                <a:cs typeface="MS PGothic" panose="020B0600070205080204" charset="-128"/>
              </a:rPr>
              <a:t>payload</a:t>
            </a:r>
            <a:r>
              <a:rPr lang="en-US" altLang="en-US" sz="2400" dirty="0">
                <a:latin typeface="+mn-lt"/>
                <a:ea typeface="MS PGothic" panose="020B0600070205080204" charset="-128"/>
                <a:cs typeface="MS PGothic" panose="020B0600070205080204" charset="-128"/>
              </a:rPr>
              <a:t> in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v</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4 </a:t>
            </a:r>
            <a:r>
              <a:rPr lang="en-US" altLang="en-US" sz="2400" dirty="0">
                <a:latin typeface="+mn-lt"/>
                <a:ea typeface="MS PGothic" panose="020B0600070205080204" charset="-128"/>
                <a:cs typeface="MS PGothic" panose="020B0600070205080204" charset="-128"/>
              </a:rPr>
              <a:t>datagram among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v</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4 routers</a:t>
            </a:r>
            <a:endParaRPr lang="en-US" altLang="en-US" sz="2400" dirty="0">
              <a:latin typeface="+mn-lt"/>
              <a:ea typeface="MS PGothic" panose="020B0600070205080204" charset="-128"/>
              <a:cs typeface="MS PGothic" panose="020B0600070205080204" charset="-128"/>
            </a:endParaRPr>
          </a:p>
        </p:txBody>
      </p:sp>
      <p:pic>
        <p:nvPicPr>
          <p:cNvPr id="7" name="Picture 6" descr="A bar of I P v 4 datagram. The bar has 2 sections with several labeled parts each. Section 1. There are 3 parts. Part 1, I P v 4 header fields. This part has 6 vertical tick marks on the top and bottom of the bar. Parts 2 and 3, I P v 4 source, destination address. Section 2, I P v 6 datagram. There are 4 parts. Part 1, I P v 6 header fields. This part has several vertical lines down the bar. Parts 2 and 3, I P v 6 source destination address. Part 4, U D P, T C P payload. This part is the largest. Underneath section 2, section 1 continues. This part is I P v 4 payloa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3329" y="4739804"/>
            <a:ext cx="4707658" cy="1554921"/>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Tunneling </a:t>
            </a:r>
            <a:r>
              <a:rPr lang="en-US" sz="2000" b="0" dirty="0" smtClean="0"/>
              <a:t>(1 of 2)</a:t>
            </a:r>
            <a:endParaRPr lang="en-US" dirty="0"/>
          </a:p>
        </p:txBody>
      </p:sp>
      <p:pic>
        <p:nvPicPr>
          <p:cNvPr id="4" name="Picture 3" descr="There are 2 rows of connected routers. Row 1, logical view. There are 4 routers, with a long line connecting the first 2 to the remaining 3. Router A, I P v 6. Router B, I P v 6. Long line, I P 4 tunnel connecting I P v 6 routers. Router E, I P v 6. Router F, I P v 6. Row 2, physical view. There are 6 routers, the middle 2 are highlighted. Router A, I P v 6. Router B, I P v 6. Router C, I P v 4. Router D, I P v 4. Router E, I P v 6. Router F, I P v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8261" y="2100359"/>
            <a:ext cx="6887479" cy="180195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Tunneling </a:t>
            </a:r>
            <a:r>
              <a:rPr lang="en-US" sz="2000" b="0" dirty="0"/>
              <a:t>(2 of 2)</a:t>
            </a:r>
            <a:endParaRPr lang="en-US" dirty="0"/>
          </a:p>
        </p:txBody>
      </p:sp>
      <p:pic>
        <p:nvPicPr>
          <p:cNvPr id="6" name="Picture 5" descr="There are 2 rows of connected routers. Below the router rows is a row of boxes with arrows and notes. Row 1, logical view. There are 4 routers, with a long line connecting the first 2 to the remaining 3. Router A, I P v 6. Router B, I P v 6. Long line, I P 4 tunnel connecting I P v 6 routers. Router E, I P v 6. Router F, I P v 6. Row 2, physical view. There are 6 routers, the middle 2 are highlighted. Router A, I P v 6. Router B, I P v 6. Router C, I P v 4. Router D, I P v 4. Router E, I P v 6. Router F, I P v 6. Row 3, 4 boxes. Boxes 2 and 3 are longer, and have a large box underneath the standard boxes. Between router A to B, I P v 6, box 1. Flow, X. S r c, A. Destination, F. Data. Between router B to C, I P v 6 inside I P v 4, box 2. Outer box. S r c, B. Destination, E. Standard box. Flow, X. S r c, A. Destination, F. Data. Between router D to E, I P v 6 inside I P v 4, box 3. Outer box. S r c, B. Destination, E. Standard box. Flow, X. S r c, A. Destination, F. Data. Between router E to F, I P v 6. Flow, X. S r c, A. Destination, F. 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1648015"/>
            <a:ext cx="6553200" cy="467360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P</a:t>
            </a:r>
            <a:r>
              <a:rPr lang="en-US" sz="100" dirty="0" smtClean="0"/>
              <a:t> </a:t>
            </a:r>
            <a:r>
              <a:rPr lang="en-US" dirty="0" smtClean="0"/>
              <a:t>v</a:t>
            </a:r>
            <a:r>
              <a:rPr lang="en-US" sz="100" dirty="0" smtClean="0"/>
              <a:t> </a:t>
            </a:r>
            <a:r>
              <a:rPr lang="en-US" dirty="0" smtClean="0"/>
              <a:t>6</a:t>
            </a:r>
            <a:r>
              <a:rPr lang="en-US" dirty="0"/>
              <a:t>: </a:t>
            </a:r>
            <a:r>
              <a:rPr lang="en-US" dirty="0" smtClean="0"/>
              <a:t>Adoption</a:t>
            </a:r>
            <a:endParaRPr lang="en-US" dirty="0"/>
          </a:p>
        </p:txBody>
      </p:sp>
      <p:sp>
        <p:nvSpPr>
          <p:cNvPr id="3" name="Text Placeholder 2"/>
          <p:cNvSpPr>
            <a:spLocks noGrp="1"/>
          </p:cNvSpPr>
          <p:nvPr>
            <p:ph type="body" idx="1"/>
          </p:nvPr>
        </p:nvSpPr>
        <p:spPr/>
        <p:txBody>
          <a:bodyPr/>
          <a:lstStyle/>
          <a:p>
            <a:r>
              <a:rPr lang="en-US" altLang="en-US" sz="2400" dirty="0">
                <a:latin typeface="+mn-lt"/>
                <a:ea typeface="MS PGothic" panose="020B0600070205080204" charset="-128"/>
                <a:cs typeface="MS PGothic" panose="020B0600070205080204" charset="-128"/>
              </a:rPr>
              <a:t>Google: 8% of clients access services via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v</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6</a:t>
            </a:r>
            <a:endParaRPr lang="en-US" altLang="en-US" sz="2400" dirty="0">
              <a:latin typeface="+mn-lt"/>
              <a:ea typeface="MS PGothic" panose="020B0600070205080204" charset="-128"/>
              <a:cs typeface="MS PGothic" panose="020B0600070205080204" charset="-128"/>
            </a:endParaRPr>
          </a:p>
          <a:p>
            <a:r>
              <a:rPr lang="en-US" altLang="en-US" sz="2400" dirty="0" smtClean="0">
                <a:latin typeface="+mn-lt"/>
                <a:ea typeface="MS PGothic" panose="020B0600070205080204" charset="-128"/>
                <a:cs typeface="MS PGothic" panose="020B0600070205080204" charset="-128"/>
              </a:rPr>
              <a:t>N</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S</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T</a:t>
            </a:r>
            <a:r>
              <a:rPr lang="en-US" altLang="en-US" sz="2400" dirty="0">
                <a:latin typeface="+mn-lt"/>
                <a:ea typeface="MS PGothic" panose="020B0600070205080204" charset="-128"/>
                <a:cs typeface="MS PGothic" panose="020B0600070205080204" charset="-128"/>
              </a:rPr>
              <a:t>: 1/3 of all </a:t>
            </a:r>
            <a:r>
              <a:rPr lang="en-US" altLang="en-US" sz="2400" dirty="0" smtClean="0">
                <a:latin typeface="+mn-lt"/>
                <a:ea typeface="MS PGothic" panose="020B0600070205080204" charset="-128"/>
                <a:cs typeface="MS PGothic" panose="020B0600070205080204" charset="-128"/>
              </a:rPr>
              <a:t>U</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S </a:t>
            </a:r>
            <a:r>
              <a:rPr lang="en-US" altLang="en-US" sz="2400" dirty="0">
                <a:latin typeface="+mn-lt"/>
                <a:ea typeface="MS PGothic" panose="020B0600070205080204" charset="-128"/>
                <a:cs typeface="MS PGothic" panose="020B0600070205080204" charset="-128"/>
              </a:rPr>
              <a:t>government domains are </a:t>
            </a:r>
            <a:r>
              <a:rPr lang="en-US" altLang="en-US" sz="24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P</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v</a:t>
            </a:r>
            <a:r>
              <a:rPr lang="en-US" altLang="en-US" sz="100" dirty="0" smtClean="0">
                <a:latin typeface="+mn-lt"/>
                <a:ea typeface="MS PGothic" panose="020B0600070205080204" charset="-128"/>
                <a:cs typeface="MS PGothic" panose="020B0600070205080204" charset="-128"/>
              </a:rPr>
              <a:t> </a:t>
            </a:r>
            <a:r>
              <a:rPr lang="en-US" altLang="en-US" sz="2400" dirty="0" smtClean="0">
                <a:latin typeface="+mn-lt"/>
                <a:ea typeface="MS PGothic" panose="020B0600070205080204" charset="-128"/>
                <a:cs typeface="MS PGothic" panose="020B0600070205080204" charset="-128"/>
              </a:rPr>
              <a:t>6 capable</a:t>
            </a:r>
            <a:endParaRPr lang="en-US" altLang="en-US" sz="2400" dirty="0" smtClean="0">
              <a:latin typeface="+mn-lt"/>
              <a:ea typeface="MS PGothic" panose="020B0600070205080204" charset="-128"/>
            </a:endParaRPr>
          </a:p>
          <a:p>
            <a:r>
              <a:rPr lang="en-US" altLang="en-US" sz="2400" b="1" dirty="0" smtClean="0">
                <a:solidFill>
                  <a:schemeClr val="tx1"/>
                </a:solidFill>
                <a:latin typeface="+mn-lt"/>
                <a:ea typeface="MS PGothic" panose="020B0600070205080204" charset="-128"/>
                <a:cs typeface="MS PGothic" panose="020B0600070205080204" charset="-128"/>
              </a:rPr>
              <a:t>Long </a:t>
            </a:r>
            <a:r>
              <a:rPr lang="en-US" altLang="en-US" sz="2400" b="1" dirty="0">
                <a:solidFill>
                  <a:schemeClr val="tx1"/>
                </a:solidFill>
                <a:latin typeface="+mn-lt"/>
                <a:ea typeface="MS PGothic" panose="020B0600070205080204" charset="-128"/>
                <a:cs typeface="MS PGothic" panose="020B0600070205080204" charset="-128"/>
              </a:rPr>
              <a:t>(long!) time for deployment, use</a:t>
            </a:r>
            <a:endParaRPr lang="en-US" altLang="en-US" sz="2400" b="1" dirty="0">
              <a:solidFill>
                <a:schemeClr val="tx1"/>
              </a:solidFill>
              <a:latin typeface="+mn-lt"/>
              <a:ea typeface="MS PGothic" panose="020B0600070205080204" charset="-128"/>
              <a:cs typeface="MS PGothic" panose="020B0600070205080204" charset="-128"/>
            </a:endParaRPr>
          </a:p>
          <a:p>
            <a:pPr marL="741680" lvl="1" indent="-284480"/>
            <a:r>
              <a:rPr lang="en-US" altLang="en-US" sz="2400" dirty="0">
                <a:latin typeface="+mn-lt"/>
                <a:ea typeface="MS PGothic" panose="020B0600070205080204" charset="-128"/>
              </a:rPr>
              <a:t>20 years and counting!</a:t>
            </a:r>
            <a:endParaRPr lang="en-US" altLang="en-US" sz="2400" dirty="0">
              <a:latin typeface="+mn-lt"/>
              <a:ea typeface="MS PGothic" panose="020B0600070205080204" charset="-128"/>
            </a:endParaRPr>
          </a:p>
          <a:p>
            <a:pPr marL="741680" lvl="1" indent="-284480"/>
            <a:r>
              <a:rPr lang="en-US" altLang="en-US" sz="2400" dirty="0">
                <a:latin typeface="+mn-lt"/>
                <a:ea typeface="MS PGothic" panose="020B0600070205080204" charset="-128"/>
              </a:rPr>
              <a:t>think of application-level changes in last 20 </a:t>
            </a:r>
            <a:r>
              <a:rPr lang="en-US" altLang="en-US" sz="2400" dirty="0" smtClean="0">
                <a:latin typeface="+mn-lt"/>
                <a:ea typeface="MS PGothic" panose="020B0600070205080204" charset="-128"/>
              </a:rPr>
              <a:t>years: WWW</a:t>
            </a:r>
            <a:r>
              <a:rPr lang="en-US" altLang="en-US" sz="2400" dirty="0">
                <a:latin typeface="+mn-lt"/>
                <a:ea typeface="MS PGothic" panose="020B0600070205080204" charset="-128"/>
              </a:rPr>
              <a:t>, Facebook, streaming media, Skype, …</a:t>
            </a:r>
            <a:endParaRPr lang="en-US" altLang="en-US" sz="2400" dirty="0">
              <a:latin typeface="+mn-lt"/>
              <a:ea typeface="MS PGothic" panose="020B0600070205080204" charset="-128"/>
            </a:endParaRPr>
          </a:p>
          <a:p>
            <a:pPr marL="741680" lvl="1" indent="-284480"/>
            <a:r>
              <a:rPr lang="en-US" altLang="en-US" sz="2400" b="1" dirty="0">
                <a:solidFill>
                  <a:schemeClr val="tx1"/>
                </a:solidFill>
                <a:latin typeface="+mn-lt"/>
                <a:ea typeface="MS PGothic" panose="020B0600070205080204" charset="-128"/>
              </a:rPr>
              <a:t>Why</a:t>
            </a:r>
            <a:r>
              <a:rPr lang="en-US" altLang="en-US" sz="2400" b="1" dirty="0" smtClean="0">
                <a:solidFill>
                  <a:schemeClr val="tx1"/>
                </a:solidFill>
                <a:latin typeface="+mn-lt"/>
                <a:ea typeface="MS PGothic" panose="020B0600070205080204" charset="-128"/>
              </a:rPr>
              <a:t>?</a:t>
            </a:r>
            <a:endParaRPr lang="en-US" altLang="en-US" sz="2400" b="1" dirty="0">
              <a:solidFill>
                <a:schemeClr val="tx1"/>
              </a:solidFill>
              <a:latin typeface="+mn-lt"/>
              <a:ea typeface="MS PGothic" panose="020B0600070205080204" charset="-128"/>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smtClean="0">
                <a:ea typeface="MS PGothic" panose="020B0600070205080204" charset="-128"/>
              </a:rPr>
              <a:t>(6 </a:t>
            </a:r>
            <a:r>
              <a:rPr lang="en-US" altLang="en-US" sz="2000" b="0" dirty="0">
                <a:ea typeface="MS PGothic" panose="020B0600070205080204"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57200" y="1614716"/>
            <a:ext cx="3996813" cy="4669972"/>
          </a:xfrm>
        </p:spPr>
        <p:txBody>
          <a:bodyPr/>
          <a:lstStyle/>
          <a:p>
            <a:pPr indent="-255905">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4.1</a:t>
            </a:r>
            <a:r>
              <a:rPr lang="en-US" altLang="en-US" sz="2200" dirty="0">
                <a:solidFill>
                  <a:srgbClr val="CC0000"/>
                </a:solidFill>
                <a:latin typeface="+mn-lt"/>
                <a:ea typeface="MS PGothic" panose="020B0600070205080204" charset="-128"/>
                <a:cs typeface="MS PGothic" panose="020B0600070205080204" charset="-128"/>
              </a:rPr>
              <a:t> </a:t>
            </a:r>
            <a:r>
              <a:rPr lang="en-US" altLang="en-US" sz="2200" dirty="0">
                <a:solidFill>
                  <a:schemeClr val="tx1"/>
                </a:solidFill>
                <a:latin typeface="+mn-lt"/>
                <a:ea typeface="MS PGothic" panose="020B0600070205080204" charset="-128"/>
                <a:cs typeface="MS PGothic" panose="020B0600070205080204" charset="-128"/>
              </a:rPr>
              <a:t>Overview of Network layer</a:t>
            </a:r>
            <a:endParaRPr lang="en-US" altLang="en-US" sz="2200" dirty="0">
              <a:solidFill>
                <a:schemeClr val="tx1"/>
              </a:solidFill>
              <a:latin typeface="+mn-lt"/>
              <a:ea typeface="MS PGothic" panose="020B0600070205080204" charset="-128"/>
              <a:cs typeface="MS PGothic" panose="020B0600070205080204" charset="-128"/>
            </a:endParaRPr>
          </a:p>
          <a:p>
            <a:pPr lvl="1" indent="-283210"/>
            <a:r>
              <a:rPr lang="en-US" altLang="en-US" sz="2200" dirty="0">
                <a:solidFill>
                  <a:schemeClr val="tx1"/>
                </a:solidFill>
                <a:latin typeface="+mn-lt"/>
                <a:ea typeface="MS PGothic" panose="020B0600070205080204" charset="-128"/>
              </a:rPr>
              <a:t>data plane</a:t>
            </a:r>
            <a:endParaRPr lang="en-US" altLang="en-US" sz="2200" dirty="0">
              <a:solidFill>
                <a:schemeClr val="tx1"/>
              </a:solidFill>
              <a:latin typeface="+mn-lt"/>
              <a:ea typeface="MS PGothic" panose="020B0600070205080204" charset="-128"/>
            </a:endParaRPr>
          </a:p>
          <a:p>
            <a:pPr lvl="1" indent="-283210"/>
            <a:r>
              <a:rPr lang="en-US" altLang="en-US" sz="2200" dirty="0">
                <a:solidFill>
                  <a:schemeClr val="tx1"/>
                </a:solidFill>
                <a:latin typeface="+mn-lt"/>
                <a:ea typeface="MS PGothic" panose="020B0600070205080204" charset="-128"/>
              </a:rPr>
              <a:t>control plane</a:t>
            </a:r>
            <a:endParaRPr lang="en-US" altLang="en-US" sz="2200" dirty="0">
              <a:solidFill>
                <a:schemeClr val="tx1"/>
              </a:solidFill>
              <a:latin typeface="+mn-lt"/>
              <a:ea typeface="MS PGothic" panose="020B0600070205080204" charset="-128"/>
            </a:endParaRPr>
          </a:p>
          <a:p>
            <a:pPr indent="-255905">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4.2</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What’</a:t>
            </a:r>
            <a:r>
              <a:rPr lang="en-US" altLang="ja-JP" sz="2200" dirty="0" smtClean="0">
                <a:latin typeface="+mn-lt"/>
                <a:ea typeface="MS PGothic" panose="020B0600070205080204" charset="-128"/>
                <a:cs typeface="MS PGothic" panose="020B0600070205080204" charset="-128"/>
              </a:rPr>
              <a:t>s </a:t>
            </a:r>
            <a:r>
              <a:rPr lang="en-US" altLang="ja-JP" sz="2200" dirty="0">
                <a:latin typeface="+mn-lt"/>
                <a:ea typeface="MS PGothic" panose="020B0600070205080204" charset="-128"/>
                <a:cs typeface="MS PGothic" panose="020B0600070205080204" charset="-128"/>
              </a:rPr>
              <a:t>inside a router</a:t>
            </a:r>
            <a:endParaRPr lang="en-US" altLang="ja-JP" sz="2200" dirty="0">
              <a:latin typeface="+mn-lt"/>
              <a:ea typeface="MS PGothic" panose="020B0600070205080204" charset="-128"/>
              <a:cs typeface="MS PGothic" panose="020B0600070205080204" charset="-128"/>
            </a:endParaRPr>
          </a:p>
          <a:p>
            <a:pPr indent="-255905">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4.3</a:t>
            </a:r>
            <a:r>
              <a:rPr lang="en-US" altLang="en-US" sz="2200" dirty="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200" dirty="0" smtClean="0">
                <a:latin typeface="+mn-lt"/>
                <a:ea typeface="MS PGothic" panose="020B0600070205080204" charset="-128"/>
                <a:cs typeface="MS PGothic" panose="020B0600070205080204" charset="-128"/>
              </a:rPr>
              <a:t>P</a:t>
            </a:r>
            <a:r>
              <a:rPr lang="en-US" altLang="en-US" sz="2200" dirty="0">
                <a:latin typeface="+mn-lt"/>
                <a:ea typeface="MS PGothic" panose="020B0600070205080204" charset="-128"/>
                <a:cs typeface="MS PGothic" panose="020B0600070205080204" charset="-128"/>
              </a:rPr>
              <a:t>: Internet Protocol</a:t>
            </a:r>
            <a:endParaRPr lang="en-US" altLang="en-US" sz="2200" dirty="0">
              <a:latin typeface="+mn-lt"/>
              <a:ea typeface="MS PGothic" panose="020B0600070205080204" charset="-128"/>
              <a:cs typeface="MS PGothic" panose="020B0600070205080204" charset="-128"/>
            </a:endParaRPr>
          </a:p>
          <a:p>
            <a:pPr lvl="1" indent="-283210"/>
            <a:r>
              <a:rPr lang="en-US" altLang="en-US" sz="2200" dirty="0">
                <a:latin typeface="+mn-lt"/>
                <a:ea typeface="MS PGothic" panose="020B0600070205080204" charset="-128"/>
              </a:rPr>
              <a:t>datagram format</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fragmentation</a:t>
            </a:r>
            <a:endParaRPr lang="en-US" altLang="en-US" sz="2200" dirty="0">
              <a:latin typeface="+mn-lt"/>
              <a:ea typeface="MS PGothic" panose="020B0600070205080204" charset="-128"/>
            </a:endParaRPr>
          </a:p>
          <a:p>
            <a:pPr lvl="1" indent="-283210"/>
            <a:r>
              <a:rPr lang="en-US" altLang="en-US" sz="22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200" dirty="0" smtClean="0">
                <a:latin typeface="+mn-lt"/>
                <a:ea typeface="MS PGothic" panose="020B0600070205080204" charset="-128"/>
              </a:rPr>
              <a:t>Pv4 </a:t>
            </a:r>
            <a:r>
              <a:rPr lang="en-US" altLang="en-US" sz="2200" dirty="0">
                <a:latin typeface="+mn-lt"/>
                <a:ea typeface="MS PGothic" panose="020B0600070205080204" charset="-128"/>
              </a:rPr>
              <a:t>addressing</a:t>
            </a:r>
            <a:endParaRPr lang="en-US" altLang="en-US" sz="2200" dirty="0">
              <a:latin typeface="+mn-lt"/>
              <a:ea typeface="MS PGothic" panose="020B0600070205080204" charset="-128"/>
            </a:endParaRPr>
          </a:p>
          <a:p>
            <a:pPr lvl="1" indent="-283210"/>
            <a:r>
              <a:rPr lang="en-US" altLang="en-US" sz="2200" dirty="0">
                <a:latin typeface="+mn-lt"/>
                <a:ea typeface="MS PGothic" panose="020B0600070205080204" charset="-128"/>
              </a:rPr>
              <a:t>network address </a:t>
            </a:r>
            <a:r>
              <a:rPr lang="en-US" altLang="en-US" sz="2200" dirty="0" smtClean="0">
                <a:latin typeface="+mn-lt"/>
                <a:ea typeface="MS PGothic" panose="020B0600070205080204" charset="-128"/>
              </a:rPr>
              <a:t>translation</a:t>
            </a:r>
            <a:endParaRPr lang="en-US" altLang="en-US" sz="2200" dirty="0" smtClean="0">
              <a:latin typeface="+mn-lt"/>
              <a:ea typeface="MS PGothic" panose="020B0600070205080204" charset="-128"/>
            </a:endParaRPr>
          </a:p>
          <a:p>
            <a:pPr lvl="1" indent="-283210"/>
            <a:r>
              <a:rPr lang="en-US" altLang="en-US" sz="2200" dirty="0">
                <a:latin typeface="+mn-lt"/>
                <a:ea typeface="MS PGothic" panose="020B0600070205080204" charset="-128"/>
              </a:rPr>
              <a:t>I</a:t>
            </a:r>
            <a:r>
              <a:rPr lang="en-US" altLang="en-US" sz="100" dirty="0">
                <a:latin typeface="+mn-lt"/>
                <a:ea typeface="MS PGothic" panose="020B0600070205080204" charset="-128"/>
              </a:rPr>
              <a:t> </a:t>
            </a:r>
            <a:r>
              <a:rPr lang="en-US" altLang="en-US" sz="2200" dirty="0" smtClean="0">
                <a:latin typeface="+mn-lt"/>
                <a:ea typeface="MS PGothic" panose="020B0600070205080204" charset="-128"/>
              </a:rPr>
              <a:t>Pv6</a:t>
            </a:r>
            <a:endParaRPr lang="en-US" altLang="en-US" sz="2200" dirty="0">
              <a:latin typeface="+mn-lt"/>
              <a:ea typeface="MS PGothic" panose="020B0600070205080204" charset="-128"/>
              <a:cs typeface="MS PGothic" panose="020B0600070205080204" charset="-128"/>
            </a:endParaRPr>
          </a:p>
        </p:txBody>
      </p:sp>
      <p:sp>
        <p:nvSpPr>
          <p:cNvPr id="4" name="Content Placeholder 3"/>
          <p:cNvSpPr>
            <a:spLocks noGrp="1"/>
          </p:cNvSpPr>
          <p:nvPr>
            <p:ph idx="13"/>
          </p:nvPr>
        </p:nvSpPr>
        <p:spPr>
          <a:xfrm>
            <a:off x="4760686" y="1614714"/>
            <a:ext cx="3773714" cy="4281715"/>
          </a:xfrm>
        </p:spPr>
        <p:txBody>
          <a:bodyPr/>
          <a:lstStyle/>
          <a:p>
            <a:pPr indent="-255905">
              <a:buFont typeface="Wingdings" panose="05000000000000000000" pitchFamily="2" charset="2"/>
              <a:buNone/>
            </a:pPr>
            <a:r>
              <a:rPr lang="en-US" altLang="en-US" sz="2200" b="1" dirty="0">
                <a:solidFill>
                  <a:schemeClr val="tx2"/>
                </a:solidFill>
                <a:latin typeface="+mn-lt"/>
                <a:ea typeface="MS PGothic" panose="020B0600070205080204" charset="-128"/>
                <a:cs typeface="MS PGothic" panose="020B0600070205080204" charset="-128"/>
              </a:rPr>
              <a:t>4.4</a:t>
            </a:r>
            <a:r>
              <a:rPr lang="en-US" altLang="en-US" sz="2200" dirty="0">
                <a:latin typeface="+mn-lt"/>
                <a:ea typeface="MS PGothic" panose="020B0600070205080204" charset="-128"/>
                <a:cs typeface="MS PGothic" panose="020B0600070205080204" charset="-128"/>
              </a:rPr>
              <a:t> </a:t>
            </a:r>
            <a:r>
              <a:rPr lang="en-US" altLang="en-US" sz="2200" b="1" dirty="0">
                <a:latin typeface="+mn-lt"/>
                <a:ea typeface="MS PGothic" panose="020B0600070205080204" charset="-128"/>
                <a:cs typeface="MS PGothic" panose="020B0600070205080204" charset="-128"/>
              </a:rPr>
              <a:t>Generalized Forward and S</a:t>
            </a:r>
            <a:r>
              <a:rPr lang="en-US" altLang="en-US" sz="100" b="1" dirty="0">
                <a:latin typeface="+mn-lt"/>
                <a:ea typeface="MS PGothic" panose="020B0600070205080204" charset="-128"/>
                <a:cs typeface="MS PGothic" panose="020B0600070205080204" charset="-128"/>
              </a:rPr>
              <a:t> </a:t>
            </a:r>
            <a:r>
              <a:rPr lang="en-US" altLang="en-US" sz="2200" b="1" dirty="0">
                <a:latin typeface="+mn-lt"/>
                <a:ea typeface="MS PGothic" panose="020B0600070205080204" charset="-128"/>
                <a:cs typeface="MS PGothic" panose="020B0600070205080204" charset="-128"/>
              </a:rPr>
              <a:t>D</a:t>
            </a:r>
            <a:r>
              <a:rPr lang="en-US" altLang="en-US" sz="100" b="1" dirty="0">
                <a:latin typeface="+mn-lt"/>
                <a:ea typeface="MS PGothic" panose="020B0600070205080204" charset="-128"/>
                <a:cs typeface="MS PGothic" panose="020B0600070205080204" charset="-128"/>
              </a:rPr>
              <a:t> </a:t>
            </a:r>
            <a:r>
              <a:rPr lang="en-US" altLang="en-US" sz="2200" b="1" dirty="0">
                <a:latin typeface="+mn-lt"/>
                <a:ea typeface="MS PGothic" panose="020B0600070205080204" charset="-128"/>
                <a:cs typeface="MS PGothic" panose="020B0600070205080204" charset="-128"/>
              </a:rPr>
              <a:t>N</a:t>
            </a:r>
            <a:endParaRPr lang="en-US" altLang="en-US" sz="2200" b="1" dirty="0">
              <a:latin typeface="+mn-lt"/>
              <a:ea typeface="MS PGothic" panose="020B0600070205080204" charset="-128"/>
              <a:cs typeface="MS PGothic" panose="020B0600070205080204" charset="-128"/>
            </a:endParaRPr>
          </a:p>
          <a:p>
            <a:pPr lvl="1" indent="-283210"/>
            <a:r>
              <a:rPr lang="en-US" altLang="en-US" sz="2200" b="1" dirty="0" smtClean="0">
                <a:latin typeface="+mn-lt"/>
                <a:ea typeface="MS PGothic" panose="020B0600070205080204" charset="-128"/>
              </a:rPr>
              <a:t>match</a:t>
            </a:r>
            <a:endParaRPr lang="en-US" altLang="en-US" sz="2200" b="1" dirty="0" smtClean="0">
              <a:latin typeface="+mn-lt"/>
              <a:ea typeface="MS PGothic" panose="020B0600070205080204" charset="-128"/>
            </a:endParaRPr>
          </a:p>
          <a:p>
            <a:pPr lvl="1" indent="-283210"/>
            <a:r>
              <a:rPr lang="en-US" altLang="en-US" sz="2200" b="1" dirty="0" smtClean="0">
                <a:latin typeface="+mn-lt"/>
                <a:ea typeface="MS PGothic" panose="020B0600070205080204" charset="-128"/>
              </a:rPr>
              <a:t>action</a:t>
            </a:r>
            <a:endParaRPr lang="en-US" altLang="en-US" sz="2200" b="1" dirty="0" smtClean="0">
              <a:latin typeface="+mn-lt"/>
              <a:ea typeface="MS PGothic" panose="020B0600070205080204" charset="-128"/>
            </a:endParaRPr>
          </a:p>
          <a:p>
            <a:pPr lvl="1" indent="-283210"/>
            <a:r>
              <a:rPr lang="en-US" altLang="en-US" sz="2200" b="1" dirty="0" smtClean="0">
                <a:latin typeface="+mn-lt"/>
                <a:ea typeface="MS PGothic" panose="020B0600070205080204" charset="-128"/>
              </a:rPr>
              <a:t>OpenFlow examples of match-plus-action in action</a:t>
            </a:r>
            <a:endParaRPr lang="en-US" altLang="en-US" sz="2200" b="1" dirty="0">
              <a:latin typeface="+mn-lt"/>
              <a:ea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Generalized Forwarding and </a:t>
            </a:r>
            <a:r>
              <a:rPr lang="en-US" altLang="en-US" dirty="0" smtClean="0">
                <a:solidFill>
                  <a:schemeClr val="tx2"/>
                </a:solidFill>
                <a:latin typeface="Times New Roman" panose="02020603050405020304" pitchFamily="18" charset="0"/>
                <a:cs typeface="Times New Roman" panose="02020603050405020304" pitchFamily="18" charset="0"/>
              </a:rPr>
              <a:t>S</a:t>
            </a:r>
            <a:r>
              <a:rPr lang="en-US" altLang="en-US" sz="100" dirty="0" smtClean="0">
                <a:solidFill>
                  <a:schemeClr val="tx2"/>
                </a:solidFill>
                <a:latin typeface="Times New Roman" panose="02020603050405020304" pitchFamily="18" charset="0"/>
                <a:cs typeface="Times New Roman" panose="02020603050405020304" pitchFamily="18" charset="0"/>
              </a:rPr>
              <a:t> </a:t>
            </a:r>
            <a:r>
              <a:rPr lang="en-US" altLang="en-US" dirty="0" smtClean="0">
                <a:solidFill>
                  <a:schemeClr val="tx2"/>
                </a:solidFill>
                <a:latin typeface="Times New Roman" panose="02020603050405020304" pitchFamily="18" charset="0"/>
                <a:cs typeface="Times New Roman" panose="02020603050405020304" pitchFamily="18" charset="0"/>
              </a:rPr>
              <a:t>D</a:t>
            </a:r>
            <a:r>
              <a:rPr lang="en-US" altLang="en-US" sz="100" dirty="0" smtClean="0">
                <a:solidFill>
                  <a:schemeClr val="tx2"/>
                </a:solidFill>
                <a:latin typeface="Times New Roman" panose="02020603050405020304" pitchFamily="18" charset="0"/>
                <a:cs typeface="Times New Roman" panose="02020603050405020304" pitchFamily="18" charset="0"/>
              </a:rPr>
              <a:t> </a:t>
            </a:r>
            <a:r>
              <a:rPr lang="en-US" altLang="en-US" dirty="0" smtClean="0">
                <a:solidFill>
                  <a:schemeClr val="tx2"/>
                </a:solidFill>
                <a:latin typeface="Times New Roman" panose="02020603050405020304" pitchFamily="18" charset="0"/>
                <a:cs typeface="Times New Roman" panose="02020603050405020304" pitchFamily="18" charset="0"/>
              </a:rPr>
              <a:t>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852714"/>
          </a:xfrm>
        </p:spPr>
        <p:txBody>
          <a:bodyPr/>
          <a:lstStyle/>
          <a:p>
            <a:pPr marL="0" indent="0">
              <a:buNone/>
            </a:pPr>
            <a:r>
              <a:rPr lang="en-US" altLang="en-US" sz="2400" dirty="0">
                <a:latin typeface="+mn-lt"/>
              </a:rPr>
              <a:t>Each router contains a </a:t>
            </a:r>
            <a:r>
              <a:rPr lang="en-US" altLang="en-US" sz="2400" b="1" dirty="0">
                <a:solidFill>
                  <a:schemeClr val="tx1"/>
                </a:solidFill>
                <a:latin typeface="+mn-lt"/>
              </a:rPr>
              <a:t>flow table </a:t>
            </a:r>
            <a:r>
              <a:rPr lang="en-US" altLang="en-US" sz="2400" dirty="0">
                <a:latin typeface="+mn-lt"/>
              </a:rPr>
              <a:t>that is computed and distributed by a </a:t>
            </a:r>
            <a:r>
              <a:rPr lang="en-US" altLang="en-US" sz="2400" b="1" dirty="0">
                <a:latin typeface="+mn-lt"/>
              </a:rPr>
              <a:t>logically</a:t>
            </a:r>
            <a:r>
              <a:rPr lang="en-US" altLang="en-US" sz="2400" i="1" dirty="0">
                <a:latin typeface="+mn-lt"/>
              </a:rPr>
              <a:t> </a:t>
            </a:r>
            <a:r>
              <a:rPr lang="en-US" altLang="en-US" sz="2400" b="1" dirty="0">
                <a:latin typeface="+mn-lt"/>
              </a:rPr>
              <a:t>centralized</a:t>
            </a:r>
            <a:r>
              <a:rPr lang="en-US" altLang="en-US" sz="2400" i="1" dirty="0">
                <a:latin typeface="+mn-lt"/>
              </a:rPr>
              <a:t> </a:t>
            </a:r>
            <a:r>
              <a:rPr lang="en-US" altLang="en-US" sz="2400" dirty="0">
                <a:latin typeface="+mn-lt"/>
              </a:rPr>
              <a:t>routing </a:t>
            </a:r>
            <a:r>
              <a:rPr lang="en-US" altLang="en-US" sz="2400" dirty="0" smtClean="0">
                <a:latin typeface="+mn-lt"/>
              </a:rPr>
              <a:t>controller</a:t>
            </a:r>
            <a:endParaRPr lang="en-US" altLang="en-US" sz="2400" dirty="0">
              <a:latin typeface="+mn-lt"/>
            </a:endParaRPr>
          </a:p>
        </p:txBody>
      </p:sp>
      <p:pic>
        <p:nvPicPr>
          <p:cNvPr id="4" name="Picture 3" descr="A diagram is divided into 2 sections with a horizontal dotted line. Section 1, above. Control plane. There is long part, logically centralized routing controller, with 5 small tables pointing down to tables in section 2. Section 2, below. Data plane. There are 5 tables that correspond with the tables above. There is an internet group with routers, and a packet. Tables. The first table is larger than the rest, so each row and column is visible. Local Flow Table has 3 rows and 3 columns. From left to right the columns are headers, counters, and actions. Each box in the table has 3 dots aligned horizontally. Internet group. There are 5 routers arranged in a pentagon. Each router is wired to 3 other routers. The left most router has 3 wires going right. 1, up towards top router. 2, lower right towards bottom right router. 3, down towards bottom left router. Packet. There are 3 parts. The last 2 parts have numbers. Part 1, blank. Part 2, 0 1 0 0. Part 3, 1 1 0 1. Notes, values in arriving packet’s header. The packet moves right toward the left most router, then down line 2 towards the bottom right rout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161" y="2740466"/>
            <a:ext cx="4609677" cy="3561512"/>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OpenFlow Data Plane </a:t>
            </a:r>
            <a:r>
              <a:rPr lang="en-US" dirty="0" smtClean="0"/>
              <a:t>Abstraction </a:t>
            </a:r>
            <a:r>
              <a:rPr lang="en-US" sz="2000" b="0" dirty="0" smtClean="0"/>
              <a:t>(1 of 2)</a:t>
            </a:r>
            <a:endParaRPr lang="en-US" sz="2000" b="0" dirty="0"/>
          </a:p>
        </p:txBody>
      </p:sp>
      <p:sp>
        <p:nvSpPr>
          <p:cNvPr id="5" name="Text Placeholder 4"/>
          <p:cNvSpPr>
            <a:spLocks noGrp="1"/>
          </p:cNvSpPr>
          <p:nvPr>
            <p:ph type="body" idx="1"/>
          </p:nvPr>
        </p:nvSpPr>
        <p:spPr>
          <a:xfrm>
            <a:off x="457200" y="1600200"/>
            <a:ext cx="8229600" cy="2726140"/>
          </a:xfrm>
        </p:spPr>
        <p:txBody>
          <a:bodyPr/>
          <a:lstStyle/>
          <a:p>
            <a:r>
              <a:rPr lang="en-US" altLang="en-US" sz="2000" b="1" dirty="0">
                <a:solidFill>
                  <a:schemeClr val="tx1"/>
                </a:solidFill>
                <a:latin typeface="+mn-lt"/>
                <a:ea typeface="MS PGothic" panose="020B0600070205080204" charset="-128"/>
                <a:cs typeface="MS PGothic" panose="020B0600070205080204" charset="-128"/>
              </a:rPr>
              <a:t>flow: defined by header fields</a:t>
            </a:r>
            <a:endParaRPr lang="en-US" altLang="en-US" sz="2000" b="1" dirty="0">
              <a:solidFill>
                <a:schemeClr val="tx1"/>
              </a:solidFill>
              <a:latin typeface="+mn-lt"/>
              <a:ea typeface="MS PGothic" panose="020B0600070205080204" charset="-128"/>
              <a:cs typeface="MS PGothic" panose="020B0600070205080204" charset="-128"/>
            </a:endParaRPr>
          </a:p>
          <a:p>
            <a:r>
              <a:rPr lang="en-US" altLang="en-US" sz="2000" b="1" dirty="0">
                <a:solidFill>
                  <a:schemeClr val="tx1"/>
                </a:solidFill>
                <a:latin typeface="+mn-lt"/>
                <a:ea typeface="MS PGothic" panose="020B0600070205080204" charset="-128"/>
                <a:cs typeface="MS PGothic" panose="020B0600070205080204" charset="-128"/>
              </a:rPr>
              <a:t>generalized forwarding: simple packet-handling rules</a:t>
            </a:r>
            <a:endParaRPr lang="en-US" altLang="en-US" sz="2000" b="1" dirty="0">
              <a:solidFill>
                <a:schemeClr val="tx1"/>
              </a:solidFill>
              <a:latin typeface="+mn-lt"/>
              <a:ea typeface="MS PGothic" panose="020B0600070205080204" charset="-128"/>
              <a:cs typeface="MS PGothic" panose="020B0600070205080204" charset="-128"/>
            </a:endParaRPr>
          </a:p>
          <a:p>
            <a:pPr lvl="1"/>
            <a:r>
              <a:rPr lang="en-US" altLang="en-US" sz="2000" b="1" dirty="0">
                <a:solidFill>
                  <a:schemeClr val="tx1"/>
                </a:solidFill>
                <a:latin typeface="+mn-lt"/>
                <a:ea typeface="MS PGothic" panose="020B0600070205080204" charset="-128"/>
              </a:rPr>
              <a:t>Pattern: match</a:t>
            </a:r>
            <a:r>
              <a:rPr lang="en-US" altLang="en-US" sz="2000" dirty="0">
                <a:solidFill>
                  <a:srgbClr val="000090"/>
                </a:solidFill>
                <a:latin typeface="+mn-lt"/>
                <a:ea typeface="MS PGothic" panose="020B0600070205080204" charset="-128"/>
              </a:rPr>
              <a:t> </a:t>
            </a:r>
            <a:r>
              <a:rPr lang="en-US" altLang="en-US" sz="2000" dirty="0">
                <a:latin typeface="+mn-lt"/>
                <a:ea typeface="MS PGothic" panose="020B0600070205080204" charset="-128"/>
              </a:rPr>
              <a:t>values in packet header fields</a:t>
            </a:r>
            <a:endParaRPr lang="en-US" altLang="en-US" sz="2000" dirty="0">
              <a:latin typeface="+mn-lt"/>
              <a:ea typeface="MS PGothic" panose="020B0600070205080204" charset="-128"/>
            </a:endParaRPr>
          </a:p>
          <a:p>
            <a:pPr lvl="1"/>
            <a:r>
              <a:rPr lang="en-US" altLang="en-US" sz="2000" b="1" dirty="0">
                <a:solidFill>
                  <a:schemeClr val="tx1"/>
                </a:solidFill>
                <a:latin typeface="+mn-lt"/>
                <a:ea typeface="MS PGothic" panose="020B0600070205080204" charset="-128"/>
              </a:rPr>
              <a:t>Actions: for matched packet: </a:t>
            </a:r>
            <a:r>
              <a:rPr lang="en-US" altLang="en-US" sz="2000" dirty="0">
                <a:latin typeface="+mn-lt"/>
                <a:ea typeface="MS PGothic" panose="020B0600070205080204" charset="-128"/>
              </a:rPr>
              <a:t>drop, forward, modify, matched packet or send matched packet to </a:t>
            </a:r>
            <a:r>
              <a:rPr lang="en-US" altLang="en-US" sz="2000" dirty="0" smtClean="0">
                <a:latin typeface="+mn-lt"/>
                <a:ea typeface="MS PGothic" panose="020B0600070205080204" charset="-128"/>
              </a:rPr>
              <a:t>controller</a:t>
            </a:r>
            <a:endParaRPr lang="en-US" altLang="en-US" sz="2000" dirty="0">
              <a:latin typeface="+mn-lt"/>
              <a:ea typeface="MS PGothic" panose="020B0600070205080204" charset="-128"/>
            </a:endParaRPr>
          </a:p>
          <a:p>
            <a:pPr lvl="1"/>
            <a:r>
              <a:rPr lang="en-US" altLang="en-US" sz="2000" b="1" dirty="0">
                <a:solidFill>
                  <a:schemeClr val="tx1"/>
                </a:solidFill>
                <a:latin typeface="+mn-lt"/>
                <a:ea typeface="MS PGothic" panose="020B0600070205080204" charset="-128"/>
              </a:rPr>
              <a:t>Priority:</a:t>
            </a:r>
            <a:r>
              <a:rPr lang="en-US" altLang="en-US" sz="2000" dirty="0">
                <a:latin typeface="+mn-lt"/>
                <a:ea typeface="MS PGothic" panose="020B0600070205080204" charset="-128"/>
              </a:rPr>
              <a:t> disambiguate overlapping patterns</a:t>
            </a:r>
            <a:endParaRPr lang="en-US" altLang="en-US" sz="2000" dirty="0">
              <a:latin typeface="+mn-lt"/>
              <a:ea typeface="MS PGothic" panose="020B0600070205080204" charset="-128"/>
            </a:endParaRPr>
          </a:p>
          <a:p>
            <a:pPr lvl="1"/>
            <a:r>
              <a:rPr lang="en-US" altLang="en-US" sz="2000" b="1" dirty="0">
                <a:solidFill>
                  <a:schemeClr val="tx1"/>
                </a:solidFill>
                <a:latin typeface="+mn-lt"/>
                <a:ea typeface="MS PGothic" panose="020B0600070205080204" charset="-128"/>
              </a:rPr>
              <a:t>Counters: </a:t>
            </a:r>
            <a:r>
              <a:rPr lang="en-US" altLang="en-US" sz="2000" dirty="0">
                <a:latin typeface="+mn-lt"/>
                <a:ea typeface="MS PGothic" panose="020B0600070205080204" charset="-128"/>
              </a:rPr>
              <a:t>#bytes and #</a:t>
            </a:r>
            <a:r>
              <a:rPr lang="en-US" altLang="en-US" sz="2000" dirty="0" smtClean="0">
                <a:latin typeface="+mn-lt"/>
                <a:ea typeface="MS PGothic" panose="020B0600070205080204" charset="-128"/>
              </a:rPr>
              <a:t>packets</a:t>
            </a:r>
            <a:endParaRPr lang="en-US" altLang="en-US" sz="2000" dirty="0">
              <a:latin typeface="+mn-lt"/>
              <a:ea typeface="MS PGothic" panose="020B0600070205080204" charset="-128"/>
            </a:endParaRPr>
          </a:p>
        </p:txBody>
      </p:sp>
      <p:pic>
        <p:nvPicPr>
          <p:cNvPr id="7" name="Picture 6" descr="A router has 1 wire extending on the left, and 3 wires extending on the righ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1982" y="4412396"/>
            <a:ext cx="3517900" cy="1117600"/>
          </a:xfrm>
          <a:prstGeom prst="rect">
            <a:avLst/>
          </a:prstGeom>
        </p:spPr>
      </p:pic>
      <p:sp>
        <p:nvSpPr>
          <p:cNvPr id="6" name="Text Placeholder 5"/>
          <p:cNvSpPr>
            <a:spLocks noGrp="1"/>
          </p:cNvSpPr>
          <p:nvPr>
            <p:ph type="body" idx="2"/>
          </p:nvPr>
        </p:nvSpPr>
        <p:spPr>
          <a:xfrm>
            <a:off x="457200" y="5418161"/>
            <a:ext cx="8229600" cy="708002"/>
          </a:xfrm>
        </p:spPr>
        <p:txBody>
          <a:bodyPr/>
          <a:lstStyle/>
          <a:p>
            <a:pPr marL="0" indent="0">
              <a:buNone/>
            </a:pPr>
            <a:r>
              <a:rPr lang="en-US" altLang="en-US" sz="2000" b="1" dirty="0">
                <a:latin typeface="+mn-lt"/>
              </a:rPr>
              <a:t>Flow table in a router (computed and distributed by controller) define router’s match+action </a:t>
            </a:r>
            <a:r>
              <a:rPr lang="en-US" altLang="en-US" sz="2000" b="1" dirty="0" smtClean="0">
                <a:latin typeface="+mn-lt"/>
              </a:rPr>
              <a:t>rules</a:t>
            </a:r>
            <a:endParaRPr lang="en-US" altLang="en-US" sz="2000" b="1"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Per-Router Control Plane</a:t>
            </a:r>
            <a:endParaRPr lang="en-US" dirty="0"/>
          </a:p>
        </p:txBody>
      </p:sp>
      <p:sp>
        <p:nvSpPr>
          <p:cNvPr id="5" name="Text Placeholder 4"/>
          <p:cNvSpPr>
            <a:spLocks noGrp="1"/>
          </p:cNvSpPr>
          <p:nvPr>
            <p:ph type="body" idx="1"/>
          </p:nvPr>
        </p:nvSpPr>
        <p:spPr>
          <a:xfrm>
            <a:off x="457200" y="1600201"/>
            <a:ext cx="8229600" cy="842554"/>
          </a:xfrm>
        </p:spPr>
        <p:txBody>
          <a:bodyPr/>
          <a:lstStyle/>
          <a:p>
            <a:pPr marL="0" indent="0">
              <a:buNone/>
            </a:pPr>
            <a:r>
              <a:rPr lang="en-US" altLang="en-US" sz="2400" dirty="0">
                <a:latin typeface="+mn-lt"/>
              </a:rPr>
              <a:t>Individual routing algorithm components </a:t>
            </a:r>
            <a:r>
              <a:rPr lang="en-US" altLang="en-US" sz="2400" b="1" dirty="0">
                <a:solidFill>
                  <a:schemeClr val="tx1"/>
                </a:solidFill>
                <a:latin typeface="+mn-lt"/>
              </a:rPr>
              <a:t>in each and every router</a:t>
            </a:r>
            <a:r>
              <a:rPr lang="en-US" altLang="en-US" sz="2400" i="1" dirty="0">
                <a:solidFill>
                  <a:srgbClr val="000090"/>
                </a:solidFill>
                <a:latin typeface="+mn-lt"/>
              </a:rPr>
              <a:t> </a:t>
            </a:r>
            <a:r>
              <a:rPr lang="en-US" altLang="en-US" sz="2400" dirty="0">
                <a:latin typeface="+mn-lt"/>
              </a:rPr>
              <a:t>interact in the control </a:t>
            </a:r>
            <a:r>
              <a:rPr lang="en-US" altLang="en-US" sz="2400" dirty="0" smtClean="0">
                <a:latin typeface="+mn-lt"/>
              </a:rPr>
              <a:t>plane</a:t>
            </a:r>
            <a:endParaRPr lang="en-US" altLang="en-US" sz="2400" dirty="0">
              <a:latin typeface="+mn-lt"/>
            </a:endParaRPr>
          </a:p>
        </p:txBody>
      </p:sp>
      <p:pic>
        <p:nvPicPr>
          <p:cNvPr id="3" name="Picture 2" descr="A diagram has 2 parts. Part 1. The top part of the router is the control plane, which has the routing algorithm. The bottom part of the router is the data plane, which has a local forwarding table. The table has 4 rows and 2 columns, header and output. Row 1. Header, 0 1 0 0. Output, 3. Row 2. Header, 0 1 1 0. Output, 2. Row 3. Header, 0 1 1 1. Output, 2. Row 4. Header, 1 0 0 1. Output, 1. Part 2. A packet moves toward a group of routers. The packet is labeled, 0 1 1 0. Notes, values in arriving packet’s header. The packet moves toward a router. The router has 3 wires, 1, 2, and 3, connecting it to 3 other router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9898" y="2929640"/>
            <a:ext cx="6504204" cy="3101839"/>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OpenFlow Data Plane Abstraction </a:t>
            </a:r>
            <a:r>
              <a:rPr lang="en-US" sz="2000" b="0" dirty="0" smtClean="0"/>
              <a:t>(2 </a:t>
            </a:r>
            <a:r>
              <a:rPr lang="en-US" sz="2000" b="0" dirty="0"/>
              <a:t>of 2)</a:t>
            </a:r>
            <a:endParaRPr lang="en-US" dirty="0"/>
          </a:p>
        </p:txBody>
      </p:sp>
      <p:pic>
        <p:nvPicPr>
          <p:cNvPr id="5" name="Picture 4" descr="A box has 3 lines. Each line has a source and destination number with notes. Some of the numbers are blocked out with asterisks. Line 1. Source = 1 period 2 period asterisk period asterisk. Destination = 3 period 4 period 5 period asterisk. Notes, drop. Line 2. Source = asterisk period asterisk period asterisk period asterisk. Destination = 3 period 4 period asterisk period asterisk period. Notes, forward, 2. Line 3. Source = 10 period 1 period 2 period 3. Destination = asterisk period asterisk period asterisk period asterisk. Notes, send to controlle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0621" y="1579184"/>
            <a:ext cx="6590927" cy="1243025"/>
          </a:xfrm>
          <a:prstGeom prst="rect">
            <a:avLst/>
          </a:prstGeom>
        </p:spPr>
      </p:pic>
      <p:sp>
        <p:nvSpPr>
          <p:cNvPr id="4" name="Text Placeholder 3"/>
          <p:cNvSpPr>
            <a:spLocks noGrp="1"/>
          </p:cNvSpPr>
          <p:nvPr>
            <p:ph type="body" idx="1"/>
          </p:nvPr>
        </p:nvSpPr>
        <p:spPr>
          <a:xfrm>
            <a:off x="457200" y="3147573"/>
            <a:ext cx="8229600" cy="600501"/>
          </a:xfrm>
        </p:spPr>
        <p:txBody>
          <a:bodyPr/>
          <a:lstStyle/>
          <a:p>
            <a:pPr marL="0" indent="0">
              <a:buNone/>
            </a:pPr>
            <a:r>
              <a:rPr lang="en-US" altLang="en-US" sz="2400" dirty="0">
                <a:latin typeface="+mn-lt"/>
              </a:rPr>
              <a:t>* : </a:t>
            </a:r>
            <a:r>
              <a:rPr lang="en-US" altLang="en-US" sz="2400" dirty="0" smtClean="0">
                <a:latin typeface="+mn-lt"/>
              </a:rPr>
              <a:t>wildcard</a:t>
            </a:r>
            <a:endParaRPr lang="en-US" altLang="en-US" sz="2400" dirty="0">
              <a:latin typeface="+mn-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MS PGothic" panose="020B0600070205080204" charset="-128"/>
              </a:rPr>
              <a:t>OpenFlow: Flow Table Entries</a:t>
            </a:r>
            <a:endParaRPr lang="en-US" dirty="0"/>
          </a:p>
        </p:txBody>
      </p:sp>
      <p:pic>
        <p:nvPicPr>
          <p:cNvPr id="5" name="Picture 4" descr="A bar of 3 parts. Each of the 3 parts point to a box. Main bar. Part 1, rule. Box. This box is a bar with 3 sections, and a total of 10 parts. Part 1, switch port. Section 1, link layer. Part 2, V L A N I D. Part 3, M A C s r c. Part 4, M A C d s t. Part 5, E t h type. Section 2, Network layer. Part 6, I P s r c. Part 7, I P D s t. Part 8, I P P r o t. Section 3, transport layer. Part 9, T C P s port. Part 10, T C P d port. Main bar. Part 2, Action. Box. This box has a list of 5 items. 1, forward packet to port or ports. 2, encapsulate and forward to controller. 3, drop packet. 4, send to normal processing pipeline. 5, modify fields. Main bar. Part 3, stats. Box. The box reads, packet + byte counter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56861" y="1634203"/>
            <a:ext cx="6830278" cy="4435755"/>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solidFill>
                  <a:schemeClr val="tx2"/>
                </a:solidFill>
                <a:latin typeface="Times New Roman" panose="02020603050405020304" pitchFamily="18" charset="0"/>
                <a:cs typeface="Times New Roman" panose="02020603050405020304" pitchFamily="18" charset="0"/>
              </a:rPr>
              <a:t>Example</a:t>
            </a:r>
            <a:r>
              <a:rPr lang="en-US" altLang="en-US" sz="3600" dirty="0" smtClean="0">
                <a:solidFill>
                  <a:schemeClr val="tx2"/>
                </a:solidFill>
                <a:latin typeface="Times New Roman" panose="02020603050405020304" pitchFamily="18" charset="0"/>
                <a:cs typeface="Times New Roman" panose="02020603050405020304" pitchFamily="18" charset="0"/>
              </a:rPr>
              <a:t> </a:t>
            </a:r>
            <a:r>
              <a:rPr lang="en-US" altLang="en-US" sz="2000" b="0" dirty="0" smtClean="0">
                <a:solidFill>
                  <a:schemeClr val="tx2"/>
                </a:solidFill>
                <a:latin typeface="Times New Roman" panose="02020603050405020304" pitchFamily="18" charset="0"/>
                <a:cs typeface="Times New Roman" panose="02020603050405020304" pitchFamily="18" charset="0"/>
              </a:rPr>
              <a:t>(1 of 2)</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457200" y="1600200"/>
            <a:ext cx="8229600" cy="460829"/>
          </a:xfrm>
        </p:spPr>
        <p:txBody>
          <a:bodyPr/>
          <a:lstStyle/>
          <a:p>
            <a:pPr marL="0" indent="0">
              <a:buNone/>
            </a:pPr>
            <a:r>
              <a:rPr lang="en-US" altLang="en-US" sz="2400" b="1" dirty="0">
                <a:solidFill>
                  <a:schemeClr val="tx1"/>
                </a:solidFill>
                <a:latin typeface="+mn-lt"/>
              </a:rPr>
              <a:t>Destination-based forwarding</a:t>
            </a:r>
            <a:r>
              <a:rPr lang="en-US" altLang="en-US" sz="2400" b="1" dirty="0" smtClean="0">
                <a:solidFill>
                  <a:schemeClr val="tx1"/>
                </a:solidFill>
                <a:latin typeface="+mn-lt"/>
              </a:rPr>
              <a:t>:</a:t>
            </a:r>
            <a:endParaRPr lang="en-US" altLang="en-US" sz="2400" b="1" dirty="0">
              <a:solidFill>
                <a:schemeClr val="tx1"/>
              </a:solidFill>
              <a:latin typeface="+mn-lt"/>
            </a:endParaRPr>
          </a:p>
        </p:txBody>
      </p:sp>
      <p:pic>
        <p:nvPicPr>
          <p:cNvPr id="9" name="Picture 8" descr="A bar has 11 parts. Below each part is either a note or an asterisk. The last part is highlighted. Part 1. Switch port, asterisk. Part 2. M A C s r c, asterisk. Part 3. M A C d s t, asterisk. Part 4. E t h type, asterisk. Part 5. V L A N I D, asterisk. Part 6. I P s r c, asterisk. Part 7. I P d s t, 51 period 6 period 0 period 8. Part 8. I P P r o t, asterisk. Part 9. T C P s p o r t, asterisk. Part 10. T C P d p o r t, asterisk. Part 11. Action, port 6. Notes, I P datagrams destined to I P address 51 period 6 period 0 period 8 should be forwarded to router output port 6.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41143" y="2169995"/>
            <a:ext cx="6565900" cy="1638300"/>
          </a:xfrm>
          <a:prstGeom prst="rect">
            <a:avLst/>
          </a:prstGeom>
        </p:spPr>
      </p:pic>
      <p:sp>
        <p:nvSpPr>
          <p:cNvPr id="8" name="Text Placeholder 7"/>
          <p:cNvSpPr>
            <a:spLocks noGrp="1"/>
          </p:cNvSpPr>
          <p:nvPr>
            <p:ph type="body" idx="2"/>
          </p:nvPr>
        </p:nvSpPr>
        <p:spPr>
          <a:xfrm>
            <a:off x="457200" y="3962400"/>
            <a:ext cx="1531257" cy="464457"/>
          </a:xfrm>
        </p:spPr>
        <p:txBody>
          <a:bodyPr/>
          <a:lstStyle/>
          <a:p>
            <a:pPr marL="0" indent="0">
              <a:buNone/>
            </a:pPr>
            <a:r>
              <a:rPr lang="en-US" altLang="en-US" sz="2400" b="1" dirty="0">
                <a:solidFill>
                  <a:schemeClr val="tx1"/>
                </a:solidFill>
                <a:latin typeface="+mn-lt"/>
              </a:rPr>
              <a:t>Firewall</a:t>
            </a:r>
            <a:r>
              <a:rPr lang="en-US" altLang="en-US" sz="2400" b="1" dirty="0" smtClean="0">
                <a:solidFill>
                  <a:schemeClr val="tx1"/>
                </a:solidFill>
                <a:latin typeface="+mn-lt"/>
              </a:rPr>
              <a:t>:</a:t>
            </a:r>
            <a:endParaRPr lang="en-US" altLang="en-US" sz="2400" b="1" dirty="0">
              <a:solidFill>
                <a:schemeClr val="tx1"/>
              </a:solidFill>
              <a:latin typeface="+mn-lt"/>
            </a:endParaRPr>
          </a:p>
        </p:txBody>
      </p:sp>
      <p:pic>
        <p:nvPicPr>
          <p:cNvPr id="10" name="Picture 9" descr="2 bars have 11 parts each. Below each part is either a note or an asterisk. The last part is highlighted. There are notes after each bar. Bar 1. Part 1. Switch port, asterisk. Part 2. M A C s r c, asterisk. Part 3. M A C d s t, asterisk. Part 4. E t h type, asterisk. Part 5. V L A N I D, asterisk. Part 6. I P s r c, asterisk. Part 7. I P d s t, asterisk. Part 8. I P P r o t, asterisk. Part 9. T C P s p o r t, asterisk. Part 10. T C P d p o r t, 22. Part 11. Forward, drop. Notes, do not forward, block, all datagrams destined to T C P port 22. Bar 2. Part 1. Switch port, asterisk. Part 2. M A C s r c, asterisk. Part 3. M A C d s t, asterisk. Part 4. E t h type, asterisk. Part 5. V L A N I D, asterisk. Part 6. I P s r c, 128 period 119 period 1 period 1. Part 7. I P d s t, asterisk. Part 8. I P P r o t, asterisk. Part 9. T C P s p o r t, asterisk. Part 10. T C P d p o r t, asterisk. Part 11. Forward, drop. Notes, do not forward, block, all datagrams sent by host 128 period 119 period 1 period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037" y="4068792"/>
            <a:ext cx="5653694" cy="2296136"/>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chemeClr val="tx2"/>
                </a:solidFill>
                <a:latin typeface="Times New Roman" panose="02020603050405020304" pitchFamily="18" charset="0"/>
                <a:cs typeface="Times New Roman" panose="02020603050405020304" pitchFamily="18" charset="0"/>
              </a:rPr>
              <a:t>Example</a:t>
            </a:r>
            <a:r>
              <a:rPr lang="en-US" altLang="en-US" sz="3200" dirty="0">
                <a:solidFill>
                  <a:schemeClr val="tx2"/>
                </a:solidFill>
                <a:latin typeface="Times New Roman" panose="02020603050405020304" pitchFamily="18" charset="0"/>
                <a:cs typeface="Times New Roman" panose="02020603050405020304" pitchFamily="18" charset="0"/>
              </a:rPr>
              <a:t> </a:t>
            </a:r>
            <a:r>
              <a:rPr lang="en-US" altLang="en-US" sz="2000" b="0" dirty="0" smtClean="0">
                <a:solidFill>
                  <a:schemeClr val="tx2"/>
                </a:solidFill>
                <a:latin typeface="Times New Roman" panose="02020603050405020304" pitchFamily="18" charset="0"/>
                <a:cs typeface="Times New Roman" panose="02020603050405020304" pitchFamily="18" charset="0"/>
              </a:rPr>
              <a:t>(2 </a:t>
            </a:r>
            <a:r>
              <a:rPr lang="en-US" altLang="en-US" sz="2000" b="0" dirty="0">
                <a:solidFill>
                  <a:schemeClr val="tx2"/>
                </a:solidFill>
                <a:latin typeface="Times New Roman" panose="02020603050405020304" pitchFamily="18" charset="0"/>
                <a:cs typeface="Times New Roman" panose="02020603050405020304" pitchFamily="18" charset="0"/>
              </a:rPr>
              <a:t>of 2)</a:t>
            </a:r>
            <a:endParaRPr lang="en-US" sz="2000" dirty="0"/>
          </a:p>
        </p:txBody>
      </p:sp>
      <p:sp>
        <p:nvSpPr>
          <p:cNvPr id="6" name="Text Placeholder 5"/>
          <p:cNvSpPr>
            <a:spLocks noGrp="1"/>
          </p:cNvSpPr>
          <p:nvPr>
            <p:ph type="body" idx="1"/>
          </p:nvPr>
        </p:nvSpPr>
        <p:spPr>
          <a:xfrm>
            <a:off x="457200" y="1600201"/>
            <a:ext cx="8229600" cy="518886"/>
          </a:xfrm>
        </p:spPr>
        <p:txBody>
          <a:bodyPr/>
          <a:lstStyle/>
          <a:p>
            <a:pPr marL="0" indent="0">
              <a:buNone/>
            </a:pPr>
            <a:r>
              <a:rPr lang="en-US" altLang="en-US" sz="2400" b="1" dirty="0">
                <a:solidFill>
                  <a:schemeClr val="tx1"/>
                </a:solidFill>
                <a:latin typeface="+mn-lt"/>
                <a:cs typeface="Times New Roman" panose="02020603050405020304" pitchFamily="18" charset="0"/>
              </a:rPr>
              <a:t>Destination-based layer 2 (switch) forwarding</a:t>
            </a:r>
            <a:r>
              <a:rPr lang="en-US" altLang="en-US" sz="2400" b="1" dirty="0" smtClean="0">
                <a:solidFill>
                  <a:schemeClr val="tx1"/>
                </a:solidFill>
                <a:latin typeface="+mn-lt"/>
                <a:cs typeface="Times New Roman" panose="02020603050405020304" pitchFamily="18" charset="0"/>
              </a:rPr>
              <a:t>:</a:t>
            </a:r>
            <a:endParaRPr lang="en-US" altLang="en-US" sz="2400" b="1" dirty="0">
              <a:solidFill>
                <a:schemeClr val="tx1"/>
              </a:solidFill>
              <a:latin typeface="+mn-lt"/>
              <a:cs typeface="Times New Roman" panose="02020603050405020304" pitchFamily="18" charset="0"/>
            </a:endParaRPr>
          </a:p>
        </p:txBody>
      </p:sp>
      <p:pic>
        <p:nvPicPr>
          <p:cNvPr id="7" name="Picture 6" descr="A bar has 11 parts. Below each part is either a note or an asterisk. The last part is highlighted. There are notes below the bar. Part 1. Switch port, asterisk. Part 2. M A C s r c, 22 colon A 7 colon 23 colon. 11 colon E 1 colon 0 2. Part 3. M A C d s t, asterisk. Part 4. E t h type, asterisk. Part 5. V L A N I D, asterisk. Part 6. I P s r c, asterisk. Part 7. I P d s t, asterisk. Part 8. I P P r o t, asterisk. Part 9. T C P s p o r t, asterisk. Part 10. T C P d p o r t, 22. Part 11. Action, port 3. Notes, layer 2 frames from M A C address 22 colon A 7 colon 23 colon 11 colon E 1 colon 0 2 should be forwarded to output port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5391" y="2432960"/>
            <a:ext cx="8173218" cy="199208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ea typeface="MS PGothic" panose="020B0600070205080204" charset="-128"/>
                <a:cs typeface="Times New Roman" panose="02020603050405020304" pitchFamily="18" charset="0"/>
              </a:rPr>
              <a:t>OpenFlow Abstraction </a:t>
            </a:r>
            <a:r>
              <a:rPr lang="en-US" altLang="en-US" sz="2000" b="0" dirty="0" smtClean="0">
                <a:solidFill>
                  <a:schemeClr val="tx2"/>
                </a:solidFill>
                <a:latin typeface="Times New Roman" panose="02020603050405020304" pitchFamily="18" charset="0"/>
                <a:ea typeface="MS PGothic" panose="020B0600070205080204" charset="-128"/>
                <a:cs typeface="Times New Roman" panose="02020603050405020304" pitchFamily="18" charset="0"/>
              </a:rPr>
              <a:t>(1 </a:t>
            </a:r>
            <a:r>
              <a:rPr lang="en-US" altLang="en-US" sz="2000" b="0" dirty="0">
                <a:solidFill>
                  <a:schemeClr val="tx2"/>
                </a:solidFill>
                <a:latin typeface="Times New Roman" panose="02020603050405020304" pitchFamily="18" charset="0"/>
                <a:ea typeface="MS PGothic" panose="020B0600070205080204" charset="-128"/>
                <a:cs typeface="Times New Roman" panose="02020603050405020304" pitchFamily="18" charset="0"/>
              </a:rPr>
              <a:t>of 2)</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Clr>
                <a:schemeClr val="tx2"/>
              </a:buClr>
              <a:defRPr/>
            </a:pPr>
            <a:r>
              <a:rPr lang="en-US" altLang="en-US" sz="2400" b="1" dirty="0">
                <a:solidFill>
                  <a:schemeClr val="tx1"/>
                </a:solidFill>
                <a:latin typeface="+mn-lt"/>
              </a:rPr>
              <a:t>match+action: </a:t>
            </a:r>
            <a:r>
              <a:rPr lang="en-US" altLang="en-US" sz="2400" dirty="0">
                <a:solidFill>
                  <a:schemeClr val="tx1"/>
                </a:solidFill>
                <a:latin typeface="+mn-lt"/>
              </a:rPr>
              <a:t>unifies different kinds of devices</a:t>
            </a:r>
            <a:endParaRPr lang="en-US" altLang="en-US" sz="2400" dirty="0">
              <a:solidFill>
                <a:schemeClr val="tx1"/>
              </a:solidFill>
              <a:latin typeface="+mn-lt"/>
            </a:endParaRPr>
          </a:p>
          <a:p>
            <a:pPr>
              <a:buClr>
                <a:schemeClr val="tx2"/>
              </a:buClr>
              <a:defRPr/>
            </a:pPr>
            <a:r>
              <a:rPr lang="en-US" sz="2400" dirty="0" smtClean="0">
                <a:solidFill>
                  <a:schemeClr val="tx1"/>
                </a:solidFill>
                <a:latin typeface="+mn-lt"/>
              </a:rPr>
              <a:t>Router</a:t>
            </a:r>
            <a:endParaRPr lang="en-US" sz="2400" dirty="0">
              <a:solidFill>
                <a:schemeClr val="tx1"/>
              </a:solidFill>
              <a:latin typeface="+mn-lt"/>
            </a:endParaRPr>
          </a:p>
          <a:p>
            <a:pPr marL="741680" lvl="1" indent="-284480">
              <a:buClr>
                <a:schemeClr val="tx2"/>
              </a:buClr>
              <a:buSzPct val="101000"/>
              <a:buFont typeface="Arial" panose="020B0604020202020204" pitchFamily="34" charset="0"/>
              <a:buChar char="–"/>
              <a:defRPr/>
            </a:pPr>
            <a:r>
              <a:rPr lang="en-US" sz="2400" b="1" dirty="0">
                <a:solidFill>
                  <a:schemeClr val="tx1"/>
                </a:solidFill>
                <a:latin typeface="+mn-lt"/>
              </a:rPr>
              <a:t>match:</a:t>
            </a:r>
            <a:r>
              <a:rPr lang="en-US" sz="2400" i="1" dirty="0">
                <a:solidFill>
                  <a:schemeClr val="tx1"/>
                </a:solidFill>
                <a:latin typeface="+mn-lt"/>
              </a:rPr>
              <a:t> </a:t>
            </a:r>
            <a:r>
              <a:rPr lang="en-US" sz="2400" dirty="0">
                <a:solidFill>
                  <a:schemeClr val="tx1"/>
                </a:solidFill>
                <a:latin typeface="+mn-lt"/>
              </a:rPr>
              <a:t>longest destination </a:t>
            </a:r>
            <a:r>
              <a:rPr lang="en-US" sz="2400" dirty="0" smtClean="0">
                <a:solidFill>
                  <a:schemeClr val="tx1"/>
                </a:solidFill>
                <a:latin typeface="+mn-lt"/>
              </a:rPr>
              <a:t>I</a:t>
            </a:r>
            <a:r>
              <a:rPr lang="en-US" sz="100" dirty="0" smtClean="0">
                <a:solidFill>
                  <a:schemeClr val="tx1"/>
                </a:solidFill>
                <a:latin typeface="+mn-lt"/>
              </a:rPr>
              <a:t> </a:t>
            </a:r>
            <a:r>
              <a:rPr lang="en-US" sz="2400" dirty="0" smtClean="0">
                <a:solidFill>
                  <a:schemeClr val="tx1"/>
                </a:solidFill>
                <a:latin typeface="+mn-lt"/>
              </a:rPr>
              <a:t>P </a:t>
            </a:r>
            <a:r>
              <a:rPr lang="en-US" sz="2400" dirty="0">
                <a:solidFill>
                  <a:schemeClr val="tx1"/>
                </a:solidFill>
                <a:latin typeface="+mn-lt"/>
              </a:rPr>
              <a:t>prefix</a:t>
            </a:r>
            <a:endParaRPr lang="en-US" sz="2400" dirty="0">
              <a:solidFill>
                <a:schemeClr val="tx1"/>
              </a:solidFill>
              <a:latin typeface="+mn-lt"/>
            </a:endParaRPr>
          </a:p>
          <a:p>
            <a:pPr marL="741680" lvl="1" indent="-284480">
              <a:buClr>
                <a:schemeClr val="tx2"/>
              </a:buClr>
              <a:buSzPct val="101000"/>
              <a:buFont typeface="Arial" panose="020B0604020202020204" pitchFamily="34" charset="0"/>
              <a:buChar char="–"/>
              <a:defRPr/>
            </a:pPr>
            <a:r>
              <a:rPr lang="en-US" sz="2400" b="1" dirty="0">
                <a:solidFill>
                  <a:schemeClr val="tx1"/>
                </a:solidFill>
                <a:latin typeface="+mn-lt"/>
              </a:rPr>
              <a:t>action: </a:t>
            </a:r>
            <a:r>
              <a:rPr lang="en-US" sz="2400" dirty="0">
                <a:solidFill>
                  <a:schemeClr val="tx1"/>
                </a:solidFill>
                <a:latin typeface="+mn-lt"/>
              </a:rPr>
              <a:t>forward out a link</a:t>
            </a:r>
            <a:endParaRPr lang="en-US" sz="2400" dirty="0">
              <a:solidFill>
                <a:schemeClr val="tx1"/>
              </a:solidFill>
              <a:latin typeface="+mn-lt"/>
            </a:endParaRPr>
          </a:p>
          <a:p>
            <a:pPr>
              <a:buClr>
                <a:schemeClr val="tx2"/>
              </a:buClr>
              <a:defRPr/>
            </a:pPr>
            <a:r>
              <a:rPr lang="en-US" sz="2400" dirty="0">
                <a:solidFill>
                  <a:schemeClr val="tx1"/>
                </a:solidFill>
                <a:latin typeface="+mn-lt"/>
              </a:rPr>
              <a:t>Switch</a:t>
            </a:r>
            <a:endParaRPr lang="en-US" sz="2400" dirty="0">
              <a:solidFill>
                <a:schemeClr val="tx1"/>
              </a:solidFill>
              <a:latin typeface="+mn-lt"/>
            </a:endParaRPr>
          </a:p>
          <a:p>
            <a:pPr marL="741680" lvl="1" indent="-284480">
              <a:buClr>
                <a:schemeClr val="tx2"/>
              </a:buClr>
              <a:buFont typeface="Arial" panose="020B0604020202020204" pitchFamily="34" charset="0"/>
              <a:buChar char="–"/>
              <a:defRPr/>
            </a:pPr>
            <a:r>
              <a:rPr lang="en-US" sz="2400" b="1" dirty="0">
                <a:solidFill>
                  <a:schemeClr val="tx1"/>
                </a:solidFill>
                <a:latin typeface="+mn-lt"/>
              </a:rPr>
              <a:t>match: </a:t>
            </a:r>
            <a:r>
              <a:rPr lang="en-US" sz="2400" dirty="0">
                <a:solidFill>
                  <a:schemeClr val="tx1"/>
                </a:solidFill>
                <a:latin typeface="+mn-lt"/>
              </a:rPr>
              <a:t>destination </a:t>
            </a:r>
            <a:r>
              <a:rPr lang="en-US" sz="2400" dirty="0" smtClean="0">
                <a:solidFill>
                  <a:schemeClr val="tx1"/>
                </a:solidFill>
                <a:latin typeface="+mn-lt"/>
              </a:rPr>
              <a:t>MAC </a:t>
            </a:r>
            <a:r>
              <a:rPr lang="en-US" sz="2400" dirty="0">
                <a:solidFill>
                  <a:schemeClr val="tx1"/>
                </a:solidFill>
                <a:latin typeface="+mn-lt"/>
              </a:rPr>
              <a:t>address</a:t>
            </a:r>
            <a:endParaRPr lang="en-US" sz="2400" dirty="0">
              <a:solidFill>
                <a:schemeClr val="tx1"/>
              </a:solidFill>
              <a:latin typeface="+mn-lt"/>
            </a:endParaRPr>
          </a:p>
          <a:p>
            <a:pPr marL="741680" lvl="1" indent="-284480">
              <a:buClr>
                <a:schemeClr val="tx2"/>
              </a:buClr>
              <a:buFont typeface="Arial" panose="020B0604020202020204" pitchFamily="34" charset="0"/>
              <a:buChar char="–"/>
              <a:defRPr/>
            </a:pPr>
            <a:r>
              <a:rPr lang="en-US" sz="2400" b="1" dirty="0" smtClean="0">
                <a:solidFill>
                  <a:schemeClr val="tx1"/>
                </a:solidFill>
                <a:latin typeface="+mn-lt"/>
              </a:rPr>
              <a:t>action: </a:t>
            </a:r>
            <a:r>
              <a:rPr lang="en-US" sz="2400" dirty="0" smtClean="0">
                <a:solidFill>
                  <a:schemeClr val="tx1"/>
                </a:solidFill>
                <a:latin typeface="+mn-lt"/>
              </a:rPr>
              <a:t>forward or flood</a:t>
            </a:r>
            <a:endParaRPr lang="en-US" sz="2400"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latin typeface="Times New Roman" panose="02020603050405020304" pitchFamily="18" charset="0"/>
                <a:ea typeface="MS PGothic" panose="020B0600070205080204" charset="-128"/>
                <a:cs typeface="Times New Roman" panose="02020603050405020304" pitchFamily="18" charset="0"/>
              </a:rPr>
              <a:t>OpenFlow </a:t>
            </a:r>
            <a:r>
              <a:rPr lang="en-US" altLang="en-US" dirty="0" smtClean="0">
                <a:solidFill>
                  <a:schemeClr val="tx2"/>
                </a:solidFill>
                <a:latin typeface="Times New Roman" panose="02020603050405020304" pitchFamily="18" charset="0"/>
                <a:ea typeface="MS PGothic" panose="020B0600070205080204" charset="-128"/>
                <a:cs typeface="Times New Roman" panose="02020603050405020304" pitchFamily="18" charset="0"/>
              </a:rPr>
              <a:t>Abstraction </a:t>
            </a:r>
            <a:r>
              <a:rPr lang="en-US" altLang="en-US" sz="2000" b="0" dirty="0" smtClean="0">
                <a:latin typeface="Times New Roman" panose="02020603050405020304" pitchFamily="18" charset="0"/>
                <a:ea typeface="MS PGothic" panose="020B0600070205080204" charset="-128"/>
                <a:cs typeface="Times New Roman" panose="02020603050405020304" pitchFamily="18" charset="0"/>
              </a:rPr>
              <a:t>(2 of 2)</a:t>
            </a:r>
            <a:endParaRPr lang="en-US" sz="2000" b="0" dirty="0"/>
          </a:p>
        </p:txBody>
      </p:sp>
      <p:sp>
        <p:nvSpPr>
          <p:cNvPr id="3" name="Text Placeholder 2"/>
          <p:cNvSpPr>
            <a:spLocks noGrp="1"/>
          </p:cNvSpPr>
          <p:nvPr>
            <p:ph type="body" idx="1"/>
          </p:nvPr>
        </p:nvSpPr>
        <p:spPr/>
        <p:txBody>
          <a:bodyPr/>
          <a:lstStyle/>
          <a:p>
            <a:pPr>
              <a:buClr>
                <a:schemeClr val="tx2"/>
              </a:buClr>
              <a:defRPr/>
            </a:pPr>
            <a:r>
              <a:rPr lang="en-US" sz="2400" dirty="0">
                <a:latin typeface="+mn-lt"/>
              </a:rPr>
              <a:t>Firewall</a:t>
            </a:r>
            <a:endParaRPr lang="en-US" sz="2400" dirty="0">
              <a:latin typeface="+mn-lt"/>
            </a:endParaRPr>
          </a:p>
          <a:p>
            <a:pPr marL="741680" lvl="1" indent="-284480">
              <a:buClr>
                <a:schemeClr val="tx2"/>
              </a:buClr>
              <a:buFont typeface="Arial" panose="020B0604020202020204" pitchFamily="34" charset="0"/>
              <a:buChar char="–"/>
              <a:defRPr/>
            </a:pPr>
            <a:r>
              <a:rPr lang="en-US" sz="2400" b="1" dirty="0">
                <a:solidFill>
                  <a:schemeClr val="tx1"/>
                </a:solidFill>
                <a:latin typeface="+mn-lt"/>
              </a:rPr>
              <a:t>match: </a:t>
            </a:r>
            <a:r>
              <a:rPr lang="en-US" sz="2400" dirty="0">
                <a:latin typeface="+mn-lt"/>
              </a:rPr>
              <a:t>I</a:t>
            </a:r>
            <a:r>
              <a:rPr lang="en-US" sz="100" dirty="0">
                <a:latin typeface="+mn-lt"/>
              </a:rPr>
              <a:t> </a:t>
            </a:r>
            <a:r>
              <a:rPr lang="en-US" sz="2400" dirty="0">
                <a:latin typeface="+mn-lt"/>
              </a:rPr>
              <a:t>P addresses and T</a:t>
            </a:r>
            <a:r>
              <a:rPr lang="en-US" sz="100" dirty="0">
                <a:latin typeface="+mn-lt"/>
              </a:rPr>
              <a:t> </a:t>
            </a:r>
            <a:r>
              <a:rPr lang="en-US" sz="2400" dirty="0">
                <a:latin typeface="+mn-lt"/>
              </a:rPr>
              <a:t>C</a:t>
            </a:r>
            <a:r>
              <a:rPr lang="en-US" sz="100" dirty="0">
                <a:latin typeface="+mn-lt"/>
              </a:rPr>
              <a:t> </a:t>
            </a:r>
            <a:r>
              <a:rPr lang="en-US" sz="2400" dirty="0">
                <a:latin typeface="+mn-lt"/>
              </a:rPr>
              <a:t>P/U</a:t>
            </a:r>
            <a:r>
              <a:rPr lang="en-US" sz="100" dirty="0">
                <a:latin typeface="+mn-lt"/>
              </a:rPr>
              <a:t> </a:t>
            </a:r>
            <a:r>
              <a:rPr lang="en-US" sz="2400" dirty="0">
                <a:latin typeface="+mn-lt"/>
              </a:rPr>
              <a:t>D</a:t>
            </a:r>
            <a:r>
              <a:rPr lang="en-US" sz="100" dirty="0">
                <a:latin typeface="+mn-lt"/>
              </a:rPr>
              <a:t> </a:t>
            </a:r>
            <a:r>
              <a:rPr lang="en-US" sz="2400" dirty="0">
                <a:latin typeface="+mn-lt"/>
              </a:rPr>
              <a:t>P port numbers</a:t>
            </a:r>
            <a:endParaRPr lang="en-US" sz="2400" dirty="0">
              <a:latin typeface="+mn-lt"/>
            </a:endParaRPr>
          </a:p>
          <a:p>
            <a:pPr marL="741680" lvl="1" indent="-284480">
              <a:buClr>
                <a:schemeClr val="tx2"/>
              </a:buClr>
              <a:buFont typeface="Arial" panose="020B0604020202020204" pitchFamily="34" charset="0"/>
              <a:buChar char="–"/>
              <a:defRPr/>
            </a:pPr>
            <a:r>
              <a:rPr lang="en-US" sz="2400" b="1" dirty="0">
                <a:solidFill>
                  <a:schemeClr val="tx1"/>
                </a:solidFill>
                <a:latin typeface="+mn-lt"/>
              </a:rPr>
              <a:t>action: </a:t>
            </a:r>
            <a:r>
              <a:rPr lang="en-US" sz="2400" dirty="0">
                <a:latin typeface="+mn-lt"/>
              </a:rPr>
              <a:t>permit or </a:t>
            </a:r>
            <a:r>
              <a:rPr lang="en-US" sz="2400" dirty="0" smtClean="0">
                <a:latin typeface="+mn-lt"/>
              </a:rPr>
              <a:t>deny</a:t>
            </a:r>
            <a:endParaRPr lang="en-US" sz="2400" dirty="0">
              <a:latin typeface="+mn-lt"/>
            </a:endParaRPr>
          </a:p>
          <a:p>
            <a:pPr>
              <a:buClr>
                <a:schemeClr val="tx2"/>
              </a:buClr>
              <a:defRPr/>
            </a:pPr>
            <a:r>
              <a:rPr lang="en-US" sz="2400" dirty="0">
                <a:latin typeface="+mn-lt"/>
              </a:rPr>
              <a:t>N</a:t>
            </a:r>
            <a:r>
              <a:rPr lang="en-US" sz="100" dirty="0">
                <a:latin typeface="+mn-lt"/>
              </a:rPr>
              <a:t> </a:t>
            </a:r>
            <a:r>
              <a:rPr lang="en-US" sz="2400" dirty="0">
                <a:latin typeface="+mn-lt"/>
              </a:rPr>
              <a:t>A</a:t>
            </a:r>
            <a:r>
              <a:rPr lang="en-US" sz="100" dirty="0">
                <a:latin typeface="+mn-lt"/>
              </a:rPr>
              <a:t> </a:t>
            </a:r>
            <a:r>
              <a:rPr lang="en-US" sz="2400" dirty="0">
                <a:latin typeface="+mn-lt"/>
              </a:rPr>
              <a:t>T</a:t>
            </a:r>
            <a:endParaRPr lang="en-US" sz="2400" dirty="0">
              <a:latin typeface="+mn-lt"/>
            </a:endParaRPr>
          </a:p>
          <a:p>
            <a:pPr marL="741680" lvl="1" indent="-284480">
              <a:buClr>
                <a:schemeClr val="tx2"/>
              </a:buClr>
              <a:buFont typeface="Arial" panose="020B0604020202020204" pitchFamily="34" charset="0"/>
              <a:buChar char="–"/>
              <a:defRPr/>
            </a:pPr>
            <a:r>
              <a:rPr lang="en-US" sz="2400" b="1" dirty="0">
                <a:solidFill>
                  <a:schemeClr val="tx1"/>
                </a:solidFill>
                <a:latin typeface="+mn-lt"/>
              </a:rPr>
              <a:t>match: </a:t>
            </a:r>
            <a:r>
              <a:rPr lang="en-US" sz="2400" dirty="0">
                <a:latin typeface="+mn-lt"/>
              </a:rPr>
              <a:t>I</a:t>
            </a:r>
            <a:r>
              <a:rPr lang="en-US" sz="100" dirty="0">
                <a:latin typeface="+mn-lt"/>
              </a:rPr>
              <a:t> </a:t>
            </a:r>
            <a:r>
              <a:rPr lang="en-US" sz="2400" dirty="0">
                <a:latin typeface="+mn-lt"/>
              </a:rPr>
              <a:t>P address and port</a:t>
            </a:r>
            <a:endParaRPr lang="en-US" sz="2400" dirty="0">
              <a:latin typeface="+mn-lt"/>
            </a:endParaRPr>
          </a:p>
          <a:p>
            <a:pPr marL="741680" lvl="1" indent="-284480">
              <a:buClr>
                <a:schemeClr val="tx2"/>
              </a:buClr>
              <a:buFont typeface="Arial" panose="020B0604020202020204" pitchFamily="34" charset="0"/>
              <a:buChar char="–"/>
              <a:defRPr/>
            </a:pPr>
            <a:r>
              <a:rPr lang="en-US" sz="2400" b="1" dirty="0">
                <a:solidFill>
                  <a:schemeClr val="tx1"/>
                </a:solidFill>
                <a:latin typeface="+mn-lt"/>
              </a:rPr>
              <a:t>action: </a:t>
            </a:r>
            <a:r>
              <a:rPr lang="en-US" sz="2400" dirty="0">
                <a:latin typeface="+mn-lt"/>
              </a:rPr>
              <a:t>rewrite address and </a:t>
            </a:r>
            <a:r>
              <a:rPr lang="en-US" sz="2400" dirty="0" smtClean="0">
                <a:latin typeface="+mn-lt"/>
              </a:rPr>
              <a:t>port</a:t>
            </a:r>
            <a:endParaRPr lang="en-US" sz="2400" dirty="0">
              <a:latin typeface="+mn-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MS PGothic" panose="020B0600070205080204" charset="-128"/>
                <a:cs typeface="Times New Roman" panose="02020603050405020304" pitchFamily="18" charset="0"/>
              </a:rPr>
              <a:t>OpenFlow </a:t>
            </a:r>
            <a:r>
              <a:rPr lang="en-US" altLang="en-US" dirty="0" smtClean="0">
                <a:latin typeface="Times New Roman" panose="02020603050405020304" pitchFamily="18" charset="0"/>
                <a:ea typeface="MS PGothic" panose="020B0600070205080204" charset="-128"/>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302752" cy="859536"/>
          </a:xfrm>
        </p:spPr>
        <p:txBody>
          <a:bodyPr/>
          <a:lstStyle/>
          <a:p>
            <a:pPr marL="0" indent="0">
              <a:buNone/>
            </a:pPr>
            <a:r>
              <a:rPr lang="en-US" altLang="en-US" sz="2400" b="1" dirty="0">
                <a:solidFill>
                  <a:schemeClr val="tx1"/>
                </a:solidFill>
                <a:latin typeface="+mn-lt"/>
              </a:rPr>
              <a:t>Example: </a:t>
            </a:r>
            <a:r>
              <a:rPr lang="en-US" altLang="en-US" sz="2400" dirty="0">
                <a:latin typeface="+mn-lt"/>
              </a:rPr>
              <a:t>datagrams from hosts h5 and h6 should be sent to h3 or h4, via s1 and from there to </a:t>
            </a:r>
            <a:r>
              <a:rPr lang="en-US" altLang="en-US" sz="2400" dirty="0" smtClean="0">
                <a:latin typeface="+mn-lt"/>
              </a:rPr>
              <a:t>s2</a:t>
            </a:r>
            <a:endParaRPr lang="en-US" altLang="en-US" sz="2400" dirty="0">
              <a:latin typeface="+mn-lt"/>
            </a:endParaRPr>
          </a:p>
        </p:txBody>
      </p:sp>
      <p:pic>
        <p:nvPicPr>
          <p:cNvPr id="4" name="Picture 3" descr="A diagram has 3 labeled routers arranged in a right triangle with the right angle at the bottom left. Each router is wired to the router beside it, and wired to 2 P Cs each. Each wire is labeled with a number. Each router has a table. A dotted line connects each router to a server labeled, Open Flow Controller. Bottom left, right angle router, s 1. From the top of the s 1, a wire going up connects to the bottom of router S 3, 1. From the left of s 1, a wire connects to a P C, 2. P C, host h 1. 10 period 1 period 0 period 1. From the bottom of s 1, a wire connects to a P C, 3. P C, host h 2. 10 period 1 period 0 period 2. From the right side of s 1, a wire going right connects to the left side of router s 2. S 1 table. There is 1 row and 2 columns, match and action. Match. Ingress port = 1, I P s r c = 10 period 3 period asterisk period asterisk, I P d s t = 10 period 2 period asterisk period asterisk. Action. Forward, 4. Bottom right router, s 2. From the top left of s 2, a wire goes upward left and connects to router s 3, 1. From the left of s 2, a wire going left connects to s 1, 2. From the bottom left of s 2, a wire connects to a P C, 3. P C, host h 3. 10 period 2 period 0 period 3. From the right of s 2, a wire connects to a P C, 4. P C, host h 4. 10 period 2 period 0 period 4. S 2 table. There are 2 rows and 2 columns, match and action. Row 1. Match. Ingress port = 2, I P D s t = 10 period 2 period 0 period 3. Action. Forward, 3. Row 2. Match. Ingress port = 2, I P D s t = 10 period 2 period 0 period 4. Action. Forward, 4. Top left router, s 3. From the top of s 3, a wire goes up and connects to A P C, 1. P C, host h 6. 10 period 3 period 0 period 6. From the left of s 3, a wire connects to a P C, 2. P C, host h 5. 10 period 3 period 0 period 5. S 2 table. From the bottom of s 3, a wire goes down and connects to the top of s 1, 3. From the bottom right of s 3, a wire goes downward right and connects to s 2. S 3 table. There is 1 row and 2 columns, match and action. Match. I P s r c = 10 period 3 period asterisk period asterisk, I P D s t = 10 period 2 period asterisk period asterisk. Action. Forward, 3.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6036" y="2906745"/>
            <a:ext cx="4971928" cy="3206849"/>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panose="020B0600070205080204" charset="-128"/>
              </a:rPr>
              <a:t>Learning </a:t>
            </a:r>
            <a:r>
              <a:rPr lang="en-US" altLang="en-US" dirty="0" smtClean="0">
                <a:ea typeface="MS PGothic" panose="020B0600070205080204" charset="-128"/>
              </a:rPr>
              <a:t>Objectives </a:t>
            </a:r>
            <a:r>
              <a:rPr lang="en-US" altLang="en-US" sz="2000" b="0" dirty="0" smtClean="0">
                <a:ea typeface="MS PGothic" panose="020B0600070205080204" charset="-128"/>
              </a:rPr>
              <a:t>(7 </a:t>
            </a:r>
            <a:r>
              <a:rPr lang="en-US" altLang="en-US" sz="2000" b="0" dirty="0">
                <a:ea typeface="MS PGothic" panose="020B0600070205080204" charset="-128"/>
              </a:rPr>
              <a:t>of 7)</a:t>
            </a:r>
            <a:endParaRPr lang="en-US" alt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473720" y="1607578"/>
            <a:ext cx="3936048" cy="4515380"/>
          </a:xfrm>
        </p:spPr>
        <p:txBody>
          <a:bodyPr/>
          <a:lstStyle/>
          <a:p>
            <a:pPr>
              <a:buFont typeface="Wingdings" panose="05000000000000000000" pitchFamily="2" charset="2"/>
              <a:buNone/>
            </a:pPr>
            <a:r>
              <a:rPr lang="en-US" altLang="en-US" sz="2000" b="1" dirty="0">
                <a:solidFill>
                  <a:schemeClr val="tx2"/>
                </a:solidFill>
                <a:latin typeface="+mn-lt"/>
                <a:ea typeface="MS PGothic" panose="020B0600070205080204" charset="-128"/>
                <a:cs typeface="MS PGothic" panose="020B0600070205080204" charset="-128"/>
              </a:rPr>
              <a:t>4.1</a:t>
            </a:r>
            <a:r>
              <a:rPr lang="en-US" altLang="en-US" sz="2000" dirty="0">
                <a:solidFill>
                  <a:srgbClr val="CC0000"/>
                </a:solidFill>
                <a:latin typeface="+mn-lt"/>
                <a:ea typeface="MS PGothic" panose="020B0600070205080204" charset="-128"/>
                <a:cs typeface="MS PGothic" panose="020B0600070205080204" charset="-128"/>
              </a:rPr>
              <a:t> </a:t>
            </a:r>
            <a:r>
              <a:rPr lang="en-US" altLang="en-US" sz="2000" dirty="0">
                <a:solidFill>
                  <a:schemeClr val="tx1"/>
                </a:solidFill>
                <a:latin typeface="+mn-lt"/>
                <a:ea typeface="MS PGothic" panose="020B0600070205080204" charset="-128"/>
                <a:cs typeface="MS PGothic" panose="020B0600070205080204" charset="-128"/>
              </a:rPr>
              <a:t>Overview of Network layer</a:t>
            </a:r>
            <a:endParaRPr lang="en-US" altLang="en-US" sz="2000" dirty="0">
              <a:solidFill>
                <a:schemeClr val="tx1"/>
              </a:solidFill>
              <a:latin typeface="+mn-lt"/>
              <a:ea typeface="MS PGothic" panose="020B0600070205080204" charset="-128"/>
              <a:cs typeface="MS PGothic" panose="020B0600070205080204" charset="-128"/>
            </a:endParaRPr>
          </a:p>
          <a:p>
            <a:pPr lvl="1" indent="-283210"/>
            <a:r>
              <a:rPr lang="en-US" altLang="en-US" sz="2000" dirty="0">
                <a:solidFill>
                  <a:schemeClr val="tx1"/>
                </a:solidFill>
                <a:latin typeface="+mn-lt"/>
                <a:ea typeface="MS PGothic" panose="020B0600070205080204" charset="-128"/>
              </a:rPr>
              <a:t>data plane</a:t>
            </a:r>
            <a:endParaRPr lang="en-US" altLang="en-US" sz="2000" dirty="0">
              <a:solidFill>
                <a:schemeClr val="tx1"/>
              </a:solidFill>
              <a:latin typeface="+mn-lt"/>
              <a:ea typeface="MS PGothic" panose="020B0600070205080204" charset="-128"/>
            </a:endParaRPr>
          </a:p>
          <a:p>
            <a:pPr lvl="1" indent="-283210"/>
            <a:r>
              <a:rPr lang="en-US" altLang="en-US" sz="2000" dirty="0">
                <a:solidFill>
                  <a:schemeClr val="tx1"/>
                </a:solidFill>
                <a:latin typeface="+mn-lt"/>
                <a:ea typeface="MS PGothic" panose="020B0600070205080204" charset="-128"/>
              </a:rPr>
              <a:t>control plane</a:t>
            </a:r>
            <a:endParaRPr lang="en-US" altLang="en-US" sz="2000" dirty="0">
              <a:solidFill>
                <a:schemeClr val="tx1"/>
              </a:solidFill>
              <a:latin typeface="+mn-lt"/>
              <a:ea typeface="MS PGothic" panose="020B0600070205080204" charset="-128"/>
            </a:endParaRPr>
          </a:p>
          <a:p>
            <a:pPr>
              <a:buFont typeface="Wingdings" panose="05000000000000000000" pitchFamily="2" charset="2"/>
              <a:buNone/>
            </a:pPr>
            <a:r>
              <a:rPr lang="en-US" altLang="en-US" sz="2000" b="1" dirty="0">
                <a:solidFill>
                  <a:schemeClr val="tx2"/>
                </a:solidFill>
                <a:latin typeface="+mn-lt"/>
                <a:ea typeface="MS PGothic" panose="020B0600070205080204" charset="-128"/>
                <a:cs typeface="MS PGothic" panose="020B0600070205080204" charset="-128"/>
              </a:rPr>
              <a:t>4.2</a:t>
            </a:r>
            <a:r>
              <a:rPr lang="en-US" altLang="en-US" sz="2000" dirty="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What’</a:t>
            </a:r>
            <a:r>
              <a:rPr lang="en-US" altLang="ja-JP" sz="2000" dirty="0" smtClean="0">
                <a:latin typeface="+mn-lt"/>
                <a:ea typeface="MS PGothic" panose="020B0600070205080204" charset="-128"/>
                <a:cs typeface="MS PGothic" panose="020B0600070205080204" charset="-128"/>
              </a:rPr>
              <a:t>s </a:t>
            </a:r>
            <a:r>
              <a:rPr lang="en-US" altLang="ja-JP" sz="2000" dirty="0">
                <a:latin typeface="+mn-lt"/>
                <a:ea typeface="MS PGothic" panose="020B0600070205080204" charset="-128"/>
                <a:cs typeface="MS PGothic" panose="020B0600070205080204" charset="-128"/>
              </a:rPr>
              <a:t>inside a router</a:t>
            </a:r>
            <a:endParaRPr lang="en-US" altLang="ja-JP" sz="2000" dirty="0">
              <a:latin typeface="+mn-lt"/>
              <a:ea typeface="MS PGothic" panose="020B0600070205080204" charset="-128"/>
              <a:cs typeface="MS PGothic" panose="020B0600070205080204" charset="-128"/>
            </a:endParaRPr>
          </a:p>
          <a:p>
            <a:pPr>
              <a:buFont typeface="Wingdings" panose="05000000000000000000" pitchFamily="2" charset="2"/>
              <a:buNone/>
            </a:pPr>
            <a:r>
              <a:rPr lang="en-US" altLang="en-US" sz="2000" b="1" dirty="0">
                <a:solidFill>
                  <a:schemeClr val="tx2"/>
                </a:solidFill>
                <a:latin typeface="+mn-lt"/>
                <a:ea typeface="MS PGothic" panose="020B0600070205080204" charset="-128"/>
                <a:cs typeface="MS PGothic" panose="020B0600070205080204" charset="-128"/>
              </a:rPr>
              <a:t>4.3</a:t>
            </a:r>
            <a:r>
              <a:rPr lang="en-US" altLang="en-US" sz="2000" dirty="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I</a:t>
            </a:r>
            <a:r>
              <a:rPr lang="en-US" altLang="en-US" sz="100" dirty="0" smtClean="0">
                <a:latin typeface="+mn-lt"/>
                <a:ea typeface="MS PGothic" panose="020B0600070205080204" charset="-128"/>
                <a:cs typeface="MS PGothic" panose="020B0600070205080204" charset="-128"/>
              </a:rPr>
              <a:t> </a:t>
            </a:r>
            <a:r>
              <a:rPr lang="en-US" altLang="en-US" sz="2000" dirty="0" smtClean="0">
                <a:latin typeface="+mn-lt"/>
                <a:ea typeface="MS PGothic" panose="020B0600070205080204" charset="-128"/>
                <a:cs typeface="MS PGothic" panose="020B0600070205080204" charset="-128"/>
              </a:rPr>
              <a:t>P</a:t>
            </a:r>
            <a:r>
              <a:rPr lang="en-US" altLang="en-US" sz="2000" dirty="0">
                <a:latin typeface="+mn-lt"/>
                <a:ea typeface="MS PGothic" panose="020B0600070205080204" charset="-128"/>
                <a:cs typeface="MS PGothic" panose="020B0600070205080204" charset="-128"/>
              </a:rPr>
              <a:t>: Internet Protocol</a:t>
            </a:r>
            <a:endParaRPr lang="en-US" altLang="en-US" sz="2000" dirty="0">
              <a:latin typeface="+mn-lt"/>
              <a:ea typeface="MS PGothic" panose="020B0600070205080204" charset="-128"/>
              <a:cs typeface="MS PGothic" panose="020B0600070205080204" charset="-128"/>
            </a:endParaRPr>
          </a:p>
          <a:p>
            <a:pPr lvl="1" indent="-283210"/>
            <a:r>
              <a:rPr lang="en-US" altLang="en-US" sz="2000" dirty="0">
                <a:latin typeface="+mn-lt"/>
                <a:ea typeface="MS PGothic" panose="020B0600070205080204" charset="-128"/>
              </a:rPr>
              <a:t>datagram format</a:t>
            </a:r>
            <a:endParaRPr lang="en-US" altLang="en-US" sz="2000" dirty="0">
              <a:latin typeface="+mn-lt"/>
              <a:ea typeface="MS PGothic" panose="020B0600070205080204" charset="-128"/>
            </a:endParaRPr>
          </a:p>
          <a:p>
            <a:pPr lvl="1" indent="-283210"/>
            <a:r>
              <a:rPr lang="en-US" altLang="en-US" sz="2000" dirty="0">
                <a:latin typeface="+mn-lt"/>
                <a:ea typeface="MS PGothic" panose="020B0600070205080204" charset="-128"/>
              </a:rPr>
              <a:t>fragmentation</a:t>
            </a:r>
            <a:endParaRPr lang="en-US" altLang="en-US" sz="2000" dirty="0">
              <a:latin typeface="+mn-lt"/>
              <a:ea typeface="MS PGothic" panose="020B0600070205080204" charset="-128"/>
            </a:endParaRPr>
          </a:p>
          <a:p>
            <a:pPr lvl="1" indent="-283210"/>
            <a:r>
              <a:rPr lang="en-US" altLang="en-US" sz="2000" dirty="0" smtClean="0">
                <a:latin typeface="+mn-lt"/>
                <a:ea typeface="MS PGothic" panose="020B0600070205080204" charset="-128"/>
              </a:rPr>
              <a:t>I</a:t>
            </a:r>
            <a:r>
              <a:rPr lang="en-US" altLang="en-US" sz="100" dirty="0" smtClean="0">
                <a:latin typeface="+mn-lt"/>
                <a:ea typeface="MS PGothic" panose="020B0600070205080204" charset="-128"/>
              </a:rPr>
              <a:t> </a:t>
            </a:r>
            <a:r>
              <a:rPr lang="en-US" altLang="en-US" sz="2000" dirty="0" smtClean="0">
                <a:latin typeface="+mn-lt"/>
                <a:ea typeface="MS PGothic" panose="020B0600070205080204" charset="-128"/>
              </a:rPr>
              <a:t>Pv4 </a:t>
            </a:r>
            <a:r>
              <a:rPr lang="en-US" altLang="en-US" sz="2000" dirty="0">
                <a:latin typeface="+mn-lt"/>
                <a:ea typeface="MS PGothic" panose="020B0600070205080204" charset="-128"/>
              </a:rPr>
              <a:t>addressing</a:t>
            </a:r>
            <a:endParaRPr lang="en-US" altLang="en-US" sz="2000" dirty="0">
              <a:latin typeface="+mn-lt"/>
              <a:ea typeface="MS PGothic" panose="020B0600070205080204" charset="-128"/>
            </a:endParaRPr>
          </a:p>
          <a:p>
            <a:pPr lvl="1" indent="-283210"/>
            <a:r>
              <a:rPr lang="en-US" altLang="en-US" sz="2000" dirty="0">
                <a:latin typeface="+mn-lt"/>
                <a:ea typeface="MS PGothic" panose="020B0600070205080204" charset="-128"/>
              </a:rPr>
              <a:t>network address </a:t>
            </a:r>
            <a:r>
              <a:rPr lang="en-US" altLang="en-US" sz="2000" dirty="0" smtClean="0">
                <a:latin typeface="+mn-lt"/>
                <a:ea typeface="MS PGothic" panose="020B0600070205080204" charset="-128"/>
              </a:rPr>
              <a:t>translation</a:t>
            </a:r>
            <a:endParaRPr lang="en-US" altLang="en-US" sz="2000" dirty="0" smtClean="0">
              <a:latin typeface="+mn-lt"/>
              <a:ea typeface="MS PGothic" panose="020B0600070205080204" charset="-128"/>
            </a:endParaRPr>
          </a:p>
          <a:p>
            <a:pPr lvl="1" indent="-283210"/>
            <a:r>
              <a:rPr lang="en-US" altLang="en-US" sz="2000" dirty="0">
                <a:latin typeface="+mn-lt"/>
                <a:ea typeface="MS PGothic" panose="020B0600070205080204" charset="-128"/>
              </a:rPr>
              <a:t>I</a:t>
            </a:r>
            <a:r>
              <a:rPr lang="en-US" altLang="en-US" sz="100" dirty="0">
                <a:latin typeface="+mn-lt"/>
                <a:ea typeface="MS PGothic" panose="020B0600070205080204" charset="-128"/>
              </a:rPr>
              <a:t> </a:t>
            </a:r>
            <a:r>
              <a:rPr lang="en-US" altLang="en-US" sz="2000" dirty="0" smtClean="0">
                <a:latin typeface="+mn-lt"/>
                <a:ea typeface="MS PGothic" panose="020B0600070205080204" charset="-128"/>
              </a:rPr>
              <a:t>Pv6</a:t>
            </a:r>
            <a:endParaRPr lang="en-US" altLang="en-US" sz="2000" dirty="0" smtClean="0">
              <a:latin typeface="+mn-lt"/>
              <a:ea typeface="MS PGothic" panose="020B0600070205080204" charset="-128"/>
            </a:endParaRPr>
          </a:p>
        </p:txBody>
      </p:sp>
      <p:sp>
        <p:nvSpPr>
          <p:cNvPr id="4" name="Content Placeholder 3"/>
          <p:cNvSpPr>
            <a:spLocks noGrp="1"/>
          </p:cNvSpPr>
          <p:nvPr>
            <p:ph idx="13"/>
          </p:nvPr>
        </p:nvSpPr>
        <p:spPr>
          <a:xfrm>
            <a:off x="4572001" y="1608766"/>
            <a:ext cx="4114800" cy="1635880"/>
          </a:xfrm>
        </p:spPr>
        <p:txBody>
          <a:bodyPr/>
          <a:lstStyle/>
          <a:p>
            <a:pPr marL="0" lvl="1" indent="0">
              <a:buNone/>
            </a:pPr>
            <a:r>
              <a:rPr lang="en-US" altLang="en-US" sz="2000" b="1" dirty="0">
                <a:solidFill>
                  <a:schemeClr val="tx2"/>
                </a:solidFill>
                <a:ea typeface="MS PGothic" panose="020B0600070205080204" charset="-128"/>
                <a:cs typeface="MS PGothic" panose="020B0600070205080204" charset="-128"/>
              </a:rPr>
              <a:t>4.4</a:t>
            </a:r>
            <a:r>
              <a:rPr lang="en-US" altLang="en-US" sz="2000" dirty="0">
                <a:ea typeface="MS PGothic" panose="020B0600070205080204" charset="-128"/>
                <a:cs typeface="MS PGothic" panose="020B0600070205080204" charset="-128"/>
              </a:rPr>
              <a:t> Generalized Forward and S</a:t>
            </a:r>
            <a:r>
              <a:rPr lang="en-US" altLang="en-US" sz="100" dirty="0">
                <a:ea typeface="MS PGothic" panose="020B0600070205080204" charset="-128"/>
                <a:cs typeface="MS PGothic" panose="020B0600070205080204" charset="-128"/>
              </a:rPr>
              <a:t> </a:t>
            </a:r>
            <a:r>
              <a:rPr lang="en-US" altLang="en-US" sz="2000" dirty="0">
                <a:ea typeface="MS PGothic" panose="020B0600070205080204" charset="-128"/>
                <a:cs typeface="MS PGothic" panose="020B0600070205080204" charset="-128"/>
              </a:rPr>
              <a:t>D</a:t>
            </a:r>
            <a:r>
              <a:rPr lang="en-US" altLang="en-US" sz="100" dirty="0">
                <a:ea typeface="MS PGothic" panose="020B0600070205080204" charset="-128"/>
                <a:cs typeface="MS PGothic" panose="020B0600070205080204" charset="-128"/>
              </a:rPr>
              <a:t> </a:t>
            </a:r>
            <a:r>
              <a:rPr lang="en-US" altLang="en-US" sz="2000" dirty="0" smtClean="0">
                <a:ea typeface="MS PGothic" panose="020B0600070205080204" charset="-128"/>
                <a:cs typeface="MS PGothic" panose="020B0600070205080204" charset="-128"/>
              </a:rPr>
              <a:t>N</a:t>
            </a:r>
            <a:endParaRPr lang="en-US" altLang="en-US" sz="2000" dirty="0" smtClean="0">
              <a:latin typeface="+mn-lt"/>
              <a:ea typeface="MS PGothic" panose="020B0600070205080204" charset="-128"/>
            </a:endParaRPr>
          </a:p>
          <a:p>
            <a:pPr lvl="1" indent="-283210"/>
            <a:r>
              <a:rPr lang="en-US" altLang="en-US" sz="2000" dirty="0" smtClean="0">
                <a:latin typeface="+mn-lt"/>
                <a:ea typeface="MS PGothic" panose="020B0600070205080204" charset="-128"/>
              </a:rPr>
              <a:t>Match plus action</a:t>
            </a:r>
            <a:endParaRPr lang="en-US" altLang="en-US" sz="2000" dirty="0">
              <a:latin typeface="+mn-lt"/>
              <a:ea typeface="MS PGothic" panose="020B0600070205080204" charset="-128"/>
            </a:endParaRPr>
          </a:p>
          <a:p>
            <a:pPr lvl="1" indent="-283210"/>
            <a:r>
              <a:rPr lang="en-US" altLang="en-US" sz="2000" dirty="0" smtClean="0">
                <a:latin typeface="+mn-lt"/>
                <a:ea typeface="MS PGothic" panose="020B0600070205080204" charset="-128"/>
              </a:rPr>
              <a:t>OpenFlow examples </a:t>
            </a:r>
            <a:r>
              <a:rPr lang="en-US" altLang="en-US" sz="2000" dirty="0">
                <a:latin typeface="+mn-lt"/>
                <a:ea typeface="MS PGothic" panose="020B0600070205080204" charset="-128"/>
              </a:rPr>
              <a:t>of match-plus-action in </a:t>
            </a:r>
            <a:r>
              <a:rPr lang="en-US" altLang="en-US" sz="2000" dirty="0" smtClean="0">
                <a:latin typeface="+mn-lt"/>
                <a:ea typeface="MS PGothic" panose="020B0600070205080204" charset="-128"/>
              </a:rPr>
              <a:t>action</a:t>
            </a:r>
            <a:endParaRPr lang="en-US" altLang="en-US" sz="2000" dirty="0">
              <a:latin typeface="+mn-lt"/>
              <a:ea typeface="MS PGothic" panose="020B0600070205080204" charset="-128"/>
            </a:endParaRPr>
          </a:p>
        </p:txBody>
      </p:sp>
      <p:sp>
        <p:nvSpPr>
          <p:cNvPr id="5" name="Content Placeholder 4"/>
          <p:cNvSpPr>
            <a:spLocks noGrp="1"/>
          </p:cNvSpPr>
          <p:nvPr>
            <p:ph idx="14"/>
          </p:nvPr>
        </p:nvSpPr>
        <p:spPr>
          <a:xfrm>
            <a:off x="4955458" y="3511305"/>
            <a:ext cx="3570881" cy="2477729"/>
          </a:xfrm>
        </p:spPr>
        <p:txBody>
          <a:bodyPr/>
          <a:lstStyle/>
          <a:p>
            <a:pPr marL="0" indent="0">
              <a:buFont typeface="Wingdings" panose="05000000000000000000" pitchFamily="2" charset="2"/>
              <a:buNone/>
            </a:pPr>
            <a:r>
              <a:rPr lang="en-US" altLang="en-US" sz="2000" b="1" dirty="0">
                <a:solidFill>
                  <a:schemeClr val="tx1"/>
                </a:solidFill>
                <a:latin typeface="+mn-lt"/>
              </a:rPr>
              <a:t>Question: </a:t>
            </a:r>
            <a:r>
              <a:rPr lang="en-US" altLang="en-US" sz="2000" dirty="0">
                <a:latin typeface="+mn-lt"/>
              </a:rPr>
              <a:t>how do forwarding tables (destination-based forwarding) or flow tables (generalized forwarding) computed?</a:t>
            </a:r>
            <a:endParaRPr lang="en-US" altLang="en-US" sz="2000" dirty="0">
              <a:latin typeface="+mn-lt"/>
            </a:endParaRPr>
          </a:p>
          <a:p>
            <a:pPr marL="0" indent="0">
              <a:buFont typeface="Wingdings" panose="05000000000000000000" pitchFamily="2" charset="2"/>
              <a:buNone/>
            </a:pPr>
            <a:r>
              <a:rPr lang="en-US" altLang="en-US" sz="2000" b="1" dirty="0">
                <a:solidFill>
                  <a:schemeClr val="tx1"/>
                </a:solidFill>
                <a:latin typeface="+mn-lt"/>
              </a:rPr>
              <a:t>Answer: </a:t>
            </a:r>
            <a:r>
              <a:rPr lang="en-US" altLang="en-US" sz="2000" dirty="0">
                <a:latin typeface="+mn-lt"/>
              </a:rPr>
              <a:t>by the control plane (next chapter</a:t>
            </a:r>
            <a:r>
              <a:rPr lang="en-US" altLang="en-US" sz="2000" dirty="0" smtClean="0">
                <a:latin typeface="+mn-lt"/>
              </a:rPr>
              <a:t>)</a:t>
            </a:r>
            <a:endParaRPr lang="en-US" altLang="en-US" sz="200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1"/>
          <a:srcRect/>
          <a:stretch>
            <a:fillRect/>
          </a:stretch>
        </p:blipFill>
        <p:spPr bwMode="auto">
          <a:xfrm>
            <a:off x="860425" y="2310096"/>
            <a:ext cx="742315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Centralized Control Plane</a:t>
            </a:r>
            <a:endParaRPr lang="en-US" dirty="0"/>
          </a:p>
        </p:txBody>
      </p:sp>
      <p:sp>
        <p:nvSpPr>
          <p:cNvPr id="3" name="Text Placeholder 2"/>
          <p:cNvSpPr>
            <a:spLocks noGrp="1"/>
          </p:cNvSpPr>
          <p:nvPr>
            <p:ph type="body" idx="1"/>
          </p:nvPr>
        </p:nvSpPr>
        <p:spPr>
          <a:xfrm>
            <a:off x="457200" y="1600200"/>
            <a:ext cx="8229600" cy="855617"/>
          </a:xfrm>
        </p:spPr>
        <p:txBody>
          <a:bodyPr/>
          <a:lstStyle/>
          <a:p>
            <a:pPr marL="0" indent="0">
              <a:buNone/>
            </a:pPr>
            <a:r>
              <a:rPr lang="en-US" altLang="en-US" sz="2400" dirty="0">
                <a:latin typeface="+mn-lt"/>
              </a:rPr>
              <a:t>A distinct (typically remote) controller interacts with local control agents (</a:t>
            </a:r>
            <a:r>
              <a:rPr lang="en-US" altLang="en-US" sz="2400" dirty="0" smtClean="0">
                <a:latin typeface="+mn-lt"/>
              </a:rPr>
              <a:t>C</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s)</a:t>
            </a:r>
            <a:endParaRPr lang="en-US" altLang="en-US" sz="2400" dirty="0">
              <a:latin typeface="+mn-lt"/>
            </a:endParaRPr>
          </a:p>
        </p:txBody>
      </p:sp>
      <p:pic>
        <p:nvPicPr>
          <p:cNvPr id="6" name="Picture 5" descr="A diagram has 2 parts. Part 1. A dotted horizontal line divides the diagram. Above, control plane, has 5 blank tables in a row, and a large oval, remote controller, above the tables. On either end of the tables are 1 server each. Below, data plane. 5 divided routers. Between each router is a table. The first router has the table labeled, local forwarding table. The table has 4 rows and 2 columns, header and output. Row 1. Header, 0 1 0 0. Output, 3. Row 2. Header, 0 1 1 0. Output, 2. Row 3. Header, 0 1 1 1. Output, 2. Row 4. Header, 1 0 0 1. Output, 1. From the top of each table, a double ended arrow points up, through the top of the router, passed the dotted line, to the part, remote controller, in the top half. Part 2. A packet moves toward a group of routers. The packet is labeled, 0 1 1 0. Notes, values in arriving packet’s header. The packet moves toward a router. The router has 3 wires, 1, 2, and 3, connecting it to 3 other routers. The 5 routers are arranged in a pentagon, with each router wired to 3 other router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8339" y="2969985"/>
            <a:ext cx="5543550" cy="3124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a:t>
            </a:r>
            <a:endParaRPr lang="en-US" dirty="0"/>
          </a:p>
        </p:txBody>
      </p:sp>
      <p:sp>
        <p:nvSpPr>
          <p:cNvPr id="3" name="Text Placeholder 2"/>
          <p:cNvSpPr>
            <a:spLocks noGrp="1"/>
          </p:cNvSpPr>
          <p:nvPr>
            <p:ph type="body" idx="1"/>
          </p:nvPr>
        </p:nvSpPr>
        <p:spPr>
          <a:xfrm>
            <a:off x="457200" y="1600200"/>
            <a:ext cx="8229600" cy="2362200"/>
          </a:xfrm>
        </p:spPr>
        <p:txBody>
          <a:bodyPr/>
          <a:lstStyle/>
          <a:p>
            <a:pPr marL="0" indent="0">
              <a:buNone/>
            </a:pPr>
            <a:r>
              <a:rPr lang="en-US" altLang="en-US" sz="2200" b="1" dirty="0">
                <a:solidFill>
                  <a:schemeClr val="tx1"/>
                </a:solidFill>
                <a:latin typeface="+mn-lt"/>
              </a:rPr>
              <a:t>Q: </a:t>
            </a:r>
            <a:r>
              <a:rPr lang="en-US" altLang="en-US" sz="2200" dirty="0">
                <a:latin typeface="+mn-lt"/>
              </a:rPr>
              <a:t>What </a:t>
            </a:r>
            <a:r>
              <a:rPr lang="en-US" altLang="en-US" sz="2200" b="1" dirty="0">
                <a:solidFill>
                  <a:schemeClr val="tx1"/>
                </a:solidFill>
                <a:latin typeface="+mn-lt"/>
              </a:rPr>
              <a:t>service model </a:t>
            </a:r>
            <a:r>
              <a:rPr lang="en-US" altLang="en-US" sz="2200" dirty="0">
                <a:latin typeface="+mn-lt"/>
              </a:rPr>
              <a:t>for </a:t>
            </a:r>
            <a:r>
              <a:rPr lang="en-US" altLang="ja-JP" sz="2200" dirty="0" smtClean="0">
                <a:latin typeface="+mn-lt"/>
              </a:rPr>
              <a:t>“channel” </a:t>
            </a:r>
            <a:r>
              <a:rPr lang="en-US" altLang="ja-JP" sz="2200" dirty="0">
                <a:latin typeface="+mn-lt"/>
              </a:rPr>
              <a:t>transporting datagrams from sender to receiver</a:t>
            </a:r>
            <a:r>
              <a:rPr lang="en-US" altLang="ja-JP" sz="2200" dirty="0" smtClean="0">
                <a:latin typeface="+mn-lt"/>
              </a:rPr>
              <a:t>?</a:t>
            </a:r>
            <a:endParaRPr lang="en-US" altLang="ja-JP" sz="2200" dirty="0" smtClean="0">
              <a:latin typeface="+mn-lt"/>
            </a:endParaRPr>
          </a:p>
          <a:p>
            <a:pPr>
              <a:buFont typeface="Wingdings" panose="05000000000000000000" charset="0"/>
              <a:buNone/>
              <a:defRPr/>
            </a:pPr>
            <a:r>
              <a:rPr lang="en-US" sz="2200" b="1" dirty="0">
                <a:solidFill>
                  <a:schemeClr val="tx1"/>
                </a:solidFill>
                <a:latin typeface="+mn-lt"/>
              </a:rPr>
              <a:t>example services for individual datagrams:</a:t>
            </a:r>
            <a:endParaRPr lang="en-US" sz="2200" b="1" dirty="0">
              <a:solidFill>
                <a:schemeClr val="tx1"/>
              </a:solidFill>
              <a:latin typeface="+mn-lt"/>
            </a:endParaRPr>
          </a:p>
          <a:p>
            <a:pPr>
              <a:defRPr/>
            </a:pPr>
            <a:r>
              <a:rPr lang="en-US" sz="2200" dirty="0">
                <a:latin typeface="+mn-lt"/>
              </a:rPr>
              <a:t>guaranteed delivery</a:t>
            </a:r>
            <a:endParaRPr lang="en-US" sz="2200" dirty="0">
              <a:latin typeface="+mn-lt"/>
            </a:endParaRPr>
          </a:p>
          <a:p>
            <a:pPr>
              <a:defRPr/>
            </a:pPr>
            <a:r>
              <a:rPr lang="en-US" sz="2200" dirty="0">
                <a:latin typeface="+mn-lt"/>
              </a:rPr>
              <a:t>guaranteed delivery with less than 40 msec </a:t>
            </a:r>
            <a:r>
              <a:rPr lang="en-US" sz="2200" dirty="0" smtClean="0">
                <a:latin typeface="+mn-lt"/>
              </a:rPr>
              <a:t>delay</a:t>
            </a:r>
            <a:endParaRPr lang="en-US" sz="2200" dirty="0" smtClean="0">
              <a:latin typeface="+mn-lt"/>
            </a:endParaRPr>
          </a:p>
        </p:txBody>
      </p:sp>
      <p:sp>
        <p:nvSpPr>
          <p:cNvPr id="4" name="Text Placeholder 3"/>
          <p:cNvSpPr>
            <a:spLocks noGrp="1"/>
          </p:cNvSpPr>
          <p:nvPr>
            <p:ph type="body" idx="2"/>
          </p:nvPr>
        </p:nvSpPr>
        <p:spPr>
          <a:xfrm>
            <a:off x="457200" y="4021392"/>
            <a:ext cx="8229600" cy="2163763"/>
          </a:xfrm>
        </p:spPr>
        <p:txBody>
          <a:bodyPr/>
          <a:lstStyle/>
          <a:p>
            <a:pPr>
              <a:buFont typeface="Wingdings" panose="05000000000000000000" pitchFamily="2" charset="2"/>
              <a:buNone/>
            </a:pPr>
            <a:r>
              <a:rPr lang="en-US" altLang="en-US" sz="2200" b="1" dirty="0">
                <a:solidFill>
                  <a:schemeClr val="tx1"/>
                </a:solidFill>
                <a:latin typeface="+mn-lt"/>
                <a:ea typeface="MS PGothic" panose="020B0600070205080204" charset="-128"/>
                <a:cs typeface="MS PGothic" panose="020B0600070205080204" charset="-128"/>
              </a:rPr>
              <a:t>example services for a flow of datagrams:</a:t>
            </a:r>
            <a:endParaRPr lang="en-US" altLang="en-US" sz="2200" b="1" dirty="0">
              <a:solidFill>
                <a:schemeClr val="tx1"/>
              </a:solidFill>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in-order datagram delivery</a:t>
            </a:r>
            <a:endParaRPr lang="en-US" altLang="en-US" sz="2200" dirty="0">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guaranteed minimum bandwidth to flow</a:t>
            </a:r>
            <a:endParaRPr lang="en-US" altLang="en-US" sz="2200" dirty="0">
              <a:latin typeface="+mn-lt"/>
              <a:ea typeface="MS PGothic" panose="020B0600070205080204" charset="-128"/>
              <a:cs typeface="MS PGothic" panose="020B0600070205080204" charset="-128"/>
            </a:endParaRPr>
          </a:p>
          <a:p>
            <a:r>
              <a:rPr lang="en-US" altLang="en-US" sz="2200" dirty="0">
                <a:latin typeface="+mn-lt"/>
                <a:ea typeface="MS PGothic" panose="020B0600070205080204" charset="-128"/>
                <a:cs typeface="MS PGothic" panose="020B0600070205080204" charset="-128"/>
              </a:rPr>
              <a:t>restrictions on changes in inter-packet </a:t>
            </a:r>
            <a:r>
              <a:rPr lang="en-US" altLang="en-US" sz="2200" dirty="0" smtClean="0">
                <a:latin typeface="+mn-lt"/>
                <a:ea typeface="MS PGothic" panose="020B0600070205080204" charset="-128"/>
                <a:cs typeface="MS PGothic" panose="020B0600070205080204" charset="-128"/>
              </a:rPr>
              <a:t>spacing</a:t>
            </a:r>
            <a:endParaRPr lang="en-US" altLang="en-US" sz="2200" dirty="0">
              <a:latin typeface="+mn-lt"/>
              <a:ea typeface="MS PGothic" panose="020B0600070205080204" charset="-128"/>
              <a:cs typeface="MS PGothic" panose="020B0600070205080204" charset="-128"/>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5ea32785-107e-4fd5-8287-9c5ab0d22010"/>
  <p:tag name="COMMONDATA" val="eyJoZGlkIjoiNTJiN2JjNzJkOThlMTZhMGY4NDdhNGU2OTEyYWM2M2YifQ=="/>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16931</Words>
  <Application>WPS 演示</Application>
  <PresentationFormat>On-screen Show (4:3)</PresentationFormat>
  <Paragraphs>680</Paragraphs>
  <Slides>78</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78</vt:i4>
      </vt:variant>
    </vt:vector>
  </HeadingPairs>
  <TitlesOfParts>
    <vt:vector size="97" baseType="lpstr">
      <vt:lpstr>Arial</vt:lpstr>
      <vt:lpstr>宋体</vt:lpstr>
      <vt:lpstr>Wingdings</vt:lpstr>
      <vt:lpstr>Arial</vt:lpstr>
      <vt:lpstr>Times New Roman</vt:lpstr>
      <vt:lpstr>Noto Sans Symbols</vt:lpstr>
      <vt:lpstr>Segoe Print</vt:lpstr>
      <vt:lpstr>Verdana</vt:lpstr>
      <vt:lpstr>Verdana</vt:lpstr>
      <vt:lpstr>Times New Roman</vt:lpstr>
      <vt:lpstr>MS PGothic</vt:lpstr>
      <vt:lpstr>Wingdings</vt:lpstr>
      <vt:lpstr>微软雅黑</vt:lpstr>
      <vt:lpstr>Arial Unicode MS</vt:lpstr>
      <vt:lpstr>Gill Sans MT</vt:lpstr>
      <vt:lpstr>508 Lecture</vt:lpstr>
      <vt:lpstr>1_508 Lecture</vt:lpstr>
      <vt:lpstr>Equation.DSMT4</vt:lpstr>
      <vt:lpstr>Equation.DSMT4</vt:lpstr>
      <vt:lpstr>Computer Networking: A Top Down Approach</vt:lpstr>
      <vt:lpstr>Learning Objectives (1 of 7)</vt:lpstr>
      <vt:lpstr>Chapter 4: Network Layer</vt:lpstr>
      <vt:lpstr>Network Layer</vt:lpstr>
      <vt:lpstr>Two Key Network-Layer Functions</vt:lpstr>
      <vt:lpstr>Network Layer: Data Plane, Control Plane</vt:lpstr>
      <vt:lpstr>Per-Router Control Plane</vt:lpstr>
      <vt:lpstr>Logically Centralized Control Plane</vt:lpstr>
      <vt:lpstr>Network Service Model</vt:lpstr>
      <vt:lpstr>Network Layer Service Models:</vt:lpstr>
      <vt:lpstr>Learning Objectives (2 of 7)</vt:lpstr>
      <vt:lpstr>Router Architecture Overview</vt:lpstr>
      <vt:lpstr>Input Port Functions (1 of 2)</vt:lpstr>
      <vt:lpstr>Input Port Functions (2 of 2)</vt:lpstr>
      <vt:lpstr>Destination-Based Forwarding</vt:lpstr>
      <vt:lpstr>Longest Prefix Matching (1 of 2)</vt:lpstr>
      <vt:lpstr>Longest Prefix Matching (2 of 2)</vt:lpstr>
      <vt:lpstr>Switching Fabrics</vt:lpstr>
      <vt:lpstr>Switching via Memory</vt:lpstr>
      <vt:lpstr>Switching via a Bus</vt:lpstr>
      <vt:lpstr>Switching via Interconnection Network</vt:lpstr>
      <vt:lpstr>Input Port Queuing</vt:lpstr>
      <vt:lpstr>Output Ports</vt:lpstr>
      <vt:lpstr>Output Port Queueing</vt:lpstr>
      <vt:lpstr>How Much Buffering?</vt:lpstr>
      <vt:lpstr>Scheduling Mechanisms</vt:lpstr>
      <vt:lpstr>Scheduling Policies: Priority</vt:lpstr>
      <vt:lpstr>Scheduling Policies: Round Robin</vt:lpstr>
      <vt:lpstr>Scheduling Policies: Weighted Fair Queuing</vt:lpstr>
      <vt:lpstr>Learning Objectives (3 of 7)</vt:lpstr>
      <vt:lpstr>The Internet Network Layer</vt:lpstr>
      <vt:lpstr>I P Datagram Format</vt:lpstr>
      <vt:lpstr>I P Fragmentation, Reassembly (1 of 2)</vt:lpstr>
      <vt:lpstr>I P Fragmentation, Reassembly (2 of 2)</vt:lpstr>
      <vt:lpstr>Learning Objectives (4 of 7)</vt:lpstr>
      <vt:lpstr>I P Addressing: Introduction (1 of 2)</vt:lpstr>
      <vt:lpstr>I P Addressing: Introduction (2 of 2)</vt:lpstr>
      <vt:lpstr>Subnets (1 of 3)</vt:lpstr>
      <vt:lpstr>Subnets (2 of 3)</vt:lpstr>
      <vt:lpstr>Subnets (3 of 3)</vt:lpstr>
      <vt:lpstr>I P Addressing: C I D R</vt:lpstr>
      <vt:lpstr>I P Addresses: How to Get One? (1 of 2)</vt:lpstr>
      <vt:lpstr>D H C P: Dynamic Host Configuration Protocol</vt:lpstr>
      <vt:lpstr>D H C P Client-Server Scenario (1 of 2)</vt:lpstr>
      <vt:lpstr>D H C P Client-Server Scenario (2 of 2)</vt:lpstr>
      <vt:lpstr>D H C P: More Than I P Addresses</vt:lpstr>
      <vt:lpstr>D H C P: Example (1 of 2)</vt:lpstr>
      <vt:lpstr>D H C P: Example (2 of 2)</vt:lpstr>
      <vt:lpstr>D H C P: Wireshark Output (Home LAN)</vt:lpstr>
      <vt:lpstr>I P Addresses: How to Get One? (2 of 2)</vt:lpstr>
      <vt:lpstr>Hierarchical Addressing: Route Aggregation</vt:lpstr>
      <vt:lpstr>Hierarchical Addressing: More Specific Routes</vt:lpstr>
      <vt:lpstr>I P Addressing: The Last Word</vt:lpstr>
      <vt:lpstr>N A T: Network Address Translation (1 of 5)</vt:lpstr>
      <vt:lpstr>N A T: Network Address Translation (2 of 5)</vt:lpstr>
      <vt:lpstr>N A T: Network Address Translation (3 of 5)</vt:lpstr>
      <vt:lpstr>N A T: Network Address Translation (4 of 5)</vt:lpstr>
      <vt:lpstr>N A T: Network Address Translation (5 of 5)</vt:lpstr>
      <vt:lpstr>Learning Objectives (5 of 7)</vt:lpstr>
      <vt:lpstr>I P v 6: Motivation</vt:lpstr>
      <vt:lpstr>I P v 6 Datagram Format</vt:lpstr>
      <vt:lpstr>Other Changes from I P v 4</vt:lpstr>
      <vt:lpstr>Transition from I P v 4 to I P v 6</vt:lpstr>
      <vt:lpstr>Tunneling (1 of 2)</vt:lpstr>
      <vt:lpstr>Tunneling (2 of 2)</vt:lpstr>
      <vt:lpstr>I P v 6: Adoption</vt:lpstr>
      <vt:lpstr>Learning Objectives (6 of 7)</vt:lpstr>
      <vt:lpstr>Generalized Forwarding and S D N</vt:lpstr>
      <vt:lpstr>OpenFlow Data Plane Abstraction (1 of 2)</vt:lpstr>
      <vt:lpstr>OpenFlow Data Plane Abstraction (2 of 2)</vt:lpstr>
      <vt:lpstr>OpenFlow: Flow Table Entries</vt:lpstr>
      <vt:lpstr>Example (1 of 2)</vt:lpstr>
      <vt:lpstr>Example (2 of 2)</vt:lpstr>
      <vt:lpstr>OpenFlow Abstraction (1 of 2)</vt:lpstr>
      <vt:lpstr>OpenFlow Abstraction (2 of 2)</vt:lpstr>
      <vt:lpstr>OpenFlow Example</vt:lpstr>
      <vt:lpstr>Learning Objectives (7 of 7)</vt:lpstr>
      <vt:lpstr>Copyright</vt:lpstr>
    </vt:vector>
  </TitlesOfParts>
  <Company>SPi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A Top Down Approach, 7e</dc:title>
  <dc:creator>Kurose/Ross</dc:creator>
  <cp:keywords>Computer Networking</cp:keywords>
  <dc:subject>Computer Science</dc:subject>
  <cp:lastModifiedBy>whitebear</cp:lastModifiedBy>
  <cp:revision>1061</cp:revision>
  <dcterms:created xsi:type="dcterms:W3CDTF">2022-11-02T15:39:00Z</dcterms:created>
  <dcterms:modified xsi:type="dcterms:W3CDTF">2022-11-17T03:40:31Z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ICV">
    <vt:lpwstr>86F76AA4FDE6498A81F8C500B42205B0</vt:lpwstr>
  </property>
  <property fmtid="{D5CDD505-2E9C-101B-9397-08002B2CF9AE}" pid="9" name="KSOProductBuildVer">
    <vt:lpwstr>2052-11.1.0.12651</vt:lpwstr>
  </property>
</Properties>
</file>