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257" r:id="rId2"/>
    <p:sldId id="271" r:id="rId3"/>
    <p:sldId id="261" r:id="rId4"/>
    <p:sldId id="262" r:id="rId5"/>
    <p:sldId id="263" r:id="rId6"/>
    <p:sldId id="264" r:id="rId7"/>
    <p:sldId id="265" r:id="rId8"/>
    <p:sldId id="267" r:id="rId9"/>
    <p:sldId id="268" r:id="rId10"/>
    <p:sldId id="266" r:id="rId11"/>
    <p:sldId id="276" r:id="rId12"/>
    <p:sldId id="272" r:id="rId13"/>
    <p:sldId id="278" r:id="rId14"/>
    <p:sldId id="277" r:id="rId15"/>
    <p:sldId id="279" r:id="rId16"/>
    <p:sldId id="280" r:id="rId17"/>
    <p:sldId id="676" r:id="rId18"/>
    <p:sldId id="677" r:id="rId1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20"/>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长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长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长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接连接符​​(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en-US" dirty="0"/>
          </a:p>
        </p:txBody>
      </p:sp>
      <p:sp>
        <p:nvSpPr>
          <p:cNvPr id="20" name="日期占位符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YaHei UI" panose="020B0503020204020204" pitchFamily="34" charset="-122"/>
                <a:ea typeface="Microsoft YaHei UI" panose="020B0503020204020204" pitchFamily="34" charset="-122"/>
              </a:defRPr>
            </a:lvl1pPr>
          </a:lstStyle>
          <a:p>
            <a:fld id="{F0FFF072-75C7-44FC-8C73-D7DEB070128D}" type="datetime1">
              <a:rPr lang="zh-CN" altLang="en-US" smtClean="0"/>
              <a:t>2023/2/19</a:t>
            </a:fld>
            <a:endParaRPr lang="en-US" dirty="0"/>
          </a:p>
        </p:txBody>
      </p:sp>
      <p:sp>
        <p:nvSpPr>
          <p:cNvPr id="21" name="页脚占位符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22" name="幻灯片编号占位符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F1116B61-8AFC-4CC4-AF95-DF5E2C758192}" type="datetime1">
              <a:rPr lang="zh-CN" altLang="en-US" smtClean="0"/>
              <a:t>2023/2/19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91600" y="762000"/>
            <a:ext cx="2362200" cy="5257800"/>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762000"/>
            <a:ext cx="8077200" cy="52578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3E30B1CA-5CDD-40C6-B3D4-F19C60D48989}" type="datetime1">
              <a:rPr lang="zh-CN" altLang="en-US" smtClean="0"/>
              <a:t>2023/2/19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E355DD5-1720-40A4-B380-20F1C19FAD03}" type="datetime1">
              <a:rPr lang="zh-CN" altLang="en-US" smtClean="0"/>
              <a:t>2023/2/19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5" name="长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长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长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长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grpSp>
        <p:nvGrpSpPr>
          <p:cNvPr id="16" name="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接连接符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YaHei UI" panose="020B0503020204020204" pitchFamily="34" charset="-122"/>
                <a:ea typeface="Microsoft YaHei UI" panose="020B0503020204020204" pitchFamily="34" charset="-122"/>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YaHei UI" panose="020B0503020204020204" pitchFamily="34" charset="-122"/>
                <a:ea typeface="Microsoft YaHei UI" panose="020B0503020204020204" pitchFamily="34" charset="-122"/>
                <a:cs typeface="+mn-cs"/>
              </a:defRPr>
            </a:lvl1pPr>
          </a:lstStyle>
          <a:p>
            <a:fld id="{2B93C77E-1F96-468D-8A96-547A00E1EDB4}" type="datetime1">
              <a:rPr lang="zh-CN" altLang="en-US" smtClean="0"/>
              <a:t>2023/2/19</a:t>
            </a:fld>
            <a:endParaRPr dirty="0"/>
          </a:p>
        </p:txBody>
      </p:sp>
      <p:sp>
        <p:nvSpPr>
          <p:cNvPr id="5" name="页脚占位符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69DB2AB6-BB70-4453-B002-DB059848ADBB}" type="datetime1">
              <a:rPr lang="zh-CN" altLang="en-US" smtClean="0"/>
              <a:t>2023/2/19</a:t>
            </a:fld>
            <a:endParaRPr lang="en-US"/>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p:cNvSpPr>
            <a:spLocks noGrp="1"/>
          </p:cNvSpPr>
          <p:nvPr>
            <p:ph type="dt" sz="half" idx="10"/>
          </p:nvPr>
        </p:nvSpPr>
        <p:spPr/>
        <p:txBody>
          <a:bodyPr rtlCol="0"/>
          <a:lstStyle/>
          <a:p>
            <a:pPr rtl="0"/>
            <a:fld id="{EE3B7C30-D6FF-4D1D-BAA3-30D9C62DC2C2}" type="datetime1">
              <a:rPr lang="zh-CN" altLang="en-US" smtClean="0"/>
              <a:t>2023/2/19</a:t>
            </a:fld>
            <a:endParaRPr lang="en-US"/>
          </a:p>
        </p:txBody>
      </p:sp>
      <p:sp>
        <p:nvSpPr>
          <p:cNvPr id="8" name="页脚占位符 7"/>
          <p:cNvSpPr>
            <a:spLocks noGrp="1"/>
          </p:cNvSpPr>
          <p:nvPr>
            <p:ph type="ftr" sz="quarter" idx="11"/>
          </p:nvPr>
        </p:nvSpPr>
        <p:spPr/>
        <p:txBody>
          <a:bodyPr rtlCol="0"/>
          <a:lstStyle/>
          <a:p>
            <a:pPr rtl="0"/>
            <a:endParaRPr lang="en-US"/>
          </a:p>
        </p:txBody>
      </p:sp>
      <p:sp>
        <p:nvSpPr>
          <p:cNvPr id="9" name="灯片编号占位符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B1A083C-3DF1-4D7D-B8C7-92909521157B}" type="datetime1">
              <a:rPr lang="zh-CN" altLang="en-US" smtClean="0"/>
              <a:t>2023/2/19</a:t>
            </a:fld>
            <a:endParaRPr lang="en-US"/>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6D40E74A-E5D1-48E6-803A-2F186739B7B8}" type="datetime1">
              <a:rPr lang="zh-CN" altLang="en-US" smtClean="0"/>
              <a:t>2023/2/19</a:t>
            </a:fld>
            <a:endParaRPr lang="en-US"/>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685800" y="609600"/>
            <a:ext cx="6858000" cy="5334000"/>
          </a:xfrm>
        </p:spPr>
        <p:txBody>
          <a:bodyPr rtlCol="0"/>
          <a:lstStyle>
            <a:lvl1pPr>
              <a:defRPr sz="19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E4AE443-9521-4BED-AB6B-2A5C380BF0D6}" type="datetime1">
              <a:rPr lang="zh-CN" altLang="en-US" smtClean="0"/>
              <a:t>2023/2/19</a:t>
            </a:fld>
            <a:endParaRPr lang="en-US"/>
          </a:p>
        </p:txBody>
      </p:sp>
      <p:sp>
        <p:nvSpPr>
          <p:cNvPr id="9" name="页脚占位符 8"/>
          <p:cNvSpPr>
            <a:spLocks noGrp="1"/>
          </p:cNvSpPr>
          <p:nvPr>
            <p:ph type="ftr" sz="quarter" idx="11"/>
          </p:nvPr>
        </p:nvSpPr>
        <p:spPr>
          <a:xfrm>
            <a:off x="685801" y="6035040"/>
            <a:ext cx="4584700" cy="365760"/>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en-US"/>
          </a:p>
        </p:txBody>
      </p:sp>
      <p:sp>
        <p:nvSpPr>
          <p:cNvPr id="11" name="灯片编号占位符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5" name="日期占位符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fld id="{6B85E54B-6207-4148-BA3E-E74DFD2782BA}" type="datetime1">
              <a:rPr lang="zh-CN" altLang="en-US" smtClean="0"/>
              <a:t>2023/2/19</a:t>
            </a:fld>
            <a:endParaRPr lang="en-US" dirty="0"/>
          </a:p>
        </p:txBody>
      </p:sp>
      <p:sp>
        <p:nvSpPr>
          <p:cNvPr id="6" name="页脚占位符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cs typeface="+mn-cs"/>
              </a:defRPr>
            </a:lvl1pPr>
          </a:lstStyle>
          <a:p>
            <a:pPr algn="l"/>
            <a:endParaRPr lang="zh-CN" altLang="en-US"/>
          </a:p>
        </p:txBody>
      </p:sp>
      <p:sp>
        <p:nvSpPr>
          <p:cNvPr id="7" name="灯片编号占位符 6"/>
          <p:cNvSpPr>
            <a:spLocks noGrp="1"/>
          </p:cNvSpPr>
          <p:nvPr>
            <p:ph type="sldNum" sz="quarter" idx="12"/>
          </p:nvPr>
        </p:nvSpPr>
        <p:spPr>
          <a:xfrm>
            <a:off x="10396728" y="6035040"/>
            <a:ext cx="1225296" cy="365760"/>
          </a:xfrm>
        </p:spPr>
        <p:txBody>
          <a:bodyPr rtlCol="0"/>
          <a:lstStyle>
            <a:lvl1pPr>
              <a:defRPr>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
        <p:nvSpPr>
          <p:cNvPr id="12" name="长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长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标题占位符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957BDC0-C26A-4ED8-9FCC-9BB02853F167}" type="datetime1">
              <a:rPr lang="zh-CN" altLang="en-US" smtClean="0"/>
              <a:t>2023/2/19</a:t>
            </a:fld>
            <a:endParaRPr lang="en-US" dirty="0"/>
          </a:p>
        </p:txBody>
      </p:sp>
      <p:sp>
        <p:nvSpPr>
          <p:cNvPr id="5" name="页脚占位符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徽标特写&#10;&#10;说明自动生成">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长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长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zh-CN" altLang="en-US" sz="4400" dirty="0">
                <a:solidFill>
                  <a:schemeClr val="tx1"/>
                </a:solidFill>
              </a:rPr>
              <a:t>电路与电子学</a:t>
            </a:r>
            <a:endParaRPr lang="zh-cn" sz="4400" dirty="0">
              <a:solidFill>
                <a:schemeClr val="tx1"/>
              </a:solidFill>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zh-CN" altLang="en-US" dirty="0">
                <a:solidFill>
                  <a:schemeClr val="tx1"/>
                </a:solidFill>
              </a:rPr>
              <a:t>周末学习</a:t>
            </a:r>
            <a:endParaRPr lang="zh-cn"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B488152-EA8E-8CC6-0C2F-C5FAFCCE8C91}"/>
              </a:ext>
            </a:extLst>
          </p:cNvPr>
          <p:cNvSpPr>
            <a:spLocks noGrp="1"/>
          </p:cNvSpPr>
          <p:nvPr>
            <p:ph type="dt" sz="half" idx="10"/>
          </p:nvPr>
        </p:nvSpPr>
        <p:spPr>
          <a:xfrm>
            <a:off x="7685640" y="6492240"/>
            <a:ext cx="2893045" cy="3657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355DD5-1720-40A4-B380-20F1C19FAD03}" type="datetime1">
              <a:rPr kumimoji="0" lang="zh-CN" altLang="en-US" sz="800" b="0" i="0" u="none" strike="noStrike" kern="1200" cap="none" spc="0" normalizeH="0" baseline="0" noProof="0" smtClean="0">
                <a:ln>
                  <a:noFill/>
                </a:ln>
                <a:solidFill>
                  <a:prstClr val="black">
                    <a:lumMod val="75000"/>
                    <a:lumOff val="25000"/>
                  </a:prstClr>
                </a:solidFill>
                <a:effectLst/>
                <a:uLnTx/>
                <a:uFillTx/>
                <a:latin typeface="Microsoft YaHei UI" panose="020B0503020204020204" pitchFamily="34" charset="-122"/>
                <a:ea typeface="Microsoft YaHei UI"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2023/2/19</a:t>
            </a:fld>
            <a:endParaRPr kumimoji="0" lang="en-US" sz="800" b="0" i="0" u="none" strike="noStrike" kern="1200" cap="none" spc="0" normalizeH="0" baseline="0" noProof="0" dirty="0">
              <a:ln>
                <a:noFill/>
              </a:ln>
              <a:solidFill>
                <a:prstClr val="black">
                  <a:lumMod val="75000"/>
                  <a:lumOff val="25000"/>
                </a:prst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标题 1">
            <a:extLst>
              <a:ext uri="{FF2B5EF4-FFF2-40B4-BE49-F238E27FC236}">
                <a16:creationId xmlns:a16="http://schemas.microsoft.com/office/drawing/2014/main" id="{041D8577-7DD2-2880-0DB2-0E2E7DA8DFEE}"/>
              </a:ext>
            </a:extLst>
          </p:cNvPr>
          <p:cNvSpPr>
            <a:spLocks noGrp="1"/>
          </p:cNvSpPr>
          <p:nvPr>
            <p:ph type="title"/>
          </p:nvPr>
        </p:nvSpPr>
        <p:spPr>
          <a:xfrm>
            <a:off x="616139" y="1100832"/>
            <a:ext cx="5920877" cy="1371600"/>
          </a:xfrm>
        </p:spPr>
        <p:txBody>
          <a:bodyPr rtlCol="0">
            <a:noAutofit/>
          </a:bodyPr>
          <a:lstStyle/>
          <a:p>
            <a:pPr rtl="0">
              <a:lnSpc>
                <a:spcPct val="100000"/>
              </a:lnSpc>
              <a:spcBef>
                <a:spcPts val="0"/>
              </a:spcBef>
            </a:pPr>
            <a:r>
              <a:rPr lang="en-US" altLang="zh-CN" sz="2000" dirty="0">
                <a:solidFill>
                  <a:srgbClr val="0000FF"/>
                </a:solidFill>
                <a:latin typeface="华文楷体" panose="02010600040101010101" pitchFamily="2" charset="-122"/>
                <a:ea typeface="华文楷体" panose="02010600040101010101" pitchFamily="2" charset="-122"/>
              </a:rPr>
              <a:t>6</a:t>
            </a:r>
            <a:r>
              <a:rPr lang="zh-CN" altLang="en-US" sz="2000" dirty="0">
                <a:solidFill>
                  <a:srgbClr val="0000FF"/>
                </a:solidFill>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用迭代法设计一个比较两个 </a:t>
            </a:r>
            <a:r>
              <a:rPr lang="en-US" altLang="zh-CN" sz="2000" dirty="0">
                <a:latin typeface="华文楷体" panose="02010600040101010101" pitchFamily="2" charset="-122"/>
                <a:ea typeface="华文楷体" panose="02010600040101010101" pitchFamily="2" charset="-122"/>
              </a:rPr>
              <a:t>4 </a:t>
            </a:r>
            <a:r>
              <a:rPr lang="zh-CN" altLang="en-US" sz="2000" dirty="0">
                <a:latin typeface="华文楷体" panose="02010600040101010101" pitchFamily="2" charset="-122"/>
                <a:ea typeface="华文楷体" panose="02010600040101010101" pitchFamily="2" charset="-122"/>
              </a:rPr>
              <a:t>位无符号数 </a:t>
            </a:r>
            <a:r>
              <a:rPr lang="en-US" altLang="zh-CN" sz="2000" dirty="0">
                <a:latin typeface="华文楷体" panose="02010600040101010101" pitchFamily="2" charset="-122"/>
                <a:ea typeface="华文楷体" panose="02010600040101010101" pitchFamily="2" charset="-122"/>
              </a:rPr>
              <a:t>A </a:t>
            </a:r>
            <a:r>
              <a:rPr lang="zh-CN" altLang="en-US" sz="2000" dirty="0">
                <a:latin typeface="华文楷体" panose="02010600040101010101" pitchFamily="2" charset="-122"/>
                <a:ea typeface="华文楷体" panose="02010600040101010101" pitchFamily="2" charset="-122"/>
              </a:rPr>
              <a:t>和 </a:t>
            </a:r>
            <a:r>
              <a:rPr lang="en-US" altLang="zh-CN" sz="2000" dirty="0">
                <a:latin typeface="华文楷体" panose="02010600040101010101" pitchFamily="2" charset="-122"/>
                <a:ea typeface="华文楷体" panose="02010600040101010101" pitchFamily="2" charset="-122"/>
              </a:rPr>
              <a:t>B </a:t>
            </a:r>
            <a:r>
              <a:rPr lang="zh-CN" altLang="en-US" sz="2000" dirty="0">
                <a:latin typeface="华文楷体" panose="02010600040101010101" pitchFamily="2" charset="-122"/>
                <a:ea typeface="华文楷体" panose="02010600040101010101" pitchFamily="2" charset="-122"/>
              </a:rPr>
              <a:t>的组合逻辑电路。如果 </a:t>
            </a:r>
            <a:r>
              <a:rPr lang="en-US" altLang="zh-CN" sz="2000" dirty="0">
                <a:latin typeface="华文楷体" panose="02010600040101010101" pitchFamily="2" charset="-122"/>
                <a:ea typeface="华文楷体" panose="02010600040101010101" pitchFamily="2" charset="-122"/>
              </a:rPr>
              <a:t>A≥B</a:t>
            </a:r>
            <a:r>
              <a:rPr lang="zh-CN" altLang="en-US" sz="2000" dirty="0">
                <a:latin typeface="华文楷体" panose="02010600040101010101" pitchFamily="2" charset="-122"/>
                <a:ea typeface="华文楷体" panose="02010600040101010101" pitchFamily="2" charset="-122"/>
              </a:rPr>
              <a:t>， 则输出 </a:t>
            </a:r>
            <a:r>
              <a:rPr lang="en-US" altLang="zh-CN" sz="2000" dirty="0">
                <a:latin typeface="华文楷体" panose="02010600040101010101" pitchFamily="2" charset="-122"/>
                <a:ea typeface="华文楷体" panose="02010600040101010101" pitchFamily="2" charset="-122"/>
              </a:rPr>
              <a:t>Z=1</a:t>
            </a:r>
            <a:r>
              <a:rPr lang="zh-CN" altLang="en-US" sz="2000" dirty="0">
                <a:latin typeface="华文楷体" panose="02010600040101010101" pitchFamily="2" charset="-122"/>
                <a:ea typeface="华文楷体" panose="02010600040101010101" pitchFamily="2" charset="-122"/>
              </a:rPr>
              <a:t>，否则 </a:t>
            </a:r>
            <a:r>
              <a:rPr lang="en-US" altLang="zh-CN" sz="2000" dirty="0">
                <a:latin typeface="华文楷体" panose="02010600040101010101" pitchFamily="2" charset="-122"/>
                <a:ea typeface="华文楷体" panose="02010600040101010101" pitchFamily="2" charset="-122"/>
              </a:rPr>
              <a:t>Z=0</a:t>
            </a:r>
            <a:r>
              <a:rPr lang="zh-CN" altLang="en-US" sz="2000" dirty="0">
                <a:latin typeface="华文楷体" panose="02010600040101010101" pitchFamily="2" charset="-122"/>
                <a:ea typeface="华文楷体" panose="02010600040101010101" pitchFamily="2" charset="-122"/>
              </a:rPr>
              <a:t>。对两个 </a:t>
            </a:r>
            <a:r>
              <a:rPr lang="en-US" altLang="zh-CN" sz="2000" dirty="0">
                <a:latin typeface="华文楷体" panose="02010600040101010101" pitchFamily="2" charset="-122"/>
                <a:ea typeface="华文楷体" panose="02010600040101010101" pitchFamily="2" charset="-122"/>
              </a:rPr>
              <a:t>1 </a:t>
            </a:r>
            <a:r>
              <a:rPr lang="zh-CN" altLang="en-US" sz="2000" dirty="0">
                <a:latin typeface="华文楷体" panose="02010600040101010101" pitchFamily="2" charset="-122"/>
                <a:ea typeface="华文楷体" panose="02010600040101010101" pitchFamily="2" charset="-122"/>
              </a:rPr>
              <a:t>位数进行比较的单元电路由下图所示的一个 </a:t>
            </a:r>
            <a:r>
              <a:rPr lang="en-US" altLang="zh-CN" sz="2000" dirty="0">
                <a:latin typeface="华文楷体" panose="02010600040101010101" pitchFamily="2" charset="-122"/>
                <a:ea typeface="华文楷体" panose="02010600040101010101" pitchFamily="2" charset="-122"/>
              </a:rPr>
              <a:t>FPGA </a:t>
            </a:r>
            <a:r>
              <a:rPr lang="zh-CN" altLang="en-US" sz="2000" dirty="0">
                <a:latin typeface="华文楷体" panose="02010600040101010101" pitchFamily="2" charset="-122"/>
                <a:ea typeface="华文楷体" panose="02010600040101010101" pitchFamily="2" charset="-122"/>
              </a:rPr>
              <a:t>逻辑 块实现。要求：</a:t>
            </a:r>
            <a:br>
              <a:rPr lang="en-US" altLang="zh-CN"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）列出单元电路的真值表；</a:t>
            </a:r>
            <a:br>
              <a:rPr lang="en-US" altLang="zh-CN"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）确定单元电路对应 </a:t>
            </a:r>
            <a:r>
              <a:rPr lang="en-US" altLang="zh-CN" sz="2000" dirty="0">
                <a:latin typeface="华文楷体" panose="02010600040101010101" pitchFamily="2" charset="-122"/>
                <a:ea typeface="华文楷体" panose="02010600040101010101" pitchFamily="2" charset="-122"/>
              </a:rPr>
              <a:t>FPGA </a:t>
            </a:r>
            <a:r>
              <a:rPr lang="zh-CN" altLang="en-US" sz="2000" dirty="0">
                <a:latin typeface="华文楷体" panose="02010600040101010101" pitchFamily="2" charset="-122"/>
                <a:ea typeface="华文楷体" panose="02010600040101010101" pitchFamily="2" charset="-122"/>
              </a:rPr>
              <a:t>逻辑块各个控制位的值。</a:t>
            </a:r>
            <a:br>
              <a:rPr lang="en-US" altLang="zh-CN"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）画出整个电路的逻辑图，其中 </a:t>
            </a:r>
            <a:r>
              <a:rPr lang="en-US" altLang="zh-CN" sz="2000" dirty="0">
                <a:latin typeface="华文楷体" panose="02010600040101010101" pitchFamily="2" charset="-122"/>
                <a:ea typeface="华文楷体" panose="02010600040101010101" pitchFamily="2" charset="-122"/>
              </a:rPr>
              <a:t>FPGA </a:t>
            </a:r>
            <a:r>
              <a:rPr lang="zh-CN" altLang="en-US" sz="2000" dirty="0">
                <a:latin typeface="华文楷体" panose="02010600040101010101" pitchFamily="2" charset="-122"/>
                <a:ea typeface="华文楷体" panose="02010600040101010101" pitchFamily="2" charset="-122"/>
              </a:rPr>
              <a:t>逻辑块仅用符号表示即可。</a:t>
            </a:r>
            <a:endParaRPr lang="zh-cn" altLang="en-US" sz="2000"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C1A0B028-D5AF-A0F6-79D8-C8B832DE1410}"/>
              </a:ext>
            </a:extLst>
          </p:cNvPr>
          <p:cNvPicPr>
            <a:picLocks noChangeAspect="1"/>
          </p:cNvPicPr>
          <p:nvPr/>
        </p:nvPicPr>
        <p:blipFill>
          <a:blip r:embed="rId2"/>
          <a:stretch>
            <a:fillRect/>
          </a:stretch>
        </p:blipFill>
        <p:spPr>
          <a:xfrm>
            <a:off x="6608038" y="564426"/>
            <a:ext cx="5048250" cy="4486275"/>
          </a:xfrm>
          <a:prstGeom prst="rect">
            <a:avLst/>
          </a:prstGeom>
        </p:spPr>
      </p:pic>
      <p:pic>
        <p:nvPicPr>
          <p:cNvPr id="10" name="图片 9">
            <a:extLst>
              <a:ext uri="{FF2B5EF4-FFF2-40B4-BE49-F238E27FC236}">
                <a16:creationId xmlns:a16="http://schemas.microsoft.com/office/drawing/2014/main" id="{4C2A37F6-9E44-2E8E-22B3-D36BBE60EAD3}"/>
              </a:ext>
            </a:extLst>
          </p:cNvPr>
          <p:cNvPicPr>
            <a:picLocks noChangeAspect="1"/>
          </p:cNvPicPr>
          <p:nvPr/>
        </p:nvPicPr>
        <p:blipFill>
          <a:blip r:embed="rId3"/>
          <a:stretch>
            <a:fillRect/>
          </a:stretch>
        </p:blipFill>
        <p:spPr>
          <a:xfrm>
            <a:off x="1112853" y="3143250"/>
            <a:ext cx="4000500" cy="3714750"/>
          </a:xfrm>
          <a:prstGeom prst="rect">
            <a:avLst/>
          </a:prstGeom>
        </p:spPr>
      </p:pic>
      <p:sp>
        <p:nvSpPr>
          <p:cNvPr id="12" name="文本框 11">
            <a:extLst>
              <a:ext uri="{FF2B5EF4-FFF2-40B4-BE49-F238E27FC236}">
                <a16:creationId xmlns:a16="http://schemas.microsoft.com/office/drawing/2014/main" id="{0BE638C2-3962-3CB4-EB03-BA9BB5916A5B}"/>
              </a:ext>
            </a:extLst>
          </p:cNvPr>
          <p:cNvSpPr txBox="1"/>
          <p:nvPr/>
        </p:nvSpPr>
        <p:spPr>
          <a:xfrm>
            <a:off x="535712" y="3143250"/>
            <a:ext cx="742511" cy="523220"/>
          </a:xfrm>
          <a:prstGeom prst="rect">
            <a:avLst/>
          </a:prstGeom>
          <a:noFill/>
        </p:spPr>
        <p:txBody>
          <a:bodyPr wrap="none" rtlCol="0">
            <a:spAutoFit/>
          </a:bodyPr>
          <a:lstStyle/>
          <a:p>
            <a:r>
              <a:rPr lang="en-US" altLang="zh-CN" sz="2800" dirty="0">
                <a:solidFill>
                  <a:srgbClr val="0000FF"/>
                </a:solidFill>
              </a:rPr>
              <a:t>1</a:t>
            </a:r>
            <a:r>
              <a:rPr lang="zh-CN" altLang="en-US" sz="2800" dirty="0">
                <a:solidFill>
                  <a:srgbClr val="0000FF"/>
                </a:solidFill>
              </a:rPr>
              <a:t>）</a:t>
            </a:r>
          </a:p>
        </p:txBody>
      </p:sp>
      <p:pic>
        <p:nvPicPr>
          <p:cNvPr id="14" name="图片 13">
            <a:extLst>
              <a:ext uri="{FF2B5EF4-FFF2-40B4-BE49-F238E27FC236}">
                <a16:creationId xmlns:a16="http://schemas.microsoft.com/office/drawing/2014/main" id="{0697AD3C-C892-9C18-E309-003C36D3982A}"/>
              </a:ext>
            </a:extLst>
          </p:cNvPr>
          <p:cNvPicPr>
            <a:picLocks noChangeAspect="1"/>
          </p:cNvPicPr>
          <p:nvPr/>
        </p:nvPicPr>
        <p:blipFill>
          <a:blip r:embed="rId4"/>
          <a:stretch>
            <a:fillRect/>
          </a:stretch>
        </p:blipFill>
        <p:spPr>
          <a:xfrm>
            <a:off x="7660659" y="5541597"/>
            <a:ext cx="2979870" cy="322449"/>
          </a:xfrm>
          <a:prstGeom prst="rect">
            <a:avLst/>
          </a:prstGeom>
        </p:spPr>
      </p:pic>
      <p:pic>
        <p:nvPicPr>
          <p:cNvPr id="16" name="图片 15">
            <a:extLst>
              <a:ext uri="{FF2B5EF4-FFF2-40B4-BE49-F238E27FC236}">
                <a16:creationId xmlns:a16="http://schemas.microsoft.com/office/drawing/2014/main" id="{CF39A5C5-19CD-E526-6B78-620EF2FBA567}"/>
              </a:ext>
            </a:extLst>
          </p:cNvPr>
          <p:cNvPicPr>
            <a:picLocks noChangeAspect="1"/>
          </p:cNvPicPr>
          <p:nvPr/>
        </p:nvPicPr>
        <p:blipFill>
          <a:blip r:embed="rId5"/>
          <a:stretch>
            <a:fillRect/>
          </a:stretch>
        </p:blipFill>
        <p:spPr>
          <a:xfrm>
            <a:off x="7222042" y="6001457"/>
            <a:ext cx="3857105" cy="365760"/>
          </a:xfrm>
          <a:prstGeom prst="rect">
            <a:avLst/>
          </a:prstGeom>
        </p:spPr>
      </p:pic>
      <p:sp>
        <p:nvSpPr>
          <p:cNvPr id="17" name="文本框 16">
            <a:extLst>
              <a:ext uri="{FF2B5EF4-FFF2-40B4-BE49-F238E27FC236}">
                <a16:creationId xmlns:a16="http://schemas.microsoft.com/office/drawing/2014/main" id="{6E09BFA5-E263-3DFD-5930-BD5DF29AA8F6}"/>
              </a:ext>
            </a:extLst>
          </p:cNvPr>
          <p:cNvSpPr txBox="1"/>
          <p:nvPr/>
        </p:nvSpPr>
        <p:spPr>
          <a:xfrm>
            <a:off x="6096000" y="5279987"/>
            <a:ext cx="1358064" cy="523220"/>
          </a:xfrm>
          <a:prstGeom prst="rect">
            <a:avLst/>
          </a:prstGeom>
          <a:noFill/>
        </p:spPr>
        <p:txBody>
          <a:bodyPr wrap="none" rtlCol="0">
            <a:spAutoFit/>
          </a:bodyPr>
          <a:lstStyle/>
          <a:p>
            <a:r>
              <a:rPr lang="en-US" altLang="zh-CN" sz="2800" dirty="0">
                <a:solidFill>
                  <a:srgbClr val="0000FF"/>
                </a:solidFill>
              </a:rPr>
              <a:t>2</a:t>
            </a:r>
            <a:r>
              <a:rPr lang="zh-CN" altLang="en-US" sz="2800" dirty="0">
                <a:solidFill>
                  <a:srgbClr val="0000FF"/>
                </a:solidFill>
              </a:rPr>
              <a:t>）</a:t>
            </a:r>
            <a:r>
              <a:rPr lang="zh-CN" altLang="en-US" sz="2400" dirty="0">
                <a:solidFill>
                  <a:srgbClr val="0000FF"/>
                </a:solidFill>
                <a:latin typeface="华文楷体" panose="02010600040101010101" pitchFamily="2" charset="-122"/>
                <a:ea typeface="华文楷体" panose="02010600040101010101" pitchFamily="2" charset="-122"/>
              </a:rPr>
              <a:t>法一</a:t>
            </a:r>
          </a:p>
        </p:txBody>
      </p:sp>
    </p:spTree>
    <p:extLst>
      <p:ext uri="{BB962C8B-B14F-4D97-AF65-F5344CB8AC3E}">
        <p14:creationId xmlns:p14="http://schemas.microsoft.com/office/powerpoint/2010/main" val="92980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B488152-EA8E-8CC6-0C2F-C5FAFCCE8C91}"/>
              </a:ext>
            </a:extLst>
          </p:cNvPr>
          <p:cNvSpPr>
            <a:spLocks noGrp="1"/>
          </p:cNvSpPr>
          <p:nvPr>
            <p:ph type="dt" sz="half" idx="10"/>
          </p:nvPr>
        </p:nvSpPr>
        <p:spPr>
          <a:xfrm>
            <a:off x="7685640" y="6492240"/>
            <a:ext cx="2893045" cy="3657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355DD5-1720-40A4-B380-20F1C19FAD03}" type="datetime1">
              <a:rPr kumimoji="0" lang="zh-CN" altLang="en-US" sz="800" b="0" i="0" u="none" strike="noStrike" kern="1200" cap="none" spc="0" normalizeH="0" baseline="0" noProof="0" smtClean="0">
                <a:ln>
                  <a:noFill/>
                </a:ln>
                <a:solidFill>
                  <a:prstClr val="black">
                    <a:lumMod val="75000"/>
                    <a:lumOff val="25000"/>
                  </a:prstClr>
                </a:solidFill>
                <a:effectLst/>
                <a:uLnTx/>
                <a:uFillTx/>
                <a:latin typeface="Microsoft YaHei UI" panose="020B0503020204020204" pitchFamily="34" charset="-122"/>
                <a:ea typeface="Microsoft YaHei UI"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2023/2/19</a:t>
            </a:fld>
            <a:endParaRPr kumimoji="0" lang="en-US" sz="800" b="0" i="0" u="none" strike="noStrike" kern="1200" cap="none" spc="0" normalizeH="0" baseline="0" noProof="0" dirty="0">
              <a:ln>
                <a:noFill/>
              </a:ln>
              <a:solidFill>
                <a:prstClr val="black">
                  <a:lumMod val="75000"/>
                  <a:lumOff val="25000"/>
                </a:prstClr>
              </a:solidFill>
              <a:effectLst/>
              <a:uLnTx/>
              <a:uFillTx/>
              <a:latin typeface="Microsoft YaHei UI" panose="020B0503020204020204" pitchFamily="34" charset="-122"/>
              <a:ea typeface="Microsoft YaHei UI" panose="020B0503020204020204" pitchFamily="34" charset="-122"/>
              <a:cs typeface="+mn-cs"/>
            </a:endParaRPr>
          </a:p>
        </p:txBody>
      </p:sp>
      <p:pic>
        <p:nvPicPr>
          <p:cNvPr id="6" name="图片 5">
            <a:extLst>
              <a:ext uri="{FF2B5EF4-FFF2-40B4-BE49-F238E27FC236}">
                <a16:creationId xmlns:a16="http://schemas.microsoft.com/office/drawing/2014/main" id="{C1A0B028-D5AF-A0F6-79D8-C8B832DE1410}"/>
              </a:ext>
            </a:extLst>
          </p:cNvPr>
          <p:cNvPicPr>
            <a:picLocks noChangeAspect="1"/>
          </p:cNvPicPr>
          <p:nvPr/>
        </p:nvPicPr>
        <p:blipFill>
          <a:blip r:embed="rId2"/>
          <a:stretch>
            <a:fillRect/>
          </a:stretch>
        </p:blipFill>
        <p:spPr>
          <a:xfrm>
            <a:off x="6236783" y="555188"/>
            <a:ext cx="4180080" cy="3714750"/>
          </a:xfrm>
          <a:prstGeom prst="rect">
            <a:avLst/>
          </a:prstGeom>
        </p:spPr>
      </p:pic>
      <p:pic>
        <p:nvPicPr>
          <p:cNvPr id="10" name="图片 9">
            <a:extLst>
              <a:ext uri="{FF2B5EF4-FFF2-40B4-BE49-F238E27FC236}">
                <a16:creationId xmlns:a16="http://schemas.microsoft.com/office/drawing/2014/main" id="{4C2A37F6-9E44-2E8E-22B3-D36BBE60EAD3}"/>
              </a:ext>
            </a:extLst>
          </p:cNvPr>
          <p:cNvPicPr>
            <a:picLocks noChangeAspect="1"/>
          </p:cNvPicPr>
          <p:nvPr/>
        </p:nvPicPr>
        <p:blipFill>
          <a:blip r:embed="rId3"/>
          <a:stretch>
            <a:fillRect/>
          </a:stretch>
        </p:blipFill>
        <p:spPr>
          <a:xfrm>
            <a:off x="1263774" y="572734"/>
            <a:ext cx="4000500" cy="3714750"/>
          </a:xfrm>
          <a:prstGeom prst="rect">
            <a:avLst/>
          </a:prstGeom>
        </p:spPr>
      </p:pic>
      <p:sp>
        <p:nvSpPr>
          <p:cNvPr id="12" name="文本框 11">
            <a:extLst>
              <a:ext uri="{FF2B5EF4-FFF2-40B4-BE49-F238E27FC236}">
                <a16:creationId xmlns:a16="http://schemas.microsoft.com/office/drawing/2014/main" id="{0BE638C2-3962-3CB4-EB03-BA9BB5916A5B}"/>
              </a:ext>
            </a:extLst>
          </p:cNvPr>
          <p:cNvSpPr txBox="1"/>
          <p:nvPr/>
        </p:nvSpPr>
        <p:spPr>
          <a:xfrm>
            <a:off x="686633" y="572734"/>
            <a:ext cx="7425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Century Gothic" panose="020F0302020204030204"/>
                <a:ea typeface="宋体" panose="02010600030101010101" pitchFamily="2" charset="-122"/>
                <a:cs typeface="+mn-cs"/>
              </a:rPr>
              <a:t>1</a:t>
            </a:r>
            <a:r>
              <a:rPr kumimoji="0" lang="zh-CN" altLang="en-US" sz="2800" b="0" i="0" u="none" strike="noStrike" kern="1200" cap="none" spc="0" normalizeH="0" baseline="0" noProof="0" dirty="0">
                <a:ln>
                  <a:noFill/>
                </a:ln>
                <a:solidFill>
                  <a:srgbClr val="0000FF"/>
                </a:solidFill>
                <a:effectLst/>
                <a:uLnTx/>
                <a:uFillTx/>
                <a:latin typeface="Century Gothic" panose="020F0302020204030204"/>
                <a:ea typeface="宋体" panose="02010600030101010101" pitchFamily="2" charset="-122"/>
                <a:cs typeface="+mn-cs"/>
              </a:rPr>
              <a:t>）</a:t>
            </a:r>
          </a:p>
        </p:txBody>
      </p:sp>
      <p:sp>
        <p:nvSpPr>
          <p:cNvPr id="17" name="文本框 16">
            <a:extLst>
              <a:ext uri="{FF2B5EF4-FFF2-40B4-BE49-F238E27FC236}">
                <a16:creationId xmlns:a16="http://schemas.microsoft.com/office/drawing/2014/main" id="{6E09BFA5-E263-3DFD-5930-BD5DF29AA8F6}"/>
              </a:ext>
            </a:extLst>
          </p:cNvPr>
          <p:cNvSpPr txBox="1"/>
          <p:nvPr/>
        </p:nvSpPr>
        <p:spPr>
          <a:xfrm>
            <a:off x="732743" y="4479054"/>
            <a:ext cx="135806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Century Gothic" panose="020F0302020204030204"/>
                <a:ea typeface="宋体" panose="02010600030101010101" pitchFamily="2" charset="-122"/>
                <a:cs typeface="+mn-cs"/>
              </a:rPr>
              <a:t>2</a:t>
            </a:r>
            <a:r>
              <a:rPr kumimoji="0" lang="zh-CN" altLang="en-US" sz="2800" b="0" i="0" u="none" strike="noStrike" kern="1200" cap="none" spc="0" normalizeH="0" baseline="0" noProof="0" dirty="0">
                <a:ln>
                  <a:noFill/>
                </a:ln>
                <a:solidFill>
                  <a:srgbClr val="0000FF"/>
                </a:solidFill>
                <a:effectLst/>
                <a:uLnTx/>
                <a:uFillTx/>
                <a:latin typeface="Century Gothic" panose="020F0302020204030204"/>
                <a:ea typeface="宋体" panose="02010600030101010101" pitchFamily="2" charset="-122"/>
                <a:cs typeface="+mn-cs"/>
              </a:rPr>
              <a:t>）</a:t>
            </a:r>
            <a:r>
              <a:rPr lang="zh-CN" altLang="en-US" sz="2400" dirty="0">
                <a:solidFill>
                  <a:srgbClr val="0000FF"/>
                </a:solidFill>
                <a:latin typeface="华文楷体" panose="02010600040101010101" pitchFamily="2" charset="-122"/>
                <a:ea typeface="华文楷体" panose="02010600040101010101" pitchFamily="2" charset="-122"/>
              </a:rPr>
              <a:t>法二</a:t>
            </a:r>
            <a:endParaRPr kumimoji="0" lang="zh-CN" altLang="en-US" sz="2400" b="0" i="0" u="none" strike="noStrike" kern="1200" cap="none" spc="0" normalizeH="0" baseline="0" noProof="0" dirty="0">
              <a:ln>
                <a:noFill/>
              </a:ln>
              <a:solidFill>
                <a:srgbClr val="0000FF"/>
              </a:solidFill>
              <a:effectLst/>
              <a:uLnTx/>
              <a:uFillTx/>
              <a:latin typeface="Century Gothic" panose="020F0302020204030204"/>
              <a:ea typeface="宋体" panose="02010600030101010101" pitchFamily="2" charset="-122"/>
              <a:cs typeface="+mn-cs"/>
            </a:endParaRPr>
          </a:p>
        </p:txBody>
      </p:sp>
      <p:pic>
        <p:nvPicPr>
          <p:cNvPr id="8" name="图片 7">
            <a:extLst>
              <a:ext uri="{FF2B5EF4-FFF2-40B4-BE49-F238E27FC236}">
                <a16:creationId xmlns:a16="http://schemas.microsoft.com/office/drawing/2014/main" id="{1C203ED5-DC66-D4BD-6528-C1C68941B450}"/>
              </a:ext>
            </a:extLst>
          </p:cNvPr>
          <p:cNvPicPr>
            <a:picLocks noChangeAspect="1"/>
          </p:cNvPicPr>
          <p:nvPr/>
        </p:nvPicPr>
        <p:blipFill>
          <a:blip r:embed="rId4"/>
          <a:stretch>
            <a:fillRect/>
          </a:stretch>
        </p:blipFill>
        <p:spPr>
          <a:xfrm>
            <a:off x="1407127" y="5017952"/>
            <a:ext cx="3598857" cy="838112"/>
          </a:xfrm>
          <a:prstGeom prst="rect">
            <a:avLst/>
          </a:prstGeom>
        </p:spPr>
      </p:pic>
      <p:pic>
        <p:nvPicPr>
          <p:cNvPr id="11" name="图片 10">
            <a:extLst>
              <a:ext uri="{FF2B5EF4-FFF2-40B4-BE49-F238E27FC236}">
                <a16:creationId xmlns:a16="http://schemas.microsoft.com/office/drawing/2014/main" id="{64BC9F9E-0CB7-6B34-65E6-B750E76AF95A}"/>
              </a:ext>
            </a:extLst>
          </p:cNvPr>
          <p:cNvPicPr>
            <a:picLocks noChangeAspect="1"/>
          </p:cNvPicPr>
          <p:nvPr/>
        </p:nvPicPr>
        <p:blipFill>
          <a:blip r:embed="rId5"/>
          <a:stretch>
            <a:fillRect/>
          </a:stretch>
        </p:blipFill>
        <p:spPr>
          <a:xfrm>
            <a:off x="1407127" y="6022096"/>
            <a:ext cx="3598857" cy="313919"/>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6C0871C-A3F9-5C8E-C4DC-E0B8E3461331}"/>
                  </a:ext>
                </a:extLst>
              </p:cNvPr>
              <p:cNvSpPr txBox="1"/>
              <p:nvPr/>
            </p:nvSpPr>
            <p:spPr>
              <a:xfrm>
                <a:off x="6499018" y="4769118"/>
                <a:ext cx="2634311" cy="339067"/>
              </a:xfrm>
              <a:prstGeom prst="rect">
                <a:avLst/>
              </a:prstGeom>
              <a:noFill/>
            </p:spPr>
            <p:txBody>
              <a:bodyPr wrap="none" lIns="0" tIns="0" rIns="0" bIns="0" rtlCol="0">
                <a:spAutoFit/>
              </a:bodyPr>
              <a:lstStyle/>
              <a:p>
                <a:r>
                  <a:rPr lang="en-US" altLang="zh-CN" i="1" dirty="0">
                    <a:latin typeface="Times New Roman" panose="02020603050405020304" pitchFamily="18" charset="0"/>
                    <a:cs typeface="Times New Roman" panose="02020603050405020304" pitchFamily="18" charset="0"/>
                  </a:rPr>
                  <a:t>C</a:t>
                </a:r>
                <a:r>
                  <a:rPr lang="en-US" altLang="zh-CN" i="1" dirty="0" err="1">
                    <a:latin typeface="Times New Roman" panose="02020603050405020304" pitchFamily="18" charset="0"/>
                    <a:cs typeface="Times New Roman" panose="02020603050405020304" pitchFamily="18" charset="0"/>
                  </a:rPr>
                  <a:t>out</a:t>
                </a:r>
                <a14:m>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𝐶𝑖𝑛</m:t>
                    </m:r>
                    <m:d>
                      <m:dPr>
                        <m:ctrlPr>
                          <a:rPr lang="en-US" altLang="zh-CN" b="0" i="1" smtClean="0">
                            <a:latin typeface="Cambria Math" panose="02040503050406030204" pitchFamily="18" charset="0"/>
                          </a:rPr>
                        </m:ctrlPr>
                      </m:dPr>
                      <m:e>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bar>
                      </m:e>
                    </m:d>
                    <m:r>
                      <a:rPr lang="en-US" altLang="zh-CN" b="0" i="1" smtClean="0">
                        <a:latin typeface="Cambria Math" panose="02040503050406030204" pitchFamily="18" charset="0"/>
                      </a:rPr>
                      <m:t>  </m:t>
                    </m:r>
                  </m:oMath>
                </a14:m>
                <a:endParaRPr lang="zh-CN" altLang="en-US" dirty="0"/>
              </a:p>
            </p:txBody>
          </p:sp>
        </mc:Choice>
        <mc:Fallback xmlns="">
          <p:sp>
            <p:nvSpPr>
              <p:cNvPr id="13" name="文本框 12">
                <a:extLst>
                  <a:ext uri="{FF2B5EF4-FFF2-40B4-BE49-F238E27FC236}">
                    <a16:creationId xmlns:a16="http://schemas.microsoft.com/office/drawing/2014/main" id="{96C0871C-A3F9-5C8E-C4DC-E0B8E3461331}"/>
                  </a:ext>
                </a:extLst>
              </p:cNvPr>
              <p:cNvSpPr txBox="1">
                <a:spLocks noRot="1" noChangeAspect="1" noMove="1" noResize="1" noEditPoints="1" noAdjustHandles="1" noChangeArrowheads="1" noChangeShapeType="1" noTextEdit="1"/>
              </p:cNvSpPr>
              <p:nvPr/>
            </p:nvSpPr>
            <p:spPr>
              <a:xfrm>
                <a:off x="6499018" y="4769118"/>
                <a:ext cx="2634311" cy="339067"/>
              </a:xfrm>
              <a:prstGeom prst="rect">
                <a:avLst/>
              </a:prstGeom>
              <a:blipFill>
                <a:blip r:embed="rId6"/>
                <a:stretch>
                  <a:fillRect l="-5324" t="-10714" b="-3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0802E18-3A10-DF7C-F87C-300B01F33A94}"/>
                  </a:ext>
                </a:extLst>
              </p:cNvPr>
              <p:cNvSpPr txBox="1"/>
              <p:nvPr/>
            </p:nvSpPr>
            <p:spPr>
              <a:xfrm>
                <a:off x="6456372" y="5774383"/>
                <a:ext cx="2717219" cy="316818"/>
              </a:xfrm>
              <a:prstGeom prst="rect">
                <a:avLst/>
              </a:prstGeom>
              <a:noFill/>
            </p:spPr>
            <p:txBody>
              <a:bodyPr wrap="none" lIns="0" tIns="0" rIns="0" bIns="0" rtlCol="0">
                <a:spAutoFit/>
              </a:bodyPr>
              <a:lstStyle/>
              <a:p>
                <a:r>
                  <a:rPr lang="en-US" altLang="zh-CN" i="1" dirty="0">
                    <a:latin typeface="Times New Roman" panose="02020603050405020304" pitchFamily="18" charset="0"/>
                    <a:cs typeface="Times New Roman" panose="02020603050405020304" pitchFamily="18" charset="0"/>
                  </a:rPr>
                  <a:t>C</a:t>
                </a:r>
                <a:r>
                  <a:rPr lang="en-US" altLang="zh-CN" i="1" dirty="0" err="1">
                    <a:latin typeface="Times New Roman" panose="02020603050405020304" pitchFamily="18" charset="0"/>
                    <a:cs typeface="Times New Roman" panose="02020603050405020304" pitchFamily="18" charset="0"/>
                  </a:rPr>
                  <a:t>out</a:t>
                </a:r>
                <a14:m>
                  <m:oMath xmlns:m="http://schemas.openxmlformats.org/officeDocument/2006/math">
                    <m:r>
                      <a:rPr lang="en-US" altLang="zh-CN" i="1" smtClean="0">
                        <a:latin typeface="Cambria Math" panose="02040503050406030204" pitchFamily="18" charset="0"/>
                      </a:rPr>
                      <m:t>=</m:t>
                    </m:r>
                    <m:r>
                      <a:rPr lang="en-US" altLang="zh-CN" b="0" i="1" smtClean="0">
                        <a:latin typeface="Cambria Math" panose="02040503050406030204" pitchFamily="18" charset="0"/>
                      </a:rPr>
                      <m:t>𝐶𝑖𝑛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𝐶𝑖𝑛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bar>
                    <m:r>
                      <a:rPr lang="en-US" altLang="zh-CN" b="0" i="1" smtClean="0">
                        <a:latin typeface="Cambria Math" panose="02040503050406030204" pitchFamily="18" charset="0"/>
                      </a:rPr>
                      <m:t>)</m:t>
                    </m:r>
                  </m:oMath>
                </a14:m>
                <a:endParaRPr lang="zh-CN" altLang="en-US" dirty="0"/>
              </a:p>
            </p:txBody>
          </p:sp>
        </mc:Choice>
        <mc:Fallback xmlns="">
          <p:sp>
            <p:nvSpPr>
              <p:cNvPr id="15" name="文本框 14">
                <a:extLst>
                  <a:ext uri="{FF2B5EF4-FFF2-40B4-BE49-F238E27FC236}">
                    <a16:creationId xmlns:a16="http://schemas.microsoft.com/office/drawing/2014/main" id="{70802E18-3A10-DF7C-F87C-300B01F33A94}"/>
                  </a:ext>
                </a:extLst>
              </p:cNvPr>
              <p:cNvSpPr txBox="1">
                <a:spLocks noRot="1" noChangeAspect="1" noMove="1" noResize="1" noEditPoints="1" noAdjustHandles="1" noChangeArrowheads="1" noChangeShapeType="1" noTextEdit="1"/>
              </p:cNvSpPr>
              <p:nvPr/>
            </p:nvSpPr>
            <p:spPr>
              <a:xfrm>
                <a:off x="6456372" y="5774383"/>
                <a:ext cx="2717219" cy="316818"/>
              </a:xfrm>
              <a:prstGeom prst="rect">
                <a:avLst/>
              </a:prstGeom>
              <a:blipFill>
                <a:blip r:embed="rId7"/>
                <a:stretch>
                  <a:fillRect l="-5157" t="-11538" r="-3363" b="-46154"/>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37CBDAEC-7F54-8D3F-F230-A3D0ABC9F624}"/>
              </a:ext>
            </a:extLst>
          </p:cNvPr>
          <p:cNvSpPr txBox="1"/>
          <p:nvPr/>
        </p:nvSpPr>
        <p:spPr>
          <a:xfrm>
            <a:off x="6360124" y="6100079"/>
            <a:ext cx="4756495"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Cin</a:t>
            </a:r>
            <a:r>
              <a:rPr lang="en-US" altLang="zh-CN" dirty="0">
                <a:latin typeface="Times New Roman" panose="02020603050405020304" pitchFamily="18" charset="0"/>
                <a:cs typeface="Times New Roman" panose="02020603050405020304" pitchFamily="18" charset="0"/>
              </a:rPr>
              <a:t>-a, B-b, A-</a:t>
            </a:r>
            <a:r>
              <a:rPr lang="en-US" altLang="zh-CN" dirty="0" err="1">
                <a:latin typeface="Times New Roman" panose="02020603050405020304" pitchFamily="18" charset="0"/>
                <a:cs typeface="Times New Roman" panose="02020603050405020304" pitchFamily="18" charset="0"/>
              </a:rPr>
              <a:t>Cin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Cout-Cout</a:t>
            </a:r>
            <a:r>
              <a:rPr lang="en-US" altLang="zh-CN" dirty="0">
                <a:latin typeface="Times New Roman" panose="02020603050405020304" pitchFamily="18" charset="0"/>
                <a:cs typeface="Times New Roman" panose="02020603050405020304" pitchFamily="18" charset="0"/>
              </a:rPr>
              <a:t>     1001 0010 XXX</a:t>
            </a:r>
            <a:endParaRPr lang="zh-CN" altLang="en-US"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35C3BDC6-2BED-5CFD-BA84-04DDCF7E2E7A}"/>
              </a:ext>
            </a:extLst>
          </p:cNvPr>
          <p:cNvSpPr txBox="1"/>
          <p:nvPr/>
        </p:nvSpPr>
        <p:spPr>
          <a:xfrm>
            <a:off x="6360123" y="5126135"/>
            <a:ext cx="476925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A-a, B-b, </a:t>
            </a:r>
            <a:r>
              <a:rPr lang="en-US" altLang="zh-CN" dirty="0" err="1">
                <a:latin typeface="Times New Roman" panose="02020603050405020304" pitchFamily="18" charset="0"/>
                <a:cs typeface="Times New Roman" panose="02020603050405020304" pitchFamily="18" charset="0"/>
              </a:rPr>
              <a:t>Cin-Cin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Cout-Cout</a:t>
            </a:r>
            <a:r>
              <a:rPr lang="en-US" altLang="zh-CN" dirty="0">
                <a:latin typeface="Times New Roman" panose="02020603050405020304" pitchFamily="18" charset="0"/>
                <a:cs typeface="Times New Roman" panose="02020603050405020304" pitchFamily="18" charset="0"/>
              </a:rPr>
              <a:t>     1001 0010 XXX</a:t>
            </a:r>
            <a:endParaRPr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7AA004A-5A89-9175-796B-D5F983E01C16}"/>
              </a:ext>
            </a:extLst>
          </p:cNvPr>
          <p:cNvSpPr txBox="1"/>
          <p:nvPr/>
        </p:nvSpPr>
        <p:spPr>
          <a:xfrm>
            <a:off x="6072143" y="4334338"/>
            <a:ext cx="853749" cy="461665"/>
          </a:xfrm>
          <a:prstGeom prst="rect">
            <a:avLst/>
          </a:prstGeom>
          <a:noFill/>
        </p:spPr>
        <p:txBody>
          <a:bodyPr wrap="square">
            <a:spAutoFit/>
          </a:bodyPr>
          <a:lstStyle/>
          <a:p>
            <a:r>
              <a:rPr lang="zh-CN" altLang="en-US" sz="2400" dirty="0">
                <a:solidFill>
                  <a:srgbClr val="0000FF"/>
                </a:solidFill>
                <a:latin typeface="华文楷体" panose="02010600040101010101" pitchFamily="2" charset="-122"/>
                <a:ea typeface="华文楷体" panose="02010600040101010101" pitchFamily="2" charset="-122"/>
              </a:rPr>
              <a:t>法三</a:t>
            </a:r>
            <a:endParaRPr lang="zh-CN" altLang="en-US" sz="2400" dirty="0"/>
          </a:p>
        </p:txBody>
      </p:sp>
      <p:sp>
        <p:nvSpPr>
          <p:cNvPr id="24" name="文本框 23">
            <a:extLst>
              <a:ext uri="{FF2B5EF4-FFF2-40B4-BE49-F238E27FC236}">
                <a16:creationId xmlns:a16="http://schemas.microsoft.com/office/drawing/2014/main" id="{86AA4DDD-827B-6492-51EE-D41CF6A178EE}"/>
              </a:ext>
            </a:extLst>
          </p:cNvPr>
          <p:cNvSpPr txBox="1"/>
          <p:nvPr/>
        </p:nvSpPr>
        <p:spPr>
          <a:xfrm>
            <a:off x="6109536" y="5410118"/>
            <a:ext cx="853749" cy="461665"/>
          </a:xfrm>
          <a:prstGeom prst="rect">
            <a:avLst/>
          </a:prstGeom>
          <a:noFill/>
        </p:spPr>
        <p:txBody>
          <a:bodyPr wrap="square">
            <a:spAutoFit/>
          </a:bodyPr>
          <a:lstStyle/>
          <a:p>
            <a:r>
              <a:rPr lang="zh-CN" altLang="en-US" sz="2400" dirty="0">
                <a:solidFill>
                  <a:srgbClr val="0000FF"/>
                </a:solidFill>
                <a:latin typeface="华文楷体" panose="02010600040101010101" pitchFamily="2" charset="-122"/>
                <a:ea typeface="华文楷体" panose="02010600040101010101" pitchFamily="2" charset="-122"/>
              </a:rPr>
              <a:t>法四</a:t>
            </a:r>
            <a:endParaRPr lang="zh-CN" altLang="en-US" sz="2400" dirty="0"/>
          </a:p>
        </p:txBody>
      </p:sp>
    </p:spTree>
    <p:extLst>
      <p:ext uri="{BB962C8B-B14F-4D97-AF65-F5344CB8AC3E}">
        <p14:creationId xmlns:p14="http://schemas.microsoft.com/office/powerpoint/2010/main" val="402212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5" grpId="0"/>
      <p:bldP spid="20" grpId="0"/>
      <p:bldP spid="21"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DD24EB8-1749-D911-9F6C-2776C719AF80}"/>
              </a:ext>
            </a:extLst>
          </p:cNvPr>
          <p:cNvSpPr>
            <a:spLocks noGrp="1"/>
          </p:cNvSpPr>
          <p:nvPr>
            <p:ph type="dt" sz="half" idx="10"/>
          </p:nvPr>
        </p:nvSpPr>
        <p:spPr>
          <a:xfrm>
            <a:off x="7359589" y="6492240"/>
            <a:ext cx="2893045" cy="365760"/>
          </a:xfrm>
        </p:spPr>
        <p:txBody>
          <a:bodyPr/>
          <a:lstStyle/>
          <a:p>
            <a:pPr rtl="0"/>
            <a:fld id="{1E355DD5-1720-40A4-B380-20F1C19FAD03}" type="datetime1">
              <a:rPr lang="zh-CN" altLang="en-US" smtClean="0"/>
              <a:t>2023/2/19</a:t>
            </a:fld>
            <a:endParaRPr lang="en-US"/>
          </a:p>
        </p:txBody>
      </p:sp>
      <p:pic>
        <p:nvPicPr>
          <p:cNvPr id="10" name="图片 9">
            <a:extLst>
              <a:ext uri="{FF2B5EF4-FFF2-40B4-BE49-F238E27FC236}">
                <a16:creationId xmlns:a16="http://schemas.microsoft.com/office/drawing/2014/main" id="{6C11D4CB-4226-2935-1F3F-0CED1722474F}"/>
              </a:ext>
            </a:extLst>
          </p:cNvPr>
          <p:cNvPicPr>
            <a:picLocks noChangeAspect="1"/>
          </p:cNvPicPr>
          <p:nvPr/>
        </p:nvPicPr>
        <p:blipFill>
          <a:blip r:embed="rId2"/>
          <a:stretch>
            <a:fillRect/>
          </a:stretch>
        </p:blipFill>
        <p:spPr>
          <a:xfrm>
            <a:off x="1968700" y="1175110"/>
            <a:ext cx="8129392" cy="1169957"/>
          </a:xfrm>
          <a:prstGeom prst="rect">
            <a:avLst/>
          </a:prstGeom>
        </p:spPr>
      </p:pic>
      <p:sp>
        <p:nvSpPr>
          <p:cNvPr id="11" name="文本框 10">
            <a:extLst>
              <a:ext uri="{FF2B5EF4-FFF2-40B4-BE49-F238E27FC236}">
                <a16:creationId xmlns:a16="http://schemas.microsoft.com/office/drawing/2014/main" id="{695CB965-6FBF-4024-2913-9062487E8490}"/>
              </a:ext>
            </a:extLst>
          </p:cNvPr>
          <p:cNvSpPr txBox="1"/>
          <p:nvPr/>
        </p:nvSpPr>
        <p:spPr>
          <a:xfrm>
            <a:off x="1340529" y="557030"/>
            <a:ext cx="742511" cy="523220"/>
          </a:xfrm>
          <a:prstGeom prst="rect">
            <a:avLst/>
          </a:prstGeom>
          <a:noFill/>
        </p:spPr>
        <p:txBody>
          <a:bodyPr wrap="none" rtlCol="0">
            <a:spAutoFit/>
          </a:bodyPr>
          <a:lstStyle/>
          <a:p>
            <a:r>
              <a:rPr lang="en-US" altLang="zh-CN" sz="2800" dirty="0">
                <a:solidFill>
                  <a:srgbClr val="0000FF"/>
                </a:solidFill>
              </a:rPr>
              <a:t>3</a:t>
            </a:r>
            <a:r>
              <a:rPr lang="zh-CN" altLang="en-US" sz="2800" dirty="0">
                <a:solidFill>
                  <a:srgbClr val="0000FF"/>
                </a:solidFill>
              </a:rPr>
              <a:t>）</a:t>
            </a:r>
          </a:p>
        </p:txBody>
      </p:sp>
      <p:sp>
        <p:nvSpPr>
          <p:cNvPr id="13" name="文本框 12">
            <a:extLst>
              <a:ext uri="{FF2B5EF4-FFF2-40B4-BE49-F238E27FC236}">
                <a16:creationId xmlns:a16="http://schemas.microsoft.com/office/drawing/2014/main" id="{1B84EABA-C605-D55B-1439-2CE34B34A487}"/>
              </a:ext>
            </a:extLst>
          </p:cNvPr>
          <p:cNvSpPr txBox="1"/>
          <p:nvPr/>
        </p:nvSpPr>
        <p:spPr>
          <a:xfrm>
            <a:off x="1073498" y="2637455"/>
            <a:ext cx="6094520" cy="1200329"/>
          </a:xfrm>
          <a:prstGeom prst="rect">
            <a:avLst/>
          </a:prstGeom>
          <a:noFill/>
        </p:spPr>
        <p:txBody>
          <a:bodyPr wrap="square">
            <a:spAutoFit/>
          </a:bodyPr>
          <a:lstStyle/>
          <a:p>
            <a:r>
              <a:rPr lang="en-US" altLang="zh-CN" sz="2400" dirty="0">
                <a:solidFill>
                  <a:srgbClr val="0000FF"/>
                </a:solidFill>
                <a:latin typeface="华文楷体" panose="02010600040101010101" pitchFamily="2" charset="-122"/>
                <a:ea typeface="华文楷体" panose="02010600040101010101" pitchFamily="2" charset="-122"/>
              </a:rPr>
              <a:t>7</a:t>
            </a:r>
            <a:r>
              <a:rPr lang="zh-CN" altLang="en-US" sz="2400" dirty="0">
                <a:solidFill>
                  <a:srgbClr val="0000FF"/>
                </a:solidFill>
                <a:latin typeface="华文楷体" panose="02010600040101010101" pitchFamily="2" charset="-122"/>
                <a:ea typeface="华文楷体" panose="02010600040101010101" pitchFamily="2" charset="-122"/>
              </a:rPr>
              <a:t>、</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用逻辑门、多路复用器和 </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D </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触发器设计一个 </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4 </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位计数器，功能要求如下表所示。 要求画出计数器中某一级（某一位）的逻辑图。 </a:t>
            </a:r>
          </a:p>
        </p:txBody>
      </p:sp>
      <p:pic>
        <p:nvPicPr>
          <p:cNvPr id="15" name="图片 14">
            <a:extLst>
              <a:ext uri="{FF2B5EF4-FFF2-40B4-BE49-F238E27FC236}">
                <a16:creationId xmlns:a16="http://schemas.microsoft.com/office/drawing/2014/main" id="{1BEBFF5B-6A3A-03C3-9FF0-A981810C1C18}"/>
              </a:ext>
            </a:extLst>
          </p:cNvPr>
          <p:cNvPicPr>
            <a:picLocks noChangeAspect="1"/>
          </p:cNvPicPr>
          <p:nvPr/>
        </p:nvPicPr>
        <p:blipFill>
          <a:blip r:embed="rId3"/>
          <a:stretch>
            <a:fillRect/>
          </a:stretch>
        </p:blipFill>
        <p:spPr>
          <a:xfrm>
            <a:off x="7359589" y="2654801"/>
            <a:ext cx="3575000" cy="1805198"/>
          </a:xfrm>
          <a:prstGeom prst="rect">
            <a:avLst/>
          </a:prstGeom>
        </p:spPr>
      </p:pic>
      <p:sp>
        <p:nvSpPr>
          <p:cNvPr id="16" name="文本框 15">
            <a:extLst>
              <a:ext uri="{FF2B5EF4-FFF2-40B4-BE49-F238E27FC236}">
                <a16:creationId xmlns:a16="http://schemas.microsoft.com/office/drawing/2014/main" id="{136A41F3-B60A-6EF7-ADA8-C2A6FB44ADB6}"/>
              </a:ext>
            </a:extLst>
          </p:cNvPr>
          <p:cNvSpPr txBox="1"/>
          <p:nvPr/>
        </p:nvSpPr>
        <p:spPr>
          <a:xfrm>
            <a:off x="1903535" y="587808"/>
            <a:ext cx="7747634" cy="461665"/>
          </a:xfrm>
          <a:prstGeom prst="rect">
            <a:avLst/>
          </a:prstGeom>
          <a:noFill/>
        </p:spPr>
        <p:txBody>
          <a:bodyPr wrap="none" rtlCol="0">
            <a:spAutoFit/>
          </a:bodyPr>
          <a:lstStyle/>
          <a:p>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按法二</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FPGA</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端口与外部输入的连接方式，迭代电路如下</a:t>
            </a:r>
          </a:p>
        </p:txBody>
      </p:sp>
      <p:pic>
        <p:nvPicPr>
          <p:cNvPr id="18" name="图片 17">
            <a:extLst>
              <a:ext uri="{FF2B5EF4-FFF2-40B4-BE49-F238E27FC236}">
                <a16:creationId xmlns:a16="http://schemas.microsoft.com/office/drawing/2014/main" id="{03E719FE-D518-E73D-32F6-BE4890C9D94D}"/>
              </a:ext>
            </a:extLst>
          </p:cNvPr>
          <p:cNvPicPr>
            <a:picLocks noChangeAspect="1"/>
          </p:cNvPicPr>
          <p:nvPr/>
        </p:nvPicPr>
        <p:blipFill>
          <a:blip r:embed="rId4"/>
          <a:stretch>
            <a:fillRect/>
          </a:stretch>
        </p:blipFill>
        <p:spPr>
          <a:xfrm>
            <a:off x="1711784" y="3837784"/>
            <a:ext cx="3977428" cy="2877458"/>
          </a:xfrm>
          <a:prstGeom prst="rect">
            <a:avLst/>
          </a:prstGeom>
        </p:spPr>
      </p:pic>
      <p:pic>
        <p:nvPicPr>
          <p:cNvPr id="20" name="图片 19">
            <a:extLst>
              <a:ext uri="{FF2B5EF4-FFF2-40B4-BE49-F238E27FC236}">
                <a16:creationId xmlns:a16="http://schemas.microsoft.com/office/drawing/2014/main" id="{87F8A2AD-1CCC-0F03-C86D-DEDFBAEC045E}"/>
              </a:ext>
            </a:extLst>
          </p:cNvPr>
          <p:cNvPicPr>
            <a:picLocks noChangeAspect="1"/>
          </p:cNvPicPr>
          <p:nvPr/>
        </p:nvPicPr>
        <p:blipFill>
          <a:blip r:embed="rId5"/>
          <a:stretch>
            <a:fillRect/>
          </a:stretch>
        </p:blipFill>
        <p:spPr>
          <a:xfrm>
            <a:off x="6033396" y="4605000"/>
            <a:ext cx="4953000" cy="1343025"/>
          </a:xfrm>
          <a:prstGeom prst="rect">
            <a:avLst/>
          </a:prstGeom>
        </p:spPr>
      </p:pic>
      <p:sp>
        <p:nvSpPr>
          <p:cNvPr id="2" name="文本框 1">
            <a:extLst>
              <a:ext uri="{FF2B5EF4-FFF2-40B4-BE49-F238E27FC236}">
                <a16:creationId xmlns:a16="http://schemas.microsoft.com/office/drawing/2014/main" id="{142A6CFC-B9B9-D91D-0044-04F48B69B6A1}"/>
              </a:ext>
            </a:extLst>
          </p:cNvPr>
          <p:cNvSpPr txBox="1"/>
          <p:nvPr/>
        </p:nvSpPr>
        <p:spPr>
          <a:xfrm>
            <a:off x="9786726" y="1573963"/>
            <a:ext cx="301841" cy="276999"/>
          </a:xfrm>
          <a:prstGeom prst="rect">
            <a:avLst/>
          </a:prstGeom>
          <a:solidFill>
            <a:schemeClr val="bg1"/>
          </a:solidFill>
        </p:spPr>
        <p:txBody>
          <a:bodyPr wrap="square" lIns="0" tIns="0" rIns="0" bIns="0" rtlCol="0">
            <a:spAutoFit/>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2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EE561F0-40E1-11A3-EC9D-F837512B09CC}"/>
              </a:ext>
            </a:extLst>
          </p:cNvPr>
          <p:cNvSpPr>
            <a:spLocks noGrp="1"/>
          </p:cNvSpPr>
          <p:nvPr>
            <p:ph type="dt" sz="half" idx="10"/>
          </p:nvPr>
        </p:nvSpPr>
        <p:spPr>
          <a:xfrm>
            <a:off x="7666369" y="6492240"/>
            <a:ext cx="2893045" cy="365760"/>
          </a:xfrm>
        </p:spPr>
        <p:txBody>
          <a:bodyPr/>
          <a:lstStyle/>
          <a:p>
            <a:pPr rtl="0"/>
            <a:fld id="{1E355DD5-1720-40A4-B380-20F1C19FAD03}" type="datetime1">
              <a:rPr lang="zh-CN" altLang="en-US" smtClean="0"/>
              <a:t>2023/2/19</a:t>
            </a:fld>
            <a:endParaRPr lang="en-US" dirty="0"/>
          </a:p>
        </p:txBody>
      </p:sp>
      <p:sp>
        <p:nvSpPr>
          <p:cNvPr id="5" name="标题 1">
            <a:extLst>
              <a:ext uri="{FF2B5EF4-FFF2-40B4-BE49-F238E27FC236}">
                <a16:creationId xmlns:a16="http://schemas.microsoft.com/office/drawing/2014/main" id="{7AE0BED9-EEA7-0AB7-5F8D-820A502F45DE}"/>
              </a:ext>
            </a:extLst>
          </p:cNvPr>
          <p:cNvSpPr>
            <a:spLocks noGrp="1"/>
          </p:cNvSpPr>
          <p:nvPr>
            <p:ph type="title"/>
          </p:nvPr>
        </p:nvSpPr>
        <p:spPr>
          <a:xfrm>
            <a:off x="920940" y="491233"/>
            <a:ext cx="5920877" cy="1371600"/>
          </a:xfrm>
        </p:spPr>
        <p:txBody>
          <a:bodyPr rtlCol="0">
            <a:noAutofit/>
          </a:bodyPr>
          <a:lstStyle/>
          <a:p>
            <a:pPr rtl="0">
              <a:lnSpc>
                <a:spcPct val="100000"/>
              </a:lnSpc>
              <a:spcBef>
                <a:spcPts val="0"/>
              </a:spcBef>
            </a:pPr>
            <a:r>
              <a:rPr lang="en-US" altLang="zh-CN" sz="2800" dirty="0">
                <a:solidFill>
                  <a:srgbClr val="0000FF"/>
                </a:solidFill>
                <a:latin typeface="华文楷体" panose="02010600040101010101" pitchFamily="2" charset="-122"/>
                <a:ea typeface="华文楷体" panose="02010600040101010101" pitchFamily="2" charset="-122"/>
              </a:rPr>
              <a:t>8</a:t>
            </a:r>
            <a:r>
              <a:rPr lang="zh-CN" altLang="en-US" sz="2800" dirty="0">
                <a:solidFill>
                  <a:srgbClr val="0000FF"/>
                </a:solidFill>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设置配置位，实现全加器。</a:t>
            </a:r>
            <a:endParaRPr lang="zh-cn" altLang="en-US" sz="2800"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F15AB098-4522-02BE-906A-F197B05FAF5D}"/>
              </a:ext>
            </a:extLst>
          </p:cNvPr>
          <p:cNvPicPr>
            <a:picLocks noChangeAspect="1"/>
          </p:cNvPicPr>
          <p:nvPr/>
        </p:nvPicPr>
        <p:blipFill>
          <a:blip r:embed="rId2"/>
          <a:stretch>
            <a:fillRect/>
          </a:stretch>
        </p:blipFill>
        <p:spPr>
          <a:xfrm>
            <a:off x="6086951" y="712714"/>
            <a:ext cx="5006106" cy="4448823"/>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926521B-E036-FE9E-7AB6-6ED9E839C9D3}"/>
                  </a:ext>
                </a:extLst>
              </p:cNvPr>
              <p:cNvSpPr txBox="1"/>
              <p:nvPr/>
            </p:nvSpPr>
            <p:spPr>
              <a:xfrm>
                <a:off x="1644663" y="1643377"/>
                <a:ext cx="3349122" cy="1040862"/>
              </a:xfrm>
              <a:prstGeom prst="rect">
                <a:avLst/>
              </a:prstGeom>
              <a:noFill/>
            </p:spPr>
            <p:txBody>
              <a:bodyPr wrap="none" lIns="0" tIns="0" rIns="0" bIns="0" rtlCol="0">
                <a:spAutoFit/>
              </a:bodyPr>
              <a:lstStyle/>
              <a:p>
                <a:pPr>
                  <a:lnSpc>
                    <a:spcPct val="150000"/>
                  </a:lnSpc>
                </a:pPr>
                <a:r>
                  <a:rPr lang="en-US" altLang="zh-CN" sz="2400" i="1" dirty="0">
                    <a:latin typeface="Times New Roman" panose="02020603050405020304" pitchFamily="18" charset="0"/>
                    <a:cs typeface="Times New Roman" panose="02020603050405020304" pitchFamily="18" charset="0"/>
                  </a:rPr>
                  <a:t>S</a:t>
                </a:r>
                <a14:m>
                  <m:oMath xmlns:m="http://schemas.openxmlformats.org/officeDocument/2006/math">
                    <m:r>
                      <a:rPr lang="en-US" altLang="zh-CN" sz="2400" i="1" dirty="0" smtClean="0">
                        <a:latin typeface="Cambria Math" panose="02040503050406030204" pitchFamily="18" charset="0"/>
                      </a:rPr>
                      <m:t>𝑢𝑚</m:t>
                    </m:r>
                    <m:r>
                      <a:rPr lang="en-US" altLang="zh-CN" sz="2400" i="1" smtClean="0">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b="0" i="1" smtClean="0">
                        <a:latin typeface="Cambria Math" panose="02040503050406030204" pitchFamily="18" charset="0"/>
                      </a:rPr>
                      <m:t>𝑌</m:t>
                    </m:r>
                    <m:r>
                      <a:rPr lang="en-US" altLang="zh-CN" sz="2400" i="1">
                        <a:latin typeface="Cambria Math" panose="02040503050406030204" pitchFamily="18" charset="0"/>
                      </a:rPr>
                      <m:t>⊕</m:t>
                    </m:r>
                    <m:r>
                      <a:rPr lang="en-US" altLang="zh-CN" sz="2400" b="0" i="1" smtClean="0">
                        <a:latin typeface="Cambria Math" panose="02040503050406030204" pitchFamily="18" charset="0"/>
                      </a:rPr>
                      <m:t>𝐶𝑖𝑛</m:t>
                    </m:r>
                  </m:oMath>
                </a14:m>
                <a:endParaRPr lang="en-US" altLang="zh-CN" sz="2400" i="1" dirty="0">
                  <a:latin typeface="Times New Roman" panose="02020603050405020304" pitchFamily="18" charset="0"/>
                  <a:cs typeface="Times New Roman" panose="02020603050405020304" pitchFamily="18" charset="0"/>
                </a:endParaRPr>
              </a:p>
              <a:p>
                <a:pPr>
                  <a:lnSpc>
                    <a:spcPct val="150000"/>
                  </a:lnSpc>
                </a:pPr>
                <a:r>
                  <a:rPr lang="en-US" altLang="zh-CN" sz="2400" i="1" dirty="0" err="1">
                    <a:latin typeface="Times New Roman" panose="02020603050405020304" pitchFamily="18" charset="0"/>
                    <a:cs typeface="Times New Roman" panose="02020603050405020304" pitchFamily="18" charset="0"/>
                  </a:rPr>
                  <a:t>Cout</a:t>
                </a:r>
                <a14:m>
                  <m:oMath xmlns:m="http://schemas.openxmlformats.org/officeDocument/2006/math">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𝑋𝑌</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𝑋𝐶𝑖𝑛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𝑌𝐶𝑖𝑛</m:t>
                    </m:r>
                  </m:oMath>
                </a14:m>
                <a:endParaRPr lang="zh-CN" altLang="en-US" sz="2400" i="1" dirty="0"/>
              </a:p>
            </p:txBody>
          </p:sp>
        </mc:Choice>
        <mc:Fallback>
          <p:sp>
            <p:nvSpPr>
              <p:cNvPr id="7" name="文本框 6">
                <a:extLst>
                  <a:ext uri="{FF2B5EF4-FFF2-40B4-BE49-F238E27FC236}">
                    <a16:creationId xmlns:a16="http://schemas.microsoft.com/office/drawing/2014/main" id="{0926521B-E036-FE9E-7AB6-6ED9E839C9D3}"/>
                  </a:ext>
                </a:extLst>
              </p:cNvPr>
              <p:cNvSpPr txBox="1">
                <a:spLocks noRot="1" noChangeAspect="1" noMove="1" noResize="1" noEditPoints="1" noAdjustHandles="1" noChangeArrowheads="1" noChangeShapeType="1" noTextEdit="1"/>
              </p:cNvSpPr>
              <p:nvPr/>
            </p:nvSpPr>
            <p:spPr>
              <a:xfrm>
                <a:off x="1644663" y="1643377"/>
                <a:ext cx="3349122" cy="1040862"/>
              </a:xfrm>
              <a:prstGeom prst="rect">
                <a:avLst/>
              </a:prstGeom>
              <a:blipFill>
                <a:blip r:embed="rId3"/>
                <a:stretch>
                  <a:fillRect l="-5647" r="-2186" b="-17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209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CDE073-DC1A-5C44-7A38-D4DE9FA9F629}"/>
              </a:ext>
            </a:extLst>
          </p:cNvPr>
          <p:cNvSpPr>
            <a:spLocks noGrp="1"/>
          </p:cNvSpPr>
          <p:nvPr>
            <p:ph type="dt" sz="half" idx="10"/>
          </p:nvPr>
        </p:nvSpPr>
        <p:spPr>
          <a:xfrm>
            <a:off x="7332994" y="6492240"/>
            <a:ext cx="2893045" cy="365760"/>
          </a:xfrm>
        </p:spPr>
        <p:txBody>
          <a:bodyPr/>
          <a:lstStyle/>
          <a:p>
            <a:pPr rtl="0"/>
            <a:fld id="{1E355DD5-1720-40A4-B380-20F1C19FAD03}" type="datetime1">
              <a:rPr lang="zh-CN" altLang="en-US" smtClean="0"/>
              <a:t>2023/2/19</a:t>
            </a:fld>
            <a:endParaRPr lang="en-US" dirty="0"/>
          </a:p>
        </p:txBody>
      </p:sp>
      <p:sp>
        <p:nvSpPr>
          <p:cNvPr id="7" name="标题 1">
            <a:extLst>
              <a:ext uri="{FF2B5EF4-FFF2-40B4-BE49-F238E27FC236}">
                <a16:creationId xmlns:a16="http://schemas.microsoft.com/office/drawing/2014/main" id="{04B5DDFE-3F37-4F4C-71DC-5D725A514F71}"/>
              </a:ext>
            </a:extLst>
          </p:cNvPr>
          <p:cNvSpPr>
            <a:spLocks noGrp="1"/>
          </p:cNvSpPr>
          <p:nvPr>
            <p:ph type="title"/>
          </p:nvPr>
        </p:nvSpPr>
        <p:spPr>
          <a:xfrm>
            <a:off x="879375" y="643632"/>
            <a:ext cx="5920877" cy="1371600"/>
          </a:xfrm>
        </p:spPr>
        <p:txBody>
          <a:bodyPr rtlCol="0">
            <a:noAutofit/>
          </a:bodyPr>
          <a:lstStyle/>
          <a:p>
            <a:pPr rtl="0">
              <a:lnSpc>
                <a:spcPct val="100000"/>
              </a:lnSpc>
              <a:spcBef>
                <a:spcPts val="0"/>
              </a:spcBef>
            </a:pPr>
            <a:r>
              <a:rPr lang="en-US" altLang="zh-CN" sz="2400" dirty="0">
                <a:solidFill>
                  <a:srgbClr val="0000FF"/>
                </a:solidFill>
                <a:latin typeface="华文楷体" panose="02010600040101010101" pitchFamily="2" charset="-122"/>
                <a:ea typeface="华文楷体" panose="02010600040101010101" pitchFamily="2" charset="-122"/>
              </a:rPr>
              <a:t>9</a:t>
            </a:r>
            <a:r>
              <a:rPr lang="zh-CN" altLang="en-US" sz="2400"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利用图示的可编程逻辑块，实现下表所示状态表所描述的</a:t>
            </a:r>
            <a:r>
              <a:rPr lang="en-US" altLang="zh-CN" sz="2400" dirty="0">
                <a:latin typeface="华文楷体" panose="02010600040101010101" pitchFamily="2" charset="-122"/>
                <a:ea typeface="华文楷体" panose="02010600040101010101" pitchFamily="2" charset="-122"/>
              </a:rPr>
              <a:t>Moore</a:t>
            </a:r>
            <a:r>
              <a:rPr lang="zh-CN" altLang="en-US" sz="2400" dirty="0">
                <a:latin typeface="华文楷体" panose="02010600040101010101" pitchFamily="2" charset="-122"/>
                <a:ea typeface="华文楷体" panose="02010600040101010101" pitchFamily="2" charset="-122"/>
              </a:rPr>
              <a:t>状态机。请给出逻辑块中各配置位的逻辑值。</a:t>
            </a:r>
            <a:endParaRPr lang="zh-cn" altLang="en-US" sz="2400" dirty="0">
              <a:latin typeface="华文楷体" panose="02010600040101010101" pitchFamily="2" charset="-122"/>
              <a:ea typeface="华文楷体" panose="02010600040101010101" pitchFamily="2" charset="-122"/>
            </a:endParaRPr>
          </a:p>
        </p:txBody>
      </p:sp>
      <p:pic>
        <p:nvPicPr>
          <p:cNvPr id="8" name="图片 7">
            <a:extLst>
              <a:ext uri="{FF2B5EF4-FFF2-40B4-BE49-F238E27FC236}">
                <a16:creationId xmlns:a16="http://schemas.microsoft.com/office/drawing/2014/main" id="{05049922-0E65-5550-BAAB-A22C156996A2}"/>
              </a:ext>
            </a:extLst>
          </p:cNvPr>
          <p:cNvPicPr>
            <a:picLocks noChangeAspect="1"/>
          </p:cNvPicPr>
          <p:nvPr/>
        </p:nvPicPr>
        <p:blipFill>
          <a:blip r:embed="rId2"/>
          <a:stretch>
            <a:fillRect/>
          </a:stretch>
        </p:blipFill>
        <p:spPr>
          <a:xfrm>
            <a:off x="6898249" y="643632"/>
            <a:ext cx="4729463" cy="4202976"/>
          </a:xfrm>
          <a:prstGeom prst="rect">
            <a:avLst/>
          </a:prstGeom>
        </p:spPr>
      </p:pic>
      <p:pic>
        <p:nvPicPr>
          <p:cNvPr id="10" name="图片 9">
            <a:extLst>
              <a:ext uri="{FF2B5EF4-FFF2-40B4-BE49-F238E27FC236}">
                <a16:creationId xmlns:a16="http://schemas.microsoft.com/office/drawing/2014/main" id="{88102147-F099-961F-3B93-F22F66BCC8A2}"/>
              </a:ext>
            </a:extLst>
          </p:cNvPr>
          <p:cNvPicPr>
            <a:picLocks noChangeAspect="1"/>
          </p:cNvPicPr>
          <p:nvPr/>
        </p:nvPicPr>
        <p:blipFill>
          <a:blip r:embed="rId3"/>
          <a:stretch>
            <a:fillRect/>
          </a:stretch>
        </p:blipFill>
        <p:spPr>
          <a:xfrm>
            <a:off x="1508569" y="2015232"/>
            <a:ext cx="4048125" cy="2514600"/>
          </a:xfrm>
          <a:prstGeom prst="rect">
            <a:avLst/>
          </a:prstGeom>
        </p:spPr>
      </p:pic>
    </p:spTree>
    <p:extLst>
      <p:ext uri="{BB962C8B-B14F-4D97-AF65-F5344CB8AC3E}">
        <p14:creationId xmlns:p14="http://schemas.microsoft.com/office/powerpoint/2010/main" val="197130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875D994-B028-5A7B-1983-427E4CE82895}"/>
              </a:ext>
            </a:extLst>
          </p:cNvPr>
          <p:cNvSpPr>
            <a:spLocks noGrp="1"/>
          </p:cNvSpPr>
          <p:nvPr>
            <p:ph type="dt" sz="half" idx="10"/>
          </p:nvPr>
        </p:nvSpPr>
        <p:spPr>
          <a:xfrm>
            <a:off x="7809244" y="6492240"/>
            <a:ext cx="2893045" cy="365760"/>
          </a:xfrm>
        </p:spPr>
        <p:txBody>
          <a:bodyPr/>
          <a:lstStyle/>
          <a:p>
            <a:pPr rtl="0"/>
            <a:fld id="{1E355DD5-1720-40A4-B380-20F1C19FAD03}" type="datetime1">
              <a:rPr lang="zh-CN" altLang="en-US" smtClean="0"/>
              <a:t>2023/2/19</a:t>
            </a:fld>
            <a:endParaRPr lang="en-US" dirty="0"/>
          </a:p>
        </p:txBody>
      </p:sp>
      <p:sp>
        <p:nvSpPr>
          <p:cNvPr id="5" name="标题 1">
            <a:extLst>
              <a:ext uri="{FF2B5EF4-FFF2-40B4-BE49-F238E27FC236}">
                <a16:creationId xmlns:a16="http://schemas.microsoft.com/office/drawing/2014/main" id="{B9429D10-3246-9294-AFB0-7DAE0C8A9734}"/>
              </a:ext>
            </a:extLst>
          </p:cNvPr>
          <p:cNvSpPr>
            <a:spLocks noGrp="1"/>
          </p:cNvSpPr>
          <p:nvPr>
            <p:ph type="title"/>
          </p:nvPr>
        </p:nvSpPr>
        <p:spPr>
          <a:xfrm>
            <a:off x="688874" y="681732"/>
            <a:ext cx="6378675" cy="1371600"/>
          </a:xfrm>
        </p:spPr>
        <p:txBody>
          <a:bodyPr rtlCol="0">
            <a:noAutofit/>
          </a:bodyPr>
          <a:lstStyle/>
          <a:p>
            <a:pPr rtl="0">
              <a:lnSpc>
                <a:spcPct val="100000"/>
              </a:lnSpc>
              <a:spcBef>
                <a:spcPts val="0"/>
              </a:spcBef>
            </a:pPr>
            <a:r>
              <a:rPr lang="en-US" altLang="zh-CN" sz="2000" dirty="0">
                <a:solidFill>
                  <a:srgbClr val="0000FF"/>
                </a:solidFill>
                <a:latin typeface="华文楷体" panose="02010600040101010101" pitchFamily="2" charset="-122"/>
                <a:ea typeface="华文楷体" panose="02010600040101010101" pitchFamily="2" charset="-122"/>
              </a:rPr>
              <a:t>10</a:t>
            </a:r>
            <a:r>
              <a:rPr lang="zh-CN" altLang="en-US" sz="2000" dirty="0">
                <a:solidFill>
                  <a:srgbClr val="0000FF"/>
                </a:solidFill>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分析下面的逻辑电路，要求：</a:t>
            </a:r>
            <a:br>
              <a:rPr lang="en-US" altLang="zh-CN"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）写出触发器的输入方程和电路的输出方程；</a:t>
            </a:r>
            <a:br>
              <a:rPr lang="en-US" altLang="zh-CN"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）做出状态表与状态图；</a:t>
            </a:r>
            <a:br>
              <a:rPr lang="en-US" altLang="zh-CN" sz="2000" dirty="0">
                <a:latin typeface="华文楷体" panose="02010600040101010101" pitchFamily="2" charset="-122"/>
                <a:ea typeface="华文楷体" panose="02010600040101010101" pitchFamily="2" charset="-122"/>
              </a:rPr>
            </a:b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）画出 </a:t>
            </a:r>
            <a:r>
              <a:rPr lang="en-US" altLang="zh-CN" sz="2000" dirty="0">
                <a:latin typeface="华文楷体" panose="02010600040101010101" pitchFamily="2" charset="-122"/>
                <a:ea typeface="华文楷体" panose="02010600040101010101" pitchFamily="2" charset="-122"/>
              </a:rPr>
              <a:t>CLK</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EN</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Q0</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Q1 </a:t>
            </a:r>
            <a:r>
              <a:rPr lang="zh-CN" altLang="en-US" sz="2000" dirty="0">
                <a:latin typeface="华文楷体" panose="02010600040101010101" pitchFamily="2" charset="-122"/>
                <a:ea typeface="华文楷体" panose="02010600040101010101" pitchFamily="2" charset="-122"/>
              </a:rPr>
              <a:t>和 </a:t>
            </a:r>
            <a:r>
              <a:rPr lang="en-US" altLang="zh-CN" sz="2000" dirty="0">
                <a:latin typeface="华文楷体" panose="02010600040101010101" pitchFamily="2" charset="-122"/>
                <a:ea typeface="华文楷体" panose="02010600040101010101" pitchFamily="2" charset="-122"/>
              </a:rPr>
              <a:t>MIN </a:t>
            </a:r>
            <a:r>
              <a:rPr lang="zh-CN" altLang="en-US" sz="2000" dirty="0">
                <a:latin typeface="华文楷体" panose="02010600040101010101" pitchFamily="2" charset="-122"/>
                <a:ea typeface="华文楷体" panose="02010600040101010101" pitchFamily="2" charset="-122"/>
              </a:rPr>
              <a:t>在 </a:t>
            </a:r>
            <a:r>
              <a:rPr lang="en-US" altLang="zh-CN" sz="2000" dirty="0">
                <a:latin typeface="华文楷体" panose="02010600040101010101" pitchFamily="2" charset="-122"/>
                <a:ea typeface="华文楷体" panose="02010600040101010101" pitchFamily="2" charset="-122"/>
              </a:rPr>
              <a:t>10 </a:t>
            </a:r>
            <a:r>
              <a:rPr lang="zh-CN" altLang="en-US" sz="2000" dirty="0">
                <a:latin typeface="华文楷体" panose="02010600040101010101" pitchFamily="2" charset="-122"/>
                <a:ea typeface="华文楷体" panose="02010600040101010101" pitchFamily="2" charset="-122"/>
              </a:rPr>
              <a:t>个时钟周期以内的定时波形，假设电 路的初始状态 </a:t>
            </a:r>
            <a:r>
              <a:rPr lang="en-US" altLang="zh-CN" sz="2000" dirty="0">
                <a:latin typeface="华文楷体" panose="02010600040101010101" pitchFamily="2" charset="-122"/>
                <a:ea typeface="华文楷体" panose="02010600040101010101" pitchFamily="2" charset="-122"/>
              </a:rPr>
              <a:t>Q0Q1=00</a:t>
            </a: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033C2094-A0B3-AE36-ED62-F01838D335E4}"/>
              </a:ext>
            </a:extLst>
          </p:cNvPr>
          <p:cNvPicPr>
            <a:picLocks noChangeAspect="1"/>
          </p:cNvPicPr>
          <p:nvPr/>
        </p:nvPicPr>
        <p:blipFill>
          <a:blip r:embed="rId2"/>
          <a:stretch>
            <a:fillRect/>
          </a:stretch>
        </p:blipFill>
        <p:spPr>
          <a:xfrm>
            <a:off x="6978751" y="450954"/>
            <a:ext cx="4524375" cy="2721182"/>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82237C2-33B3-5B89-BDF7-0D1E241853E1}"/>
                  </a:ext>
                </a:extLst>
              </p:cNvPr>
              <p:cNvSpPr txBox="1"/>
              <p:nvPr/>
            </p:nvSpPr>
            <p:spPr>
              <a:xfrm>
                <a:off x="976311" y="2335586"/>
                <a:ext cx="4419601" cy="1632626"/>
              </a:xfrm>
              <a:prstGeom prst="rect">
                <a:avLst/>
              </a:prstGeom>
              <a:noFill/>
            </p:spPr>
            <p:txBody>
              <a:bodyPr wrap="square">
                <a:spAutoFit/>
              </a:bodyPr>
              <a:lstStyle/>
              <a:p>
                <a:pPr algn="just"/>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dirty="0">
                    <a:solidFill>
                      <a:schemeClr val="tx1">
                        <a:lumMod val="85000"/>
                        <a:lumOff val="15000"/>
                      </a:schemeClr>
                    </a:solidFill>
                    <a:latin typeface="华文楷体" panose="02010600040101010101" pitchFamily="2" charset="-122"/>
                    <a:ea typeface="华文楷体" panose="02010600040101010101" pitchFamily="2" charset="-122"/>
                  </a:rPr>
                  <a:t>触发器的输入方程：</a:t>
                </a:r>
              </a:p>
              <a:p>
                <a:pPr algn="just"/>
                <a:r>
                  <a:rPr lang="en-US" altLang="zh-CN" sz="2000" dirty="0">
                    <a:solidFill>
                      <a:schemeClr val="tx1">
                        <a:lumMod val="85000"/>
                        <a:lumOff val="15000"/>
                      </a:schemeClr>
                    </a:solidFill>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𝐷</m:t>
                        </m:r>
                      </m:e>
                      <m:sub>
                        <m:r>
                          <a:rPr lang="en-US" altLang="zh-CN" sz="2000">
                            <a:solidFill>
                              <a:schemeClr val="tx1">
                                <a:lumMod val="85000"/>
                                <a:lumOff val="15000"/>
                              </a:schemeClr>
                            </a:solidFill>
                            <a:latin typeface="Cambria Math" panose="02040503050406030204" pitchFamily="18" charset="0"/>
                          </a:rPr>
                          <m:t>0</m:t>
                        </m:r>
                      </m:sub>
                    </m:sSub>
                    <m:r>
                      <a:rPr lang="en-US" altLang="zh-CN" sz="2000">
                        <a:solidFill>
                          <a:schemeClr val="tx1">
                            <a:lumMod val="85000"/>
                            <a:lumOff val="15000"/>
                          </a:schemeClr>
                        </a:solidFill>
                        <a:latin typeface="Cambria Math" panose="02040503050406030204" pitchFamily="18" charset="0"/>
                      </a:rPr>
                      <m:t>=</m:t>
                    </m:r>
                    <m:acc>
                      <m:accPr>
                        <m:chr m:val="̅"/>
                        <m:ctrlPr>
                          <a:rPr lang="zh-CN" altLang="zh-CN" sz="2000" i="1">
                            <a:solidFill>
                              <a:schemeClr val="tx1">
                                <a:lumMod val="85000"/>
                                <a:lumOff val="15000"/>
                              </a:schemeClr>
                            </a:solidFill>
                            <a:latin typeface="Cambria Math" panose="02040503050406030204" pitchFamily="18" charset="0"/>
                          </a:rPr>
                        </m:ctrlPr>
                      </m:accPr>
                      <m:e>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0</m:t>
                            </m:r>
                          </m:sub>
                        </m:sSub>
                      </m:e>
                    </m:acc>
                    <m:r>
                      <a:rPr lang="en-US" altLang="zh-CN" sz="2000">
                        <a:solidFill>
                          <a:schemeClr val="tx1">
                            <a:lumMod val="85000"/>
                            <a:lumOff val="15000"/>
                          </a:schemeClr>
                        </a:solidFill>
                        <a:latin typeface="Cambria Math" panose="02040503050406030204" pitchFamily="18" charset="0"/>
                      </a:rPr>
                      <m:t>𝐸𝑁</m:t>
                    </m:r>
                    <m:r>
                      <a:rPr lang="en-US" altLang="zh-CN" sz="2000">
                        <a:solidFill>
                          <a:schemeClr val="tx1">
                            <a:lumMod val="85000"/>
                            <a:lumOff val="15000"/>
                          </a:schemeClr>
                        </a:solidFill>
                        <a:latin typeface="Cambria Math" panose="02040503050406030204" pitchFamily="18" charset="0"/>
                      </a:rPr>
                      <m:t>+</m:t>
                    </m:r>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0</m:t>
                        </m:r>
                      </m:sub>
                    </m:sSub>
                    <m:acc>
                      <m:accPr>
                        <m:chr m:val="̅"/>
                        <m:ctrlPr>
                          <a:rPr lang="zh-CN" altLang="zh-CN" sz="2000" i="1">
                            <a:solidFill>
                              <a:schemeClr val="tx1">
                                <a:lumMod val="85000"/>
                                <a:lumOff val="15000"/>
                              </a:schemeClr>
                            </a:solidFill>
                            <a:latin typeface="Cambria Math" panose="02040503050406030204" pitchFamily="18" charset="0"/>
                          </a:rPr>
                        </m:ctrlPr>
                      </m:accPr>
                      <m:e>
                        <m:r>
                          <a:rPr lang="en-US" altLang="zh-CN" sz="2000">
                            <a:solidFill>
                              <a:schemeClr val="tx1">
                                <a:lumMod val="85000"/>
                                <a:lumOff val="15000"/>
                              </a:schemeClr>
                            </a:solidFill>
                            <a:latin typeface="Cambria Math" panose="02040503050406030204" pitchFamily="18" charset="0"/>
                          </a:rPr>
                          <m:t>𝐸𝑁</m:t>
                        </m:r>
                      </m:e>
                    </m:acc>
                  </m:oMath>
                </a14:m>
                <a:endParaRPr lang="zh-CN" altLang="zh-CN" sz="2000" dirty="0">
                  <a:solidFill>
                    <a:schemeClr val="tx1">
                      <a:lumMod val="85000"/>
                      <a:lumOff val="15000"/>
                    </a:schemeClr>
                  </a:solidFill>
                  <a:latin typeface="华文楷体" panose="02010600040101010101" pitchFamily="2" charset="-122"/>
                  <a:ea typeface="华文楷体" panose="02010600040101010101" pitchFamily="2" charset="-122"/>
                </a:endParaRPr>
              </a:p>
              <a:p>
                <a:pPr algn="just"/>
                <a:r>
                  <a:rPr lang="en-US" altLang="zh-CN" sz="2000" dirty="0">
                    <a:solidFill>
                      <a:schemeClr val="tx1">
                        <a:lumMod val="85000"/>
                        <a:lumOff val="15000"/>
                      </a:schemeClr>
                    </a:solidFill>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𝐷</m:t>
                        </m:r>
                      </m:e>
                      <m:sub>
                        <m:r>
                          <a:rPr lang="en-US" altLang="zh-CN" sz="2000">
                            <a:solidFill>
                              <a:schemeClr val="tx1">
                                <a:lumMod val="85000"/>
                                <a:lumOff val="15000"/>
                              </a:schemeClr>
                            </a:solidFill>
                            <a:latin typeface="Cambria Math" panose="02040503050406030204" pitchFamily="18" charset="0"/>
                          </a:rPr>
                          <m:t>1</m:t>
                        </m:r>
                      </m:sub>
                    </m:sSub>
                    <m:r>
                      <a:rPr lang="en-US" altLang="zh-CN" sz="2000">
                        <a:solidFill>
                          <a:schemeClr val="tx1">
                            <a:lumMod val="85000"/>
                            <a:lumOff val="15000"/>
                          </a:schemeClr>
                        </a:solidFill>
                        <a:latin typeface="Cambria Math" panose="02040503050406030204" pitchFamily="18" charset="0"/>
                      </a:rPr>
                      <m:t>=</m:t>
                    </m:r>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1</m:t>
                        </m:r>
                      </m:sub>
                    </m:sSub>
                    <m:acc>
                      <m:accPr>
                        <m:chr m:val="̅"/>
                        <m:ctrlPr>
                          <a:rPr lang="zh-CN" altLang="zh-CN" sz="2000" i="1">
                            <a:solidFill>
                              <a:schemeClr val="tx1">
                                <a:lumMod val="85000"/>
                                <a:lumOff val="15000"/>
                              </a:schemeClr>
                            </a:solidFill>
                            <a:latin typeface="Cambria Math" panose="02040503050406030204" pitchFamily="18" charset="0"/>
                          </a:rPr>
                        </m:ctrlPr>
                      </m:accPr>
                      <m:e>
                        <m:r>
                          <a:rPr lang="en-US" altLang="zh-CN" sz="2000">
                            <a:solidFill>
                              <a:schemeClr val="tx1">
                                <a:lumMod val="85000"/>
                                <a:lumOff val="15000"/>
                              </a:schemeClr>
                            </a:solidFill>
                            <a:latin typeface="Cambria Math" panose="02040503050406030204" pitchFamily="18" charset="0"/>
                          </a:rPr>
                          <m:t>𝐸𝑁</m:t>
                        </m:r>
                      </m:e>
                    </m:acc>
                    <m:r>
                      <a:rPr lang="en-US" altLang="zh-CN" sz="2000">
                        <a:solidFill>
                          <a:schemeClr val="tx1">
                            <a:lumMod val="85000"/>
                            <a:lumOff val="15000"/>
                          </a:schemeClr>
                        </a:solidFill>
                        <a:latin typeface="Cambria Math" panose="02040503050406030204" pitchFamily="18" charset="0"/>
                      </a:rPr>
                      <m:t>+</m:t>
                    </m:r>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1</m:t>
                        </m:r>
                      </m:sub>
                    </m:sSub>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0</m:t>
                        </m:r>
                      </m:sub>
                    </m:sSub>
                    <m:r>
                      <a:rPr lang="en-US" altLang="zh-CN" sz="2000">
                        <a:solidFill>
                          <a:schemeClr val="tx1">
                            <a:lumMod val="85000"/>
                            <a:lumOff val="15000"/>
                          </a:schemeClr>
                        </a:solidFill>
                        <a:latin typeface="Cambria Math" panose="02040503050406030204" pitchFamily="18" charset="0"/>
                      </a:rPr>
                      <m:t>𝐸𝑁</m:t>
                    </m:r>
                    <m:r>
                      <a:rPr lang="en-US" altLang="zh-CN" sz="2000">
                        <a:solidFill>
                          <a:schemeClr val="tx1">
                            <a:lumMod val="85000"/>
                            <a:lumOff val="15000"/>
                          </a:schemeClr>
                        </a:solidFill>
                        <a:latin typeface="Cambria Math" panose="02040503050406030204" pitchFamily="18" charset="0"/>
                      </a:rPr>
                      <m:t>+</m:t>
                    </m:r>
                    <m:acc>
                      <m:accPr>
                        <m:chr m:val="̅"/>
                        <m:ctrlPr>
                          <a:rPr lang="zh-CN" altLang="zh-CN" sz="2000" i="1">
                            <a:solidFill>
                              <a:schemeClr val="tx1">
                                <a:lumMod val="85000"/>
                                <a:lumOff val="15000"/>
                              </a:schemeClr>
                            </a:solidFill>
                            <a:latin typeface="Cambria Math" panose="02040503050406030204" pitchFamily="18" charset="0"/>
                          </a:rPr>
                        </m:ctrlPr>
                      </m:accPr>
                      <m:e>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1</m:t>
                            </m:r>
                          </m:sub>
                        </m:sSub>
                      </m:e>
                    </m:acc>
                    <m:sSub>
                      <m:sSubPr>
                        <m:ctrlPr>
                          <a:rPr lang="zh-CN" altLang="zh-CN" sz="2000" i="1">
                            <a:solidFill>
                              <a:schemeClr val="tx1">
                                <a:lumMod val="85000"/>
                                <a:lumOff val="15000"/>
                              </a:schemeClr>
                            </a:solidFill>
                            <a:latin typeface="Cambria Math" panose="02040503050406030204" pitchFamily="18" charset="0"/>
                          </a:rPr>
                        </m:ctrlPr>
                      </m:sSubPr>
                      <m:e>
                        <m:acc>
                          <m:accPr>
                            <m:chr m:val="̅"/>
                            <m:ctrlPr>
                              <a:rPr lang="zh-CN" altLang="zh-CN" sz="2000" i="1">
                                <a:solidFill>
                                  <a:schemeClr val="tx1">
                                    <a:lumMod val="85000"/>
                                    <a:lumOff val="15000"/>
                                  </a:schemeClr>
                                </a:solidFill>
                                <a:latin typeface="Cambria Math" panose="02040503050406030204" pitchFamily="18" charset="0"/>
                              </a:rPr>
                            </m:ctrlPr>
                          </m:accPr>
                          <m:e>
                            <m:r>
                              <a:rPr lang="en-US" altLang="zh-CN" sz="2000">
                                <a:solidFill>
                                  <a:schemeClr val="tx1">
                                    <a:lumMod val="85000"/>
                                    <a:lumOff val="15000"/>
                                  </a:schemeClr>
                                </a:solidFill>
                                <a:latin typeface="Cambria Math" panose="02040503050406030204" pitchFamily="18" charset="0"/>
                              </a:rPr>
                              <m:t>𝑄</m:t>
                            </m:r>
                          </m:e>
                        </m:acc>
                      </m:e>
                      <m:sub>
                        <m:r>
                          <a:rPr lang="en-US" altLang="zh-CN" sz="2000">
                            <a:solidFill>
                              <a:schemeClr val="tx1">
                                <a:lumMod val="85000"/>
                                <a:lumOff val="15000"/>
                              </a:schemeClr>
                            </a:solidFill>
                            <a:latin typeface="Cambria Math" panose="02040503050406030204" pitchFamily="18" charset="0"/>
                          </a:rPr>
                          <m:t>0</m:t>
                        </m:r>
                      </m:sub>
                    </m:sSub>
                    <m:r>
                      <a:rPr lang="en-US" altLang="zh-CN" sz="2000">
                        <a:solidFill>
                          <a:schemeClr val="tx1">
                            <a:lumMod val="85000"/>
                            <a:lumOff val="15000"/>
                          </a:schemeClr>
                        </a:solidFill>
                        <a:latin typeface="Cambria Math" panose="02040503050406030204" pitchFamily="18" charset="0"/>
                      </a:rPr>
                      <m:t>𝐸𝑁</m:t>
                    </m:r>
                  </m:oMath>
                </a14:m>
                <a:endParaRPr lang="zh-CN" altLang="zh-CN" sz="2000" dirty="0">
                  <a:solidFill>
                    <a:schemeClr val="tx1">
                      <a:lumMod val="85000"/>
                      <a:lumOff val="15000"/>
                    </a:schemeClr>
                  </a:solidFill>
                  <a:latin typeface="华文楷体" panose="02010600040101010101" pitchFamily="2" charset="-122"/>
                  <a:ea typeface="华文楷体" panose="02010600040101010101" pitchFamily="2" charset="-122"/>
                </a:endParaRPr>
              </a:p>
              <a:p>
                <a:pPr algn="just"/>
                <a:r>
                  <a:rPr lang="en-US" altLang="zh-CN" sz="2000" dirty="0">
                    <a:solidFill>
                      <a:schemeClr val="tx1">
                        <a:lumMod val="85000"/>
                        <a:lumOff val="15000"/>
                      </a:schemeClr>
                    </a:solidFill>
                    <a:latin typeface="华文楷体" panose="02010600040101010101" pitchFamily="2" charset="-122"/>
                    <a:ea typeface="华文楷体" panose="02010600040101010101" pitchFamily="2" charset="-122"/>
                  </a:rPr>
                  <a:t>      </a:t>
                </a:r>
                <a:r>
                  <a:rPr lang="zh-CN" altLang="zh-CN" sz="2000" dirty="0">
                    <a:solidFill>
                      <a:schemeClr val="tx1">
                        <a:lumMod val="85000"/>
                        <a:lumOff val="15000"/>
                      </a:schemeClr>
                    </a:solidFill>
                    <a:latin typeface="华文楷体" panose="02010600040101010101" pitchFamily="2" charset="-122"/>
                    <a:ea typeface="华文楷体" panose="02010600040101010101" pitchFamily="2" charset="-122"/>
                  </a:rPr>
                  <a:t>输出方程：</a:t>
                </a:r>
              </a:p>
              <a:p>
                <a:pPr algn="just"/>
                <a:r>
                  <a:rPr lang="en-US" altLang="zh-CN" sz="2000" dirty="0">
                    <a:solidFill>
                      <a:schemeClr val="tx1">
                        <a:lumMod val="85000"/>
                        <a:lumOff val="15000"/>
                      </a:schemeClr>
                    </a:solidFill>
                    <a:latin typeface="华文楷体" panose="02010600040101010101" pitchFamily="2" charset="-122"/>
                    <a:ea typeface="华文楷体" panose="02010600040101010101" pitchFamily="2" charset="-122"/>
                  </a:rPr>
                  <a:t>      </a:t>
                </a:r>
                <a14:m>
                  <m:oMath xmlns:m="http://schemas.openxmlformats.org/officeDocument/2006/math">
                    <m:r>
                      <a:rPr lang="en-US" altLang="zh-CN" sz="2000">
                        <a:solidFill>
                          <a:schemeClr val="tx1">
                            <a:lumMod val="85000"/>
                            <a:lumOff val="15000"/>
                          </a:schemeClr>
                        </a:solidFill>
                        <a:latin typeface="Cambria Math" panose="02040503050406030204" pitchFamily="18" charset="0"/>
                      </a:rPr>
                      <m:t>𝑀𝐼𝑁</m:t>
                    </m:r>
                    <m:r>
                      <a:rPr lang="en-US" altLang="zh-CN" sz="2000">
                        <a:solidFill>
                          <a:schemeClr val="tx1">
                            <a:lumMod val="85000"/>
                            <a:lumOff val="15000"/>
                          </a:schemeClr>
                        </a:solidFill>
                        <a:latin typeface="Cambria Math" panose="02040503050406030204" pitchFamily="18" charset="0"/>
                      </a:rPr>
                      <m:t>=</m:t>
                    </m:r>
                    <m:r>
                      <a:rPr lang="en-US" altLang="zh-CN" sz="2000">
                        <a:solidFill>
                          <a:schemeClr val="tx1">
                            <a:lumMod val="85000"/>
                            <a:lumOff val="15000"/>
                          </a:schemeClr>
                        </a:solidFill>
                        <a:latin typeface="Cambria Math" panose="02040503050406030204" pitchFamily="18" charset="0"/>
                      </a:rPr>
                      <m:t>𝐸𝑁</m:t>
                    </m:r>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1</m:t>
                        </m:r>
                      </m:sub>
                    </m:sSub>
                    <m:sSub>
                      <m:sSubPr>
                        <m:ctrlPr>
                          <a:rPr lang="zh-CN" altLang="zh-CN" sz="2000" i="1">
                            <a:solidFill>
                              <a:schemeClr val="tx1">
                                <a:lumMod val="85000"/>
                                <a:lumOff val="15000"/>
                              </a:schemeClr>
                            </a:solidFill>
                            <a:latin typeface="Cambria Math" panose="02040503050406030204" pitchFamily="18" charset="0"/>
                          </a:rPr>
                        </m:ctrlPr>
                      </m:sSubPr>
                      <m:e>
                        <m:r>
                          <a:rPr lang="en-US" altLang="zh-CN" sz="2000">
                            <a:solidFill>
                              <a:schemeClr val="tx1">
                                <a:lumMod val="85000"/>
                                <a:lumOff val="15000"/>
                              </a:schemeClr>
                            </a:solidFill>
                            <a:latin typeface="Cambria Math" panose="02040503050406030204" pitchFamily="18" charset="0"/>
                          </a:rPr>
                          <m:t>𝑄</m:t>
                        </m:r>
                      </m:e>
                      <m:sub>
                        <m:r>
                          <a:rPr lang="en-US" altLang="zh-CN" sz="2000">
                            <a:solidFill>
                              <a:schemeClr val="tx1">
                                <a:lumMod val="85000"/>
                                <a:lumOff val="15000"/>
                              </a:schemeClr>
                            </a:solidFill>
                            <a:latin typeface="Cambria Math" panose="02040503050406030204" pitchFamily="18" charset="0"/>
                          </a:rPr>
                          <m:t>0</m:t>
                        </m:r>
                      </m:sub>
                    </m:sSub>
                  </m:oMath>
                </a14:m>
                <a:endParaRPr lang="zh-CN" altLang="zh-CN" sz="2000" dirty="0">
                  <a:solidFill>
                    <a:schemeClr val="tx1">
                      <a:lumMod val="85000"/>
                      <a:lumOff val="15000"/>
                    </a:schemeClr>
                  </a:solidFill>
                  <a:latin typeface="华文楷体" panose="02010600040101010101" pitchFamily="2" charset="-122"/>
                  <a:ea typeface="华文楷体" panose="02010600040101010101" pitchFamily="2" charset="-122"/>
                </a:endParaRPr>
              </a:p>
            </p:txBody>
          </p:sp>
        </mc:Choice>
        <mc:Fallback xmlns="">
          <p:sp>
            <p:nvSpPr>
              <p:cNvPr id="9" name="文本框 8">
                <a:extLst>
                  <a:ext uri="{FF2B5EF4-FFF2-40B4-BE49-F238E27FC236}">
                    <a16:creationId xmlns:a16="http://schemas.microsoft.com/office/drawing/2014/main" id="{D82237C2-33B3-5B89-BDF7-0D1E241853E1}"/>
                  </a:ext>
                </a:extLst>
              </p:cNvPr>
              <p:cNvSpPr txBox="1">
                <a:spLocks noRot="1" noChangeAspect="1" noMove="1" noResize="1" noEditPoints="1" noAdjustHandles="1" noChangeArrowheads="1" noChangeShapeType="1" noTextEdit="1"/>
              </p:cNvSpPr>
              <p:nvPr/>
            </p:nvSpPr>
            <p:spPr>
              <a:xfrm>
                <a:off x="976311" y="2335586"/>
                <a:ext cx="4419601" cy="1632626"/>
              </a:xfrm>
              <a:prstGeom prst="rect">
                <a:avLst/>
              </a:prstGeom>
              <a:blipFill>
                <a:blip r:embed="rId3"/>
                <a:stretch>
                  <a:fillRect l="-1379" t="-1866" b="-1493"/>
                </a:stretch>
              </a:blipFill>
            </p:spPr>
            <p:txBody>
              <a:bodyPr/>
              <a:lstStyle/>
              <a:p>
                <a:r>
                  <a:rPr lang="zh-CN" altLang="en-US">
                    <a:noFill/>
                  </a:rPr>
                  <a:t> </a:t>
                </a:r>
              </a:p>
            </p:txBody>
          </p:sp>
        </mc:Fallback>
      </mc:AlternateContent>
      <p:pic>
        <p:nvPicPr>
          <p:cNvPr id="43" name="图片 42">
            <a:extLst>
              <a:ext uri="{FF2B5EF4-FFF2-40B4-BE49-F238E27FC236}">
                <a16:creationId xmlns:a16="http://schemas.microsoft.com/office/drawing/2014/main" id="{72AC6ACD-9950-E7F4-99E5-76CA5D82F88D}"/>
              </a:ext>
            </a:extLst>
          </p:cNvPr>
          <p:cNvPicPr>
            <a:picLocks noChangeAspect="1"/>
          </p:cNvPicPr>
          <p:nvPr/>
        </p:nvPicPr>
        <p:blipFill>
          <a:blip r:embed="rId4"/>
          <a:stretch>
            <a:fillRect/>
          </a:stretch>
        </p:blipFill>
        <p:spPr>
          <a:xfrm>
            <a:off x="0" y="4223618"/>
            <a:ext cx="3038475" cy="1762125"/>
          </a:xfrm>
          <a:prstGeom prst="rect">
            <a:avLst/>
          </a:prstGeom>
        </p:spPr>
      </p:pic>
      <p:pic>
        <p:nvPicPr>
          <p:cNvPr id="47" name="图片 46">
            <a:extLst>
              <a:ext uri="{FF2B5EF4-FFF2-40B4-BE49-F238E27FC236}">
                <a16:creationId xmlns:a16="http://schemas.microsoft.com/office/drawing/2014/main" id="{54C83889-94C8-4BF3-5DD8-31A4B1E4AECE}"/>
              </a:ext>
            </a:extLst>
          </p:cNvPr>
          <p:cNvPicPr>
            <a:picLocks noChangeAspect="1"/>
          </p:cNvPicPr>
          <p:nvPr/>
        </p:nvPicPr>
        <p:blipFill>
          <a:blip r:embed="rId5"/>
          <a:stretch>
            <a:fillRect/>
          </a:stretch>
        </p:blipFill>
        <p:spPr>
          <a:xfrm>
            <a:off x="5486400" y="4347443"/>
            <a:ext cx="6705600" cy="1638300"/>
          </a:xfrm>
          <a:prstGeom prst="rect">
            <a:avLst/>
          </a:prstGeom>
        </p:spPr>
      </p:pic>
      <p:pic>
        <p:nvPicPr>
          <p:cNvPr id="49" name="图片 48">
            <a:extLst>
              <a:ext uri="{FF2B5EF4-FFF2-40B4-BE49-F238E27FC236}">
                <a16:creationId xmlns:a16="http://schemas.microsoft.com/office/drawing/2014/main" id="{56C9AB61-34EB-5957-F2E2-E6F7F25952C1}"/>
              </a:ext>
            </a:extLst>
          </p:cNvPr>
          <p:cNvPicPr>
            <a:picLocks noChangeAspect="1"/>
          </p:cNvPicPr>
          <p:nvPr/>
        </p:nvPicPr>
        <p:blipFill>
          <a:blip r:embed="rId6"/>
          <a:stretch>
            <a:fillRect/>
          </a:stretch>
        </p:blipFill>
        <p:spPr>
          <a:xfrm>
            <a:off x="2786063" y="4416316"/>
            <a:ext cx="2700337" cy="1569427"/>
          </a:xfrm>
          <a:prstGeom prst="rect">
            <a:avLst/>
          </a:prstGeom>
        </p:spPr>
      </p:pic>
    </p:spTree>
    <p:extLst>
      <p:ext uri="{BB962C8B-B14F-4D97-AF65-F5344CB8AC3E}">
        <p14:creationId xmlns:p14="http://schemas.microsoft.com/office/powerpoint/2010/main" val="356094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BC9C8BE-07B8-1494-F172-BFD00555B218}"/>
              </a:ext>
            </a:extLst>
          </p:cNvPr>
          <p:cNvSpPr>
            <a:spLocks noGrp="1"/>
          </p:cNvSpPr>
          <p:nvPr>
            <p:ph type="dt" sz="half" idx="10"/>
          </p:nvPr>
        </p:nvSpPr>
        <p:spPr>
          <a:xfrm>
            <a:off x="7678427" y="6422856"/>
            <a:ext cx="2893045" cy="365760"/>
          </a:xfrm>
        </p:spPr>
        <p:txBody>
          <a:bodyPr/>
          <a:lstStyle/>
          <a:p>
            <a:pPr rtl="0"/>
            <a:fld id="{1E355DD5-1720-40A4-B380-20F1C19FAD03}" type="datetime1">
              <a:rPr lang="zh-CN" altLang="en-US" smtClean="0"/>
              <a:t>2023/2/19</a:t>
            </a:fld>
            <a:endParaRPr lang="en-US" dirty="0"/>
          </a:p>
        </p:txBody>
      </p:sp>
      <p:sp>
        <p:nvSpPr>
          <p:cNvPr id="6" name="文本框 5">
            <a:extLst>
              <a:ext uri="{FF2B5EF4-FFF2-40B4-BE49-F238E27FC236}">
                <a16:creationId xmlns:a16="http://schemas.microsoft.com/office/drawing/2014/main" id="{EB0DF397-59DA-76A0-85AD-F89D1D1D1A52}"/>
              </a:ext>
            </a:extLst>
          </p:cNvPr>
          <p:cNvSpPr txBox="1"/>
          <p:nvPr/>
        </p:nvSpPr>
        <p:spPr>
          <a:xfrm>
            <a:off x="838200" y="647611"/>
            <a:ext cx="10687050" cy="1200329"/>
          </a:xfrm>
          <a:prstGeom prst="rect">
            <a:avLst/>
          </a:prstGeom>
          <a:noFill/>
        </p:spPr>
        <p:txBody>
          <a:bodyPr wrap="square">
            <a:spAutoFit/>
          </a:bodyPr>
          <a:lstStyle/>
          <a:p>
            <a:r>
              <a:rPr lang="en-US" altLang="zh-CN" sz="2400" dirty="0">
                <a:solidFill>
                  <a:srgbClr val="0000FF"/>
                </a:solidFill>
                <a:latin typeface="华文楷体" panose="02010600040101010101" pitchFamily="2" charset="-122"/>
                <a:ea typeface="华文楷体" panose="02010600040101010101" pitchFamily="2" charset="-122"/>
              </a:rPr>
              <a:t>11</a:t>
            </a:r>
            <a:r>
              <a:rPr lang="zh-CN" altLang="en-US" sz="2400" dirty="0">
                <a:solidFill>
                  <a:srgbClr val="0000FF"/>
                </a:solidFill>
                <a:latin typeface="华文楷体" panose="02010600040101010101" pitchFamily="2" charset="-122"/>
                <a:ea typeface="华文楷体" panose="02010600040101010101" pitchFamily="2" charset="-122"/>
              </a:rPr>
              <a:t>、</a:t>
            </a:r>
            <a:r>
              <a:rPr lang="zh-CN" altLang="zh-CN" sz="2400" dirty="0">
                <a:solidFill>
                  <a:schemeClr val="tx1">
                    <a:lumMod val="85000"/>
                    <a:lumOff val="15000"/>
                  </a:schemeClr>
                </a:solidFill>
                <a:latin typeface="华文楷体" panose="02010600040101010101" pitchFamily="2" charset="-122"/>
                <a:ea typeface="华文楷体" panose="02010600040101010101" pitchFamily="2" charset="-122"/>
              </a:rPr>
              <a:t>对图</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2</a:t>
            </a:r>
            <a:r>
              <a:rPr lang="zh-CN" altLang="zh-CN" sz="2400" dirty="0">
                <a:solidFill>
                  <a:schemeClr val="tx1">
                    <a:lumMod val="85000"/>
                    <a:lumOff val="15000"/>
                  </a:schemeClr>
                </a:solidFill>
                <a:latin typeface="华文楷体" panose="02010600040101010101" pitchFamily="2" charset="-122"/>
                <a:ea typeface="华文楷体" panose="02010600040101010101" pitchFamily="2" charset="-122"/>
              </a:rPr>
              <a:t>所示的同步时序电路进行分析，要求写出状态方程和输出方程，做出状态图和状态表，并分析当输入</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X</a:t>
            </a:r>
            <a:r>
              <a:rPr lang="zh-CN" altLang="zh-CN" sz="2400" dirty="0">
                <a:solidFill>
                  <a:schemeClr val="tx1">
                    <a:lumMod val="85000"/>
                    <a:lumOff val="15000"/>
                  </a:schemeClr>
                </a:solidFill>
                <a:latin typeface="华文楷体" panose="02010600040101010101" pitchFamily="2" charset="-122"/>
                <a:ea typeface="华文楷体" panose="02010600040101010101" pitchFamily="2" charset="-122"/>
              </a:rPr>
              <a:t>在触发器的建立时间和保持时间之内发生上跳时可能出现的异常情况。假设复位时电路所处的初始状态为</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Q2Q1=01</a:t>
            </a:r>
            <a:r>
              <a:rPr lang="zh-CN" altLang="zh-CN" sz="2400" dirty="0">
                <a:solidFill>
                  <a:schemeClr val="tx1">
                    <a:lumMod val="85000"/>
                    <a:lumOff val="15000"/>
                  </a:schemeClr>
                </a:solidFill>
                <a:latin typeface="华文楷体" panose="02010600040101010101" pitchFamily="2" charset="-122"/>
                <a:ea typeface="华文楷体" panose="02010600040101010101" pitchFamily="2" charset="-122"/>
              </a:rPr>
              <a:t>。</a:t>
            </a:r>
            <a:endPar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endParaRPr>
          </a:p>
        </p:txBody>
      </p:sp>
      <p:pic>
        <p:nvPicPr>
          <p:cNvPr id="8" name="图片 7">
            <a:extLst>
              <a:ext uri="{FF2B5EF4-FFF2-40B4-BE49-F238E27FC236}">
                <a16:creationId xmlns:a16="http://schemas.microsoft.com/office/drawing/2014/main" id="{EFEC9C10-2575-C8CF-8B0A-A5A348AA699A}"/>
              </a:ext>
            </a:extLst>
          </p:cNvPr>
          <p:cNvPicPr>
            <a:picLocks noChangeAspect="1"/>
          </p:cNvPicPr>
          <p:nvPr/>
        </p:nvPicPr>
        <p:blipFill>
          <a:blip r:embed="rId2"/>
          <a:stretch>
            <a:fillRect/>
          </a:stretch>
        </p:blipFill>
        <p:spPr>
          <a:xfrm>
            <a:off x="1366273" y="1921546"/>
            <a:ext cx="5890521" cy="1755606"/>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2453031-F1C3-0C01-BDA2-58D05389FFCC}"/>
                  </a:ext>
                </a:extLst>
              </p:cNvPr>
              <p:cNvSpPr txBox="1"/>
              <p:nvPr/>
            </p:nvSpPr>
            <p:spPr>
              <a:xfrm>
                <a:off x="7580644" y="2231534"/>
                <a:ext cx="2325356" cy="923330"/>
              </a:xfrm>
              <a:prstGeom prst="rect">
                <a:avLst/>
              </a:prstGeom>
              <a:noFill/>
            </p:spPr>
            <p:txBody>
              <a:bodyPr wrap="square">
                <a:spAutoFit/>
              </a:bodyPr>
              <a:lstStyle/>
              <a:p>
                <a:pPr indent="457200"/>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𝐷</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1</m:t>
                          </m:r>
                        </m:sub>
                      </m:sSub>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𝑥</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𝑄</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457200"/>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𝐷</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2</m:t>
                          </m:r>
                        </m:sub>
                      </m:sSub>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𝑥</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𝑄</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1</m:t>
                          </m:r>
                        </m:sub>
                      </m:sSub>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457200"/>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宋体" panose="02010600030101010101" pitchFamily="2" charset="-122"/>
                        </a:rPr>
                        <m:t>𝑍</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𝑥</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宋体" panose="02010600030101010101" pitchFamily="2" charset="-122"/>
                            </a:rPr>
                            <m:t>𝑄</m:t>
                          </m:r>
                        </m:e>
                        <m:sub>
                          <m:r>
                            <a:rPr lang="en-US" altLang="zh-CN" sz="1800" i="1">
                              <a:effectLst/>
                              <a:latin typeface="Cambria Math" panose="02040503050406030204" pitchFamily="18" charset="0"/>
                              <a:ea typeface="宋体" panose="02010600030101010101" pitchFamily="2" charset="-122"/>
                              <a:cs typeface="宋体" panose="02010600030101010101" pitchFamily="2" charset="-122"/>
                            </a:rPr>
                            <m:t>2</m:t>
                          </m:r>
                        </m:sub>
                      </m:sSub>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0" name="文本框 9">
                <a:extLst>
                  <a:ext uri="{FF2B5EF4-FFF2-40B4-BE49-F238E27FC236}">
                    <a16:creationId xmlns:a16="http://schemas.microsoft.com/office/drawing/2014/main" id="{62453031-F1C3-0C01-BDA2-58D05389FFCC}"/>
                  </a:ext>
                </a:extLst>
              </p:cNvPr>
              <p:cNvSpPr txBox="1">
                <a:spLocks noRot="1" noChangeAspect="1" noMove="1" noResize="1" noEditPoints="1" noAdjustHandles="1" noChangeArrowheads="1" noChangeShapeType="1" noTextEdit="1"/>
              </p:cNvSpPr>
              <p:nvPr/>
            </p:nvSpPr>
            <p:spPr>
              <a:xfrm>
                <a:off x="7580644" y="2231534"/>
                <a:ext cx="2325356" cy="923330"/>
              </a:xfrm>
              <a:prstGeom prst="rect">
                <a:avLst/>
              </a:prstGeom>
              <a:blipFill>
                <a:blip r:embed="rId3"/>
                <a:stretch>
                  <a:fillRect b="-4605"/>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18032784-5C18-5CDC-D035-FEDA78743DB5}"/>
              </a:ext>
            </a:extLst>
          </p:cNvPr>
          <p:cNvPicPr>
            <a:picLocks noChangeAspect="1"/>
          </p:cNvPicPr>
          <p:nvPr/>
        </p:nvPicPr>
        <p:blipFill>
          <a:blip r:embed="rId4"/>
          <a:stretch>
            <a:fillRect/>
          </a:stretch>
        </p:blipFill>
        <p:spPr>
          <a:xfrm>
            <a:off x="6381750" y="3958590"/>
            <a:ext cx="2743200" cy="2076450"/>
          </a:xfrm>
          <a:prstGeom prst="rect">
            <a:avLst/>
          </a:prstGeom>
        </p:spPr>
      </p:pic>
      <p:graphicFrame>
        <p:nvGraphicFramePr>
          <p:cNvPr id="18" name="表格 17">
            <a:extLst>
              <a:ext uri="{FF2B5EF4-FFF2-40B4-BE49-F238E27FC236}">
                <a16:creationId xmlns:a16="http://schemas.microsoft.com/office/drawing/2014/main" id="{945A3286-1404-FE37-4280-FEA9609F8D5B}"/>
              </a:ext>
            </a:extLst>
          </p:cNvPr>
          <p:cNvGraphicFramePr>
            <a:graphicFrameLocks noGrp="1"/>
          </p:cNvGraphicFramePr>
          <p:nvPr>
            <p:extLst>
              <p:ext uri="{D42A27DB-BD31-4B8C-83A1-F6EECF244321}">
                <p14:modId xmlns:p14="http://schemas.microsoft.com/office/powerpoint/2010/main" val="61447134"/>
              </p:ext>
            </p:extLst>
          </p:nvPr>
        </p:nvGraphicFramePr>
        <p:xfrm>
          <a:off x="1981200" y="4058651"/>
          <a:ext cx="3303820" cy="1902819"/>
        </p:xfrm>
        <a:graphic>
          <a:graphicData uri="http://schemas.openxmlformats.org/drawingml/2006/table">
            <a:tbl>
              <a:tblPr firstRow="1" firstCol="1" bandRow="1"/>
              <a:tblGrid>
                <a:gridCol w="703274">
                  <a:extLst>
                    <a:ext uri="{9D8B030D-6E8A-4147-A177-3AD203B41FA5}">
                      <a16:colId xmlns:a16="http://schemas.microsoft.com/office/drawing/2014/main" val="1824273567"/>
                    </a:ext>
                  </a:extLst>
                </a:gridCol>
                <a:gridCol w="1286250">
                  <a:extLst>
                    <a:ext uri="{9D8B030D-6E8A-4147-A177-3AD203B41FA5}">
                      <a16:colId xmlns:a16="http://schemas.microsoft.com/office/drawing/2014/main" val="4102063692"/>
                    </a:ext>
                  </a:extLst>
                </a:gridCol>
                <a:gridCol w="1314296">
                  <a:extLst>
                    <a:ext uri="{9D8B030D-6E8A-4147-A177-3AD203B41FA5}">
                      <a16:colId xmlns:a16="http://schemas.microsoft.com/office/drawing/2014/main" val="1178300483"/>
                    </a:ext>
                  </a:extLst>
                </a:gridCol>
              </a:tblGrid>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P.S.</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N.S./Output(Q2*Q1*/Z)</a:t>
                      </a: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zh-CN" altLang="en-US"/>
                    </a:p>
                  </a:txBody>
                  <a:tcPr/>
                </a:tc>
                <a:extLst>
                  <a:ext uri="{0D108BD9-81ED-4DB2-BD59-A6C34878D82A}">
                    <a16:rowId xmlns:a16="http://schemas.microsoft.com/office/drawing/2014/main" val="3330102602"/>
                  </a:ext>
                </a:extLst>
              </a:tr>
              <a:tr h="30388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Q2Q1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X=0</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X=1</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546465710"/>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a:effectLst/>
                        </a:rPr>
                        <a:t>00</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00/0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500632497"/>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a:effectLst/>
                        </a:rPr>
                        <a:t>01</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10/0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01/0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171364443"/>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a:effectLst/>
                        </a:rPr>
                        <a:t>10</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a:effectLst/>
                        </a:rPr>
                        <a:t>01/0</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11/1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728453832"/>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11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01/1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525859473"/>
                  </a:ext>
                </a:extLst>
              </a:tr>
            </a:tbl>
          </a:graphicData>
        </a:graphic>
      </p:graphicFrame>
    </p:spTree>
    <p:extLst>
      <p:ext uri="{BB962C8B-B14F-4D97-AF65-F5344CB8AC3E}">
        <p14:creationId xmlns:p14="http://schemas.microsoft.com/office/powerpoint/2010/main" val="62576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526576E-6277-F157-9669-96B75A354205}"/>
              </a:ext>
            </a:extLst>
          </p:cNvPr>
          <p:cNvSpPr>
            <a:spLocks noGrp="1"/>
          </p:cNvSpPr>
          <p:nvPr>
            <p:ph type="dt" sz="half" idx="10"/>
          </p:nvPr>
        </p:nvSpPr>
        <p:spPr>
          <a:xfrm>
            <a:off x="7256794" y="6396990"/>
            <a:ext cx="2893045" cy="365760"/>
          </a:xfrm>
        </p:spPr>
        <p:txBody>
          <a:bodyPr/>
          <a:lstStyle/>
          <a:p>
            <a:pPr rtl="0"/>
            <a:fld id="{1E355DD5-1720-40A4-B380-20F1C19FAD03}" type="datetime1">
              <a:rPr lang="zh-CN" altLang="en-US" smtClean="0"/>
              <a:t>2023/2/19</a:t>
            </a:fld>
            <a:endParaRPr lang="en-US"/>
          </a:p>
        </p:txBody>
      </p:sp>
      <p:sp>
        <p:nvSpPr>
          <p:cNvPr id="12" name="文本框 11">
            <a:extLst>
              <a:ext uri="{FF2B5EF4-FFF2-40B4-BE49-F238E27FC236}">
                <a16:creationId xmlns:a16="http://schemas.microsoft.com/office/drawing/2014/main" id="{832B8DEF-3470-968E-6CA5-65FF0502180A}"/>
              </a:ext>
            </a:extLst>
          </p:cNvPr>
          <p:cNvSpPr txBox="1"/>
          <p:nvPr/>
        </p:nvSpPr>
        <p:spPr>
          <a:xfrm>
            <a:off x="6212232" y="2592328"/>
            <a:ext cx="5179667" cy="881139"/>
          </a:xfrm>
          <a:prstGeom prst="rect">
            <a:avLst/>
          </a:prstGeom>
          <a:noFill/>
        </p:spPr>
        <p:txBody>
          <a:bodyPr wrap="square">
            <a:spAutoFit/>
          </a:bodyPr>
          <a:lstStyle/>
          <a:p>
            <a:pPr indent="200025" algn="just" defTabSz="457200">
              <a:lnSpc>
                <a:spcPct val="150000"/>
              </a:lnSpc>
            </a:pPr>
            <a:r>
              <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若输入</a:t>
            </a:r>
            <a:r>
              <a:rPr lang="en-US"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X</a:t>
            </a:r>
            <a:r>
              <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在触发器的建立时间和保持时间之内发生上跳时</a:t>
            </a:r>
            <a:r>
              <a:rPr lang="en-US"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Q2</a:t>
            </a:r>
            <a:r>
              <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检测到，状态跳变发生异常，如下表</a:t>
            </a:r>
            <a:r>
              <a:rPr lang="en-US"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3" name="表格 12">
            <a:extLst>
              <a:ext uri="{FF2B5EF4-FFF2-40B4-BE49-F238E27FC236}">
                <a16:creationId xmlns:a16="http://schemas.microsoft.com/office/drawing/2014/main" id="{269E731B-5276-7DDB-14CF-28DADF42DE0D}"/>
              </a:ext>
            </a:extLst>
          </p:cNvPr>
          <p:cNvGraphicFramePr>
            <a:graphicFrameLocks noGrp="1"/>
          </p:cNvGraphicFramePr>
          <p:nvPr>
            <p:extLst>
              <p:ext uri="{D42A27DB-BD31-4B8C-83A1-F6EECF244321}">
                <p14:modId xmlns:p14="http://schemas.microsoft.com/office/powerpoint/2010/main" val="1316019441"/>
              </p:ext>
            </p:extLst>
          </p:nvPr>
        </p:nvGraphicFramePr>
        <p:xfrm>
          <a:off x="1667241" y="3714750"/>
          <a:ext cx="3303820" cy="1902819"/>
        </p:xfrm>
        <a:graphic>
          <a:graphicData uri="http://schemas.openxmlformats.org/drawingml/2006/table">
            <a:tbl>
              <a:tblPr firstRow="1" firstCol="1" bandRow="1"/>
              <a:tblGrid>
                <a:gridCol w="703274">
                  <a:extLst>
                    <a:ext uri="{9D8B030D-6E8A-4147-A177-3AD203B41FA5}">
                      <a16:colId xmlns:a16="http://schemas.microsoft.com/office/drawing/2014/main" val="194236485"/>
                    </a:ext>
                  </a:extLst>
                </a:gridCol>
                <a:gridCol w="1286250">
                  <a:extLst>
                    <a:ext uri="{9D8B030D-6E8A-4147-A177-3AD203B41FA5}">
                      <a16:colId xmlns:a16="http://schemas.microsoft.com/office/drawing/2014/main" val="2832725537"/>
                    </a:ext>
                  </a:extLst>
                </a:gridCol>
                <a:gridCol w="1314296">
                  <a:extLst>
                    <a:ext uri="{9D8B030D-6E8A-4147-A177-3AD203B41FA5}">
                      <a16:colId xmlns:a16="http://schemas.microsoft.com/office/drawing/2014/main" val="3413946932"/>
                    </a:ext>
                  </a:extLst>
                </a:gridCol>
              </a:tblGrid>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P.S.</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N.S./Output(Q2*Q1*/Z)</a:t>
                      </a: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zh-CN" altLang="en-US"/>
                    </a:p>
                  </a:txBody>
                  <a:tcPr/>
                </a:tc>
                <a:extLst>
                  <a:ext uri="{0D108BD9-81ED-4DB2-BD59-A6C34878D82A}">
                    <a16:rowId xmlns:a16="http://schemas.microsoft.com/office/drawing/2014/main" val="1294104826"/>
                  </a:ext>
                </a:extLst>
              </a:tr>
              <a:tr h="30388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Q2Q1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X=0</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X=1</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707685065"/>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a:effectLst/>
                        </a:rPr>
                        <a:t>00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00/0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a:effectLst/>
                          <a:latin typeface="等线" panose="02010600030101010101" pitchFamily="2" charset="-122"/>
                          <a:ea typeface="等线" panose="02010600030101010101" pitchFamily="2" charset="-122"/>
                          <a:cs typeface="Times New Roman" panose="02020603050405020304" pitchFamily="18" charset="0"/>
                        </a:rPr>
                        <a:t>01/0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705694019"/>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a:effectLst/>
                        </a:rPr>
                        <a:t>01</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a:effectLst/>
                          <a:latin typeface="等线" panose="02010600030101010101" pitchFamily="2" charset="-122"/>
                          <a:ea typeface="等线" panose="02010600030101010101" pitchFamily="2" charset="-122"/>
                          <a:cs typeface="Times New Roman" panose="02020603050405020304" pitchFamily="18" charset="0"/>
                        </a:rPr>
                        <a:t>10/0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11/0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12190667"/>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a:effectLst/>
                        </a:rPr>
                        <a:t>10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a:effectLst/>
                          <a:latin typeface="等线" panose="02010600030101010101" pitchFamily="2" charset="-122"/>
                          <a:ea typeface="等线" panose="02010600030101010101" pitchFamily="2" charset="-122"/>
                          <a:cs typeface="Times New Roman" panose="02020603050405020304" pitchFamily="18" charset="0"/>
                        </a:rPr>
                        <a:t>01/0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01/1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906005688"/>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11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11/0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11/1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986996312"/>
                  </a:ext>
                </a:extLst>
              </a:tr>
            </a:tbl>
          </a:graphicData>
        </a:graphic>
      </p:graphicFrame>
      <p:graphicFrame>
        <p:nvGraphicFramePr>
          <p:cNvPr id="14" name="表格 13">
            <a:extLst>
              <a:ext uri="{FF2B5EF4-FFF2-40B4-BE49-F238E27FC236}">
                <a16:creationId xmlns:a16="http://schemas.microsoft.com/office/drawing/2014/main" id="{C7B1AF07-F606-90B6-DCFB-20EC7083D5EA}"/>
              </a:ext>
            </a:extLst>
          </p:cNvPr>
          <p:cNvGraphicFramePr>
            <a:graphicFrameLocks noGrp="1"/>
          </p:cNvGraphicFramePr>
          <p:nvPr>
            <p:extLst>
              <p:ext uri="{D42A27DB-BD31-4B8C-83A1-F6EECF244321}">
                <p14:modId xmlns:p14="http://schemas.microsoft.com/office/powerpoint/2010/main" val="2163370510"/>
              </p:ext>
            </p:extLst>
          </p:nvPr>
        </p:nvGraphicFramePr>
        <p:xfrm>
          <a:off x="6657666" y="3785798"/>
          <a:ext cx="3303820" cy="1902819"/>
        </p:xfrm>
        <a:graphic>
          <a:graphicData uri="http://schemas.openxmlformats.org/drawingml/2006/table">
            <a:tbl>
              <a:tblPr firstRow="1" firstCol="1" bandRow="1"/>
              <a:tblGrid>
                <a:gridCol w="703274">
                  <a:extLst>
                    <a:ext uri="{9D8B030D-6E8A-4147-A177-3AD203B41FA5}">
                      <a16:colId xmlns:a16="http://schemas.microsoft.com/office/drawing/2014/main" val="1063523637"/>
                    </a:ext>
                  </a:extLst>
                </a:gridCol>
                <a:gridCol w="1286250">
                  <a:extLst>
                    <a:ext uri="{9D8B030D-6E8A-4147-A177-3AD203B41FA5}">
                      <a16:colId xmlns:a16="http://schemas.microsoft.com/office/drawing/2014/main" val="3098782930"/>
                    </a:ext>
                  </a:extLst>
                </a:gridCol>
                <a:gridCol w="1314296">
                  <a:extLst>
                    <a:ext uri="{9D8B030D-6E8A-4147-A177-3AD203B41FA5}">
                      <a16:colId xmlns:a16="http://schemas.microsoft.com/office/drawing/2014/main" val="1005596577"/>
                    </a:ext>
                  </a:extLst>
                </a:gridCol>
              </a:tblGrid>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P.S.</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N.S./Output(Q2*Q1*/Z)</a:t>
                      </a: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zh-CN" altLang="en-US"/>
                    </a:p>
                  </a:txBody>
                  <a:tcPr/>
                </a:tc>
                <a:extLst>
                  <a:ext uri="{0D108BD9-81ED-4DB2-BD59-A6C34878D82A}">
                    <a16:rowId xmlns:a16="http://schemas.microsoft.com/office/drawing/2014/main" val="2864533394"/>
                  </a:ext>
                </a:extLst>
              </a:tr>
              <a:tr h="30388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Q2Q1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X=0</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X=1</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825005992"/>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a:effectLst/>
                        </a:rPr>
                        <a:t>00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00/0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a:effectLst/>
                          <a:latin typeface="等线" panose="02010600030101010101" pitchFamily="2" charset="-122"/>
                          <a:ea typeface="等线" panose="02010600030101010101" pitchFamily="2" charset="-122"/>
                          <a:cs typeface="Times New Roman" panose="02020603050405020304" pitchFamily="18" charset="0"/>
                        </a:rPr>
                        <a:t>10/0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131769018"/>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a:effectLst/>
                        </a:rPr>
                        <a:t>01</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10/0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00/0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96144339"/>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a:effectLst/>
                        </a:rPr>
                        <a:t>10</a:t>
                      </a:r>
                      <a:endParaRPr lang="zh-CN" sz="15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01/0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11/1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045066447"/>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b="1" kern="100" dirty="0">
                          <a:effectLst/>
                        </a:rPr>
                        <a:t>11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11/0</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effectLst/>
                          <a:latin typeface="等线" panose="02010600030101010101" pitchFamily="2" charset="-122"/>
                          <a:ea typeface="等线" panose="02010600030101010101" pitchFamily="2" charset="-122"/>
                          <a:cs typeface="Times New Roman" panose="02020603050405020304" pitchFamily="18" charset="0"/>
                        </a:rPr>
                        <a:t>01/1</a:t>
                      </a:r>
                      <a:endParaRPr lang="zh-CN" sz="15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023300345"/>
                  </a:ext>
                </a:extLst>
              </a:tr>
            </a:tbl>
          </a:graphicData>
        </a:graphic>
      </p:graphicFrame>
      <p:sp>
        <p:nvSpPr>
          <p:cNvPr id="15" name="文本框 14">
            <a:extLst>
              <a:ext uri="{FF2B5EF4-FFF2-40B4-BE49-F238E27FC236}">
                <a16:creationId xmlns:a16="http://schemas.microsoft.com/office/drawing/2014/main" id="{B0DBBB60-7DAA-7715-18D1-E53BD5DAAF5C}"/>
              </a:ext>
            </a:extLst>
          </p:cNvPr>
          <p:cNvSpPr txBox="1"/>
          <p:nvPr/>
        </p:nvSpPr>
        <p:spPr>
          <a:xfrm>
            <a:off x="581025" y="2570206"/>
            <a:ext cx="5102021" cy="881139"/>
          </a:xfrm>
          <a:prstGeom prst="rect">
            <a:avLst/>
          </a:prstGeom>
          <a:noFill/>
        </p:spPr>
        <p:txBody>
          <a:bodyPr wrap="square">
            <a:spAutoFit/>
          </a:bodyPr>
          <a:lstStyle/>
          <a:p>
            <a:pPr indent="200025" algn="just" defTabSz="457200">
              <a:lnSpc>
                <a:spcPct val="150000"/>
              </a:lnSpc>
            </a:pPr>
            <a:r>
              <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若输入</a:t>
            </a:r>
            <a:r>
              <a:rPr lang="en-US"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X</a:t>
            </a:r>
            <a:r>
              <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在触发器的建立时间和保持时间之内发生上跳时</a:t>
            </a:r>
            <a:r>
              <a:rPr lang="en-US"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Q1</a:t>
            </a:r>
            <a:r>
              <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检测到，状态跳变发生异常，如下表</a:t>
            </a:r>
            <a:r>
              <a:rPr lang="en-US"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solidFill>
                <a:prstClr val="black"/>
              </a:solidFill>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6" name="表格 15">
            <a:extLst>
              <a:ext uri="{FF2B5EF4-FFF2-40B4-BE49-F238E27FC236}">
                <a16:creationId xmlns:a16="http://schemas.microsoft.com/office/drawing/2014/main" id="{4BDF1585-B5F6-4BA4-757C-97073A40BAC9}"/>
              </a:ext>
            </a:extLst>
          </p:cNvPr>
          <p:cNvGraphicFramePr>
            <a:graphicFrameLocks noGrp="1"/>
          </p:cNvGraphicFramePr>
          <p:nvPr>
            <p:extLst>
              <p:ext uri="{D42A27DB-BD31-4B8C-83A1-F6EECF244321}">
                <p14:modId xmlns:p14="http://schemas.microsoft.com/office/powerpoint/2010/main" val="3542273417"/>
              </p:ext>
            </p:extLst>
          </p:nvPr>
        </p:nvGraphicFramePr>
        <p:xfrm>
          <a:off x="6572625" y="604504"/>
          <a:ext cx="3303820" cy="1881252"/>
        </p:xfrm>
        <a:graphic>
          <a:graphicData uri="http://schemas.openxmlformats.org/drawingml/2006/table">
            <a:tbl>
              <a:tblPr firstRow="1" firstCol="1" bandRow="1"/>
              <a:tblGrid>
                <a:gridCol w="703274">
                  <a:extLst>
                    <a:ext uri="{9D8B030D-6E8A-4147-A177-3AD203B41FA5}">
                      <a16:colId xmlns:a16="http://schemas.microsoft.com/office/drawing/2014/main" val="1577150555"/>
                    </a:ext>
                  </a:extLst>
                </a:gridCol>
                <a:gridCol w="1286250">
                  <a:extLst>
                    <a:ext uri="{9D8B030D-6E8A-4147-A177-3AD203B41FA5}">
                      <a16:colId xmlns:a16="http://schemas.microsoft.com/office/drawing/2014/main" val="151215380"/>
                    </a:ext>
                  </a:extLst>
                </a:gridCol>
                <a:gridCol w="1314296">
                  <a:extLst>
                    <a:ext uri="{9D8B030D-6E8A-4147-A177-3AD203B41FA5}">
                      <a16:colId xmlns:a16="http://schemas.microsoft.com/office/drawing/2014/main" val="3221427545"/>
                    </a:ext>
                  </a:extLst>
                </a:gridCol>
              </a:tblGrid>
              <a:tr h="29822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P.S.</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N.S./Output(Q2*Q1*/Z)</a:t>
                      </a: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zh-CN" altLang="en-US"/>
                    </a:p>
                  </a:txBody>
                  <a:tcPr/>
                </a:tc>
                <a:extLst>
                  <a:ext uri="{0D108BD9-81ED-4DB2-BD59-A6C34878D82A}">
                    <a16:rowId xmlns:a16="http://schemas.microsoft.com/office/drawing/2014/main" val="3550722985"/>
                  </a:ext>
                </a:extLst>
              </a:tr>
              <a:tr h="30388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Q2Q1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X=0</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b="1" kern="100" dirty="0">
                          <a:solidFill>
                            <a:schemeClr val="bg1"/>
                          </a:solidFill>
                          <a:effectLst/>
                        </a:rPr>
                        <a:t>X=1</a:t>
                      </a:r>
                      <a:endParaRPr lang="zh-CN" sz="15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922668920"/>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a:effectLst/>
                        </a:rPr>
                        <a:t>00</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00/0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36781643"/>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a:effectLst/>
                        </a:rPr>
                        <a:t>01</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10/0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01/0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606800317"/>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a:effectLst/>
                        </a:rPr>
                        <a:t>10</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01/0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11/1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359124693"/>
                  </a:ext>
                </a:extLst>
              </a:tr>
              <a:tr h="3197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500" kern="100" dirty="0">
                          <a:effectLst/>
                        </a:rPr>
                        <a:t>11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11/0</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500" kern="100" dirty="0">
                          <a:effectLst/>
                        </a:rPr>
                        <a:t>01/1</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753767168"/>
                  </a:ext>
                </a:extLst>
              </a:tr>
            </a:tbl>
          </a:graphicData>
        </a:graphic>
      </p:graphicFrame>
      <p:sp>
        <p:nvSpPr>
          <p:cNvPr id="17" name="文本框 16">
            <a:extLst>
              <a:ext uri="{FF2B5EF4-FFF2-40B4-BE49-F238E27FC236}">
                <a16:creationId xmlns:a16="http://schemas.microsoft.com/office/drawing/2014/main" id="{0049C259-DB86-6604-170B-60A8CFBC8213}"/>
              </a:ext>
            </a:extLst>
          </p:cNvPr>
          <p:cNvSpPr txBox="1"/>
          <p:nvPr/>
        </p:nvSpPr>
        <p:spPr>
          <a:xfrm>
            <a:off x="816665" y="5880974"/>
            <a:ext cx="3416320" cy="369332"/>
          </a:xfrm>
          <a:prstGeom prst="rect">
            <a:avLst/>
          </a:prstGeom>
          <a:noFill/>
        </p:spPr>
        <p:txBody>
          <a:bodyPr wrap="none" rtlCol="0">
            <a:spAutoFit/>
          </a:bodyPr>
          <a:lstStyle/>
          <a:p>
            <a:pPr defTabSz="457200"/>
            <a:r>
              <a:rPr lang="zh-CN" altLang="en-US"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第三种情况：状态进行亚稳态。</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564C86F-1377-414A-2895-118EE34C8390}"/>
                  </a:ext>
                </a:extLst>
              </p:cNvPr>
              <p:cNvSpPr txBox="1"/>
              <p:nvPr/>
            </p:nvSpPr>
            <p:spPr>
              <a:xfrm>
                <a:off x="2003627" y="944965"/>
                <a:ext cx="3082723" cy="1226735"/>
              </a:xfrm>
              <a:prstGeom prst="rect">
                <a:avLst/>
              </a:prstGeom>
              <a:noFill/>
            </p:spPr>
            <p:txBody>
              <a:bodyPr wrap="square">
                <a:spAutoFit/>
              </a:bodyPr>
              <a:lstStyle/>
              <a:p>
                <a:pPr indent="300038" algn="just" defTabSz="457200"/>
                <a14:m>
                  <m:oMathPara xmlns:m="http://schemas.openxmlformats.org/officeDocument/2006/math">
                    <m:oMathParaPr>
                      <m:jc m:val="centerGroup"/>
                    </m:oMathParaPr>
                    <m:oMath xmlns:m="http://schemas.openxmlformats.org/officeDocument/2006/math">
                      <m:sSub>
                        <m:sSubPr>
                          <m:ctrlPr>
                            <a:rPr lang="zh-CN" altLang="zh-CN" sz="24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𝐷</m:t>
                          </m:r>
                        </m:e>
                        <m:sub>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zh-CN" sz="2400" kern="100" dirty="0">
                  <a:solidFill>
                    <a:prstClr val="black"/>
                  </a:solidFill>
                  <a:latin typeface="等线" panose="02010600030101010101" pitchFamily="2" charset="-122"/>
                  <a:ea typeface="等线" panose="02010600030101010101" pitchFamily="2" charset="-122"/>
                  <a:cs typeface="Times New Roman" panose="02020603050405020304" pitchFamily="18" charset="0"/>
                </a:endParaRPr>
              </a:p>
              <a:p>
                <a:pPr indent="300038" algn="just" defTabSz="457200"/>
                <a14:m>
                  <m:oMathPara xmlns:m="http://schemas.openxmlformats.org/officeDocument/2006/math">
                    <m:oMathParaPr>
                      <m:jc m:val="centerGroup"/>
                    </m:oMathParaPr>
                    <m:oMath xmlns:m="http://schemas.openxmlformats.org/officeDocument/2006/math">
                      <m:sSub>
                        <m:sSubPr>
                          <m:ctrlPr>
                            <a:rPr lang="zh-CN" altLang="zh-CN" sz="24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𝐷</m:t>
                          </m:r>
                        </m:e>
                        <m:sub>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altLang="zh-CN" sz="2400" kern="100" dirty="0">
                  <a:solidFill>
                    <a:prstClr val="black"/>
                  </a:solidFill>
                  <a:latin typeface="等线" panose="02010600030101010101" pitchFamily="2" charset="-122"/>
                  <a:ea typeface="等线" panose="02010600030101010101" pitchFamily="2" charset="-122"/>
                  <a:cs typeface="Times New Roman" panose="02020603050405020304" pitchFamily="18" charset="0"/>
                </a:endParaRPr>
              </a:p>
              <a:p>
                <a:pPr indent="300038" algn="just" defTabSz="457200"/>
                <a14:m>
                  <m:oMathPara xmlns:m="http://schemas.openxmlformats.org/officeDocument/2006/math">
                    <m:oMathParaPr>
                      <m:jc m:val="centerGroup"/>
                    </m:oMathParaPr>
                    <m:oMath xmlns:m="http://schemas.openxmlformats.org/officeDocument/2006/math">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𝑍</m:t>
                      </m:r>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2400"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zh-CN" sz="2400" kern="100" dirty="0">
                  <a:solidFill>
                    <a:prstClr val="black"/>
                  </a:solidFill>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2564C86F-1377-414A-2895-118EE34C8390}"/>
                  </a:ext>
                </a:extLst>
              </p:cNvPr>
              <p:cNvSpPr txBox="1">
                <a:spLocks noRot="1" noChangeAspect="1" noMove="1" noResize="1" noEditPoints="1" noAdjustHandles="1" noChangeArrowheads="1" noChangeShapeType="1" noTextEdit="1"/>
              </p:cNvSpPr>
              <p:nvPr/>
            </p:nvSpPr>
            <p:spPr>
              <a:xfrm>
                <a:off x="2003627" y="944965"/>
                <a:ext cx="3082723" cy="1226735"/>
              </a:xfrm>
              <a:prstGeom prst="rect">
                <a:avLst/>
              </a:prstGeom>
              <a:blipFill>
                <a:blip r:embed="rId2"/>
                <a:stretch>
                  <a:fillRect b="-24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450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CFF0E69-280B-AA9B-B223-B401A67909F8}"/>
              </a:ext>
            </a:extLst>
          </p:cNvPr>
          <p:cNvSpPr>
            <a:spLocks noGrp="1"/>
          </p:cNvSpPr>
          <p:nvPr>
            <p:ph type="dt" sz="half" idx="10"/>
          </p:nvPr>
        </p:nvSpPr>
        <p:spPr>
          <a:xfrm>
            <a:off x="7416592" y="6492240"/>
            <a:ext cx="2893045" cy="365760"/>
          </a:xfrm>
        </p:spPr>
        <p:txBody>
          <a:bodyPr/>
          <a:lstStyle/>
          <a:p>
            <a:pPr rtl="0"/>
            <a:fld id="{1E355DD5-1720-40A4-B380-20F1C19FAD03}" type="datetime1">
              <a:rPr lang="zh-CN" altLang="en-US" smtClean="0"/>
              <a:t>2023/2/19</a:t>
            </a:fld>
            <a:endParaRPr lang="en-US" dirty="0"/>
          </a:p>
        </p:txBody>
      </p:sp>
      <p:pic>
        <p:nvPicPr>
          <p:cNvPr id="6" name="图片 5">
            <a:extLst>
              <a:ext uri="{FF2B5EF4-FFF2-40B4-BE49-F238E27FC236}">
                <a16:creationId xmlns:a16="http://schemas.microsoft.com/office/drawing/2014/main" id="{1E854034-A0BA-BEC8-CE94-8524591D970C}"/>
              </a:ext>
            </a:extLst>
          </p:cNvPr>
          <p:cNvPicPr>
            <a:picLocks noChangeAspect="1"/>
          </p:cNvPicPr>
          <p:nvPr/>
        </p:nvPicPr>
        <p:blipFill>
          <a:blip r:embed="rId2"/>
          <a:stretch>
            <a:fillRect/>
          </a:stretch>
        </p:blipFill>
        <p:spPr>
          <a:xfrm>
            <a:off x="1280927" y="873201"/>
            <a:ext cx="3629025" cy="2714625"/>
          </a:xfrm>
          <a:prstGeom prst="rect">
            <a:avLst/>
          </a:prstGeom>
        </p:spPr>
      </p:pic>
      <p:pic>
        <p:nvPicPr>
          <p:cNvPr id="8" name="图片 7">
            <a:extLst>
              <a:ext uri="{FF2B5EF4-FFF2-40B4-BE49-F238E27FC236}">
                <a16:creationId xmlns:a16="http://schemas.microsoft.com/office/drawing/2014/main" id="{AB2925D1-BF43-967A-16A5-C5B9E2D947BA}"/>
              </a:ext>
            </a:extLst>
          </p:cNvPr>
          <p:cNvPicPr>
            <a:picLocks noChangeAspect="1"/>
          </p:cNvPicPr>
          <p:nvPr/>
        </p:nvPicPr>
        <p:blipFill>
          <a:blip r:embed="rId3"/>
          <a:stretch>
            <a:fillRect/>
          </a:stretch>
        </p:blipFill>
        <p:spPr>
          <a:xfrm>
            <a:off x="4909952" y="589116"/>
            <a:ext cx="6296025" cy="3133725"/>
          </a:xfrm>
          <a:prstGeom prst="rect">
            <a:avLst/>
          </a:prstGeom>
        </p:spPr>
      </p:pic>
      <p:pic>
        <p:nvPicPr>
          <p:cNvPr id="10" name="图片 9">
            <a:extLst>
              <a:ext uri="{FF2B5EF4-FFF2-40B4-BE49-F238E27FC236}">
                <a16:creationId xmlns:a16="http://schemas.microsoft.com/office/drawing/2014/main" id="{0B9B4410-F4A5-36A0-B2F2-88BC796E8ACF}"/>
              </a:ext>
            </a:extLst>
          </p:cNvPr>
          <p:cNvPicPr>
            <a:picLocks noChangeAspect="1"/>
          </p:cNvPicPr>
          <p:nvPr/>
        </p:nvPicPr>
        <p:blipFill>
          <a:blip r:embed="rId4"/>
          <a:stretch>
            <a:fillRect/>
          </a:stretch>
        </p:blipFill>
        <p:spPr>
          <a:xfrm>
            <a:off x="1801890" y="4035978"/>
            <a:ext cx="8020050" cy="2143125"/>
          </a:xfrm>
          <a:prstGeom prst="rect">
            <a:avLst/>
          </a:prstGeom>
        </p:spPr>
      </p:pic>
      <p:sp>
        <p:nvSpPr>
          <p:cNvPr id="12" name="文本框 11">
            <a:extLst>
              <a:ext uri="{FF2B5EF4-FFF2-40B4-BE49-F238E27FC236}">
                <a16:creationId xmlns:a16="http://schemas.microsoft.com/office/drawing/2014/main" id="{2B4C2A9A-4061-310D-F41F-26EE0C9CF80B}"/>
              </a:ext>
            </a:extLst>
          </p:cNvPr>
          <p:cNvSpPr txBox="1"/>
          <p:nvPr/>
        </p:nvSpPr>
        <p:spPr>
          <a:xfrm>
            <a:off x="590688" y="738186"/>
            <a:ext cx="690239" cy="461665"/>
          </a:xfrm>
          <a:prstGeom prst="rect">
            <a:avLst/>
          </a:prstGeom>
          <a:noFill/>
        </p:spPr>
        <p:txBody>
          <a:bodyPr wrap="square">
            <a:spAutoFit/>
          </a:bodyPr>
          <a:lstStyle/>
          <a:p>
            <a:r>
              <a:rPr lang="en-US" altLang="zh-CN" sz="2400" dirty="0">
                <a:solidFill>
                  <a:srgbClr val="0000FF"/>
                </a:solidFill>
                <a:latin typeface="华文楷体" panose="02010600040101010101" pitchFamily="2" charset="-122"/>
                <a:ea typeface="华文楷体" panose="02010600040101010101" pitchFamily="2" charset="-122"/>
              </a:rPr>
              <a:t>12</a:t>
            </a:r>
            <a:r>
              <a:rPr lang="zh-CN" altLang="en-US" sz="2400" dirty="0">
                <a:solidFill>
                  <a:srgbClr val="0000FF"/>
                </a:solidFill>
                <a:latin typeface="华文楷体" panose="02010600040101010101" pitchFamily="2" charset="-122"/>
                <a:ea typeface="华文楷体" panose="02010600040101010101" pitchFamily="2" charset="-122"/>
              </a:rPr>
              <a:t>、</a:t>
            </a:r>
            <a:endParaRPr lang="zh-CN" altLang="en-US" sz="2400" dirty="0"/>
          </a:p>
        </p:txBody>
      </p:sp>
    </p:spTree>
    <p:extLst>
      <p:ext uri="{BB962C8B-B14F-4D97-AF65-F5344CB8AC3E}">
        <p14:creationId xmlns:p14="http://schemas.microsoft.com/office/powerpoint/2010/main" val="77911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DA76EBE-2467-5105-95B2-7967E6EE42FC}"/>
              </a:ext>
            </a:extLst>
          </p:cNvPr>
          <p:cNvSpPr>
            <a:spLocks noGrp="1"/>
          </p:cNvSpPr>
          <p:nvPr>
            <p:ph type="dt" sz="half" idx="10"/>
          </p:nvPr>
        </p:nvSpPr>
        <p:spPr>
          <a:xfrm>
            <a:off x="7460981" y="6492240"/>
            <a:ext cx="2893045" cy="365760"/>
          </a:xfrm>
        </p:spPr>
        <p:txBody>
          <a:bodyPr/>
          <a:lstStyle/>
          <a:p>
            <a:pPr rtl="0"/>
            <a:fld id="{1E355DD5-1720-40A4-B380-20F1C19FAD03}" type="datetime1">
              <a:rPr lang="zh-CN" altLang="en-US" smtClean="0"/>
              <a:t>2023/2/19</a:t>
            </a:fld>
            <a:endParaRPr lang="en-US" dirty="0"/>
          </a:p>
        </p:txBody>
      </p:sp>
      <p:sp>
        <p:nvSpPr>
          <p:cNvPr id="7" name="Text Box 107">
            <a:extLst>
              <a:ext uri="{FF2B5EF4-FFF2-40B4-BE49-F238E27FC236}">
                <a16:creationId xmlns:a16="http://schemas.microsoft.com/office/drawing/2014/main" id="{1AFD0E11-272B-572B-01CD-CE6EBD9CAC0B}"/>
              </a:ext>
            </a:extLst>
          </p:cNvPr>
          <p:cNvSpPr txBox="1">
            <a:spLocks noChangeArrowheads="1"/>
          </p:cNvSpPr>
          <p:nvPr/>
        </p:nvSpPr>
        <p:spPr bwMode="auto">
          <a:xfrm>
            <a:off x="853349" y="610516"/>
            <a:ext cx="99862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spcAft>
                <a:spcPts val="1200"/>
              </a:spcAft>
              <a:buClr>
                <a:srgbClr val="FF0000"/>
              </a:buClr>
            </a:pPr>
            <a:r>
              <a:rPr lang="en-US" altLang="zh-CN" sz="2400" dirty="0">
                <a:solidFill>
                  <a:srgbClr val="0000FF"/>
                </a:solidFill>
                <a:latin typeface="华文新魏" panose="02010800040101010101" pitchFamily="2" charset="-122"/>
                <a:ea typeface="华文新魏" panose="02010800040101010101" pitchFamily="2" charset="-122"/>
              </a:rPr>
              <a:t>1</a:t>
            </a:r>
            <a:r>
              <a:rPr lang="zh-CN" altLang="en-US" sz="2400" dirty="0">
                <a:solidFill>
                  <a:srgbClr val="0000FF"/>
                </a:solidFill>
                <a:latin typeface="华文新魏" panose="02010800040101010101" pitchFamily="2" charset="-122"/>
                <a:ea typeface="华文新魏" panose="02010800040101010101" pitchFamily="2" charset="-122"/>
              </a:rPr>
              <a:t>、</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用 </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Verilog </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三进程法设计一个同步时序电 路，该电路有两个输入 </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RDY </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和 </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Reset</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，一个输出</a:t>
            </a:r>
            <a:r>
              <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rPr>
              <a:t>Z</a:t>
            </a:r>
            <a:r>
              <a:rPr lang="zh-CN" altLang="en-US" sz="2400" dirty="0">
                <a:solidFill>
                  <a:schemeClr val="tx1">
                    <a:lumMod val="85000"/>
                    <a:lumOff val="15000"/>
                  </a:schemeClr>
                </a:solidFill>
                <a:latin typeface="华文楷体" panose="02010600040101010101" pitchFamily="2" charset="-122"/>
                <a:ea typeface="华文楷体" panose="02010600040101010101" pitchFamily="2" charset="-122"/>
              </a:rPr>
              <a:t>， 其状态图如右图所示。</a:t>
            </a:r>
            <a:endParaRPr lang="en-US" altLang="zh-CN" sz="2400" dirty="0">
              <a:solidFill>
                <a:schemeClr val="tx1">
                  <a:lumMod val="85000"/>
                  <a:lumOff val="15000"/>
                </a:schemeClr>
              </a:solidFill>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9D5A8E8C-C219-532F-BBDB-9F1569CDD984}"/>
              </a:ext>
            </a:extLst>
          </p:cNvPr>
          <p:cNvPicPr>
            <a:picLocks noChangeAspect="1"/>
          </p:cNvPicPr>
          <p:nvPr/>
        </p:nvPicPr>
        <p:blipFill>
          <a:blip r:embed="rId2"/>
          <a:stretch>
            <a:fillRect/>
          </a:stretch>
        </p:blipFill>
        <p:spPr>
          <a:xfrm>
            <a:off x="7160633" y="1132014"/>
            <a:ext cx="3899331" cy="1371489"/>
          </a:xfrm>
          <a:prstGeom prst="rect">
            <a:avLst/>
          </a:prstGeom>
        </p:spPr>
      </p:pic>
      <p:sp>
        <p:nvSpPr>
          <p:cNvPr id="10" name="文本框 9">
            <a:extLst>
              <a:ext uri="{FF2B5EF4-FFF2-40B4-BE49-F238E27FC236}">
                <a16:creationId xmlns:a16="http://schemas.microsoft.com/office/drawing/2014/main" id="{3152F1B6-3919-CD5B-744E-7EA236F3B2BF}"/>
              </a:ext>
            </a:extLst>
          </p:cNvPr>
          <p:cNvSpPr txBox="1"/>
          <p:nvPr/>
        </p:nvSpPr>
        <p:spPr>
          <a:xfrm>
            <a:off x="905272" y="1528898"/>
            <a:ext cx="6094520" cy="163121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module test(</a:t>
            </a:r>
            <a:r>
              <a:rPr lang="en-US" altLang="zh-CN" sz="2000" dirty="0" err="1">
                <a:latin typeface="Times New Roman" panose="02020603050405020304" pitchFamily="18" charset="0"/>
                <a:cs typeface="Times New Roman" panose="02020603050405020304" pitchFamily="18" charset="0"/>
              </a:rPr>
              <a:t>Reset,RDY,Clk,Z</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input </a:t>
            </a:r>
            <a:r>
              <a:rPr lang="en-US" altLang="zh-CN" sz="2000" dirty="0" err="1">
                <a:latin typeface="Times New Roman" panose="02020603050405020304" pitchFamily="18" charset="0"/>
                <a:cs typeface="Times New Roman" panose="02020603050405020304" pitchFamily="18" charset="0"/>
              </a:rPr>
              <a:t>Reset,RDY,Clk</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output Z; </a:t>
            </a:r>
          </a:p>
          <a:p>
            <a:r>
              <a:rPr lang="en-US" altLang="zh-CN" sz="2000" dirty="0">
                <a:latin typeface="Times New Roman" panose="02020603050405020304" pitchFamily="18" charset="0"/>
                <a:cs typeface="Times New Roman" panose="02020603050405020304" pitchFamily="18" charset="0"/>
              </a:rPr>
              <a:t>reg Z; </a:t>
            </a:r>
          </a:p>
          <a:p>
            <a:r>
              <a:rPr lang="en-US" altLang="zh-CN" sz="2000" dirty="0">
                <a:latin typeface="Times New Roman" panose="02020603050405020304" pitchFamily="18" charset="0"/>
                <a:cs typeface="Times New Roman" panose="02020603050405020304" pitchFamily="18" charset="0"/>
              </a:rPr>
              <a:t>reg[2:0] </a:t>
            </a:r>
            <a:r>
              <a:rPr lang="en-US" altLang="zh-CN" sz="2000" dirty="0" err="1">
                <a:latin typeface="Times New Roman" panose="02020603050405020304" pitchFamily="18" charset="0"/>
                <a:cs typeface="Times New Roman" panose="02020603050405020304" pitchFamily="18" charset="0"/>
              </a:rPr>
              <a:t>state,next_state</a:t>
            </a:r>
            <a:r>
              <a:rPr lang="en-US"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2547888-4188-DCF2-8A0D-A4986869F18C}"/>
              </a:ext>
            </a:extLst>
          </p:cNvPr>
          <p:cNvSpPr txBox="1"/>
          <p:nvPr/>
        </p:nvSpPr>
        <p:spPr>
          <a:xfrm>
            <a:off x="853349" y="3529651"/>
            <a:ext cx="6094520" cy="163121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always @(posedge </a:t>
            </a:r>
            <a:r>
              <a:rPr lang="en-US" altLang="zh-CN" sz="2000" dirty="0" err="1">
                <a:latin typeface="Times New Roman" panose="02020603050405020304" pitchFamily="18" charset="0"/>
                <a:cs typeface="Times New Roman" panose="02020603050405020304" pitchFamily="18" charset="0"/>
              </a:rPr>
              <a:t>Clk</a:t>
            </a:r>
            <a:r>
              <a:rPr lang="en-US" altLang="zh-CN" sz="2000" dirty="0">
                <a:latin typeface="Times New Roman" panose="02020603050405020304" pitchFamily="18" charset="0"/>
                <a:cs typeface="Times New Roman" panose="02020603050405020304" pitchFamily="18" charset="0"/>
              </a:rPr>
              <a:t> or </a:t>
            </a:r>
            <a:r>
              <a:rPr lang="en-US" altLang="zh-CN" sz="2000" dirty="0" err="1">
                <a:latin typeface="Times New Roman" panose="02020603050405020304" pitchFamily="18" charset="0"/>
                <a:cs typeface="Times New Roman" panose="02020603050405020304" pitchFamily="18" charset="0"/>
              </a:rPr>
              <a:t>posedge</a:t>
            </a:r>
            <a:r>
              <a:rPr lang="en-US" altLang="zh-CN" sz="2000" dirty="0">
                <a:latin typeface="Times New Roman" panose="02020603050405020304" pitchFamily="18" charset="0"/>
                <a:cs typeface="Times New Roman" panose="02020603050405020304" pitchFamily="18" charset="0"/>
              </a:rPr>
              <a:t> Reset )</a:t>
            </a:r>
          </a:p>
          <a:p>
            <a:r>
              <a:rPr lang="en-US" altLang="zh-CN" sz="2000" dirty="0">
                <a:latin typeface="Times New Roman" panose="02020603050405020304" pitchFamily="18" charset="0"/>
                <a:cs typeface="Times New Roman" panose="02020603050405020304" pitchFamily="18" charset="0"/>
              </a:rPr>
              <a:t> begin</a:t>
            </a:r>
          </a:p>
          <a:p>
            <a:r>
              <a:rPr lang="en-US" altLang="zh-CN" sz="2000" dirty="0">
                <a:latin typeface="Times New Roman" panose="02020603050405020304" pitchFamily="18" charset="0"/>
                <a:cs typeface="Times New Roman" panose="02020603050405020304" pitchFamily="18" charset="0"/>
              </a:rPr>
              <a:t> if (Reset==1'b1) state&lt;=3’b100; </a:t>
            </a:r>
          </a:p>
          <a:p>
            <a:r>
              <a:rPr lang="en-US" altLang="zh-CN" sz="2000" dirty="0">
                <a:latin typeface="Times New Roman" panose="02020603050405020304" pitchFamily="18" charset="0"/>
                <a:cs typeface="Times New Roman" panose="02020603050405020304" pitchFamily="18" charset="0"/>
              </a:rPr>
              <a:t>else state&lt;=</a:t>
            </a:r>
            <a:r>
              <a:rPr lang="en-US" altLang="zh-CN" sz="2000" dirty="0" err="1">
                <a:latin typeface="Times New Roman" panose="02020603050405020304" pitchFamily="18" charset="0"/>
                <a:cs typeface="Times New Roman" panose="02020603050405020304" pitchFamily="18" charset="0"/>
              </a:rPr>
              <a:t>next_state</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end</a:t>
            </a:r>
            <a:endParaRPr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0C566171-5DF2-00BB-F9A4-8632AE5183B8}"/>
              </a:ext>
            </a:extLst>
          </p:cNvPr>
          <p:cNvSpPr txBox="1"/>
          <p:nvPr/>
        </p:nvSpPr>
        <p:spPr>
          <a:xfrm>
            <a:off x="5244131" y="3254441"/>
            <a:ext cx="4351930" cy="2862322"/>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always @(RDY,state) </a:t>
            </a:r>
          </a:p>
          <a:p>
            <a:r>
              <a:rPr lang="en-US" altLang="zh-CN" sz="2000" dirty="0">
                <a:latin typeface="Times New Roman" panose="02020603050405020304" pitchFamily="18" charset="0"/>
                <a:cs typeface="Times New Roman" panose="02020603050405020304" pitchFamily="18" charset="0"/>
              </a:rPr>
              <a:t>begin </a:t>
            </a:r>
          </a:p>
          <a:p>
            <a:r>
              <a:rPr lang="en-US" altLang="zh-CN" sz="2000" dirty="0">
                <a:latin typeface="Times New Roman" panose="02020603050405020304" pitchFamily="18" charset="0"/>
                <a:cs typeface="Times New Roman" panose="02020603050405020304" pitchFamily="18" charset="0"/>
              </a:rPr>
              <a:t>case(state) </a:t>
            </a:r>
          </a:p>
          <a:p>
            <a:r>
              <a:rPr lang="en-US" altLang="zh-CN" sz="2000" dirty="0">
                <a:latin typeface="Times New Roman" panose="02020603050405020304" pitchFamily="18" charset="0"/>
                <a:cs typeface="Times New Roman" panose="02020603050405020304" pitchFamily="18" charset="0"/>
              </a:rPr>
              <a:t>3’b100:next_state=RDY?3’b010:3’b100; 3’b010:next_state=3’b001; </a:t>
            </a:r>
          </a:p>
          <a:p>
            <a:r>
              <a:rPr lang="en-US" altLang="zh-CN" sz="2000" dirty="0">
                <a:latin typeface="Times New Roman" panose="02020603050405020304" pitchFamily="18" charset="0"/>
                <a:cs typeface="Times New Roman" panose="02020603050405020304" pitchFamily="18" charset="0"/>
              </a:rPr>
              <a:t>3’b001:next_state=3’b100; </a:t>
            </a:r>
          </a:p>
          <a:p>
            <a:r>
              <a:rPr lang="en-US" altLang="zh-CN" sz="2000" dirty="0" err="1">
                <a:latin typeface="Times New Roman" panose="02020603050405020304" pitchFamily="18" charset="0"/>
                <a:cs typeface="Times New Roman" panose="02020603050405020304" pitchFamily="18" charset="0"/>
              </a:rPr>
              <a:t>default:next_state</a:t>
            </a:r>
            <a:r>
              <a:rPr lang="en-US" altLang="zh-CN" sz="2000" dirty="0">
                <a:latin typeface="Times New Roman" panose="02020603050405020304" pitchFamily="18" charset="0"/>
                <a:cs typeface="Times New Roman" panose="02020603050405020304" pitchFamily="18" charset="0"/>
              </a:rPr>
              <a:t>=3’b100; </a:t>
            </a:r>
          </a:p>
          <a:p>
            <a:r>
              <a:rPr lang="en-US" altLang="zh-CN" sz="2000" dirty="0" err="1">
                <a:latin typeface="Times New Roman" panose="02020603050405020304" pitchFamily="18" charset="0"/>
                <a:cs typeface="Times New Roman" panose="02020603050405020304" pitchFamily="18" charset="0"/>
              </a:rPr>
              <a:t>endcase</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end </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B534C5B0-2EE4-393E-A653-7079713AD6F0}"/>
              </a:ext>
            </a:extLst>
          </p:cNvPr>
          <p:cNvSpPr txBox="1"/>
          <p:nvPr/>
        </p:nvSpPr>
        <p:spPr>
          <a:xfrm>
            <a:off x="9507633" y="3207455"/>
            <a:ext cx="2015583" cy="3170099"/>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always @(state) </a:t>
            </a:r>
          </a:p>
          <a:p>
            <a:r>
              <a:rPr lang="en-US" altLang="zh-CN" sz="2000" dirty="0">
                <a:latin typeface="Times New Roman" panose="02020603050405020304" pitchFamily="18" charset="0"/>
                <a:cs typeface="Times New Roman" panose="02020603050405020304" pitchFamily="18" charset="0"/>
              </a:rPr>
              <a:t>begin </a:t>
            </a:r>
          </a:p>
          <a:p>
            <a:r>
              <a:rPr lang="en-US" altLang="zh-CN" sz="2000" dirty="0">
                <a:latin typeface="Times New Roman" panose="02020603050405020304" pitchFamily="18" charset="0"/>
                <a:cs typeface="Times New Roman" panose="02020603050405020304" pitchFamily="18" charset="0"/>
              </a:rPr>
              <a:t>case(state)</a:t>
            </a:r>
          </a:p>
          <a:p>
            <a:r>
              <a:rPr lang="en-US" altLang="zh-CN" sz="2000" dirty="0">
                <a:latin typeface="Times New Roman" panose="02020603050405020304" pitchFamily="18" charset="0"/>
                <a:cs typeface="Times New Roman" panose="02020603050405020304" pitchFamily="18" charset="0"/>
              </a:rPr>
              <a:t> 3’b100:Z=1'b1; </a:t>
            </a:r>
          </a:p>
          <a:p>
            <a:r>
              <a:rPr lang="en-US" altLang="zh-CN" sz="2000" dirty="0">
                <a:latin typeface="Times New Roman" panose="02020603050405020304" pitchFamily="18" charset="0"/>
                <a:cs typeface="Times New Roman" panose="02020603050405020304" pitchFamily="18" charset="0"/>
              </a:rPr>
              <a:t> 3’b010:Z=1'b0; </a:t>
            </a:r>
          </a:p>
          <a:p>
            <a:r>
              <a:rPr lang="en-US" altLang="zh-CN" sz="2000" dirty="0">
                <a:latin typeface="Times New Roman" panose="02020603050405020304" pitchFamily="18" charset="0"/>
                <a:cs typeface="Times New Roman" panose="02020603050405020304" pitchFamily="18" charset="0"/>
              </a:rPr>
              <a:t> 3’b001:Z=1'b0; </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default:Z</a:t>
            </a:r>
            <a:r>
              <a:rPr lang="en-US" altLang="zh-CN" sz="2000" dirty="0">
                <a:latin typeface="Times New Roman" panose="02020603050405020304" pitchFamily="18" charset="0"/>
                <a:cs typeface="Times New Roman" panose="02020603050405020304" pitchFamily="18" charset="0"/>
              </a:rPr>
              <a:t>=1'b0; </a:t>
            </a:r>
          </a:p>
          <a:p>
            <a:r>
              <a:rPr lang="en-US" altLang="zh-CN" sz="2000" dirty="0" err="1">
                <a:latin typeface="Times New Roman" panose="02020603050405020304" pitchFamily="18" charset="0"/>
                <a:cs typeface="Times New Roman" panose="02020603050405020304" pitchFamily="18" charset="0"/>
              </a:rPr>
              <a:t>endcase</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end </a:t>
            </a:r>
          </a:p>
          <a:p>
            <a:r>
              <a:rPr lang="en-US" altLang="zh-CN" sz="2000" dirty="0" err="1">
                <a:latin typeface="Times New Roman" panose="02020603050405020304" pitchFamily="18" charset="0"/>
                <a:cs typeface="Times New Roman" panose="02020603050405020304" pitchFamily="18" charset="0"/>
              </a:rPr>
              <a:t>endmodule</a:t>
            </a:r>
            <a:endParaRPr lang="zh-CN" altLang="en-US" sz="2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80AB2B49-AAEA-D132-9D3A-40E635C9584B}"/>
              </a:ext>
            </a:extLst>
          </p:cNvPr>
          <p:cNvSpPr txBox="1"/>
          <p:nvPr/>
        </p:nvSpPr>
        <p:spPr>
          <a:xfrm>
            <a:off x="856166" y="3160917"/>
            <a:ext cx="1467068" cy="400110"/>
          </a:xfrm>
          <a:prstGeom prst="rect">
            <a:avLst/>
          </a:prstGeom>
          <a:noFill/>
        </p:spPr>
        <p:txBody>
          <a:bodyPr wrap="none" rtlCol="0">
            <a:spAutoFit/>
          </a:bodyPr>
          <a:lstStyle/>
          <a:p>
            <a:r>
              <a:rPr lang="zh-CN" altLang="en-US" sz="2000" dirty="0">
                <a:solidFill>
                  <a:srgbClr val="0000FF"/>
                </a:solidFill>
                <a:latin typeface="华文楷体" panose="02010600040101010101" pitchFamily="2" charset="-122"/>
                <a:ea typeface="华文楷体" panose="02010600040101010101" pitchFamily="2" charset="-122"/>
              </a:rPr>
              <a:t>状态寄存器</a:t>
            </a:r>
          </a:p>
        </p:txBody>
      </p:sp>
      <p:sp>
        <p:nvSpPr>
          <p:cNvPr id="18" name="文本框 17">
            <a:extLst>
              <a:ext uri="{FF2B5EF4-FFF2-40B4-BE49-F238E27FC236}">
                <a16:creationId xmlns:a16="http://schemas.microsoft.com/office/drawing/2014/main" id="{0B581496-45F4-9737-F028-86935D2FDB15}"/>
              </a:ext>
            </a:extLst>
          </p:cNvPr>
          <p:cNvSpPr txBox="1"/>
          <p:nvPr/>
        </p:nvSpPr>
        <p:spPr>
          <a:xfrm>
            <a:off x="5260187" y="2890991"/>
            <a:ext cx="1723549" cy="400110"/>
          </a:xfrm>
          <a:prstGeom prst="rect">
            <a:avLst/>
          </a:prstGeom>
          <a:noFill/>
        </p:spPr>
        <p:txBody>
          <a:bodyPr wrap="none" rtlCol="0">
            <a:spAutoFit/>
          </a:bodyPr>
          <a:lstStyle>
            <a:defPPr rtl="0">
              <a:defRPr lang="zh-cn"/>
            </a:defPPr>
            <a:lvl1pPr>
              <a:defRPr sz="2000">
                <a:solidFill>
                  <a:srgbClr val="0000FF"/>
                </a:solidFill>
                <a:latin typeface="华文楷体" panose="02010600040101010101" pitchFamily="2" charset="-122"/>
                <a:ea typeface="华文楷体" panose="02010600040101010101" pitchFamily="2" charset="-122"/>
              </a:defRPr>
            </a:lvl1pPr>
          </a:lstStyle>
          <a:p>
            <a:r>
              <a:rPr lang="zh-CN" altLang="en-US" dirty="0"/>
              <a:t>下一状态函数</a:t>
            </a:r>
          </a:p>
        </p:txBody>
      </p:sp>
      <p:sp>
        <p:nvSpPr>
          <p:cNvPr id="19" name="文本框 18">
            <a:extLst>
              <a:ext uri="{FF2B5EF4-FFF2-40B4-BE49-F238E27FC236}">
                <a16:creationId xmlns:a16="http://schemas.microsoft.com/office/drawing/2014/main" id="{B5FB57A8-2C03-529C-BB0E-9E8B747AEAC0}"/>
              </a:ext>
            </a:extLst>
          </p:cNvPr>
          <p:cNvSpPr txBox="1"/>
          <p:nvPr/>
        </p:nvSpPr>
        <p:spPr>
          <a:xfrm>
            <a:off x="9472121" y="2902272"/>
            <a:ext cx="1287615" cy="400110"/>
          </a:xfrm>
          <a:prstGeom prst="rect">
            <a:avLst/>
          </a:prstGeom>
          <a:noFill/>
        </p:spPr>
        <p:txBody>
          <a:bodyPr wrap="square" rtlCol="0">
            <a:spAutoFit/>
          </a:bodyPr>
          <a:lstStyle>
            <a:defPPr rtl="0">
              <a:defRPr lang="zh-cn"/>
            </a:defPPr>
            <a:lvl1pPr>
              <a:defRPr sz="2000">
                <a:solidFill>
                  <a:srgbClr val="0000FF"/>
                </a:solidFill>
                <a:latin typeface="华文楷体" panose="02010600040101010101" pitchFamily="2" charset="-122"/>
                <a:ea typeface="华文楷体" panose="02010600040101010101" pitchFamily="2" charset="-122"/>
              </a:defRPr>
            </a:lvl1pPr>
          </a:lstStyle>
          <a:p>
            <a:r>
              <a:rPr lang="zh-CN" altLang="en-US" dirty="0"/>
              <a:t>输出函数</a:t>
            </a:r>
          </a:p>
        </p:txBody>
      </p:sp>
    </p:spTree>
    <p:extLst>
      <p:ext uri="{BB962C8B-B14F-4D97-AF65-F5344CB8AC3E}">
        <p14:creationId xmlns:p14="http://schemas.microsoft.com/office/powerpoint/2010/main" val="69477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919D0-F177-4BBA-9A0B-DBA69E2ED764}"/>
              </a:ext>
            </a:extLst>
          </p:cNvPr>
          <p:cNvSpPr>
            <a:spLocks noGrp="1"/>
          </p:cNvSpPr>
          <p:nvPr>
            <p:ph type="title"/>
          </p:nvPr>
        </p:nvSpPr>
        <p:spPr>
          <a:xfrm>
            <a:off x="995779" y="926680"/>
            <a:ext cx="10367638" cy="1371600"/>
          </a:xfrm>
        </p:spPr>
        <p:txBody>
          <a:bodyPr rtlCol="0">
            <a:normAutofit fontScale="90000"/>
          </a:bodyPr>
          <a:lstStyle/>
          <a:p>
            <a:pPr rtl="0">
              <a:lnSpc>
                <a:spcPct val="100000"/>
              </a:lnSpc>
              <a:spcBef>
                <a:spcPts val="0"/>
              </a:spcBef>
            </a:pPr>
            <a:r>
              <a:rPr lang="en-US" altLang="zh-CN" sz="3100" b="1" dirty="0">
                <a:solidFill>
                  <a:srgbClr val="0000FF"/>
                </a:solidFill>
                <a:latin typeface="华文楷体" panose="02010600040101010101" pitchFamily="2" charset="-122"/>
                <a:ea typeface="华文楷体" panose="02010600040101010101" pitchFamily="2" charset="-122"/>
              </a:rPr>
              <a:t>2</a:t>
            </a:r>
            <a:r>
              <a:rPr lang="zh-CN" altLang="en-US" sz="3100" b="1" dirty="0">
                <a:solidFill>
                  <a:srgbClr val="0000FF"/>
                </a:solidFill>
                <a:latin typeface="华文楷体" panose="02010600040101010101" pitchFamily="2" charset="-122"/>
                <a:ea typeface="华文楷体" panose="02010600040101010101" pitchFamily="2" charset="-122"/>
              </a:rPr>
              <a:t>、</a:t>
            </a:r>
            <a:r>
              <a:rPr lang="zh-CN" altLang="en-US" sz="3100" dirty="0">
                <a:latin typeface="华文楷体" panose="02010600040101010101" pitchFamily="2" charset="-122"/>
                <a:ea typeface="华文楷体" panose="02010600040101010101" pitchFamily="2" charset="-122"/>
              </a:rPr>
              <a:t>用两个 </a:t>
            </a:r>
            <a:r>
              <a:rPr lang="en-US" altLang="zh-CN" sz="3100" dirty="0">
                <a:latin typeface="华文楷体" panose="02010600040101010101" pitchFamily="2" charset="-122"/>
                <a:ea typeface="华文楷体" panose="02010600040101010101" pitchFamily="2" charset="-122"/>
              </a:rPr>
              <a:t>4 </a:t>
            </a:r>
            <a:r>
              <a:rPr lang="zh-CN" altLang="en-US" sz="3100" dirty="0">
                <a:latin typeface="华文楷体" panose="02010600040101010101" pitchFamily="2" charset="-122"/>
                <a:ea typeface="华文楷体" panose="02010600040101010101" pitchFamily="2" charset="-122"/>
              </a:rPr>
              <a:t>位行波加法器和适当的逻辑门设计一个</a:t>
            </a:r>
            <a:r>
              <a:rPr lang="en-US" altLang="zh-CN" sz="3100" dirty="0">
                <a:latin typeface="华文楷体" panose="02010600040101010101" pitchFamily="2" charset="-122"/>
                <a:ea typeface="华文楷体" panose="02010600040101010101" pitchFamily="2" charset="-122"/>
              </a:rPr>
              <a:t>4</a:t>
            </a:r>
            <a:r>
              <a:rPr lang="zh-CN" altLang="en-US" sz="3100" dirty="0">
                <a:latin typeface="华文楷体" panose="02010600040101010101" pitchFamily="2" charset="-122"/>
                <a:ea typeface="华文楷体" panose="02010600040101010101" pitchFamily="2" charset="-122"/>
              </a:rPr>
              <a:t>位十进制加法器。加数、被加数以及结果均用 </a:t>
            </a:r>
            <a:r>
              <a:rPr lang="en-US" altLang="zh-CN" sz="3100" dirty="0">
                <a:latin typeface="华文楷体" panose="02010600040101010101" pitchFamily="2" charset="-122"/>
                <a:ea typeface="华文楷体" panose="02010600040101010101" pitchFamily="2" charset="-122"/>
              </a:rPr>
              <a:t>8421 </a:t>
            </a:r>
            <a:r>
              <a:rPr lang="zh-CN" altLang="en-US" sz="3100" dirty="0">
                <a:latin typeface="华文楷体" panose="02010600040101010101" pitchFamily="2" charset="-122"/>
                <a:ea typeface="华文楷体" panose="02010600040101010101" pitchFamily="2" charset="-122"/>
              </a:rPr>
              <a:t>码表示。要求画出电路图， 并给出必要的说明。行波加法器可以用符号表示。（提示：可先考虑把加数和被加数直接 相加，然后再对结果进行修正）</a:t>
            </a:r>
            <a:endParaRPr 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3E309BD-F3E3-1B1D-4C56-AEA7D2268864}"/>
              </a:ext>
            </a:extLst>
          </p:cNvPr>
          <p:cNvPicPr>
            <a:picLocks noChangeAspect="1"/>
          </p:cNvPicPr>
          <p:nvPr/>
        </p:nvPicPr>
        <p:blipFill>
          <a:blip r:embed="rId2"/>
          <a:stretch>
            <a:fillRect/>
          </a:stretch>
        </p:blipFill>
        <p:spPr>
          <a:xfrm>
            <a:off x="3412955" y="816747"/>
            <a:ext cx="5632820" cy="5362112"/>
          </a:xfrm>
          <a:prstGeom prst="rect">
            <a:avLst/>
          </a:prstGeom>
        </p:spPr>
      </p:pic>
    </p:spTree>
    <p:extLst>
      <p:ext uri="{BB962C8B-B14F-4D97-AF65-F5344CB8AC3E}">
        <p14:creationId xmlns:p14="http://schemas.microsoft.com/office/powerpoint/2010/main" val="83792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B488152-EA8E-8CC6-0C2F-C5FAFCCE8C91}"/>
              </a:ext>
            </a:extLst>
          </p:cNvPr>
          <p:cNvSpPr>
            <a:spLocks noGrp="1"/>
          </p:cNvSpPr>
          <p:nvPr>
            <p:ph type="dt" sz="half" idx="10"/>
          </p:nvPr>
        </p:nvSpPr>
        <p:spPr>
          <a:xfrm>
            <a:off x="7325405" y="6492240"/>
            <a:ext cx="2893045" cy="365760"/>
          </a:xfrm>
        </p:spPr>
        <p:txBody>
          <a:bodyPr/>
          <a:lstStyle/>
          <a:p>
            <a:pPr rtl="0"/>
            <a:fld id="{1E355DD5-1720-40A4-B380-20F1C19FAD03}" type="datetime1">
              <a:rPr lang="zh-CN" altLang="en-US" smtClean="0"/>
              <a:t>2023/2/19</a:t>
            </a:fld>
            <a:endParaRPr lang="en-US" dirty="0"/>
          </a:p>
        </p:txBody>
      </p:sp>
      <p:sp>
        <p:nvSpPr>
          <p:cNvPr id="5" name="标题 1">
            <a:extLst>
              <a:ext uri="{FF2B5EF4-FFF2-40B4-BE49-F238E27FC236}">
                <a16:creationId xmlns:a16="http://schemas.microsoft.com/office/drawing/2014/main" id="{041D8577-7DD2-2880-0DB2-0E2E7DA8DFEE}"/>
              </a:ext>
            </a:extLst>
          </p:cNvPr>
          <p:cNvSpPr>
            <a:spLocks noGrp="1"/>
          </p:cNvSpPr>
          <p:nvPr>
            <p:ph type="title"/>
          </p:nvPr>
        </p:nvSpPr>
        <p:spPr>
          <a:xfrm>
            <a:off x="841159" y="915088"/>
            <a:ext cx="10509682" cy="1371600"/>
          </a:xfrm>
        </p:spPr>
        <p:txBody>
          <a:bodyPr rtlCol="0">
            <a:noAutofit/>
          </a:bodyPr>
          <a:lstStyle/>
          <a:p>
            <a:pPr>
              <a:lnSpc>
                <a:spcPct val="100000"/>
              </a:lnSpc>
              <a:spcBef>
                <a:spcPts val="0"/>
              </a:spcBef>
            </a:pPr>
            <a:r>
              <a:rPr lang="en-US" altLang="zh-CN" sz="2400" dirty="0">
                <a:solidFill>
                  <a:srgbClr val="0000FF"/>
                </a:solidFill>
                <a:latin typeface="华文楷体" panose="02010600040101010101" pitchFamily="2" charset="-122"/>
                <a:ea typeface="华文楷体" panose="02010600040101010101" pitchFamily="2" charset="-122"/>
              </a:rPr>
              <a:t>3</a:t>
            </a:r>
            <a:r>
              <a:rPr lang="zh-CN" altLang="en-US" sz="2400"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重新设计下图所示电路以减少成本。</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、做出这个电路的状态表，并将每个状态编码用一个字母来表示。在原设计中状态 </a:t>
            </a:r>
            <a:r>
              <a:rPr lang="en-US" altLang="zh-CN" sz="2400" dirty="0">
                <a:latin typeface="华文楷体" panose="02010600040101010101" pitchFamily="2" charset="-122"/>
                <a:ea typeface="华文楷体" panose="02010600040101010101" pitchFamily="2" charset="-122"/>
              </a:rPr>
              <a:t>Y1Y2Y3 </a:t>
            </a:r>
            <a:r>
              <a:rPr lang="zh-CN" altLang="en-US" sz="2400" dirty="0">
                <a:latin typeface="华文楷体" panose="02010600040101010101" pitchFamily="2" charset="-122"/>
                <a:ea typeface="华文楷体" panose="02010600040101010101" pitchFamily="2" charset="-122"/>
              </a:rPr>
              <a:t>为 </a:t>
            </a:r>
            <a:r>
              <a:rPr lang="en-US" altLang="zh-CN" sz="2400" dirty="0">
                <a:latin typeface="华文楷体" panose="02010600040101010101" pitchFamily="2" charset="-122"/>
                <a:ea typeface="华文楷体" panose="02010600040101010101" pitchFamily="2" charset="-122"/>
              </a:rPr>
              <a:t>100 </a:t>
            </a:r>
            <a:r>
              <a:rPr lang="zh-CN" altLang="en-US" sz="2400" dirty="0">
                <a:latin typeface="华文楷体" panose="02010600040101010101" pitchFamily="2" charset="-122"/>
                <a:ea typeface="华文楷体" panose="02010600040101010101" pitchFamily="2" charset="-122"/>
              </a:rPr>
              <a:t>和 </a:t>
            </a:r>
            <a:r>
              <a:rPr lang="en-US" altLang="zh-CN" sz="2400" dirty="0">
                <a:latin typeface="华文楷体" panose="02010600040101010101" pitchFamily="2" charset="-122"/>
                <a:ea typeface="华文楷体" panose="02010600040101010101" pitchFamily="2" charset="-122"/>
              </a:rPr>
              <a:t>111 </a:t>
            </a:r>
            <a:r>
              <a:rPr lang="zh-CN" altLang="en-US" sz="2400" dirty="0">
                <a:latin typeface="华文楷体" panose="02010600040101010101" pitchFamily="2" charset="-122"/>
                <a:ea typeface="华文楷体" panose="02010600040101010101" pitchFamily="2" charset="-122"/>
              </a:rPr>
              <a:t>未被使用。</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）检查并合并等价状态。</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）对状态进行赋值（使得输出是某一个状态变量），并写出触发器激励方程和电路 输出方程。</a:t>
            </a:r>
            <a:endParaRPr lang="zh-cn" altLang="en-US" sz="2400" dirty="0">
              <a:latin typeface="华文楷体" panose="02010600040101010101" pitchFamily="2" charset="-122"/>
              <a:ea typeface="华文楷体" panose="02010600040101010101" pitchFamily="2" charset="-122"/>
            </a:endParaRPr>
          </a:p>
        </p:txBody>
      </p:sp>
      <p:pic>
        <p:nvPicPr>
          <p:cNvPr id="3" name="图片 2">
            <a:extLst>
              <a:ext uri="{FF2B5EF4-FFF2-40B4-BE49-F238E27FC236}">
                <a16:creationId xmlns:a16="http://schemas.microsoft.com/office/drawing/2014/main" id="{59162A82-9B1A-F0D7-79BD-3ED09E88D7EA}"/>
              </a:ext>
            </a:extLst>
          </p:cNvPr>
          <p:cNvPicPr>
            <a:picLocks noChangeAspect="1"/>
          </p:cNvPicPr>
          <p:nvPr/>
        </p:nvPicPr>
        <p:blipFill>
          <a:blip r:embed="rId2"/>
          <a:stretch>
            <a:fillRect/>
          </a:stretch>
        </p:blipFill>
        <p:spPr>
          <a:xfrm>
            <a:off x="1014829" y="2834659"/>
            <a:ext cx="5010150" cy="3552825"/>
          </a:xfrm>
          <a:prstGeom prst="rect">
            <a:avLst/>
          </a:prstGeom>
        </p:spPr>
      </p:pic>
      <p:pic>
        <p:nvPicPr>
          <p:cNvPr id="6" name="图片 5">
            <a:extLst>
              <a:ext uri="{FF2B5EF4-FFF2-40B4-BE49-F238E27FC236}">
                <a16:creationId xmlns:a16="http://schemas.microsoft.com/office/drawing/2014/main" id="{7051F525-240A-6E47-ECF5-914413A737BD}"/>
              </a:ext>
            </a:extLst>
          </p:cNvPr>
          <p:cNvPicPr>
            <a:picLocks noChangeAspect="1"/>
          </p:cNvPicPr>
          <p:nvPr/>
        </p:nvPicPr>
        <p:blipFill>
          <a:blip r:embed="rId3"/>
          <a:stretch>
            <a:fillRect/>
          </a:stretch>
        </p:blipFill>
        <p:spPr>
          <a:xfrm>
            <a:off x="7489620" y="2434257"/>
            <a:ext cx="2799851" cy="1491624"/>
          </a:xfrm>
          <a:prstGeom prst="rect">
            <a:avLst/>
          </a:prstGeom>
        </p:spPr>
      </p:pic>
      <p:sp>
        <p:nvSpPr>
          <p:cNvPr id="7" name="文本框 6">
            <a:extLst>
              <a:ext uri="{FF2B5EF4-FFF2-40B4-BE49-F238E27FC236}">
                <a16:creationId xmlns:a16="http://schemas.microsoft.com/office/drawing/2014/main" id="{7812F828-DAE7-FE2D-0CCC-2B7205C2BF2D}"/>
              </a:ext>
            </a:extLst>
          </p:cNvPr>
          <p:cNvSpPr txBox="1"/>
          <p:nvPr/>
        </p:nvSpPr>
        <p:spPr>
          <a:xfrm>
            <a:off x="6449523" y="2834659"/>
            <a:ext cx="615553" cy="1958228"/>
          </a:xfrm>
          <a:prstGeom prst="rect">
            <a:avLst/>
          </a:prstGeom>
          <a:noFill/>
        </p:spPr>
        <p:txBody>
          <a:bodyPr vert="eaVert" wrap="none" rtlCol="0">
            <a:spAutoFit/>
          </a:bodyPr>
          <a:lstStyle/>
          <a:p>
            <a:r>
              <a:rPr lang="zh-CN" altLang="en-US" sz="2800" dirty="0">
                <a:solidFill>
                  <a:srgbClr val="0000FF"/>
                </a:solidFill>
                <a:latin typeface="华文楷体" panose="02010600040101010101" pitchFamily="2" charset="-122"/>
                <a:ea typeface="华文楷体" panose="02010600040101010101" pitchFamily="2" charset="-122"/>
              </a:rPr>
              <a:t>电路分析</a:t>
            </a:r>
          </a:p>
        </p:txBody>
      </p:sp>
      <p:pic>
        <p:nvPicPr>
          <p:cNvPr id="8" name="图片 7">
            <a:extLst>
              <a:ext uri="{FF2B5EF4-FFF2-40B4-BE49-F238E27FC236}">
                <a16:creationId xmlns:a16="http://schemas.microsoft.com/office/drawing/2014/main" id="{597F301D-56A2-9ED0-0C55-A0CE1E134E86}"/>
              </a:ext>
            </a:extLst>
          </p:cNvPr>
          <p:cNvPicPr>
            <a:picLocks noChangeAspect="1"/>
          </p:cNvPicPr>
          <p:nvPr/>
        </p:nvPicPr>
        <p:blipFill>
          <a:blip r:embed="rId4"/>
          <a:stretch>
            <a:fillRect/>
          </a:stretch>
        </p:blipFill>
        <p:spPr>
          <a:xfrm>
            <a:off x="7489620" y="4042833"/>
            <a:ext cx="3954229" cy="2321821"/>
          </a:xfrm>
          <a:prstGeom prst="rect">
            <a:avLst/>
          </a:prstGeom>
        </p:spPr>
      </p:pic>
    </p:spTree>
    <p:extLst>
      <p:ext uri="{BB962C8B-B14F-4D97-AF65-F5344CB8AC3E}">
        <p14:creationId xmlns:p14="http://schemas.microsoft.com/office/powerpoint/2010/main" val="337460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85E1358-2D24-8594-848C-A5CCA7CE7090}"/>
              </a:ext>
            </a:extLst>
          </p:cNvPr>
          <p:cNvSpPr>
            <a:spLocks noGrp="1"/>
          </p:cNvSpPr>
          <p:nvPr>
            <p:ph type="dt" sz="half" idx="10"/>
          </p:nvPr>
        </p:nvSpPr>
        <p:spPr>
          <a:xfrm>
            <a:off x="7310124" y="6470047"/>
            <a:ext cx="2893045" cy="365760"/>
          </a:xfrm>
        </p:spPr>
        <p:txBody>
          <a:bodyPr/>
          <a:lstStyle/>
          <a:p>
            <a:pPr rtl="0"/>
            <a:fld id="{1E355DD5-1720-40A4-B380-20F1C19FAD03}" type="datetime1">
              <a:rPr lang="zh-CN" altLang="en-US" smtClean="0"/>
              <a:t>2023/2/19</a:t>
            </a:fld>
            <a:endParaRPr lang="en-US" dirty="0"/>
          </a:p>
        </p:txBody>
      </p:sp>
      <p:sp>
        <p:nvSpPr>
          <p:cNvPr id="2" name="文本框 1">
            <a:extLst>
              <a:ext uri="{FF2B5EF4-FFF2-40B4-BE49-F238E27FC236}">
                <a16:creationId xmlns:a16="http://schemas.microsoft.com/office/drawing/2014/main" id="{0E4B757E-5BC8-039C-9934-BACDBE7F995F}"/>
              </a:ext>
            </a:extLst>
          </p:cNvPr>
          <p:cNvSpPr txBox="1"/>
          <p:nvPr/>
        </p:nvSpPr>
        <p:spPr>
          <a:xfrm>
            <a:off x="1083076" y="781235"/>
            <a:ext cx="742511" cy="523220"/>
          </a:xfrm>
          <a:prstGeom prst="rect">
            <a:avLst/>
          </a:prstGeom>
          <a:noFill/>
        </p:spPr>
        <p:txBody>
          <a:bodyPr wrap="none" rtlCol="0">
            <a:spAutoFit/>
          </a:bodyPr>
          <a:lstStyle/>
          <a:p>
            <a:r>
              <a:rPr lang="en-US" altLang="zh-CN" sz="2800" dirty="0">
                <a:solidFill>
                  <a:srgbClr val="0000FF"/>
                </a:solidFill>
              </a:rPr>
              <a:t>1</a:t>
            </a:r>
            <a:r>
              <a:rPr lang="zh-CN" altLang="en-US" sz="2800" dirty="0">
                <a:solidFill>
                  <a:srgbClr val="0000FF"/>
                </a:solidFill>
              </a:rPr>
              <a:t>）</a:t>
            </a:r>
          </a:p>
        </p:txBody>
      </p:sp>
      <p:pic>
        <p:nvPicPr>
          <p:cNvPr id="3" name="图片 2">
            <a:extLst>
              <a:ext uri="{FF2B5EF4-FFF2-40B4-BE49-F238E27FC236}">
                <a16:creationId xmlns:a16="http://schemas.microsoft.com/office/drawing/2014/main" id="{A9DA36D5-897F-1EED-6CE8-6F5FEACB56D6}"/>
              </a:ext>
            </a:extLst>
          </p:cNvPr>
          <p:cNvPicPr>
            <a:picLocks noChangeAspect="1"/>
          </p:cNvPicPr>
          <p:nvPr/>
        </p:nvPicPr>
        <p:blipFill>
          <a:blip r:embed="rId2"/>
          <a:stretch>
            <a:fillRect/>
          </a:stretch>
        </p:blipFill>
        <p:spPr>
          <a:xfrm>
            <a:off x="1662161" y="781235"/>
            <a:ext cx="1815110" cy="2187440"/>
          </a:xfrm>
          <a:prstGeom prst="rect">
            <a:avLst/>
          </a:prstGeom>
        </p:spPr>
      </p:pic>
      <p:pic>
        <p:nvPicPr>
          <p:cNvPr id="7" name="图片 6">
            <a:extLst>
              <a:ext uri="{FF2B5EF4-FFF2-40B4-BE49-F238E27FC236}">
                <a16:creationId xmlns:a16="http://schemas.microsoft.com/office/drawing/2014/main" id="{76D551DC-3F38-EB43-C1D4-4E872E6AED70}"/>
              </a:ext>
            </a:extLst>
          </p:cNvPr>
          <p:cNvPicPr>
            <a:picLocks noChangeAspect="1"/>
          </p:cNvPicPr>
          <p:nvPr/>
        </p:nvPicPr>
        <p:blipFill>
          <a:blip r:embed="rId3"/>
          <a:stretch>
            <a:fillRect/>
          </a:stretch>
        </p:blipFill>
        <p:spPr>
          <a:xfrm>
            <a:off x="1752133" y="3961542"/>
            <a:ext cx="2749170" cy="1724915"/>
          </a:xfrm>
          <a:prstGeom prst="rect">
            <a:avLst/>
          </a:prstGeom>
        </p:spPr>
      </p:pic>
      <p:sp>
        <p:nvSpPr>
          <p:cNvPr id="9" name="文本框 8">
            <a:extLst>
              <a:ext uri="{FF2B5EF4-FFF2-40B4-BE49-F238E27FC236}">
                <a16:creationId xmlns:a16="http://schemas.microsoft.com/office/drawing/2014/main" id="{16DB5180-DF79-733A-442D-B3CDE32303C4}"/>
              </a:ext>
            </a:extLst>
          </p:cNvPr>
          <p:cNvSpPr txBox="1"/>
          <p:nvPr/>
        </p:nvSpPr>
        <p:spPr>
          <a:xfrm>
            <a:off x="1083076" y="3269610"/>
            <a:ext cx="742511" cy="523220"/>
          </a:xfrm>
          <a:prstGeom prst="rect">
            <a:avLst/>
          </a:prstGeom>
          <a:noFill/>
        </p:spPr>
        <p:txBody>
          <a:bodyPr wrap="none" rtlCol="0">
            <a:spAutoFit/>
          </a:bodyPr>
          <a:lstStyle/>
          <a:p>
            <a:r>
              <a:rPr lang="en-US" altLang="zh-CN" sz="2800" dirty="0">
                <a:solidFill>
                  <a:srgbClr val="0000FF"/>
                </a:solidFill>
              </a:rPr>
              <a:t>2</a:t>
            </a:r>
            <a:r>
              <a:rPr lang="zh-CN" altLang="en-US" sz="2800" dirty="0">
                <a:solidFill>
                  <a:srgbClr val="0000FF"/>
                </a:solidFill>
              </a:rPr>
              <a:t>）</a:t>
            </a:r>
          </a:p>
        </p:txBody>
      </p:sp>
      <p:sp>
        <p:nvSpPr>
          <p:cNvPr id="13" name="文本框 12">
            <a:extLst>
              <a:ext uri="{FF2B5EF4-FFF2-40B4-BE49-F238E27FC236}">
                <a16:creationId xmlns:a16="http://schemas.microsoft.com/office/drawing/2014/main" id="{5E18FA63-A489-3452-A059-367457AFEB87}"/>
              </a:ext>
            </a:extLst>
          </p:cNvPr>
          <p:cNvSpPr txBox="1"/>
          <p:nvPr/>
        </p:nvSpPr>
        <p:spPr>
          <a:xfrm>
            <a:off x="1660581" y="3300388"/>
            <a:ext cx="6094520" cy="461665"/>
          </a:xfrm>
          <a:prstGeom prst="rect">
            <a:avLst/>
          </a:prstGeom>
          <a:noFill/>
        </p:spPr>
        <p:txBody>
          <a:bodyPr wrap="square">
            <a:spAutoFit/>
          </a:bodyPr>
          <a:lstStyle/>
          <a:p>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是等价状态，</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E</a:t>
            </a:r>
            <a:r>
              <a:rPr lang="zh-CN" altLang="en-US" sz="2400" dirty="0">
                <a:latin typeface="华文楷体" panose="02010600040101010101" pitchFamily="2" charset="-122"/>
                <a:ea typeface="华文楷体" panose="02010600040101010101" pitchFamily="2" charset="-122"/>
              </a:rPr>
              <a:t>是等价状态</a:t>
            </a:r>
            <a:endParaRPr lang="zh-CN" altLang="en-US" sz="2400" dirty="0"/>
          </a:p>
        </p:txBody>
      </p:sp>
      <p:pic>
        <p:nvPicPr>
          <p:cNvPr id="14" name="图片 13">
            <a:extLst>
              <a:ext uri="{FF2B5EF4-FFF2-40B4-BE49-F238E27FC236}">
                <a16:creationId xmlns:a16="http://schemas.microsoft.com/office/drawing/2014/main" id="{86F1746B-6941-7A57-DA3A-4B2D3DF4FCE5}"/>
              </a:ext>
            </a:extLst>
          </p:cNvPr>
          <p:cNvPicPr>
            <a:picLocks noChangeAspect="1"/>
          </p:cNvPicPr>
          <p:nvPr/>
        </p:nvPicPr>
        <p:blipFill>
          <a:blip r:embed="rId4"/>
          <a:stretch>
            <a:fillRect/>
          </a:stretch>
        </p:blipFill>
        <p:spPr>
          <a:xfrm>
            <a:off x="8756647" y="823828"/>
            <a:ext cx="1806258" cy="1735623"/>
          </a:xfrm>
          <a:prstGeom prst="rect">
            <a:avLst/>
          </a:prstGeom>
        </p:spPr>
      </p:pic>
      <p:pic>
        <p:nvPicPr>
          <p:cNvPr id="15" name="图片 14">
            <a:extLst>
              <a:ext uri="{FF2B5EF4-FFF2-40B4-BE49-F238E27FC236}">
                <a16:creationId xmlns:a16="http://schemas.microsoft.com/office/drawing/2014/main" id="{55B3A817-0168-08DA-F3F0-13981D3FC3F6}"/>
              </a:ext>
            </a:extLst>
          </p:cNvPr>
          <p:cNvPicPr>
            <a:picLocks noChangeAspect="1"/>
          </p:cNvPicPr>
          <p:nvPr/>
        </p:nvPicPr>
        <p:blipFill>
          <a:blip r:embed="rId5"/>
          <a:stretch>
            <a:fillRect/>
          </a:stretch>
        </p:blipFill>
        <p:spPr>
          <a:xfrm>
            <a:off x="8153431" y="4735301"/>
            <a:ext cx="3064520" cy="369650"/>
          </a:xfrm>
          <a:prstGeom prst="rect">
            <a:avLst/>
          </a:prstGeom>
        </p:spPr>
      </p:pic>
      <p:pic>
        <p:nvPicPr>
          <p:cNvPr id="16" name="图片 15">
            <a:extLst>
              <a:ext uri="{FF2B5EF4-FFF2-40B4-BE49-F238E27FC236}">
                <a16:creationId xmlns:a16="http://schemas.microsoft.com/office/drawing/2014/main" id="{AB872E34-3C1E-0449-0B5E-5EA4CE362EE1}"/>
              </a:ext>
            </a:extLst>
          </p:cNvPr>
          <p:cNvPicPr>
            <a:picLocks noChangeAspect="1"/>
          </p:cNvPicPr>
          <p:nvPr/>
        </p:nvPicPr>
        <p:blipFill>
          <a:blip r:embed="rId6"/>
          <a:stretch>
            <a:fillRect/>
          </a:stretch>
        </p:blipFill>
        <p:spPr>
          <a:xfrm>
            <a:off x="8014136" y="2754622"/>
            <a:ext cx="3343110" cy="1721274"/>
          </a:xfrm>
          <a:prstGeom prst="rect">
            <a:avLst/>
          </a:prstGeom>
        </p:spPr>
      </p:pic>
      <p:sp>
        <p:nvSpPr>
          <p:cNvPr id="17" name="文本框 16">
            <a:extLst>
              <a:ext uri="{FF2B5EF4-FFF2-40B4-BE49-F238E27FC236}">
                <a16:creationId xmlns:a16="http://schemas.microsoft.com/office/drawing/2014/main" id="{21C44AB9-63F9-E97C-35ED-73459607BD49}"/>
              </a:ext>
            </a:extLst>
          </p:cNvPr>
          <p:cNvSpPr txBox="1"/>
          <p:nvPr/>
        </p:nvSpPr>
        <p:spPr>
          <a:xfrm>
            <a:off x="8014136" y="781235"/>
            <a:ext cx="742511" cy="523220"/>
          </a:xfrm>
          <a:prstGeom prst="rect">
            <a:avLst/>
          </a:prstGeom>
          <a:noFill/>
        </p:spPr>
        <p:txBody>
          <a:bodyPr wrap="none" rtlCol="0">
            <a:spAutoFit/>
          </a:bodyPr>
          <a:lstStyle/>
          <a:p>
            <a:r>
              <a:rPr lang="en-US" altLang="zh-CN" sz="2800" dirty="0">
                <a:solidFill>
                  <a:srgbClr val="0000FF"/>
                </a:solidFill>
              </a:rPr>
              <a:t>3</a:t>
            </a:r>
            <a:r>
              <a:rPr lang="zh-CN" altLang="en-US" sz="2800" dirty="0">
                <a:solidFill>
                  <a:srgbClr val="0000FF"/>
                </a:solidFill>
              </a:rPr>
              <a:t>）</a:t>
            </a:r>
          </a:p>
        </p:txBody>
      </p:sp>
      <p:pic>
        <p:nvPicPr>
          <p:cNvPr id="19" name="图片 18">
            <a:extLst>
              <a:ext uri="{FF2B5EF4-FFF2-40B4-BE49-F238E27FC236}">
                <a16:creationId xmlns:a16="http://schemas.microsoft.com/office/drawing/2014/main" id="{F55640C2-EB3C-1DC4-78BA-E47A330D58DB}"/>
              </a:ext>
            </a:extLst>
          </p:cNvPr>
          <p:cNvPicPr>
            <a:picLocks noChangeAspect="1"/>
          </p:cNvPicPr>
          <p:nvPr/>
        </p:nvPicPr>
        <p:blipFill>
          <a:blip r:embed="rId7"/>
          <a:stretch>
            <a:fillRect/>
          </a:stretch>
        </p:blipFill>
        <p:spPr>
          <a:xfrm>
            <a:off x="3676069" y="776382"/>
            <a:ext cx="3965267" cy="2340018"/>
          </a:xfrm>
          <a:prstGeom prst="rect">
            <a:avLst/>
          </a:prstGeom>
        </p:spPr>
      </p:pic>
    </p:spTree>
    <p:extLst>
      <p:ext uri="{BB962C8B-B14F-4D97-AF65-F5344CB8AC3E}">
        <p14:creationId xmlns:p14="http://schemas.microsoft.com/office/powerpoint/2010/main" val="66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B488152-EA8E-8CC6-0C2F-C5FAFCCE8C91}"/>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355DD5-1720-40A4-B380-20F1C19FAD03}" type="datetime1">
              <a:rPr kumimoji="0" lang="zh-CN" altLang="en-US" sz="800" b="0" i="0" u="none" strike="noStrike" kern="1200" cap="none" spc="0" normalizeH="0" baseline="0" noProof="0" smtClean="0">
                <a:ln>
                  <a:noFill/>
                </a:ln>
                <a:solidFill>
                  <a:prstClr val="black">
                    <a:lumMod val="75000"/>
                    <a:lumOff val="25000"/>
                  </a:prstClr>
                </a:solidFill>
                <a:effectLst/>
                <a:uLnTx/>
                <a:uFillTx/>
                <a:latin typeface="Microsoft YaHei UI" panose="020B0503020204020204" pitchFamily="34" charset="-122"/>
                <a:ea typeface="Microsoft YaHei UI"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2023/2/19</a:t>
            </a:fld>
            <a:endParaRPr kumimoji="0" lang="en-US" sz="800" b="0" i="0" u="none" strike="noStrike" kern="1200" cap="none" spc="0" normalizeH="0" baseline="0" noProof="0">
              <a:ln>
                <a:noFill/>
              </a:ln>
              <a:solidFill>
                <a:prstClr val="black">
                  <a:lumMod val="75000"/>
                  <a:lumOff val="25000"/>
                </a:prstClr>
              </a:solidFill>
              <a:effectLst/>
              <a:uLnTx/>
              <a:uFillTx/>
              <a:latin typeface="Microsoft YaHei UI" panose="020B0503020204020204" pitchFamily="34" charset="-122"/>
              <a:ea typeface="Microsoft YaHei UI" panose="020B0503020204020204" pitchFamily="34" charset="-122"/>
              <a:cs typeface="+mn-cs"/>
            </a:endParaRPr>
          </a:p>
        </p:txBody>
      </p:sp>
      <p:sp>
        <p:nvSpPr>
          <p:cNvPr id="5" name="标题 1">
            <a:extLst>
              <a:ext uri="{FF2B5EF4-FFF2-40B4-BE49-F238E27FC236}">
                <a16:creationId xmlns:a16="http://schemas.microsoft.com/office/drawing/2014/main" id="{041D8577-7DD2-2880-0DB2-0E2E7DA8DFEE}"/>
              </a:ext>
            </a:extLst>
          </p:cNvPr>
          <p:cNvSpPr>
            <a:spLocks noGrp="1"/>
          </p:cNvSpPr>
          <p:nvPr>
            <p:ph type="title"/>
          </p:nvPr>
        </p:nvSpPr>
        <p:spPr>
          <a:xfrm>
            <a:off x="729449" y="1115479"/>
            <a:ext cx="10332128" cy="1371600"/>
          </a:xfrm>
        </p:spPr>
        <p:txBody>
          <a:bodyPr rtlCol="0">
            <a:noAutofit/>
          </a:bodyPr>
          <a:lstStyle/>
          <a:p>
            <a:pPr rtl="0">
              <a:lnSpc>
                <a:spcPct val="100000"/>
              </a:lnSpc>
              <a:spcBef>
                <a:spcPts val="0"/>
              </a:spcBef>
            </a:pPr>
            <a:r>
              <a:rPr lang="en-US" altLang="zh-CN" sz="2400" dirty="0">
                <a:solidFill>
                  <a:srgbClr val="0000FF"/>
                </a:solidFill>
                <a:latin typeface="华文楷体" panose="02010600040101010101" pitchFamily="2" charset="-122"/>
                <a:ea typeface="华文楷体" panose="02010600040101010101" pitchFamily="2" charset="-122"/>
              </a:rPr>
              <a:t>4</a:t>
            </a:r>
            <a:r>
              <a:rPr lang="zh-CN" altLang="en-US" sz="2400"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两位输入 </a:t>
            </a:r>
            <a:r>
              <a:rPr lang="en-US" altLang="zh-CN" sz="2400" dirty="0">
                <a:latin typeface="华文楷体" panose="02010600040101010101" pitchFamily="2" charset="-122"/>
                <a:ea typeface="华文楷体" panose="02010600040101010101" pitchFamily="2" charset="-122"/>
              </a:rPr>
              <a:t>XY </a:t>
            </a:r>
            <a:r>
              <a:rPr lang="zh-CN" altLang="en-US" sz="2400" dirty="0">
                <a:latin typeface="华文楷体" panose="02010600040101010101" pitchFamily="2" charset="-122"/>
                <a:ea typeface="华文楷体" panose="02010600040101010101" pitchFamily="2" charset="-122"/>
              </a:rPr>
              <a:t>按照“</a:t>
            </a:r>
            <a:r>
              <a:rPr lang="en-US" altLang="zh-CN" sz="2400" dirty="0">
                <a:latin typeface="华文楷体" panose="02010600040101010101" pitchFamily="2" charset="-122"/>
                <a:ea typeface="华文楷体" panose="02010600040101010101" pitchFamily="2" charset="-122"/>
              </a:rPr>
              <a:t>00, 01, 11, 10”</a:t>
            </a:r>
            <a:r>
              <a:rPr lang="zh-CN" altLang="en-US" sz="2400" dirty="0">
                <a:latin typeface="华文楷体" panose="02010600040101010101" pitchFamily="2" charset="-122"/>
                <a:ea typeface="华文楷体" panose="02010600040101010101" pitchFamily="2" charset="-122"/>
              </a:rPr>
              <a:t>的顺序输入，其中任意一个组合可以重复任意次，而且“</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是最后出现的输入组合。设计一个 </a:t>
            </a:r>
            <a:r>
              <a:rPr lang="en-US" altLang="zh-CN" sz="2400" dirty="0">
                <a:latin typeface="华文楷体" panose="02010600040101010101" pitchFamily="2" charset="-122"/>
                <a:ea typeface="华文楷体" panose="02010600040101010101" pitchFamily="2" charset="-122"/>
              </a:rPr>
              <a:t>Moore </a:t>
            </a:r>
            <a:r>
              <a:rPr lang="zh-CN" altLang="en-US" sz="2400" dirty="0">
                <a:latin typeface="华文楷体" panose="02010600040101010101" pitchFamily="2" charset="-122"/>
                <a:ea typeface="华文楷体" panose="02010600040101010101" pitchFamily="2" charset="-122"/>
              </a:rPr>
              <a:t>型序列检测器，当出现这样的输入序列时，电路的输出 </a:t>
            </a:r>
            <a:r>
              <a:rPr lang="en-US" altLang="zh-CN" sz="2400" dirty="0">
                <a:latin typeface="华文楷体" panose="02010600040101010101" pitchFamily="2" charset="-122"/>
                <a:ea typeface="华文楷体" panose="02010600040101010101" pitchFamily="2" charset="-122"/>
              </a:rPr>
              <a:t>Z </a:t>
            </a:r>
            <a:r>
              <a:rPr lang="zh-CN" altLang="en-US" sz="2400" dirty="0">
                <a:latin typeface="华文楷体" panose="02010600040101010101" pitchFamily="2" charset="-122"/>
                <a:ea typeface="华文楷体" panose="02010600040101010101" pitchFamily="2" charset="-122"/>
              </a:rPr>
              <a:t>为 </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。要求：</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、做出电路的状态机图；</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、做出用表达式表示的状态表；</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、使用 </a:t>
            </a:r>
            <a:r>
              <a:rPr lang="en-US" altLang="zh-CN" sz="2400" dirty="0">
                <a:latin typeface="华文楷体" panose="02010600040101010101" pitchFamily="2" charset="-122"/>
                <a:ea typeface="华文楷体" panose="02010600040101010101" pitchFamily="2" charset="-122"/>
              </a:rPr>
              <a:t>D </a:t>
            </a:r>
            <a:r>
              <a:rPr lang="zh-CN" altLang="en-US" sz="2400" dirty="0">
                <a:latin typeface="华文楷体" panose="02010600040101010101" pitchFamily="2" charset="-122"/>
                <a:ea typeface="华文楷体" panose="02010600040101010101" pitchFamily="2" charset="-122"/>
              </a:rPr>
              <a:t>触发器，并采用单热点编码法进行状态分配（可以不考虑未用状态），写 出各个触发器的激励方程和电路的输出方程；</a:t>
            </a:r>
            <a:endParaRPr 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277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497F5F5-3BFF-7DAC-E1EC-A93C6E2DF230}"/>
              </a:ext>
            </a:extLst>
          </p:cNvPr>
          <p:cNvPicPr>
            <a:picLocks noChangeAspect="1"/>
          </p:cNvPicPr>
          <p:nvPr/>
        </p:nvPicPr>
        <p:blipFill>
          <a:blip r:embed="rId2"/>
          <a:stretch>
            <a:fillRect/>
          </a:stretch>
        </p:blipFill>
        <p:spPr>
          <a:xfrm>
            <a:off x="1077941" y="708047"/>
            <a:ext cx="5419725" cy="3133725"/>
          </a:xfrm>
          <a:prstGeom prst="rect">
            <a:avLst/>
          </a:prstGeom>
        </p:spPr>
      </p:pic>
      <p:sp>
        <p:nvSpPr>
          <p:cNvPr id="8" name="文本框 7">
            <a:extLst>
              <a:ext uri="{FF2B5EF4-FFF2-40B4-BE49-F238E27FC236}">
                <a16:creationId xmlns:a16="http://schemas.microsoft.com/office/drawing/2014/main" id="{0A11841F-B09F-F57F-01DE-E0625762969B}"/>
              </a:ext>
            </a:extLst>
          </p:cNvPr>
          <p:cNvSpPr txBox="1"/>
          <p:nvPr/>
        </p:nvSpPr>
        <p:spPr>
          <a:xfrm>
            <a:off x="497149" y="843385"/>
            <a:ext cx="742511" cy="523220"/>
          </a:xfrm>
          <a:prstGeom prst="rect">
            <a:avLst/>
          </a:prstGeom>
          <a:noFill/>
        </p:spPr>
        <p:txBody>
          <a:bodyPr wrap="none" rtlCol="0">
            <a:spAutoFit/>
          </a:bodyPr>
          <a:lstStyle/>
          <a:p>
            <a:r>
              <a:rPr lang="en-US" altLang="zh-CN" sz="2800" dirty="0">
                <a:solidFill>
                  <a:srgbClr val="0000FF"/>
                </a:solidFill>
              </a:rPr>
              <a:t>1</a:t>
            </a:r>
            <a:r>
              <a:rPr lang="zh-CN" altLang="en-US" sz="2800" dirty="0">
                <a:solidFill>
                  <a:srgbClr val="0000FF"/>
                </a:solidFill>
              </a:rPr>
              <a:t>）</a:t>
            </a:r>
          </a:p>
        </p:txBody>
      </p:sp>
      <p:pic>
        <p:nvPicPr>
          <p:cNvPr id="10" name="图片 9">
            <a:extLst>
              <a:ext uri="{FF2B5EF4-FFF2-40B4-BE49-F238E27FC236}">
                <a16:creationId xmlns:a16="http://schemas.microsoft.com/office/drawing/2014/main" id="{A8B2AAB8-D459-D1CE-2239-2D192E61DEA8}"/>
              </a:ext>
            </a:extLst>
          </p:cNvPr>
          <p:cNvPicPr>
            <a:picLocks noChangeAspect="1"/>
          </p:cNvPicPr>
          <p:nvPr/>
        </p:nvPicPr>
        <p:blipFill>
          <a:blip r:embed="rId3"/>
          <a:stretch>
            <a:fillRect/>
          </a:stretch>
        </p:blipFill>
        <p:spPr>
          <a:xfrm>
            <a:off x="7194750" y="708047"/>
            <a:ext cx="4371975" cy="1123950"/>
          </a:xfrm>
          <a:prstGeom prst="rect">
            <a:avLst/>
          </a:prstGeom>
        </p:spPr>
      </p:pic>
      <p:pic>
        <p:nvPicPr>
          <p:cNvPr id="14" name="图片 13">
            <a:extLst>
              <a:ext uri="{FF2B5EF4-FFF2-40B4-BE49-F238E27FC236}">
                <a16:creationId xmlns:a16="http://schemas.microsoft.com/office/drawing/2014/main" id="{1FF94F3D-1809-3F7F-A65B-04B1C69C1BF9}"/>
              </a:ext>
            </a:extLst>
          </p:cNvPr>
          <p:cNvPicPr>
            <a:picLocks noChangeAspect="1"/>
          </p:cNvPicPr>
          <p:nvPr/>
        </p:nvPicPr>
        <p:blipFill>
          <a:blip r:embed="rId4"/>
          <a:stretch>
            <a:fillRect/>
          </a:stretch>
        </p:blipFill>
        <p:spPr>
          <a:xfrm>
            <a:off x="7194750" y="1779241"/>
            <a:ext cx="4391025" cy="3352800"/>
          </a:xfrm>
          <a:prstGeom prst="rect">
            <a:avLst/>
          </a:prstGeom>
        </p:spPr>
      </p:pic>
      <p:sp>
        <p:nvSpPr>
          <p:cNvPr id="15" name="文本框 14">
            <a:extLst>
              <a:ext uri="{FF2B5EF4-FFF2-40B4-BE49-F238E27FC236}">
                <a16:creationId xmlns:a16="http://schemas.microsoft.com/office/drawing/2014/main" id="{B7F29DEB-FA11-A9D5-DAD2-010012FC2AAA}"/>
              </a:ext>
            </a:extLst>
          </p:cNvPr>
          <p:cNvSpPr txBox="1"/>
          <p:nvPr/>
        </p:nvSpPr>
        <p:spPr>
          <a:xfrm>
            <a:off x="6633098" y="843385"/>
            <a:ext cx="742511" cy="523220"/>
          </a:xfrm>
          <a:prstGeom prst="rect">
            <a:avLst/>
          </a:prstGeom>
          <a:noFill/>
        </p:spPr>
        <p:txBody>
          <a:bodyPr wrap="none" rtlCol="0">
            <a:spAutoFit/>
          </a:bodyPr>
          <a:lstStyle/>
          <a:p>
            <a:r>
              <a:rPr lang="en-US" altLang="zh-CN" sz="2800" dirty="0">
                <a:solidFill>
                  <a:srgbClr val="0000FF"/>
                </a:solidFill>
              </a:rPr>
              <a:t>2</a:t>
            </a:r>
            <a:r>
              <a:rPr lang="zh-CN" altLang="en-US" sz="2800" dirty="0">
                <a:solidFill>
                  <a:srgbClr val="0000FF"/>
                </a:solidFill>
              </a:rPr>
              <a:t>）</a:t>
            </a:r>
          </a:p>
        </p:txBody>
      </p:sp>
      <p:pic>
        <p:nvPicPr>
          <p:cNvPr id="17" name="图片 16">
            <a:extLst>
              <a:ext uri="{FF2B5EF4-FFF2-40B4-BE49-F238E27FC236}">
                <a16:creationId xmlns:a16="http://schemas.microsoft.com/office/drawing/2014/main" id="{0A8222CE-7459-1DA5-49D2-6B303FF5C46E}"/>
              </a:ext>
            </a:extLst>
          </p:cNvPr>
          <p:cNvPicPr>
            <a:picLocks noChangeAspect="1"/>
          </p:cNvPicPr>
          <p:nvPr/>
        </p:nvPicPr>
        <p:blipFill>
          <a:blip r:embed="rId5"/>
          <a:stretch>
            <a:fillRect/>
          </a:stretch>
        </p:blipFill>
        <p:spPr>
          <a:xfrm>
            <a:off x="1077941" y="4182915"/>
            <a:ext cx="5459831" cy="1942684"/>
          </a:xfrm>
          <a:prstGeom prst="rect">
            <a:avLst/>
          </a:prstGeom>
        </p:spPr>
      </p:pic>
      <p:sp>
        <p:nvSpPr>
          <p:cNvPr id="18" name="文本框 17">
            <a:extLst>
              <a:ext uri="{FF2B5EF4-FFF2-40B4-BE49-F238E27FC236}">
                <a16:creationId xmlns:a16="http://schemas.microsoft.com/office/drawing/2014/main" id="{8869429E-E2FB-BDB3-FD03-F0808BE93748}"/>
              </a:ext>
            </a:extLst>
          </p:cNvPr>
          <p:cNvSpPr txBox="1"/>
          <p:nvPr/>
        </p:nvSpPr>
        <p:spPr>
          <a:xfrm>
            <a:off x="486537" y="4182915"/>
            <a:ext cx="742511" cy="523220"/>
          </a:xfrm>
          <a:prstGeom prst="rect">
            <a:avLst/>
          </a:prstGeom>
          <a:noFill/>
        </p:spPr>
        <p:txBody>
          <a:bodyPr wrap="none" rtlCol="0">
            <a:spAutoFit/>
          </a:bodyPr>
          <a:lstStyle/>
          <a:p>
            <a:r>
              <a:rPr lang="en-US" altLang="zh-CN" sz="2800" dirty="0">
                <a:solidFill>
                  <a:srgbClr val="0000FF"/>
                </a:solidFill>
              </a:rPr>
              <a:t>3</a:t>
            </a:r>
            <a:r>
              <a:rPr lang="zh-CN" altLang="en-US" sz="2800" dirty="0">
                <a:solidFill>
                  <a:srgbClr val="0000FF"/>
                </a:solidFill>
              </a:rPr>
              <a:t>）</a:t>
            </a:r>
          </a:p>
        </p:txBody>
      </p:sp>
    </p:spTree>
    <p:extLst>
      <p:ext uri="{BB962C8B-B14F-4D97-AF65-F5344CB8AC3E}">
        <p14:creationId xmlns:p14="http://schemas.microsoft.com/office/powerpoint/2010/main" val="33998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A1240F7-BF85-FDF8-AFD6-2A28B760962B}"/>
              </a:ext>
            </a:extLst>
          </p:cNvPr>
          <p:cNvSpPr>
            <a:spLocks noGrp="1"/>
          </p:cNvSpPr>
          <p:nvPr>
            <p:ph type="dt" sz="half" idx="10"/>
          </p:nvPr>
        </p:nvSpPr>
        <p:spPr>
          <a:xfrm>
            <a:off x="7274549" y="6429124"/>
            <a:ext cx="2893045" cy="365760"/>
          </a:xfrm>
        </p:spPr>
        <p:txBody>
          <a:bodyPr/>
          <a:lstStyle/>
          <a:p>
            <a:pPr rtl="0"/>
            <a:fld id="{1E355DD5-1720-40A4-B380-20F1C19FAD03}" type="datetime1">
              <a:rPr lang="zh-CN" altLang="en-US" smtClean="0"/>
              <a:t>2023/2/19</a:t>
            </a:fld>
            <a:endParaRPr lang="en-US" dirty="0"/>
          </a:p>
        </p:txBody>
      </p:sp>
      <p:sp>
        <p:nvSpPr>
          <p:cNvPr id="2" name="标题 1">
            <a:extLst>
              <a:ext uri="{FF2B5EF4-FFF2-40B4-BE49-F238E27FC236}">
                <a16:creationId xmlns:a16="http://schemas.microsoft.com/office/drawing/2014/main" id="{EA541563-A9DE-BBCE-7F45-E1D69BF3043B}"/>
              </a:ext>
            </a:extLst>
          </p:cNvPr>
          <p:cNvSpPr>
            <a:spLocks noGrp="1"/>
          </p:cNvSpPr>
          <p:nvPr>
            <p:ph type="title"/>
          </p:nvPr>
        </p:nvSpPr>
        <p:spPr>
          <a:xfrm>
            <a:off x="699117" y="954226"/>
            <a:ext cx="10793766" cy="1371600"/>
          </a:xfrm>
        </p:spPr>
        <p:txBody>
          <a:bodyPr rtlCol="0">
            <a:noAutofit/>
          </a:bodyPr>
          <a:lstStyle/>
          <a:p>
            <a:pPr rtl="0">
              <a:lnSpc>
                <a:spcPct val="100000"/>
              </a:lnSpc>
              <a:spcBef>
                <a:spcPts val="0"/>
              </a:spcBef>
            </a:pPr>
            <a:r>
              <a:rPr lang="en-US" altLang="zh-CN" sz="2400" dirty="0">
                <a:solidFill>
                  <a:srgbClr val="0000FF"/>
                </a:solidFill>
                <a:latin typeface="华文楷体" panose="02010600040101010101" pitchFamily="2" charset="-122"/>
                <a:ea typeface="华文楷体" panose="02010600040101010101" pitchFamily="2" charset="-122"/>
              </a:rPr>
              <a:t>5</a:t>
            </a:r>
            <a:r>
              <a:rPr lang="zh-CN" altLang="en-US" sz="2400"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分析下图所示电路的同步问题。设电路当前状态 </a:t>
            </a:r>
            <a:r>
              <a:rPr lang="en-US" altLang="zh-CN" sz="2400" dirty="0">
                <a:latin typeface="华文楷体" panose="02010600040101010101" pitchFamily="2" charset="-122"/>
                <a:ea typeface="华文楷体" panose="02010600040101010101" pitchFamily="2" charset="-122"/>
              </a:rPr>
              <a:t>Q1Q2Q3 </a:t>
            </a:r>
            <a:r>
              <a:rPr lang="zh-CN" altLang="en-US" sz="2400" dirty="0">
                <a:latin typeface="华文楷体" panose="02010600040101010101" pitchFamily="2" charset="-122"/>
                <a:ea typeface="华文楷体" panose="02010600040101010101" pitchFamily="2" charset="-122"/>
              </a:rPr>
              <a:t>为 </a:t>
            </a:r>
            <a:r>
              <a:rPr lang="en-US" altLang="zh-CN" sz="2400" dirty="0">
                <a:latin typeface="华文楷体" panose="02010600040101010101" pitchFamily="2" charset="-122"/>
                <a:ea typeface="华文楷体" panose="02010600040101010101" pitchFamily="2" charset="-122"/>
              </a:rPr>
              <a:t>111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XY </a:t>
            </a:r>
            <a:r>
              <a:rPr lang="zh-CN" altLang="en-US" sz="2400" dirty="0">
                <a:latin typeface="华文楷体" panose="02010600040101010101" pitchFamily="2" charset="-122"/>
                <a:ea typeface="华文楷体" panose="02010600040101010101" pitchFamily="2" charset="-122"/>
              </a:rPr>
              <a:t>的当前值 为 </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、如果 </a:t>
            </a:r>
            <a:r>
              <a:rPr lang="en-US" altLang="zh-CN" sz="2400" dirty="0">
                <a:latin typeface="华文楷体" panose="02010600040101010101" pitchFamily="2" charset="-122"/>
                <a:ea typeface="华文楷体" panose="02010600040101010101" pitchFamily="2" charset="-122"/>
              </a:rPr>
              <a:t>XY </a:t>
            </a:r>
            <a:r>
              <a:rPr lang="zh-CN" altLang="en-US" sz="2400" dirty="0">
                <a:latin typeface="华文楷体" panose="02010600040101010101" pitchFamily="2" charset="-122"/>
                <a:ea typeface="华文楷体" panose="02010600040101010101" pitchFamily="2" charset="-122"/>
              </a:rPr>
              <a:t>在远离时钟有效跳变时从 </a:t>
            </a:r>
            <a:r>
              <a:rPr lang="en-US" altLang="zh-CN" sz="2400" dirty="0">
                <a:latin typeface="华文楷体" panose="02010600040101010101" pitchFamily="2" charset="-122"/>
                <a:ea typeface="华文楷体" panose="02010600040101010101" pitchFamily="2" charset="-122"/>
              </a:rPr>
              <a:t>10 </a:t>
            </a:r>
            <a:r>
              <a:rPr lang="zh-CN" altLang="en-US" sz="2400" dirty="0">
                <a:latin typeface="华文楷体" panose="02010600040101010101" pitchFamily="2" charset="-122"/>
                <a:ea typeface="华文楷体" panose="02010600040101010101" pitchFamily="2" charset="-122"/>
              </a:rPr>
              <a:t>变为 </a:t>
            </a:r>
            <a:r>
              <a:rPr lang="en-US" altLang="zh-CN" sz="2400" dirty="0">
                <a:latin typeface="华文楷体" panose="02010600040101010101" pitchFamily="2" charset="-122"/>
                <a:ea typeface="华文楷体" panose="02010600040101010101" pitchFamily="2" charset="-122"/>
              </a:rPr>
              <a:t>01</a:t>
            </a:r>
            <a:r>
              <a:rPr lang="zh-CN" altLang="en-US" sz="2400" dirty="0">
                <a:latin typeface="华文楷体" panose="02010600040101010101" pitchFamily="2" charset="-122"/>
                <a:ea typeface="华文楷体" panose="02010600040101010101" pitchFamily="2" charset="-122"/>
              </a:rPr>
              <a:t>，电路的下一状态是什么？</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、若 </a:t>
            </a:r>
            <a:r>
              <a:rPr lang="en-US" altLang="zh-CN"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在远离时钟有效跳变时从 </a:t>
            </a: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变为 </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Y </a:t>
            </a:r>
            <a:r>
              <a:rPr lang="zh-CN" altLang="en-US" sz="2400" dirty="0">
                <a:latin typeface="华文楷体" panose="02010600040101010101" pitchFamily="2" charset="-122"/>
                <a:ea typeface="华文楷体" panose="02010600040101010101" pitchFamily="2" charset="-122"/>
              </a:rPr>
              <a:t>在离时钟有效跳变很近时从 </a:t>
            </a:r>
            <a:r>
              <a:rPr lang="en-US" altLang="zh-CN" sz="2400" dirty="0">
                <a:latin typeface="华文楷体" panose="02010600040101010101" pitchFamily="2" charset="-122"/>
                <a:ea typeface="华文楷体" panose="02010600040101010101" pitchFamily="2" charset="-122"/>
              </a:rPr>
              <a:t>0 </a:t>
            </a:r>
            <a:r>
              <a:rPr lang="zh-CN" altLang="en-US" sz="2400" dirty="0">
                <a:latin typeface="华文楷体" panose="02010600040101010101" pitchFamily="2" charset="-122"/>
                <a:ea typeface="华文楷体" panose="02010600040101010101" pitchFamily="2" charset="-122"/>
              </a:rPr>
              <a:t>变为 </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 电路的下一状态可能出现什么异常？</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、如何才能比较好地解决异常问题？</a:t>
            </a:r>
            <a:endParaRPr lang="zh-cn" altLang="en-US" sz="2400"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B94D018A-AD5E-7669-7790-AE8E92C8E5F8}"/>
              </a:ext>
            </a:extLst>
          </p:cNvPr>
          <p:cNvPicPr>
            <a:picLocks noChangeAspect="1"/>
          </p:cNvPicPr>
          <p:nvPr/>
        </p:nvPicPr>
        <p:blipFill>
          <a:blip r:embed="rId2"/>
          <a:stretch>
            <a:fillRect/>
          </a:stretch>
        </p:blipFill>
        <p:spPr>
          <a:xfrm>
            <a:off x="939506" y="2823521"/>
            <a:ext cx="6619875" cy="1485900"/>
          </a:xfrm>
          <a:prstGeom prst="rect">
            <a:avLst/>
          </a:prstGeom>
        </p:spPr>
      </p:pic>
      <p:pic>
        <p:nvPicPr>
          <p:cNvPr id="7" name="图片 6">
            <a:extLst>
              <a:ext uri="{FF2B5EF4-FFF2-40B4-BE49-F238E27FC236}">
                <a16:creationId xmlns:a16="http://schemas.microsoft.com/office/drawing/2014/main" id="{0A0C6FE7-08DB-6F8B-E181-4D21B018375F}"/>
              </a:ext>
            </a:extLst>
          </p:cNvPr>
          <p:cNvPicPr>
            <a:picLocks noChangeAspect="1"/>
          </p:cNvPicPr>
          <p:nvPr/>
        </p:nvPicPr>
        <p:blipFill>
          <a:blip r:embed="rId3"/>
          <a:stretch>
            <a:fillRect/>
          </a:stretch>
        </p:blipFill>
        <p:spPr>
          <a:xfrm>
            <a:off x="8825584" y="2707217"/>
            <a:ext cx="1951378" cy="1124912"/>
          </a:xfrm>
          <a:prstGeom prst="rect">
            <a:avLst/>
          </a:prstGeom>
        </p:spPr>
      </p:pic>
      <p:sp>
        <p:nvSpPr>
          <p:cNvPr id="8" name="文本框 7">
            <a:extLst>
              <a:ext uri="{FF2B5EF4-FFF2-40B4-BE49-F238E27FC236}">
                <a16:creationId xmlns:a16="http://schemas.microsoft.com/office/drawing/2014/main" id="{E4776672-663E-19EE-3051-8F0CBBDC58A8}"/>
              </a:ext>
            </a:extLst>
          </p:cNvPr>
          <p:cNvSpPr txBox="1"/>
          <p:nvPr/>
        </p:nvSpPr>
        <p:spPr>
          <a:xfrm>
            <a:off x="7830105" y="2638363"/>
            <a:ext cx="742511" cy="523220"/>
          </a:xfrm>
          <a:prstGeom prst="rect">
            <a:avLst/>
          </a:prstGeom>
          <a:noFill/>
        </p:spPr>
        <p:txBody>
          <a:bodyPr wrap="none" rtlCol="0">
            <a:spAutoFit/>
          </a:bodyPr>
          <a:lstStyle/>
          <a:p>
            <a:r>
              <a:rPr lang="en-US" altLang="zh-CN" sz="2800" dirty="0">
                <a:solidFill>
                  <a:srgbClr val="0000FF"/>
                </a:solidFill>
              </a:rPr>
              <a:t>1</a:t>
            </a:r>
            <a:r>
              <a:rPr lang="zh-CN" altLang="en-US" sz="2800" dirty="0">
                <a:solidFill>
                  <a:srgbClr val="0000FF"/>
                </a:solidFill>
              </a:rPr>
              <a:t>）</a:t>
            </a:r>
          </a:p>
        </p:txBody>
      </p:sp>
      <p:sp>
        <p:nvSpPr>
          <p:cNvPr id="9" name="文本框 8">
            <a:extLst>
              <a:ext uri="{FF2B5EF4-FFF2-40B4-BE49-F238E27FC236}">
                <a16:creationId xmlns:a16="http://schemas.microsoft.com/office/drawing/2014/main" id="{04711A1B-7D87-20B5-6FF2-72B1D387D711}"/>
              </a:ext>
            </a:extLst>
          </p:cNvPr>
          <p:cNvSpPr txBox="1"/>
          <p:nvPr/>
        </p:nvSpPr>
        <p:spPr>
          <a:xfrm>
            <a:off x="8721072" y="3888874"/>
            <a:ext cx="2227838" cy="461665"/>
          </a:xfrm>
          <a:prstGeom prst="rect">
            <a:avLst/>
          </a:prstGeom>
          <a:noFill/>
        </p:spPr>
        <p:txBody>
          <a:bodyPr wrap="square">
            <a:spAutoFit/>
          </a:bodyPr>
          <a:lstStyle/>
          <a:p>
            <a:r>
              <a:rPr lang="zh-CN" altLang="en-US" sz="2400" dirty="0">
                <a:latin typeface="华文楷体" panose="02010600040101010101" pitchFamily="2" charset="-122"/>
                <a:ea typeface="华文楷体" panose="02010600040101010101" pitchFamily="2" charset="-122"/>
              </a:rPr>
              <a:t>下一状态为</a:t>
            </a:r>
            <a:r>
              <a:rPr lang="en-US" altLang="zh-CN" sz="2400" dirty="0">
                <a:latin typeface="华文楷体" panose="02010600040101010101" pitchFamily="2" charset="-122"/>
                <a:ea typeface="华文楷体" panose="02010600040101010101" pitchFamily="2" charset="-122"/>
              </a:rPr>
              <a:t>010</a:t>
            </a:r>
            <a:endParaRPr lang="zh-CN" altLang="en-US" sz="2400" dirty="0"/>
          </a:p>
        </p:txBody>
      </p:sp>
      <p:sp>
        <p:nvSpPr>
          <p:cNvPr id="10" name="文本框 9">
            <a:extLst>
              <a:ext uri="{FF2B5EF4-FFF2-40B4-BE49-F238E27FC236}">
                <a16:creationId xmlns:a16="http://schemas.microsoft.com/office/drawing/2014/main" id="{4ED0698A-3A18-6899-1480-B3C676A6208B}"/>
              </a:ext>
            </a:extLst>
          </p:cNvPr>
          <p:cNvSpPr txBox="1"/>
          <p:nvPr/>
        </p:nvSpPr>
        <p:spPr>
          <a:xfrm>
            <a:off x="831964" y="4404411"/>
            <a:ext cx="7160935" cy="1261884"/>
          </a:xfrm>
          <a:prstGeom prst="rect">
            <a:avLst/>
          </a:prstGeom>
          <a:noFill/>
        </p:spPr>
        <p:txBody>
          <a:bodyPr wrap="none" rtlCol="0">
            <a:spAutoFit/>
          </a:bodyPr>
          <a:lstStyle/>
          <a:p>
            <a:r>
              <a:rPr lang="en-US" altLang="zh-CN" sz="2800" dirty="0">
                <a:solidFill>
                  <a:srgbClr val="0000FF"/>
                </a:solidFill>
              </a:rPr>
              <a:t>2</a:t>
            </a:r>
            <a:r>
              <a:rPr lang="zh-CN" altLang="en-US" sz="2800" dirty="0">
                <a:solidFill>
                  <a:srgbClr val="0000FF"/>
                </a:solidFill>
              </a:rPr>
              <a:t>）</a:t>
            </a:r>
            <a:r>
              <a:rPr lang="en-US" altLang="zh-CN" sz="2400" dirty="0">
                <a:latin typeface="华文楷体" panose="02010600040101010101" pitchFamily="2" charset="-122"/>
                <a:ea typeface="华文楷体" panose="02010600040101010101" pitchFamily="2" charset="-122"/>
              </a:rPr>
              <a:t>Y </a:t>
            </a:r>
            <a:r>
              <a:rPr lang="zh-CN" altLang="en-US" sz="2400" dirty="0">
                <a:latin typeface="华文楷体" panose="02010600040101010101" pitchFamily="2" charset="-122"/>
                <a:ea typeface="华文楷体" panose="02010600040101010101" pitchFamily="2" charset="-122"/>
              </a:rPr>
              <a:t>上跳，𝑄</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检测到，𝑄</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未检测到，下一状态 </a:t>
            </a:r>
            <a:r>
              <a:rPr lang="en-US" altLang="zh-CN" sz="2400" dirty="0">
                <a:latin typeface="华文楷体" panose="02010600040101010101" pitchFamily="2" charset="-122"/>
                <a:ea typeface="华文楷体" panose="02010600040101010101" pitchFamily="2" charset="-122"/>
              </a:rPr>
              <a:t>010</a:t>
            </a:r>
          </a:p>
          <a:p>
            <a:r>
              <a:rPr lang="en-US" altLang="zh-CN" sz="2400" dirty="0">
                <a:latin typeface="华文楷体" panose="02010600040101010101" pitchFamily="2" charset="-122"/>
                <a:ea typeface="华文楷体" panose="02010600040101010101" pitchFamily="2" charset="-122"/>
              </a:rPr>
              <a:t>       Y </a:t>
            </a:r>
            <a:r>
              <a:rPr lang="zh-CN" altLang="en-US" sz="2400" dirty="0">
                <a:latin typeface="华文楷体" panose="02010600040101010101" pitchFamily="2" charset="-122"/>
                <a:ea typeface="华文楷体" panose="02010600040101010101" pitchFamily="2" charset="-122"/>
              </a:rPr>
              <a:t>上跳，𝑄</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未检测到，𝑄</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检测到，下一状态 </a:t>
            </a:r>
            <a:r>
              <a:rPr lang="en-US" altLang="zh-CN" sz="2400" dirty="0">
                <a:latin typeface="华文楷体" panose="02010600040101010101" pitchFamily="2" charset="-122"/>
                <a:ea typeface="华文楷体" panose="02010600040101010101" pitchFamily="2" charset="-122"/>
              </a:rPr>
              <a:t>000</a:t>
            </a:r>
          </a:p>
          <a:p>
            <a:r>
              <a:rPr lang="zh-CN" altLang="en-US" sz="2400" dirty="0">
                <a:latin typeface="华文楷体" panose="02010600040101010101" pitchFamily="2" charset="-122"/>
                <a:ea typeface="华文楷体" panose="02010600040101010101" pitchFamily="2" charset="-122"/>
              </a:rPr>
              <a:t>      亚稳态</a:t>
            </a:r>
          </a:p>
        </p:txBody>
      </p:sp>
      <p:sp>
        <p:nvSpPr>
          <p:cNvPr id="12" name="文本框 11">
            <a:extLst>
              <a:ext uri="{FF2B5EF4-FFF2-40B4-BE49-F238E27FC236}">
                <a16:creationId xmlns:a16="http://schemas.microsoft.com/office/drawing/2014/main" id="{CE0A85F8-D67F-5B16-3EA4-AF8E78A74028}"/>
              </a:ext>
            </a:extLst>
          </p:cNvPr>
          <p:cNvSpPr txBox="1"/>
          <p:nvPr/>
        </p:nvSpPr>
        <p:spPr>
          <a:xfrm>
            <a:off x="1286268" y="5802980"/>
            <a:ext cx="6094520" cy="461665"/>
          </a:xfrm>
          <a:prstGeom prst="rect">
            <a:avLst/>
          </a:prstGeom>
          <a:noFill/>
        </p:spPr>
        <p:txBody>
          <a:bodyPr wrap="square">
            <a:spAutoFit/>
          </a:bodyPr>
          <a:lstStyle/>
          <a:p>
            <a:r>
              <a:rPr lang="zh-CN" altLang="en-US" sz="2400" dirty="0">
                <a:latin typeface="华文楷体" panose="02010600040101010101" pitchFamily="2" charset="-122"/>
                <a:ea typeface="华文楷体" panose="02010600040101010101" pitchFamily="2" charset="-122"/>
              </a:rPr>
              <a:t>输入经同步触发器同步后接入电路。</a:t>
            </a:r>
          </a:p>
        </p:txBody>
      </p:sp>
      <p:sp>
        <p:nvSpPr>
          <p:cNvPr id="13" name="文本框 12">
            <a:extLst>
              <a:ext uri="{FF2B5EF4-FFF2-40B4-BE49-F238E27FC236}">
                <a16:creationId xmlns:a16="http://schemas.microsoft.com/office/drawing/2014/main" id="{3AF11F4F-06D9-CF9D-30E3-BB9152CE84A5}"/>
              </a:ext>
            </a:extLst>
          </p:cNvPr>
          <p:cNvSpPr txBox="1"/>
          <p:nvPr/>
        </p:nvSpPr>
        <p:spPr>
          <a:xfrm>
            <a:off x="831964" y="5772202"/>
            <a:ext cx="742511" cy="523220"/>
          </a:xfrm>
          <a:prstGeom prst="rect">
            <a:avLst/>
          </a:prstGeom>
          <a:noFill/>
        </p:spPr>
        <p:txBody>
          <a:bodyPr wrap="none" rtlCol="0">
            <a:spAutoFit/>
          </a:bodyPr>
          <a:lstStyle/>
          <a:p>
            <a:r>
              <a:rPr lang="en-US" altLang="zh-CN" sz="2800" dirty="0">
                <a:solidFill>
                  <a:srgbClr val="0000FF"/>
                </a:solidFill>
              </a:rPr>
              <a:t>3</a:t>
            </a:r>
            <a:r>
              <a:rPr lang="zh-CN" altLang="en-US" sz="2800" dirty="0">
                <a:solidFill>
                  <a:srgbClr val="0000FF"/>
                </a:solidFill>
              </a:rPr>
              <a:t>）</a:t>
            </a:r>
          </a:p>
        </p:txBody>
      </p:sp>
    </p:spTree>
    <p:extLst>
      <p:ext uri="{BB962C8B-B14F-4D97-AF65-F5344CB8AC3E}">
        <p14:creationId xmlns:p14="http://schemas.microsoft.com/office/powerpoint/2010/main" val="419577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44_TF78438558.potx" id="{227AFF08-FC5F-4BA3-AF05-2635D9D2187B}" vid="{81FF9C36-32E8-4856-B9E7-3CC82E9CD6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{1B0E8D5F-33F6-4852-975A-D5A6F1E361C5}tf78438558_win32</Template>
  <TotalTime>720</TotalTime>
  <Words>1350</Words>
  <Application>Microsoft Office PowerPoint</Application>
  <PresentationFormat>宽屏</PresentationFormat>
  <Paragraphs>171</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Microsoft YaHei UI</vt:lpstr>
      <vt:lpstr>等线</vt:lpstr>
      <vt:lpstr>华文楷体</vt:lpstr>
      <vt:lpstr>华文新魏</vt:lpstr>
      <vt:lpstr>宋体</vt:lpstr>
      <vt:lpstr>Calibri</vt:lpstr>
      <vt:lpstr>Cambria Math</vt:lpstr>
      <vt:lpstr>Century Gothic</vt:lpstr>
      <vt:lpstr>Garamond</vt:lpstr>
      <vt:lpstr>Times New Roman</vt:lpstr>
      <vt:lpstr>SavonVTI</vt:lpstr>
      <vt:lpstr>电路与电子学</vt:lpstr>
      <vt:lpstr>PowerPoint 演示文稿</vt:lpstr>
      <vt:lpstr>2、用两个 4 位行波加法器和适当的逻辑门设计一个4位十进制加法器。加数、被加数以及结果均用 8421 码表示。要求画出电路图， 并给出必要的说明。行波加法器可以用符号表示。（提示：可先考虑把加数和被加数直接 相加，然后再对结果进行修正）</vt:lpstr>
      <vt:lpstr>PowerPoint 演示文稿</vt:lpstr>
      <vt:lpstr>3、重新设计下图所示电路以减少成本。 1、做出这个电路的状态表，并将每个状态编码用一个字母来表示。在原设计中状态 Y1Y2Y3 为 100 和 111 未被使用。 2）检查并合并等价状态。 3）对状态进行赋值（使得输出是某一个状态变量），并写出触发器激励方程和电路 输出方程。</vt:lpstr>
      <vt:lpstr>PowerPoint 演示文稿</vt:lpstr>
      <vt:lpstr>4、两位输入 XY 按照“00, 01, 11, 10”的顺序输入，其中任意一个组合可以重复任意次，而且“10”是最后出现的输入组合。设计一个 Moore 型序列检测器，当出现这样的输入序列时，电路的输出 Z 为 1。要求： 1、做出电路的状态机图； 2、做出用表达式表示的状态表； 3、使用 D 触发器，并采用单热点编码法进行状态分配（可以不考虑未用状态），写 出各个触发器的激励方程和电路的输出方程；</vt:lpstr>
      <vt:lpstr>PowerPoint 演示文稿</vt:lpstr>
      <vt:lpstr>5、分析下图所示电路的同步问题。设电路当前状态 Q1Q2Q3 为 111，XY 的当前值 为 10。 1、如果 XY 在远离时钟有效跳变时从 10 变为 01，电路的下一状态是什么？ 2、若 X 在远离时钟有效跳变时从 1 变为 0，Y 在离时钟有效跳变很近时从 0 变为 1， 电路的下一状态可能出现什么异常？ 3、如何才能比较好地解决异常问题？</vt:lpstr>
      <vt:lpstr>6、用迭代法设计一个比较两个 4 位无符号数 A 和 B 的组合逻辑电路。如果 A≥B， 则输出 Z=1，否则 Z=0。对两个 1 位数进行比较的单元电路由下图所示的一个 FPGA 逻辑 块实现。要求： 1）列出单元电路的真值表； 2）确定单元电路对应 FPGA 逻辑块各个控制位的值。 3）画出整个电路的逻辑图，其中 FPGA 逻辑块仅用符号表示即可。</vt:lpstr>
      <vt:lpstr>PowerPoint 演示文稿</vt:lpstr>
      <vt:lpstr>PowerPoint 演示文稿</vt:lpstr>
      <vt:lpstr>8、设置配置位，实现全加器。</vt:lpstr>
      <vt:lpstr>9、利用图示的可编程逻辑块，实现下表所示状态表所描述的Moore状态机。请给出逻辑块中各配置位的逻辑值。</vt:lpstr>
      <vt:lpstr>10、分析下面的逻辑电路，要求： 1）写出触发器的输入方程和电路的输出方程； 2）做出状态表与状态图； 3）画出 CLK、EN、Q0、Q1 和 MIN 在 10 个时钟周期以内的定时波形，假设电 路的初始状态 Q0Q1=00。</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电路与电子学</dc:title>
  <dc:creator>c zy</dc:creator>
  <cp:lastModifiedBy>c zy</cp:lastModifiedBy>
  <cp:revision>37</cp:revision>
  <dcterms:created xsi:type="dcterms:W3CDTF">2022-11-27T00:50:24Z</dcterms:created>
  <dcterms:modified xsi:type="dcterms:W3CDTF">2023-02-19T10:42:53Z</dcterms:modified>
</cp:coreProperties>
</file>