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gif" ContentType="image/gif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66"/>
  </p:handoutMasterIdLst>
  <p:sldIdLst>
    <p:sldId id="304" r:id="rId3"/>
    <p:sldId id="256" r:id="rId4"/>
    <p:sldId id="293" r:id="rId5"/>
    <p:sldId id="284" r:id="rId6"/>
    <p:sldId id="294" r:id="rId7"/>
    <p:sldId id="263" r:id="rId8"/>
    <p:sldId id="264" r:id="rId9"/>
    <p:sldId id="281" r:id="rId10"/>
    <p:sldId id="265" r:id="rId11"/>
    <p:sldId id="266" r:id="rId12"/>
    <p:sldId id="283" r:id="rId13"/>
    <p:sldId id="282" r:id="rId14"/>
    <p:sldId id="292" r:id="rId15"/>
    <p:sldId id="295" r:id="rId16"/>
    <p:sldId id="268" r:id="rId17"/>
    <p:sldId id="433" r:id="rId18"/>
    <p:sldId id="270" r:id="rId19"/>
    <p:sldId id="384" r:id="rId20"/>
    <p:sldId id="273" r:id="rId21"/>
    <p:sldId id="289" r:id="rId23"/>
    <p:sldId id="258" r:id="rId24"/>
    <p:sldId id="274" r:id="rId25"/>
    <p:sldId id="275" r:id="rId26"/>
    <p:sldId id="276" r:id="rId27"/>
    <p:sldId id="277" r:id="rId28"/>
    <p:sldId id="285" r:id="rId29"/>
    <p:sldId id="306" r:id="rId30"/>
    <p:sldId id="305" r:id="rId31"/>
    <p:sldId id="307" r:id="rId32"/>
    <p:sldId id="308" r:id="rId33"/>
    <p:sldId id="309" r:id="rId34"/>
    <p:sldId id="310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60" r:id="rId43"/>
    <p:sldId id="361" r:id="rId44"/>
    <p:sldId id="362" r:id="rId45"/>
    <p:sldId id="363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430" r:id="rId63"/>
    <p:sldId id="431" r:id="rId64"/>
    <p:sldId id="432" r:id="rId65"/>
  </p:sldIdLst>
  <p:sldSz cx="9144000" cy="6858000" type="screen4x3"/>
  <p:notesSz cx="6858000" cy="9144000"/>
  <p:custDataLst>
    <p:tags r:id="rId7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33"/>
    <a:srgbClr val="FF3300"/>
    <a:srgbClr val="000000"/>
    <a:srgbClr val="CCFFFF"/>
    <a:srgbClr val="CC0000"/>
    <a:srgbClr val="FF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576" y="-96"/>
      </p:cViewPr>
      <p:guideLst>
        <p:guide orient="horz" pos="2873"/>
        <p:guide pos="2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gs" Target="tags/tag2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emf"/><Relationship Id="rId8" Type="http://schemas.openxmlformats.org/officeDocument/2006/relationships/image" Target="../media/image58.emf"/><Relationship Id="rId7" Type="http://schemas.openxmlformats.org/officeDocument/2006/relationships/image" Target="../media/image57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3" Type="http://schemas.openxmlformats.org/officeDocument/2006/relationships/image" Target="../media/image53.emf"/><Relationship Id="rId2" Type="http://schemas.openxmlformats.org/officeDocument/2006/relationships/image" Target="../media/image52.wmf"/><Relationship Id="rId17" Type="http://schemas.openxmlformats.org/officeDocument/2006/relationships/image" Target="../media/image67.emf"/><Relationship Id="rId16" Type="http://schemas.openxmlformats.org/officeDocument/2006/relationships/image" Target="../media/image66.emf"/><Relationship Id="rId15" Type="http://schemas.openxmlformats.org/officeDocument/2006/relationships/image" Target="../media/image65.emf"/><Relationship Id="rId14" Type="http://schemas.openxmlformats.org/officeDocument/2006/relationships/image" Target="../media/image64.emf"/><Relationship Id="rId13" Type="http://schemas.openxmlformats.org/officeDocument/2006/relationships/image" Target="../media/image63.emf"/><Relationship Id="rId12" Type="http://schemas.openxmlformats.org/officeDocument/2006/relationships/image" Target="../media/image62.emf"/><Relationship Id="rId11" Type="http://schemas.openxmlformats.org/officeDocument/2006/relationships/image" Target="../media/image61.emf"/><Relationship Id="rId10" Type="http://schemas.openxmlformats.org/officeDocument/2006/relationships/image" Target="../media/image60.e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emf"/><Relationship Id="rId8" Type="http://schemas.openxmlformats.org/officeDocument/2006/relationships/image" Target="../media/image75.emf"/><Relationship Id="rId7" Type="http://schemas.openxmlformats.org/officeDocument/2006/relationships/image" Target="../media/image74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3" Type="http://schemas.openxmlformats.org/officeDocument/2006/relationships/image" Target="../media/image80.emf"/><Relationship Id="rId12" Type="http://schemas.openxmlformats.org/officeDocument/2006/relationships/image" Target="../media/image79.emf"/><Relationship Id="rId11" Type="http://schemas.openxmlformats.org/officeDocument/2006/relationships/image" Target="../media/image78.emf"/><Relationship Id="rId10" Type="http://schemas.openxmlformats.org/officeDocument/2006/relationships/image" Target="../media/image77.emf"/><Relationship Id="rId1" Type="http://schemas.openxmlformats.org/officeDocument/2006/relationships/image" Target="../media/image68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emf"/><Relationship Id="rId8" Type="http://schemas.openxmlformats.org/officeDocument/2006/relationships/image" Target="../media/image88.emf"/><Relationship Id="rId7" Type="http://schemas.openxmlformats.org/officeDocument/2006/relationships/image" Target="../media/image87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2" Type="http://schemas.openxmlformats.org/officeDocument/2006/relationships/image" Target="../media/image92.emf"/><Relationship Id="rId11" Type="http://schemas.openxmlformats.org/officeDocument/2006/relationships/image" Target="../media/image91.emf"/><Relationship Id="rId10" Type="http://schemas.openxmlformats.org/officeDocument/2006/relationships/image" Target="../media/image90.emf"/><Relationship Id="rId1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emf"/><Relationship Id="rId8" Type="http://schemas.openxmlformats.org/officeDocument/2006/relationships/image" Target="../media/image100.emf"/><Relationship Id="rId7" Type="http://schemas.openxmlformats.org/officeDocument/2006/relationships/image" Target="../media/image99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4" Type="http://schemas.openxmlformats.org/officeDocument/2006/relationships/image" Target="../media/image106.emf"/><Relationship Id="rId13" Type="http://schemas.openxmlformats.org/officeDocument/2006/relationships/image" Target="../media/image105.emf"/><Relationship Id="rId12" Type="http://schemas.openxmlformats.org/officeDocument/2006/relationships/image" Target="../media/image104.emf"/><Relationship Id="rId11" Type="http://schemas.openxmlformats.org/officeDocument/2006/relationships/image" Target="../media/image103.emf"/><Relationship Id="rId10" Type="http://schemas.openxmlformats.org/officeDocument/2006/relationships/image" Target="../media/image102.emf"/><Relationship Id="rId1" Type="http://schemas.openxmlformats.org/officeDocument/2006/relationships/image" Target="../media/image93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emf"/><Relationship Id="rId8" Type="http://schemas.openxmlformats.org/officeDocument/2006/relationships/image" Target="../media/image114.emf"/><Relationship Id="rId7" Type="http://schemas.openxmlformats.org/officeDocument/2006/relationships/image" Target="../media/image113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2" Type="http://schemas.openxmlformats.org/officeDocument/2006/relationships/image" Target="../media/image118.emf"/><Relationship Id="rId11" Type="http://schemas.openxmlformats.org/officeDocument/2006/relationships/image" Target="../media/image117.emf"/><Relationship Id="rId10" Type="http://schemas.openxmlformats.org/officeDocument/2006/relationships/image" Target="../media/image116.emf"/><Relationship Id="rId1" Type="http://schemas.openxmlformats.org/officeDocument/2006/relationships/image" Target="../media/image107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emf"/><Relationship Id="rId8" Type="http://schemas.openxmlformats.org/officeDocument/2006/relationships/image" Target="../media/image126.emf"/><Relationship Id="rId7" Type="http://schemas.openxmlformats.org/officeDocument/2006/relationships/image" Target="../media/image125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5" Type="http://schemas.openxmlformats.org/officeDocument/2006/relationships/image" Target="../media/image133.emf"/><Relationship Id="rId14" Type="http://schemas.openxmlformats.org/officeDocument/2006/relationships/image" Target="../media/image132.emf"/><Relationship Id="rId13" Type="http://schemas.openxmlformats.org/officeDocument/2006/relationships/image" Target="../media/image131.emf"/><Relationship Id="rId12" Type="http://schemas.openxmlformats.org/officeDocument/2006/relationships/image" Target="../media/image130.emf"/><Relationship Id="rId11" Type="http://schemas.openxmlformats.org/officeDocument/2006/relationships/image" Target="../media/image129.emf"/><Relationship Id="rId10" Type="http://schemas.openxmlformats.org/officeDocument/2006/relationships/image" Target="../media/image128.emf"/><Relationship Id="rId1" Type="http://schemas.openxmlformats.org/officeDocument/2006/relationships/image" Target="../media/image11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emf"/><Relationship Id="rId8" Type="http://schemas.openxmlformats.org/officeDocument/2006/relationships/image" Target="../media/image142.emf"/><Relationship Id="rId7" Type="http://schemas.openxmlformats.org/officeDocument/2006/relationships/image" Target="../media/image141.emf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2" Type="http://schemas.openxmlformats.org/officeDocument/2006/relationships/image" Target="../media/image146.emf"/><Relationship Id="rId11" Type="http://schemas.openxmlformats.org/officeDocument/2006/relationships/image" Target="../media/image145.emf"/><Relationship Id="rId10" Type="http://schemas.openxmlformats.org/officeDocument/2006/relationships/image" Target="../media/image144.emf"/><Relationship Id="rId1" Type="http://schemas.openxmlformats.org/officeDocument/2006/relationships/image" Target="../media/image135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image" Target="../media/image154.emf"/><Relationship Id="rId7" Type="http://schemas.openxmlformats.org/officeDocument/2006/relationships/image" Target="../media/image153.emf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6" Type="http://schemas.openxmlformats.org/officeDocument/2006/relationships/image" Target="../media/image162.emf"/><Relationship Id="rId15" Type="http://schemas.openxmlformats.org/officeDocument/2006/relationships/image" Target="../media/image161.emf"/><Relationship Id="rId14" Type="http://schemas.openxmlformats.org/officeDocument/2006/relationships/image" Target="../media/image160.emf"/><Relationship Id="rId13" Type="http://schemas.openxmlformats.org/officeDocument/2006/relationships/image" Target="../media/image159.emf"/><Relationship Id="rId12" Type="http://schemas.openxmlformats.org/officeDocument/2006/relationships/image" Target="../media/image158.emf"/><Relationship Id="rId11" Type="http://schemas.openxmlformats.org/officeDocument/2006/relationships/image" Target="../media/image157.emf"/><Relationship Id="rId10" Type="http://schemas.openxmlformats.org/officeDocument/2006/relationships/image" Target="../media/image156.emf"/><Relationship Id="rId1" Type="http://schemas.openxmlformats.org/officeDocument/2006/relationships/image" Target="../media/image14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3.w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1.emf"/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emf"/><Relationship Id="rId1" Type="http://schemas.openxmlformats.org/officeDocument/2006/relationships/image" Target="../media/image1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emf"/><Relationship Id="rId8" Type="http://schemas.openxmlformats.org/officeDocument/2006/relationships/image" Target="../media/image192.emf"/><Relationship Id="rId7" Type="http://schemas.openxmlformats.org/officeDocument/2006/relationships/image" Target="../media/image191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1" Type="http://schemas.openxmlformats.org/officeDocument/2006/relationships/image" Target="../media/image195.emf"/><Relationship Id="rId10" Type="http://schemas.openxmlformats.org/officeDocument/2006/relationships/image" Target="../media/image194.emf"/><Relationship Id="rId1" Type="http://schemas.openxmlformats.org/officeDocument/2006/relationships/image" Target="../media/image185.emf"/></Relationships>
</file>

<file path=ppt/drawings/_rels/vmlDrawing4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2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emf"/><Relationship Id="rId8" Type="http://schemas.openxmlformats.org/officeDocument/2006/relationships/image" Target="../media/image210.emf"/><Relationship Id="rId7" Type="http://schemas.openxmlformats.org/officeDocument/2006/relationships/image" Target="../media/image209.e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emf"/><Relationship Id="rId3" Type="http://schemas.openxmlformats.org/officeDocument/2006/relationships/image" Target="../media/image205.emf"/><Relationship Id="rId2" Type="http://schemas.openxmlformats.org/officeDocument/2006/relationships/image" Target="../media/image204.emf"/><Relationship Id="rId11" Type="http://schemas.openxmlformats.org/officeDocument/2006/relationships/image" Target="../media/image213.emf"/><Relationship Id="rId10" Type="http://schemas.openxmlformats.org/officeDocument/2006/relationships/image" Target="../media/image212.emf"/><Relationship Id="rId1" Type="http://schemas.openxmlformats.org/officeDocument/2006/relationships/image" Target="../media/image203.e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2.emf"/><Relationship Id="rId8" Type="http://schemas.openxmlformats.org/officeDocument/2006/relationships/image" Target="../media/image221.emf"/><Relationship Id="rId7" Type="http://schemas.openxmlformats.org/officeDocument/2006/relationships/image" Target="../media/image220.emf"/><Relationship Id="rId6" Type="http://schemas.openxmlformats.org/officeDocument/2006/relationships/image" Target="../media/image219.emf"/><Relationship Id="rId5" Type="http://schemas.openxmlformats.org/officeDocument/2006/relationships/image" Target="../media/image218.emf"/><Relationship Id="rId4" Type="http://schemas.openxmlformats.org/officeDocument/2006/relationships/image" Target="../media/image217.emf"/><Relationship Id="rId3" Type="http://schemas.openxmlformats.org/officeDocument/2006/relationships/image" Target="../media/image216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emf"/><Relationship Id="rId8" Type="http://schemas.openxmlformats.org/officeDocument/2006/relationships/image" Target="../media/image230.emf"/><Relationship Id="rId7" Type="http://schemas.openxmlformats.org/officeDocument/2006/relationships/image" Target="../media/image229.emf"/><Relationship Id="rId6" Type="http://schemas.openxmlformats.org/officeDocument/2006/relationships/image" Target="../media/image228.emf"/><Relationship Id="rId5" Type="http://schemas.openxmlformats.org/officeDocument/2006/relationships/image" Target="../media/image227.emf"/><Relationship Id="rId4" Type="http://schemas.openxmlformats.org/officeDocument/2006/relationships/image" Target="../media/image226.emf"/><Relationship Id="rId3" Type="http://schemas.openxmlformats.org/officeDocument/2006/relationships/image" Target="../media/image225.emf"/><Relationship Id="rId2" Type="http://schemas.openxmlformats.org/officeDocument/2006/relationships/image" Target="../media/image224.emf"/><Relationship Id="rId14" Type="http://schemas.openxmlformats.org/officeDocument/2006/relationships/image" Target="../media/image236.emf"/><Relationship Id="rId13" Type="http://schemas.openxmlformats.org/officeDocument/2006/relationships/image" Target="../media/image235.emf"/><Relationship Id="rId12" Type="http://schemas.openxmlformats.org/officeDocument/2006/relationships/image" Target="../media/image234.emf"/><Relationship Id="rId11" Type="http://schemas.openxmlformats.org/officeDocument/2006/relationships/image" Target="../media/image233.emf"/><Relationship Id="rId10" Type="http://schemas.openxmlformats.org/officeDocument/2006/relationships/image" Target="../media/image232.emf"/><Relationship Id="rId1" Type="http://schemas.openxmlformats.org/officeDocument/2006/relationships/image" Target="../media/image223.emf"/></Relationships>
</file>

<file path=ppt/drawings/_rels/vmlDrawing4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0.emf"/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45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6082" name="Rectangle 2"/>
          <p:cNvSpPr>
            <a:spLocks noRot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8130" name="Rectangle 2"/>
          <p:cNvSpPr>
            <a:spLocks noRot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0178" name="Rectangle 2"/>
          <p:cNvSpPr>
            <a:spLocks noRot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2226" name="Rectangle 2"/>
          <p:cNvSpPr>
            <a:spLocks noRot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34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55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../&#27010;&#29575;&#35770;&#19982;&#25968;&#29702;&#32479;&#35745;&#20027;&#30028;&#38754;.PP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35">
            <a:hlinkClick r:id="rId2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7777163" y="188913"/>
            <a:ext cx="1116013" cy="395288"/>
          </a:xfrm>
          <a:prstGeom prst="ellipse">
            <a:avLst/>
          </a:prstGeom>
          <a:gradFill rotWithShape="1">
            <a:gsLst>
              <a:gs pos="0">
                <a:srgbClr val="660033">
                  <a:alpha val="73000"/>
                </a:srgbClr>
              </a:gs>
              <a:gs pos="50000">
                <a:srgbClr val="33CCCC">
                  <a:alpha val="89000"/>
                </a:srgbClr>
              </a:gs>
              <a:gs pos="100000">
                <a:srgbClr val="660033">
                  <a:alpha val="73000"/>
                </a:srgbClr>
              </a:gs>
            </a:gsLst>
            <a:lin ang="5400000" scaled="1"/>
          </a:gradFill>
          <a:ln w="9525">
            <a:noFill/>
            <a:round/>
          </a:ln>
          <a:effectLst/>
          <a:scene3d>
            <a:camera prst="legacyOblique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660033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概率论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39"/>
          <p:cNvGrpSpPr/>
          <p:nvPr userDrawn="1"/>
        </p:nvGrpSpPr>
        <p:grpSpPr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20" name="Oval 4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5281" y="3406"/>
              <a:ext cx="249" cy="340"/>
            </a:xfrm>
            <a:prstGeom prst="ellipse">
              <a:avLst/>
            </a:prstGeom>
            <a:gradFill rotWithShape="1">
              <a:gsLst>
                <a:gs pos="0">
                  <a:srgbClr val="660033">
                    <a:alpha val="62000"/>
                  </a:srgbClr>
                </a:gs>
                <a:gs pos="50000">
                  <a:srgbClr val="33CCCC">
                    <a:alpha val="81000"/>
                  </a:srgbClr>
                </a:gs>
                <a:gs pos="100000">
                  <a:srgbClr val="660033">
                    <a:alpha val="62000"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" name="AutoShape 41">
              <a:hlinkClick r:id="" action="ppaction://hlinkshowjump?jump=previousslide"/>
            </p:cNvPr>
            <p:cNvSpPr/>
            <p:nvPr/>
          </p:nvSpPr>
          <p:spPr>
            <a:xfrm flipH="1">
              <a:off x="5307" y="3498"/>
              <a:ext cx="227" cy="181"/>
            </a:xfrm>
            <a:prstGeom prst="leftArrow">
              <a:avLst>
                <a:gd name="adj1" fmla="val 36268"/>
                <a:gd name="adj2" fmla="val 57388"/>
              </a:avLst>
            </a:prstGeom>
            <a:gradFill rotWithShape="1">
              <a:gsLst>
                <a:gs pos="0">
                  <a:srgbClr val="2F0018"/>
                </a:gs>
                <a:gs pos="50000">
                  <a:srgbClr val="660033"/>
                </a:gs>
                <a:gs pos="100000">
                  <a:srgbClr val="2F001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4" name="Group 45"/>
          <p:cNvGrpSpPr/>
          <p:nvPr userDrawn="1"/>
        </p:nvGrpSpPr>
        <p:grpSpPr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23" name="Oval 4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5281" y="3406"/>
              <a:ext cx="249" cy="340"/>
            </a:xfrm>
            <a:prstGeom prst="ellipse">
              <a:avLst/>
            </a:prstGeom>
            <a:gradFill rotWithShape="1">
              <a:gsLst>
                <a:gs pos="0">
                  <a:srgbClr val="660033">
                    <a:alpha val="62000"/>
                  </a:srgbClr>
                </a:gs>
                <a:gs pos="50000">
                  <a:srgbClr val="33CCCC">
                    <a:alpha val="81000"/>
                  </a:srgbClr>
                </a:gs>
                <a:gs pos="100000">
                  <a:srgbClr val="660033">
                    <a:alpha val="62000"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" name="AutoShape 47">
              <a:hlinkClick r:id="" action="ppaction://hlinkshowjump?jump=previousslide"/>
            </p:cNvPr>
            <p:cNvSpPr/>
            <p:nvPr/>
          </p:nvSpPr>
          <p:spPr>
            <a:xfrm flipH="1">
              <a:off x="5307" y="3498"/>
              <a:ext cx="227" cy="181"/>
            </a:xfrm>
            <a:prstGeom prst="leftArrow">
              <a:avLst>
                <a:gd name="adj1" fmla="val 36268"/>
                <a:gd name="adj2" fmla="val 57388"/>
              </a:avLst>
            </a:prstGeom>
            <a:gradFill rotWithShape="1">
              <a:gsLst>
                <a:gs pos="0">
                  <a:srgbClr val="2F0018"/>
                </a:gs>
                <a:gs pos="50000">
                  <a:srgbClr val="660033"/>
                </a:gs>
                <a:gs pos="100000">
                  <a:srgbClr val="2F001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7" name="Group 48"/>
          <p:cNvGrpSpPr/>
          <p:nvPr userDrawn="1"/>
        </p:nvGrpSpPr>
        <p:grpSpPr>
          <a:xfrm>
            <a:off x="8424863" y="6346825"/>
            <a:ext cx="539750" cy="395288"/>
            <a:chOff x="5307" y="3998"/>
            <a:chExt cx="340" cy="249"/>
          </a:xfrm>
        </p:grpSpPr>
        <p:sp>
          <p:nvSpPr>
            <p:cNvPr id="26" name="Oval 49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5349" y="3951"/>
              <a:ext cx="249" cy="340"/>
            </a:xfrm>
            <a:prstGeom prst="ellipse">
              <a:avLst/>
            </a:prstGeom>
            <a:gradFill rotWithShape="1">
              <a:gsLst>
                <a:gs pos="0">
                  <a:srgbClr val="660033">
                    <a:alpha val="62000"/>
                  </a:srgbClr>
                </a:gs>
                <a:gs pos="50000">
                  <a:srgbClr val="33CCCC">
                    <a:alpha val="81000"/>
                  </a:srgbClr>
                </a:gs>
                <a:gs pos="100000">
                  <a:srgbClr val="660033">
                    <a:alpha val="62000"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AutoShape 50">
              <a:hlinkClick r:id="" action="ppaction://hlinkshowjump?jump=firstslide"/>
            </p:cNvPr>
            <p:cNvSpPr/>
            <p:nvPr/>
          </p:nvSpPr>
          <p:spPr>
            <a:xfrm>
              <a:off x="5409" y="4021"/>
              <a:ext cx="136" cy="204"/>
            </a:xfrm>
            <a:prstGeom prst="upArrow">
              <a:avLst>
                <a:gd name="adj1" fmla="val 49675"/>
                <a:gd name="adj2" fmla="val 70972"/>
              </a:avLst>
            </a:prstGeom>
            <a:solidFill>
              <a:srgbClr val="660033"/>
            </a:solidFill>
            <a:ln w="9525">
              <a:noFill/>
            </a:ln>
          </p:spPr>
          <p:txBody>
            <a:bodyPr vert="eaVert" wrap="none" anchor="ctr" anchorCtr="0"/>
            <a:p>
              <a:pPr lvl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hyperlink" Target="../&#27010;&#29575;&#35770;&#19982;&#25968;&#29702;&#32479;&#35745;&#20027;&#30028;&#38754;.PPT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47" name="Oval 19">
            <a:hlinkClick r:id="rId12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7777163" y="188913"/>
            <a:ext cx="1116013" cy="395288"/>
          </a:xfrm>
          <a:prstGeom prst="ellipse">
            <a:avLst/>
          </a:prstGeom>
          <a:gradFill rotWithShape="1">
            <a:gsLst>
              <a:gs pos="0">
                <a:schemeClr val="accent1">
                  <a:alpha val="73000"/>
                </a:schemeClr>
              </a:gs>
              <a:gs pos="50000">
                <a:srgbClr val="33CCCC">
                  <a:alpha val="89000"/>
                </a:srgbClr>
              </a:gs>
              <a:gs pos="100000">
                <a:schemeClr val="accent1">
                  <a:alpha val="73000"/>
                </a:schemeClr>
              </a:gs>
            </a:gsLst>
            <a:lin ang="5400000" scaled="1"/>
          </a:gradFill>
          <a:ln w="9525">
            <a:noFill/>
            <a:round/>
          </a:ln>
          <a:effectLst/>
          <a:scene3d>
            <a:camera prst="legacyOblique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概率论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20"/>
          <p:cNvGrpSpPr/>
          <p:nvPr userDrawn="1"/>
        </p:nvGrpSpPr>
        <p:grpSpPr>
          <a:xfrm>
            <a:off x="7056438" y="6346825"/>
            <a:ext cx="539750" cy="395288"/>
            <a:chOff x="4740" y="3453"/>
            <a:chExt cx="340" cy="249"/>
          </a:xfrm>
        </p:grpSpPr>
        <p:sp>
          <p:nvSpPr>
            <p:cNvPr id="48149" name="Oval 21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4784" y="3403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Righ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0" name="AutoShape 22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4808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0" name="Group 23"/>
          <p:cNvGrpSpPr/>
          <p:nvPr userDrawn="1"/>
        </p:nvGrpSpPr>
        <p:grpSpPr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48152" name="Oval 2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5283" y="3403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3" name="AutoShape 2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flipH="1">
              <a:off x="5307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3" name="Group 26"/>
          <p:cNvGrpSpPr/>
          <p:nvPr userDrawn="1"/>
        </p:nvGrpSpPr>
        <p:grpSpPr>
          <a:xfrm>
            <a:off x="7056438" y="6346825"/>
            <a:ext cx="539750" cy="395288"/>
            <a:chOff x="4740" y="3453"/>
            <a:chExt cx="340" cy="249"/>
          </a:xfrm>
        </p:grpSpPr>
        <p:sp>
          <p:nvSpPr>
            <p:cNvPr id="48155" name="Oval 2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4784" y="3403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Righ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6" name="AutoShape 2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4808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6" name="Group 29"/>
          <p:cNvGrpSpPr/>
          <p:nvPr userDrawn="1"/>
        </p:nvGrpSpPr>
        <p:grpSpPr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48158" name="Oval 3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5283" y="3403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9" name="AutoShape 3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flipH="1">
              <a:off x="5307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9" name="Group 32"/>
          <p:cNvGrpSpPr/>
          <p:nvPr userDrawn="1"/>
        </p:nvGrpSpPr>
        <p:grpSpPr>
          <a:xfrm>
            <a:off x="8424863" y="6346825"/>
            <a:ext cx="539750" cy="395288"/>
            <a:chOff x="5307" y="3998"/>
            <a:chExt cx="340" cy="249"/>
          </a:xfrm>
        </p:grpSpPr>
        <p:sp>
          <p:nvSpPr>
            <p:cNvPr id="48161" name="Oval 33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5350" y="3949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AutoShape 34">
              <a:hlinkClick r:id="" action="ppaction://hlinkshowjump?jump=firstslide"/>
            </p:cNvPr>
            <p:cNvSpPr/>
            <p:nvPr/>
          </p:nvSpPr>
          <p:spPr>
            <a:xfrm>
              <a:off x="5409" y="4021"/>
              <a:ext cx="136" cy="204"/>
            </a:xfrm>
            <a:prstGeom prst="upArrow">
              <a:avLst>
                <a:gd name="adj1" fmla="val 49675"/>
                <a:gd name="adj2" fmla="val 70972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vert="eaVert" wrap="none" anchor="ctr" anchorCtr="0"/>
            <a:p>
              <a:pPr lvl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10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38.e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37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35.e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e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40.e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39.emf"/><Relationship Id="rId1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5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4.wmf"/><Relationship Id="rId1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image" Target="../media/image44.wmf"/><Relationship Id="rId1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54.e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53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2.wmf"/><Relationship Id="rId36" Type="http://schemas.openxmlformats.org/officeDocument/2006/relationships/vmlDrawing" Target="../drawings/vmlDrawing17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67.emf"/><Relationship Id="rId33" Type="http://schemas.openxmlformats.org/officeDocument/2006/relationships/oleObject" Target="../embeddings/oleObject81.bin"/><Relationship Id="rId32" Type="http://schemas.openxmlformats.org/officeDocument/2006/relationships/image" Target="../media/image66.emf"/><Relationship Id="rId31" Type="http://schemas.openxmlformats.org/officeDocument/2006/relationships/oleObject" Target="../embeddings/oleObject80.bin"/><Relationship Id="rId30" Type="http://schemas.openxmlformats.org/officeDocument/2006/relationships/image" Target="../media/image65.emf"/><Relationship Id="rId3" Type="http://schemas.openxmlformats.org/officeDocument/2006/relationships/oleObject" Target="../embeddings/oleObject66.bin"/><Relationship Id="rId29" Type="http://schemas.openxmlformats.org/officeDocument/2006/relationships/oleObject" Target="../embeddings/oleObject79.bin"/><Relationship Id="rId28" Type="http://schemas.openxmlformats.org/officeDocument/2006/relationships/image" Target="../media/image64.emf"/><Relationship Id="rId27" Type="http://schemas.openxmlformats.org/officeDocument/2006/relationships/oleObject" Target="../embeddings/oleObject78.bin"/><Relationship Id="rId26" Type="http://schemas.openxmlformats.org/officeDocument/2006/relationships/image" Target="../media/image63.emf"/><Relationship Id="rId25" Type="http://schemas.openxmlformats.org/officeDocument/2006/relationships/oleObject" Target="../embeddings/oleObject77.bin"/><Relationship Id="rId24" Type="http://schemas.openxmlformats.org/officeDocument/2006/relationships/image" Target="../media/image62.e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61.e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60.emf"/><Relationship Id="rId2" Type="http://schemas.openxmlformats.org/officeDocument/2006/relationships/image" Target="../media/image51.w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59.e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58.e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57.e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56.e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55.emf"/><Relationship Id="rId1" Type="http://schemas.openxmlformats.org/officeDocument/2006/relationships/oleObject" Target="../embeddings/oleObject65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71.e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0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69.emf"/><Relationship Id="rId3" Type="http://schemas.openxmlformats.org/officeDocument/2006/relationships/oleObject" Target="../embeddings/oleObject83.bin"/><Relationship Id="rId28" Type="http://schemas.openxmlformats.org/officeDocument/2006/relationships/vmlDrawing" Target="../drawings/vmlDrawing1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80.emf"/><Relationship Id="rId25" Type="http://schemas.openxmlformats.org/officeDocument/2006/relationships/oleObject" Target="../embeddings/oleObject94.bin"/><Relationship Id="rId24" Type="http://schemas.openxmlformats.org/officeDocument/2006/relationships/image" Target="../media/image79.emf"/><Relationship Id="rId23" Type="http://schemas.openxmlformats.org/officeDocument/2006/relationships/oleObject" Target="../embeddings/oleObject93.bin"/><Relationship Id="rId22" Type="http://schemas.openxmlformats.org/officeDocument/2006/relationships/image" Target="../media/image78.e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77.emf"/><Relationship Id="rId2" Type="http://schemas.openxmlformats.org/officeDocument/2006/relationships/image" Target="../media/image68.e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76.e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75.e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74.e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73.e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72.emf"/><Relationship Id="rId1" Type="http://schemas.openxmlformats.org/officeDocument/2006/relationships/oleObject" Target="../embeddings/oleObject8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84.e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83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2.emf"/><Relationship Id="rId3" Type="http://schemas.openxmlformats.org/officeDocument/2006/relationships/oleObject" Target="../embeddings/oleObject96.bin"/><Relationship Id="rId26" Type="http://schemas.openxmlformats.org/officeDocument/2006/relationships/vmlDrawing" Target="../drawings/vmlDrawing1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92.emf"/><Relationship Id="rId23" Type="http://schemas.openxmlformats.org/officeDocument/2006/relationships/oleObject" Target="../embeddings/oleObject106.bin"/><Relationship Id="rId22" Type="http://schemas.openxmlformats.org/officeDocument/2006/relationships/image" Target="../media/image91.emf"/><Relationship Id="rId21" Type="http://schemas.openxmlformats.org/officeDocument/2006/relationships/oleObject" Target="../embeddings/oleObject105.bin"/><Relationship Id="rId20" Type="http://schemas.openxmlformats.org/officeDocument/2006/relationships/image" Target="../media/image90.emf"/><Relationship Id="rId2" Type="http://schemas.openxmlformats.org/officeDocument/2006/relationships/image" Target="../media/image81.emf"/><Relationship Id="rId19" Type="http://schemas.openxmlformats.org/officeDocument/2006/relationships/oleObject" Target="../embeddings/oleObject104.bin"/><Relationship Id="rId18" Type="http://schemas.openxmlformats.org/officeDocument/2006/relationships/image" Target="../media/image89.e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88.e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87.e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86.e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85.emf"/><Relationship Id="rId1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96.e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4.emf"/><Relationship Id="rId30" Type="http://schemas.openxmlformats.org/officeDocument/2006/relationships/vmlDrawing" Target="../drawings/vmlDrawing20.vml"/><Relationship Id="rId3" Type="http://schemas.openxmlformats.org/officeDocument/2006/relationships/oleObject" Target="../embeddings/oleObject108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06.emf"/><Relationship Id="rId27" Type="http://schemas.openxmlformats.org/officeDocument/2006/relationships/oleObject" Target="../embeddings/oleObject120.bin"/><Relationship Id="rId26" Type="http://schemas.openxmlformats.org/officeDocument/2006/relationships/image" Target="../media/image105.e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104.e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103.e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102.emf"/><Relationship Id="rId2" Type="http://schemas.openxmlformats.org/officeDocument/2006/relationships/image" Target="../media/image93.e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101.e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100.e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99.e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98.e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97.emf"/><Relationship Id="rId1" Type="http://schemas.openxmlformats.org/officeDocument/2006/relationships/oleObject" Target="../embeddings/oleObject107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10.e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122.bin"/><Relationship Id="rId26" Type="http://schemas.openxmlformats.org/officeDocument/2006/relationships/vmlDrawing" Target="../drawings/vmlDrawing2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18.emf"/><Relationship Id="rId23" Type="http://schemas.openxmlformats.org/officeDocument/2006/relationships/oleObject" Target="../embeddings/oleObject132.bin"/><Relationship Id="rId22" Type="http://schemas.openxmlformats.org/officeDocument/2006/relationships/image" Target="../media/image117.emf"/><Relationship Id="rId21" Type="http://schemas.openxmlformats.org/officeDocument/2006/relationships/oleObject" Target="../embeddings/oleObject131.bin"/><Relationship Id="rId20" Type="http://schemas.openxmlformats.org/officeDocument/2006/relationships/image" Target="../media/image116.emf"/><Relationship Id="rId2" Type="http://schemas.openxmlformats.org/officeDocument/2006/relationships/image" Target="../media/image107.emf"/><Relationship Id="rId19" Type="http://schemas.openxmlformats.org/officeDocument/2006/relationships/oleObject" Target="../embeddings/oleObject130.bin"/><Relationship Id="rId18" Type="http://schemas.openxmlformats.org/officeDocument/2006/relationships/image" Target="../media/image115.e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114.e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13.e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12.e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11.emf"/><Relationship Id="rId1" Type="http://schemas.openxmlformats.org/officeDocument/2006/relationships/oleObject" Target="../embeddings/oleObject121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22.e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20.emf"/><Relationship Id="rId32" Type="http://schemas.openxmlformats.org/officeDocument/2006/relationships/vmlDrawing" Target="../drawings/vmlDrawing2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33.emf"/><Relationship Id="rId3" Type="http://schemas.openxmlformats.org/officeDocument/2006/relationships/oleObject" Target="../embeddings/oleObject134.bin"/><Relationship Id="rId29" Type="http://schemas.openxmlformats.org/officeDocument/2006/relationships/oleObject" Target="../embeddings/oleObject147.bin"/><Relationship Id="rId28" Type="http://schemas.openxmlformats.org/officeDocument/2006/relationships/image" Target="../media/image132.emf"/><Relationship Id="rId27" Type="http://schemas.openxmlformats.org/officeDocument/2006/relationships/oleObject" Target="../embeddings/oleObject146.bin"/><Relationship Id="rId26" Type="http://schemas.openxmlformats.org/officeDocument/2006/relationships/image" Target="../media/image131.emf"/><Relationship Id="rId25" Type="http://schemas.openxmlformats.org/officeDocument/2006/relationships/oleObject" Target="../embeddings/oleObject145.bin"/><Relationship Id="rId24" Type="http://schemas.openxmlformats.org/officeDocument/2006/relationships/image" Target="../media/image130.emf"/><Relationship Id="rId23" Type="http://schemas.openxmlformats.org/officeDocument/2006/relationships/oleObject" Target="../embeddings/oleObject144.bin"/><Relationship Id="rId22" Type="http://schemas.openxmlformats.org/officeDocument/2006/relationships/image" Target="../media/image129.emf"/><Relationship Id="rId21" Type="http://schemas.openxmlformats.org/officeDocument/2006/relationships/oleObject" Target="../embeddings/oleObject143.bin"/><Relationship Id="rId20" Type="http://schemas.openxmlformats.org/officeDocument/2006/relationships/image" Target="../media/image128.emf"/><Relationship Id="rId2" Type="http://schemas.openxmlformats.org/officeDocument/2006/relationships/image" Target="../media/image119.emf"/><Relationship Id="rId19" Type="http://schemas.openxmlformats.org/officeDocument/2006/relationships/oleObject" Target="../embeddings/oleObject142.bin"/><Relationship Id="rId18" Type="http://schemas.openxmlformats.org/officeDocument/2006/relationships/image" Target="../media/image127.e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26.e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25.e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24.e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23.emf"/><Relationship Id="rId1" Type="http://schemas.openxmlformats.org/officeDocument/2006/relationships/oleObject" Target="../embeddings/oleObject13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48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4.emf"/><Relationship Id="rId1" Type="http://schemas.openxmlformats.org/officeDocument/2006/relationships/oleObject" Target="../embeddings/oleObject14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38.e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37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36.emf"/><Relationship Id="rId3" Type="http://schemas.openxmlformats.org/officeDocument/2006/relationships/oleObject" Target="../embeddings/oleObject151.bin"/><Relationship Id="rId26" Type="http://schemas.openxmlformats.org/officeDocument/2006/relationships/vmlDrawing" Target="../drawings/vmlDrawing2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46.emf"/><Relationship Id="rId23" Type="http://schemas.openxmlformats.org/officeDocument/2006/relationships/oleObject" Target="../embeddings/oleObject161.bin"/><Relationship Id="rId22" Type="http://schemas.openxmlformats.org/officeDocument/2006/relationships/image" Target="../media/image145.emf"/><Relationship Id="rId21" Type="http://schemas.openxmlformats.org/officeDocument/2006/relationships/oleObject" Target="../embeddings/oleObject160.bin"/><Relationship Id="rId20" Type="http://schemas.openxmlformats.org/officeDocument/2006/relationships/image" Target="../media/image144.emf"/><Relationship Id="rId2" Type="http://schemas.openxmlformats.org/officeDocument/2006/relationships/image" Target="../media/image135.e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43.e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42.e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41.e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40.e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39.emf"/><Relationship Id="rId1" Type="http://schemas.openxmlformats.org/officeDocument/2006/relationships/oleObject" Target="../embeddings/oleObject150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50.e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49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48.emf"/><Relationship Id="rId34" Type="http://schemas.openxmlformats.org/officeDocument/2006/relationships/vmlDrawing" Target="../drawings/vmlDrawing26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62.emf"/><Relationship Id="rId31" Type="http://schemas.openxmlformats.org/officeDocument/2006/relationships/oleObject" Target="../embeddings/oleObject177.bin"/><Relationship Id="rId30" Type="http://schemas.openxmlformats.org/officeDocument/2006/relationships/image" Target="../media/image161.emf"/><Relationship Id="rId3" Type="http://schemas.openxmlformats.org/officeDocument/2006/relationships/oleObject" Target="../embeddings/oleObject163.bin"/><Relationship Id="rId29" Type="http://schemas.openxmlformats.org/officeDocument/2006/relationships/oleObject" Target="../embeddings/oleObject176.bin"/><Relationship Id="rId28" Type="http://schemas.openxmlformats.org/officeDocument/2006/relationships/image" Target="../media/image160.emf"/><Relationship Id="rId27" Type="http://schemas.openxmlformats.org/officeDocument/2006/relationships/oleObject" Target="../embeddings/oleObject175.bin"/><Relationship Id="rId26" Type="http://schemas.openxmlformats.org/officeDocument/2006/relationships/image" Target="../media/image159.emf"/><Relationship Id="rId25" Type="http://schemas.openxmlformats.org/officeDocument/2006/relationships/oleObject" Target="../embeddings/oleObject174.bin"/><Relationship Id="rId24" Type="http://schemas.openxmlformats.org/officeDocument/2006/relationships/image" Target="../media/image158.emf"/><Relationship Id="rId23" Type="http://schemas.openxmlformats.org/officeDocument/2006/relationships/oleObject" Target="../embeddings/oleObject173.bin"/><Relationship Id="rId22" Type="http://schemas.openxmlformats.org/officeDocument/2006/relationships/image" Target="../media/image157.emf"/><Relationship Id="rId21" Type="http://schemas.openxmlformats.org/officeDocument/2006/relationships/oleObject" Target="../embeddings/oleObject172.bin"/><Relationship Id="rId20" Type="http://schemas.openxmlformats.org/officeDocument/2006/relationships/image" Target="../media/image156.emf"/><Relationship Id="rId2" Type="http://schemas.openxmlformats.org/officeDocument/2006/relationships/image" Target="../media/image147.emf"/><Relationship Id="rId19" Type="http://schemas.openxmlformats.org/officeDocument/2006/relationships/oleObject" Target="../embeddings/oleObject171.bin"/><Relationship Id="rId18" Type="http://schemas.openxmlformats.org/officeDocument/2006/relationships/image" Target="../media/image155.w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154.e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53.e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52.e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51.emf"/><Relationship Id="rId1" Type="http://schemas.openxmlformats.org/officeDocument/2006/relationships/oleObject" Target="../embeddings/oleObject16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3.emf"/><Relationship Id="rId1" Type="http://schemas.openxmlformats.org/officeDocument/2006/relationships/oleObject" Target="../embeddings/oleObject178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4.wmf"/><Relationship Id="rId3" Type="http://schemas.openxmlformats.org/officeDocument/2006/relationships/tags" Target="../tags/tag1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79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4.jpe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8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oleObject" Target="../embeddings/oleObject9.bin"/><Relationship Id="rId7" Type="http://schemas.openxmlformats.org/officeDocument/2006/relationships/oleObject" Target="../embeddings/oleObject8.bin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8.e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5.wmf"/><Relationship Id="rId1" Type="http://schemas.openxmlformats.org/officeDocument/2006/relationships/oleObject" Target="../embeddings/oleObject18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6.wmf"/><Relationship Id="rId1" Type="http://schemas.openxmlformats.org/officeDocument/2006/relationships/oleObject" Target="../embeddings/oleObject18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7.emf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83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84.bin"/><Relationship Id="rId1" Type="http://schemas.openxmlformats.org/officeDocument/2006/relationships/image" Target="../media/image168.emf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audio" Target="../media/audio4.wav"/><Relationship Id="rId7" Type="http://schemas.openxmlformats.org/officeDocument/2006/relationships/image" Target="../media/image13.wmf"/><Relationship Id="rId6" Type="http://schemas.openxmlformats.org/officeDocument/2006/relationships/oleObject" Target="../embeddings/oleObject187.bin"/><Relationship Id="rId5" Type="http://schemas.openxmlformats.org/officeDocument/2006/relationships/image" Target="../media/image171.emf"/><Relationship Id="rId4" Type="http://schemas.openxmlformats.org/officeDocument/2006/relationships/image" Target="../media/image170.e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169.e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185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74.e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73.e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2.e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3.wmf"/><Relationship Id="rId14" Type="http://schemas.openxmlformats.org/officeDocument/2006/relationships/vmlDrawing" Target="../drawings/vmlDrawing3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6.e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75.emf"/><Relationship Id="rId1" Type="http://schemas.openxmlformats.org/officeDocument/2006/relationships/oleObject" Target="../embeddings/oleObject188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8.png"/><Relationship Id="rId1" Type="http://schemas.openxmlformats.org/officeDocument/2006/relationships/image" Target="../media/image177.w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oleObject" Target="../embeddings/oleObject20.bin"/><Relationship Id="rId7" Type="http://schemas.openxmlformats.org/officeDocument/2006/relationships/oleObject" Target="../embeddings/oleObject19.bin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3" Type="http://schemas.openxmlformats.org/officeDocument/2006/relationships/oleObject" Target="../embeddings/oleObject15.bin"/><Relationship Id="rId2" Type="http://schemas.openxmlformats.org/officeDocument/2006/relationships/image" Target="../media/image5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emf"/><Relationship Id="rId8" Type="http://schemas.openxmlformats.org/officeDocument/2006/relationships/image" Target="../media/image181.emf"/><Relationship Id="rId7" Type="http://schemas.openxmlformats.org/officeDocument/2006/relationships/oleObject" Target="../embeddings/oleObject197.bin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79.e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3.wmf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3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94.bin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4.emf"/><Relationship Id="rId4" Type="http://schemas.openxmlformats.org/officeDocument/2006/relationships/image" Target="../media/image183.emf"/><Relationship Id="rId3" Type="http://schemas.openxmlformats.org/officeDocument/2006/relationships/oleObject" Target="../embeddings/oleObject199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98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00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01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8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02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88.e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87.e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86.emf"/><Relationship Id="rId3" Type="http://schemas.openxmlformats.org/officeDocument/2006/relationships/oleObject" Target="../embeddings/oleObject204.bin"/><Relationship Id="rId24" Type="http://schemas.openxmlformats.org/officeDocument/2006/relationships/vmlDrawing" Target="../drawings/vmlDrawing4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95.emf"/><Relationship Id="rId21" Type="http://schemas.openxmlformats.org/officeDocument/2006/relationships/oleObject" Target="../embeddings/oleObject213.bin"/><Relationship Id="rId20" Type="http://schemas.openxmlformats.org/officeDocument/2006/relationships/image" Target="../media/image194.emf"/><Relationship Id="rId2" Type="http://schemas.openxmlformats.org/officeDocument/2006/relationships/image" Target="../media/image185.emf"/><Relationship Id="rId19" Type="http://schemas.openxmlformats.org/officeDocument/2006/relationships/oleObject" Target="../embeddings/oleObject212.bin"/><Relationship Id="rId18" Type="http://schemas.openxmlformats.org/officeDocument/2006/relationships/image" Target="../media/image193.emf"/><Relationship Id="rId17" Type="http://schemas.openxmlformats.org/officeDocument/2006/relationships/oleObject" Target="../embeddings/oleObject211.bin"/><Relationship Id="rId16" Type="http://schemas.openxmlformats.org/officeDocument/2006/relationships/image" Target="../media/image192.e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191.e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190.e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89.emf"/><Relationship Id="rId1" Type="http://schemas.openxmlformats.org/officeDocument/2006/relationships/oleObject" Target="../embeddings/oleObject203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199.e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97.emf"/><Relationship Id="rId3" Type="http://schemas.openxmlformats.org/officeDocument/2006/relationships/oleObject" Target="../embeddings/oleObject215.bin"/><Relationship Id="rId2" Type="http://schemas.openxmlformats.org/officeDocument/2006/relationships/image" Target="../media/image196.emf"/><Relationship Id="rId16" Type="http://schemas.openxmlformats.org/officeDocument/2006/relationships/vmlDrawing" Target="../drawings/vmlDrawing4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2.emf"/><Relationship Id="rId13" Type="http://schemas.openxmlformats.org/officeDocument/2006/relationships/oleObject" Target="../embeddings/oleObject220.bin"/><Relationship Id="rId12" Type="http://schemas.openxmlformats.org/officeDocument/2006/relationships/image" Target="../media/image201.e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200.emf"/><Relationship Id="rId1" Type="http://schemas.openxmlformats.org/officeDocument/2006/relationships/oleObject" Target="../embeddings/oleObject214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206.e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05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04.emf"/><Relationship Id="rId3" Type="http://schemas.openxmlformats.org/officeDocument/2006/relationships/oleObject" Target="../embeddings/oleObject222.bin"/><Relationship Id="rId24" Type="http://schemas.openxmlformats.org/officeDocument/2006/relationships/vmlDrawing" Target="../drawings/vmlDrawing4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13.emf"/><Relationship Id="rId21" Type="http://schemas.openxmlformats.org/officeDocument/2006/relationships/oleObject" Target="../embeddings/oleObject231.bin"/><Relationship Id="rId20" Type="http://schemas.openxmlformats.org/officeDocument/2006/relationships/image" Target="../media/image212.emf"/><Relationship Id="rId2" Type="http://schemas.openxmlformats.org/officeDocument/2006/relationships/image" Target="../media/image203.emf"/><Relationship Id="rId19" Type="http://schemas.openxmlformats.org/officeDocument/2006/relationships/oleObject" Target="../embeddings/oleObject230.bin"/><Relationship Id="rId18" Type="http://schemas.openxmlformats.org/officeDocument/2006/relationships/image" Target="../media/image211.emf"/><Relationship Id="rId17" Type="http://schemas.openxmlformats.org/officeDocument/2006/relationships/oleObject" Target="../embeddings/oleObject229.bin"/><Relationship Id="rId16" Type="http://schemas.openxmlformats.org/officeDocument/2006/relationships/image" Target="../media/image210.emf"/><Relationship Id="rId15" Type="http://schemas.openxmlformats.org/officeDocument/2006/relationships/oleObject" Target="../embeddings/oleObject228.bin"/><Relationship Id="rId14" Type="http://schemas.openxmlformats.org/officeDocument/2006/relationships/image" Target="../media/image209.emf"/><Relationship Id="rId13" Type="http://schemas.openxmlformats.org/officeDocument/2006/relationships/oleObject" Target="../embeddings/oleObject227.bin"/><Relationship Id="rId12" Type="http://schemas.openxmlformats.org/officeDocument/2006/relationships/image" Target="../media/image208.emf"/><Relationship Id="rId11" Type="http://schemas.openxmlformats.org/officeDocument/2006/relationships/oleObject" Target="../embeddings/oleObject226.bin"/><Relationship Id="rId10" Type="http://schemas.openxmlformats.org/officeDocument/2006/relationships/image" Target="../media/image207.emf"/><Relationship Id="rId1" Type="http://schemas.openxmlformats.org/officeDocument/2006/relationships/oleObject" Target="../embeddings/oleObject221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17.e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16.e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15.emf"/><Relationship Id="rId3" Type="http://schemas.openxmlformats.org/officeDocument/2006/relationships/oleObject" Target="../embeddings/oleObject233.bin"/><Relationship Id="rId20" Type="http://schemas.openxmlformats.org/officeDocument/2006/relationships/vmlDrawing" Target="../drawings/vmlDrawing44.vml"/><Relationship Id="rId2" Type="http://schemas.openxmlformats.org/officeDocument/2006/relationships/image" Target="../media/image214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22.e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21.e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20.e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19.e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18.emf"/><Relationship Id="rId1" Type="http://schemas.openxmlformats.org/officeDocument/2006/relationships/oleObject" Target="../embeddings/oleObject232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5.bin"/><Relationship Id="rId8" Type="http://schemas.openxmlformats.org/officeDocument/2006/relationships/image" Target="../media/image226.emf"/><Relationship Id="rId7" Type="http://schemas.openxmlformats.org/officeDocument/2006/relationships/oleObject" Target="../embeddings/oleObject244.bin"/><Relationship Id="rId6" Type="http://schemas.openxmlformats.org/officeDocument/2006/relationships/image" Target="../media/image225.e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24.emf"/><Relationship Id="rId30" Type="http://schemas.openxmlformats.org/officeDocument/2006/relationships/vmlDrawing" Target="../drawings/vmlDrawing45.vml"/><Relationship Id="rId3" Type="http://schemas.openxmlformats.org/officeDocument/2006/relationships/oleObject" Target="../embeddings/oleObject24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36.emf"/><Relationship Id="rId27" Type="http://schemas.openxmlformats.org/officeDocument/2006/relationships/oleObject" Target="../embeddings/oleObject254.bin"/><Relationship Id="rId26" Type="http://schemas.openxmlformats.org/officeDocument/2006/relationships/image" Target="../media/image235.emf"/><Relationship Id="rId25" Type="http://schemas.openxmlformats.org/officeDocument/2006/relationships/oleObject" Target="../embeddings/oleObject253.bin"/><Relationship Id="rId24" Type="http://schemas.openxmlformats.org/officeDocument/2006/relationships/image" Target="../media/image234.emf"/><Relationship Id="rId23" Type="http://schemas.openxmlformats.org/officeDocument/2006/relationships/oleObject" Target="../embeddings/oleObject252.bin"/><Relationship Id="rId22" Type="http://schemas.openxmlformats.org/officeDocument/2006/relationships/image" Target="../media/image233.emf"/><Relationship Id="rId21" Type="http://schemas.openxmlformats.org/officeDocument/2006/relationships/oleObject" Target="../embeddings/oleObject251.bin"/><Relationship Id="rId20" Type="http://schemas.openxmlformats.org/officeDocument/2006/relationships/image" Target="../media/image232.emf"/><Relationship Id="rId2" Type="http://schemas.openxmlformats.org/officeDocument/2006/relationships/image" Target="../media/image223.emf"/><Relationship Id="rId19" Type="http://schemas.openxmlformats.org/officeDocument/2006/relationships/oleObject" Target="../embeddings/oleObject250.bin"/><Relationship Id="rId18" Type="http://schemas.openxmlformats.org/officeDocument/2006/relationships/image" Target="../media/image231.emf"/><Relationship Id="rId17" Type="http://schemas.openxmlformats.org/officeDocument/2006/relationships/oleObject" Target="../embeddings/oleObject249.bin"/><Relationship Id="rId16" Type="http://schemas.openxmlformats.org/officeDocument/2006/relationships/image" Target="../media/image230.emf"/><Relationship Id="rId15" Type="http://schemas.openxmlformats.org/officeDocument/2006/relationships/oleObject" Target="../embeddings/oleObject248.bin"/><Relationship Id="rId14" Type="http://schemas.openxmlformats.org/officeDocument/2006/relationships/image" Target="../media/image229.emf"/><Relationship Id="rId13" Type="http://schemas.openxmlformats.org/officeDocument/2006/relationships/oleObject" Target="../embeddings/oleObject247.bin"/><Relationship Id="rId12" Type="http://schemas.openxmlformats.org/officeDocument/2006/relationships/image" Target="../media/image228.emf"/><Relationship Id="rId11" Type="http://schemas.openxmlformats.org/officeDocument/2006/relationships/oleObject" Target="../embeddings/oleObject246.bin"/><Relationship Id="rId10" Type="http://schemas.openxmlformats.org/officeDocument/2006/relationships/image" Target="../media/image227.emf"/><Relationship Id="rId1" Type="http://schemas.openxmlformats.org/officeDocument/2006/relationships/oleObject" Target="../embeddings/oleObject24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13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24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40.e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39.e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38.e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237.emf"/><Relationship Id="rId10" Type="http://schemas.openxmlformats.org/officeDocument/2006/relationships/vmlDrawing" Target="../drawings/vmlDrawing46.vml"/><Relationship Id="rId1" Type="http://schemas.openxmlformats.org/officeDocument/2006/relationships/oleObject" Target="../embeddings/oleObject255.bin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42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41.wmf"/><Relationship Id="rId1" Type="http://schemas.openxmlformats.org/officeDocument/2006/relationships/oleObject" Target="../embeddings/oleObject259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19.e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4.e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e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.png"/><Relationship Id="rId4" Type="http://schemas.openxmlformats.org/officeDocument/2006/relationships/image" Target="../media/image25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8"/>
          <p:cNvSpPr>
            <a:spLocks noGrp="1"/>
          </p:cNvSpPr>
          <p:nvPr>
            <p:ph type="title"/>
          </p:nvPr>
        </p:nvSpPr>
        <p:spPr>
          <a:xfrm>
            <a:off x="395288" y="1340485"/>
            <a:ext cx="8229600" cy="11430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第三节  条件概率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122" name="Text Box 9"/>
          <p:cNvSpPr txBox="1"/>
          <p:nvPr/>
        </p:nvSpPr>
        <p:spPr>
          <a:xfrm>
            <a:off x="3043238" y="2483485"/>
            <a:ext cx="3887787" cy="13220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条件概率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乘法公式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123" name="Picture 11" descr="f01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2580958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2" descr="f0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3300095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Text Box 9"/>
          <p:cNvSpPr txBox="1"/>
          <p:nvPr/>
        </p:nvSpPr>
        <p:spPr>
          <a:xfrm>
            <a:off x="3042920" y="4004945"/>
            <a:ext cx="3887788" cy="2061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全概率公式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贝叶斯公式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小结   布置作业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126" name="Picture 10" descr="f012"/>
          <p:cNvPicPr>
            <a:picLocks noChangeAspect="1"/>
          </p:cNvPicPr>
          <p:nvPr/>
        </p:nvPicPr>
        <p:blipFill>
          <a:blip r:embed="rId1">
            <a:lum contrast="-2000"/>
          </a:blip>
          <a:stretch>
            <a:fillRect/>
          </a:stretch>
        </p:blipFill>
        <p:spPr>
          <a:xfrm>
            <a:off x="2357755" y="4092258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Picture 11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4580" y="4809808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Picture 12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4580" y="5528945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Text Box 3"/>
          <p:cNvSpPr txBox="1"/>
          <p:nvPr/>
        </p:nvSpPr>
        <p:spPr>
          <a:xfrm>
            <a:off x="896938" y="1325563"/>
            <a:ext cx="3962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由条件概率的定义：</a:t>
            </a:r>
            <a:endParaRPr lang="zh-CN" altLang="en-US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14338" name="Object 4"/>
          <p:cNvGraphicFramePr/>
          <p:nvPr/>
        </p:nvGraphicFramePr>
        <p:xfrm>
          <a:off x="4514850" y="37973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79730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/>
          <p:nvPr/>
        </p:nvSpPr>
        <p:spPr>
          <a:xfrm>
            <a:off x="323850" y="2914650"/>
            <a:ext cx="70564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即      若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)&gt;0,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则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)=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    (2)</a:t>
            </a:r>
            <a:endParaRPr lang="en-US" altLang="zh-CN" sz="2800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7415" name="Object 7"/>
          <p:cNvGraphicFramePr/>
          <p:nvPr/>
        </p:nvGraphicFramePr>
        <p:xfrm>
          <a:off x="4284980" y="1100455"/>
          <a:ext cx="3094990" cy="102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190625" imgH="419100" progId="Equation.3">
                  <p:embed/>
                </p:oleObj>
              </mc:Choice>
              <mc:Fallback>
                <p:oleObj name="" r:id="rId3" imgW="1190625" imgH="4191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4980" y="1100455"/>
                        <a:ext cx="3094990" cy="1029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/>
          <p:nvPr/>
        </p:nvSpPr>
        <p:spPr>
          <a:xfrm>
            <a:off x="903605" y="4972050"/>
            <a:ext cx="4749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而       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BA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323850" y="618650"/>
            <a:ext cx="3497263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二、 乘法公式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425" name="Rectangle 17"/>
          <p:cNvSpPr/>
          <p:nvPr/>
        </p:nvSpPr>
        <p:spPr>
          <a:xfrm>
            <a:off x="952024" y="2185829"/>
            <a:ext cx="59969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若已知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), 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可以反求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).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427" name="Rectangle 19"/>
          <p:cNvSpPr/>
          <p:nvPr/>
        </p:nvSpPr>
        <p:spPr>
          <a:xfrm>
            <a:off x="923925" y="3630613"/>
            <a:ext cx="38719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的位置对调，有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8" name="Rectangle 20"/>
          <p:cNvSpPr/>
          <p:nvPr/>
        </p:nvSpPr>
        <p:spPr>
          <a:xfrm>
            <a:off x="386874" y="5716747"/>
            <a:ext cx="66503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故       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)&gt;0 , 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则 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)=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     (3)</a:t>
            </a:r>
            <a:endParaRPr lang="en-US" altLang="zh-CN" sz="2800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429" name="Rectangle 21"/>
          <p:cNvSpPr/>
          <p:nvPr/>
        </p:nvSpPr>
        <p:spPr>
          <a:xfrm>
            <a:off x="942975" y="4270375"/>
            <a:ext cx="62214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     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)&gt;0,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    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0" name="AutoShape 22"/>
          <p:cNvSpPr/>
          <p:nvPr/>
        </p:nvSpPr>
        <p:spPr>
          <a:xfrm flipH="1">
            <a:off x="903605" y="3630930"/>
            <a:ext cx="6225540" cy="1071245"/>
          </a:xfrm>
          <a:prstGeom prst="wedgeRoundRectCallout">
            <a:avLst>
              <a:gd name="adj1" fmla="val -26278"/>
              <a:gd name="adj2" fmla="val 52551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(2)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(3)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式都称为乘法公式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利用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它们可计算两个事件同时发生的概率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4" grpId="0"/>
      <p:bldP spid="17421" grpId="0"/>
      <p:bldP spid="17425" grpId="0"/>
      <p:bldP spid="17427" grpId="0"/>
      <p:bldP spid="17428" grpId="0"/>
      <p:bldP spid="17429" grpId="0"/>
      <p:bldP spid="1743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7" name="Rectangle 3"/>
          <p:cNvSpPr/>
          <p:nvPr/>
        </p:nvSpPr>
        <p:spPr>
          <a:xfrm>
            <a:off x="1255713" y="1922145"/>
            <a:ext cx="7061200" cy="6451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注意</a:t>
            </a:r>
            <a:r>
              <a:rPr lang="en-US" altLang="zh-CN" sz="36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36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36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en-US" altLang="zh-CN" sz="36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36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 sz="36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36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36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36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| </a:t>
            </a:r>
            <a:r>
              <a:rPr lang="en-US" altLang="zh-CN" sz="36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36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36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的区别！</a:t>
            </a:r>
            <a:endParaRPr lang="zh-CN" altLang="en-US" sz="3600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1989" name="Rectangle 5"/>
          <p:cNvSpPr/>
          <p:nvPr/>
        </p:nvSpPr>
        <p:spPr>
          <a:xfrm>
            <a:off x="1524000" y="3487420"/>
            <a:ext cx="5638800" cy="6451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b="1" dirty="0">
                <a:latin typeface="华文楷体" panose="02010600040101010101" charset="-122"/>
                <a:ea typeface="华文楷体" panose="02010600040101010101" charset="-122"/>
              </a:rPr>
              <a:t>请看下面的例子</a:t>
            </a:r>
            <a:endParaRPr lang="zh-CN" altLang="en-US" sz="36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3" name="Text Box 3"/>
          <p:cNvSpPr txBox="1"/>
          <p:nvPr/>
        </p:nvSpPr>
        <p:spPr>
          <a:xfrm>
            <a:off x="497205" y="662305"/>
            <a:ext cx="8421370" cy="1986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  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甲、乙两厂共同生产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1000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个零件，其中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300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件是乙厂生产的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而在这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300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个零件中，有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189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个是标准件，现从这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1000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个零件中任取一个，问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这个零件是乙厂生产的标准件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的概率是多少？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611505" y="3789045"/>
            <a:ext cx="28549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所求为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).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965" name="Rectangle 5"/>
          <p:cNvSpPr/>
          <p:nvPr/>
        </p:nvSpPr>
        <p:spPr>
          <a:xfrm>
            <a:off x="5029200" y="3695700"/>
            <a:ext cx="3575050" cy="239712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甲、乙共生产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6588125" y="3695700"/>
            <a:ext cx="2016125" cy="990600"/>
          </a:xfrm>
          <a:prstGeom prst="rect">
            <a:avLst/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189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标准件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7" name="Line 7"/>
          <p:cNvSpPr/>
          <p:nvPr/>
        </p:nvSpPr>
        <p:spPr>
          <a:xfrm>
            <a:off x="5029200" y="4686300"/>
            <a:ext cx="297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8" name="Rectangle 8"/>
          <p:cNvSpPr/>
          <p:nvPr/>
        </p:nvSpPr>
        <p:spPr>
          <a:xfrm>
            <a:off x="5033963" y="3771900"/>
            <a:ext cx="1409700" cy="8842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300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乙厂生产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19475" y="3644900"/>
            <a:ext cx="1619250" cy="1050925"/>
            <a:chOff x="2436" y="1882"/>
            <a:chExt cx="1020" cy="662"/>
          </a:xfrm>
        </p:grpSpPr>
        <p:sp>
          <p:nvSpPr>
            <p:cNvPr id="16392" name="AutoShape 10"/>
            <p:cNvSpPr/>
            <p:nvPr/>
          </p:nvSpPr>
          <p:spPr>
            <a:xfrm>
              <a:off x="3312" y="1920"/>
              <a:ext cx="144" cy="624"/>
            </a:xfrm>
            <a:prstGeom prst="leftBrace">
              <a:avLst>
                <a:gd name="adj1" fmla="val 3603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Rectangle 11"/>
            <p:cNvSpPr/>
            <p:nvPr/>
          </p:nvSpPr>
          <p:spPr>
            <a:xfrm>
              <a:off x="2436" y="1882"/>
              <a:ext cx="888" cy="5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300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乙厂生产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72" name="Rectangle 12"/>
          <p:cNvSpPr/>
          <p:nvPr/>
        </p:nvSpPr>
        <p:spPr>
          <a:xfrm>
            <a:off x="1079342" y="2795747"/>
            <a:ext cx="39103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零件是乙厂生产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},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973" name="Rectangle 13"/>
          <p:cNvSpPr/>
          <p:nvPr/>
        </p:nvSpPr>
        <p:spPr>
          <a:xfrm>
            <a:off x="4952207" y="2821147"/>
            <a:ext cx="24288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是标准件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5" grpId="0" animBg="1"/>
      <p:bldP spid="40966" grpId="0" animBg="1"/>
      <p:bldP spid="40968" grpId="0"/>
      <p:bldP spid="40972" grpId="0"/>
      <p:bldP spid="409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2"/>
          <p:cNvSpPr txBox="1"/>
          <p:nvPr/>
        </p:nvSpPr>
        <p:spPr>
          <a:xfrm>
            <a:off x="538163" y="2032000"/>
            <a:ext cx="2895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所求为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410" name="Rectangle 3"/>
          <p:cNvSpPr/>
          <p:nvPr/>
        </p:nvSpPr>
        <p:spPr>
          <a:xfrm>
            <a:off x="797402" y="689134"/>
            <a:ext cx="38011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零件是乙厂生产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4"/>
          <p:cNvSpPr/>
          <p:nvPr/>
        </p:nvSpPr>
        <p:spPr>
          <a:xfrm>
            <a:off x="1115219" y="1374934"/>
            <a:ext cx="24288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是标准件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5301" name="AutoShape 5"/>
          <p:cNvSpPr/>
          <p:nvPr/>
        </p:nvSpPr>
        <p:spPr>
          <a:xfrm>
            <a:off x="610553" y="3286125"/>
            <a:ext cx="3168650" cy="1871663"/>
          </a:xfrm>
          <a:prstGeom prst="wedgeRoundRectCallout">
            <a:avLst>
              <a:gd name="adj1" fmla="val -3005"/>
              <a:gd name="adj2" fmla="val 21755"/>
              <a:gd name="adj3" fmla="val 16667"/>
            </a:avLst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若改为</a:t>
            </a:r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“发现它是</a:t>
            </a:r>
            <a:endParaRPr lang="zh-CN" altLang="en-US" sz="2800" b="1" dirty="0">
              <a:solidFill>
                <a:srgbClr val="CCFFFF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乙厂生产的</a:t>
            </a:r>
            <a:r>
              <a:rPr lang="en-US" altLang="zh-CN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问它</a:t>
            </a:r>
            <a:endParaRPr lang="zh-CN" altLang="en-US" sz="2800" b="1" dirty="0">
              <a:solidFill>
                <a:srgbClr val="CCFFFF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是标准件的概率</a:t>
            </a:r>
            <a:endParaRPr lang="zh-CN" altLang="en-US" sz="2800" b="1" dirty="0">
              <a:solidFill>
                <a:srgbClr val="CCFFFF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是多少</a:t>
            </a:r>
            <a:r>
              <a:rPr lang="en-US" altLang="zh-CN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?”</a:t>
            </a:r>
            <a:endParaRPr lang="en-US" altLang="zh-CN" sz="2800" b="1" dirty="0">
              <a:solidFill>
                <a:srgbClr val="CCFFFF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5302" name="Rectangle 6"/>
          <p:cNvSpPr/>
          <p:nvPr/>
        </p:nvSpPr>
        <p:spPr>
          <a:xfrm>
            <a:off x="595471" y="5515134"/>
            <a:ext cx="25584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求的是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5303" name="Rectangle 7"/>
          <p:cNvSpPr/>
          <p:nvPr/>
        </p:nvSpPr>
        <p:spPr>
          <a:xfrm>
            <a:off x="4859338" y="4436745"/>
            <a:ext cx="3881437" cy="1584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</a:t>
            </a:r>
            <a:r>
              <a:rPr lang="en-US" altLang="zh-CN" sz="2800" b="1" i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中作为结果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;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</a:t>
            </a:r>
            <a:r>
              <a:rPr lang="en-US" altLang="zh-CN" sz="2800" b="1" i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中作为条件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17415" name="Group 8"/>
          <p:cNvGrpSpPr/>
          <p:nvPr/>
        </p:nvGrpSpPr>
        <p:grpSpPr>
          <a:xfrm>
            <a:off x="3998913" y="1250950"/>
            <a:ext cx="4591050" cy="2508250"/>
            <a:chOff x="2582" y="1870"/>
            <a:chExt cx="2892" cy="1580"/>
          </a:xfrm>
        </p:grpSpPr>
        <p:sp>
          <p:nvSpPr>
            <p:cNvPr id="17416" name="Rectangle 9"/>
            <p:cNvSpPr/>
            <p:nvPr/>
          </p:nvSpPr>
          <p:spPr>
            <a:xfrm>
              <a:off x="3600" y="1920"/>
              <a:ext cx="1874" cy="1530"/>
            </a:xfrm>
            <a:prstGeom prst="rect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甲、乙共生产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 algn="ctr"/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1000 </a:t>
              </a: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个</a:t>
              </a:r>
              <a:endPara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17417" name="Rectangle 10"/>
            <p:cNvSpPr/>
            <p:nvPr/>
          </p:nvSpPr>
          <p:spPr>
            <a:xfrm>
              <a:off x="4464" y="1920"/>
              <a:ext cx="1008" cy="624"/>
            </a:xfrm>
            <a:prstGeom prst="rect">
              <a:avLst/>
            </a:prstGeom>
            <a:solidFill>
              <a:srgbClr val="6600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189</a:t>
              </a: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个</a:t>
              </a:r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是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 algn="ctr"/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标准件</a:t>
              </a:r>
              <a:endParaRPr lang="zh-CN" altLang="en-US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17418" name="Line 11"/>
            <p:cNvSpPr/>
            <p:nvPr/>
          </p:nvSpPr>
          <p:spPr>
            <a:xfrm>
              <a:off x="3600" y="2544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419" name="Group 12"/>
            <p:cNvGrpSpPr/>
            <p:nvPr/>
          </p:nvGrpSpPr>
          <p:grpSpPr>
            <a:xfrm>
              <a:off x="2582" y="1870"/>
              <a:ext cx="1018" cy="664"/>
              <a:chOff x="2438" y="1880"/>
              <a:chExt cx="1018" cy="664"/>
            </a:xfrm>
          </p:grpSpPr>
          <p:sp>
            <p:nvSpPr>
              <p:cNvPr id="17420" name="AutoShape 13"/>
              <p:cNvSpPr/>
              <p:nvPr/>
            </p:nvSpPr>
            <p:spPr>
              <a:xfrm>
                <a:off x="3312" y="1920"/>
                <a:ext cx="144" cy="624"/>
              </a:xfrm>
              <a:prstGeom prst="leftBrace">
                <a:avLst>
                  <a:gd name="adj1" fmla="val 36030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1" name="Rectangle 14"/>
              <p:cNvSpPr/>
              <p:nvPr/>
            </p:nvSpPr>
            <p:spPr>
              <a:xfrm>
                <a:off x="2438" y="1880"/>
                <a:ext cx="885" cy="5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chemeClr val="accent2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300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个</a:t>
                </a:r>
                <a:endParaRPr lang="zh-CN" altLang="en-US" sz="2800" b="1" dirty="0">
                  <a:solidFill>
                    <a:schemeClr val="accent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accent2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乙厂生产</a:t>
                </a:r>
                <a:endPara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ldLvl="0" animBg="1"/>
      <p:bldP spid="55302" grpId="0"/>
      <p:bldP spid="5530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/>
          <p:nvPr/>
        </p:nvSpPr>
        <p:spPr>
          <a:xfrm>
            <a:off x="350838" y="1285399"/>
            <a:ext cx="8286750" cy="13836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设某种动物由出生算起活到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年以上的概率为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0.8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，活到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25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年以上的概率为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0.4.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问现年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岁的这种动物，它能活到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25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岁以上的概率是多少？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9395" name="Rectangle 3"/>
          <p:cNvSpPr/>
          <p:nvPr/>
        </p:nvSpPr>
        <p:spPr>
          <a:xfrm>
            <a:off x="1035209" y="3004979"/>
            <a:ext cx="7462520" cy="58610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lnSpc>
                <a:spcPct val="115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    设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能活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年以上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能活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25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年以上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9396" name="Rectangle 4"/>
          <p:cNvSpPr/>
          <p:nvPr/>
        </p:nvSpPr>
        <p:spPr>
          <a:xfrm>
            <a:off x="1039813" y="4302125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依题意，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A)=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0.8,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B)=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0.4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7" name="Rectangle 5"/>
          <p:cNvSpPr/>
          <p:nvPr/>
        </p:nvSpPr>
        <p:spPr>
          <a:xfrm>
            <a:off x="309086" y="3637122"/>
            <a:ext cx="25584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所求为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B|A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59398" name="Object 6"/>
          <p:cNvGraphicFramePr/>
          <p:nvPr/>
        </p:nvGraphicFramePr>
        <p:xfrm>
          <a:off x="1149350" y="5022850"/>
          <a:ext cx="3048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" imgW="1190625" imgH="419100" progId="Equation.3">
                  <p:embed/>
                </p:oleObj>
              </mc:Choice>
              <mc:Fallback>
                <p:oleObj name="" r:id="rId1" imgW="1190625" imgH="4191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9350" y="5022850"/>
                        <a:ext cx="304800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/>
          <p:nvPr/>
        </p:nvGraphicFramePr>
        <p:xfrm>
          <a:off x="4173538" y="5022850"/>
          <a:ext cx="31781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3" imgW="1247775" imgH="419100" progId="Equation.3">
                  <p:embed/>
                </p:oleObj>
              </mc:Choice>
              <mc:Fallback>
                <p:oleObj name="" r:id="rId3" imgW="1247775" imgH="4191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3538" y="5022850"/>
                        <a:ext cx="317817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/>
      <p:bldP spid="59396" grpId="0"/>
      <p:bldP spid="593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Text Box 3"/>
          <p:cNvSpPr txBox="1"/>
          <p:nvPr/>
        </p:nvSpPr>
        <p:spPr>
          <a:xfrm>
            <a:off x="1157288" y="944563"/>
            <a:ext cx="7086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条件概率</a:t>
            </a:r>
            <a:r>
              <a:rPr lang="en-US" altLang="zh-CN" sz="2800" b="1" i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 sz="2800" b="1" i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的区别</a:t>
            </a:r>
            <a:endParaRPr lang="zh-CN" altLang="en-US" sz="2800" b="1" dirty="0">
              <a:solidFill>
                <a:schemeClr val="hlink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9458" name="Object 4"/>
          <p:cNvGraphicFramePr/>
          <p:nvPr/>
        </p:nvGraphicFramePr>
        <p:xfrm>
          <a:off x="4514850" y="35877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5877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/>
          <p:nvPr/>
        </p:nvSpPr>
        <p:spPr>
          <a:xfrm>
            <a:off x="533400" y="1546225"/>
            <a:ext cx="8142288" cy="15125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每一个随机试验都是在一定条件下进行的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是随机试验的一个事件，则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是在该试验条件下事件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发生的可能性大小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466" name="Rectangle 10"/>
          <p:cNvSpPr/>
          <p:nvPr/>
        </p:nvSpPr>
        <p:spPr>
          <a:xfrm>
            <a:off x="595313" y="4986021"/>
            <a:ext cx="8080375" cy="10388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 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|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的区别在于两者发生的条件不同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它们是两个不同的概念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在数值上一般也不同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467" name="Rectangle 11"/>
          <p:cNvSpPr/>
          <p:nvPr/>
        </p:nvSpPr>
        <p:spPr>
          <a:xfrm>
            <a:off x="547688" y="3196591"/>
            <a:ext cx="8056562" cy="15125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而条件概率 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是在原条件下又添加 “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 ” 这个条件时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发生的可能性大小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即 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仍是概率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1" grpId="0"/>
      <p:bldP spid="19466" grpId="0"/>
      <p:bldP spid="194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7E7E7E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2467610" y="1905635"/>
          <a:ext cx="4001351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984500" imgH="1879600" progId="Equation.3">
                  <p:embed/>
                </p:oleObj>
              </mc:Choice>
              <mc:Fallback>
                <p:oleObj name="" r:id="rId1" imgW="2984500" imgH="1879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7610" y="1905635"/>
                        <a:ext cx="4001351" cy="25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7"/>
          <p:cNvGraphicFramePr>
            <a:graphicFrameLocks noChangeAspect="1"/>
          </p:cNvGraphicFramePr>
          <p:nvPr/>
        </p:nvGraphicFramePr>
        <p:xfrm>
          <a:off x="1699895" y="1096645"/>
          <a:ext cx="55224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997200" imgH="254000" progId="Equation.3">
                  <p:embed/>
                </p:oleObj>
              </mc:Choice>
              <mc:Fallback>
                <p:oleObj name="" r:id="rId3" imgW="2997200" imgH="254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9895" y="1096645"/>
                        <a:ext cx="55224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1" name="Object 0"/>
          <p:cNvGraphicFramePr/>
          <p:nvPr/>
        </p:nvGraphicFramePr>
        <p:xfrm>
          <a:off x="1042988" y="1368425"/>
          <a:ext cx="739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" imgW="7381875" imgH="409575" progId="Equation.3">
                  <p:embed/>
                </p:oleObj>
              </mc:Choice>
              <mc:Fallback>
                <p:oleObj name="" r:id="rId1" imgW="7381875" imgH="409575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C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1368425"/>
                        <a:ext cx="739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3" name="Object 1"/>
          <p:cNvGraphicFramePr/>
          <p:nvPr/>
        </p:nvGraphicFramePr>
        <p:xfrm>
          <a:off x="1042988" y="2151063"/>
          <a:ext cx="656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3" imgW="6562725" imgH="428625" progId="Equation.3">
                  <p:embed/>
                </p:oleObj>
              </mc:Choice>
              <mc:Fallback>
                <p:oleObj name="" r:id="rId3" imgW="6562725" imgH="428625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2151063"/>
                        <a:ext cx="6565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" name="Object 2"/>
          <p:cNvGraphicFramePr/>
          <p:nvPr/>
        </p:nvGraphicFramePr>
        <p:xfrm>
          <a:off x="1576388" y="2955925"/>
          <a:ext cx="537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5" imgW="5372100" imgH="419100" progId="Equation.3">
                  <p:embed/>
                </p:oleObj>
              </mc:Choice>
              <mc:Fallback>
                <p:oleObj name="" r:id="rId5" imgW="5372100" imgH="4191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6388" y="2955925"/>
                        <a:ext cx="5372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/>
          <p:nvPr/>
        </p:nvGraphicFramePr>
        <p:xfrm>
          <a:off x="938213" y="3663950"/>
          <a:ext cx="737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7" imgW="7381875" imgH="457200" progId="Equation.3">
                  <p:embed/>
                </p:oleObj>
              </mc:Choice>
              <mc:Fallback>
                <p:oleObj name="" r:id="rId7" imgW="7381875" imgH="4572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38213" y="3663950"/>
                        <a:ext cx="7378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/>
          <p:nvPr/>
        </p:nvGraphicFramePr>
        <p:xfrm>
          <a:off x="468313" y="4273550"/>
          <a:ext cx="730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9" imgW="7305675" imgH="457200" progId="Equation.3">
                  <p:embed/>
                </p:oleObj>
              </mc:Choice>
              <mc:Fallback>
                <p:oleObj name="" r:id="rId9" imgW="7305675" imgH="4572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4273550"/>
                        <a:ext cx="7302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/>
          <p:nvPr/>
        </p:nvGraphicFramePr>
        <p:xfrm>
          <a:off x="468313" y="4883150"/>
          <a:ext cx="8178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1" imgW="8553450" imgH="428625" progId="Equation.3">
                  <p:embed/>
                </p:oleObj>
              </mc:Choice>
              <mc:Fallback>
                <p:oleObj name="" r:id="rId11" imgW="8553450" imgH="428625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4883150"/>
                        <a:ext cx="81788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/>
          <p:nvPr/>
        </p:nvGraphicFramePr>
        <p:xfrm>
          <a:off x="2716213" y="5518150"/>
          <a:ext cx="433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3" imgW="4324350" imgH="428625" progId="Equation.3">
                  <p:embed/>
                </p:oleObj>
              </mc:Choice>
              <mc:Fallback>
                <p:oleObj name="" r:id="rId13" imgW="4324350" imgH="42862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6213" y="5518150"/>
                        <a:ext cx="4330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487363"/>
            <a:ext cx="7772400" cy="3373437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注意：条件概率本身就蕴含了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序列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，比如当考虑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P(B|A)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时，其实就蕴含了因果序列（如条件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是因，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是结果）、时间序列（先有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发生，后有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发生），等等。所以无论在利用乘法定理求多个事件同时发生的概率，还是之后学习全概率公式和贝叶斯公式，都要明确序列，才能选择正确的公式。</a:t>
            </a:r>
            <a:endParaRPr lang="zh-CN" altLang="en-US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9625" y="4198938"/>
            <a:ext cx="7848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比如，要求</a:t>
            </a:r>
            <a:r>
              <a:rPr kumimoji="1" lang="en-US" altLang="zh-CN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P(AB)</a:t>
            </a:r>
            <a:r>
              <a:rPr kumimoji="1" lang="zh-CN" altLang="en-US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，有时候它是直接可以看出来的，有时候，我们可以用</a:t>
            </a:r>
            <a:r>
              <a:rPr kumimoji="1" lang="en-US" altLang="zh-CN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P(A)P(B|A)</a:t>
            </a:r>
            <a:r>
              <a:rPr kumimoji="1" lang="zh-CN" altLang="en-US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来求，有时候又可以用</a:t>
            </a:r>
            <a:r>
              <a:rPr kumimoji="1" lang="en-US" altLang="zh-CN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P(B)P(A|B)</a:t>
            </a:r>
            <a:r>
              <a:rPr kumimoji="1" lang="zh-CN" altLang="en-US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来求，那到底如何选择，取决于</a:t>
            </a:r>
            <a:r>
              <a:rPr kumimoji="1" lang="en-US" altLang="zh-CN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kumimoji="1" lang="zh-CN" altLang="en-US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kumimoji="1" lang="en-US" altLang="zh-CN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kumimoji="1" lang="zh-CN" altLang="en-US" b="1" kern="1200" cap="none" spc="0" normalizeH="0" baseline="0" noProof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谁是条件（原因），所以一定要有序列的概念。序列是在大自然中无处不在的。</a:t>
            </a:r>
            <a:endParaRPr kumimoji="1" lang="zh-CN" altLang="en-US" b="1" kern="1200" cap="none" spc="0" normalizeH="0" baseline="0" noProof="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3074"/>
          <p:cNvSpPr txBox="1"/>
          <p:nvPr/>
        </p:nvSpPr>
        <p:spPr>
          <a:xfrm>
            <a:off x="762000" y="762000"/>
            <a:ext cx="4343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</a:rPr>
              <a:t>乘法公式应用举例</a:t>
            </a:r>
            <a:endParaRPr lang="zh-CN" altLang="en-US" dirty="0">
              <a:solidFill>
                <a:schemeClr val="hlink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580" name="Text Box 3076"/>
          <p:cNvSpPr txBox="1"/>
          <p:nvPr/>
        </p:nvSpPr>
        <p:spPr>
          <a:xfrm>
            <a:off x="542925" y="3292475"/>
            <a:ext cx="7989888" cy="246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一个罐子中包含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个白球和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个红球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随机地抽取一个球，观看颜色后放回罐中，并且再加进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个与所抽出的球具有相同颜色的球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这种手续进行四次  ，试求第一、二次取到白球且第三、四次取到红球的概率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53" name="Rectangle 3149"/>
          <p:cNvSpPr/>
          <p:nvPr/>
        </p:nvSpPr>
        <p:spPr>
          <a:xfrm>
            <a:off x="789940" y="1798797"/>
            <a:ext cx="33889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（波里亚罐子模型）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" name="Group 3185"/>
          <p:cNvGrpSpPr/>
          <p:nvPr/>
        </p:nvGrpSpPr>
        <p:grpSpPr>
          <a:xfrm>
            <a:off x="5446713" y="885825"/>
            <a:ext cx="2789238" cy="1968501"/>
            <a:chOff x="3750" y="192"/>
            <a:chExt cx="1757" cy="1240"/>
          </a:xfrm>
        </p:grpSpPr>
        <p:grpSp>
          <p:nvGrpSpPr>
            <p:cNvPr id="21509" name="Group 3152"/>
            <p:cNvGrpSpPr/>
            <p:nvPr/>
          </p:nvGrpSpPr>
          <p:grpSpPr>
            <a:xfrm>
              <a:off x="4176" y="192"/>
              <a:ext cx="1104" cy="864"/>
              <a:chOff x="3888" y="2208"/>
              <a:chExt cx="1152" cy="1056"/>
            </a:xfrm>
          </p:grpSpPr>
          <p:sp>
            <p:nvSpPr>
              <p:cNvPr id="21510" name="Oval 3153"/>
              <p:cNvSpPr/>
              <p:nvPr/>
            </p:nvSpPr>
            <p:spPr>
              <a:xfrm>
                <a:off x="4176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1" name="Oval 3154"/>
              <p:cNvSpPr/>
              <p:nvPr/>
            </p:nvSpPr>
            <p:spPr>
              <a:xfrm>
                <a:off x="4368" y="302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2" name="Oval 3155"/>
              <p:cNvSpPr/>
              <p:nvPr/>
            </p:nvSpPr>
            <p:spPr>
              <a:xfrm>
                <a:off x="4368" y="288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3" name="Oval 3156"/>
              <p:cNvSpPr/>
              <p:nvPr/>
            </p:nvSpPr>
            <p:spPr>
              <a:xfrm>
                <a:off x="4032" y="302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4" name="Oval 3157"/>
              <p:cNvSpPr/>
              <p:nvPr/>
            </p:nvSpPr>
            <p:spPr>
              <a:xfrm>
                <a:off x="4704" y="273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5" name="Oval 3158"/>
              <p:cNvSpPr/>
              <p:nvPr/>
            </p:nvSpPr>
            <p:spPr>
              <a:xfrm>
                <a:off x="4560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6" name="Oval 3159"/>
              <p:cNvSpPr/>
              <p:nvPr/>
            </p:nvSpPr>
            <p:spPr>
              <a:xfrm>
                <a:off x="4080" y="264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7" name="Oval 3160"/>
              <p:cNvSpPr/>
              <p:nvPr/>
            </p:nvSpPr>
            <p:spPr>
              <a:xfrm>
                <a:off x="4224" y="273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8" name="Oval 3161"/>
              <p:cNvSpPr/>
              <p:nvPr/>
            </p:nvSpPr>
            <p:spPr>
              <a:xfrm>
                <a:off x="4464" y="273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9" name="Oval 3162"/>
              <p:cNvSpPr/>
              <p:nvPr/>
            </p:nvSpPr>
            <p:spPr>
              <a:xfrm>
                <a:off x="4224" y="240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0" name="Oval 3163"/>
              <p:cNvSpPr/>
              <p:nvPr/>
            </p:nvSpPr>
            <p:spPr>
              <a:xfrm>
                <a:off x="4224" y="254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1" name="Oval 3164"/>
              <p:cNvSpPr/>
              <p:nvPr/>
            </p:nvSpPr>
            <p:spPr>
              <a:xfrm>
                <a:off x="4416" y="244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2" name="Oval 3165"/>
              <p:cNvSpPr/>
              <p:nvPr/>
            </p:nvSpPr>
            <p:spPr>
              <a:xfrm>
                <a:off x="4032" y="244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3" name="Oval 3166"/>
              <p:cNvSpPr/>
              <p:nvPr/>
            </p:nvSpPr>
            <p:spPr>
              <a:xfrm>
                <a:off x="4224" y="22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4" name="Oval 3167"/>
              <p:cNvSpPr/>
              <p:nvPr/>
            </p:nvSpPr>
            <p:spPr>
              <a:xfrm>
                <a:off x="4560" y="240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5" name="Oval 3168"/>
              <p:cNvSpPr/>
              <p:nvPr/>
            </p:nvSpPr>
            <p:spPr>
              <a:xfrm>
                <a:off x="3888" y="235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6" name="Oval 3169"/>
              <p:cNvSpPr/>
              <p:nvPr/>
            </p:nvSpPr>
            <p:spPr>
              <a:xfrm>
                <a:off x="4032" y="225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7" name="Oval 3170"/>
              <p:cNvSpPr/>
              <p:nvPr/>
            </p:nvSpPr>
            <p:spPr>
              <a:xfrm>
                <a:off x="4368" y="230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8" name="Oval 3171"/>
              <p:cNvSpPr/>
              <p:nvPr/>
            </p:nvSpPr>
            <p:spPr>
              <a:xfrm>
                <a:off x="4560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Oval 3172"/>
              <p:cNvSpPr/>
              <p:nvPr/>
            </p:nvSpPr>
            <p:spPr>
              <a:xfrm>
                <a:off x="4656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0" name="Oval 3173"/>
              <p:cNvSpPr/>
              <p:nvPr/>
            </p:nvSpPr>
            <p:spPr>
              <a:xfrm>
                <a:off x="4368" y="264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1" name="Oval 3174"/>
              <p:cNvSpPr/>
              <p:nvPr/>
            </p:nvSpPr>
            <p:spPr>
              <a:xfrm>
                <a:off x="4560" y="302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2" name="Oval 3175"/>
              <p:cNvSpPr/>
              <p:nvPr/>
            </p:nvSpPr>
            <p:spPr>
              <a:xfrm>
                <a:off x="4752" y="307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3" name="Oval 3176"/>
              <p:cNvSpPr/>
              <p:nvPr/>
            </p:nvSpPr>
            <p:spPr>
              <a:xfrm>
                <a:off x="4848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4" name="Oval 3177"/>
              <p:cNvSpPr/>
              <p:nvPr/>
            </p:nvSpPr>
            <p:spPr>
              <a:xfrm>
                <a:off x="3888" y="288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5" name="Oval 3178"/>
              <p:cNvSpPr/>
              <p:nvPr/>
            </p:nvSpPr>
            <p:spPr>
              <a:xfrm>
                <a:off x="3936" y="254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6" name="Oval 3179"/>
              <p:cNvSpPr/>
              <p:nvPr/>
            </p:nvSpPr>
            <p:spPr>
              <a:xfrm>
                <a:off x="3936" y="273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7" name="Oval 3180"/>
              <p:cNvSpPr/>
              <p:nvPr/>
            </p:nvSpPr>
            <p:spPr>
              <a:xfrm>
                <a:off x="4080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38" name="Rectangle 3181"/>
            <p:cNvSpPr/>
            <p:nvPr/>
          </p:nvSpPr>
          <p:spPr>
            <a:xfrm>
              <a:off x="3750" y="1103"/>
              <a:ext cx="175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b</a:t>
              </a: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个白球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, </a:t>
              </a:r>
              <a:r>
                <a:rPr lang="en-US" altLang="zh-CN" sz="28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r</a:t>
              </a: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个红球</a:t>
              </a:r>
              <a:endPara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21539" name="Line 3182"/>
            <p:cNvSpPr/>
            <p:nvPr/>
          </p:nvSpPr>
          <p:spPr>
            <a:xfrm>
              <a:off x="3888" y="336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40" name="Line 3183"/>
            <p:cNvSpPr/>
            <p:nvPr/>
          </p:nvSpPr>
          <p:spPr>
            <a:xfrm>
              <a:off x="5472" y="336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41" name="Line 3184"/>
            <p:cNvSpPr/>
            <p:nvPr/>
          </p:nvSpPr>
          <p:spPr>
            <a:xfrm>
              <a:off x="3888" y="1056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0" grpId="0"/>
      <p:bldP spid="246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2"/>
          <p:cNvSpPr txBox="1"/>
          <p:nvPr/>
        </p:nvSpPr>
        <p:spPr>
          <a:xfrm>
            <a:off x="762000" y="1677988"/>
            <a:ext cx="7162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685800" y="2668588"/>
            <a:ext cx="7543800" cy="10388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在解决许多概率问题时，往往需要在有某些附加信息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条件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下求事件的概率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39750" y="1066325"/>
            <a:ext cx="305435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一、条件概率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182" name="Rectangle 14"/>
          <p:cNvSpPr/>
          <p:nvPr/>
        </p:nvSpPr>
        <p:spPr>
          <a:xfrm>
            <a:off x="1046163" y="1971834"/>
            <a:ext cx="3957637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条件概率的概念</a:t>
            </a:r>
            <a:endParaRPr lang="zh-CN" altLang="en-US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83" name="Rectangle 15"/>
          <p:cNvSpPr/>
          <p:nvPr/>
        </p:nvSpPr>
        <p:spPr>
          <a:xfrm>
            <a:off x="704850" y="3977958"/>
            <a:ext cx="7467600" cy="10388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如在事件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发生的条件下求事件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发生的概率，将此概率记作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).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215" name="Text Box 47"/>
          <p:cNvSpPr txBox="1"/>
          <p:nvPr/>
        </p:nvSpPr>
        <p:spPr>
          <a:xfrm>
            <a:off x="1571625" y="5248275"/>
            <a:ext cx="480060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一般地   </a:t>
            </a:r>
            <a:r>
              <a:rPr lang="en-US" altLang="zh-CN" sz="32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32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32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≠ </a:t>
            </a:r>
            <a:r>
              <a:rPr lang="en-US" altLang="zh-CN" sz="32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32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en-US" altLang="zh-CN" sz="4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endParaRPr lang="en-US" altLang="zh-CN" sz="4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2" grpId="0"/>
      <p:bldP spid="7183" grpId="0"/>
      <p:bldP spid="72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4"/>
          <p:cNvGrpSpPr/>
          <p:nvPr/>
        </p:nvGrpSpPr>
        <p:grpSpPr>
          <a:xfrm>
            <a:off x="2895600" y="6003925"/>
            <a:ext cx="1447800" cy="304800"/>
            <a:chOff x="1824" y="3888"/>
            <a:chExt cx="912" cy="192"/>
          </a:xfrm>
        </p:grpSpPr>
        <p:sp>
          <p:nvSpPr>
            <p:cNvPr id="23554" name="Oval 35"/>
            <p:cNvSpPr/>
            <p:nvPr/>
          </p:nvSpPr>
          <p:spPr>
            <a:xfrm>
              <a:off x="1824" y="388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5" name="Oval 36"/>
            <p:cNvSpPr/>
            <p:nvPr/>
          </p:nvSpPr>
          <p:spPr>
            <a:xfrm>
              <a:off x="2304" y="388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6" name="Oval 37"/>
            <p:cNvSpPr/>
            <p:nvPr/>
          </p:nvSpPr>
          <p:spPr>
            <a:xfrm>
              <a:off x="2544" y="388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7" name="Oval 38"/>
            <p:cNvSpPr/>
            <p:nvPr/>
          </p:nvSpPr>
          <p:spPr>
            <a:xfrm>
              <a:off x="2064" y="388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39" name="Rectangle 39"/>
          <p:cNvSpPr/>
          <p:nvPr/>
        </p:nvSpPr>
        <p:spPr>
          <a:xfrm>
            <a:off x="457200" y="4374833"/>
            <a:ext cx="8137525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于是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表示事件“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连续取四个球，第一、第二个是白球，第三、四个是红球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lang="en-US" altLang="zh-CN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3559" name="Group 44"/>
          <p:cNvGrpSpPr/>
          <p:nvPr/>
        </p:nvGrpSpPr>
        <p:grpSpPr>
          <a:xfrm>
            <a:off x="5953125" y="657225"/>
            <a:ext cx="2789237" cy="2197101"/>
            <a:chOff x="3750" y="240"/>
            <a:chExt cx="1757" cy="1384"/>
          </a:xfrm>
        </p:grpSpPr>
        <p:grpSp>
          <p:nvGrpSpPr>
            <p:cNvPr id="23560" name="Group 5"/>
            <p:cNvGrpSpPr/>
            <p:nvPr/>
          </p:nvGrpSpPr>
          <p:grpSpPr>
            <a:xfrm>
              <a:off x="4176" y="240"/>
              <a:ext cx="1104" cy="864"/>
              <a:chOff x="3888" y="2208"/>
              <a:chExt cx="1152" cy="1056"/>
            </a:xfrm>
          </p:grpSpPr>
          <p:sp>
            <p:nvSpPr>
              <p:cNvPr id="23561" name="Oval 6"/>
              <p:cNvSpPr/>
              <p:nvPr/>
            </p:nvSpPr>
            <p:spPr>
              <a:xfrm>
                <a:off x="4176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2" name="Oval 7"/>
              <p:cNvSpPr/>
              <p:nvPr/>
            </p:nvSpPr>
            <p:spPr>
              <a:xfrm>
                <a:off x="4368" y="302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3" name="Oval 8"/>
              <p:cNvSpPr/>
              <p:nvPr/>
            </p:nvSpPr>
            <p:spPr>
              <a:xfrm>
                <a:off x="4368" y="288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4" name="Oval 9"/>
              <p:cNvSpPr/>
              <p:nvPr/>
            </p:nvSpPr>
            <p:spPr>
              <a:xfrm>
                <a:off x="4032" y="302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5" name="Oval 10"/>
              <p:cNvSpPr/>
              <p:nvPr/>
            </p:nvSpPr>
            <p:spPr>
              <a:xfrm>
                <a:off x="4704" y="273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6" name="Oval 11"/>
              <p:cNvSpPr/>
              <p:nvPr/>
            </p:nvSpPr>
            <p:spPr>
              <a:xfrm>
                <a:off x="4560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7" name="Oval 12"/>
              <p:cNvSpPr/>
              <p:nvPr/>
            </p:nvSpPr>
            <p:spPr>
              <a:xfrm>
                <a:off x="4080" y="264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8" name="Oval 13"/>
              <p:cNvSpPr/>
              <p:nvPr/>
            </p:nvSpPr>
            <p:spPr>
              <a:xfrm>
                <a:off x="4224" y="273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9" name="Oval 14"/>
              <p:cNvSpPr/>
              <p:nvPr/>
            </p:nvSpPr>
            <p:spPr>
              <a:xfrm>
                <a:off x="4464" y="273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0" name="Oval 15"/>
              <p:cNvSpPr/>
              <p:nvPr/>
            </p:nvSpPr>
            <p:spPr>
              <a:xfrm>
                <a:off x="4224" y="240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1" name="Oval 16"/>
              <p:cNvSpPr/>
              <p:nvPr/>
            </p:nvSpPr>
            <p:spPr>
              <a:xfrm>
                <a:off x="4224" y="254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2" name="Oval 17"/>
              <p:cNvSpPr/>
              <p:nvPr/>
            </p:nvSpPr>
            <p:spPr>
              <a:xfrm>
                <a:off x="4416" y="244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3" name="Oval 18"/>
              <p:cNvSpPr/>
              <p:nvPr/>
            </p:nvSpPr>
            <p:spPr>
              <a:xfrm>
                <a:off x="4032" y="244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4" name="Oval 19"/>
              <p:cNvSpPr/>
              <p:nvPr/>
            </p:nvSpPr>
            <p:spPr>
              <a:xfrm>
                <a:off x="4224" y="22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5" name="Oval 20"/>
              <p:cNvSpPr/>
              <p:nvPr/>
            </p:nvSpPr>
            <p:spPr>
              <a:xfrm>
                <a:off x="4560" y="240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6" name="Oval 21"/>
              <p:cNvSpPr/>
              <p:nvPr/>
            </p:nvSpPr>
            <p:spPr>
              <a:xfrm>
                <a:off x="3888" y="235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7" name="Oval 22"/>
              <p:cNvSpPr/>
              <p:nvPr/>
            </p:nvSpPr>
            <p:spPr>
              <a:xfrm>
                <a:off x="4032" y="225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8" name="Oval 23"/>
              <p:cNvSpPr/>
              <p:nvPr/>
            </p:nvSpPr>
            <p:spPr>
              <a:xfrm>
                <a:off x="4368" y="230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9" name="Oval 24"/>
              <p:cNvSpPr/>
              <p:nvPr/>
            </p:nvSpPr>
            <p:spPr>
              <a:xfrm>
                <a:off x="4560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0" name="Oval 25"/>
              <p:cNvSpPr/>
              <p:nvPr/>
            </p:nvSpPr>
            <p:spPr>
              <a:xfrm>
                <a:off x="4656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1" name="Oval 26"/>
              <p:cNvSpPr/>
              <p:nvPr/>
            </p:nvSpPr>
            <p:spPr>
              <a:xfrm>
                <a:off x="4368" y="264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2" name="Oval 27"/>
              <p:cNvSpPr/>
              <p:nvPr/>
            </p:nvSpPr>
            <p:spPr>
              <a:xfrm>
                <a:off x="4560" y="302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3" name="Oval 28"/>
              <p:cNvSpPr/>
              <p:nvPr/>
            </p:nvSpPr>
            <p:spPr>
              <a:xfrm>
                <a:off x="4752" y="307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4" name="Oval 29"/>
              <p:cNvSpPr/>
              <p:nvPr/>
            </p:nvSpPr>
            <p:spPr>
              <a:xfrm>
                <a:off x="4848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5" name="Oval 30"/>
              <p:cNvSpPr/>
              <p:nvPr/>
            </p:nvSpPr>
            <p:spPr>
              <a:xfrm>
                <a:off x="3888" y="288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6" name="Oval 31"/>
              <p:cNvSpPr/>
              <p:nvPr/>
            </p:nvSpPr>
            <p:spPr>
              <a:xfrm>
                <a:off x="3936" y="254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7" name="Oval 32"/>
              <p:cNvSpPr/>
              <p:nvPr/>
            </p:nvSpPr>
            <p:spPr>
              <a:xfrm>
                <a:off x="3936" y="273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8" name="Oval 33"/>
              <p:cNvSpPr/>
              <p:nvPr/>
            </p:nvSpPr>
            <p:spPr>
              <a:xfrm>
                <a:off x="4080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89" name="Rectangle 40"/>
            <p:cNvSpPr/>
            <p:nvPr/>
          </p:nvSpPr>
          <p:spPr>
            <a:xfrm>
              <a:off x="3750" y="1295"/>
              <a:ext cx="175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b</a:t>
              </a: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个白球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, </a:t>
              </a:r>
              <a:r>
                <a:rPr lang="en-US" altLang="zh-CN" sz="28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r</a:t>
              </a: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个红球</a:t>
              </a:r>
              <a:endPara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23590" name="Line 41"/>
            <p:cNvSpPr/>
            <p:nvPr/>
          </p:nvSpPr>
          <p:spPr>
            <a:xfrm>
              <a:off x="3888" y="384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1" name="Line 42"/>
            <p:cNvSpPr/>
            <p:nvPr/>
          </p:nvSpPr>
          <p:spPr>
            <a:xfrm>
              <a:off x="5472" y="384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2" name="Line 43"/>
            <p:cNvSpPr/>
            <p:nvPr/>
          </p:nvSpPr>
          <p:spPr>
            <a:xfrm>
              <a:off x="3888" y="1104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593" name="AutoShape 45"/>
          <p:cNvSpPr/>
          <p:nvPr/>
        </p:nvSpPr>
        <p:spPr>
          <a:xfrm>
            <a:off x="5521325" y="382588"/>
            <a:ext cx="1066800" cy="381000"/>
          </a:xfrm>
          <a:prstGeom prst="curvedDownArrow">
            <a:avLst>
              <a:gd name="adj1" fmla="val 56000"/>
              <a:gd name="adj2" fmla="val 112000"/>
              <a:gd name="adj3" fmla="val 3331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94" name="Rectangle 46"/>
          <p:cNvSpPr/>
          <p:nvPr/>
        </p:nvSpPr>
        <p:spPr>
          <a:xfrm>
            <a:off x="327025" y="869791"/>
            <a:ext cx="5626100" cy="14452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随机取一个球，观看颜色后放回罐中，并且再加进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个与所抽出的球具有相同颜色的球</a:t>
            </a:r>
            <a:r>
              <a:rPr lang="en-US" altLang="zh-CN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32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1247" name="Text Box 47"/>
          <p:cNvSpPr txBox="1"/>
          <p:nvPr/>
        </p:nvSpPr>
        <p:spPr>
          <a:xfrm>
            <a:off x="533400" y="3011488"/>
            <a:ext cx="80772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     设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en-US" altLang="zh-CN" sz="2800" b="1" i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次取出是白球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},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=1,2,3,4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8" name="Rectangle 48"/>
          <p:cNvSpPr/>
          <p:nvPr/>
        </p:nvSpPr>
        <p:spPr>
          <a:xfrm>
            <a:off x="1905477" y="3729038"/>
            <a:ext cx="5287010" cy="565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</a:t>
            </a:r>
            <a:r>
              <a:rPr lang="en-US" altLang="zh-CN" sz="2800" b="1" i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次取出是红球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=1,2,3,4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9" grpId="0"/>
      <p:bldP spid="51247" grpId="0"/>
      <p:bldP spid="512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1219200" y="836613"/>
            <a:ext cx="35687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用乘法公式容易求出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602" name="Oval 14"/>
          <p:cNvSpPr/>
          <p:nvPr/>
        </p:nvSpPr>
        <p:spPr>
          <a:xfrm>
            <a:off x="6781800" y="3540125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Oval 15"/>
          <p:cNvSpPr/>
          <p:nvPr/>
        </p:nvSpPr>
        <p:spPr>
          <a:xfrm>
            <a:off x="7162800" y="3540125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Oval 16"/>
          <p:cNvSpPr/>
          <p:nvPr/>
        </p:nvSpPr>
        <p:spPr>
          <a:xfrm>
            <a:off x="7543800" y="3540125"/>
            <a:ext cx="304800" cy="304800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5" name="Oval 17"/>
          <p:cNvSpPr/>
          <p:nvPr/>
        </p:nvSpPr>
        <p:spPr>
          <a:xfrm>
            <a:off x="7924800" y="3540125"/>
            <a:ext cx="304800" cy="304800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4" name="Text Box 18"/>
          <p:cNvSpPr txBox="1"/>
          <p:nvPr/>
        </p:nvSpPr>
        <p:spPr>
          <a:xfrm>
            <a:off x="468313" y="4432300"/>
            <a:ext cx="8135937" cy="1383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 &gt; 0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时，由于每次取出球后会增加下一次也取到同色球的概率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这是一个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传染病模型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每次发现一个传染病患者，都会增加再传染的概率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9236" name="Object 20"/>
          <p:cNvGraphicFramePr/>
          <p:nvPr/>
        </p:nvGraphicFramePr>
        <p:xfrm>
          <a:off x="682625" y="3167063"/>
          <a:ext cx="56705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" imgW="2276475" imgH="390525" progId="Equation.3">
                  <p:embed/>
                </p:oleObj>
              </mc:Choice>
              <mc:Fallback>
                <p:oleObj name="" r:id="rId1" imgW="2276475" imgH="390525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625" y="3167063"/>
                        <a:ext cx="5670550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Rectangle 21"/>
          <p:cNvSpPr/>
          <p:nvPr/>
        </p:nvSpPr>
        <p:spPr>
          <a:xfrm>
            <a:off x="900113" y="2381250"/>
            <a:ext cx="65706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)P(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)P(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)P(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8" name="Rectangle 22"/>
          <p:cNvSpPr/>
          <p:nvPr/>
        </p:nvSpPr>
        <p:spPr>
          <a:xfrm>
            <a:off x="1192213" y="1628775"/>
            <a:ext cx="22272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34" grpId="0"/>
      <p:bldP spid="9237" grpId="0"/>
      <p:bldP spid="92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5" name="Picture 20" descr="足球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476250"/>
            <a:ext cx="2362200" cy="177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Text Box 3"/>
          <p:cNvSpPr txBox="1"/>
          <p:nvPr/>
        </p:nvSpPr>
        <p:spPr>
          <a:xfrm>
            <a:off x="354013" y="687388"/>
            <a:ext cx="6067425" cy="1383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一场精彩的足球赛将要举行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5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0" hangingPunct="0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球迷好不容易才搞到一张入场券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大家都想去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只好用抽签的方法来解决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　　　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58813" y="2414588"/>
            <a:ext cx="6248400" cy="990600"/>
            <a:chOff x="480" y="1440"/>
            <a:chExt cx="3936" cy="624"/>
          </a:xfrm>
        </p:grpSpPr>
        <p:sp>
          <p:nvSpPr>
            <p:cNvPr id="26628" name="Rectangle 7"/>
            <p:cNvSpPr/>
            <p:nvPr/>
          </p:nvSpPr>
          <p:spPr>
            <a:xfrm>
              <a:off x="480" y="1440"/>
              <a:ext cx="480" cy="624"/>
            </a:xfrm>
            <a:prstGeom prst="rect">
              <a:avLst/>
            </a:prstGeom>
            <a:solidFill>
              <a:srgbClr val="9900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29" name="Rectangle 8"/>
            <p:cNvSpPr/>
            <p:nvPr/>
          </p:nvSpPr>
          <p:spPr>
            <a:xfrm>
              <a:off x="1248" y="1440"/>
              <a:ext cx="480" cy="624"/>
            </a:xfrm>
            <a:prstGeom prst="rect">
              <a:avLst/>
            </a:prstGeom>
            <a:solidFill>
              <a:srgbClr val="9900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0" name="Rectangle 9"/>
            <p:cNvSpPr/>
            <p:nvPr/>
          </p:nvSpPr>
          <p:spPr>
            <a:xfrm>
              <a:off x="3936" y="1440"/>
              <a:ext cx="480" cy="624"/>
            </a:xfrm>
            <a:prstGeom prst="rect">
              <a:avLst/>
            </a:prstGeom>
            <a:solidFill>
              <a:srgbClr val="9900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Rectangle 10"/>
            <p:cNvSpPr/>
            <p:nvPr/>
          </p:nvSpPr>
          <p:spPr>
            <a:xfrm>
              <a:off x="2112" y="1440"/>
              <a:ext cx="480" cy="624"/>
            </a:xfrm>
            <a:prstGeom prst="rect">
              <a:avLst/>
            </a:prstGeom>
            <a:solidFill>
              <a:srgbClr val="9900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入场</a:t>
              </a:r>
              <a:endPara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券</a:t>
              </a:r>
              <a:endPara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Rectangle 11"/>
            <p:cNvSpPr/>
            <p:nvPr/>
          </p:nvSpPr>
          <p:spPr>
            <a:xfrm>
              <a:off x="3072" y="1440"/>
              <a:ext cx="480" cy="624"/>
            </a:xfrm>
            <a:prstGeom prst="rect">
              <a:avLst/>
            </a:prstGeom>
            <a:solidFill>
              <a:srgbClr val="9900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36" name="Rectangle 12"/>
          <p:cNvSpPr/>
          <p:nvPr/>
        </p:nvSpPr>
        <p:spPr>
          <a:xfrm>
            <a:off x="517525" y="3571240"/>
            <a:ext cx="8229600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张同样的卡片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只有一张上写有“入场券”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其余的什么也没写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将它们放在一起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洗匀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让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个人依次抽取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6637" name="Picture 13" descr="TALK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88" y="4076700"/>
            <a:ext cx="1152525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9" name="Rectangle 15"/>
          <p:cNvSpPr/>
          <p:nvPr/>
        </p:nvSpPr>
        <p:spPr>
          <a:xfrm>
            <a:off x="517525" y="5719922"/>
            <a:ext cx="586740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后抽比先抽的确实吃亏吗？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endParaRPr lang="zh-CN" altLang="en-US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539750" y="4602163"/>
            <a:ext cx="6553200" cy="914400"/>
            <a:chOff x="340" y="2899"/>
            <a:chExt cx="4128" cy="576"/>
          </a:xfrm>
        </p:grpSpPr>
        <p:sp>
          <p:nvSpPr>
            <p:cNvPr id="4" name="Rectangle 21"/>
            <p:cNvSpPr/>
            <p:nvPr/>
          </p:nvSpPr>
          <p:spPr>
            <a:xfrm>
              <a:off x="476" y="3051"/>
              <a:ext cx="38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先抽的人当然要比后抽的人抽到的机会大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”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Oval 22"/>
            <p:cNvSpPr/>
            <p:nvPr/>
          </p:nvSpPr>
          <p:spPr>
            <a:xfrm>
              <a:off x="340" y="2899"/>
              <a:ext cx="4128" cy="57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7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36" grpId="0"/>
      <p:bldP spid="266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2843213" y="2703513"/>
            <a:ext cx="5638800" cy="1383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到底谁说的对呢？让我们用概率论的知识来计算一下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每个人抽到“入场券”的概率到底有多大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?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7653" name="Picture 5" descr="FISTSL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762000"/>
            <a:ext cx="2786063" cy="230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4" name="AutoShape 6"/>
          <p:cNvSpPr/>
          <p:nvPr/>
        </p:nvSpPr>
        <p:spPr>
          <a:xfrm>
            <a:off x="3335338" y="754063"/>
            <a:ext cx="5340350" cy="1450975"/>
          </a:xfrm>
          <a:prstGeom prst="wedgeRoundRectCallout">
            <a:avLst>
              <a:gd name="adj1" fmla="val -64329"/>
              <a:gd name="adj2" fmla="val 17833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大家不必争先恐后，你们一个一个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按次序来，谁抽到‘入场券’的机会都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一样大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.”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50825" y="4162425"/>
            <a:ext cx="7840663" cy="2362200"/>
            <a:chOff x="340" y="2486"/>
            <a:chExt cx="4939" cy="1488"/>
          </a:xfrm>
        </p:grpSpPr>
        <p:pic>
          <p:nvPicPr>
            <p:cNvPr id="3" name="Picture 8" descr="TALK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3" y="2486"/>
              <a:ext cx="776" cy="14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Rectangle 9"/>
            <p:cNvSpPr/>
            <p:nvPr/>
          </p:nvSpPr>
          <p:spPr>
            <a:xfrm>
              <a:off x="431" y="2822"/>
              <a:ext cx="4032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“</a:t>
              </a:r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先抽的人当然要比后抽的人抽到的机会大。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Oval 17"/>
            <p:cNvSpPr/>
            <p:nvPr/>
          </p:nvSpPr>
          <p:spPr>
            <a:xfrm>
              <a:off x="340" y="2795"/>
              <a:ext cx="4173" cy="68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6-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7-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684213" y="1208088"/>
            <a:ext cx="748665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我们用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i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表示“第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个人抽到入场券”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0" hangingPunct="0"/>
            <a:r>
              <a:rPr lang="zh-CN" altLang="en-US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           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＝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1,2,3,4,5.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258888" y="3068637"/>
            <a:ext cx="5305424" cy="609601"/>
            <a:chOff x="703" y="1870"/>
            <a:chExt cx="3342" cy="384"/>
          </a:xfrm>
        </p:grpSpPr>
        <p:graphicFrame>
          <p:nvGraphicFramePr>
            <p:cNvPr id="28675" name="Object 3"/>
            <p:cNvGraphicFramePr/>
            <p:nvPr/>
          </p:nvGraphicFramePr>
          <p:xfrm>
            <a:off x="3109" y="2005"/>
            <a:ext cx="7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1" imgW="114300" imgH="215265" progId="Equation.3">
                    <p:embed/>
                  </p:oleObj>
                </mc:Choice>
                <mc:Fallback>
                  <p:oleObj name="" r:id="rId1" imgW="114300" imgH="215265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09" y="2005"/>
                          <a:ext cx="70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6" name="Rectangle 6"/>
            <p:cNvSpPr/>
            <p:nvPr/>
          </p:nvSpPr>
          <p:spPr>
            <a:xfrm>
              <a:off x="703" y="1886"/>
              <a:ext cx="334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/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显然</a:t>
              </a:r>
              <a:r>
                <a:rPr lang="zh-CN" altLang="en-US" sz="32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</a:t>
              </a:r>
              <a:r>
                <a:rPr lang="en-US" altLang="zh-CN" sz="32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P</a:t>
              </a:r>
              <a:r>
                <a:rPr lang="en-US" altLang="zh-CN" sz="32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lang="en-US" altLang="zh-CN" sz="32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A</a:t>
              </a:r>
              <a:r>
                <a:rPr lang="en-US" altLang="zh-CN" sz="3200" b="1" baseline="-25000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</a:t>
              </a:r>
              <a:r>
                <a:rPr lang="en-US" altLang="zh-CN" sz="32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)=1/5</a:t>
              </a:r>
              <a:r>
                <a:rPr lang="zh-CN" altLang="en-US" sz="32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</a:t>
              </a:r>
              <a:r>
                <a:rPr lang="en-US" altLang="zh-CN" sz="32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P</a:t>
              </a:r>
              <a:r>
                <a:rPr lang="en-US" altLang="zh-CN" sz="32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    )</a:t>
              </a:r>
              <a:r>
                <a:rPr lang="zh-CN" altLang="en-US" sz="32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＝</a:t>
              </a:r>
              <a:r>
                <a:rPr lang="en-US" altLang="zh-CN" sz="32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4/5</a:t>
              </a:r>
              <a:endParaRPr lang="en-US" altLang="zh-CN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28677" name="Object 7"/>
            <p:cNvGraphicFramePr/>
            <p:nvPr/>
          </p:nvGraphicFramePr>
          <p:xfrm>
            <a:off x="3017" y="1870"/>
            <a:ext cx="29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3" imgW="180975" imgH="228600" progId="Equation.3">
                    <p:embed/>
                  </p:oleObj>
                </mc:Choice>
                <mc:Fallback>
                  <p:oleObj name="" r:id="rId3" imgW="180975" imgH="2286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17" y="1870"/>
                          <a:ext cx="294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0" name="Rectangle 8"/>
          <p:cNvSpPr/>
          <p:nvPr/>
        </p:nvSpPr>
        <p:spPr>
          <a:xfrm>
            <a:off x="1248728" y="4564222"/>
            <a:ext cx="52177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个人抽到入场券的概率是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1/5.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87" name="Rectangle 15"/>
          <p:cNvSpPr/>
          <p:nvPr/>
        </p:nvSpPr>
        <p:spPr>
          <a:xfrm>
            <a:off x="467360" y="3845084"/>
            <a:ext cx="19640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也就是说，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627380" y="2319020"/>
            <a:ext cx="5699125" cy="604838"/>
            <a:chOff x="864" y="1164"/>
            <a:chExt cx="3590" cy="381"/>
          </a:xfrm>
        </p:grpSpPr>
        <p:graphicFrame>
          <p:nvGraphicFramePr>
            <p:cNvPr id="28681" name="Object 5"/>
            <p:cNvGraphicFramePr/>
            <p:nvPr/>
          </p:nvGraphicFramePr>
          <p:xfrm>
            <a:off x="1126" y="1164"/>
            <a:ext cx="28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5" imgW="180975" imgH="238125" progId="Equation.3">
                    <p:embed/>
                  </p:oleObj>
                </mc:Choice>
                <mc:Fallback>
                  <p:oleObj name="" r:id="rId5" imgW="180975" imgH="238125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26" y="1164"/>
                          <a:ext cx="280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Rectangle 16"/>
            <p:cNvSpPr/>
            <p:nvPr/>
          </p:nvSpPr>
          <p:spPr>
            <a:xfrm>
              <a:off x="864" y="1183"/>
              <a:ext cx="359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则 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   </a:t>
              </a: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表示“第</a:t>
              </a:r>
              <a:r>
                <a:rPr lang="en-US" altLang="zh-CN" sz="28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i</a:t>
              </a: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个人未抽到入场券”</a:t>
              </a:r>
              <a:endPara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80" grpId="0"/>
      <p:bldP spid="286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2" name="AutoShape 6"/>
          <p:cNvSpPr/>
          <p:nvPr/>
        </p:nvSpPr>
        <p:spPr>
          <a:xfrm>
            <a:off x="5257800" y="1270000"/>
            <a:ext cx="3346450" cy="1871663"/>
          </a:xfrm>
          <a:prstGeom prst="wedgeRoundRectCallout">
            <a:avLst>
              <a:gd name="adj1" fmla="val -78083"/>
              <a:gd name="adj2" fmla="val -39736"/>
              <a:gd name="adj3" fmla="val 16667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因为若第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个人抽到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了入场券，第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肯定没抽到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9703" name="Rectangle 7"/>
          <p:cNvSpPr/>
          <p:nvPr/>
        </p:nvSpPr>
        <p:spPr>
          <a:xfrm>
            <a:off x="539750" y="3929698"/>
            <a:ext cx="7696200" cy="10814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15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也就是要想第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个人抽到入场券，必须第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个人未抽到，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29701" name="Object 5"/>
          <p:cNvGraphicFramePr/>
          <p:nvPr/>
        </p:nvGraphicFramePr>
        <p:xfrm>
          <a:off x="746125" y="2717800"/>
          <a:ext cx="419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1571625" imgH="228600" progId="Equation.3">
                  <p:embed/>
                </p:oleObj>
              </mc:Choice>
              <mc:Fallback>
                <p:oleObj name="" r:id="rId1" imgW="1571625" imgH="2286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6125" y="2717800"/>
                        <a:ext cx="4191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/>
          <p:nvPr/>
        </p:nvGrpSpPr>
        <p:grpSpPr>
          <a:xfrm>
            <a:off x="1151255" y="980440"/>
            <a:ext cx="2992438" cy="611188"/>
            <a:chOff x="796" y="336"/>
            <a:chExt cx="1885" cy="385"/>
          </a:xfrm>
        </p:grpSpPr>
        <p:graphicFrame>
          <p:nvGraphicFramePr>
            <p:cNvPr id="3" name="Object 4"/>
            <p:cNvGraphicFramePr/>
            <p:nvPr/>
          </p:nvGraphicFramePr>
          <p:xfrm>
            <a:off x="1590" y="336"/>
            <a:ext cx="109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3" imgW="647700" imgH="228600" progId="Equation.3">
                    <p:embed/>
                  </p:oleObj>
                </mc:Choice>
                <mc:Fallback>
                  <p:oleObj name="" r:id="rId3" imgW="647700" imgH="2286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0" y="336"/>
                          <a:ext cx="1091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4"/>
            <p:cNvSpPr/>
            <p:nvPr/>
          </p:nvSpPr>
          <p:spPr>
            <a:xfrm>
              <a:off x="796" y="354"/>
              <a:ext cx="5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</a:rPr>
                <a:t>由于</a:t>
              </a:r>
              <a:endParaRPr lang="zh-CN" altLang="en-US" sz="28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9714" name="Rectangle 18"/>
          <p:cNvSpPr/>
          <p:nvPr/>
        </p:nvSpPr>
        <p:spPr>
          <a:xfrm>
            <a:off x="467360" y="1832134"/>
            <a:ext cx="20529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由乘法公式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0" name="Rectangle 24"/>
          <p:cNvSpPr/>
          <p:nvPr/>
        </p:nvSpPr>
        <p:spPr>
          <a:xfrm>
            <a:off x="971550" y="5200650"/>
            <a:ext cx="4886325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 (4/5)(1/4)= 1/5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5" name="Rectangle 26"/>
          <p:cNvSpPr/>
          <p:nvPr/>
        </p:nvSpPr>
        <p:spPr>
          <a:xfrm>
            <a:off x="1474470" y="4494213"/>
            <a:ext cx="1610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算得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3" grpId="0"/>
      <p:bldP spid="29714" grpId="0"/>
      <p:bldP spid="297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1" name="Object 2"/>
          <p:cNvGraphicFramePr/>
          <p:nvPr/>
        </p:nvGraphicFramePr>
        <p:xfrm>
          <a:off x="4514850" y="36068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60680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/>
          <p:nvPr/>
        </p:nvGraphicFramePr>
        <p:xfrm>
          <a:off x="984250" y="1839913"/>
          <a:ext cx="7337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152775" imgH="238125" progId="Equation.3">
                  <p:embed/>
                </p:oleObj>
              </mc:Choice>
              <mc:Fallback>
                <p:oleObj name="" r:id="rId3" imgW="3152775" imgH="23812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84250" y="1839913"/>
                        <a:ext cx="73374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4"/>
          <p:cNvSpPr/>
          <p:nvPr/>
        </p:nvSpPr>
        <p:spPr>
          <a:xfrm>
            <a:off x="539750" y="4289584"/>
            <a:ext cx="6840538" cy="6076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这就是有关抽签顺序问题的正确解答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7" name="Rectangle 5"/>
          <p:cNvSpPr/>
          <p:nvPr/>
        </p:nvSpPr>
        <p:spPr>
          <a:xfrm>
            <a:off x="533400" y="753746"/>
            <a:ext cx="8305800" cy="9531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同理，第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个人要抽到“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入场券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”，必须第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、第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个人都没有抽到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因此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038" name="Rectangle 6"/>
          <p:cNvSpPr/>
          <p:nvPr/>
        </p:nvSpPr>
        <p:spPr>
          <a:xfrm>
            <a:off x="1676400" y="2449513"/>
            <a:ext cx="37115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(4/5)(3/4)(1/3)=1/5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7"/>
          <p:cNvSpPr/>
          <p:nvPr/>
        </p:nvSpPr>
        <p:spPr>
          <a:xfrm>
            <a:off x="533400" y="3333433"/>
            <a:ext cx="8286750" cy="9531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继续做下去就会发现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每个人抽到“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入场券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 的概率都是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1/5.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040" name="Rectangle 8"/>
          <p:cNvSpPr/>
          <p:nvPr/>
        </p:nvSpPr>
        <p:spPr>
          <a:xfrm>
            <a:off x="2715896" y="5512594"/>
            <a:ext cx="3528695" cy="583565"/>
          </a:xfrm>
          <a:prstGeom prst="rect">
            <a:avLst/>
          </a:prstGeom>
          <a:solidFill>
            <a:srgbClr val="660033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抽签不必争先恐后</a:t>
            </a:r>
            <a:r>
              <a:rPr lang="en-US" altLang="zh-CN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32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047" name="Rectangle 15"/>
          <p:cNvSpPr/>
          <p:nvPr/>
        </p:nvSpPr>
        <p:spPr>
          <a:xfrm>
            <a:off x="538798" y="5145247"/>
            <a:ext cx="19640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也就是说，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  <p:bldP spid="44038" grpId="0"/>
      <p:bldP spid="44039" grpId="0"/>
      <p:bldP spid="44040" grpId="0" bldLvl="0" animBg="1"/>
      <p:bldP spid="440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5" name="Object 4"/>
          <p:cNvGraphicFramePr/>
          <p:nvPr/>
        </p:nvGraphicFramePr>
        <p:xfrm>
          <a:off x="1485900" y="1016000"/>
          <a:ext cx="662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1" imgW="6629400" imgH="368300" progId="Equation.DSMT4">
                  <p:embed/>
                </p:oleObj>
              </mc:Choice>
              <mc:Fallback>
                <p:oleObj name="" r:id="rId1" imgW="6629400" imgH="3683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5900" y="1016000"/>
                        <a:ext cx="6629400" cy="368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Object 5"/>
          <p:cNvGraphicFramePr/>
          <p:nvPr/>
        </p:nvGraphicFramePr>
        <p:xfrm>
          <a:off x="925513" y="1593850"/>
          <a:ext cx="4333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3" imgW="4330700" imgH="431800" progId="Equation.DSMT4">
                  <p:embed/>
                </p:oleObj>
              </mc:Choice>
              <mc:Fallback>
                <p:oleObj name="" r:id="rId3" imgW="4330700" imgH="4318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593850"/>
                        <a:ext cx="4333875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/>
          <p:nvPr/>
        </p:nvGraphicFramePr>
        <p:xfrm>
          <a:off x="5462588" y="1600200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5" imgW="3000375" imgH="390525" progId="Equation.3">
                  <p:embed/>
                </p:oleObj>
              </mc:Choice>
              <mc:Fallback>
                <p:oleObj name="" r:id="rId5" imgW="3000375" imgH="390525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62588" y="1600200"/>
                        <a:ext cx="2997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/>
          <p:cNvGraphicFramePr/>
          <p:nvPr/>
        </p:nvGraphicFramePr>
        <p:xfrm>
          <a:off x="685800" y="2133600"/>
          <a:ext cx="692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7" imgW="6924675" imgH="419100" progId="Equation.3">
                  <p:embed/>
                </p:oleObj>
              </mc:Choice>
              <mc:Fallback>
                <p:oleObj name="" r:id="rId7" imgW="6924675" imgH="4191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133600"/>
                        <a:ext cx="6921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/>
          <p:nvPr/>
        </p:nvGraphicFramePr>
        <p:xfrm>
          <a:off x="1130300" y="27305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9" imgW="466725" imgH="390525" progId="Equation.3">
                  <p:embed/>
                </p:oleObj>
              </mc:Choice>
              <mc:Fallback>
                <p:oleObj name="" r:id="rId9" imgW="466725" imgH="390525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0300" y="2730500"/>
                        <a:ext cx="469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/>
          <p:nvPr/>
        </p:nvGraphicFramePr>
        <p:xfrm>
          <a:off x="762000" y="4800600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1" imgW="2362200" imgH="419100" progId="Equation.3">
                  <p:embed/>
                </p:oleObj>
              </mc:Choice>
              <mc:Fallback>
                <p:oleObj name="" r:id="rId11" imgW="2362200" imgH="4191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4800600"/>
                        <a:ext cx="2362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/>
          <p:nvPr/>
        </p:nvGraphicFramePr>
        <p:xfrm>
          <a:off x="1828800" y="2743200"/>
          <a:ext cx="434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3" imgW="4343400" imgH="428625" progId="Equation.3">
                  <p:embed/>
                </p:oleObj>
              </mc:Choice>
              <mc:Fallback>
                <p:oleObj name="" r:id="rId13" imgW="4343400" imgH="42862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2743200"/>
                        <a:ext cx="4343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/>
          <p:nvPr/>
        </p:nvGraphicFramePr>
        <p:xfrm>
          <a:off x="2235200" y="3200400"/>
          <a:ext cx="393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5" imgW="3933825" imgH="428625" progId="Equation.3">
                  <p:embed/>
                </p:oleObj>
              </mc:Choice>
              <mc:Fallback>
                <p:oleObj name="" r:id="rId15" imgW="3933825" imgH="428625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35200" y="3200400"/>
                        <a:ext cx="3937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/>
          <p:nvPr/>
        </p:nvGraphicFramePr>
        <p:xfrm>
          <a:off x="2209800" y="3683000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7" imgW="3657600" imgH="428625" progId="Equation.3">
                  <p:embed/>
                </p:oleObj>
              </mc:Choice>
              <mc:Fallback>
                <p:oleObj name="" r:id="rId17" imgW="3657600" imgH="428625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3683000"/>
                        <a:ext cx="3657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/>
          <p:nvPr/>
        </p:nvGraphicFramePr>
        <p:xfrm>
          <a:off x="685800" y="4165600"/>
          <a:ext cx="603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9" imgW="6029325" imgH="409575" progId="Equation.3">
                  <p:embed/>
                </p:oleObj>
              </mc:Choice>
              <mc:Fallback>
                <p:oleObj name="" r:id="rId19" imgW="6029325" imgH="409575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4165600"/>
                        <a:ext cx="6032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/>
          <p:nvPr/>
        </p:nvGraphicFramePr>
        <p:xfrm>
          <a:off x="6732270" y="4220845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21" imgW="952500" imgH="314325" progId="Equation.3">
                  <p:embed/>
                </p:oleObj>
              </mc:Choice>
              <mc:Fallback>
                <p:oleObj name="" r:id="rId21" imgW="952500" imgH="314325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CC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270" y="4220845"/>
                        <a:ext cx="952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/>
          <p:nvPr/>
        </p:nvGraphicFramePr>
        <p:xfrm>
          <a:off x="1219200" y="5486400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23" imgW="800100" imgH="409575" progId="Equation.3">
                  <p:embed/>
                </p:oleObj>
              </mc:Choice>
              <mc:Fallback>
                <p:oleObj name="" r:id="rId23" imgW="800100" imgH="409575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5486400"/>
                        <a:ext cx="80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/>
          <p:nvPr/>
        </p:nvGraphicFramePr>
        <p:xfrm>
          <a:off x="2057400" y="52578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25" imgW="838200" imgH="838200" progId="Equation.3">
                  <p:embed/>
                </p:oleObj>
              </mc:Choice>
              <mc:Fallback>
                <p:oleObj name="" r:id="rId25" imgW="838200" imgH="8382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5257800"/>
                        <a:ext cx="838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Object 17"/>
          <p:cNvGraphicFramePr/>
          <p:nvPr/>
        </p:nvGraphicFramePr>
        <p:xfrm>
          <a:off x="2971800" y="548640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27" imgW="1266825" imgH="419100" progId="Equation.3">
                  <p:embed/>
                </p:oleObj>
              </mc:Choice>
              <mc:Fallback>
                <p:oleObj name="" r:id="rId27" imgW="1266825" imgH="4191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5486400"/>
                        <a:ext cx="1270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8"/>
          <p:cNvGraphicFramePr/>
          <p:nvPr/>
        </p:nvGraphicFramePr>
        <p:xfrm>
          <a:off x="4267200" y="52578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29" imgW="838200" imgH="838200" progId="Equation.3">
                  <p:embed/>
                </p:oleObj>
              </mc:Choice>
              <mc:Fallback>
                <p:oleObj name="" r:id="rId29" imgW="838200" imgH="8382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5257800"/>
                        <a:ext cx="838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9"/>
          <p:cNvGraphicFramePr/>
          <p:nvPr/>
        </p:nvGraphicFramePr>
        <p:xfrm>
          <a:off x="5135563" y="54864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31" imgW="1524000" imgH="419100" progId="Equation.3">
                  <p:embed/>
                </p:oleObj>
              </mc:Choice>
              <mc:Fallback>
                <p:oleObj name="" r:id="rId31" imgW="1524000" imgH="4191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35563" y="5486400"/>
                        <a:ext cx="152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20"/>
          <p:cNvGraphicFramePr/>
          <p:nvPr/>
        </p:nvGraphicFramePr>
        <p:xfrm>
          <a:off x="6686550" y="52578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3" imgW="838200" imgH="838200" progId="Equation.3">
                  <p:embed/>
                </p:oleObj>
              </mc:Choice>
              <mc:Fallback>
                <p:oleObj name="" r:id="rId33" imgW="838200" imgH="8382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6550" y="5257800"/>
                        <a:ext cx="838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69" name="Object 4"/>
          <p:cNvGraphicFramePr/>
          <p:nvPr/>
        </p:nvGraphicFramePr>
        <p:xfrm>
          <a:off x="1435100" y="1066800"/>
          <a:ext cx="519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" imgW="5191125" imgH="419100" progId="Equation.3">
                  <p:embed/>
                </p:oleObj>
              </mc:Choice>
              <mc:Fallback>
                <p:oleObj name="" r:id="rId1" imgW="5191125" imgH="4191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5100" y="1066800"/>
                        <a:ext cx="5194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/>
          <p:nvPr/>
        </p:nvGraphicFramePr>
        <p:xfrm>
          <a:off x="2819400" y="1600200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3" imgW="1800225" imgH="838200" progId="Equation.3">
                  <p:embed/>
                </p:oleObj>
              </mc:Choice>
              <mc:Fallback>
                <p:oleObj name="" r:id="rId3" imgW="1800225" imgH="8382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1600200"/>
                        <a:ext cx="1803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/>
          <p:nvPr/>
        </p:nvGraphicFramePr>
        <p:xfrm>
          <a:off x="4711700" y="1600200"/>
          <a:ext cx="109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5" imgW="1095375" imgH="838200" progId="Equation.3">
                  <p:embed/>
                </p:oleObj>
              </mc:Choice>
              <mc:Fallback>
                <p:oleObj name="" r:id="rId5" imgW="1095375" imgH="8382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1700" y="1600200"/>
                        <a:ext cx="1092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/>
          <p:nvPr/>
        </p:nvGraphicFramePr>
        <p:xfrm>
          <a:off x="825500" y="2743200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7" imgW="2390775" imgH="419100" progId="Equation.3">
                  <p:embed/>
                </p:oleObj>
              </mc:Choice>
              <mc:Fallback>
                <p:oleObj name="" r:id="rId7" imgW="2390775" imgH="4191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5500" y="2743200"/>
                        <a:ext cx="2387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/>
          <p:nvPr/>
        </p:nvGraphicFramePr>
        <p:xfrm>
          <a:off x="1524000" y="3429000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800100" imgH="409575" progId="Equation.3">
                  <p:embed/>
                </p:oleObj>
              </mc:Choice>
              <mc:Fallback>
                <p:oleObj name="" r:id="rId9" imgW="800100" imgH="40957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80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/>
          <p:nvPr/>
        </p:nvGraphicFramePr>
        <p:xfrm>
          <a:off x="2362200" y="32004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838200" imgH="838200" progId="Equation.3">
                  <p:embed/>
                </p:oleObj>
              </mc:Choice>
              <mc:Fallback>
                <p:oleObj name="" r:id="rId11" imgW="838200" imgH="838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3200400"/>
                        <a:ext cx="838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/>
          <p:nvPr/>
        </p:nvGraphicFramePr>
        <p:xfrm>
          <a:off x="3276600" y="342900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3" imgW="1266825" imgH="419100" progId="Equation.3">
                  <p:embed/>
                </p:oleObj>
              </mc:Choice>
              <mc:Fallback>
                <p:oleObj name="" r:id="rId13" imgW="1266825" imgH="4191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3429000"/>
                        <a:ext cx="1270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/>
          <p:nvPr/>
        </p:nvGraphicFramePr>
        <p:xfrm>
          <a:off x="4648200" y="320040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685800" imgH="838200" progId="Equation.3">
                  <p:embed/>
                </p:oleObj>
              </mc:Choice>
              <mc:Fallback>
                <p:oleObj name="" r:id="rId15" imgW="685800" imgH="838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3200400"/>
                        <a:ext cx="68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/>
          <p:nvPr/>
        </p:nvGraphicFramePr>
        <p:xfrm>
          <a:off x="5334000" y="34290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7" imgW="1524000" imgH="419100" progId="Equation.3">
                  <p:embed/>
                </p:oleObj>
              </mc:Choice>
              <mc:Fallback>
                <p:oleObj name="" r:id="rId17" imgW="1524000" imgH="419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3429000"/>
                        <a:ext cx="152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/>
          <p:nvPr/>
        </p:nvGraphicFramePr>
        <p:xfrm>
          <a:off x="7010400" y="320040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9" imgW="685800" imgH="838200" progId="Equation.3">
                  <p:embed/>
                </p:oleObj>
              </mc:Choice>
              <mc:Fallback>
                <p:oleObj name="" r:id="rId19" imgW="685800" imgH="838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0400" y="3200400"/>
                        <a:ext cx="68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/>
          <p:nvPr/>
        </p:nvGraphicFramePr>
        <p:xfrm>
          <a:off x="1511300" y="4267200"/>
          <a:ext cx="519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1" imgW="5191125" imgH="419100" progId="Equation.3">
                  <p:embed/>
                </p:oleObj>
              </mc:Choice>
              <mc:Fallback>
                <p:oleObj name="" r:id="rId21" imgW="5191125" imgH="4191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1300" y="4267200"/>
                        <a:ext cx="5194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/>
          <p:cNvGraphicFramePr/>
          <p:nvPr/>
        </p:nvGraphicFramePr>
        <p:xfrm>
          <a:off x="2895600" y="4876800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3" imgW="1485900" imgH="838200" progId="Equation.3">
                  <p:embed/>
                </p:oleObj>
              </mc:Choice>
              <mc:Fallback>
                <p:oleObj name="" r:id="rId23" imgW="1485900" imgH="838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4876800"/>
                        <a:ext cx="1485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/>
          <p:nvPr/>
        </p:nvGraphicFramePr>
        <p:xfrm>
          <a:off x="4500563" y="4876800"/>
          <a:ext cx="93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5" imgW="942975" imgH="838200" progId="Equation.3">
                  <p:embed/>
                </p:oleObj>
              </mc:Choice>
              <mc:Fallback>
                <p:oleObj name="" r:id="rId25" imgW="942975" imgH="838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0563" y="4876800"/>
                        <a:ext cx="939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3" name="Object 4"/>
          <p:cNvGraphicFramePr/>
          <p:nvPr/>
        </p:nvGraphicFramePr>
        <p:xfrm>
          <a:off x="1066800" y="685800"/>
          <a:ext cx="748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7477125" imgH="419100" progId="Equation.3">
                  <p:embed/>
                </p:oleObj>
              </mc:Choice>
              <mc:Fallback>
                <p:oleObj name="" r:id="rId1" imgW="7477125" imgH="4191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685800"/>
                        <a:ext cx="7480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" name="Object 5"/>
          <p:cNvGraphicFramePr/>
          <p:nvPr/>
        </p:nvGraphicFramePr>
        <p:xfrm>
          <a:off x="622300" y="1155700"/>
          <a:ext cx="792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7924800" imgH="828675" progId="Equation.3">
                  <p:embed/>
                </p:oleObj>
              </mc:Choice>
              <mc:Fallback>
                <p:oleObj name="" r:id="rId3" imgW="7924800" imgH="82867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300" y="1155700"/>
                        <a:ext cx="7924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/>
          <p:nvPr/>
        </p:nvGraphicFramePr>
        <p:xfrm>
          <a:off x="622300" y="1981200"/>
          <a:ext cx="792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7743825" imgH="838200" progId="Equation.3">
                  <p:embed/>
                </p:oleObj>
              </mc:Choice>
              <mc:Fallback>
                <p:oleObj name="" r:id="rId5" imgW="7743825" imgH="8382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300" y="1981200"/>
                        <a:ext cx="7924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7"/>
          <p:cNvGraphicFramePr/>
          <p:nvPr/>
        </p:nvGraphicFramePr>
        <p:xfrm>
          <a:off x="609600" y="2667000"/>
          <a:ext cx="778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7781925" imgH="838200" progId="Equation.3">
                  <p:embed/>
                </p:oleObj>
              </mc:Choice>
              <mc:Fallback>
                <p:oleObj name="" r:id="rId7" imgW="7781925" imgH="8382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667000"/>
                        <a:ext cx="7785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/>
          <p:nvPr/>
        </p:nvGraphicFramePr>
        <p:xfrm>
          <a:off x="1079500" y="35814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9" imgW="466725" imgH="390525" progId="Equation.3">
                  <p:embed/>
                </p:oleObj>
              </mc:Choice>
              <mc:Fallback>
                <p:oleObj name="" r:id="rId9" imgW="466725" imgH="39052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3581400"/>
                        <a:ext cx="469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/>
          <p:nvPr/>
        </p:nvGraphicFramePr>
        <p:xfrm>
          <a:off x="1663700" y="3581400"/>
          <a:ext cx="604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1" imgW="6048375" imgH="457200" progId="Equation.3">
                  <p:embed/>
                </p:oleObj>
              </mc:Choice>
              <mc:Fallback>
                <p:oleObj name="" r:id="rId11" imgW="6048375" imgH="4572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3581400"/>
                        <a:ext cx="6045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/>
          <p:nvPr/>
        </p:nvGraphicFramePr>
        <p:xfrm>
          <a:off x="647700" y="4229100"/>
          <a:ext cx="485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3" imgW="4848225" imgH="419100" progId="Equation.3">
                  <p:embed/>
                </p:oleObj>
              </mc:Choice>
              <mc:Fallback>
                <p:oleObj name="" r:id="rId13" imgW="4848225" imgH="4191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" y="4229100"/>
                        <a:ext cx="4851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/>
          <p:nvPr/>
        </p:nvGraphicFramePr>
        <p:xfrm>
          <a:off x="5422900" y="4216400"/>
          <a:ext cx="199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5" imgW="1990725" imgH="428625" progId="Equation.3">
                  <p:embed/>
                </p:oleObj>
              </mc:Choice>
              <mc:Fallback>
                <p:oleObj name="" r:id="rId15" imgW="1990725" imgH="42862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22900" y="4216400"/>
                        <a:ext cx="1993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/>
          <p:nvPr/>
        </p:nvGraphicFramePr>
        <p:xfrm>
          <a:off x="1079500" y="4876800"/>
          <a:ext cx="25479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7" imgW="2771775" imgH="428625" progId="Equation.3">
                  <p:embed/>
                </p:oleObj>
              </mc:Choice>
              <mc:Fallback>
                <p:oleObj name="" r:id="rId17" imgW="2771775" imgH="42862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4876800"/>
                        <a:ext cx="2547938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/>
          <p:nvPr/>
        </p:nvGraphicFramePr>
        <p:xfrm>
          <a:off x="3670300" y="4876800"/>
          <a:ext cx="4137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9" imgW="4495800" imgH="428625" progId="Equation.3">
                  <p:embed/>
                </p:oleObj>
              </mc:Choice>
              <mc:Fallback>
                <p:oleObj name="" r:id="rId19" imgW="4495800" imgH="42862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70300" y="4876800"/>
                        <a:ext cx="413702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/>
          <p:cNvGraphicFramePr/>
          <p:nvPr/>
        </p:nvGraphicFramePr>
        <p:xfrm>
          <a:off x="1879600" y="5410200"/>
          <a:ext cx="3771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1" imgW="3771900" imgH="904875" progId="Equation.3">
                  <p:embed/>
                </p:oleObj>
              </mc:Choice>
              <mc:Fallback>
                <p:oleObj name="" r:id="rId21" imgW="3771900" imgH="90487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9600" y="5410200"/>
                        <a:ext cx="37719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/>
          <p:nvPr/>
        </p:nvGraphicFramePr>
        <p:xfrm>
          <a:off x="5651500" y="5486400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3" imgW="1114425" imgH="838200" progId="Equation.3">
                  <p:embed/>
                </p:oleObj>
              </mc:Choice>
              <mc:Fallback>
                <p:oleObj name="" r:id="rId23" imgW="1114425" imgH="8382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5486400"/>
                        <a:ext cx="1117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/>
          <p:nvPr/>
        </p:nvSpPr>
        <p:spPr>
          <a:xfrm>
            <a:off x="3181351" y="1425734"/>
            <a:ext cx="20320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)=1/6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70" name="Rectangle 4"/>
          <p:cNvSpPr/>
          <p:nvPr/>
        </p:nvSpPr>
        <p:spPr>
          <a:xfrm>
            <a:off x="1063625" y="770096"/>
            <a:ext cx="65151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zh-CN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zh-CN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掷一颗均匀骰子，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掷出2点}，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71" name="Rectangle 5"/>
          <p:cNvSpPr/>
          <p:nvPr/>
        </p:nvSpPr>
        <p:spPr>
          <a:xfrm>
            <a:off x="287179" y="1425734"/>
            <a:ext cx="32975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掷出偶数点}，</a:t>
            </a:r>
            <a:endParaRPr lang="zh-CN" altLang="en-US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6326" name="Rectangle 6"/>
          <p:cNvSpPr/>
          <p:nvPr/>
        </p:nvSpPr>
        <p:spPr>
          <a:xfrm>
            <a:off x="4792663" y="1427322"/>
            <a:ext cx="197485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B)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？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496050" y="2159000"/>
            <a:ext cx="2127250" cy="3733800"/>
            <a:chOff x="4132" y="1872"/>
            <a:chExt cx="1340" cy="2352"/>
          </a:xfrm>
        </p:grpSpPr>
        <p:pic>
          <p:nvPicPr>
            <p:cNvPr id="7174" name="Picture 8" descr="6个点 副本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32" y="2560"/>
              <a:ext cx="1244" cy="16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75" name="Line 9"/>
            <p:cNvSpPr/>
            <p:nvPr/>
          </p:nvSpPr>
          <p:spPr>
            <a:xfrm>
              <a:off x="4848" y="268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" name="AutoShape 10"/>
            <p:cNvSpPr/>
            <p:nvPr/>
          </p:nvSpPr>
          <p:spPr>
            <a:xfrm rot="-3847604">
              <a:off x="4944" y="2208"/>
              <a:ext cx="864" cy="192"/>
            </a:xfrm>
            <a:prstGeom prst="leftArrow">
              <a:avLst>
                <a:gd name="adj1" fmla="val 50000"/>
                <a:gd name="adj2" fmla="val 112500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7" name="Line 11"/>
            <p:cNvSpPr/>
            <p:nvPr/>
          </p:nvSpPr>
          <p:spPr>
            <a:xfrm>
              <a:off x="5328" y="268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8" name="Line 12"/>
            <p:cNvSpPr/>
            <p:nvPr/>
          </p:nvSpPr>
          <p:spPr>
            <a:xfrm>
              <a:off x="4848" y="302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9" name="Line 13"/>
            <p:cNvSpPr/>
            <p:nvPr/>
          </p:nvSpPr>
          <p:spPr>
            <a:xfrm>
              <a:off x="4848" y="268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0" name="Line 14"/>
            <p:cNvSpPr/>
            <p:nvPr/>
          </p:nvSpPr>
          <p:spPr>
            <a:xfrm>
              <a:off x="5376" y="2592"/>
              <a:ext cx="0" cy="1632"/>
            </a:xfrm>
            <a:prstGeom prst="line">
              <a:avLst/>
            </a:prstGeom>
            <a:ln w="9525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1" name="Line 15"/>
            <p:cNvSpPr/>
            <p:nvPr/>
          </p:nvSpPr>
          <p:spPr>
            <a:xfrm>
              <a:off x="4848" y="4128"/>
              <a:ext cx="528" cy="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2" name="Line 16"/>
            <p:cNvSpPr/>
            <p:nvPr/>
          </p:nvSpPr>
          <p:spPr>
            <a:xfrm>
              <a:off x="4848" y="2688"/>
              <a:ext cx="528" cy="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3" name="Line 17"/>
            <p:cNvSpPr/>
            <p:nvPr/>
          </p:nvSpPr>
          <p:spPr>
            <a:xfrm>
              <a:off x="4848" y="2688"/>
              <a:ext cx="0" cy="144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4" name="Line 18"/>
            <p:cNvSpPr/>
            <p:nvPr/>
          </p:nvSpPr>
          <p:spPr>
            <a:xfrm>
              <a:off x="5376" y="2688"/>
              <a:ext cx="0" cy="144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5" name="Rectangle 19"/>
            <p:cNvSpPr/>
            <p:nvPr/>
          </p:nvSpPr>
          <p:spPr>
            <a:xfrm>
              <a:off x="4257" y="2101"/>
              <a:ext cx="7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800" b="1" dirty="0">
                  <a:solidFill>
                    <a:schemeClr val="accent2"/>
                  </a:solidFill>
                  <a:latin typeface="华文楷体" panose="02010600040101010101" charset="-122"/>
                  <a:ea typeface="华文楷体" panose="02010600040101010101" charset="-122"/>
                </a:rPr>
                <a:t>掷骰子</a:t>
              </a:r>
              <a:endParaRPr lang="zh-CN" altLang="en-US" sz="28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aphicFrame>
        <p:nvGraphicFramePr>
          <p:cNvPr id="7186" name="Object 20"/>
          <p:cNvGraphicFramePr/>
          <p:nvPr/>
        </p:nvGraphicFramePr>
        <p:xfrm>
          <a:off x="4362450" y="3703638"/>
          <a:ext cx="1397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39700" imgH="431800" progId="Equation.3">
                  <p:embed/>
                </p:oleObj>
              </mc:Choice>
              <mc:Fallback>
                <p:oleObj name="" r:id="rId2" imgW="1397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2450" y="3703638"/>
                        <a:ext cx="1397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Rectangle 21"/>
          <p:cNvSpPr/>
          <p:nvPr/>
        </p:nvSpPr>
        <p:spPr>
          <a:xfrm>
            <a:off x="452438" y="2057083"/>
            <a:ext cx="6427787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已知事件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发生，此时试验所有可能结果构成的集合就是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6342" name="Rectangle 22"/>
          <p:cNvSpPr/>
          <p:nvPr/>
        </p:nvSpPr>
        <p:spPr>
          <a:xfrm>
            <a:off x="2560638" y="4437063"/>
            <a:ext cx="2305050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1/3.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43" name="Rectangle 23"/>
          <p:cNvSpPr/>
          <p:nvPr/>
        </p:nvSpPr>
        <p:spPr>
          <a:xfrm>
            <a:off x="473075" y="3152458"/>
            <a:ext cx="6264275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中共有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个元素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它们的出现是等可能的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其中只有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个在集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6344" name="Text Box 24"/>
          <p:cNvSpPr txBox="1"/>
          <p:nvPr/>
        </p:nvSpPr>
        <p:spPr>
          <a:xfrm>
            <a:off x="471488" y="4869022"/>
            <a:ext cx="2232025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容易看到</a:t>
            </a:r>
            <a:endParaRPr lang="zh-CN" altLang="en-US" sz="28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1196975" y="5316538"/>
            <a:ext cx="4530725" cy="1136650"/>
            <a:chOff x="624" y="3360"/>
            <a:chExt cx="2854" cy="716"/>
          </a:xfrm>
        </p:grpSpPr>
        <p:graphicFrame>
          <p:nvGraphicFramePr>
            <p:cNvPr id="7192" name="Object 26"/>
            <p:cNvGraphicFramePr/>
            <p:nvPr/>
          </p:nvGraphicFramePr>
          <p:xfrm>
            <a:off x="1392" y="3360"/>
            <a:ext cx="2086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4" imgW="1257300" imgH="428625" progId="Equation.3">
                    <p:embed/>
                  </p:oleObj>
                </mc:Choice>
                <mc:Fallback>
                  <p:oleObj name="" r:id="rId4" imgW="1257300" imgH="42862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2" y="3360"/>
                          <a:ext cx="2086" cy="7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Rectangle 27"/>
            <p:cNvSpPr/>
            <p:nvPr/>
          </p:nvSpPr>
          <p:spPr>
            <a:xfrm>
              <a:off x="624" y="3504"/>
              <a:ext cx="8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94" name="Rectangle 30"/>
          <p:cNvSpPr/>
          <p:nvPr/>
        </p:nvSpPr>
        <p:spPr>
          <a:xfrm>
            <a:off x="5049838" y="3732213"/>
            <a:ext cx="8953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于是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6" grpId="0"/>
      <p:bldP spid="56341" grpId="0"/>
      <p:bldP spid="56342" grpId="0"/>
      <p:bldP spid="56343" grpId="0"/>
      <p:bldP spid="563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17" name="Object 4"/>
          <p:cNvGraphicFramePr/>
          <p:nvPr/>
        </p:nvGraphicFramePr>
        <p:xfrm>
          <a:off x="457200" y="914400"/>
          <a:ext cx="859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8601075" imgH="419100" progId="Equation.3">
                  <p:embed/>
                </p:oleObj>
              </mc:Choice>
              <mc:Fallback>
                <p:oleObj name="" r:id="rId1" imgW="8601075" imgH="4191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914400"/>
                        <a:ext cx="8597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20700" y="1524000"/>
            <a:ext cx="8382000" cy="1016000"/>
            <a:chOff x="432" y="1104"/>
            <a:chExt cx="5280" cy="640"/>
          </a:xfrm>
        </p:grpSpPr>
        <p:graphicFrame>
          <p:nvGraphicFramePr>
            <p:cNvPr id="34819" name="Object 6"/>
            <p:cNvGraphicFramePr/>
            <p:nvPr/>
          </p:nvGraphicFramePr>
          <p:xfrm>
            <a:off x="768" y="1104"/>
            <a:ext cx="4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3" imgW="790575" imgH="381000" progId="Equation.3">
                    <p:embed/>
                  </p:oleObj>
                </mc:Choice>
                <mc:Fallback>
                  <p:oleObj name="" r:id="rId3" imgW="790575" imgH="3810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1104"/>
                          <a:ext cx="49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7"/>
            <p:cNvGraphicFramePr/>
            <p:nvPr/>
          </p:nvGraphicFramePr>
          <p:xfrm>
            <a:off x="1260" y="1104"/>
            <a:ext cx="2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5" imgW="3924300" imgH="428625" progId="Equation.3">
                    <p:embed/>
                  </p:oleObj>
                </mc:Choice>
                <mc:Fallback>
                  <p:oleObj name="" r:id="rId5" imgW="3924300" imgH="428625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60" y="1104"/>
                          <a:ext cx="24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8"/>
            <p:cNvGraphicFramePr/>
            <p:nvPr/>
          </p:nvGraphicFramePr>
          <p:xfrm>
            <a:off x="3616" y="1104"/>
            <a:ext cx="20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7" imgW="3324225" imgH="447675" progId="Equation.3">
                    <p:embed/>
                  </p:oleObj>
                </mc:Choice>
                <mc:Fallback>
                  <p:oleObj name="" r:id="rId7" imgW="3324225" imgH="447675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16" y="1104"/>
                          <a:ext cx="209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9"/>
            <p:cNvGraphicFramePr/>
            <p:nvPr/>
          </p:nvGraphicFramePr>
          <p:xfrm>
            <a:off x="432" y="1488"/>
            <a:ext cx="2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9" imgW="3886200" imgH="409575" progId="Equation.3">
                    <p:embed/>
                  </p:oleObj>
                </mc:Choice>
                <mc:Fallback>
                  <p:oleObj name="" r:id="rId9" imgW="3886200" imgH="409575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" y="1488"/>
                          <a:ext cx="244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4" name="Object 10"/>
          <p:cNvGraphicFramePr/>
          <p:nvPr/>
        </p:nvGraphicFramePr>
        <p:xfrm>
          <a:off x="457200" y="2743200"/>
          <a:ext cx="469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1" imgW="4695825" imgH="428625" progId="Equation.3">
                  <p:embed/>
                </p:oleObj>
              </mc:Choice>
              <mc:Fallback>
                <p:oleObj name="" r:id="rId11" imgW="4695825" imgH="42862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2743200"/>
                        <a:ext cx="469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/>
          <p:nvPr/>
        </p:nvGraphicFramePr>
        <p:xfrm>
          <a:off x="1320800" y="3302000"/>
          <a:ext cx="469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3" imgW="4695825" imgH="428625" progId="Equation.3">
                  <p:embed/>
                </p:oleObj>
              </mc:Choice>
              <mc:Fallback>
                <p:oleObj name="" r:id="rId13" imgW="4695825" imgH="42862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0800" y="3302000"/>
                        <a:ext cx="469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/>
          <p:nvPr/>
        </p:nvGraphicFramePr>
        <p:xfrm>
          <a:off x="1346200" y="3733800"/>
          <a:ext cx="772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5" imgW="7724775" imgH="828675" progId="Equation.3">
                  <p:embed/>
                </p:oleObj>
              </mc:Choice>
              <mc:Fallback>
                <p:oleObj name="" r:id="rId15" imgW="7724775" imgH="82867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46200" y="3733800"/>
                        <a:ext cx="7721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/>
          <p:nvPr/>
        </p:nvGraphicFramePr>
        <p:xfrm>
          <a:off x="1371600" y="4572000"/>
          <a:ext cx="53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7" imgW="533400" imgH="828675" progId="Equation.3">
                  <p:embed/>
                </p:oleObj>
              </mc:Choice>
              <mc:Fallback>
                <p:oleObj name="" r:id="rId17" imgW="533400" imgH="82867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4572000"/>
                        <a:ext cx="533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/>
          <p:nvPr/>
        </p:nvGraphicFramePr>
        <p:xfrm>
          <a:off x="1981200" y="4572000"/>
          <a:ext cx="2082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9" imgW="2085975" imgH="904875" progId="Equation.3">
                  <p:embed/>
                </p:oleObj>
              </mc:Choice>
              <mc:Fallback>
                <p:oleObj name="" r:id="rId19" imgW="2085975" imgH="90487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4572000"/>
                        <a:ext cx="2082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/>
          <p:nvPr/>
        </p:nvGraphicFramePr>
        <p:xfrm>
          <a:off x="4114800" y="4572000"/>
          <a:ext cx="3276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1" imgW="3276600" imgH="904875" progId="Equation.3">
                  <p:embed/>
                </p:oleObj>
              </mc:Choice>
              <mc:Fallback>
                <p:oleObj name="" r:id="rId21" imgW="3276600" imgH="90487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4572000"/>
                        <a:ext cx="3276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/>
          <p:cNvGraphicFramePr/>
          <p:nvPr/>
        </p:nvGraphicFramePr>
        <p:xfrm>
          <a:off x="7391400" y="4572000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3" imgW="1114425" imgH="838200" progId="Equation.3">
                  <p:embed/>
                </p:oleObj>
              </mc:Choice>
              <mc:Fallback>
                <p:oleObj name="" r:id="rId23" imgW="1114425" imgH="838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4572000"/>
                        <a:ext cx="1117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/>
          <p:nvPr/>
        </p:nvGraphicFramePr>
        <p:xfrm>
          <a:off x="533400" y="5505450"/>
          <a:ext cx="471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5" imgW="4714875" imgH="838200" progId="Equation.3">
                  <p:embed/>
                </p:oleObj>
              </mc:Choice>
              <mc:Fallback>
                <p:oleObj name="" r:id="rId25" imgW="4714875" imgH="838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5505450"/>
                        <a:ext cx="471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/>
          <p:nvPr/>
        </p:nvGraphicFramePr>
        <p:xfrm>
          <a:off x="5334000" y="5486400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7" imgW="1114425" imgH="838200" progId="Equation.3">
                  <p:embed/>
                </p:oleObj>
              </mc:Choice>
              <mc:Fallback>
                <p:oleObj name="" r:id="rId27" imgW="1114425" imgH="838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5486400"/>
                        <a:ext cx="1117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1" name="Object 4"/>
          <p:cNvGraphicFramePr/>
          <p:nvPr/>
        </p:nvGraphicFramePr>
        <p:xfrm>
          <a:off x="1003300" y="762000"/>
          <a:ext cx="754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" imgW="7543800" imgH="428625" progId="Equation.3">
                  <p:embed/>
                </p:oleObj>
              </mc:Choice>
              <mc:Fallback>
                <p:oleObj name="" r:id="rId1" imgW="7543800" imgH="428625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3300" y="762000"/>
                        <a:ext cx="7543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5"/>
          <p:cNvGraphicFramePr/>
          <p:nvPr/>
        </p:nvGraphicFramePr>
        <p:xfrm>
          <a:off x="711200" y="1346200"/>
          <a:ext cx="783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7839075" imgH="419100" progId="Equation.3">
                  <p:embed/>
                </p:oleObj>
              </mc:Choice>
              <mc:Fallback>
                <p:oleObj name="" r:id="rId3" imgW="7839075" imgH="4191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1200" y="1346200"/>
                        <a:ext cx="7835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6"/>
          <p:cNvGraphicFramePr/>
          <p:nvPr/>
        </p:nvGraphicFramePr>
        <p:xfrm>
          <a:off x="698500" y="1917700"/>
          <a:ext cx="787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5" imgW="7877175" imgH="419100" progId="Equation.3">
                  <p:embed/>
                </p:oleObj>
              </mc:Choice>
              <mc:Fallback>
                <p:oleObj name="" r:id="rId5" imgW="7877175" imgH="4191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1917700"/>
                        <a:ext cx="787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7"/>
          <p:cNvGraphicFramePr/>
          <p:nvPr/>
        </p:nvGraphicFramePr>
        <p:xfrm>
          <a:off x="685800" y="2489200"/>
          <a:ext cx="80137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7" imgW="8162925" imgH="419100" progId="Equation.3">
                  <p:embed/>
                </p:oleObj>
              </mc:Choice>
              <mc:Fallback>
                <p:oleObj name="" r:id="rId7" imgW="8162925" imgH="4191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489200"/>
                        <a:ext cx="8013700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8"/>
          <p:cNvGraphicFramePr/>
          <p:nvPr/>
        </p:nvGraphicFramePr>
        <p:xfrm>
          <a:off x="698500" y="3022600"/>
          <a:ext cx="77136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7667625" imgH="409575" progId="Equation.3">
                  <p:embed/>
                </p:oleObj>
              </mc:Choice>
              <mc:Fallback>
                <p:oleObj name="" r:id="rId9" imgW="7667625" imgH="409575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3022600"/>
                        <a:ext cx="7713663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9"/>
          <p:cNvGraphicFramePr/>
          <p:nvPr/>
        </p:nvGraphicFramePr>
        <p:xfrm>
          <a:off x="711200" y="3530600"/>
          <a:ext cx="791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11" imgW="8143875" imgH="419100" progId="Equation.3">
                  <p:embed/>
                </p:oleObj>
              </mc:Choice>
              <mc:Fallback>
                <p:oleObj name="" r:id="rId11" imgW="8143875" imgH="4191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1200" y="3530600"/>
                        <a:ext cx="7912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0"/>
          <p:cNvGraphicFramePr/>
          <p:nvPr/>
        </p:nvGraphicFramePr>
        <p:xfrm>
          <a:off x="698500" y="4064000"/>
          <a:ext cx="394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3" imgW="3943350" imgH="409575" progId="Equation.3">
                  <p:embed/>
                </p:oleObj>
              </mc:Choice>
              <mc:Fallback>
                <p:oleObj name="" r:id="rId13" imgW="3943350" imgH="409575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4064000"/>
                        <a:ext cx="3949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/>
          <p:nvPr/>
        </p:nvGraphicFramePr>
        <p:xfrm>
          <a:off x="1222375" y="4652963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5" imgW="466725" imgH="390525" progId="Equation.3">
                  <p:embed/>
                </p:oleObj>
              </mc:Choice>
              <mc:Fallback>
                <p:oleObj name="" r:id="rId15" imgW="466725" imgH="39052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22375" y="4652963"/>
                        <a:ext cx="469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/>
          <p:nvPr/>
        </p:nvGraphicFramePr>
        <p:xfrm>
          <a:off x="1689100" y="4622800"/>
          <a:ext cx="689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7" imgW="6896100" imgH="457200" progId="Equation.3">
                  <p:embed/>
                </p:oleObj>
              </mc:Choice>
              <mc:Fallback>
                <p:oleObj name="" r:id="rId17" imgW="6896100" imgH="457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4622800"/>
                        <a:ext cx="6896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/>
          <p:nvPr/>
        </p:nvGraphicFramePr>
        <p:xfrm>
          <a:off x="3517900" y="58801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9" imgW="904875" imgH="419100" progId="Equation.3">
                  <p:embed/>
                </p:oleObj>
              </mc:Choice>
              <mc:Fallback>
                <p:oleObj name="" r:id="rId19" imgW="904875" imgH="4191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7900" y="5880100"/>
                        <a:ext cx="901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/>
          <p:nvPr/>
        </p:nvGraphicFramePr>
        <p:xfrm>
          <a:off x="4419600" y="5613400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1" imgW="714375" imgH="838200" progId="Equation.3">
                  <p:embed/>
                </p:oleObj>
              </mc:Choice>
              <mc:Fallback>
                <p:oleObj name="" r:id="rId21" imgW="714375" imgH="838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5613400"/>
                        <a:ext cx="711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/>
          <p:nvPr/>
        </p:nvGraphicFramePr>
        <p:xfrm>
          <a:off x="698500" y="5207000"/>
          <a:ext cx="441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3" imgW="4419600" imgH="409575" progId="Equation.3">
                  <p:embed/>
                </p:oleObj>
              </mc:Choice>
              <mc:Fallback>
                <p:oleObj name="" r:id="rId23" imgW="4419600" imgH="40957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5207000"/>
                        <a:ext cx="4419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9877" name="Object 5"/>
          <p:cNvGraphicFramePr/>
          <p:nvPr/>
        </p:nvGraphicFramePr>
        <p:xfrm>
          <a:off x="965200" y="1219200"/>
          <a:ext cx="92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923925" imgH="419100" progId="Equation.3">
                  <p:embed/>
                </p:oleObj>
              </mc:Choice>
              <mc:Fallback>
                <p:oleObj name="" r:id="rId1" imgW="923925" imgH="4191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5200" y="1219200"/>
                        <a:ext cx="927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/>
          <p:nvPr/>
        </p:nvGraphicFramePr>
        <p:xfrm>
          <a:off x="1930400" y="1181100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2695575" imgH="419100" progId="Equation.3">
                  <p:embed/>
                </p:oleObj>
              </mc:Choice>
              <mc:Fallback>
                <p:oleObj name="" r:id="rId3" imgW="2695575" imgH="4191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0400" y="1181100"/>
                        <a:ext cx="2692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/>
          <p:nvPr/>
        </p:nvGraphicFramePr>
        <p:xfrm>
          <a:off x="4675188" y="1181100"/>
          <a:ext cx="313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3133725" imgH="419100" progId="Equation.3">
                  <p:embed/>
                </p:oleObj>
              </mc:Choice>
              <mc:Fallback>
                <p:oleObj name="" r:id="rId5" imgW="3133725" imgH="4191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75188" y="1181100"/>
                        <a:ext cx="3136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/>
          <p:nvPr/>
        </p:nvGraphicFramePr>
        <p:xfrm>
          <a:off x="1955800" y="1905000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2066925" imgH="419100" progId="Equation.3">
                  <p:embed/>
                </p:oleObj>
              </mc:Choice>
              <mc:Fallback>
                <p:oleObj name="" r:id="rId7" imgW="2066925" imgH="4191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55800" y="1905000"/>
                        <a:ext cx="2070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/>
          <p:cNvGraphicFramePr/>
          <p:nvPr/>
        </p:nvGraphicFramePr>
        <p:xfrm>
          <a:off x="4013200" y="1905000"/>
          <a:ext cx="266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2667000" imgH="419100" progId="Equation.3">
                  <p:embed/>
                </p:oleObj>
              </mc:Choice>
              <mc:Fallback>
                <p:oleObj name="" r:id="rId9" imgW="2667000" imgH="4191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13200" y="1905000"/>
                        <a:ext cx="2667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/>
          <p:nvPr/>
        </p:nvGraphicFramePr>
        <p:xfrm>
          <a:off x="6680200" y="1676400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1" imgW="1295400" imgH="838200" progId="Equation.3">
                  <p:embed/>
                </p:oleObj>
              </mc:Choice>
              <mc:Fallback>
                <p:oleObj name="" r:id="rId11" imgW="1295400" imgH="8382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0200" y="1676400"/>
                        <a:ext cx="1295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/>
          <p:nvPr/>
        </p:nvGraphicFramePr>
        <p:xfrm>
          <a:off x="8037513" y="1676400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3" imgW="714375" imgH="838200" progId="Equation.3">
                  <p:embed/>
                </p:oleObj>
              </mc:Choice>
              <mc:Fallback>
                <p:oleObj name="" r:id="rId13" imgW="714375" imgH="8382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37513" y="1676400"/>
                        <a:ext cx="711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2"/>
          <p:cNvGraphicFramePr/>
          <p:nvPr/>
        </p:nvGraphicFramePr>
        <p:xfrm>
          <a:off x="827088" y="2565400"/>
          <a:ext cx="787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5" imgW="7877175" imgH="419100" progId="Equation.3">
                  <p:embed/>
                </p:oleObj>
              </mc:Choice>
              <mc:Fallback>
                <p:oleObj name="" r:id="rId15" imgW="7877175" imgH="4191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2565400"/>
                        <a:ext cx="787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3"/>
          <p:cNvGraphicFramePr/>
          <p:nvPr/>
        </p:nvGraphicFramePr>
        <p:xfrm>
          <a:off x="742950" y="3136900"/>
          <a:ext cx="742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7" imgW="7429500" imgH="419100" progId="Equation.3">
                  <p:embed/>
                </p:oleObj>
              </mc:Choice>
              <mc:Fallback>
                <p:oleObj name="" r:id="rId17" imgW="7429500" imgH="4191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2950" y="3136900"/>
                        <a:ext cx="7429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/>
          <p:nvPr/>
        </p:nvGraphicFramePr>
        <p:xfrm>
          <a:off x="1143000" y="3733800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9" imgW="3771900" imgH="428625" progId="Equation.3">
                  <p:embed/>
                </p:oleObj>
              </mc:Choice>
              <mc:Fallback>
                <p:oleObj name="" r:id="rId19" imgW="3771900" imgH="42862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3733800"/>
                        <a:ext cx="3771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/>
          <p:nvPr/>
        </p:nvGraphicFramePr>
        <p:xfrm>
          <a:off x="2049463" y="4292600"/>
          <a:ext cx="542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1" imgW="5419725" imgH="428625" progId="Equation.3">
                  <p:embed/>
                </p:oleObj>
              </mc:Choice>
              <mc:Fallback>
                <p:oleObj name="" r:id="rId21" imgW="5419725" imgH="42862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49463" y="4292600"/>
                        <a:ext cx="542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/>
          <p:nvPr/>
        </p:nvGraphicFramePr>
        <p:xfrm>
          <a:off x="2057400" y="4800600"/>
          <a:ext cx="339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3" imgW="3390900" imgH="904875" progId="Equation.3">
                  <p:embed/>
                </p:oleObj>
              </mc:Choice>
              <mc:Fallback>
                <p:oleObj name="" r:id="rId23" imgW="3390900" imgH="90487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4800600"/>
                        <a:ext cx="33909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/>
          <p:nvPr/>
        </p:nvGraphicFramePr>
        <p:xfrm>
          <a:off x="5530850" y="4800600"/>
          <a:ext cx="95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5" imgW="952500" imgH="838200" progId="Equation.3">
                  <p:embed/>
                </p:oleObj>
              </mc:Choice>
              <mc:Fallback>
                <p:oleObj name="" r:id="rId25" imgW="952500" imgH="8382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30850" y="4800600"/>
                        <a:ext cx="952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/>
          <p:nvPr/>
        </p:nvGraphicFramePr>
        <p:xfrm>
          <a:off x="6496050" y="5105400"/>
          <a:ext cx="209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7" imgW="2095500" imgH="371475" progId="Equation.3">
                  <p:embed/>
                </p:oleObj>
              </mc:Choice>
              <mc:Fallback>
                <p:oleObj name="" r:id="rId27" imgW="2095500" imgH="37147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96050" y="5105400"/>
                        <a:ext cx="20955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/>
          <p:cNvGraphicFramePr/>
          <p:nvPr/>
        </p:nvGraphicFramePr>
        <p:xfrm>
          <a:off x="596900" y="5638800"/>
          <a:ext cx="748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29" imgW="7477125" imgH="838200" progId="Equation.3">
                  <p:embed/>
                </p:oleObj>
              </mc:Choice>
              <mc:Fallback>
                <p:oleObj name="" r:id="rId29" imgW="7477125" imgH="8382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6900" y="5638800"/>
                        <a:ext cx="7480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37690" y="470535"/>
            <a:ext cx="5240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第二个人抽的球票的概率为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48"/>
          <p:cNvSpPr txBox="1"/>
          <p:nvPr/>
        </p:nvSpPr>
        <p:spPr>
          <a:xfrm>
            <a:off x="457200" y="2311400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　　　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90" name="Object 2"/>
          <p:cNvGraphicFramePr/>
          <p:nvPr/>
        </p:nvGraphicFramePr>
        <p:xfrm>
          <a:off x="4514850" y="48704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48704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8" name="Rectangle 50"/>
          <p:cNvSpPr/>
          <p:nvPr/>
        </p:nvSpPr>
        <p:spPr>
          <a:xfrm>
            <a:off x="457200" y="2216786"/>
            <a:ext cx="8229600" cy="11988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有三个箱子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分别编号为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1,2,3. 1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号箱装有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个红球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个白球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,2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号箱装有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红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白球 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3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号箱装有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红球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某人从三箱中任取一箱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从中任意摸出一球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求取得红球的概率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219" name="Rectangle 51"/>
          <p:cNvSpPr/>
          <p:nvPr/>
        </p:nvSpPr>
        <p:spPr>
          <a:xfrm>
            <a:off x="492125" y="3941604"/>
            <a:ext cx="4151313" cy="11988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   记</a:t>
            </a:r>
            <a:r>
              <a:rPr lang="zh-CN" altLang="en-US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i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球取自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},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 eaLnBrk="0" hangingPunct="0"/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=1,2,3; 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 eaLnBrk="0" hangingPunct="0"/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B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={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取得红球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221" name="Rectangle 53"/>
          <p:cNvSpPr/>
          <p:nvPr/>
        </p:nvSpPr>
        <p:spPr>
          <a:xfrm>
            <a:off x="1015048" y="5818982"/>
            <a:ext cx="62090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发生总是伴随着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之一同时发生，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" name="Group 94"/>
          <p:cNvGrpSpPr/>
          <p:nvPr/>
        </p:nvGrpSpPr>
        <p:grpSpPr>
          <a:xfrm>
            <a:off x="5334000" y="3835400"/>
            <a:ext cx="3429000" cy="1143000"/>
            <a:chOff x="3360" y="2416"/>
            <a:chExt cx="2160" cy="720"/>
          </a:xfrm>
        </p:grpSpPr>
        <p:sp>
          <p:nvSpPr>
            <p:cNvPr id="37895" name="Rectangle 55"/>
            <p:cNvSpPr/>
            <p:nvPr/>
          </p:nvSpPr>
          <p:spPr>
            <a:xfrm>
              <a:off x="3360" y="2800"/>
              <a:ext cx="384" cy="336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Line 56"/>
            <p:cNvSpPr/>
            <p:nvPr/>
          </p:nvSpPr>
          <p:spPr>
            <a:xfrm flipV="1">
              <a:off x="3360" y="270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7" name="Line 57"/>
            <p:cNvSpPr/>
            <p:nvPr/>
          </p:nvSpPr>
          <p:spPr>
            <a:xfrm flipV="1">
              <a:off x="3744" y="270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8" name="Line 58"/>
            <p:cNvSpPr/>
            <p:nvPr/>
          </p:nvSpPr>
          <p:spPr>
            <a:xfrm flipV="1">
              <a:off x="3744" y="3040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9" name="Line 59"/>
            <p:cNvSpPr/>
            <p:nvPr/>
          </p:nvSpPr>
          <p:spPr>
            <a:xfrm>
              <a:off x="3936" y="270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0" name="Rectangle 60"/>
            <p:cNvSpPr/>
            <p:nvPr/>
          </p:nvSpPr>
          <p:spPr>
            <a:xfrm>
              <a:off x="4080" y="2800"/>
              <a:ext cx="384" cy="336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1" name="Line 61"/>
            <p:cNvSpPr/>
            <p:nvPr/>
          </p:nvSpPr>
          <p:spPr>
            <a:xfrm flipV="1">
              <a:off x="4080" y="270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2" name="Line 62"/>
            <p:cNvSpPr/>
            <p:nvPr/>
          </p:nvSpPr>
          <p:spPr>
            <a:xfrm flipV="1">
              <a:off x="4464" y="270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3" name="Line 63"/>
            <p:cNvSpPr/>
            <p:nvPr/>
          </p:nvSpPr>
          <p:spPr>
            <a:xfrm flipV="1">
              <a:off x="4464" y="3040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4" name="Line 64"/>
            <p:cNvSpPr/>
            <p:nvPr/>
          </p:nvSpPr>
          <p:spPr>
            <a:xfrm>
              <a:off x="4656" y="270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5" name="Rectangle 65"/>
            <p:cNvSpPr/>
            <p:nvPr/>
          </p:nvSpPr>
          <p:spPr>
            <a:xfrm>
              <a:off x="4848" y="2800"/>
              <a:ext cx="384" cy="336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Line 66"/>
            <p:cNvSpPr/>
            <p:nvPr/>
          </p:nvSpPr>
          <p:spPr>
            <a:xfrm flipV="1">
              <a:off x="4848" y="270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7" name="Line 67"/>
            <p:cNvSpPr/>
            <p:nvPr/>
          </p:nvSpPr>
          <p:spPr>
            <a:xfrm flipV="1">
              <a:off x="5232" y="270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8" name="Line 68"/>
            <p:cNvSpPr/>
            <p:nvPr/>
          </p:nvSpPr>
          <p:spPr>
            <a:xfrm>
              <a:off x="5040" y="270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9" name="Line 69"/>
            <p:cNvSpPr/>
            <p:nvPr/>
          </p:nvSpPr>
          <p:spPr>
            <a:xfrm flipV="1">
              <a:off x="5232" y="3040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0" name="Line 70"/>
            <p:cNvSpPr/>
            <p:nvPr/>
          </p:nvSpPr>
          <p:spPr>
            <a:xfrm>
              <a:off x="5424" y="270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7911" name="Group 71"/>
            <p:cNvGrpSpPr/>
            <p:nvPr/>
          </p:nvGrpSpPr>
          <p:grpSpPr>
            <a:xfrm>
              <a:off x="4992" y="2464"/>
              <a:ext cx="528" cy="144"/>
              <a:chOff x="4992" y="1488"/>
              <a:chExt cx="528" cy="144"/>
            </a:xfrm>
          </p:grpSpPr>
          <p:sp>
            <p:nvSpPr>
              <p:cNvPr id="37912" name="Oval 72"/>
              <p:cNvSpPr/>
              <p:nvPr/>
            </p:nvSpPr>
            <p:spPr>
              <a:xfrm>
                <a:off x="4992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13" name="Oval 73"/>
              <p:cNvSpPr/>
              <p:nvPr/>
            </p:nvSpPr>
            <p:spPr>
              <a:xfrm>
                <a:off x="5176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14" name="Oval 74"/>
              <p:cNvSpPr/>
              <p:nvPr/>
            </p:nvSpPr>
            <p:spPr>
              <a:xfrm>
                <a:off x="5368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7915" name="Group 75"/>
            <p:cNvGrpSpPr/>
            <p:nvPr/>
          </p:nvGrpSpPr>
          <p:grpSpPr>
            <a:xfrm>
              <a:off x="4216" y="2416"/>
              <a:ext cx="536" cy="288"/>
              <a:chOff x="4216" y="1440"/>
              <a:chExt cx="536" cy="288"/>
            </a:xfrm>
          </p:grpSpPr>
          <p:sp>
            <p:nvSpPr>
              <p:cNvPr id="37916" name="Line 76"/>
              <p:cNvSpPr/>
              <p:nvPr/>
            </p:nvSpPr>
            <p:spPr>
              <a:xfrm>
                <a:off x="4272" y="172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7" name="Oval 77"/>
              <p:cNvSpPr/>
              <p:nvPr/>
            </p:nvSpPr>
            <p:spPr>
              <a:xfrm>
                <a:off x="4216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18" name="Oval 78"/>
              <p:cNvSpPr/>
              <p:nvPr/>
            </p:nvSpPr>
            <p:spPr>
              <a:xfrm>
                <a:off x="4408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19" name="Oval 79"/>
              <p:cNvSpPr/>
              <p:nvPr/>
            </p:nvSpPr>
            <p:spPr>
              <a:xfrm>
                <a:off x="4504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20" name="Oval 80"/>
              <p:cNvSpPr/>
              <p:nvPr/>
            </p:nvSpPr>
            <p:spPr>
              <a:xfrm>
                <a:off x="4320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21" name="Oval 81"/>
              <p:cNvSpPr/>
              <p:nvPr/>
            </p:nvSpPr>
            <p:spPr>
              <a:xfrm>
                <a:off x="4600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7922" name="Group 82"/>
            <p:cNvGrpSpPr/>
            <p:nvPr/>
          </p:nvGrpSpPr>
          <p:grpSpPr>
            <a:xfrm>
              <a:off x="3408" y="2416"/>
              <a:ext cx="531" cy="288"/>
              <a:chOff x="3408" y="1440"/>
              <a:chExt cx="531" cy="288"/>
            </a:xfrm>
          </p:grpSpPr>
          <p:sp>
            <p:nvSpPr>
              <p:cNvPr id="37923" name="Line 83"/>
              <p:cNvSpPr/>
              <p:nvPr/>
            </p:nvSpPr>
            <p:spPr>
              <a:xfrm>
                <a:off x="3552" y="172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24" name="Oval 84"/>
              <p:cNvSpPr/>
              <p:nvPr/>
            </p:nvSpPr>
            <p:spPr>
              <a:xfrm>
                <a:off x="3408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25" name="Oval 85"/>
              <p:cNvSpPr/>
              <p:nvPr/>
            </p:nvSpPr>
            <p:spPr>
              <a:xfrm>
                <a:off x="3787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26" name="Oval 86"/>
              <p:cNvSpPr/>
              <p:nvPr/>
            </p:nvSpPr>
            <p:spPr>
              <a:xfrm>
                <a:off x="3597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27" name="Oval 87"/>
              <p:cNvSpPr/>
              <p:nvPr/>
            </p:nvSpPr>
            <p:spPr>
              <a:xfrm>
                <a:off x="3688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28" name="Oval 88"/>
              <p:cNvSpPr/>
              <p:nvPr/>
            </p:nvSpPr>
            <p:spPr>
              <a:xfrm>
                <a:off x="3496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257" name="Rectangle 89"/>
          <p:cNvSpPr/>
          <p:nvPr/>
        </p:nvSpPr>
        <p:spPr>
          <a:xfrm>
            <a:off x="782797" y="5284788"/>
            <a:ext cx="36810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其中 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两两互斥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259" name="Text Box 91"/>
          <p:cNvSpPr txBox="1"/>
          <p:nvPr/>
        </p:nvSpPr>
        <p:spPr>
          <a:xfrm>
            <a:off x="1116013" y="1339850"/>
            <a:ext cx="30956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看一个例子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endParaRPr lang="en-US" altLang="zh-CN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261" name="Rectangle 93"/>
          <p:cNvSpPr>
            <a:spLocks noChangeArrowheads="1"/>
          </p:cNvSpPr>
          <p:nvPr/>
        </p:nvSpPr>
        <p:spPr bwMode="auto">
          <a:xfrm>
            <a:off x="1119982" y="639763"/>
            <a:ext cx="303212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三、全概率公式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8" grpId="0"/>
      <p:bldP spid="7219" grpId="0"/>
      <p:bldP spid="7221" grpId="0"/>
      <p:bldP spid="7257" grpId="0"/>
      <p:bldP spid="72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51" name="Text Box 31"/>
          <p:cNvSpPr txBox="1"/>
          <p:nvPr/>
        </p:nvSpPr>
        <p:spPr>
          <a:xfrm>
            <a:off x="468313" y="5264150"/>
            <a:ext cx="8001000" cy="9772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将此例中所用的方法推广到一般的情形，就得到在概率计算中常用的</a:t>
            </a:r>
            <a:r>
              <a:rPr lang="zh-CN" altLang="en-US" b="1" dirty="0">
                <a:solidFill>
                  <a:srgbClr val="00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全概率公式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6352" name="AutoShape 32"/>
          <p:cNvSpPr/>
          <p:nvPr/>
        </p:nvSpPr>
        <p:spPr>
          <a:xfrm>
            <a:off x="468313" y="3240088"/>
            <a:ext cx="2087562" cy="1143000"/>
          </a:xfrm>
          <a:prstGeom prst="wedgeRoundRectCallout">
            <a:avLst>
              <a:gd name="adj1" fmla="val 96389"/>
              <a:gd name="adj2" fmla="val -71806"/>
              <a:gd name="adj3" fmla="val 16667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对求和中的每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一项运用乘法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公式得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6353" name="Rectangle 33"/>
          <p:cNvSpPr/>
          <p:nvPr/>
        </p:nvSpPr>
        <p:spPr>
          <a:xfrm>
            <a:off x="3036888" y="2481263"/>
            <a:ext cx="535146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54" name="Object 2"/>
          <p:cNvGraphicFramePr/>
          <p:nvPr/>
        </p:nvGraphicFramePr>
        <p:xfrm>
          <a:off x="3203575" y="3363595"/>
          <a:ext cx="46243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1704975" imgH="428625" progId="Equation.3">
                  <p:embed/>
                </p:oleObj>
              </mc:Choice>
              <mc:Fallback>
                <p:oleObj name="" r:id="rId1" imgW="1704975" imgH="42862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3575" y="3363595"/>
                        <a:ext cx="4624388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Rectangle 35"/>
          <p:cNvSpPr/>
          <p:nvPr/>
        </p:nvSpPr>
        <p:spPr>
          <a:xfrm>
            <a:off x="2830513" y="4607084"/>
            <a:ext cx="45815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代入数据计算得：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)=8/15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6356" name="Rectangle 36"/>
          <p:cNvSpPr/>
          <p:nvPr/>
        </p:nvSpPr>
        <p:spPr>
          <a:xfrm>
            <a:off x="658495" y="1901825"/>
            <a:ext cx="26263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运用加法公式得到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19" name="Text Box 37"/>
          <p:cNvSpPr txBox="1"/>
          <p:nvPr/>
        </p:nvSpPr>
        <p:spPr>
          <a:xfrm>
            <a:off x="539750" y="761683"/>
            <a:ext cx="6172200" cy="9531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即       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B= A</a:t>
            </a:r>
            <a:r>
              <a:rPr lang="en-US" altLang="zh-CN" sz="2800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B∪A</a:t>
            </a:r>
            <a:r>
              <a:rPr lang="en-US" altLang="zh-CN" sz="2800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 ∪ A</a:t>
            </a:r>
            <a:r>
              <a:rPr lang="en-US" altLang="zh-CN" sz="2800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zh-CN" altLang="en-US" sz="2800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0" hangingPunct="0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且      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两两互斥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1" grpId="0"/>
      <p:bldP spid="56352" grpId="0" animBg="1"/>
      <p:bldP spid="56353" grpId="0"/>
      <p:bldP spid="56355" grpId="0"/>
      <p:bldP spid="563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7" name="Object 2"/>
          <p:cNvGraphicFramePr/>
          <p:nvPr/>
        </p:nvGraphicFramePr>
        <p:xfrm>
          <a:off x="701358" y="80645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" imgW="762000" imgH="390525" progId="Equation.3">
                  <p:embed/>
                </p:oleObj>
              </mc:Choice>
              <mc:Fallback>
                <p:oleObj name="" r:id="rId1" imgW="762000" imgH="39052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358" y="806450"/>
                        <a:ext cx="762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6" name="Object 3"/>
          <p:cNvGraphicFramePr/>
          <p:nvPr/>
        </p:nvGraphicFramePr>
        <p:xfrm>
          <a:off x="1500505" y="786130"/>
          <a:ext cx="731393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" imgW="7458075" imgH="466725" progId="Equation.DSMT4">
                  <p:embed/>
                </p:oleObj>
              </mc:Choice>
              <mc:Fallback>
                <p:oleObj name="" r:id="rId3" imgW="7458075" imgH="466725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0505" y="786130"/>
                        <a:ext cx="7313930" cy="433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7" name="Object 4"/>
          <p:cNvGraphicFramePr/>
          <p:nvPr/>
        </p:nvGraphicFramePr>
        <p:xfrm>
          <a:off x="481013" y="1352550"/>
          <a:ext cx="427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5" imgW="4276725" imgH="409575" progId="Equation.3">
                  <p:embed/>
                </p:oleObj>
              </mc:Choice>
              <mc:Fallback>
                <p:oleObj name="" r:id="rId5" imgW="4276725" imgH="40957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1013" y="1352550"/>
                        <a:ext cx="4279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8" name="Object 5"/>
          <p:cNvGraphicFramePr/>
          <p:nvPr/>
        </p:nvGraphicFramePr>
        <p:xfrm>
          <a:off x="755650" y="1885950"/>
          <a:ext cx="335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7" imgW="3352800" imgH="466725" progId="Equation.3">
                  <p:embed/>
                </p:oleObj>
              </mc:Choice>
              <mc:Fallback>
                <p:oleObj name="" r:id="rId7" imgW="3352800" imgH="46672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1885950"/>
                        <a:ext cx="3352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9" name="Object 6"/>
          <p:cNvGraphicFramePr/>
          <p:nvPr/>
        </p:nvGraphicFramePr>
        <p:xfrm>
          <a:off x="718503" y="2489200"/>
          <a:ext cx="400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9" imgW="4000500" imgH="447675" progId="Equation.3">
                  <p:embed/>
                </p:oleObj>
              </mc:Choice>
              <mc:Fallback>
                <p:oleObj name="" r:id="rId9" imgW="4000500" imgH="44767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8503" y="2489200"/>
                        <a:ext cx="4000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80" name="Object 7"/>
          <p:cNvGraphicFramePr/>
          <p:nvPr/>
        </p:nvGraphicFramePr>
        <p:xfrm>
          <a:off x="494030" y="3028950"/>
          <a:ext cx="815340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1" imgW="8162925" imgH="457200" progId="Equation.3">
                  <p:embed/>
                </p:oleObj>
              </mc:Choice>
              <mc:Fallback>
                <p:oleObj name="" r:id="rId11" imgW="8162925" imgH="4572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030" y="3028950"/>
                        <a:ext cx="8153400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81" name="Object 8"/>
          <p:cNvGraphicFramePr/>
          <p:nvPr/>
        </p:nvGraphicFramePr>
        <p:xfrm>
          <a:off x="398463" y="3613150"/>
          <a:ext cx="290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3" imgW="2905125" imgH="409575" progId="Equation.3">
                  <p:embed/>
                </p:oleObj>
              </mc:Choice>
              <mc:Fallback>
                <p:oleObj name="" r:id="rId13" imgW="2905125" imgH="40957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8463" y="3613150"/>
                        <a:ext cx="2908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82" name="Object 9"/>
          <p:cNvGraphicFramePr/>
          <p:nvPr/>
        </p:nvGraphicFramePr>
        <p:xfrm>
          <a:off x="1144588" y="4202113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5" imgW="904875" imgH="381000" progId="Equation.3">
                  <p:embed/>
                </p:oleObj>
              </mc:Choice>
              <mc:Fallback>
                <p:oleObj name="" r:id="rId15" imgW="904875" imgH="3810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CC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4588" y="4202113"/>
                        <a:ext cx="901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83" name="Object 10"/>
          <p:cNvGraphicFramePr/>
          <p:nvPr/>
        </p:nvGraphicFramePr>
        <p:xfrm>
          <a:off x="2092643" y="4202113"/>
          <a:ext cx="651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7" imgW="6515100" imgH="457200" progId="Equation.3">
                  <p:embed/>
                </p:oleObj>
              </mc:Choice>
              <mc:Fallback>
                <p:oleObj name="" r:id="rId17" imgW="6515100" imgH="4572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92643" y="4202113"/>
                        <a:ext cx="6515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84" name="Object 11"/>
          <p:cNvGraphicFramePr/>
          <p:nvPr/>
        </p:nvGraphicFramePr>
        <p:xfrm>
          <a:off x="611188" y="4735513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9" imgW="3533775" imgH="419100" progId="Equation.3">
                  <p:embed/>
                </p:oleObj>
              </mc:Choice>
              <mc:Fallback>
                <p:oleObj name="" r:id="rId19" imgW="3533775" imgH="4191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4735513"/>
                        <a:ext cx="3530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85" name="Object 12"/>
          <p:cNvGraphicFramePr/>
          <p:nvPr/>
        </p:nvGraphicFramePr>
        <p:xfrm>
          <a:off x="4071938" y="4748213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21" imgW="4381500" imgH="447675" progId="Equation.3">
                  <p:embed/>
                </p:oleObj>
              </mc:Choice>
              <mc:Fallback>
                <p:oleObj name="" r:id="rId21" imgW="4381500" imgH="44767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71938" y="4748213"/>
                        <a:ext cx="4381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86" name="Text Box 78"/>
          <p:cNvSpPr txBox="1"/>
          <p:nvPr/>
        </p:nvSpPr>
        <p:spPr>
          <a:xfrm>
            <a:off x="539750" y="5217478"/>
            <a:ext cx="288131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一个事件发生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87" name="Object 13"/>
          <p:cNvGraphicFramePr/>
          <p:nvPr/>
        </p:nvGraphicFramePr>
        <p:xfrm>
          <a:off x="787400" y="5734050"/>
          <a:ext cx="764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23" imgW="7639050" imgH="447675" progId="Equation.3">
                  <p:embed/>
                </p:oleObj>
              </mc:Choice>
              <mc:Fallback>
                <p:oleObj name="" r:id="rId23" imgW="7639050" imgH="44767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7400" y="5734050"/>
                        <a:ext cx="7645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1" name="Object 2"/>
          <p:cNvGraphicFramePr/>
          <p:nvPr/>
        </p:nvGraphicFramePr>
        <p:xfrm>
          <a:off x="977900" y="755015"/>
          <a:ext cx="107124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1028700" imgH="390525" progId="Equation.DSMT4">
                  <p:embed/>
                </p:oleObj>
              </mc:Choice>
              <mc:Fallback>
                <p:oleObj name="" r:id="rId1" imgW="1028700" imgH="390525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7900" y="755015"/>
                        <a:ext cx="1071245" cy="393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3"/>
          <p:cNvGraphicFramePr/>
          <p:nvPr/>
        </p:nvGraphicFramePr>
        <p:xfrm>
          <a:off x="2051050" y="742950"/>
          <a:ext cx="433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" imgW="4324350" imgH="447675" progId="Equation.3">
                  <p:embed/>
                </p:oleObj>
              </mc:Choice>
              <mc:Fallback>
                <p:oleObj name="" r:id="rId3" imgW="4324350" imgH="44767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742950"/>
                        <a:ext cx="4330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4"/>
          <p:cNvGraphicFramePr/>
          <p:nvPr/>
        </p:nvGraphicFramePr>
        <p:xfrm>
          <a:off x="6299200" y="762000"/>
          <a:ext cx="203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5" imgW="2028825" imgH="428625" progId="Equation.3">
                  <p:embed/>
                </p:oleObj>
              </mc:Choice>
              <mc:Fallback>
                <p:oleObj name="" r:id="rId5" imgW="2028825" imgH="428625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99200" y="762000"/>
                        <a:ext cx="2032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5"/>
          <p:cNvGraphicFramePr/>
          <p:nvPr/>
        </p:nvGraphicFramePr>
        <p:xfrm>
          <a:off x="742950" y="1263650"/>
          <a:ext cx="772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7724775" imgH="466725" progId="Equation.3">
                  <p:embed/>
                </p:oleObj>
              </mc:Choice>
              <mc:Fallback>
                <p:oleObj name="" r:id="rId7" imgW="7724775" imgH="46672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2950" y="1263650"/>
                        <a:ext cx="7721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6"/>
          <p:cNvGraphicFramePr/>
          <p:nvPr/>
        </p:nvGraphicFramePr>
        <p:xfrm>
          <a:off x="825500" y="1879600"/>
          <a:ext cx="497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9" imgW="4972050" imgH="409575" progId="Equation.3">
                  <p:embed/>
                </p:oleObj>
              </mc:Choice>
              <mc:Fallback>
                <p:oleObj name="" r:id="rId9" imgW="4972050" imgH="409575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5500" y="1879600"/>
                        <a:ext cx="4978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7"/>
          <p:cNvGraphicFramePr/>
          <p:nvPr/>
        </p:nvGraphicFramePr>
        <p:xfrm>
          <a:off x="2286000" y="2247900"/>
          <a:ext cx="386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1" imgW="3857625" imgH="952500" progId="Equation.3">
                  <p:embed/>
                </p:oleObj>
              </mc:Choice>
              <mc:Fallback>
                <p:oleObj name="" r:id="rId11" imgW="3857625" imgH="9525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CC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2247900"/>
                        <a:ext cx="3860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8"/>
          <p:cNvGraphicFramePr/>
          <p:nvPr/>
        </p:nvGraphicFramePr>
        <p:xfrm>
          <a:off x="1320800" y="3175000"/>
          <a:ext cx="81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3" imgW="809625" imgH="381000" progId="Equation.3">
                  <p:embed/>
                </p:oleObj>
              </mc:Choice>
              <mc:Fallback>
                <p:oleObj name="" r:id="rId13" imgW="809625" imgH="3810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0800" y="3175000"/>
                        <a:ext cx="812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9"/>
          <p:cNvGraphicFramePr/>
          <p:nvPr/>
        </p:nvGraphicFramePr>
        <p:xfrm>
          <a:off x="2362200" y="3175000"/>
          <a:ext cx="78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5" imgW="790575" imgH="381000" progId="Equation.3">
                  <p:embed/>
                </p:oleObj>
              </mc:Choice>
              <mc:Fallback>
                <p:oleObj name="" r:id="rId15" imgW="790575" imgH="3810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3175000"/>
                        <a:ext cx="787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10"/>
          <p:cNvGraphicFramePr/>
          <p:nvPr/>
        </p:nvGraphicFramePr>
        <p:xfrm>
          <a:off x="3234690" y="3255645"/>
          <a:ext cx="1043940" cy="30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7" imgW="990600" imgH="266700" progId="Equation.3">
                  <p:embed/>
                </p:oleObj>
              </mc:Choice>
              <mc:Fallback>
                <p:oleObj name="" r:id="rId17" imgW="990600" imgH="2667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4690" y="3255645"/>
                        <a:ext cx="1043940" cy="30035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9" name="Object 11"/>
          <p:cNvGraphicFramePr/>
          <p:nvPr/>
        </p:nvGraphicFramePr>
        <p:xfrm>
          <a:off x="4419600" y="3200400"/>
          <a:ext cx="363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9" imgW="3629025" imgH="428625" progId="Equation.3">
                  <p:embed/>
                </p:oleObj>
              </mc:Choice>
              <mc:Fallback>
                <p:oleObj name="" r:id="rId19" imgW="3629025" imgH="42862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3200400"/>
                        <a:ext cx="3632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12"/>
          <p:cNvGraphicFramePr/>
          <p:nvPr/>
        </p:nvGraphicFramePr>
        <p:xfrm>
          <a:off x="3530600" y="3708400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21" imgW="3857625" imgH="428625" progId="Equation.3">
                  <p:embed/>
                </p:oleObj>
              </mc:Choice>
              <mc:Fallback>
                <p:oleObj name="" r:id="rId21" imgW="3857625" imgH="428625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30600" y="3708400"/>
                        <a:ext cx="3860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1" name="Object 13"/>
          <p:cNvGraphicFramePr/>
          <p:nvPr/>
        </p:nvGraphicFramePr>
        <p:xfrm>
          <a:off x="838200" y="4191000"/>
          <a:ext cx="82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23" imgW="828675" imgH="381000" progId="Equation.3">
                  <p:embed/>
                </p:oleObj>
              </mc:Choice>
              <mc:Fallback>
                <p:oleObj name="" r:id="rId23" imgW="828675" imgH="3810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4191000"/>
                        <a:ext cx="825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2" name="Object 14"/>
          <p:cNvGraphicFramePr/>
          <p:nvPr/>
        </p:nvGraphicFramePr>
        <p:xfrm>
          <a:off x="1695450" y="4241800"/>
          <a:ext cx="449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25" imgW="4495800" imgH="485775" progId="Equation.3">
                  <p:embed/>
                </p:oleObj>
              </mc:Choice>
              <mc:Fallback>
                <p:oleObj name="" r:id="rId25" imgW="4495800" imgH="485775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5450" y="4241800"/>
                        <a:ext cx="4495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3" name="Object 15"/>
          <p:cNvGraphicFramePr/>
          <p:nvPr/>
        </p:nvGraphicFramePr>
        <p:xfrm>
          <a:off x="1200150" y="4775200"/>
          <a:ext cx="608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27" imgW="6076950" imgH="428625" progId="Equation.3">
                  <p:embed/>
                </p:oleObj>
              </mc:Choice>
              <mc:Fallback>
                <p:oleObj name="" r:id="rId27" imgW="6076950" imgH="42862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0150" y="4775200"/>
                        <a:ext cx="608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4" name="Object 16"/>
          <p:cNvGraphicFramePr/>
          <p:nvPr/>
        </p:nvGraphicFramePr>
        <p:xfrm>
          <a:off x="2006600" y="5384800"/>
          <a:ext cx="607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29" imgW="6067425" imgH="428625" progId="Equation.3">
                  <p:embed/>
                </p:oleObj>
              </mc:Choice>
              <mc:Fallback>
                <p:oleObj name="" r:id="rId29" imgW="6067425" imgH="42862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6600" y="5384800"/>
                        <a:ext cx="607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5" name="Object 17"/>
          <p:cNvGraphicFramePr/>
          <p:nvPr/>
        </p:nvGraphicFramePr>
        <p:xfrm>
          <a:off x="2032000" y="5727700"/>
          <a:ext cx="299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1" imgW="3000375" imgH="952500" progId="Equation.3">
                  <p:embed/>
                </p:oleObj>
              </mc:Choice>
              <mc:Fallback>
                <p:oleObj name="" r:id="rId31" imgW="3000375" imgH="9525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32000" y="5727700"/>
                        <a:ext cx="2997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5" name="Object 2"/>
          <p:cNvGraphicFramePr/>
          <p:nvPr/>
        </p:nvGraphicFramePr>
        <p:xfrm>
          <a:off x="1104900" y="1158875"/>
          <a:ext cx="386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" imgW="3857625" imgH="952500" progId="Equation.3">
                  <p:embed/>
                </p:oleObj>
              </mc:Choice>
              <mc:Fallback>
                <p:oleObj name="" r:id="rId1" imgW="3857625" imgH="9525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C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4900" y="1158875"/>
                        <a:ext cx="3860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1"/>
          <p:cNvGrpSpPr/>
          <p:nvPr/>
        </p:nvGrpSpPr>
        <p:grpSpPr bwMode="auto">
          <a:xfrm>
            <a:off x="0" y="0"/>
            <a:ext cx="0" cy="0"/>
            <a:chOff x="3120" y="808"/>
            <a:chExt cx="2016" cy="248"/>
          </a:xfrm>
          <a:noFill/>
        </p:grpSpPr>
      </p:grpSp>
      <p:grpSp>
        <p:nvGrpSpPr>
          <p:cNvPr id="5" name="Group 34"/>
          <p:cNvGrpSpPr/>
          <p:nvPr/>
        </p:nvGrpSpPr>
        <p:grpSpPr bwMode="auto">
          <a:xfrm>
            <a:off x="0" y="0"/>
            <a:ext cx="0" cy="0"/>
            <a:chOff x="544" y="1424"/>
            <a:chExt cx="5024" cy="1984"/>
          </a:xfrm>
          <a:noFill/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08" name="Rectangle 48"/>
          <p:cNvSpPr/>
          <p:nvPr/>
        </p:nvSpPr>
        <p:spPr>
          <a:xfrm>
            <a:off x="250825" y="2166938"/>
            <a:ext cx="8353425" cy="939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>
              <a:lnSpc>
                <a:spcPct val="11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某一事件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的发生有各种可能的原因</a:t>
            </a:r>
            <a:r>
              <a:rPr lang="zh-CN" altLang="en-US" b="1" i="1" baseline="-25000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，如果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是由原因</a:t>
            </a:r>
            <a:r>
              <a:rPr lang="en-US" altLang="zh-CN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b="1" i="1" baseline="-25000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 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=1,2,…,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所引起，则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发生的概率是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43010" name="Object 2"/>
          <p:cNvGraphicFramePr/>
          <p:nvPr/>
        </p:nvGraphicFramePr>
        <p:xfrm>
          <a:off x="4441825" y="395922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1825" y="3959225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0" name="Text Box 50"/>
          <p:cNvSpPr txBox="1"/>
          <p:nvPr/>
        </p:nvSpPr>
        <p:spPr>
          <a:xfrm>
            <a:off x="457200" y="4454049"/>
            <a:ext cx="6705600" cy="136461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</a:t>
            </a:r>
            <a:r>
              <a:rPr lang="zh-CN" altLang="en-US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每一原因都可能导致</a:t>
            </a:r>
            <a:r>
              <a:rPr lang="en-US" altLang="zh-CN" b="1" i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发生，故</a:t>
            </a:r>
            <a:r>
              <a:rPr lang="en-US" altLang="zh-CN" b="1" i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发生的概率是各原因引起</a:t>
            </a:r>
            <a:r>
              <a:rPr lang="en-US" altLang="zh-CN" b="1" i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发生概率的总和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，即全概率公式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5411" name="Rectangle 51"/>
          <p:cNvSpPr/>
          <p:nvPr/>
        </p:nvSpPr>
        <p:spPr>
          <a:xfrm>
            <a:off x="1962150" y="3419475"/>
            <a:ext cx="412115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412" name="Picture 52" descr="TALK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42175" y="3838575"/>
            <a:ext cx="1438275" cy="275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413" name="Rectangle 53"/>
          <p:cNvSpPr/>
          <p:nvPr/>
        </p:nvSpPr>
        <p:spPr>
          <a:xfrm>
            <a:off x="6148547" y="1109187"/>
            <a:ext cx="23075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32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全概率公式</a:t>
            </a:r>
            <a:r>
              <a:rPr lang="en-US" altLang="zh-CN" sz="32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3200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015" name="Rectangle 54"/>
          <p:cNvSpPr/>
          <p:nvPr/>
        </p:nvSpPr>
        <p:spPr>
          <a:xfrm>
            <a:off x="989013" y="1170464"/>
            <a:ext cx="51701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我们还可以从另一个角度去理解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8" grpId="0"/>
      <p:bldP spid="15410" grpId="0"/>
      <p:bldP spid="15411" grpId="0"/>
      <p:bldP spid="154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77" name="Rectangle 37"/>
          <p:cNvSpPr/>
          <p:nvPr/>
        </p:nvSpPr>
        <p:spPr>
          <a:xfrm>
            <a:off x="611188" y="1025525"/>
            <a:ext cx="7993062" cy="1568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由此可以形象地把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全概率公式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看成为“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由原因推结果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”，每个原因对结果的发生有一定的“作用”，即结果发生的可能性与各种原因的“作用”大小有关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全概率公式表达了它们之间的关系 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258888" y="2887663"/>
            <a:ext cx="4953000" cy="3278187"/>
            <a:chOff x="1008" y="2092"/>
            <a:chExt cx="3120" cy="2065"/>
          </a:xfrm>
        </p:grpSpPr>
        <p:graphicFrame>
          <p:nvGraphicFramePr>
            <p:cNvPr id="44035" name="Object 2"/>
            <p:cNvGraphicFramePr/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" imgW="114300" imgH="215265" progId="Equation.3">
                    <p:embed/>
                  </p:oleObj>
                </mc:Choice>
                <mc:Fallback>
                  <p:oleObj name="" r:id="rId1" imgW="114300" imgH="215265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6" name="Rectangle 40"/>
            <p:cNvSpPr/>
            <p:nvPr/>
          </p:nvSpPr>
          <p:spPr>
            <a:xfrm>
              <a:off x="1008" y="2256"/>
              <a:ext cx="3120" cy="1872"/>
            </a:xfrm>
            <a:prstGeom prst="rect">
              <a:avLst/>
            </a:prstGeom>
            <a:solidFill>
              <a:srgbClr val="6600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7" name="Oval 41" descr="棕色大理石"/>
            <p:cNvSpPr/>
            <p:nvPr/>
          </p:nvSpPr>
          <p:spPr>
            <a:xfrm>
              <a:off x="1824" y="2688"/>
              <a:ext cx="1296" cy="1200"/>
            </a:xfrm>
            <a:prstGeom prst="ellipse">
              <a:avLst/>
            </a:prstGeom>
            <a:blipFill rotWithShape="0">
              <a:blip r:embed="rId3"/>
            </a:blipFill>
            <a:ln w="9525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8" name="Line 42"/>
            <p:cNvSpPr/>
            <p:nvPr/>
          </p:nvSpPr>
          <p:spPr>
            <a:xfrm>
              <a:off x="2112" y="2304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39" name="Line 43"/>
            <p:cNvSpPr/>
            <p:nvPr/>
          </p:nvSpPr>
          <p:spPr>
            <a:xfrm>
              <a:off x="1008" y="3168"/>
              <a:ext cx="31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0" name="Line 44"/>
            <p:cNvSpPr/>
            <p:nvPr/>
          </p:nvSpPr>
          <p:spPr>
            <a:xfrm>
              <a:off x="2688" y="2304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1" name="Line 45"/>
            <p:cNvSpPr/>
            <p:nvPr/>
          </p:nvSpPr>
          <p:spPr>
            <a:xfrm>
              <a:off x="2112" y="3552"/>
              <a:ext cx="20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2" name="Rectangle 46"/>
            <p:cNvSpPr/>
            <p:nvPr/>
          </p:nvSpPr>
          <p:spPr>
            <a:xfrm>
              <a:off x="1255" y="2544"/>
              <a:ext cx="3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Rectangle 47"/>
            <p:cNvSpPr/>
            <p:nvPr/>
          </p:nvSpPr>
          <p:spPr>
            <a:xfrm>
              <a:off x="1255" y="3456"/>
              <a:ext cx="3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4" name="Rectangle 48"/>
            <p:cNvSpPr/>
            <p:nvPr/>
          </p:nvSpPr>
          <p:spPr>
            <a:xfrm>
              <a:off x="2256" y="2208"/>
              <a:ext cx="42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5" name="Rectangle 49"/>
            <p:cNvSpPr/>
            <p:nvPr/>
          </p:nvSpPr>
          <p:spPr>
            <a:xfrm>
              <a:off x="2263" y="3168"/>
              <a:ext cx="3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6" name="Rectangle 50"/>
            <p:cNvSpPr/>
            <p:nvPr/>
          </p:nvSpPr>
          <p:spPr>
            <a:xfrm>
              <a:off x="3271" y="2496"/>
              <a:ext cx="3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7" name="Rectangle 51"/>
            <p:cNvSpPr/>
            <p:nvPr/>
          </p:nvSpPr>
          <p:spPr>
            <a:xfrm>
              <a:off x="3511" y="3168"/>
              <a:ext cx="3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8" name="Rectangle 52"/>
            <p:cNvSpPr/>
            <p:nvPr/>
          </p:nvSpPr>
          <p:spPr>
            <a:xfrm>
              <a:off x="2119" y="3792"/>
              <a:ext cx="3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Rectangle 53"/>
            <p:cNvSpPr/>
            <p:nvPr/>
          </p:nvSpPr>
          <p:spPr>
            <a:xfrm>
              <a:off x="3271" y="3696"/>
              <a:ext cx="3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Rectangle 54"/>
            <p:cNvSpPr/>
            <p:nvPr/>
          </p:nvSpPr>
          <p:spPr>
            <a:xfrm>
              <a:off x="2305" y="2832"/>
              <a:ext cx="2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95" name="Rectangle 55"/>
          <p:cNvSpPr/>
          <p:nvPr/>
        </p:nvSpPr>
        <p:spPr>
          <a:xfrm>
            <a:off x="6398419" y="4053841"/>
            <a:ext cx="163830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诸</a:t>
            </a:r>
            <a:r>
              <a:rPr lang="en-US" altLang="zh-CN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b="1" i="1" baseline="-25000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是原因</a:t>
            </a:r>
            <a:endParaRPr lang="zh-CN" altLang="en-US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是结果</a:t>
            </a:r>
            <a:endParaRPr lang="zh-CN" altLang="zh-CN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7" grpId="0"/>
      <p:bldP spid="358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8" name="Rectangle 10"/>
          <p:cNvSpPr/>
          <p:nvPr/>
        </p:nvSpPr>
        <p:spPr>
          <a:xfrm>
            <a:off x="1776413" y="4006850"/>
            <a:ext cx="2435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)=3/10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0" name="Rectangle 12"/>
          <p:cNvSpPr/>
          <p:nvPr/>
        </p:nvSpPr>
        <p:spPr>
          <a:xfrm>
            <a:off x="457200" y="1002506"/>
            <a:ext cx="8218488" cy="1641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又如，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件产品中有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件正品，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件次品，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件正品中有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件一等品，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件二等品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现从这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件中任取一件，记</a:t>
            </a:r>
            <a:endParaRPr lang="zh-CN" altLang="en-US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021" name="Rectangle 13"/>
          <p:cNvSpPr/>
          <p:nvPr/>
        </p:nvSpPr>
        <p:spPr>
          <a:xfrm>
            <a:off x="3667284" y="3144997"/>
            <a:ext cx="25857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取到正品}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196" name="AutoShape 18"/>
          <p:cNvSpPr/>
          <p:nvPr/>
        </p:nvSpPr>
        <p:spPr>
          <a:xfrm rot="-3847604">
            <a:off x="7772400" y="2490788"/>
            <a:ext cx="1371600" cy="304800"/>
          </a:xfrm>
          <a:prstGeom prst="lef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56" name="Rectangle 48"/>
          <p:cNvSpPr/>
          <p:nvPr/>
        </p:nvSpPr>
        <p:spPr>
          <a:xfrm>
            <a:off x="1060609" y="3141822"/>
            <a:ext cx="31413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取到一等品}，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8198" name="Group 59"/>
          <p:cNvGrpSpPr/>
          <p:nvPr/>
        </p:nvGrpSpPr>
        <p:grpSpPr>
          <a:xfrm>
            <a:off x="6248400" y="3405188"/>
            <a:ext cx="2601913" cy="1981200"/>
            <a:chOff x="3744" y="2256"/>
            <a:chExt cx="1783" cy="1342"/>
          </a:xfrm>
        </p:grpSpPr>
        <p:graphicFrame>
          <p:nvGraphicFramePr>
            <p:cNvPr id="8199" name="Object 49"/>
            <p:cNvGraphicFramePr/>
            <p:nvPr/>
          </p:nvGraphicFramePr>
          <p:xfrm>
            <a:off x="3984" y="2304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5508625" imgH="2317750" progId="MS_ClipArt_Gallery.2">
                    <p:embed/>
                  </p:oleObj>
                </mc:Choice>
                <mc:Fallback>
                  <p:oleObj name="" r:id="rId1" imgW="5508625" imgH="2317750" progId="MS_ClipArt_Gallery.2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84" y="2304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50"/>
            <p:cNvGraphicFramePr/>
            <p:nvPr/>
          </p:nvGraphicFramePr>
          <p:xfrm>
            <a:off x="4512" y="2256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5508625" imgH="2317750" progId="MS_ClipArt_Gallery.2">
                    <p:embed/>
                  </p:oleObj>
                </mc:Choice>
                <mc:Fallback>
                  <p:oleObj name="" r:id="rId3" imgW="5508625" imgH="2317750" progId="MS_ClipArt_Gallery.2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12" y="2256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51"/>
            <p:cNvGraphicFramePr/>
            <p:nvPr/>
          </p:nvGraphicFramePr>
          <p:xfrm>
            <a:off x="4272" y="2592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4" imgW="5508625" imgH="2317750" progId="MS_ClipArt_Gallery.2">
                    <p:embed/>
                  </p:oleObj>
                </mc:Choice>
                <mc:Fallback>
                  <p:oleObj name="" r:id="rId4" imgW="5508625" imgH="2317750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72" y="2592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52"/>
            <p:cNvGraphicFramePr/>
            <p:nvPr/>
          </p:nvGraphicFramePr>
          <p:xfrm>
            <a:off x="3744" y="2640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5508625" imgH="2317750" progId="MS_ClipArt_Gallery.2">
                    <p:embed/>
                  </p:oleObj>
                </mc:Choice>
                <mc:Fallback>
                  <p:oleObj name="" r:id="rId5" imgW="5508625" imgH="2317750" progId="MS_ClipArt_Gallery.2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44" y="2640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53"/>
            <p:cNvGraphicFramePr/>
            <p:nvPr/>
          </p:nvGraphicFramePr>
          <p:xfrm>
            <a:off x="4704" y="2784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6" imgW="5508625" imgH="2317750" progId="MS_ClipArt_Gallery.2">
                    <p:embed/>
                  </p:oleObj>
                </mc:Choice>
                <mc:Fallback>
                  <p:oleObj name="" r:id="rId6" imgW="5508625" imgH="2317750" progId="MS_ClipArt_Gallery.2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04" y="2784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54"/>
            <p:cNvGraphicFramePr/>
            <p:nvPr/>
          </p:nvGraphicFramePr>
          <p:xfrm>
            <a:off x="4464" y="3024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5508625" imgH="2317750" progId="MS_ClipArt_Gallery.2">
                    <p:embed/>
                  </p:oleObj>
                </mc:Choice>
                <mc:Fallback>
                  <p:oleObj name="" r:id="rId7" imgW="5508625" imgH="2317750" progId="MS_ClipArt_Gallery.2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64" y="3024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55"/>
            <p:cNvGraphicFramePr/>
            <p:nvPr/>
          </p:nvGraphicFramePr>
          <p:xfrm>
            <a:off x="3840" y="2928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8" imgW="5508625" imgH="2317750" progId="MS_ClipArt_Gallery.2">
                    <p:embed/>
                  </p:oleObj>
                </mc:Choice>
                <mc:Fallback>
                  <p:oleObj name="" r:id="rId8" imgW="5508625" imgH="2317750" progId="MS_ClipArt_Gallery.2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2928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56"/>
            <p:cNvGraphicFramePr/>
            <p:nvPr/>
          </p:nvGraphicFramePr>
          <p:xfrm>
            <a:off x="3744" y="3216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5505450" imgH="2314575" progId="MS_ClipArt_Gallery.2">
                    <p:embed/>
                  </p:oleObj>
                </mc:Choice>
                <mc:Fallback>
                  <p:oleObj name="" r:id="rId9" imgW="5505450" imgH="2314575" progId="MS_ClipArt_Gallery.2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606060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474747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44" y="3216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57"/>
            <p:cNvGraphicFramePr/>
            <p:nvPr/>
          </p:nvGraphicFramePr>
          <p:xfrm>
            <a:off x="4848" y="2592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1" imgW="5505450" imgH="2314575" progId="MS_ClipArt_Gallery.2">
                    <p:embed/>
                  </p:oleObj>
                </mc:Choice>
                <mc:Fallback>
                  <p:oleObj name="" r:id="rId11" imgW="5505450" imgH="2314575" progId="MS_ClipArt_Gallery.2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474747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606060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2592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58"/>
            <p:cNvGraphicFramePr/>
            <p:nvPr/>
          </p:nvGraphicFramePr>
          <p:xfrm>
            <a:off x="4464" y="3312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5505450" imgH="2314575" progId="MS_ClipArt_Gallery.2">
                    <p:embed/>
                  </p:oleObj>
                </mc:Choice>
                <mc:Fallback>
                  <p:oleObj name="" r:id="rId13" imgW="5505450" imgH="2314575" progId="MS_ClipArt_Gallery.2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474747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60606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4" y="3312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4"/>
          <p:cNvGrpSpPr/>
          <p:nvPr/>
        </p:nvGrpSpPr>
        <p:grpSpPr>
          <a:xfrm>
            <a:off x="381000" y="4813300"/>
            <a:ext cx="5341938" cy="1136650"/>
            <a:chOff x="432" y="2064"/>
            <a:chExt cx="3365" cy="716"/>
          </a:xfrm>
        </p:grpSpPr>
        <p:sp>
          <p:nvSpPr>
            <p:cNvPr id="8210" name="Rectangle 14"/>
            <p:cNvSpPr/>
            <p:nvPr/>
          </p:nvSpPr>
          <p:spPr>
            <a:xfrm>
              <a:off x="432" y="2208"/>
              <a:ext cx="14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32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2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lang="en-US" altLang="zh-CN" sz="32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B)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11" name="Object 62"/>
            <p:cNvGraphicFramePr/>
            <p:nvPr/>
          </p:nvGraphicFramePr>
          <p:xfrm>
            <a:off x="1584" y="2064"/>
            <a:ext cx="221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5" imgW="1333500" imgH="428625" progId="Equation.3">
                    <p:embed/>
                  </p:oleObj>
                </mc:Choice>
                <mc:Fallback>
                  <p:oleObj name="" r:id="rId15" imgW="1333500" imgH="42862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4" y="2064"/>
                          <a:ext cx="2213" cy="7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2" name="Text Box 66"/>
          <p:cNvSpPr txBox="1"/>
          <p:nvPr/>
        </p:nvSpPr>
        <p:spPr>
          <a:xfrm>
            <a:off x="468313" y="3933825"/>
            <a:ext cx="57626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则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/>
      <p:bldP spid="43020" grpId="0"/>
      <p:bldP spid="43021" grpId="0"/>
      <p:bldP spid="430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2" name="Text Box 2"/>
          <p:cNvSpPr txBox="1"/>
          <p:nvPr/>
        </p:nvSpPr>
        <p:spPr>
          <a:xfrm>
            <a:off x="1259205" y="980440"/>
            <a:ext cx="6172200" cy="1308735"/>
          </a:xfrm>
          <a:prstGeom prst="rect">
            <a:avLst/>
          </a:prstGeom>
          <a:noFill/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件产品中有 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件不合格品，从中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不放回地取两次，每次一件，求取出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的第二件为不合格品的概率。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0163" name="Text Box 3"/>
          <p:cNvSpPr txBox="1"/>
          <p:nvPr/>
        </p:nvSpPr>
        <p:spPr>
          <a:xfrm>
            <a:off x="611188" y="2708275"/>
            <a:ext cx="7924800" cy="134683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66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</a:t>
            </a:r>
            <a:r>
              <a:rPr lang="zh-CN" altLang="en-US" dirty="0">
                <a:solidFill>
                  <a:srgbClr val="00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设  </a:t>
            </a:r>
            <a:r>
              <a:rPr lang="en-US" altLang="zh-CN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 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 “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第一次取得不合格品”， 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</a:t>
            </a:r>
            <a:r>
              <a:rPr lang="en-US" altLang="zh-CN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 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 “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第二次取得不合格品”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由全概率公式得：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220164" name="Object 4"/>
          <p:cNvGraphicFramePr/>
          <p:nvPr/>
        </p:nvGraphicFramePr>
        <p:xfrm>
          <a:off x="1187450" y="4365625"/>
          <a:ext cx="5319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2286000" imgH="228600" progId="Equation.DSMT4">
                  <p:embed/>
                </p:oleObj>
              </mc:Choice>
              <mc:Fallback>
                <p:oleObj name="" r:id="rId1" imgW="2286000" imgH="228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4365625"/>
                        <a:ext cx="531971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5" name="Text Box 5"/>
          <p:cNvSpPr txBox="1"/>
          <p:nvPr/>
        </p:nvSpPr>
        <p:spPr>
          <a:xfrm>
            <a:off x="1979613" y="4941888"/>
            <a:ext cx="44958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(3/10)×(2/9)+(7/10)×(3/9)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0166" name="Text Box 6"/>
          <p:cNvSpPr txBox="1"/>
          <p:nvPr/>
        </p:nvSpPr>
        <p:spPr>
          <a:xfrm>
            <a:off x="6012498" y="4941888"/>
            <a:ext cx="12192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3/10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0167" name="Text Box 7"/>
          <p:cNvSpPr txBox="1"/>
          <p:nvPr/>
        </p:nvSpPr>
        <p:spPr>
          <a:xfrm>
            <a:off x="467995" y="980440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66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dirty="0">
                <a:solidFill>
                  <a:srgbClr val="66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dirty="0">
              <a:solidFill>
                <a:srgbClr val="66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charRg st="2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charRg st="2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charRg st="5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charRg st="58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bldLvl="0" animBg="1"/>
      <p:bldP spid="220163" grpId="0" build="p"/>
      <p:bldP spid="220165" grpId="0"/>
      <p:bldP spid="220166" grpId="0"/>
      <p:bldP spid="2201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Rectangle 2"/>
          <p:cNvSpPr>
            <a:spLocks noGrp="1" noChangeArrowheads="1"/>
          </p:cNvSpPr>
          <p:nvPr>
            <p:ph idx="1"/>
          </p:nvPr>
        </p:nvSpPr>
        <p:spPr>
          <a:xfrm>
            <a:off x="714375" y="1000125"/>
            <a:ext cx="7929563" cy="3886200"/>
          </a:xfrm>
        </p:spPr>
        <p:txBody>
          <a:bodyPr vert="horz" wrap="square" lIns="91440" tIns="45720" rIns="91440" bIns="45720" numCol="1" anchor="t" anchorCtr="0" compatLnSpc="1"/>
          <a:p>
            <a:pPr marL="381000" marR="0" indent="-3810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张彩票中有一张中奖，从中不返回地摸取，记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kumimoji="0" lang="en-US" altLang="zh-CN" sz="2800" b="0" i="1" u="none" strike="noStrike" kern="0" cap="none" spc="0" normalizeH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为“第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次摸到中奖券” ，则 </a:t>
            </a:r>
            <a:endParaRPr kumimoji="0" lang="zh-CN" altLang="en-US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81000" marR="0" indent="-3810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(1) 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=1/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.</a:t>
            </a:r>
            <a:endParaRPr kumimoji="0" lang="en-US" altLang="zh-CN" sz="2800" b="0" i="1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81000" marR="0" indent="-3810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(2) 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可用全概率公式计算得 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)=1/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.</a:t>
            </a:r>
            <a:endParaRPr kumimoji="0" lang="en-US" altLang="zh-CN" sz="2800" b="0" i="1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81000" marR="0" indent="-3810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(3) 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可用归纳法计算得</a:t>
            </a:r>
            <a:endParaRPr kumimoji="0" lang="zh-CN" altLang="en-US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kumimoji="0" lang="en-US" altLang="zh-CN" sz="2800" b="0" i="1" u="none" strike="noStrike" kern="0" cap="none" spc="0" normalizeH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)=1/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,     i=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1, 2, ……,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n.</a:t>
            </a:r>
            <a:endParaRPr kumimoji="0" lang="en-US" altLang="zh-CN" sz="2800" b="0" i="1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xfrm>
            <a:off x="2147888" y="401638"/>
            <a:ext cx="4383088" cy="723900"/>
          </a:xfrm>
          <a:ln w="3810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摸 彩 模 型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build="p"/>
      <p:bldP spid="22221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205355"/>
            <a:ext cx="7995920" cy="3168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张彩票中有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张中奖，从中不返回地摸取，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记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kumimoji="0" lang="en-US" altLang="zh-CN" sz="2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为“第 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次摸到奖券” ，则  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kumimoji="0" lang="en-US" altLang="zh-CN" sz="2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=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,     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1, 2, ……,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n</a:t>
            </a:r>
            <a:endParaRPr kumimoji="0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结论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不论先后，中彩机会</a:t>
            </a:r>
            <a:r>
              <a:rPr kumimoji="0" lang="zh-CN" alt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是一样的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>
          <a:xfrm>
            <a:off x="1893888" y="530225"/>
            <a:ext cx="5059363" cy="785813"/>
          </a:xfrm>
          <a:ln w="3810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摸 彩 模 型 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续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build="p"/>
      <p:bldP spid="224259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450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964613" cy="366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甲口袋有</a:t>
            </a:r>
            <a:r>
              <a: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只白球、</a:t>
            </a:r>
            <a:r>
              <a: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只黑球；乙口袋有</a:t>
            </a:r>
            <a:r>
              <a: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只白球、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Tx/>
              <a:buNone/>
              <a:defRPr/>
            </a:pPr>
            <a:r>
              <a:rPr kumimoji="0" lang="zh-CN" altLang="en-US" sz="3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</a:t>
            </a:r>
            <a:r>
              <a: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只黑球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从甲口袋任取一球放入乙口袋，然后从乙口袋中任取一球，求从乙口袋中取出的是白 球的概率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概率为：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471613" y="530225"/>
            <a:ext cx="5959475" cy="717550"/>
          </a:xfrm>
          <a:ln w="3810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j-cs"/>
              </a:rPr>
              <a:t>全概率公式的例题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graphicFrame>
        <p:nvGraphicFramePr>
          <p:cNvPr id="232452" name="Object 4"/>
          <p:cNvGraphicFramePr/>
          <p:nvPr/>
        </p:nvGraphicFramePr>
        <p:xfrm>
          <a:off x="2249488" y="3898900"/>
          <a:ext cx="45243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1904365" imgH="393700" progId="Equation.DSMT4">
                  <p:embed/>
                </p:oleObj>
              </mc:Choice>
              <mc:Fallback>
                <p:oleObj name="" r:id="rId1" imgW="1904365" imgH="3937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49488" y="3898900"/>
                        <a:ext cx="4524375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/>
      <p:bldP spid="232451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3" name="Rectangle 23"/>
          <p:cNvSpPr/>
          <p:nvPr/>
        </p:nvSpPr>
        <p:spPr>
          <a:xfrm>
            <a:off x="468313" y="4159251"/>
            <a:ext cx="43434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/>
            <a:r>
              <a:rPr lang="zh-CN" altLang="en-US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该球取自哪号箱的可能性最大</a:t>
            </a:r>
            <a:r>
              <a:rPr lang="en-US" altLang="zh-CN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?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985" name="Rectangle 25"/>
          <p:cNvSpPr/>
          <p:nvPr/>
        </p:nvSpPr>
        <p:spPr>
          <a:xfrm>
            <a:off x="468313" y="5022691"/>
            <a:ext cx="8035925" cy="11988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这一类问题是“</a:t>
            </a:r>
            <a:r>
              <a:rPr lang="zh-CN" altLang="en-US" b="1" dirty="0">
                <a:solidFill>
                  <a:srgbClr val="00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已知结果求原因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在实际中更为常见，它所求的是条件概率，是已知某结果发生条件下，探求各原因发生可能性大小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986" name="Rectangle 26"/>
          <p:cNvSpPr/>
          <p:nvPr/>
        </p:nvSpPr>
        <p:spPr>
          <a:xfrm>
            <a:off x="457200" y="2136616"/>
            <a:ext cx="4800600" cy="11988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某人从任一箱中任意摸出一球，</a:t>
            </a:r>
            <a:r>
              <a:rPr lang="zh-CN" altLang="en-US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发现是红球</a:t>
            </a:r>
            <a:r>
              <a:rPr lang="en-US" altLang="zh-CN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求该球是取自</a:t>
            </a:r>
            <a:r>
              <a:rPr lang="en-US" altLang="zh-CN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号箱的概率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7550150" y="1412875"/>
            <a:ext cx="1319213" cy="592138"/>
            <a:chOff x="4848" y="816"/>
            <a:chExt cx="831" cy="373"/>
          </a:xfrm>
        </p:grpSpPr>
        <p:pic>
          <p:nvPicPr>
            <p:cNvPr id="57349" name="Picture 28" descr="HANDRCV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7F0000"/>
                </a:clrFrom>
                <a:clrTo>
                  <a:srgbClr val="FFCC99"/>
                </a:clrTo>
              </a:clrChange>
            </a:blip>
            <a:stretch>
              <a:fillRect/>
            </a:stretch>
          </p:blipFill>
          <p:spPr>
            <a:xfrm>
              <a:off x="4848" y="816"/>
              <a:ext cx="831" cy="3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7350" name="Oval 29"/>
            <p:cNvSpPr/>
            <p:nvPr/>
          </p:nvSpPr>
          <p:spPr>
            <a:xfrm>
              <a:off x="4888" y="816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90" name="AutoShape 30"/>
          <p:cNvSpPr/>
          <p:nvPr/>
        </p:nvSpPr>
        <p:spPr>
          <a:xfrm rot="-2215889">
            <a:off x="6026150" y="2063750"/>
            <a:ext cx="1676400" cy="228600"/>
          </a:xfrm>
          <a:prstGeom prst="leftArrow">
            <a:avLst>
              <a:gd name="adj1" fmla="val 50000"/>
              <a:gd name="adj2" fmla="val 183197"/>
            </a:avLst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1"/>
          <p:cNvGrpSpPr/>
          <p:nvPr/>
        </p:nvGrpSpPr>
        <p:grpSpPr>
          <a:xfrm>
            <a:off x="5076825" y="2873375"/>
            <a:ext cx="3692525" cy="1219200"/>
            <a:chOff x="3290" y="1632"/>
            <a:chExt cx="2326" cy="768"/>
          </a:xfrm>
        </p:grpSpPr>
        <p:sp>
          <p:nvSpPr>
            <p:cNvPr id="57353" name="Rectangle 32"/>
            <p:cNvSpPr/>
            <p:nvPr/>
          </p:nvSpPr>
          <p:spPr>
            <a:xfrm>
              <a:off x="3456" y="2064"/>
              <a:ext cx="384" cy="336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54" name="Line 33"/>
            <p:cNvSpPr/>
            <p:nvPr/>
          </p:nvSpPr>
          <p:spPr>
            <a:xfrm flipV="1">
              <a:off x="3456" y="1968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5" name="Line 34"/>
            <p:cNvSpPr/>
            <p:nvPr/>
          </p:nvSpPr>
          <p:spPr>
            <a:xfrm flipV="1">
              <a:off x="3840" y="1968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6" name="Line 35"/>
            <p:cNvSpPr/>
            <p:nvPr/>
          </p:nvSpPr>
          <p:spPr>
            <a:xfrm flipV="1">
              <a:off x="3840" y="230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357" name="Group 36"/>
            <p:cNvGrpSpPr/>
            <p:nvPr/>
          </p:nvGrpSpPr>
          <p:grpSpPr>
            <a:xfrm>
              <a:off x="4032" y="1680"/>
              <a:ext cx="1584" cy="720"/>
              <a:chOff x="4032" y="1680"/>
              <a:chExt cx="1584" cy="720"/>
            </a:xfrm>
          </p:grpSpPr>
          <p:sp>
            <p:nvSpPr>
              <p:cNvPr id="57358" name="Line 37"/>
              <p:cNvSpPr/>
              <p:nvPr/>
            </p:nvSpPr>
            <p:spPr>
              <a:xfrm>
                <a:off x="4032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59" name="Rectangle 38"/>
              <p:cNvSpPr/>
              <p:nvPr/>
            </p:nvSpPr>
            <p:spPr>
              <a:xfrm>
                <a:off x="4176" y="2064"/>
                <a:ext cx="384" cy="336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0" name="Line 39"/>
              <p:cNvSpPr/>
              <p:nvPr/>
            </p:nvSpPr>
            <p:spPr>
              <a:xfrm flipV="1">
                <a:off x="4176" y="1968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1" name="Line 40"/>
              <p:cNvSpPr/>
              <p:nvPr/>
            </p:nvSpPr>
            <p:spPr>
              <a:xfrm flipV="1">
                <a:off x="4560" y="1968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2" name="Line 41"/>
              <p:cNvSpPr/>
              <p:nvPr/>
            </p:nvSpPr>
            <p:spPr>
              <a:xfrm flipV="1">
                <a:off x="4560" y="2304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3" name="Line 42"/>
              <p:cNvSpPr/>
              <p:nvPr/>
            </p:nvSpPr>
            <p:spPr>
              <a:xfrm>
                <a:off x="4752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4" name="Rectangle 43"/>
              <p:cNvSpPr/>
              <p:nvPr/>
            </p:nvSpPr>
            <p:spPr>
              <a:xfrm>
                <a:off x="4944" y="2064"/>
                <a:ext cx="384" cy="336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5" name="Line 44"/>
              <p:cNvSpPr/>
              <p:nvPr/>
            </p:nvSpPr>
            <p:spPr>
              <a:xfrm flipV="1">
                <a:off x="4944" y="1968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6" name="Line 45"/>
              <p:cNvSpPr/>
              <p:nvPr/>
            </p:nvSpPr>
            <p:spPr>
              <a:xfrm flipV="1">
                <a:off x="5328" y="1968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7" name="Line 46"/>
              <p:cNvSpPr/>
              <p:nvPr/>
            </p:nvSpPr>
            <p:spPr>
              <a:xfrm>
                <a:off x="5136" y="196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8" name="Line 47"/>
              <p:cNvSpPr/>
              <p:nvPr/>
            </p:nvSpPr>
            <p:spPr>
              <a:xfrm flipV="1">
                <a:off x="5328" y="2304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9" name="Line 48"/>
              <p:cNvSpPr/>
              <p:nvPr/>
            </p:nvSpPr>
            <p:spPr>
              <a:xfrm>
                <a:off x="5520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70" name="Oval 49"/>
              <p:cNvSpPr/>
              <p:nvPr/>
            </p:nvSpPr>
            <p:spPr>
              <a:xfrm>
                <a:off x="5088" y="172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71" name="Oval 50"/>
              <p:cNvSpPr/>
              <p:nvPr/>
            </p:nvSpPr>
            <p:spPr>
              <a:xfrm>
                <a:off x="5272" y="172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72" name="Oval 51"/>
              <p:cNvSpPr/>
              <p:nvPr/>
            </p:nvSpPr>
            <p:spPr>
              <a:xfrm>
                <a:off x="5464" y="172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7373" name="Group 52"/>
              <p:cNvGrpSpPr/>
              <p:nvPr/>
            </p:nvGrpSpPr>
            <p:grpSpPr>
              <a:xfrm>
                <a:off x="4312" y="1680"/>
                <a:ext cx="536" cy="288"/>
                <a:chOff x="4216" y="1440"/>
                <a:chExt cx="536" cy="288"/>
              </a:xfrm>
            </p:grpSpPr>
            <p:sp>
              <p:nvSpPr>
                <p:cNvPr id="57374" name="Line 53"/>
                <p:cNvSpPr/>
                <p:nvPr/>
              </p:nvSpPr>
              <p:spPr>
                <a:xfrm>
                  <a:off x="4272" y="1728"/>
                  <a:ext cx="3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5" name="Oval 54"/>
                <p:cNvSpPr/>
                <p:nvPr/>
              </p:nvSpPr>
              <p:spPr>
                <a:xfrm>
                  <a:off x="4216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6" name="Oval 55"/>
                <p:cNvSpPr/>
                <p:nvPr/>
              </p:nvSpPr>
              <p:spPr>
                <a:xfrm>
                  <a:off x="4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7" name="Oval 56"/>
                <p:cNvSpPr/>
                <p:nvPr/>
              </p:nvSpPr>
              <p:spPr>
                <a:xfrm>
                  <a:off x="4504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8" name="Oval 57"/>
                <p:cNvSpPr/>
                <p:nvPr/>
              </p:nvSpPr>
              <p:spPr>
                <a:xfrm>
                  <a:off x="4320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9" name="Oval 58"/>
                <p:cNvSpPr/>
                <p:nvPr/>
              </p:nvSpPr>
              <p:spPr>
                <a:xfrm>
                  <a:off x="4600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380" name="Line 59"/>
            <p:cNvSpPr/>
            <p:nvPr/>
          </p:nvSpPr>
          <p:spPr>
            <a:xfrm>
              <a:off x="3648" y="196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81" name="Rectangle 60"/>
            <p:cNvSpPr/>
            <p:nvPr/>
          </p:nvSpPr>
          <p:spPr>
            <a:xfrm>
              <a:off x="3290" y="1632"/>
              <a:ext cx="788" cy="327"/>
            </a:xfrm>
            <a:prstGeom prst="rect">
              <a:avLst/>
            </a:prstGeom>
            <a:solidFill>
              <a:srgbClr val="660033"/>
            </a:solidFill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红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白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21" name="Rectangle 61"/>
          <p:cNvSpPr/>
          <p:nvPr/>
        </p:nvSpPr>
        <p:spPr>
          <a:xfrm>
            <a:off x="570865" y="3440906"/>
            <a:ext cx="11664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或者问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1022" name="Rectangle 62"/>
          <p:cNvSpPr>
            <a:spLocks noChangeArrowheads="1"/>
          </p:cNvSpPr>
          <p:nvPr/>
        </p:nvSpPr>
        <p:spPr bwMode="auto">
          <a:xfrm>
            <a:off x="1175544" y="696913"/>
            <a:ext cx="303212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四、贝叶斯公式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41023" name="Text Box 63"/>
          <p:cNvSpPr txBox="1"/>
          <p:nvPr/>
        </p:nvSpPr>
        <p:spPr>
          <a:xfrm>
            <a:off x="1189038" y="1397000"/>
            <a:ext cx="30956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看一个例子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endParaRPr lang="en-US" altLang="zh-CN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3" grpId="0"/>
      <p:bldP spid="40985" grpId="0"/>
      <p:bldP spid="40986" grpId="0"/>
      <p:bldP spid="40990" grpId="0" animBg="1"/>
      <p:bldP spid="41021" grpId="0"/>
      <p:bldP spid="410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69" name="Object 2"/>
          <p:cNvGraphicFramePr/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6"/>
          <p:cNvSpPr/>
          <p:nvPr/>
        </p:nvSpPr>
        <p:spPr>
          <a:xfrm>
            <a:off x="1010126" y="1674337"/>
            <a:ext cx="750951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接下来我们介绍为解决这类问题而引出的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5313" name="Rectangle 17"/>
          <p:cNvSpPr/>
          <p:nvPr/>
        </p:nvSpPr>
        <p:spPr>
          <a:xfrm>
            <a:off x="3462973" y="3065939"/>
            <a:ext cx="2218055" cy="583565"/>
          </a:xfrm>
          <a:prstGeom prst="rect">
            <a:avLst/>
          </a:prstGeom>
          <a:solidFill>
            <a:srgbClr val="660033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charset="-122"/>
                <a:ea typeface="华文楷体" panose="02010600040101010101" charset="-122"/>
              </a:rPr>
              <a:t>贝叶斯公式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/>
      <p:bldP spid="55313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400" name="Rectangle 8"/>
          <p:cNvSpPr/>
          <p:nvPr/>
        </p:nvSpPr>
        <p:spPr>
          <a:xfrm>
            <a:off x="457200" y="925830"/>
            <a:ext cx="8229600" cy="21583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有三个箱子，分别编号为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1,2,3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号箱装有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个红球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个白球，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号箱装有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红球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白球，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号箱装有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红球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某人从三箱中任取一箱，从中任意摸出一球，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发现是红球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求该球是取自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号箱的概率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9394" name="Rectangle 9"/>
          <p:cNvSpPr/>
          <p:nvPr/>
        </p:nvSpPr>
        <p:spPr>
          <a:xfrm>
            <a:off x="2781300" y="5416550"/>
            <a:ext cx="609600" cy="53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Line 10"/>
          <p:cNvSpPr/>
          <p:nvPr/>
        </p:nvSpPr>
        <p:spPr>
          <a:xfrm flipV="1">
            <a:off x="2781300" y="526415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96" name="Line 11"/>
          <p:cNvSpPr/>
          <p:nvPr/>
        </p:nvSpPr>
        <p:spPr>
          <a:xfrm flipV="1">
            <a:off x="3390900" y="526415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97" name="Line 12"/>
          <p:cNvSpPr/>
          <p:nvPr/>
        </p:nvSpPr>
        <p:spPr>
          <a:xfrm flipV="1">
            <a:off x="3390900" y="579755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9398" name="Group 13"/>
          <p:cNvGrpSpPr/>
          <p:nvPr/>
        </p:nvGrpSpPr>
        <p:grpSpPr>
          <a:xfrm>
            <a:off x="3695700" y="4806950"/>
            <a:ext cx="2514600" cy="1143000"/>
            <a:chOff x="4032" y="1680"/>
            <a:chExt cx="1584" cy="720"/>
          </a:xfrm>
        </p:grpSpPr>
        <p:sp>
          <p:nvSpPr>
            <p:cNvPr id="59399" name="Line 14"/>
            <p:cNvSpPr/>
            <p:nvPr/>
          </p:nvSpPr>
          <p:spPr>
            <a:xfrm>
              <a:off x="4032" y="196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" name="Rectangle 15"/>
            <p:cNvSpPr/>
            <p:nvPr/>
          </p:nvSpPr>
          <p:spPr>
            <a:xfrm>
              <a:off x="4176" y="2064"/>
              <a:ext cx="384" cy="336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1" name="Line 16"/>
            <p:cNvSpPr/>
            <p:nvPr/>
          </p:nvSpPr>
          <p:spPr>
            <a:xfrm flipV="1">
              <a:off x="4176" y="1968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2" name="Line 17"/>
            <p:cNvSpPr/>
            <p:nvPr/>
          </p:nvSpPr>
          <p:spPr>
            <a:xfrm flipV="1">
              <a:off x="4560" y="1968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3" name="Line 18"/>
            <p:cNvSpPr/>
            <p:nvPr/>
          </p:nvSpPr>
          <p:spPr>
            <a:xfrm flipV="1">
              <a:off x="4560" y="230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4" name="Line 19"/>
            <p:cNvSpPr/>
            <p:nvPr/>
          </p:nvSpPr>
          <p:spPr>
            <a:xfrm>
              <a:off x="4752" y="196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5" name="Rectangle 20"/>
            <p:cNvSpPr/>
            <p:nvPr/>
          </p:nvSpPr>
          <p:spPr>
            <a:xfrm>
              <a:off x="4944" y="2064"/>
              <a:ext cx="384" cy="336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6" name="Line 21"/>
            <p:cNvSpPr/>
            <p:nvPr/>
          </p:nvSpPr>
          <p:spPr>
            <a:xfrm flipV="1">
              <a:off x="4944" y="1968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7" name="Line 22"/>
            <p:cNvSpPr/>
            <p:nvPr/>
          </p:nvSpPr>
          <p:spPr>
            <a:xfrm flipV="1">
              <a:off x="5328" y="1968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8" name="Line 23"/>
            <p:cNvSpPr/>
            <p:nvPr/>
          </p:nvSpPr>
          <p:spPr>
            <a:xfrm>
              <a:off x="5136" y="196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9" name="Line 24"/>
            <p:cNvSpPr/>
            <p:nvPr/>
          </p:nvSpPr>
          <p:spPr>
            <a:xfrm flipV="1">
              <a:off x="5328" y="230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0" name="Line 25"/>
            <p:cNvSpPr/>
            <p:nvPr/>
          </p:nvSpPr>
          <p:spPr>
            <a:xfrm>
              <a:off x="5520" y="196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1" name="Oval 26"/>
            <p:cNvSpPr/>
            <p:nvPr/>
          </p:nvSpPr>
          <p:spPr>
            <a:xfrm>
              <a:off x="5088" y="1728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2" name="Oval 27"/>
            <p:cNvSpPr/>
            <p:nvPr/>
          </p:nvSpPr>
          <p:spPr>
            <a:xfrm>
              <a:off x="5272" y="1728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3" name="Oval 28"/>
            <p:cNvSpPr/>
            <p:nvPr/>
          </p:nvSpPr>
          <p:spPr>
            <a:xfrm>
              <a:off x="5464" y="1728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9414" name="Group 29"/>
            <p:cNvGrpSpPr/>
            <p:nvPr/>
          </p:nvGrpSpPr>
          <p:grpSpPr>
            <a:xfrm>
              <a:off x="4312" y="1680"/>
              <a:ext cx="536" cy="288"/>
              <a:chOff x="4216" y="1440"/>
              <a:chExt cx="536" cy="288"/>
            </a:xfrm>
          </p:grpSpPr>
          <p:sp>
            <p:nvSpPr>
              <p:cNvPr id="59415" name="Line 30"/>
              <p:cNvSpPr/>
              <p:nvPr/>
            </p:nvSpPr>
            <p:spPr>
              <a:xfrm>
                <a:off x="4272" y="172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9416" name="Oval 31"/>
              <p:cNvSpPr/>
              <p:nvPr/>
            </p:nvSpPr>
            <p:spPr>
              <a:xfrm>
                <a:off x="4216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7" name="Oval 32"/>
              <p:cNvSpPr/>
              <p:nvPr/>
            </p:nvSpPr>
            <p:spPr>
              <a:xfrm>
                <a:off x="4408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8" name="Oval 33"/>
              <p:cNvSpPr/>
              <p:nvPr/>
            </p:nvSpPr>
            <p:spPr>
              <a:xfrm>
                <a:off x="4504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9" name="Oval 34"/>
              <p:cNvSpPr/>
              <p:nvPr/>
            </p:nvSpPr>
            <p:spPr>
              <a:xfrm>
                <a:off x="4320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20" name="Oval 35"/>
              <p:cNvSpPr/>
              <p:nvPr/>
            </p:nvSpPr>
            <p:spPr>
              <a:xfrm>
                <a:off x="4600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9421" name="Line 36"/>
          <p:cNvSpPr/>
          <p:nvPr/>
        </p:nvSpPr>
        <p:spPr>
          <a:xfrm>
            <a:off x="3086100" y="52641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" name="Group 37"/>
          <p:cNvGrpSpPr/>
          <p:nvPr/>
        </p:nvGrpSpPr>
        <p:grpSpPr>
          <a:xfrm>
            <a:off x="4991100" y="3435350"/>
            <a:ext cx="1319213" cy="592138"/>
            <a:chOff x="4848" y="816"/>
            <a:chExt cx="831" cy="373"/>
          </a:xfrm>
        </p:grpSpPr>
        <p:pic>
          <p:nvPicPr>
            <p:cNvPr id="59423" name="Picture 38" descr="HANDRCV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7F0000"/>
                </a:clrFrom>
                <a:clrTo>
                  <a:srgbClr val="FFCC99"/>
                </a:clrTo>
              </a:clrChange>
            </a:blip>
            <a:stretch>
              <a:fillRect/>
            </a:stretch>
          </p:blipFill>
          <p:spPr>
            <a:xfrm>
              <a:off x="4848" y="816"/>
              <a:ext cx="831" cy="3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9424" name="Oval 39"/>
            <p:cNvSpPr/>
            <p:nvPr/>
          </p:nvSpPr>
          <p:spPr>
            <a:xfrm>
              <a:off x="4888" y="816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25" name="Rectangle 40"/>
          <p:cNvSpPr/>
          <p:nvPr/>
        </p:nvSpPr>
        <p:spPr>
          <a:xfrm>
            <a:off x="2514600" y="4730750"/>
            <a:ext cx="1257300" cy="519113"/>
          </a:xfrm>
          <a:prstGeom prst="rect">
            <a:avLst/>
          </a:prstGeom>
          <a:solidFill>
            <a:srgbClr val="660033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白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41"/>
          <p:cNvGrpSpPr/>
          <p:nvPr/>
        </p:nvGrpSpPr>
        <p:grpSpPr>
          <a:xfrm>
            <a:off x="3467100" y="3541713"/>
            <a:ext cx="1676400" cy="731837"/>
            <a:chOff x="2184" y="2083"/>
            <a:chExt cx="1056" cy="461"/>
          </a:xfrm>
        </p:grpSpPr>
        <p:graphicFrame>
          <p:nvGraphicFramePr>
            <p:cNvPr id="59427" name="Object 2"/>
            <p:cNvGraphicFramePr/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" imgW="114300" imgH="215265" progId="Equation.3">
                    <p:embed/>
                  </p:oleObj>
                </mc:Choice>
                <mc:Fallback>
                  <p:oleObj name="" r:id="rId2" imgW="114300" imgH="21526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8" name="AutoShape 43"/>
            <p:cNvSpPr/>
            <p:nvPr/>
          </p:nvSpPr>
          <p:spPr>
            <a:xfrm rot="-2215889">
              <a:off x="2184" y="2400"/>
              <a:ext cx="1056" cy="144"/>
            </a:xfrm>
            <a:prstGeom prst="leftArrow">
              <a:avLst>
                <a:gd name="adj1" fmla="val 50000"/>
                <a:gd name="adj2" fmla="val 183197"/>
              </a:avLst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9" name="Rectangle 44"/>
            <p:cNvSpPr/>
            <p:nvPr/>
          </p:nvSpPr>
          <p:spPr>
            <a:xfrm>
              <a:off x="2540" y="2083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72" name="Rectangle 16"/>
          <p:cNvSpPr/>
          <p:nvPr/>
        </p:nvSpPr>
        <p:spPr>
          <a:xfrm>
            <a:off x="390525" y="814546"/>
            <a:ext cx="5334000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某人从任一箱中任意摸出一球，</a:t>
            </a:r>
            <a:r>
              <a:rPr lang="zh-CN" altLang="en-US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发现是红球，求该球是取自</a:t>
            </a:r>
            <a:r>
              <a:rPr lang="en-US" altLang="zh-CN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号箱的概率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9473" name="Object 2"/>
          <p:cNvGraphicFramePr/>
          <p:nvPr/>
        </p:nvGraphicFramePr>
        <p:xfrm>
          <a:off x="2043113" y="3165475"/>
          <a:ext cx="31162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257300" imgH="419100" progId="Equation.3">
                  <p:embed/>
                </p:oleObj>
              </mc:Choice>
              <mc:Fallback>
                <p:oleObj name="" r:id="rId1" imgW="1257300" imgH="419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43113" y="3165475"/>
                        <a:ext cx="3116262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Rectangle 18"/>
          <p:cNvSpPr/>
          <p:nvPr/>
        </p:nvSpPr>
        <p:spPr>
          <a:xfrm>
            <a:off x="376238" y="2023428"/>
            <a:ext cx="4772025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记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i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球取自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号箱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},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=1,2,3; 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0" hangingPunct="0"/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B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={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取得红球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475" name="Rectangle 19"/>
          <p:cNvSpPr/>
          <p:nvPr/>
        </p:nvSpPr>
        <p:spPr>
          <a:xfrm>
            <a:off x="399415" y="2933859"/>
            <a:ext cx="1480820" cy="460375"/>
          </a:xfrm>
          <a:prstGeom prst="rect">
            <a:avLst/>
          </a:prstGeom>
          <a:solidFill>
            <a:srgbClr val="660033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9476" name="Object 3"/>
          <p:cNvGraphicFramePr/>
          <p:nvPr/>
        </p:nvGraphicFramePr>
        <p:xfrm>
          <a:off x="5043488" y="3124200"/>
          <a:ext cx="34940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409700" imgH="619125" progId="Equation.3">
                  <p:embed/>
                </p:oleObj>
              </mc:Choice>
              <mc:Fallback>
                <p:oleObj name="" r:id="rId3" imgW="1409700" imgH="61912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43488" y="3124200"/>
                        <a:ext cx="3494087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AutoShape 21"/>
          <p:cNvSpPr/>
          <p:nvPr/>
        </p:nvSpPr>
        <p:spPr>
          <a:xfrm>
            <a:off x="1273810" y="4119245"/>
            <a:ext cx="2172970" cy="800100"/>
          </a:xfrm>
          <a:prstGeom prst="wedgeRectCallout">
            <a:avLst>
              <a:gd name="adj1" fmla="val 81190"/>
              <a:gd name="adj2" fmla="val -61806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运用全概率公式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478" name="Rectangle 22"/>
          <p:cNvSpPr/>
          <p:nvPr/>
        </p:nvSpPr>
        <p:spPr>
          <a:xfrm>
            <a:off x="381000" y="5241132"/>
            <a:ext cx="64008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将这里得到的公式一般化，就得到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79" name="Rectangle 23"/>
          <p:cNvSpPr/>
          <p:nvPr/>
        </p:nvSpPr>
        <p:spPr>
          <a:xfrm>
            <a:off x="2765425" y="5889625"/>
            <a:ext cx="2249170" cy="583565"/>
          </a:xfrm>
          <a:prstGeom prst="rect">
            <a:avLst/>
          </a:prstGeom>
          <a:solidFill>
            <a:srgbClr val="660033"/>
          </a:solidFill>
          <a:ln w="9525">
            <a:noFill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charset="-122"/>
                <a:ea typeface="华文楷体" panose="02010600040101010101" charset="-122"/>
              </a:rPr>
              <a:t>贝叶斯公式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60425" name="Group 24"/>
          <p:cNvGrpSpPr/>
          <p:nvPr/>
        </p:nvGrpSpPr>
        <p:grpSpPr>
          <a:xfrm>
            <a:off x="5165090" y="223520"/>
            <a:ext cx="3706813" cy="2514600"/>
            <a:chOff x="3425" y="192"/>
            <a:chExt cx="2335" cy="1584"/>
          </a:xfrm>
        </p:grpSpPr>
        <p:sp>
          <p:nvSpPr>
            <p:cNvPr id="60426" name="Rectangle 25"/>
            <p:cNvSpPr/>
            <p:nvPr/>
          </p:nvSpPr>
          <p:spPr>
            <a:xfrm>
              <a:off x="3537" y="1440"/>
              <a:ext cx="384" cy="336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7" name="Line 26"/>
            <p:cNvSpPr/>
            <p:nvPr/>
          </p:nvSpPr>
          <p:spPr>
            <a:xfrm flipV="1">
              <a:off x="3537" y="134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28" name="Line 27"/>
            <p:cNvSpPr/>
            <p:nvPr/>
          </p:nvSpPr>
          <p:spPr>
            <a:xfrm flipV="1">
              <a:off x="3921" y="1344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29" name="Line 28"/>
            <p:cNvSpPr/>
            <p:nvPr/>
          </p:nvSpPr>
          <p:spPr>
            <a:xfrm flipV="1">
              <a:off x="3921" y="1680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0430" name="Group 29"/>
            <p:cNvGrpSpPr/>
            <p:nvPr/>
          </p:nvGrpSpPr>
          <p:grpSpPr>
            <a:xfrm>
              <a:off x="4113" y="1056"/>
              <a:ext cx="1584" cy="720"/>
              <a:chOff x="4032" y="1680"/>
              <a:chExt cx="1584" cy="720"/>
            </a:xfrm>
          </p:grpSpPr>
          <p:sp>
            <p:nvSpPr>
              <p:cNvPr id="60431" name="Line 30"/>
              <p:cNvSpPr/>
              <p:nvPr/>
            </p:nvSpPr>
            <p:spPr>
              <a:xfrm>
                <a:off x="4032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2" name="Rectangle 31"/>
              <p:cNvSpPr/>
              <p:nvPr/>
            </p:nvSpPr>
            <p:spPr>
              <a:xfrm>
                <a:off x="4176" y="2064"/>
                <a:ext cx="384" cy="336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3" name="Line 32"/>
              <p:cNvSpPr/>
              <p:nvPr/>
            </p:nvSpPr>
            <p:spPr>
              <a:xfrm flipV="1">
                <a:off x="4176" y="1968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4" name="Line 33"/>
              <p:cNvSpPr/>
              <p:nvPr/>
            </p:nvSpPr>
            <p:spPr>
              <a:xfrm flipV="1">
                <a:off x="4560" y="1968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5" name="Line 34"/>
              <p:cNvSpPr/>
              <p:nvPr/>
            </p:nvSpPr>
            <p:spPr>
              <a:xfrm flipV="1">
                <a:off x="4560" y="2304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6" name="Line 35"/>
              <p:cNvSpPr/>
              <p:nvPr/>
            </p:nvSpPr>
            <p:spPr>
              <a:xfrm>
                <a:off x="4752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7" name="Rectangle 36"/>
              <p:cNvSpPr/>
              <p:nvPr/>
            </p:nvSpPr>
            <p:spPr>
              <a:xfrm>
                <a:off x="4944" y="2064"/>
                <a:ext cx="384" cy="336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8" name="Line 37"/>
              <p:cNvSpPr/>
              <p:nvPr/>
            </p:nvSpPr>
            <p:spPr>
              <a:xfrm flipV="1">
                <a:off x="4944" y="1968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9" name="Line 38"/>
              <p:cNvSpPr/>
              <p:nvPr/>
            </p:nvSpPr>
            <p:spPr>
              <a:xfrm flipV="1">
                <a:off x="5328" y="1968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0" name="Line 39"/>
              <p:cNvSpPr/>
              <p:nvPr/>
            </p:nvSpPr>
            <p:spPr>
              <a:xfrm>
                <a:off x="5136" y="196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1" name="Line 40"/>
              <p:cNvSpPr/>
              <p:nvPr/>
            </p:nvSpPr>
            <p:spPr>
              <a:xfrm flipV="1">
                <a:off x="5328" y="2304"/>
                <a:ext cx="192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2" name="Line 41"/>
              <p:cNvSpPr/>
              <p:nvPr/>
            </p:nvSpPr>
            <p:spPr>
              <a:xfrm>
                <a:off x="5520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3" name="Oval 42"/>
              <p:cNvSpPr/>
              <p:nvPr/>
            </p:nvSpPr>
            <p:spPr>
              <a:xfrm>
                <a:off x="5088" y="172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44" name="Oval 43"/>
              <p:cNvSpPr/>
              <p:nvPr/>
            </p:nvSpPr>
            <p:spPr>
              <a:xfrm>
                <a:off x="5272" y="172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45" name="Oval 44"/>
              <p:cNvSpPr/>
              <p:nvPr/>
            </p:nvSpPr>
            <p:spPr>
              <a:xfrm>
                <a:off x="5464" y="172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0446" name="Group 45"/>
              <p:cNvGrpSpPr/>
              <p:nvPr/>
            </p:nvGrpSpPr>
            <p:grpSpPr>
              <a:xfrm>
                <a:off x="4312" y="1680"/>
                <a:ext cx="536" cy="288"/>
                <a:chOff x="4216" y="1440"/>
                <a:chExt cx="536" cy="288"/>
              </a:xfrm>
            </p:grpSpPr>
            <p:sp>
              <p:nvSpPr>
                <p:cNvPr id="60447" name="Line 46"/>
                <p:cNvSpPr/>
                <p:nvPr/>
              </p:nvSpPr>
              <p:spPr>
                <a:xfrm>
                  <a:off x="4272" y="1728"/>
                  <a:ext cx="3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0448" name="Oval 47"/>
                <p:cNvSpPr/>
                <p:nvPr/>
              </p:nvSpPr>
              <p:spPr>
                <a:xfrm>
                  <a:off x="4216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49" name="Oval 48"/>
                <p:cNvSpPr/>
                <p:nvPr/>
              </p:nvSpPr>
              <p:spPr>
                <a:xfrm>
                  <a:off x="4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50" name="Oval 49"/>
                <p:cNvSpPr/>
                <p:nvPr/>
              </p:nvSpPr>
              <p:spPr>
                <a:xfrm>
                  <a:off x="4504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51" name="Oval 50"/>
                <p:cNvSpPr/>
                <p:nvPr/>
              </p:nvSpPr>
              <p:spPr>
                <a:xfrm>
                  <a:off x="4320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52" name="Oval 51"/>
                <p:cNvSpPr/>
                <p:nvPr/>
              </p:nvSpPr>
              <p:spPr>
                <a:xfrm>
                  <a:off x="4600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0453" name="Line 52"/>
            <p:cNvSpPr/>
            <p:nvPr/>
          </p:nvSpPr>
          <p:spPr>
            <a:xfrm>
              <a:off x="3729" y="134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0454" name="Group 53"/>
            <p:cNvGrpSpPr/>
            <p:nvPr/>
          </p:nvGrpSpPr>
          <p:grpSpPr>
            <a:xfrm>
              <a:off x="4929" y="192"/>
              <a:ext cx="831" cy="373"/>
              <a:chOff x="4848" y="816"/>
              <a:chExt cx="831" cy="373"/>
            </a:xfrm>
          </p:grpSpPr>
          <p:pic>
            <p:nvPicPr>
              <p:cNvPr id="60455" name="Picture 54" descr="HANDRCV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7F0000"/>
                  </a:clrFrom>
                  <a:clrTo>
                    <a:srgbClr val="FFCC99"/>
                  </a:clrTo>
                </a:clrChange>
              </a:blip>
              <a:stretch>
                <a:fillRect/>
              </a:stretch>
            </p:blipFill>
            <p:spPr>
              <a:xfrm>
                <a:off x="4848" y="816"/>
                <a:ext cx="831" cy="37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0456" name="Oval 55"/>
              <p:cNvSpPr/>
              <p:nvPr/>
            </p:nvSpPr>
            <p:spPr>
              <a:xfrm>
                <a:off x="4888" y="816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457" name="Rectangle 56"/>
            <p:cNvSpPr/>
            <p:nvPr/>
          </p:nvSpPr>
          <p:spPr>
            <a:xfrm>
              <a:off x="3425" y="1016"/>
              <a:ext cx="728" cy="290"/>
            </a:xfrm>
            <a:prstGeom prst="rect">
              <a:avLst/>
            </a:prstGeom>
            <a:solidFill>
              <a:srgbClr val="660033"/>
            </a:solidFill>
            <a:ln w="9525">
              <a:noFill/>
            </a:ln>
          </p:spPr>
          <p:txBody>
            <a:bodyPr wrap="square" anchor="ctr" anchorCtr="0">
              <a:spAutoFit/>
            </a:bodyPr>
            <a:p>
              <a:pPr algn="ctr"/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</a:t>
              </a:r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红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4</a:t>
              </a:r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白</a:t>
              </a:r>
              <a:endParaRPr lang="zh-CN" altLang="en-US" sz="32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pSp>
          <p:nvGrpSpPr>
            <p:cNvPr id="60458" name="Group 57"/>
            <p:cNvGrpSpPr/>
            <p:nvPr/>
          </p:nvGrpSpPr>
          <p:grpSpPr>
            <a:xfrm>
              <a:off x="3840" y="288"/>
              <a:ext cx="1056" cy="461"/>
              <a:chOff x="2184" y="2083"/>
              <a:chExt cx="1056" cy="461"/>
            </a:xfrm>
          </p:grpSpPr>
          <p:graphicFrame>
            <p:nvGraphicFramePr>
              <p:cNvPr id="60459" name="Object 4"/>
              <p:cNvGraphicFramePr/>
              <p:nvPr/>
            </p:nvGraphicFramePr>
            <p:xfrm>
              <a:off x="2844" y="2092"/>
              <a:ext cx="71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6" imgW="114300" imgH="215265" progId="Equation.3">
                      <p:embed/>
                    </p:oleObj>
                  </mc:Choice>
                  <mc:Fallback>
                    <p:oleObj name="" r:id="rId6" imgW="114300" imgH="215265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844" y="2092"/>
                            <a:ext cx="71" cy="1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60" name="AutoShape 59"/>
              <p:cNvSpPr/>
              <p:nvPr/>
            </p:nvSpPr>
            <p:spPr>
              <a:xfrm rot="-2215889">
                <a:off x="2184" y="2400"/>
                <a:ext cx="1056" cy="144"/>
              </a:xfrm>
              <a:prstGeom prst="leftArrow">
                <a:avLst>
                  <a:gd name="adj1" fmla="val 50000"/>
                  <a:gd name="adj2" fmla="val 183197"/>
                </a:avLst>
              </a:prstGeom>
              <a:solidFill>
                <a:srgbClr val="00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61" name="Rectangle 60"/>
              <p:cNvSpPr/>
              <p:nvPr/>
            </p:nvSpPr>
            <p:spPr>
              <a:xfrm>
                <a:off x="2540" y="2083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32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?</a:t>
                </a:r>
                <a:endParaRPr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/>
      <p:bldP spid="19474" grpId="0"/>
      <p:bldP spid="19475" grpId="0" bldLvl="0" animBg="1"/>
      <p:bldP spid="19477" grpId="0" bldLvl="0" animBg="1"/>
      <p:bldP spid="19478" grpId="0"/>
      <p:bldP spid="19479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41" name="Object 2"/>
          <p:cNvGraphicFramePr/>
          <p:nvPr/>
        </p:nvGraphicFramePr>
        <p:xfrm>
          <a:off x="4514850" y="44148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44148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1" name="Object 3"/>
          <p:cNvGraphicFramePr/>
          <p:nvPr/>
        </p:nvGraphicFramePr>
        <p:xfrm>
          <a:off x="536575" y="2844800"/>
          <a:ext cx="7604760" cy="104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057525" imgH="447675" progId="Equation.DSMT4">
                  <p:embed/>
                </p:oleObj>
              </mc:Choice>
              <mc:Fallback>
                <p:oleObj name="" r:id="rId3" imgW="3057525" imgH="44767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575" y="2844800"/>
                        <a:ext cx="7604760" cy="1042670"/>
                      </a:xfrm>
                      <a:prstGeom prst="rect">
                        <a:avLst/>
                      </a:prstGeom>
                      <a:solidFill>
                        <a:srgbClr val="5C5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 Box 22"/>
          <p:cNvSpPr txBox="1"/>
          <p:nvPr/>
        </p:nvSpPr>
        <p:spPr>
          <a:xfrm>
            <a:off x="477838" y="4880928"/>
            <a:ext cx="8197850" cy="902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该公式于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1763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年由贝叶斯 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(Bayes)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给出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它是在观察到事件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已发生的条件下，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寻找导致</a:t>
            </a:r>
            <a:r>
              <a:rPr lang="en-US" altLang="zh-CN" b="1" i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发生的每个原因的概率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87042" name="Object 4"/>
          <p:cNvGraphicFramePr/>
          <p:nvPr/>
        </p:nvGraphicFramePr>
        <p:xfrm>
          <a:off x="6093460" y="4090988"/>
          <a:ext cx="19669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762000" imgH="190500" progId="Equation.3">
                  <p:embed/>
                </p:oleObj>
              </mc:Choice>
              <mc:Fallback>
                <p:oleObj name="" r:id="rId5" imgW="762000" imgH="190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3460" y="4090988"/>
                        <a:ext cx="1966913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/>
          <p:nvPr/>
        </p:nvGraphicFramePr>
        <p:xfrm>
          <a:off x="762000" y="1484313"/>
          <a:ext cx="293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933700" imgH="419100" progId="Equation.3">
                  <p:embed/>
                </p:oleObj>
              </mc:Choice>
              <mc:Fallback>
                <p:oleObj name="" r:id="rId7" imgW="29337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1484313"/>
                        <a:ext cx="2933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395288" y="1462088"/>
            <a:ext cx="8153400" cy="958850"/>
            <a:chOff x="528" y="772"/>
            <a:chExt cx="5136" cy="604"/>
          </a:xfrm>
        </p:grpSpPr>
        <p:graphicFrame>
          <p:nvGraphicFramePr>
            <p:cNvPr id="61447" name="Object 6"/>
            <p:cNvGraphicFramePr/>
            <p:nvPr/>
          </p:nvGraphicFramePr>
          <p:xfrm>
            <a:off x="2640" y="772"/>
            <a:ext cx="30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9" imgW="4800600" imgH="447675" progId="Equation.3">
                    <p:embed/>
                  </p:oleObj>
                </mc:Choice>
                <mc:Fallback>
                  <p:oleObj name="" r:id="rId9" imgW="4800600" imgH="44767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0" y="772"/>
                          <a:ext cx="3024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8" name="Object 7"/>
            <p:cNvGraphicFramePr/>
            <p:nvPr/>
          </p:nvGraphicFramePr>
          <p:xfrm>
            <a:off x="528" y="1104"/>
            <a:ext cx="5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1" imgW="8153400" imgH="428625" progId="Equation.3">
                    <p:embed/>
                  </p:oleObj>
                </mc:Choice>
                <mc:Fallback>
                  <p:oleObj name="" r:id="rId11" imgW="8153400" imgH="428625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1104"/>
                          <a:ext cx="513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90" name="Text Box 3186"/>
          <p:cNvSpPr txBox="1"/>
          <p:nvPr/>
        </p:nvSpPr>
        <p:spPr>
          <a:xfrm>
            <a:off x="539750" y="952500"/>
            <a:ext cx="5545138" cy="5340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贝叶斯公式在实际中有很多应用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2466" name="Picture 3187" descr="MEETIN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3248025"/>
            <a:ext cx="3413125" cy="262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7" name="Rectangle 3188"/>
          <p:cNvSpPr/>
          <p:nvPr/>
        </p:nvSpPr>
        <p:spPr>
          <a:xfrm>
            <a:off x="611505" y="1700530"/>
            <a:ext cx="657987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20000"/>
              </a:lnSpc>
              <a:buBlip>
                <a:blip r:embed="rId2"/>
              </a:buBlip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它可以帮助人们确定某结果（事件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）发生的最可能原因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/>
          <p:nvPr/>
        </p:nvSpPr>
        <p:spPr>
          <a:xfrm>
            <a:off x="1425575" y="1619250"/>
            <a:ext cx="21574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)=3/10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4"/>
          <p:cNvSpPr/>
          <p:nvPr/>
        </p:nvSpPr>
        <p:spPr>
          <a:xfrm>
            <a:off x="3738721" y="1039971"/>
            <a:ext cx="25857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取到正品}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219" name="Rectangle 5"/>
          <p:cNvSpPr/>
          <p:nvPr/>
        </p:nvSpPr>
        <p:spPr>
          <a:xfrm>
            <a:off x="3649663" y="1573213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B)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=3/7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AutoShape 6"/>
          <p:cNvSpPr/>
          <p:nvPr/>
        </p:nvSpPr>
        <p:spPr>
          <a:xfrm rot="-3847604">
            <a:off x="7870825" y="1379538"/>
            <a:ext cx="1152525" cy="222250"/>
          </a:xfrm>
          <a:prstGeom prst="leftArrow">
            <a:avLst>
              <a:gd name="adj1" fmla="val 50000"/>
              <a:gd name="adj2" fmla="val 129546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5" name="Rectangle 7"/>
          <p:cNvSpPr/>
          <p:nvPr/>
        </p:nvSpPr>
        <p:spPr>
          <a:xfrm>
            <a:off x="457200" y="2258219"/>
            <a:ext cx="5627688" cy="1641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本例中，计算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时，依据的前提条件是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件产品中一等品的比例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</a:t>
            </a:r>
            <a:endParaRPr lang="en-US" altLang="zh-CN" sz="2800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222" name="Rectangle 8"/>
          <p:cNvSpPr/>
          <p:nvPr/>
        </p:nvSpPr>
        <p:spPr>
          <a:xfrm>
            <a:off x="1136809" y="1039971"/>
            <a:ext cx="31413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取到一等品}，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9223" name="Group 9"/>
          <p:cNvGrpSpPr/>
          <p:nvPr/>
        </p:nvGrpSpPr>
        <p:grpSpPr>
          <a:xfrm>
            <a:off x="6156325" y="1952625"/>
            <a:ext cx="2601913" cy="1981200"/>
            <a:chOff x="3744" y="2256"/>
            <a:chExt cx="1783" cy="1342"/>
          </a:xfrm>
        </p:grpSpPr>
        <p:graphicFrame>
          <p:nvGraphicFramePr>
            <p:cNvPr id="9224" name="Object 10"/>
            <p:cNvGraphicFramePr/>
            <p:nvPr/>
          </p:nvGraphicFramePr>
          <p:xfrm>
            <a:off x="3984" y="2304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5508625" imgH="2317750" progId="MS_ClipArt_Gallery.2">
                    <p:embed/>
                  </p:oleObj>
                </mc:Choice>
                <mc:Fallback>
                  <p:oleObj name="" r:id="rId1" imgW="5508625" imgH="2317750" progId="MS_ClipArt_Gallery.2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84" y="2304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1"/>
            <p:cNvGraphicFramePr/>
            <p:nvPr/>
          </p:nvGraphicFramePr>
          <p:xfrm>
            <a:off x="4512" y="2256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5508625" imgH="2317750" progId="MS_ClipArt_Gallery.2">
                    <p:embed/>
                  </p:oleObj>
                </mc:Choice>
                <mc:Fallback>
                  <p:oleObj name="" r:id="rId3" imgW="5508625" imgH="2317750" progId="MS_ClipArt_Gallery.2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12" y="2256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2"/>
            <p:cNvGraphicFramePr/>
            <p:nvPr/>
          </p:nvGraphicFramePr>
          <p:xfrm>
            <a:off x="4272" y="2592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4" imgW="5508625" imgH="2317750" progId="MS_ClipArt_Gallery.2">
                    <p:embed/>
                  </p:oleObj>
                </mc:Choice>
                <mc:Fallback>
                  <p:oleObj name="" r:id="rId4" imgW="5508625" imgH="2317750" progId="MS_ClipArt_Gallery.2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72" y="2592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3"/>
            <p:cNvGraphicFramePr/>
            <p:nvPr/>
          </p:nvGraphicFramePr>
          <p:xfrm>
            <a:off x="3744" y="2640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5508625" imgH="2317750" progId="MS_ClipArt_Gallery.2">
                    <p:embed/>
                  </p:oleObj>
                </mc:Choice>
                <mc:Fallback>
                  <p:oleObj name="" r:id="rId5" imgW="5508625" imgH="2317750" progId="MS_ClipArt_Gallery.2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44" y="2640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4"/>
            <p:cNvGraphicFramePr/>
            <p:nvPr/>
          </p:nvGraphicFramePr>
          <p:xfrm>
            <a:off x="4704" y="2784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6" imgW="5508625" imgH="2317750" progId="MS_ClipArt_Gallery.2">
                    <p:embed/>
                  </p:oleObj>
                </mc:Choice>
                <mc:Fallback>
                  <p:oleObj name="" r:id="rId6" imgW="5508625" imgH="2317750" progId="MS_ClipArt_Gallery.2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04" y="2784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15"/>
            <p:cNvGraphicFramePr/>
            <p:nvPr/>
          </p:nvGraphicFramePr>
          <p:xfrm>
            <a:off x="4464" y="3024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5508625" imgH="2317750" progId="MS_ClipArt_Gallery.2">
                    <p:embed/>
                  </p:oleObj>
                </mc:Choice>
                <mc:Fallback>
                  <p:oleObj name="" r:id="rId7" imgW="5508625" imgH="2317750" progId="MS_ClipArt_Gallery.2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64" y="3024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16"/>
            <p:cNvGraphicFramePr/>
            <p:nvPr/>
          </p:nvGraphicFramePr>
          <p:xfrm>
            <a:off x="3840" y="2928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8" imgW="5508625" imgH="2317750" progId="MS_ClipArt_Gallery.2">
                    <p:embed/>
                  </p:oleObj>
                </mc:Choice>
                <mc:Fallback>
                  <p:oleObj name="" r:id="rId8" imgW="5508625" imgH="2317750" progId="MS_ClipArt_Gallery.2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2928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17"/>
            <p:cNvGraphicFramePr/>
            <p:nvPr/>
          </p:nvGraphicFramePr>
          <p:xfrm>
            <a:off x="3744" y="3216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9" imgW="5505450" imgH="2314575" progId="MS_ClipArt_Gallery.2">
                    <p:embed/>
                  </p:oleObj>
                </mc:Choice>
                <mc:Fallback>
                  <p:oleObj name="" r:id="rId9" imgW="5505450" imgH="2314575" progId="MS_ClipArt_Gallery.2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606060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474747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44" y="3216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18"/>
            <p:cNvGraphicFramePr/>
            <p:nvPr/>
          </p:nvGraphicFramePr>
          <p:xfrm>
            <a:off x="4848" y="2592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5505450" imgH="2314575" progId="MS_ClipArt_Gallery.2">
                    <p:embed/>
                  </p:oleObj>
                </mc:Choice>
                <mc:Fallback>
                  <p:oleObj name="" r:id="rId11" imgW="5505450" imgH="2314575" progId="MS_ClipArt_Gallery.2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474747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60606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2592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19"/>
            <p:cNvGraphicFramePr/>
            <p:nvPr/>
          </p:nvGraphicFramePr>
          <p:xfrm>
            <a:off x="4464" y="3312"/>
            <a:ext cx="67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3" imgW="5505450" imgH="2314575" progId="MS_ClipArt_Gallery.2">
                    <p:embed/>
                  </p:oleObj>
                </mc:Choice>
                <mc:Fallback>
                  <p:oleObj name="" r:id="rId13" imgW="5505450" imgH="2314575" progId="MS_ClipArt_Gallery.2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474747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606060"/>
                            </a:clrFrom>
                            <a:clrTo>
                              <a:srgbClr val="0033CC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4" y="3312"/>
                          <a:ext cx="679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8" name="Rectangle 20"/>
          <p:cNvSpPr/>
          <p:nvPr/>
        </p:nvSpPr>
        <p:spPr>
          <a:xfrm>
            <a:off x="468313" y="4019233"/>
            <a:ext cx="8016875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B)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时，这个前提条件未变，只是加上“</a:t>
            </a:r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事件</a:t>
            </a:r>
            <a:r>
              <a:rPr lang="en-US" altLang="zh-CN" sz="2800" b="1" i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已发生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”这个新的条件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8389" name="Rectangle 21"/>
          <p:cNvSpPr/>
          <p:nvPr/>
        </p:nvSpPr>
        <p:spPr>
          <a:xfrm>
            <a:off x="468313" y="5187633"/>
            <a:ext cx="8191500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这好象给了我们一个“</a:t>
            </a:r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情报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”，使我们得以在某个缩小了的范围内来考虑问题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388" grpId="0"/>
      <p:bldP spid="5838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9" name="Text Box 49"/>
          <p:cNvSpPr txBox="1"/>
          <p:nvPr/>
        </p:nvSpPr>
        <p:spPr>
          <a:xfrm>
            <a:off x="539750" y="776288"/>
            <a:ext cx="8145463" cy="14198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某一地区患有癌症的人占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0.005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，患者对一种试验反应是阳性的概率为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0.95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，正常人对这种试验反应是阳性的概率为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0.04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，现抽查了一个人，试验反应是阳性，问此人是癌症患者的概率有多大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?</a:t>
            </a:r>
            <a:endParaRPr lang="en-US" altLang="zh-CN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64514" name="Object 2"/>
          <p:cNvGraphicFramePr/>
          <p:nvPr/>
        </p:nvGraphicFramePr>
        <p:xfrm>
          <a:off x="4638675" y="31289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8675" y="312896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/>
          <p:nvPr/>
        </p:nvGrpSpPr>
        <p:grpSpPr>
          <a:xfrm>
            <a:off x="568325" y="3841751"/>
            <a:ext cx="6019800" cy="506413"/>
            <a:chOff x="288" y="2467"/>
            <a:chExt cx="3792" cy="319"/>
          </a:xfrm>
        </p:grpSpPr>
        <p:sp>
          <p:nvSpPr>
            <p:cNvPr id="64516" name="Text Box 52"/>
            <p:cNvSpPr txBox="1"/>
            <p:nvPr/>
          </p:nvSpPr>
          <p:spPr>
            <a:xfrm>
              <a:off x="288" y="2496"/>
              <a:ext cx="379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zh-CN" altLang="en-US" b="1" dirty="0">
                  <a:solidFill>
                    <a:schemeClr val="hlink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则     表示“抽查的人不患癌症”</a:t>
              </a:r>
              <a:r>
                <a:rPr lang="en-US" altLang="zh-CN" b="1" dirty="0">
                  <a:solidFill>
                    <a:schemeClr val="hlink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. 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4517" name="Object 5"/>
            <p:cNvGraphicFramePr/>
            <p:nvPr/>
          </p:nvGraphicFramePr>
          <p:xfrm>
            <a:off x="543" y="2467"/>
            <a:ext cx="23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152400" imgH="200025" progId="Equation.3">
                    <p:embed/>
                  </p:oleObj>
                </mc:Choice>
                <mc:Fallback>
                  <p:oleObj name="" r:id="rId3" imgW="152400" imgH="20002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3" y="2467"/>
                          <a:ext cx="238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4"/>
          <p:cNvGrpSpPr/>
          <p:nvPr/>
        </p:nvGrpSpPr>
        <p:grpSpPr>
          <a:xfrm>
            <a:off x="1243013" y="4652963"/>
            <a:ext cx="4883150" cy="831850"/>
            <a:chOff x="887" y="2859"/>
            <a:chExt cx="3076" cy="524"/>
          </a:xfrm>
        </p:grpSpPr>
        <p:graphicFrame>
          <p:nvGraphicFramePr>
            <p:cNvPr id="64519" name="Object 3"/>
            <p:cNvGraphicFramePr/>
            <p:nvPr/>
          </p:nvGraphicFramePr>
          <p:xfrm>
            <a:off x="2938" y="2859"/>
            <a:ext cx="23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161925" imgH="200025" progId="Equation.3">
                    <p:embed/>
                  </p:oleObj>
                </mc:Choice>
                <mc:Fallback>
                  <p:oleObj name="" r:id="rId5" imgW="161925" imgH="20002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8" y="2859"/>
                          <a:ext cx="238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0" name="Object 4"/>
            <p:cNvGraphicFramePr/>
            <p:nvPr/>
          </p:nvGraphicFramePr>
          <p:xfrm>
            <a:off x="2887" y="3111"/>
            <a:ext cx="24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7" imgW="161925" imgH="200025" progId="Equation.3">
                    <p:embed/>
                  </p:oleObj>
                </mc:Choice>
                <mc:Fallback>
                  <p:oleObj name="" r:id="rId7" imgW="161925" imgH="20002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7" y="3111"/>
                          <a:ext cx="242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1" name="Rectangle 57"/>
            <p:cNvSpPr/>
            <p:nvPr/>
          </p:nvSpPr>
          <p:spPr>
            <a:xfrm>
              <a:off x="887" y="2860"/>
              <a:ext cx="3076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已知</a:t>
              </a:r>
              <a:r>
                <a:rPr lang="zh-CN" altLang="en-US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</a:t>
              </a:r>
              <a:r>
                <a:rPr lang="en-US" altLang="zh-CN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P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lang="en-US" altLang="zh-CN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C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)=0.005,         </a:t>
              </a:r>
              <a:r>
                <a:rPr lang="en-US" altLang="zh-CN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P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     </a:t>
              </a:r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）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=0.995,</a:t>
              </a:r>
              <a:endPara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 algn="ctr" eaLnBrk="0" hangingPunct="0"/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   </a:t>
              </a:r>
              <a:r>
                <a:rPr lang="en-US" altLang="zh-CN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P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lang="en-US" altLang="zh-CN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A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|</a:t>
              </a:r>
              <a:r>
                <a:rPr lang="en-US" altLang="zh-CN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C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)=0.95, </a:t>
              </a:r>
              <a:r>
                <a:rPr lang="en-US" altLang="zh-CN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P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lang="en-US" altLang="zh-CN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A</a:t>
              </a:r>
              <a:r>
                <a:rPr lang="en-US" altLang="zh-CN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|    )=0.04</a:t>
              </a:r>
              <a:endPara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sp>
        <p:nvSpPr>
          <p:cNvPr id="51258" name="Rectangle 58"/>
          <p:cNvSpPr/>
          <p:nvPr/>
        </p:nvSpPr>
        <p:spPr>
          <a:xfrm>
            <a:off x="1350804" y="2569051"/>
            <a:ext cx="14719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求解如下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1259" name="Rectangle 59"/>
          <p:cNvSpPr/>
          <p:nvPr/>
        </p:nvSpPr>
        <p:spPr>
          <a:xfrm>
            <a:off x="3174842" y="2597786"/>
            <a:ext cx="40055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 </a:t>
            </a:r>
            <a:r>
              <a:rPr lang="en-US" altLang="zh-CN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抽查的人患有癌症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endParaRPr lang="zh-CN" altLang="en-US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eaLnBrk="0" hangingPunct="0"/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试验结果是阳性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60" name="Rectangle 60"/>
          <p:cNvSpPr/>
          <p:nvPr/>
        </p:nvSpPr>
        <p:spPr>
          <a:xfrm>
            <a:off x="611188" y="5574348"/>
            <a:ext cx="1724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4525" name="Picture 61" descr="DOCTOR"/>
          <p:cNvPicPr>
            <a:picLocks noChangeAspect="1"/>
          </p:cNvPicPr>
          <p:nvPr/>
        </p:nvPicPr>
        <p:blipFill>
          <a:blip r:embed="rId9">
            <a:clrChange>
              <a:clrFrom>
                <a:srgbClr val="804000"/>
              </a:clrFrom>
              <a:clrTo>
                <a:srgbClr val="FFCC99"/>
              </a:clrTo>
            </a:clrChange>
            <a:clrChange>
              <a:clrFrom>
                <a:srgbClr val="800000"/>
              </a:clrFrom>
              <a:clrTo>
                <a:srgbClr val="660033"/>
              </a:clrTo>
            </a:clrChange>
            <a:clrChange>
              <a:clrFrom>
                <a:srgbClr val="FF8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6657975" y="4002088"/>
            <a:ext cx="2333625" cy="220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9" grpId="0"/>
      <p:bldP spid="51258" grpId="0"/>
      <p:bldP spid="51259" grpId="0"/>
      <p:bldP spid="512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6561" name="Object 2"/>
          <p:cNvGraphicFramePr/>
          <p:nvPr/>
        </p:nvGraphicFramePr>
        <p:xfrm>
          <a:off x="4514850" y="404018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404018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Text Box 28"/>
          <p:cNvSpPr txBox="1"/>
          <p:nvPr/>
        </p:nvSpPr>
        <p:spPr>
          <a:xfrm>
            <a:off x="395288" y="4133850"/>
            <a:ext cx="53387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现在来分析一下结果的意义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466725" y="981075"/>
            <a:ext cx="7991475" cy="1651000"/>
            <a:chOff x="294" y="96"/>
            <a:chExt cx="5034" cy="1040"/>
          </a:xfrm>
        </p:grpSpPr>
        <p:sp>
          <p:nvSpPr>
            <p:cNvPr id="66564" name="Text Box 30"/>
            <p:cNvSpPr txBox="1"/>
            <p:nvPr/>
          </p:nvSpPr>
          <p:spPr>
            <a:xfrm>
              <a:off x="336" y="96"/>
              <a:ext cx="4992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由</a:t>
              </a:r>
              <a:r>
                <a:rPr lang="zh-CN" altLang="en-US" sz="2800" b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贝叶斯公式</a:t>
              </a:r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可得</a:t>
              </a:r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66565" name="Object 3"/>
            <p:cNvGraphicFramePr/>
            <p:nvPr/>
          </p:nvGraphicFramePr>
          <p:xfrm>
            <a:off x="294" y="432"/>
            <a:ext cx="4453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2657475" imgH="419100" progId="Equation.3">
                    <p:embed/>
                  </p:oleObj>
                </mc:Choice>
                <mc:Fallback>
                  <p:oleObj name="" r:id="rId3" imgW="2657475" imgH="419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4" y="432"/>
                          <a:ext cx="4453" cy="70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8" name="Rectangle 32"/>
          <p:cNvSpPr/>
          <p:nvPr/>
        </p:nvSpPr>
        <p:spPr>
          <a:xfrm>
            <a:off x="468313" y="3169444"/>
            <a:ext cx="597693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代入数据计算得     </a:t>
            </a:r>
            <a:r>
              <a:rPr lang="en-US" altLang="zh-CN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｜</a:t>
            </a:r>
            <a:r>
              <a:rPr lang="en-US" altLang="zh-CN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)= 0.1066 </a:t>
            </a:r>
            <a:endParaRPr lang="en-US" altLang="zh-CN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249" name="Rectangle 33"/>
          <p:cNvSpPr/>
          <p:nvPr/>
        </p:nvSpPr>
        <p:spPr>
          <a:xfrm>
            <a:off x="491173" y="5905977"/>
            <a:ext cx="43243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 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检出阳性是否一定患有癌症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? </a:t>
            </a:r>
            <a:endParaRPr lang="en-US" altLang="zh-CN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250" name="Rectangle 34"/>
          <p:cNvSpPr/>
          <p:nvPr/>
        </p:nvSpPr>
        <p:spPr>
          <a:xfrm>
            <a:off x="457200" y="5169853"/>
            <a:ext cx="83635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eaLnBrk="0" hangingPunct="0"/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这种试验对于诊断一个人是否患有癌症有无意义？</a:t>
            </a:r>
            <a:endParaRPr lang="zh-CN" altLang="en-US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6569" name="Picture 35" descr="DOCTOR"/>
          <p:cNvPicPr>
            <a:picLocks noChangeAspect="1"/>
          </p:cNvPicPr>
          <p:nvPr/>
        </p:nvPicPr>
        <p:blipFill>
          <a:blip r:embed="rId5">
            <a:clrChange>
              <a:clrFrom>
                <a:srgbClr val="FF8000"/>
              </a:clrFrom>
              <a:clrTo>
                <a:srgbClr val="000000"/>
              </a:clrTo>
            </a:clrChange>
            <a:clrChange>
              <a:clrFrom>
                <a:srgbClr val="800000"/>
              </a:clrFrom>
              <a:clrTo>
                <a:srgbClr val="660033"/>
              </a:clrTo>
            </a:clrChange>
            <a:clrChange>
              <a:clrFrom>
                <a:srgbClr val="804000"/>
              </a:clrFrom>
              <a:clrTo>
                <a:srgbClr val="FFCC99"/>
              </a:clrTo>
            </a:clrChange>
          </a:blip>
          <a:stretch>
            <a:fillRect/>
          </a:stretch>
        </p:blipFill>
        <p:spPr>
          <a:xfrm>
            <a:off x="6228715" y="2662238"/>
            <a:ext cx="2333625" cy="220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/>
      <p:bldP spid="9248" grpId="0"/>
      <p:bldP spid="9249" grpId="0"/>
      <p:bldP spid="925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48" name="Text Box 24"/>
          <p:cNvSpPr txBox="1"/>
          <p:nvPr/>
        </p:nvSpPr>
        <p:spPr>
          <a:xfrm>
            <a:off x="968375" y="1905000"/>
            <a:ext cx="7059613" cy="4235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如果不做试验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抽查一人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他是患者的概率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67586" name="Object 2"/>
          <p:cNvGraphicFramePr/>
          <p:nvPr/>
        </p:nvGraphicFramePr>
        <p:xfrm>
          <a:off x="4514850" y="357187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571875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Rectangle 26"/>
          <p:cNvSpPr/>
          <p:nvPr/>
        </p:nvSpPr>
        <p:spPr>
          <a:xfrm>
            <a:off x="395288" y="3333116"/>
            <a:ext cx="8367712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患者阳性反应的概率是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0.95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，若试验后得阳性反应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则根据试验得来的信息，此人是患者的概率为</a:t>
            </a:r>
            <a:endParaRPr lang="zh-CN" altLang="en-US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52" name="Rectangle 28"/>
          <p:cNvSpPr/>
          <p:nvPr/>
        </p:nvSpPr>
        <p:spPr>
          <a:xfrm>
            <a:off x="539750" y="5403057"/>
            <a:ext cx="63341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0.005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增加到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0.1066,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将近增加约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21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倍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53" name="Rectangle 29"/>
          <p:cNvSpPr/>
          <p:nvPr/>
        </p:nvSpPr>
        <p:spPr>
          <a:xfrm>
            <a:off x="539750" y="1124109"/>
            <a:ext cx="784860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 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这种试验对于诊断一个人是否患有癌症有意义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54" name="Rectangle 30"/>
          <p:cNvSpPr/>
          <p:nvPr/>
        </p:nvSpPr>
        <p:spPr>
          <a:xfrm>
            <a:off x="2843213" y="4437063"/>
            <a:ext cx="2828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｜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0.1066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5" name="Rectangle 31"/>
          <p:cNvSpPr/>
          <p:nvPr/>
        </p:nvSpPr>
        <p:spPr>
          <a:xfrm>
            <a:off x="3132138" y="249237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)=0.005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/>
      <p:bldP spid="26650" grpId="0"/>
      <p:bldP spid="26652" grpId="0"/>
      <p:bldP spid="26653" grpId="0"/>
      <p:bldP spid="26654" grpId="0"/>
      <p:bldP spid="266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8609" name="Object 2"/>
          <p:cNvGraphicFramePr/>
          <p:nvPr/>
        </p:nvGraphicFramePr>
        <p:xfrm>
          <a:off x="4514850" y="31686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1686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" name="Rectangle 21"/>
          <p:cNvSpPr/>
          <p:nvPr/>
        </p:nvSpPr>
        <p:spPr>
          <a:xfrm>
            <a:off x="304800" y="2466975"/>
            <a:ext cx="84582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0" name="Rectangle 22"/>
          <p:cNvSpPr/>
          <p:nvPr/>
        </p:nvSpPr>
        <p:spPr>
          <a:xfrm>
            <a:off x="971550" y="4073208"/>
            <a:ext cx="6915150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试验结果为阳性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此人确患癌症的概率为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</a:t>
            </a:r>
            <a:r>
              <a:rPr lang="zh-CN" altLang="en-US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｜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)=0.1066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71" name="Rectangle 23"/>
          <p:cNvSpPr/>
          <p:nvPr/>
        </p:nvSpPr>
        <p:spPr>
          <a:xfrm>
            <a:off x="611188" y="1260793"/>
            <a:ext cx="8001000" cy="21583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2. 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即使你检出阳性，尚可不必过早下结论你有癌症，这种可能性只有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10.66% (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平均来说，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1000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个人中大约只有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107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人确患癌症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，此时医生常要通过再试验来确认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</a:t>
            </a:r>
            <a:endParaRPr lang="en-US" altLang="zh-CN" sz="2800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/>
      <p:bldP spid="2767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1"/>
          <p:cNvSpPr/>
          <p:nvPr/>
        </p:nvSpPr>
        <p:spPr>
          <a:xfrm>
            <a:off x="685800" y="76200"/>
            <a:ext cx="7162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9634" name="Object 2"/>
          <p:cNvGraphicFramePr/>
          <p:nvPr/>
        </p:nvGraphicFramePr>
        <p:xfrm>
          <a:off x="4514850" y="19764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19764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Rectangle 26"/>
          <p:cNvSpPr/>
          <p:nvPr/>
        </p:nvSpPr>
        <p:spPr>
          <a:xfrm>
            <a:off x="610870" y="2332355"/>
            <a:ext cx="8165465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先验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i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 (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=1,2,…,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是在没有进一步信息（不知道事件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是否发生）的情况下，人们对诸事件发生可能性大小的认识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99" name="Rectangle 27"/>
          <p:cNvSpPr/>
          <p:nvPr/>
        </p:nvSpPr>
        <p:spPr>
          <a:xfrm>
            <a:off x="611188" y="3845878"/>
            <a:ext cx="8281987" cy="9772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后验</a:t>
            </a:r>
            <a:r>
              <a:rPr lang="en-US" altLang="zh-CN" b="1" dirty="0">
                <a:solidFill>
                  <a:srgbClr val="00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当有了新的信息（知道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发生），人们对诸事件发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生可能性大小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i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| 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有了新的估计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700" name="AutoShape 28"/>
          <p:cNvSpPr/>
          <p:nvPr/>
        </p:nvSpPr>
        <p:spPr>
          <a:xfrm>
            <a:off x="1905635" y="5374005"/>
            <a:ext cx="4877435" cy="433070"/>
          </a:xfrm>
          <a:prstGeom prst="wedgeRectCallout">
            <a:avLst>
              <a:gd name="adj1" fmla="val 9023"/>
              <a:gd name="adj2" fmla="val 48167"/>
            </a:avLst>
          </a:prstGeom>
          <a:solidFill>
            <a:srgbClr val="660033"/>
          </a:solidFill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贝叶斯公式从数量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刻画了这种变化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9638" name="Rectangle 29"/>
          <p:cNvSpPr/>
          <p:nvPr/>
        </p:nvSpPr>
        <p:spPr>
          <a:xfrm>
            <a:off x="684213" y="981075"/>
            <a:ext cx="8064500" cy="9772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  <a:buBlip>
                <a:blip r:embed="rId3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在贝叶斯公式中，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i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b="1" i="1" baseline="-25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|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分别称为原因的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先验概率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zh-CN" altLang="en-US" b="1" dirty="0">
                <a:solidFill>
                  <a:srgbClr val="00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后验概率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8" grpId="0"/>
      <p:bldP spid="28699" grpId="0"/>
      <p:bldP spid="28700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0657" name="Object 2"/>
          <p:cNvGraphicFramePr/>
          <p:nvPr/>
        </p:nvGraphicFramePr>
        <p:xfrm>
          <a:off x="914400" y="914400"/>
          <a:ext cx="746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7467600" imgH="419100" progId="Equation.3">
                  <p:embed/>
                </p:oleObj>
              </mc:Choice>
              <mc:Fallback>
                <p:oleObj name="" r:id="rId1" imgW="7467600" imgH="419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7467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" name="Object 3"/>
          <p:cNvGraphicFramePr/>
          <p:nvPr/>
        </p:nvGraphicFramePr>
        <p:xfrm>
          <a:off x="546100" y="1447800"/>
          <a:ext cx="7835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8220075" imgH="419100" progId="Equation.3">
                  <p:embed/>
                </p:oleObj>
              </mc:Choice>
              <mc:Fallback>
                <p:oleObj name="" r:id="rId3" imgW="8220075" imgH="419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6100" y="1447800"/>
                        <a:ext cx="78359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4"/>
          <p:cNvGraphicFramePr/>
          <p:nvPr/>
        </p:nvGraphicFramePr>
        <p:xfrm>
          <a:off x="469900" y="2019300"/>
          <a:ext cx="783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7839075" imgH="419100" progId="Equation.3">
                  <p:embed/>
                </p:oleObj>
              </mc:Choice>
              <mc:Fallback>
                <p:oleObj name="" r:id="rId5" imgW="7839075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9900" y="2019300"/>
                        <a:ext cx="7835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5"/>
          <p:cNvGraphicFramePr/>
          <p:nvPr/>
        </p:nvGraphicFramePr>
        <p:xfrm>
          <a:off x="468313" y="2590800"/>
          <a:ext cx="789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7896225" imgH="419100" progId="Equation.3">
                  <p:embed/>
                </p:oleObj>
              </mc:Choice>
              <mc:Fallback>
                <p:oleObj name="" r:id="rId7" imgW="7896225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2590800"/>
                        <a:ext cx="7899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6"/>
          <p:cNvGraphicFramePr/>
          <p:nvPr/>
        </p:nvGraphicFramePr>
        <p:xfrm>
          <a:off x="468313" y="3162300"/>
          <a:ext cx="765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7658100" imgH="419100" progId="Equation.3">
                  <p:embed/>
                </p:oleObj>
              </mc:Choice>
              <mc:Fallback>
                <p:oleObj name="" r:id="rId9" imgW="7658100" imgH="4191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3162300"/>
                        <a:ext cx="7658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7"/>
          <p:cNvGraphicFramePr/>
          <p:nvPr/>
        </p:nvGraphicFramePr>
        <p:xfrm>
          <a:off x="468313" y="37338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1704975" imgH="409575" progId="Equation.3">
                  <p:embed/>
                </p:oleObj>
              </mc:Choice>
              <mc:Fallback>
                <p:oleObj name="" r:id="rId11" imgW="1704975" imgH="40957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3733800"/>
                        <a:ext cx="1701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8"/>
          <p:cNvGraphicFramePr/>
          <p:nvPr/>
        </p:nvGraphicFramePr>
        <p:xfrm>
          <a:off x="1266825" y="42672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466725" imgH="390525" progId="Equation.3">
                  <p:embed/>
                </p:oleObj>
              </mc:Choice>
              <mc:Fallback>
                <p:oleObj name="" r:id="rId13" imgW="466725" imgH="39052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6825" y="4267200"/>
                        <a:ext cx="469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9"/>
          <p:cNvGraphicFramePr/>
          <p:nvPr/>
        </p:nvGraphicFramePr>
        <p:xfrm>
          <a:off x="1749425" y="4279900"/>
          <a:ext cx="462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5" imgW="4619625" imgH="447675" progId="Equation.3">
                  <p:embed/>
                </p:oleObj>
              </mc:Choice>
              <mc:Fallback>
                <p:oleObj name="" r:id="rId15" imgW="4619625" imgH="44767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49425" y="4279900"/>
                        <a:ext cx="4622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1" name="Object 10"/>
          <p:cNvGraphicFramePr/>
          <p:nvPr/>
        </p:nvGraphicFramePr>
        <p:xfrm>
          <a:off x="2143125" y="4737100"/>
          <a:ext cx="422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7" imgW="4229100" imgH="447675" progId="Equation.3">
                  <p:embed/>
                </p:oleObj>
              </mc:Choice>
              <mc:Fallback>
                <p:oleObj name="" r:id="rId17" imgW="4229100" imgH="44767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43125" y="4737100"/>
                        <a:ext cx="422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2" name="Object 11"/>
          <p:cNvGraphicFramePr/>
          <p:nvPr/>
        </p:nvGraphicFramePr>
        <p:xfrm>
          <a:off x="2111375" y="5257800"/>
          <a:ext cx="422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9" imgW="4229100" imgH="457200" progId="Equation.3">
                  <p:embed/>
                </p:oleObj>
              </mc:Choice>
              <mc:Fallback>
                <p:oleObj name="" r:id="rId19" imgW="4229100" imgH="457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11375" y="5257800"/>
                        <a:ext cx="4229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3" name="Object 12"/>
          <p:cNvGraphicFramePr/>
          <p:nvPr/>
        </p:nvGraphicFramePr>
        <p:xfrm>
          <a:off x="2111375" y="5791200"/>
          <a:ext cx="257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1" imgW="2581275" imgH="419100" progId="Equation.3">
                  <p:embed/>
                </p:oleObj>
              </mc:Choice>
              <mc:Fallback>
                <p:oleObj name="" r:id="rId21" imgW="2581275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11375" y="5791200"/>
                        <a:ext cx="2578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81" name="Object 2"/>
          <p:cNvGraphicFramePr/>
          <p:nvPr/>
        </p:nvGraphicFramePr>
        <p:xfrm>
          <a:off x="838200" y="1131888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457200" imgH="381000" progId="Equation.3">
                  <p:embed/>
                </p:oleObj>
              </mc:Choice>
              <mc:Fallback>
                <p:oleObj name="" r:id="rId1" imgW="457200" imgH="381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1131888"/>
                        <a:ext cx="457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3"/>
          <p:cNvGraphicFramePr/>
          <p:nvPr/>
        </p:nvGraphicFramePr>
        <p:xfrm>
          <a:off x="1600200" y="979488"/>
          <a:ext cx="492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4924425" imgH="838200" progId="Equation.3">
                  <p:embed/>
                </p:oleObj>
              </mc:Choice>
              <mc:Fallback>
                <p:oleObj name="" r:id="rId3" imgW="4924425" imgH="838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979488"/>
                        <a:ext cx="4927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4"/>
          <p:cNvGraphicFramePr/>
          <p:nvPr/>
        </p:nvGraphicFramePr>
        <p:xfrm>
          <a:off x="1574800" y="1817688"/>
          <a:ext cx="642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6429375" imgH="838200" progId="Equation.3">
                  <p:embed/>
                </p:oleObj>
              </mc:Choice>
              <mc:Fallback>
                <p:oleObj name="" r:id="rId5" imgW="6429375" imgH="838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4800" y="1817688"/>
                        <a:ext cx="6426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5"/>
          <p:cNvGraphicFramePr/>
          <p:nvPr/>
        </p:nvGraphicFramePr>
        <p:xfrm>
          <a:off x="920750" y="2732088"/>
          <a:ext cx="730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7296150" imgH="409575" progId="Equation.3">
                  <p:embed/>
                </p:oleObj>
              </mc:Choice>
              <mc:Fallback>
                <p:oleObj name="" r:id="rId7" imgW="7296150" imgH="40957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0750" y="2732088"/>
                        <a:ext cx="7302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6"/>
          <p:cNvGraphicFramePr/>
          <p:nvPr/>
        </p:nvGraphicFramePr>
        <p:xfrm>
          <a:off x="1600200" y="3316288"/>
          <a:ext cx="4394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4391025" imgH="1400175" progId="Equation.3">
                  <p:embed/>
                </p:oleObj>
              </mc:Choice>
              <mc:Fallback>
                <p:oleObj name="" r:id="rId9" imgW="4391025" imgH="140017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3316288"/>
                        <a:ext cx="43942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7"/>
          <p:cNvGraphicFramePr/>
          <p:nvPr/>
        </p:nvGraphicFramePr>
        <p:xfrm>
          <a:off x="3098800" y="4560888"/>
          <a:ext cx="3149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3152775" imgH="1676400" progId="Equation.3">
                  <p:embed/>
                </p:oleObj>
              </mc:Choice>
              <mc:Fallback>
                <p:oleObj name="" r:id="rId11" imgW="3152775" imgH="1676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8800" y="4560888"/>
                        <a:ext cx="31496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8"/>
          <p:cNvGraphicFramePr/>
          <p:nvPr/>
        </p:nvGraphicFramePr>
        <p:xfrm>
          <a:off x="6324600" y="5018088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762000" imgH="838200" progId="Equation.3">
                  <p:embed/>
                </p:oleObj>
              </mc:Choice>
              <mc:Fallback>
                <p:oleObj name="" r:id="rId13" imgW="762000" imgH="838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5018088"/>
                        <a:ext cx="762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705" name="Object 2"/>
          <p:cNvGraphicFramePr/>
          <p:nvPr/>
        </p:nvGraphicFramePr>
        <p:xfrm>
          <a:off x="914400" y="836613"/>
          <a:ext cx="787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7877175" imgH="419100" progId="Equation.3">
                  <p:embed/>
                </p:oleObj>
              </mc:Choice>
              <mc:Fallback>
                <p:oleObj name="" r:id="rId1" imgW="7877175" imgH="4191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836613"/>
                        <a:ext cx="787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" name="Object 3"/>
          <p:cNvGraphicFramePr/>
          <p:nvPr/>
        </p:nvGraphicFramePr>
        <p:xfrm>
          <a:off x="508000" y="1370013"/>
          <a:ext cx="817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8181975" imgH="419100" progId="Equation.3">
                  <p:embed/>
                </p:oleObj>
              </mc:Choice>
              <mc:Fallback>
                <p:oleObj name="" r:id="rId3" imgW="8181975" imgH="4191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8000" y="1370013"/>
                        <a:ext cx="8178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4"/>
          <p:cNvGraphicFramePr/>
          <p:nvPr/>
        </p:nvGraphicFramePr>
        <p:xfrm>
          <a:off x="457200" y="1979613"/>
          <a:ext cx="807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8077200" imgH="419100" progId="Equation.3">
                  <p:embed/>
                </p:oleObj>
              </mc:Choice>
              <mc:Fallback>
                <p:oleObj name="" r:id="rId5" imgW="8077200" imgH="419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1979613"/>
                        <a:ext cx="8077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5"/>
          <p:cNvGraphicFramePr/>
          <p:nvPr/>
        </p:nvGraphicFramePr>
        <p:xfrm>
          <a:off x="546100" y="2513013"/>
          <a:ext cx="806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8067675" imgH="419100" progId="Equation.3">
                  <p:embed/>
                </p:oleObj>
              </mc:Choice>
              <mc:Fallback>
                <p:oleObj name="" r:id="rId7" imgW="8067675" imgH="419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6100" y="2513013"/>
                        <a:ext cx="8064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6"/>
          <p:cNvGraphicFramePr/>
          <p:nvPr/>
        </p:nvGraphicFramePr>
        <p:xfrm>
          <a:off x="576263" y="3122613"/>
          <a:ext cx="81105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8601075" imgH="419100" progId="Equation.3">
                  <p:embed/>
                </p:oleObj>
              </mc:Choice>
              <mc:Fallback>
                <p:oleObj name="" r:id="rId9" imgW="8601075" imgH="419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6263" y="3122613"/>
                        <a:ext cx="811053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7"/>
          <p:cNvGraphicFramePr/>
          <p:nvPr/>
        </p:nvGraphicFramePr>
        <p:xfrm>
          <a:off x="539750" y="3656013"/>
          <a:ext cx="444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4448175" imgH="419100" progId="Equation.3">
                  <p:embed/>
                </p:oleObj>
              </mc:Choice>
              <mc:Fallback>
                <p:oleObj name="" r:id="rId11" imgW="4448175" imgH="419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3656013"/>
                        <a:ext cx="4445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8"/>
          <p:cNvGraphicFramePr/>
          <p:nvPr/>
        </p:nvGraphicFramePr>
        <p:xfrm>
          <a:off x="990600" y="44196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466725" imgH="390525" progId="Equation.3">
                  <p:embed/>
                </p:oleObj>
              </mc:Choice>
              <mc:Fallback>
                <p:oleObj name="" r:id="rId13" imgW="466725" imgH="39052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4419600"/>
                        <a:ext cx="469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9"/>
          <p:cNvGraphicFramePr/>
          <p:nvPr/>
        </p:nvGraphicFramePr>
        <p:xfrm>
          <a:off x="1511300" y="4419600"/>
          <a:ext cx="412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4124325" imgH="428625" progId="Equation.3">
                  <p:embed/>
                </p:oleObj>
              </mc:Choice>
              <mc:Fallback>
                <p:oleObj name="" r:id="rId15" imgW="4124325" imgH="42862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1300" y="4419600"/>
                        <a:ext cx="412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5" name="Object 10"/>
          <p:cNvGraphicFramePr/>
          <p:nvPr/>
        </p:nvGraphicFramePr>
        <p:xfrm>
          <a:off x="5575300" y="4445000"/>
          <a:ext cx="311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7" imgW="3114675" imgH="428625" progId="Equation.3">
                  <p:embed/>
                </p:oleObj>
              </mc:Choice>
              <mc:Fallback>
                <p:oleObj name="" r:id="rId17" imgW="3114675" imgH="42862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75300" y="4445000"/>
                        <a:ext cx="3111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6" name="Object 11"/>
          <p:cNvGraphicFramePr/>
          <p:nvPr/>
        </p:nvGraphicFramePr>
        <p:xfrm>
          <a:off x="1930400" y="4953000"/>
          <a:ext cx="378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9" imgW="3781425" imgH="428625" progId="Equation.3">
                  <p:embed/>
                </p:oleObj>
              </mc:Choice>
              <mc:Fallback>
                <p:oleObj name="" r:id="rId19" imgW="3781425" imgH="42862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0400" y="4953000"/>
                        <a:ext cx="3784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7" name="Object 12"/>
          <p:cNvGraphicFramePr/>
          <p:nvPr/>
        </p:nvGraphicFramePr>
        <p:xfrm>
          <a:off x="609600" y="5511800"/>
          <a:ext cx="808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1" imgW="8086725" imgH="428625" progId="Equation.3">
                  <p:embed/>
                </p:oleObj>
              </mc:Choice>
              <mc:Fallback>
                <p:oleObj name="" r:id="rId21" imgW="8086725" imgH="42862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5511800"/>
                        <a:ext cx="8089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29" name="Object 2"/>
          <p:cNvGraphicFramePr/>
          <p:nvPr/>
        </p:nvGraphicFramePr>
        <p:xfrm>
          <a:off x="571500" y="990600"/>
          <a:ext cx="782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7820025" imgH="409575" progId="Equation.3">
                  <p:embed/>
                </p:oleObj>
              </mc:Choice>
              <mc:Fallback>
                <p:oleObj name="" r:id="rId1" imgW="7820025" imgH="40957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" y="990600"/>
                        <a:ext cx="7823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3"/>
          <p:cNvGraphicFramePr/>
          <p:nvPr/>
        </p:nvGraphicFramePr>
        <p:xfrm>
          <a:off x="1079500" y="1600200"/>
          <a:ext cx="269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2695575" imgH="904875" progId="Equation.3">
                  <p:embed/>
                </p:oleObj>
              </mc:Choice>
              <mc:Fallback>
                <p:oleObj name="" r:id="rId3" imgW="2695575" imgH="90487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1600200"/>
                        <a:ext cx="2692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4"/>
          <p:cNvGraphicFramePr/>
          <p:nvPr/>
        </p:nvGraphicFramePr>
        <p:xfrm>
          <a:off x="3860800" y="1600200"/>
          <a:ext cx="476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4762500" imgH="914400" progId="Equation.3">
                  <p:embed/>
                </p:oleObj>
              </mc:Choice>
              <mc:Fallback>
                <p:oleObj name="" r:id="rId5" imgW="4762500" imgH="914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60800" y="1600200"/>
                        <a:ext cx="4762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5"/>
          <p:cNvGraphicFramePr/>
          <p:nvPr/>
        </p:nvGraphicFramePr>
        <p:xfrm>
          <a:off x="2451100" y="2667000"/>
          <a:ext cx="426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4267200" imgH="838200" progId="Equation.3">
                  <p:embed/>
                </p:oleObj>
              </mc:Choice>
              <mc:Fallback>
                <p:oleObj name="" r:id="rId7" imgW="4267200" imgH="838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51100" y="2667000"/>
                        <a:ext cx="4267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6"/>
          <p:cNvGraphicFramePr/>
          <p:nvPr/>
        </p:nvGraphicFramePr>
        <p:xfrm>
          <a:off x="596900" y="3733800"/>
          <a:ext cx="779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7791450" imgH="409575" progId="Equation.3">
                  <p:embed/>
                </p:oleObj>
              </mc:Choice>
              <mc:Fallback>
                <p:oleObj name="" r:id="rId9" imgW="7791450" imgH="40957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6900" y="3733800"/>
                        <a:ext cx="779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7"/>
          <p:cNvGraphicFramePr/>
          <p:nvPr/>
        </p:nvGraphicFramePr>
        <p:xfrm>
          <a:off x="1325563" y="4343400"/>
          <a:ext cx="339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3390900" imgH="419100" progId="Equation.3">
                  <p:embed/>
                </p:oleObj>
              </mc:Choice>
              <mc:Fallback>
                <p:oleObj name="" r:id="rId11" imgW="3390900" imgH="4191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5563" y="4343400"/>
                        <a:ext cx="3390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8"/>
          <p:cNvGraphicFramePr/>
          <p:nvPr/>
        </p:nvGraphicFramePr>
        <p:xfrm>
          <a:off x="4799013" y="4343400"/>
          <a:ext cx="265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3" imgW="2647950" imgH="314325" progId="Equation.3">
                  <p:embed/>
                </p:oleObj>
              </mc:Choice>
              <mc:Fallback>
                <p:oleObj name="" r:id="rId13" imgW="2647950" imgH="31432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99013" y="4343400"/>
                        <a:ext cx="2654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9"/>
          <p:cNvGraphicFramePr/>
          <p:nvPr/>
        </p:nvGraphicFramePr>
        <p:xfrm>
          <a:off x="1273175" y="4946650"/>
          <a:ext cx="762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5" imgW="7620000" imgH="447675" progId="Equation.3">
                  <p:embed/>
                </p:oleObj>
              </mc:Choice>
              <mc:Fallback>
                <p:oleObj name="" r:id="rId15" imgW="7620000" imgH="44767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73175" y="4946650"/>
                        <a:ext cx="7620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10"/>
          <p:cNvGraphicFramePr/>
          <p:nvPr/>
        </p:nvGraphicFramePr>
        <p:xfrm>
          <a:off x="539750" y="5562600"/>
          <a:ext cx="269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7" imgW="2695575" imgH="428625" progId="Equation.3">
                  <p:embed/>
                </p:oleObj>
              </mc:Choice>
              <mc:Fallback>
                <p:oleObj name="" r:id="rId17" imgW="2695575" imgH="42862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5562600"/>
                        <a:ext cx="2692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4753" name="Object 2"/>
          <p:cNvGraphicFramePr/>
          <p:nvPr/>
        </p:nvGraphicFramePr>
        <p:xfrm>
          <a:off x="879475" y="765175"/>
          <a:ext cx="755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7553325" imgH="428625" progId="Equation.3">
                  <p:embed/>
                </p:oleObj>
              </mc:Choice>
              <mc:Fallback>
                <p:oleObj name="" r:id="rId1" imgW="7553325" imgH="42862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79475" y="765175"/>
                        <a:ext cx="755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" name="Object 3"/>
          <p:cNvGraphicFramePr/>
          <p:nvPr/>
        </p:nvGraphicFramePr>
        <p:xfrm>
          <a:off x="523875" y="1374775"/>
          <a:ext cx="797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7972425" imgH="409575" progId="Equation.3">
                  <p:embed/>
                </p:oleObj>
              </mc:Choice>
              <mc:Fallback>
                <p:oleObj name="" r:id="rId3" imgW="7972425" imgH="40957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3875" y="1374775"/>
                        <a:ext cx="797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4"/>
          <p:cNvGraphicFramePr/>
          <p:nvPr/>
        </p:nvGraphicFramePr>
        <p:xfrm>
          <a:off x="533400" y="1885950"/>
          <a:ext cx="7861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8162925" imgH="419100" progId="Equation.3">
                  <p:embed/>
                </p:oleObj>
              </mc:Choice>
              <mc:Fallback>
                <p:oleObj name="" r:id="rId5" imgW="8162925" imgH="419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1885950"/>
                        <a:ext cx="78613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5"/>
          <p:cNvGraphicFramePr/>
          <p:nvPr/>
        </p:nvGraphicFramePr>
        <p:xfrm>
          <a:off x="493713" y="2416175"/>
          <a:ext cx="803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8029575" imgH="409575" progId="Equation.3">
                  <p:embed/>
                </p:oleObj>
              </mc:Choice>
              <mc:Fallback>
                <p:oleObj name="" r:id="rId7" imgW="8029575" imgH="40957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713" y="2416175"/>
                        <a:ext cx="803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6"/>
          <p:cNvGraphicFramePr/>
          <p:nvPr/>
        </p:nvGraphicFramePr>
        <p:xfrm>
          <a:off x="533400" y="2860675"/>
          <a:ext cx="787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7877175" imgH="419100" progId="Equation.3">
                  <p:embed/>
                </p:oleObj>
              </mc:Choice>
              <mc:Fallback>
                <p:oleObj name="" r:id="rId9" imgW="7877175" imgH="4191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2860675"/>
                        <a:ext cx="787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7"/>
          <p:cNvGraphicFramePr/>
          <p:nvPr/>
        </p:nvGraphicFramePr>
        <p:xfrm>
          <a:off x="485775" y="3317875"/>
          <a:ext cx="770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7705725" imgH="419100" progId="Equation.3">
                  <p:embed/>
                </p:oleObj>
              </mc:Choice>
              <mc:Fallback>
                <p:oleObj name="" r:id="rId11" imgW="7705725" imgH="4191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775" y="3317875"/>
                        <a:ext cx="7708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8"/>
          <p:cNvGraphicFramePr/>
          <p:nvPr/>
        </p:nvGraphicFramePr>
        <p:xfrm>
          <a:off x="1141413" y="3813175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466725" imgH="390525" progId="Equation.3">
                  <p:embed/>
                </p:oleObj>
              </mc:Choice>
              <mc:Fallback>
                <p:oleObj name="" r:id="rId13" imgW="466725" imgH="39052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1413" y="3813175"/>
                        <a:ext cx="469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9"/>
          <p:cNvGraphicFramePr/>
          <p:nvPr/>
        </p:nvGraphicFramePr>
        <p:xfrm>
          <a:off x="1649413" y="3813175"/>
          <a:ext cx="523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5" imgW="5229225" imgH="428625" progId="Equation.3">
                  <p:embed/>
                </p:oleObj>
              </mc:Choice>
              <mc:Fallback>
                <p:oleObj name="" r:id="rId15" imgW="5229225" imgH="42862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49413" y="3813175"/>
                        <a:ext cx="5232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0"/>
          <p:cNvGraphicFramePr/>
          <p:nvPr/>
        </p:nvGraphicFramePr>
        <p:xfrm>
          <a:off x="2043113" y="4422775"/>
          <a:ext cx="427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7" imgW="4276725" imgH="428625" progId="Equation.3">
                  <p:embed/>
                </p:oleObj>
              </mc:Choice>
              <mc:Fallback>
                <p:oleObj name="" r:id="rId17" imgW="4276725" imgH="42862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43113" y="4422775"/>
                        <a:ext cx="4279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1"/>
          <p:cNvGraphicFramePr/>
          <p:nvPr/>
        </p:nvGraphicFramePr>
        <p:xfrm>
          <a:off x="6259513" y="4432300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9" imgW="2486025" imgH="428625" progId="Equation.3">
                  <p:embed/>
                </p:oleObj>
              </mc:Choice>
              <mc:Fallback>
                <p:oleObj name="" r:id="rId19" imgW="2486025" imgH="42862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59513" y="4432300"/>
                        <a:ext cx="2489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2"/>
          <p:cNvGraphicFramePr/>
          <p:nvPr/>
        </p:nvGraphicFramePr>
        <p:xfrm>
          <a:off x="536575" y="4941888"/>
          <a:ext cx="224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1" imgW="2247900" imgH="390525" progId="Equation.3">
                  <p:embed/>
                </p:oleObj>
              </mc:Choice>
              <mc:Fallback>
                <p:oleObj name="" r:id="rId21" imgW="2247900" imgH="39052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575" y="4941888"/>
                        <a:ext cx="2247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3"/>
          <p:cNvGraphicFramePr/>
          <p:nvPr/>
        </p:nvGraphicFramePr>
        <p:xfrm>
          <a:off x="1031875" y="5551488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3" imgW="1266825" imgH="419100" progId="Equation.3">
                  <p:embed/>
                </p:oleObj>
              </mc:Choice>
              <mc:Fallback>
                <p:oleObj name="" r:id="rId23" imgW="1266825" imgH="4191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31875" y="5551488"/>
                        <a:ext cx="1270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8" name="Object 14"/>
          <p:cNvGraphicFramePr/>
          <p:nvPr/>
        </p:nvGraphicFramePr>
        <p:xfrm>
          <a:off x="2327275" y="5322888"/>
          <a:ext cx="1371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5" imgW="1371600" imgH="904875" progId="Equation.3">
                  <p:embed/>
                </p:oleObj>
              </mc:Choice>
              <mc:Fallback>
                <p:oleObj name="" r:id="rId25" imgW="1371600" imgH="90487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7275" y="5322888"/>
                        <a:ext cx="1371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9" name="Object 15"/>
          <p:cNvGraphicFramePr/>
          <p:nvPr/>
        </p:nvGraphicFramePr>
        <p:xfrm>
          <a:off x="3660775" y="5322888"/>
          <a:ext cx="476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7" imgW="4762500" imgH="914400" progId="Equation.3">
                  <p:embed/>
                </p:oleObj>
              </mc:Choice>
              <mc:Fallback>
                <p:oleObj name="" r:id="rId27" imgW="4762500" imgH="914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0775" y="5322888"/>
                        <a:ext cx="4762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1" name="Text Box 5"/>
          <p:cNvSpPr txBox="1"/>
          <p:nvPr/>
        </p:nvSpPr>
        <p:spPr>
          <a:xfrm>
            <a:off x="3810000" y="3594100"/>
            <a:ext cx="5029200" cy="27381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若事件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已发生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则为使 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也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试验结果必须是既在 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中又在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中的样本点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即此点必属于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由于我们已经知道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已发生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故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变成了新的样本空间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于是 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(1).  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0242" name="Object 6"/>
          <p:cNvGraphicFramePr/>
          <p:nvPr/>
        </p:nvGraphicFramePr>
        <p:xfrm>
          <a:off x="4514850" y="37147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7147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/>
          <p:nvPr/>
        </p:nvGrpSpPr>
        <p:grpSpPr>
          <a:xfrm>
            <a:off x="1081088" y="1231900"/>
            <a:ext cx="7162800" cy="1676400"/>
            <a:chOff x="528" y="432"/>
            <a:chExt cx="4512" cy="1056"/>
          </a:xfrm>
        </p:grpSpPr>
        <p:sp>
          <p:nvSpPr>
            <p:cNvPr id="10244" name="Text Box 3"/>
            <p:cNvSpPr txBox="1"/>
            <p:nvPr/>
          </p:nvSpPr>
          <p:spPr>
            <a:xfrm>
              <a:off x="528" y="432"/>
              <a:ext cx="4512" cy="7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设</a:t>
              </a:r>
              <a:r>
                <a:rPr lang="en-US" altLang="zh-CN" sz="2800" b="1" i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A</a:t>
              </a:r>
              <a:r>
                <a:rPr lang="zh-CN" altLang="en-US" sz="2800" b="1" i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、</a:t>
              </a:r>
              <a:r>
                <a:rPr lang="en-US" altLang="zh-CN" sz="2800" b="1" i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B</a:t>
              </a:r>
              <a:r>
                <a:rPr lang="zh-CN" altLang="en-US" sz="2800" b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是两个事件，且</a:t>
              </a:r>
              <a:r>
                <a:rPr lang="en-US" altLang="zh-CN" sz="2800" b="1" i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P</a:t>
              </a:r>
              <a:r>
                <a:rPr lang="en-US" altLang="zh-CN" sz="2800" b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lang="en-US" altLang="zh-CN" sz="2800" b="1" i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B</a:t>
              </a:r>
              <a:r>
                <a:rPr lang="en-US" altLang="zh-CN" sz="2800" b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)&gt;0,</a:t>
              </a:r>
              <a:r>
                <a:rPr lang="zh-CN" altLang="en-US" sz="2800" b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则称</a:t>
              </a:r>
              <a:endPara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                                                         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(1)</a:t>
              </a:r>
              <a:endPara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10245" name="Object 7"/>
            <p:cNvGraphicFramePr/>
            <p:nvPr/>
          </p:nvGraphicFramePr>
          <p:xfrm>
            <a:off x="1340" y="793"/>
            <a:ext cx="1977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" imgW="1190625" imgH="419100" progId="Equation.3">
                    <p:embed/>
                  </p:oleObj>
                </mc:Choice>
                <mc:Fallback>
                  <p:oleObj name="" r:id="rId3" imgW="1190625" imgH="4191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0" y="793"/>
                          <a:ext cx="1977" cy="6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/>
          <p:nvPr/>
        </p:nvGrpSpPr>
        <p:grpSpPr>
          <a:xfrm>
            <a:off x="685800" y="3822700"/>
            <a:ext cx="2743200" cy="2209800"/>
            <a:chOff x="432" y="2160"/>
            <a:chExt cx="1728" cy="1392"/>
          </a:xfrm>
        </p:grpSpPr>
        <p:sp>
          <p:nvSpPr>
            <p:cNvPr id="10247" name="Rectangle 10"/>
            <p:cNvSpPr/>
            <p:nvPr/>
          </p:nvSpPr>
          <p:spPr>
            <a:xfrm>
              <a:off x="432" y="2160"/>
              <a:ext cx="1728" cy="13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48" name="Object 11"/>
            <p:cNvGraphicFramePr/>
            <p:nvPr/>
          </p:nvGraphicFramePr>
          <p:xfrm>
            <a:off x="1777" y="3167"/>
            <a:ext cx="23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123825" imgH="180975" progId="Equation.3">
                    <p:embed/>
                  </p:oleObj>
                </mc:Choice>
                <mc:Fallback>
                  <p:oleObj name="" r:id="rId5" imgW="123825" imgH="18097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7" y="3167"/>
                          <a:ext cx="239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9" name="Group 12"/>
            <p:cNvGrpSpPr/>
            <p:nvPr/>
          </p:nvGrpSpPr>
          <p:grpSpPr>
            <a:xfrm>
              <a:off x="1344" y="2496"/>
              <a:ext cx="624" cy="624"/>
              <a:chOff x="2064" y="1440"/>
              <a:chExt cx="624" cy="624"/>
            </a:xfrm>
          </p:grpSpPr>
          <p:sp>
            <p:nvSpPr>
              <p:cNvPr id="10250" name="Oval 13"/>
              <p:cNvSpPr/>
              <p:nvPr/>
            </p:nvSpPr>
            <p:spPr>
              <a:xfrm>
                <a:off x="2064" y="1440"/>
                <a:ext cx="624" cy="624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0251" name="Object 14"/>
              <p:cNvGraphicFramePr/>
              <p:nvPr/>
            </p:nvGraphicFramePr>
            <p:xfrm>
              <a:off x="2381" y="1584"/>
              <a:ext cx="259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7" imgW="161925" imgH="161925" progId="Equation.3">
                      <p:embed/>
                    </p:oleObj>
                  </mc:Choice>
                  <mc:Fallback>
                    <p:oleObj name="" r:id="rId7" imgW="161925" imgH="161925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96969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81" y="1584"/>
                            <a:ext cx="259" cy="258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52" name="Group 15"/>
            <p:cNvGrpSpPr/>
            <p:nvPr/>
          </p:nvGrpSpPr>
          <p:grpSpPr>
            <a:xfrm>
              <a:off x="624" y="2352"/>
              <a:ext cx="1056" cy="960"/>
              <a:chOff x="480" y="1296"/>
              <a:chExt cx="1056" cy="960"/>
            </a:xfrm>
          </p:grpSpPr>
          <p:sp>
            <p:nvSpPr>
              <p:cNvPr id="10253" name="Oval 16"/>
              <p:cNvSpPr/>
              <p:nvPr/>
            </p:nvSpPr>
            <p:spPr>
              <a:xfrm>
                <a:off x="480" y="1296"/>
                <a:ext cx="1056" cy="960"/>
              </a:xfrm>
              <a:prstGeom prst="ellipse">
                <a:avLst/>
              </a:prstGeom>
              <a:solidFill>
                <a:srgbClr val="6600CC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0254" name="Object 17"/>
              <p:cNvGraphicFramePr/>
              <p:nvPr/>
            </p:nvGraphicFramePr>
            <p:xfrm>
              <a:off x="768" y="1536"/>
              <a:ext cx="239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9" imgW="152400" imgH="152400" progId="Equation.3">
                      <p:embed/>
                    </p:oleObj>
                  </mc:Choice>
                  <mc:Fallback>
                    <p:oleObj name="" r:id="rId9" imgW="152400" imgH="1524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96969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68" y="1536"/>
                            <a:ext cx="239" cy="2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55" name="Object 18"/>
            <p:cNvGraphicFramePr/>
            <p:nvPr/>
          </p:nvGraphicFramePr>
          <p:xfrm>
            <a:off x="1344" y="2690"/>
            <a:ext cx="36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1" imgW="257175" imgH="161925" progId="Equation.3">
                    <p:embed/>
                  </p:oleObj>
                </mc:Choice>
                <mc:Fallback>
                  <p:oleObj name="" r:id="rId11" imgW="257175" imgH="16192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4" y="2690"/>
                          <a:ext cx="368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6" name="Rectangle 20"/>
          <p:cNvSpPr/>
          <p:nvPr/>
        </p:nvSpPr>
        <p:spPr>
          <a:xfrm>
            <a:off x="1116013" y="681196"/>
            <a:ext cx="367665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条件概率的定义</a:t>
            </a:r>
            <a:endParaRPr lang="zh-CN" altLang="en-US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357" name="Rectangle 21"/>
          <p:cNvSpPr/>
          <p:nvPr/>
        </p:nvSpPr>
        <p:spPr>
          <a:xfrm>
            <a:off x="336392" y="3043397"/>
            <a:ext cx="68567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为在</a:t>
            </a:r>
            <a:r>
              <a:rPr lang="zh-CN" altLang="en-US" sz="2800" b="1" dirty="0">
                <a:solidFill>
                  <a:srgbClr val="33CC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事件</a:t>
            </a:r>
            <a:r>
              <a:rPr lang="en-US" altLang="zh-CN" sz="2800" b="1" i="1" dirty="0">
                <a:solidFill>
                  <a:srgbClr val="33CC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 dirty="0">
                <a:solidFill>
                  <a:srgbClr val="33CC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的条件下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solidFill>
                  <a:srgbClr val="33CC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事件</a:t>
            </a:r>
            <a:r>
              <a:rPr lang="en-US" altLang="zh-CN" sz="2800" b="1" i="1" dirty="0">
                <a:solidFill>
                  <a:srgbClr val="33CC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 dirty="0">
                <a:solidFill>
                  <a:srgbClr val="33CC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的条件概率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56" grpId="0"/>
      <p:bldP spid="1435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7E7E7E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990600" y="736600"/>
            <a:ext cx="184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endParaRPr lang="zh-CN" altLang="zh-CN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914400" y="1773238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 sz="28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条件概率</a:t>
            </a:r>
            <a:endParaRPr lang="zh-CN" altLang="en-US" sz="2800" b="1" dirty="0">
              <a:solidFill>
                <a:schemeClr val="accent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743200" y="1628775"/>
          <a:ext cx="2438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2280285" imgH="798830" progId="Equation.3">
                  <p:embed/>
                </p:oleObj>
              </mc:Choice>
              <mc:Fallback>
                <p:oleObj name="" r:id="rId1" imgW="2280285" imgH="79883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1628775"/>
                        <a:ext cx="2438400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Line 5"/>
          <p:cNvSpPr/>
          <p:nvPr/>
        </p:nvSpPr>
        <p:spPr>
          <a:xfrm>
            <a:off x="3581400" y="2270125"/>
            <a:ext cx="0" cy="4953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5846" name="Rectangle 6"/>
          <p:cNvSpPr/>
          <p:nvPr/>
        </p:nvSpPr>
        <p:spPr>
          <a:xfrm>
            <a:off x="2590800" y="2714625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全概率公式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5848" name="Line 8"/>
          <p:cNvSpPr/>
          <p:nvPr/>
        </p:nvSpPr>
        <p:spPr>
          <a:xfrm flipH="1">
            <a:off x="3581400" y="3810000"/>
            <a:ext cx="0" cy="4826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5849" name="Rectangle 9"/>
          <p:cNvSpPr/>
          <p:nvPr/>
        </p:nvSpPr>
        <p:spPr>
          <a:xfrm>
            <a:off x="2590800" y="419100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贝叶斯公式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3" name="Rectangle 13"/>
          <p:cNvSpPr>
            <a:spLocks noGrp="1"/>
          </p:cNvSpPr>
          <p:nvPr>
            <p:ph type="title"/>
          </p:nvPr>
        </p:nvSpPr>
        <p:spPr>
          <a:xfrm>
            <a:off x="827088" y="636588"/>
            <a:ext cx="7772400" cy="768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三、小结</a:t>
            </a:r>
            <a:endParaRPr lang="zh-CN" altLang="en-US" dirty="0">
              <a:solidFill>
                <a:schemeClr val="bg1">
                  <a:lumMod val="40000"/>
                  <a:lumOff val="60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914400" y="3352800"/>
          <a:ext cx="734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7940040" imgH="370205" progId="Equation.3">
                  <p:embed/>
                </p:oleObj>
              </mc:Choice>
              <mc:Fallback>
                <p:oleObj name="" r:id="rId3" imgW="7940040" imgH="37020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734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1162050" y="4700588"/>
          <a:ext cx="64135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5810250" imgH="1284605" progId="Equation.3">
                  <p:embed/>
                </p:oleObj>
              </mc:Choice>
              <mc:Fallback>
                <p:oleObj name="" r:id="rId5" imgW="5810250" imgH="128460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2050" y="4700588"/>
                        <a:ext cx="6413500" cy="1395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5181600" y="24384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2974975" imgH="370205" progId="Equation.3">
                  <p:embed/>
                </p:oleObj>
              </mc:Choice>
              <mc:Fallback>
                <p:oleObj name="" r:id="rId7" imgW="2974975" imgH="37020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2438400"/>
                        <a:ext cx="3263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Line 18"/>
          <p:cNvSpPr/>
          <p:nvPr/>
        </p:nvSpPr>
        <p:spPr>
          <a:xfrm>
            <a:off x="5257800" y="2057400"/>
            <a:ext cx="762000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5859" name="Rectangle 19"/>
          <p:cNvSpPr/>
          <p:nvPr/>
        </p:nvSpPr>
        <p:spPr>
          <a:xfrm>
            <a:off x="6019800" y="1752600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乘法定理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9" name="Rectangle 20"/>
          <p:cNvSpPr/>
          <p:nvPr/>
        </p:nvSpPr>
        <p:spPr>
          <a:xfrm>
            <a:off x="8305800" y="6172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6" grpId="0"/>
      <p:bldP spid="35849" grpId="0"/>
      <p:bldP spid="358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7E7E7E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003300" y="1676400"/>
          <a:ext cx="70612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061200" imgH="4203700" progId="Equation.3">
                  <p:embed/>
                </p:oleObj>
              </mc:Choice>
              <mc:Fallback>
                <p:oleObj name="" r:id="rId1" imgW="7061200" imgH="420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3300" y="1676400"/>
                        <a:ext cx="7061200" cy="420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7"/>
          <p:cNvGraphicFramePr>
            <a:graphicFrameLocks noChangeAspect="1"/>
          </p:cNvGraphicFramePr>
          <p:nvPr/>
        </p:nvGraphicFramePr>
        <p:xfrm>
          <a:off x="914400" y="1066800"/>
          <a:ext cx="758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7581900" imgH="457200" progId="Equation.3">
                  <p:embed/>
                </p:oleObj>
              </mc:Choice>
              <mc:Fallback>
                <p:oleObj name="" r:id="rId3" imgW="75819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581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9" name="Rectangle 5"/>
          <p:cNvSpPr/>
          <p:nvPr/>
        </p:nvSpPr>
        <p:spPr>
          <a:xfrm>
            <a:off x="468313" y="1237774"/>
            <a:ext cx="8137525" cy="1641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这一讲，我们介绍了条件概率的概念，给出了计算两个或多个事件同时发生的概率的乘法公式，它在计算概率时经常使用，需要牢固掌握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2952" name="Rectangle 8"/>
          <p:cNvSpPr/>
          <p:nvPr/>
        </p:nvSpPr>
        <p:spPr>
          <a:xfrm>
            <a:off x="838200" y="4826636"/>
            <a:ext cx="7467600" cy="9772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它们是加法公式和乘法公式的综合运用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同学们可通过进一步的练习去掌握它们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1014730" y="4398645"/>
            <a:ext cx="63125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我们介绍了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全概率公式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贝叶斯公式</a:t>
            </a:r>
            <a:endParaRPr lang="zh-CN" altLang="en-US" b="1" dirty="0">
              <a:solidFill>
                <a:schemeClr val="accent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1141730" y="3234055"/>
            <a:ext cx="63125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只要在题设条件中有：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已知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发生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或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在</a:t>
            </a:r>
            <a:r>
              <a:rPr lang="en-US" altLang="zh-CN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发生的条件下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等，均要考虑条件概率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  <p:bldP spid="82952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8" name="Rectangle 18"/>
          <p:cNvSpPr/>
          <p:nvPr/>
        </p:nvSpPr>
        <p:spPr>
          <a:xfrm>
            <a:off x="828517" y="804386"/>
            <a:ext cx="52819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 </a:t>
            </a:r>
            <a:r>
              <a:rPr lang="zh-CN" altLang="en-US" sz="32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条件概率的性质</a:t>
            </a:r>
            <a:r>
              <a:rPr lang="en-US" altLang="zh-CN" sz="32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自行验证</a:t>
            </a:r>
            <a:r>
              <a:rPr lang="en-US" altLang="zh-CN" sz="32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1266" name="Object 42"/>
          <p:cNvGraphicFramePr/>
          <p:nvPr/>
        </p:nvGraphicFramePr>
        <p:xfrm>
          <a:off x="1106488" y="1689100"/>
          <a:ext cx="692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6915150" imgH="447675" progId="Equation.3">
                  <p:embed/>
                </p:oleObj>
              </mc:Choice>
              <mc:Fallback>
                <p:oleObj name="" r:id="rId1" imgW="6915150" imgH="44767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6488" y="1689100"/>
                        <a:ext cx="6921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3" name="Object 43"/>
          <p:cNvGraphicFramePr/>
          <p:nvPr/>
        </p:nvGraphicFramePr>
        <p:xfrm>
          <a:off x="1044575" y="2420938"/>
          <a:ext cx="689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6896100" imgH="428625" progId="Equation.3">
                  <p:embed/>
                </p:oleObj>
              </mc:Choice>
              <mc:Fallback>
                <p:oleObj name="" r:id="rId3" imgW="6896100" imgH="42862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4575" y="2420938"/>
                        <a:ext cx="6896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4" name="Object 44"/>
          <p:cNvGraphicFramePr/>
          <p:nvPr/>
        </p:nvGraphicFramePr>
        <p:xfrm>
          <a:off x="1034733" y="3042126"/>
          <a:ext cx="366077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3492500" imgH="431800" progId="Equation.DSMT4">
                  <p:embed/>
                </p:oleObj>
              </mc:Choice>
              <mc:Fallback>
                <p:oleObj name="" r:id="rId5" imgW="3492500" imgH="431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>
                        <a:lum bright="69998" contrast="-70001"/>
                      </a:blip>
                      <a:stretch>
                        <a:fillRect/>
                      </a:stretch>
                    </p:blipFill>
                    <p:spPr>
                      <a:xfrm>
                        <a:off x="1034733" y="3042126"/>
                        <a:ext cx="3660775" cy="531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5" name="Object 45"/>
          <p:cNvGraphicFramePr/>
          <p:nvPr/>
        </p:nvGraphicFramePr>
        <p:xfrm>
          <a:off x="1044575" y="3717925"/>
          <a:ext cx="784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7848600" imgH="428625" progId="Equation.3">
                  <p:embed/>
                </p:oleObj>
              </mc:Choice>
              <mc:Fallback>
                <p:oleObj name="" r:id="rId7" imgW="7848600" imgH="42862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4575" y="3717925"/>
                        <a:ext cx="7848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6" name="Object 46"/>
          <p:cNvGraphicFramePr/>
          <p:nvPr/>
        </p:nvGraphicFramePr>
        <p:xfrm>
          <a:off x="2720975" y="4348163"/>
          <a:ext cx="360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3609975" imgH="952500" progId="Equation.3">
                  <p:embed/>
                </p:oleObj>
              </mc:Choice>
              <mc:Fallback>
                <p:oleObj name="" r:id="rId9" imgW="3609975" imgH="952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20975" y="4348163"/>
                        <a:ext cx="3606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7" name="Object 47"/>
          <p:cNvGraphicFramePr/>
          <p:nvPr/>
        </p:nvGraphicFramePr>
        <p:xfrm>
          <a:off x="971868" y="5499735"/>
          <a:ext cx="748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7477125" imgH="409575" progId="Equation.3">
                  <p:embed/>
                </p:oleObj>
              </mc:Choice>
              <mc:Fallback>
                <p:oleObj name="" r:id="rId11" imgW="7477125" imgH="40957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868" y="5499735"/>
                        <a:ext cx="7480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3" name="Text Box 3"/>
          <p:cNvSpPr txBox="1"/>
          <p:nvPr/>
        </p:nvSpPr>
        <p:spPr>
          <a:xfrm>
            <a:off x="557213" y="2765425"/>
            <a:ext cx="603091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2)</a:t>
            </a:r>
            <a:r>
              <a:rPr lang="zh-CN" altLang="en-US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从加入条件后改变了的情况去算 </a:t>
            </a:r>
            <a:endParaRPr lang="zh-CN" altLang="en-US" sz="2800" b="1" dirty="0">
              <a:solidFill>
                <a:schemeClr val="hlink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2290" name="Object 4"/>
          <p:cNvGraphicFramePr/>
          <p:nvPr/>
        </p:nvGraphicFramePr>
        <p:xfrm>
          <a:off x="4260850" y="306387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0850" y="3063875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/>
          <p:nvPr/>
        </p:nvSpPr>
        <p:spPr>
          <a:xfrm>
            <a:off x="895350" y="501174"/>
            <a:ext cx="4324350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 </a:t>
            </a:r>
            <a:r>
              <a:rPr lang="zh-CN" altLang="en-US" sz="32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条件概率的计算</a:t>
            </a:r>
            <a:endParaRPr lang="zh-CN" altLang="en-US" sz="32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847" name="Rectangle 7"/>
          <p:cNvSpPr/>
          <p:nvPr/>
        </p:nvSpPr>
        <p:spPr>
          <a:xfrm>
            <a:off x="539750" y="1124109"/>
            <a:ext cx="309880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1) </a:t>
            </a:r>
            <a:r>
              <a:rPr lang="zh-CN" altLang="en-US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用定义计算</a:t>
            </a:r>
            <a:r>
              <a:rPr lang="en-US" altLang="zh-CN" sz="2800" b="1" dirty="0">
                <a:solidFill>
                  <a:schemeClr val="hlink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endParaRPr lang="en-US" altLang="zh-CN" sz="2800" b="1" dirty="0">
              <a:solidFill>
                <a:schemeClr val="hlink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1196975" y="1535113"/>
            <a:ext cx="5102225" cy="1103312"/>
            <a:chOff x="914" y="768"/>
            <a:chExt cx="3214" cy="695"/>
          </a:xfrm>
        </p:grpSpPr>
        <p:graphicFrame>
          <p:nvGraphicFramePr>
            <p:cNvPr id="12294" name="Object 9"/>
            <p:cNvGraphicFramePr/>
            <p:nvPr/>
          </p:nvGraphicFramePr>
          <p:xfrm>
            <a:off x="914" y="768"/>
            <a:ext cx="2061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1247775" imgH="419100" progId="Equation.3">
                    <p:embed/>
                  </p:oleObj>
                </mc:Choice>
                <mc:Fallback>
                  <p:oleObj name="" r:id="rId3" imgW="1247775" imgH="4191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4" y="768"/>
                          <a:ext cx="2061" cy="6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" name="Rectangle 10"/>
            <p:cNvSpPr/>
            <p:nvPr/>
          </p:nvSpPr>
          <p:spPr>
            <a:xfrm>
              <a:off x="3336" y="954"/>
              <a:ext cx="7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)&gt;0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6629400" y="1905000"/>
            <a:ext cx="2127250" cy="3733800"/>
            <a:chOff x="4132" y="1872"/>
            <a:chExt cx="1340" cy="2352"/>
          </a:xfrm>
        </p:grpSpPr>
        <p:pic>
          <p:nvPicPr>
            <p:cNvPr id="12297" name="Picture 12" descr="6个点 副本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2" y="2560"/>
              <a:ext cx="1244" cy="16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8" name="Line 13"/>
            <p:cNvSpPr/>
            <p:nvPr/>
          </p:nvSpPr>
          <p:spPr>
            <a:xfrm>
              <a:off x="4848" y="268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9" name="AutoShape 14"/>
            <p:cNvSpPr/>
            <p:nvPr/>
          </p:nvSpPr>
          <p:spPr>
            <a:xfrm rot="-3847604">
              <a:off x="4944" y="2208"/>
              <a:ext cx="864" cy="192"/>
            </a:xfrm>
            <a:prstGeom prst="leftArrow">
              <a:avLst>
                <a:gd name="adj1" fmla="val 50000"/>
                <a:gd name="adj2" fmla="val 112500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Line 15"/>
            <p:cNvSpPr/>
            <p:nvPr/>
          </p:nvSpPr>
          <p:spPr>
            <a:xfrm>
              <a:off x="5328" y="268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1" name="Line 16"/>
            <p:cNvSpPr/>
            <p:nvPr/>
          </p:nvSpPr>
          <p:spPr>
            <a:xfrm>
              <a:off x="4848" y="302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2" name="Line 17"/>
            <p:cNvSpPr/>
            <p:nvPr/>
          </p:nvSpPr>
          <p:spPr>
            <a:xfrm>
              <a:off x="4848" y="268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3" name="Line 18"/>
            <p:cNvSpPr/>
            <p:nvPr/>
          </p:nvSpPr>
          <p:spPr>
            <a:xfrm>
              <a:off x="5376" y="2592"/>
              <a:ext cx="0" cy="1632"/>
            </a:xfrm>
            <a:prstGeom prst="line">
              <a:avLst/>
            </a:prstGeom>
            <a:ln w="9525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4" name="Line 19"/>
            <p:cNvSpPr/>
            <p:nvPr/>
          </p:nvSpPr>
          <p:spPr>
            <a:xfrm>
              <a:off x="4848" y="4128"/>
              <a:ext cx="528" cy="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Line 20"/>
            <p:cNvSpPr/>
            <p:nvPr/>
          </p:nvSpPr>
          <p:spPr>
            <a:xfrm>
              <a:off x="4848" y="2688"/>
              <a:ext cx="528" cy="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6" name="Line 21"/>
            <p:cNvSpPr/>
            <p:nvPr/>
          </p:nvSpPr>
          <p:spPr>
            <a:xfrm>
              <a:off x="4848" y="2688"/>
              <a:ext cx="0" cy="144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7" name="Line 22"/>
            <p:cNvSpPr/>
            <p:nvPr/>
          </p:nvSpPr>
          <p:spPr>
            <a:xfrm>
              <a:off x="5376" y="2688"/>
              <a:ext cx="0" cy="144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8" name="Rectangle 23"/>
            <p:cNvSpPr/>
            <p:nvPr/>
          </p:nvSpPr>
          <p:spPr>
            <a:xfrm>
              <a:off x="4144" y="2082"/>
              <a:ext cx="101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3200" b="1" dirty="0">
                  <a:solidFill>
                    <a:schemeClr val="accent2"/>
                  </a:solidFill>
                  <a:latin typeface="华文楷体" panose="02010600040101010101" charset="-122"/>
                  <a:ea typeface="华文楷体" panose="02010600040101010101" charset="-122"/>
                </a:rPr>
                <a:t>掷骰子</a:t>
              </a:r>
              <a:endParaRPr lang="zh-CN" altLang="en-US" sz="3200" b="1" dirty="0">
                <a:solidFill>
                  <a:schemeClr val="accent2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444500" y="3336926"/>
            <a:ext cx="5662613" cy="522287"/>
            <a:chOff x="280" y="2399"/>
            <a:chExt cx="3567" cy="329"/>
          </a:xfrm>
        </p:grpSpPr>
        <p:sp>
          <p:nvSpPr>
            <p:cNvPr id="12310" name="Rectangle 25"/>
            <p:cNvSpPr/>
            <p:nvPr/>
          </p:nvSpPr>
          <p:spPr>
            <a:xfrm>
              <a:off x="280" y="2399"/>
              <a:ext cx="214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例：</a:t>
              </a:r>
              <a:r>
                <a:rPr lang="en-US" altLang="zh-CN" sz="28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A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={</a:t>
              </a:r>
              <a:r>
                <a:rPr lang="zh-CN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掷出2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</a:t>
              </a:r>
              <a:r>
                <a:rPr lang="zh-CN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点}，</a:t>
              </a:r>
              <a:endParaRPr lang="zh-CN" altLang="en-US" sz="32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12311" name="Rectangle 26"/>
            <p:cNvSpPr/>
            <p:nvPr/>
          </p:nvSpPr>
          <p:spPr>
            <a:xfrm>
              <a:off x="1994" y="2399"/>
              <a:ext cx="185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 </a:t>
              </a:r>
              <a:r>
                <a:rPr lang="en-US" altLang="zh-CN" sz="2800" b="1" i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B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={</a:t>
              </a:r>
              <a:r>
                <a:rPr lang="zh-CN" altLang="zh-CN" sz="2800" b="1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掷出偶数点}</a:t>
              </a:r>
              <a:endParaRPr lang="en-US" altLang="zh-CN" sz="32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1066800" y="3813175"/>
            <a:ext cx="2344738" cy="1187450"/>
            <a:chOff x="672" y="2564"/>
            <a:chExt cx="1477" cy="748"/>
          </a:xfrm>
        </p:grpSpPr>
        <p:sp>
          <p:nvSpPr>
            <p:cNvPr id="12313" name="Rectangle 27"/>
            <p:cNvSpPr/>
            <p:nvPr/>
          </p:nvSpPr>
          <p:spPr>
            <a:xfrm>
              <a:off x="672" y="2774"/>
              <a:ext cx="11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14" name="Object 28"/>
            <p:cNvGraphicFramePr/>
            <p:nvPr/>
          </p:nvGraphicFramePr>
          <p:xfrm>
            <a:off x="1882" y="2564"/>
            <a:ext cx="267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6" imgW="142875" imgH="390525" progId="Equation.3">
                    <p:embed/>
                  </p:oleObj>
                </mc:Choice>
                <mc:Fallback>
                  <p:oleObj name="" r:id="rId6" imgW="142875" imgH="39052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2" y="2564"/>
                          <a:ext cx="267" cy="7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9" name="AutoShape 29"/>
          <p:cNvSpPr/>
          <p:nvPr/>
        </p:nvSpPr>
        <p:spPr>
          <a:xfrm>
            <a:off x="457200" y="5076825"/>
            <a:ext cx="2407920" cy="1298575"/>
          </a:xfrm>
          <a:prstGeom prst="wedgeRoundRectCallout">
            <a:avLst>
              <a:gd name="adj1" fmla="val 51694"/>
              <a:gd name="adj2" fmla="val -73903"/>
              <a:gd name="adj3" fmla="val 16667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发生后的缩减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样本空间所含样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本点总数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870" name="AutoShape 30"/>
          <p:cNvSpPr/>
          <p:nvPr/>
        </p:nvSpPr>
        <p:spPr>
          <a:xfrm>
            <a:off x="4067175" y="4797425"/>
            <a:ext cx="1958975" cy="1254125"/>
          </a:xfrm>
          <a:prstGeom prst="wedgeRoundRectCallout">
            <a:avLst>
              <a:gd name="adj1" fmla="val -84815"/>
              <a:gd name="adj2" fmla="val -94736"/>
              <a:gd name="adj3" fmla="val 16667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在缩减样本空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间中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所含样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本点个数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6" grpId="0"/>
      <p:bldP spid="35847" grpId="0"/>
      <p:bldP spid="35869" grpId="0" bldLvl="0" animBg="1"/>
      <p:bldP spid="3587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Text Box 3"/>
          <p:cNvSpPr txBox="1"/>
          <p:nvPr/>
        </p:nvSpPr>
        <p:spPr>
          <a:xfrm>
            <a:off x="609600" y="611188"/>
            <a:ext cx="784860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2800" b="1" dirty="0">
                <a:solidFill>
                  <a:srgbClr val="CCFF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掷两颗均匀骰子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已知第一颗掷出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点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问“掷出点数之和不小于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10”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的概率是多少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? </a:t>
            </a:r>
            <a:endParaRPr lang="en-US" altLang="zh-CN" sz="28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3314" name="Object 5"/>
          <p:cNvGraphicFramePr/>
          <p:nvPr/>
        </p:nvGraphicFramePr>
        <p:xfrm>
          <a:off x="4514850" y="319087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190875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/>
          <p:nvPr/>
        </p:nvSpPr>
        <p:spPr>
          <a:xfrm>
            <a:off x="838200" y="3524250"/>
            <a:ext cx="12128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6390" name="Object 6"/>
          <p:cNvGraphicFramePr/>
          <p:nvPr/>
        </p:nvGraphicFramePr>
        <p:xfrm>
          <a:off x="2127250" y="3313113"/>
          <a:ext cx="31384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190625" imgH="419100" progId="Equation.3">
                  <p:embed/>
                </p:oleObj>
              </mc:Choice>
              <mc:Fallback>
                <p:oleObj name="" r:id="rId3" imgW="1190625" imgH="419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7250" y="3313113"/>
                        <a:ext cx="3138488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/>
          <p:nvPr/>
        </p:nvSpPr>
        <p:spPr>
          <a:xfrm>
            <a:off x="838200" y="4605338"/>
            <a:ext cx="12128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 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6392" name="Object 8"/>
          <p:cNvGraphicFramePr/>
          <p:nvPr/>
        </p:nvGraphicFramePr>
        <p:xfrm>
          <a:off x="2312988" y="4411663"/>
          <a:ext cx="2870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1095375" imgH="390525" progId="Equation.3">
                  <p:embed/>
                </p:oleObj>
              </mc:Choice>
              <mc:Fallback>
                <p:oleObj name="" r:id="rId5" imgW="1095375" imgH="39052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2988" y="4411663"/>
                        <a:ext cx="2870200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1"/>
          <p:cNvSpPr/>
          <p:nvPr/>
        </p:nvSpPr>
        <p:spPr>
          <a:xfrm>
            <a:off x="1359853" y="1829594"/>
            <a:ext cx="5436870" cy="1168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 设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掷出点数之和不小于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10} 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={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第一颗掷出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点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396" name="AutoShape 12"/>
          <p:cNvSpPr/>
          <p:nvPr/>
        </p:nvSpPr>
        <p:spPr>
          <a:xfrm>
            <a:off x="6941820" y="2670175"/>
            <a:ext cx="1381760" cy="588010"/>
          </a:xfrm>
          <a:prstGeom prst="wedgeRoundRectCallout">
            <a:avLst>
              <a:gd name="adj1" fmla="val -193667"/>
              <a:gd name="adj2" fmla="val 62745"/>
              <a:gd name="adj3" fmla="val 16667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应用 定义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397" name="AutoShape 13"/>
          <p:cNvSpPr/>
          <p:nvPr/>
        </p:nvSpPr>
        <p:spPr>
          <a:xfrm>
            <a:off x="533400" y="5689600"/>
            <a:ext cx="3119755" cy="779780"/>
          </a:xfrm>
          <a:prstGeom prst="wedgeRoundRectCallout">
            <a:avLst>
              <a:gd name="adj1" fmla="val 40023"/>
              <a:gd name="adj2" fmla="val -100731"/>
              <a:gd name="adj3" fmla="val 16667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</a:t>
            </a:r>
            <a:r>
              <a:rPr lang="en-US" altLang="zh-CN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发生后的缩减样本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空间中计算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6399" name="Object 15"/>
          <p:cNvGraphicFramePr/>
          <p:nvPr/>
        </p:nvGraphicFramePr>
        <p:xfrm>
          <a:off x="5181600" y="3375025"/>
          <a:ext cx="19002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723900" imgH="428625" progId="Equation.3">
                  <p:embed/>
                </p:oleObj>
              </mc:Choice>
              <mc:Fallback>
                <p:oleObj name="" r:id="rId7" imgW="723900" imgH="42862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3375025"/>
                        <a:ext cx="1900238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91" grpId="0"/>
      <p:bldP spid="16395" grpId="0"/>
      <p:bldP spid="16396" grpId="0" bldLvl="0" animBg="1"/>
      <p:bldP spid="16397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345,&quot;width&quot;:2265}"/>
</p:tagLst>
</file>

<file path=ppt/tags/tag2.xml><?xml version="1.0" encoding="utf-8"?>
<p:tagLst xmlns:p="http://schemas.openxmlformats.org/presentationml/2006/main">
  <p:tag name="COMMONDATA" val="eyJoZGlkIjoiZDY3NGEzNGRlYTJiMDYyYTBiZGIwODM1YWQ3MjNhNzMifQ=="/>
</p:tagLst>
</file>

<file path=ppt/theme/theme1.xml><?xml version="1.0" encoding="utf-8"?>
<a:theme xmlns:a="http://schemas.openxmlformats.org/drawingml/2006/main" name="111">
  <a:themeElements>
    <a:clrScheme name="111 8">
      <a:dk1>
        <a:srgbClr val="969696"/>
      </a:dk1>
      <a:lt1>
        <a:srgbClr val="FFFF99"/>
      </a:lt1>
      <a:dk2>
        <a:srgbClr val="000066"/>
      </a:dk2>
      <a:lt2>
        <a:srgbClr val="FFFF99"/>
      </a:lt2>
      <a:accent1>
        <a:srgbClr val="660033"/>
      </a:accent1>
      <a:accent2>
        <a:srgbClr val="00FF00"/>
      </a:accent2>
      <a:accent3>
        <a:srgbClr val="AAAAB8"/>
      </a:accent3>
      <a:accent4>
        <a:srgbClr val="DADA82"/>
      </a:accent4>
      <a:accent5>
        <a:srgbClr val="B8AAAD"/>
      </a:accent5>
      <a:accent6>
        <a:srgbClr val="00E700"/>
      </a:accent6>
      <a:hlink>
        <a:srgbClr val="CCCCFF"/>
      </a:hlink>
      <a:folHlink>
        <a:srgbClr val="B2B2B2"/>
      </a:folHlink>
    </a:clrScheme>
    <a:fontScheme name="11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8">
        <a:dk1>
          <a:srgbClr val="969696"/>
        </a:dk1>
        <a:lt1>
          <a:srgbClr val="FFFF99"/>
        </a:lt1>
        <a:dk2>
          <a:srgbClr val="000066"/>
        </a:dk2>
        <a:lt2>
          <a:srgbClr val="FFFF99"/>
        </a:lt2>
        <a:accent1>
          <a:srgbClr val="660033"/>
        </a:accent1>
        <a:accent2>
          <a:srgbClr val="00FF00"/>
        </a:accent2>
        <a:accent3>
          <a:srgbClr val="AAAAB8"/>
        </a:accent3>
        <a:accent4>
          <a:srgbClr val="DADA82"/>
        </a:accent4>
        <a:accent5>
          <a:srgbClr val="B8AAAD"/>
        </a:accent5>
        <a:accent6>
          <a:srgbClr val="00E7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11 8">
    <a:dk1>
      <a:srgbClr val="969696"/>
    </a:dk1>
    <a:lt1>
      <a:srgbClr val="FFFF99"/>
    </a:lt1>
    <a:dk2>
      <a:srgbClr val="000066"/>
    </a:dk2>
    <a:lt2>
      <a:srgbClr val="FFFF99"/>
    </a:lt2>
    <a:accent1>
      <a:srgbClr val="660033"/>
    </a:accent1>
    <a:accent2>
      <a:srgbClr val="00FF00"/>
    </a:accent2>
    <a:accent3>
      <a:srgbClr val="AAAAB8"/>
    </a:accent3>
    <a:accent4>
      <a:srgbClr val="DADA82"/>
    </a:accent4>
    <a:accent5>
      <a:srgbClr val="B8AAAD"/>
    </a:accent5>
    <a:accent6>
      <a:srgbClr val="00E700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6036</Words>
  <Application>WPS 演示</Application>
  <PresentationFormat>全屏显示(4:3)</PresentationFormat>
  <Paragraphs>545</Paragraphs>
  <Slides>62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260</vt:i4>
      </vt:variant>
      <vt:variant>
        <vt:lpstr>幻灯片标题</vt:lpstr>
      </vt:variant>
      <vt:variant>
        <vt:i4>62</vt:i4>
      </vt:variant>
    </vt:vector>
  </HeadingPairs>
  <TitlesOfParts>
    <vt:vector size="337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华文楷体</vt:lpstr>
      <vt:lpstr>楷体_GB2312</vt:lpstr>
      <vt:lpstr>新宋体</vt:lpstr>
      <vt:lpstr>幼圆</vt:lpstr>
      <vt:lpstr>楷体</vt:lpstr>
      <vt:lpstr>华文隶书</vt:lpstr>
      <vt:lpstr>微软雅黑 Light</vt:lpstr>
      <vt:lpstr>111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第三节  条件概率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：条件概率本身就蕴含了序列，比如当考虑P(B|A)时，其实就蕴含了因果序列（如条件A是因，B是结果）、时间序列（先有A发生，后有B发生），等等。所以无论在利用乘法定理求多个事件同时发生的概率，还是之后学习全概率公式和贝叶斯公式，都要明确序列，才能选择正确的公式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摸 彩 模 型</vt:lpstr>
      <vt:lpstr>摸 彩 模 型 (续)</vt:lpstr>
      <vt:lpstr>全概率公式的例题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哈理工概率论与数理统计课题组</dc:creator>
  <cp:lastModifiedBy>秋齐</cp:lastModifiedBy>
  <cp:revision>193</cp:revision>
  <dcterms:created xsi:type="dcterms:W3CDTF">1998-04-11T13:55:00Z</dcterms:created>
  <dcterms:modified xsi:type="dcterms:W3CDTF">2022-09-12T14:04:50Z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E8DA51122EA64E7B9B81DC46DFF73F41</vt:lpwstr>
  </property>
</Properties>
</file>