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5" r:id="rId5"/>
    <p:sldId id="296" r:id="rId6"/>
    <p:sldId id="276" r:id="rId7"/>
    <p:sldId id="323" r:id="rId8"/>
    <p:sldId id="364" r:id="rId9"/>
    <p:sldId id="353" r:id="rId10"/>
    <p:sldId id="354" r:id="rId11"/>
    <p:sldId id="355" r:id="rId12"/>
    <p:sldId id="356" r:id="rId13"/>
    <p:sldId id="263" r:id="rId14"/>
    <p:sldId id="357" r:id="rId15"/>
    <p:sldId id="264" r:id="rId16"/>
    <p:sldId id="325" r:id="rId17"/>
    <p:sldId id="333" r:id="rId18"/>
    <p:sldId id="324" r:id="rId19"/>
    <p:sldId id="326" r:id="rId20"/>
    <p:sldId id="258" r:id="rId21"/>
    <p:sldId id="299" r:id="rId22"/>
    <p:sldId id="322" r:id="rId23"/>
    <p:sldId id="328" r:id="rId24"/>
    <p:sldId id="329" r:id="rId25"/>
    <p:sldId id="358" r:id="rId26"/>
    <p:sldId id="330" r:id="rId27"/>
    <p:sldId id="331" r:id="rId28"/>
    <p:sldId id="259" r:id="rId29"/>
    <p:sldId id="260" r:id="rId30"/>
    <p:sldId id="310" r:id="rId31"/>
    <p:sldId id="344" r:id="rId32"/>
    <p:sldId id="272" r:id="rId33"/>
    <p:sldId id="327" r:id="rId34"/>
    <p:sldId id="359" r:id="rId35"/>
    <p:sldId id="311" r:id="rId36"/>
    <p:sldId id="286" r:id="rId37"/>
    <p:sldId id="363" r:id="rId38"/>
    <p:sldId id="312" r:id="rId39"/>
    <p:sldId id="313" r:id="rId40"/>
    <p:sldId id="270" r:id="rId41"/>
    <p:sldId id="290" r:id="rId42"/>
    <p:sldId id="288" r:id="rId43"/>
    <p:sldId id="289" r:id="rId44"/>
    <p:sldId id="404" r:id="rId45"/>
    <p:sldId id="334" r:id="rId46"/>
    <p:sldId id="360" r:id="rId47"/>
    <p:sldId id="361" r:id="rId48"/>
    <p:sldId id="362" r:id="rId49"/>
  </p:sldIdLst>
  <p:sldSz cx="9144000" cy="6858000" type="screen4x3"/>
  <p:notesSz cx="6858000" cy="9144000"/>
  <p:custShowLst>
    <p:custShow name="高斯资料" id="0">
      <p:sldLst>
        <p:sld r:id="rId49"/>
      </p:sldLst>
    </p:custShow>
  </p:custShowLst>
  <p:custDataLst>
    <p:tags r:id="rId5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FF"/>
    <a:srgbClr val="993366"/>
    <a:srgbClr val="6600CC"/>
    <a:srgbClr val="FF0000"/>
    <a:srgbClr val="FF99FF"/>
    <a:srgbClr val="FFFF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66"/>
    <p:restoredTop sz="94660"/>
  </p:normalViewPr>
  <p:slideViewPr>
    <p:cSldViewPr showGuides="1">
      <p:cViewPr varScale="1">
        <p:scale>
          <a:sx n="64" d="100"/>
          <a:sy n="64" d="100"/>
        </p:scale>
        <p:origin x="1440" y="5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4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79.wmf"/><Relationship Id="rId4" Type="http://schemas.openxmlformats.org/officeDocument/2006/relationships/image" Target="../media/image4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93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92.wmf"/><Relationship Id="rId3" Type="http://schemas.openxmlformats.org/officeDocument/2006/relationships/image" Target="../media/image4.wmf"/><Relationship Id="rId2" Type="http://schemas.openxmlformats.org/officeDocument/2006/relationships/image" Target="../media/image78.wmf"/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8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1" Type="http://schemas.openxmlformats.org/officeDocument/2006/relationships/image" Target="../media/image164.wmf"/><Relationship Id="rId10" Type="http://schemas.openxmlformats.org/officeDocument/2006/relationships/image" Target="../media/image163.wmf"/><Relationship Id="rId1" Type="http://schemas.openxmlformats.org/officeDocument/2006/relationships/image" Target="../media/image154.e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7.e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e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26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AutoShape 10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AutoShape 10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AutoShape 10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slide" Target="slide44.xml"/><Relationship Id="rId2" Type="http://schemas.openxmlformats.org/officeDocument/2006/relationships/slide" Target="slide16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5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6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7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6.xml"/><Relationship Id="rId13" Type="http://schemas.openxmlformats.org/officeDocument/2006/relationships/hyperlink" Target="../../demo/disttool/disttool.exe" TargetMode="External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89.wmf"/><Relationship Id="rId2" Type="http://schemas.openxmlformats.org/officeDocument/2006/relationships/image" Target="../media/image82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1.wmf"/><Relationship Id="rId17" Type="http://schemas.openxmlformats.org/officeDocument/2006/relationships/vmlDrawing" Target="../drawings/vmlDrawing16.vml"/><Relationship Id="rId16" Type="http://schemas.openxmlformats.org/officeDocument/2006/relationships/slideLayout" Target="../slideLayouts/slideLayout7.xml"/><Relationship Id="rId15" Type="http://schemas.openxmlformats.org/officeDocument/2006/relationships/hyperlink" Target="../../demo/disttool/disttool.exe" TargetMode="External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4.w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04.bin"/><Relationship Id="rId10" Type="http://schemas.openxmlformats.org/officeDocument/2006/relationships/oleObject" Target="../embeddings/oleObject103.bin"/><Relationship Id="rId1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6.xml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8.wmf"/><Relationship Id="rId1" Type="http://schemas.openxmlformats.org/officeDocument/2006/relationships/oleObject" Target="../embeddings/oleObject10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9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8.wmf"/><Relationship Id="rId2" Type="http://schemas.openxmlformats.org/officeDocument/2006/relationships/oleObject" Target="../embeddings/oleObject113.bin"/><Relationship Id="rId1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10.png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2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23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3.png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oleObject" Target="../embeddings/oleObject130.bin"/><Relationship Id="rId7" Type="http://schemas.openxmlformats.org/officeDocument/2006/relationships/image" Target="../media/image127.png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24.wmf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2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3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9" Type="http://schemas.openxmlformats.org/officeDocument/2006/relationships/image" Target="../media/image21.png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4.png"/><Relationship Id="rId3" Type="http://schemas.openxmlformats.org/officeDocument/2006/relationships/hyperlink" Target="../../demo/disttool/disttool.exe" TargetMode="External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133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hyperlink" Target="../../demo/disttool/disttool.exe" TargetMode="External"/><Relationship Id="rId3" Type="http://schemas.openxmlformats.org/officeDocument/2006/relationships/image" Target="../media/image136.png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34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0.png"/><Relationship Id="rId3" Type="http://schemas.openxmlformats.org/officeDocument/2006/relationships/image" Target="../media/image139.wmf"/><Relationship Id="rId2" Type="http://schemas.openxmlformats.org/officeDocument/2006/relationships/image" Target="../media/image138.jpeg"/><Relationship Id="rId1" Type="http://schemas.openxmlformats.org/officeDocument/2006/relationships/image" Target="../media/image137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9.vml"/><Relationship Id="rId8" Type="http://schemas.openxmlformats.org/officeDocument/2006/relationships/slideLayout" Target="../slideLayouts/slideLayout7.xml"/><Relationship Id="rId7" Type="http://schemas.openxmlformats.org/officeDocument/2006/relationships/hyperlink" Target="../../demo/disttool/disttool.exe" TargetMode="Externa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3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49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4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47.bin"/><Relationship Id="rId24" Type="http://schemas.openxmlformats.org/officeDocument/2006/relationships/vmlDrawing" Target="../drawings/vmlDrawing3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64.wmf"/><Relationship Id="rId21" Type="http://schemas.openxmlformats.org/officeDocument/2006/relationships/oleObject" Target="../embeddings/oleObject156.bin"/><Relationship Id="rId20" Type="http://schemas.openxmlformats.org/officeDocument/2006/relationships/image" Target="../media/image163.wmf"/><Relationship Id="rId2" Type="http://schemas.openxmlformats.org/officeDocument/2006/relationships/image" Target="../media/image154.emf"/><Relationship Id="rId19" Type="http://schemas.openxmlformats.org/officeDocument/2006/relationships/oleObject" Target="../embeddings/oleObject155.bin"/><Relationship Id="rId18" Type="http://schemas.openxmlformats.org/officeDocument/2006/relationships/image" Target="../media/image162.wmf"/><Relationship Id="rId17" Type="http://schemas.openxmlformats.org/officeDocument/2006/relationships/oleObject" Target="../embeddings/oleObject154.bin"/><Relationship Id="rId16" Type="http://schemas.openxmlformats.org/officeDocument/2006/relationships/image" Target="../media/image161.w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60.w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5.wmf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5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71.w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7.e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6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78.emf"/><Relationship Id="rId16" Type="http://schemas.openxmlformats.org/officeDocument/2006/relationships/vmlDrawing" Target="../drawings/vmlDrawing3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85.png"/><Relationship Id="rId13" Type="http://schemas.openxmlformats.org/officeDocument/2006/relationships/image" Target="../media/image184.png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17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86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76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95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92.wmf"/><Relationship Id="rId13" Type="http://schemas.openxmlformats.org/officeDocument/2006/relationships/vmlDrawing" Target="../drawings/vmlDrawing3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97.png"/><Relationship Id="rId10" Type="http://schemas.openxmlformats.org/officeDocument/2006/relationships/image" Target="../media/image196.wmf"/><Relationship Id="rId1" Type="http://schemas.openxmlformats.org/officeDocument/2006/relationships/oleObject" Target="../embeddings/oleObject182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8.emf"/><Relationship Id="rId1" Type="http://schemas.openxmlformats.org/officeDocument/2006/relationships/oleObject" Target="../embeddings/oleObject18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99.wmf"/><Relationship Id="rId1" Type="http://schemas.openxmlformats.org/officeDocument/2006/relationships/oleObject" Target="../embeddings/oleObject18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image" Target="../media/image20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5.png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GIF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wmf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38.bin"/><Relationship Id="rId1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13"/>
          <p:cNvSpPr/>
          <p:nvPr/>
        </p:nvSpPr>
        <p:spPr>
          <a:xfrm>
            <a:off x="1447800" y="2879725"/>
            <a:ext cx="6629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一、概率密度的概念与性质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1" name="Rectangle 14"/>
          <p:cNvSpPr/>
          <p:nvPr/>
        </p:nvSpPr>
        <p:spPr>
          <a:xfrm>
            <a:off x="1447800" y="3611563"/>
            <a:ext cx="701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二、常见连续型随机变量的分布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2" name="Rectangle 15"/>
          <p:cNvSpPr/>
          <p:nvPr/>
        </p:nvSpPr>
        <p:spPr>
          <a:xfrm>
            <a:off x="1447800" y="4343400"/>
            <a:ext cx="342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三、小结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3" name="Rectangle 16"/>
          <p:cNvSpPr>
            <a:spLocks noGrp="1"/>
          </p:cNvSpPr>
          <p:nvPr>
            <p:ph type="title"/>
          </p:nvPr>
        </p:nvSpPr>
        <p:spPr>
          <a:xfrm>
            <a:off x="590550" y="828040"/>
            <a:ext cx="7992745" cy="132207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</a:rPr>
              <a:t>第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</a:rPr>
              <a:t>四节　连续型随机变量及其概率密度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2054" name="AutoShape 17">
            <a:hlinkClick r:id="" action="ppaction://hlinkshowjump?jump=endshow"/>
          </p:cNvPr>
          <p:cNvSpPr/>
          <p:nvPr/>
        </p:nvSpPr>
        <p:spPr>
          <a:xfrm>
            <a:off x="8229600" y="6096000"/>
            <a:ext cx="533400" cy="533400"/>
          </a:xfrm>
          <a:prstGeom prst="actionButtonBlank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5" name="Rectangle 18">
            <a:hlinkClick r:id="rId1" action="ppaction://hlinksldjump"/>
          </p:cNvPr>
          <p:cNvSpPr/>
          <p:nvPr/>
        </p:nvSpPr>
        <p:spPr>
          <a:xfrm>
            <a:off x="1524000" y="3032125"/>
            <a:ext cx="4953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6" name="Rectangle 19">
            <a:hlinkClick r:id="rId2" action="ppaction://hlinksldjump"/>
          </p:cNvPr>
          <p:cNvSpPr/>
          <p:nvPr/>
        </p:nvSpPr>
        <p:spPr>
          <a:xfrm>
            <a:off x="1600200" y="3763963"/>
            <a:ext cx="5715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7" name="Rectangle 20">
            <a:hlinkClick r:id="rId3" action="ppaction://hlinksldjump"/>
          </p:cNvPr>
          <p:cNvSpPr/>
          <p:nvPr/>
        </p:nvSpPr>
        <p:spPr>
          <a:xfrm>
            <a:off x="1524000" y="44958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2" name="Object 1026"/>
          <p:cNvGraphicFramePr>
            <a:graphicFrameLocks noChangeAspect="1"/>
          </p:cNvGraphicFramePr>
          <p:nvPr/>
        </p:nvGraphicFramePr>
        <p:xfrm>
          <a:off x="595313" y="2205038"/>
          <a:ext cx="78613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275330" imgH="1320165" progId="Equation.3">
                  <p:embed/>
                </p:oleObj>
              </mc:Choice>
              <mc:Fallback>
                <p:oleObj name="" r:id="rId1" imgW="3275330" imgH="13201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313" y="2205038"/>
                        <a:ext cx="7861300" cy="316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29"/>
          <p:cNvGraphicFramePr>
            <a:graphicFrameLocks noChangeAspect="1"/>
          </p:cNvGraphicFramePr>
          <p:nvPr/>
        </p:nvGraphicFramePr>
        <p:xfrm>
          <a:off x="990600" y="1143000"/>
          <a:ext cx="365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657600" imgH="698500" progId="Equation.3">
                  <p:embed/>
                </p:oleObj>
              </mc:Choice>
              <mc:Fallback>
                <p:oleObj name="" r:id="rId3" imgW="3657600" imgH="698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3657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1026"/>
          <p:cNvGraphicFramePr>
            <a:graphicFrameLocks noChangeAspect="1"/>
          </p:cNvGraphicFramePr>
          <p:nvPr/>
        </p:nvGraphicFramePr>
        <p:xfrm>
          <a:off x="914400" y="1295400"/>
          <a:ext cx="58293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5829300" imgH="2959100" progId="Equation.3">
                  <p:embed/>
                </p:oleObj>
              </mc:Choice>
              <mc:Fallback>
                <p:oleObj name="" r:id="rId1" imgW="5829300" imgH="295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5829300" cy="295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1027"/>
          <p:cNvGraphicFramePr>
            <a:graphicFrameLocks noChangeAspect="1"/>
          </p:cNvGraphicFramePr>
          <p:nvPr/>
        </p:nvGraphicFramePr>
        <p:xfrm>
          <a:off x="914400" y="4800600"/>
          <a:ext cx="24780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2463800" imgH="825500" progId="Equation.3">
                  <p:embed/>
                </p:oleObj>
              </mc:Choice>
              <mc:Fallback>
                <p:oleObj name="" r:id="rId3" imgW="2463800" imgH="825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800600"/>
                        <a:ext cx="2478088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1028"/>
          <p:cNvGraphicFramePr>
            <a:graphicFrameLocks noChangeAspect="1"/>
          </p:cNvGraphicFramePr>
          <p:nvPr/>
        </p:nvGraphicFramePr>
        <p:xfrm>
          <a:off x="3479800" y="4838700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095500" imgH="825500" progId="Equation.3">
                  <p:embed/>
                </p:oleObj>
              </mc:Choice>
              <mc:Fallback>
                <p:oleObj name="" r:id="rId5" imgW="2095500" imgH="825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9800" y="4838700"/>
                        <a:ext cx="2108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1029"/>
          <p:cNvGraphicFramePr>
            <a:graphicFrameLocks noChangeAspect="1"/>
          </p:cNvGraphicFramePr>
          <p:nvPr/>
        </p:nvGraphicFramePr>
        <p:xfrm>
          <a:off x="5638800" y="4876800"/>
          <a:ext cx="817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812165" imgH="837565" progId="Equation.3">
                  <p:embed/>
                </p:oleObj>
              </mc:Choice>
              <mc:Fallback>
                <p:oleObj name="" r:id="rId7" imgW="812165" imgH="8375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4876800"/>
                        <a:ext cx="8175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Object 11"/>
          <p:cNvGraphicFramePr>
            <a:graphicFrameLocks noChangeAspect="1"/>
          </p:cNvGraphicFramePr>
          <p:nvPr/>
        </p:nvGraphicFramePr>
        <p:xfrm>
          <a:off x="1149350" y="1143000"/>
          <a:ext cx="6697663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6413500" imgH="4559300" progId="Equation.3">
                  <p:embed/>
                </p:oleObj>
              </mc:Choice>
              <mc:Fallback>
                <p:oleObj name="" r:id="rId1" imgW="6413500" imgH="4559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9350" y="1143000"/>
                        <a:ext cx="6697663" cy="476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1"/>
          <p:cNvGraphicFramePr>
            <a:graphicFrameLocks noChangeAspect="1"/>
          </p:cNvGraphicFramePr>
          <p:nvPr/>
        </p:nvGraphicFramePr>
        <p:xfrm>
          <a:off x="4679950" y="4114800"/>
          <a:ext cx="1984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03200" imgH="443865" progId="Equation.3">
                  <p:embed/>
                </p:oleObj>
              </mc:Choice>
              <mc:Fallback>
                <p:oleObj name="" r:id="rId3" imgW="203200" imgH="4438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9950" y="4114800"/>
                        <a:ext cx="198438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1"/>
          <p:cNvSpPr/>
          <p:nvPr/>
        </p:nvSpPr>
        <p:spPr>
          <a:xfrm>
            <a:off x="914400" y="108902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1905000" y="1905000"/>
          <a:ext cx="297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971800" imgH="558800" progId="Equation.3">
                  <p:embed/>
                </p:oleObj>
              </mc:Choice>
              <mc:Fallback>
                <p:oleObj name="" r:id="rId1" imgW="2971800" imgH="558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905000"/>
                        <a:ext cx="2971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6"/>
          <p:cNvSpPr/>
          <p:nvPr/>
        </p:nvSpPr>
        <p:spPr>
          <a:xfrm>
            <a:off x="838200" y="1828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故有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4340" name="Rectangle 7"/>
          <p:cNvSpPr/>
          <p:nvPr/>
        </p:nvSpPr>
        <p:spPr>
          <a:xfrm>
            <a:off x="838200" y="9906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576" name="Rectangle 8"/>
          <p:cNvSpPr/>
          <p:nvPr/>
        </p:nvSpPr>
        <p:spPr>
          <a:xfrm>
            <a:off x="1371600" y="990600"/>
            <a:ext cx="4764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因为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是连续型随机变量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1873250" y="2895600"/>
          <a:ext cx="26050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2603500" imgH="558800" progId="Equation.3">
                  <p:embed/>
                </p:oleObj>
              </mc:Choice>
              <mc:Fallback>
                <p:oleObj name="" r:id="rId3" imgW="2603500" imgH="558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250" y="2895600"/>
                        <a:ext cx="2605088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6172200" y="10668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362200" imgH="431800" progId="Equation.3">
                  <p:embed/>
                </p:oleObj>
              </mc:Choice>
              <mc:Fallback>
                <p:oleObj name="" r:id="rId5" imgW="236220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1066800"/>
                        <a:ext cx="236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1905000" y="4876800"/>
          <a:ext cx="25368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2425700" imgH="901700" progId="Equation.3">
                  <p:embed/>
                </p:oleObj>
              </mc:Choice>
              <mc:Fallback>
                <p:oleObj name="" r:id="rId7" imgW="2425700" imgH="901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876800"/>
                        <a:ext cx="2536825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914400" y="3657600"/>
          <a:ext cx="3708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3708400" imgH="901700" progId="Equation.3">
                  <p:embed/>
                </p:oleObj>
              </mc:Choice>
              <mc:Fallback>
                <p:oleObj name="" r:id="rId9" imgW="3708400" imgH="901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37084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4648200" y="3657600"/>
          <a:ext cx="14351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1435100" imgH="825500" progId="Equation.3">
                  <p:embed/>
                </p:oleObj>
              </mc:Choice>
              <mc:Fallback>
                <p:oleObj name="" r:id="rId11" imgW="1435100" imgH="8255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8200" y="3657600"/>
                        <a:ext cx="14351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6096000" y="3886200"/>
          <a:ext cx="584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584200" imgH="368300" progId="Equation.3">
                  <p:embed/>
                </p:oleObj>
              </mc:Choice>
              <mc:Fallback>
                <p:oleObj name="" r:id="rId13" imgW="584200" imgH="368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0" y="3886200"/>
                        <a:ext cx="58420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4419600" y="4876800"/>
          <a:ext cx="15128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1447800" imgH="825500" progId="Equation.3">
                  <p:embed/>
                </p:oleObj>
              </mc:Choice>
              <mc:Fallback>
                <p:oleObj name="" r:id="rId15" imgW="1447800" imgH="825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9600" y="4876800"/>
                        <a:ext cx="1512888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5943600" y="5105400"/>
          <a:ext cx="584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558800" imgH="368300" progId="Equation.3">
                  <p:embed/>
                </p:oleObj>
              </mc:Choice>
              <mc:Fallback>
                <p:oleObj name="" r:id="rId17" imgW="558800" imgH="368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43600" y="5105400"/>
                        <a:ext cx="5842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  <p:bldP spid="1095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3733800" y="1433513"/>
          <a:ext cx="1003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002665" imgH="837565" progId="Equation.3">
                  <p:embed/>
                </p:oleObj>
              </mc:Choice>
              <mc:Fallback>
                <p:oleObj name="" r:id="rId1" imgW="1002665" imgH="8375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1433513"/>
                        <a:ext cx="10033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914400" y="3013075"/>
          <a:ext cx="685800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6477000" imgH="1968500" progId="Equation.3">
                  <p:embed/>
                </p:oleObj>
              </mc:Choice>
              <mc:Fallback>
                <p:oleObj name="" r:id="rId3" imgW="6477000" imgH="1968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013075"/>
                        <a:ext cx="6858000" cy="201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5"/>
          <p:cNvGraphicFramePr>
            <a:graphicFrameLocks noChangeAspect="1"/>
          </p:cNvGraphicFramePr>
          <p:nvPr/>
        </p:nvGraphicFramePr>
        <p:xfrm>
          <a:off x="914400" y="1412875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425700" imgH="838200" progId="Equation.3">
                  <p:embed/>
                </p:oleObj>
              </mc:Choice>
              <mc:Fallback>
                <p:oleObj name="" r:id="rId5" imgW="2425700" imgH="838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12875"/>
                        <a:ext cx="2425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810000" y="914400"/>
          <a:ext cx="920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079500" imgH="825500" progId="Equation.3">
                  <p:embed/>
                </p:oleObj>
              </mc:Choice>
              <mc:Fallback>
                <p:oleObj name="" r:id="rId1" imgW="1079500" imgH="825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914400"/>
                        <a:ext cx="92075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786188" y="2057400"/>
          <a:ext cx="3100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3276600" imgH="838200" progId="Equation.3">
                  <p:embed/>
                </p:oleObj>
              </mc:Choice>
              <mc:Fallback>
                <p:oleObj name="" r:id="rId3" imgW="3276600" imgH="838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6188" y="2057400"/>
                        <a:ext cx="3100387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798888" y="3200400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689100" imgH="838200" progId="Equation.3">
                  <p:embed/>
                </p:oleObj>
              </mc:Choice>
              <mc:Fallback>
                <p:oleObj name="" r:id="rId5" imgW="1689100" imgH="838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8888" y="3200400"/>
                        <a:ext cx="1689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914400" y="914400"/>
          <a:ext cx="274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2743200" imgH="825500" progId="Equation.3">
                  <p:embed/>
                </p:oleObj>
              </mc:Choice>
              <mc:Fallback>
                <p:oleObj name="" r:id="rId7" imgW="2743200" imgH="825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2743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4876800" y="1219200"/>
          <a:ext cx="10588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1244600" imgH="393700" progId="Equation.3">
                  <p:embed/>
                </p:oleObj>
              </mc:Choice>
              <mc:Fallback>
                <p:oleObj name="" r:id="rId9" imgW="1244600" imgH="393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1219200"/>
                        <a:ext cx="105886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5562600" y="32004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647700" imgH="838200" progId="Equation.3">
                  <p:embed/>
                </p:oleObj>
              </mc:Choice>
              <mc:Fallback>
                <p:oleObj name="" r:id="rId11" imgW="647700" imgH="838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62600" y="3200400"/>
                        <a:ext cx="647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314450" y="5246688"/>
          <a:ext cx="2006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2005965" imgH="406400" progId="Equation.3">
                  <p:embed/>
                </p:oleObj>
              </mc:Choice>
              <mc:Fallback>
                <p:oleObj name="" r:id="rId13" imgW="2005965" imgH="406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4450" y="5246688"/>
                        <a:ext cx="2006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914400" y="4343400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4546600" imgH="444500" progId="Equation.3">
                  <p:embed/>
                </p:oleObj>
              </mc:Choice>
              <mc:Fallback>
                <p:oleObj name="" r:id="rId15" imgW="4546600" imgH="444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454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3371850" y="4941888"/>
          <a:ext cx="4368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4368800" imgH="1079500" progId="Equation.3">
                  <p:embed/>
                </p:oleObj>
              </mc:Choice>
              <mc:Fallback>
                <p:oleObj name="" r:id="rId17" imgW="4368800" imgH="10795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71850" y="4941888"/>
                        <a:ext cx="43688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8"/>
          <p:cNvSpPr/>
          <p:nvPr>
            <p:ph type="title"/>
          </p:nvPr>
        </p:nvSpPr>
        <p:spPr>
          <a:xfrm>
            <a:off x="827088" y="639446"/>
            <a:ext cx="7777162" cy="64516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二、常见连续型随机变量的分布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900113" y="1989138"/>
          <a:ext cx="5851882" cy="27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6578600" imgH="3035300" progId="Equation.3">
                  <p:embed/>
                </p:oleObj>
              </mc:Choice>
              <mc:Fallback>
                <p:oleObj name="" r:id="rId1" imgW="6578600" imgH="3035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989138"/>
                        <a:ext cx="5851882" cy="27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9" name="Rectangle 23"/>
          <p:cNvSpPr/>
          <p:nvPr/>
        </p:nvSpPr>
        <p:spPr>
          <a:xfrm>
            <a:off x="827088" y="1341438"/>
            <a:ext cx="23241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均匀分布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80921" name="Group 25"/>
          <p:cNvGrpSpPr/>
          <p:nvPr/>
        </p:nvGrpSpPr>
        <p:grpSpPr>
          <a:xfrm>
            <a:off x="4284663" y="4279265"/>
            <a:ext cx="4278312" cy="1568450"/>
            <a:chOff x="2699" y="2786"/>
            <a:chExt cx="2695" cy="988"/>
          </a:xfrm>
        </p:grpSpPr>
        <p:sp>
          <p:nvSpPr>
            <p:cNvPr id="17415" name="Line 13"/>
            <p:cNvSpPr/>
            <p:nvPr/>
          </p:nvSpPr>
          <p:spPr>
            <a:xfrm>
              <a:off x="3651" y="3518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7416" name="Line 14"/>
            <p:cNvSpPr/>
            <p:nvPr/>
          </p:nvSpPr>
          <p:spPr>
            <a:xfrm flipV="1">
              <a:off x="4467" y="2804"/>
              <a:ext cx="0" cy="9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17417" name="Object 16"/>
            <p:cNvGraphicFramePr>
              <a:graphicFrameLocks noChangeAspect="1"/>
            </p:cNvGraphicFramePr>
            <p:nvPr/>
          </p:nvGraphicFramePr>
          <p:xfrm>
            <a:off x="5235" y="361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" imgW="254000" imgH="241300" progId="Equation.3">
                    <p:embed/>
                  </p:oleObj>
                </mc:Choice>
                <mc:Fallback>
                  <p:oleObj name="" r:id="rId3" imgW="254000" imgH="2413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35" y="361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7"/>
            <p:cNvGraphicFramePr>
              <a:graphicFrameLocks noChangeAspect="1"/>
            </p:cNvGraphicFramePr>
            <p:nvPr/>
          </p:nvGraphicFramePr>
          <p:xfrm>
            <a:off x="4275" y="3518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5" imgW="228600" imgH="254000" progId="Equation.3">
                    <p:embed/>
                  </p:oleObj>
                </mc:Choice>
                <mc:Fallback>
                  <p:oleObj name="" r:id="rId5" imgW="228600" imgH="2540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75" y="3518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8"/>
            <p:cNvGraphicFramePr>
              <a:graphicFrameLocks noChangeAspect="1"/>
            </p:cNvGraphicFramePr>
            <p:nvPr/>
          </p:nvGraphicFramePr>
          <p:xfrm>
            <a:off x="4467" y="2786"/>
            <a:ext cx="43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7" imgW="774065" imgH="393700" progId="Equation.3">
                    <p:embed/>
                  </p:oleObj>
                </mc:Choice>
                <mc:Fallback>
                  <p:oleObj name="" r:id="rId7" imgW="774065" imgH="3937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67" y="2786"/>
                          <a:ext cx="432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Line 19"/>
            <p:cNvSpPr/>
            <p:nvPr/>
          </p:nvSpPr>
          <p:spPr>
            <a:xfrm>
              <a:off x="3891" y="3182"/>
              <a:ext cx="100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7421" name="Object 21"/>
            <p:cNvGraphicFramePr>
              <a:graphicFrameLocks noChangeAspect="1"/>
            </p:cNvGraphicFramePr>
            <p:nvPr/>
          </p:nvGraphicFramePr>
          <p:xfrm>
            <a:off x="3795" y="3422"/>
            <a:ext cx="14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9" imgW="228600" imgH="546100" progId="Equation.3">
                    <p:embed/>
                  </p:oleObj>
                </mc:Choice>
                <mc:Fallback>
                  <p:oleObj name="" r:id="rId9" imgW="228600" imgH="546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95" y="3422"/>
                          <a:ext cx="143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22"/>
            <p:cNvGraphicFramePr>
              <a:graphicFrameLocks noChangeAspect="1"/>
            </p:cNvGraphicFramePr>
            <p:nvPr/>
          </p:nvGraphicFramePr>
          <p:xfrm>
            <a:off x="4803" y="3422"/>
            <a:ext cx="13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1" imgW="215900" imgH="545465" progId="Equation.3">
                    <p:embed/>
                  </p:oleObj>
                </mc:Choice>
                <mc:Fallback>
                  <p:oleObj name="" r:id="rId11" imgW="215900" imgH="5454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03" y="3422"/>
                          <a:ext cx="13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Text Box 24"/>
            <p:cNvSpPr txBox="1"/>
            <p:nvPr/>
          </p:nvSpPr>
          <p:spPr>
            <a:xfrm>
              <a:off x="2699" y="2931"/>
              <a:ext cx="1013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</a:rPr>
                <a:t>概率密度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eaLnBrk="1" hangingPunct="1"/>
              <a:r>
                <a:rPr lang="zh-CN" altLang="en-US" sz="2800" b="1" dirty="0">
                  <a:latin typeface="华文楷体" panose="02010600040101010101" charset="-122"/>
                  <a:ea typeface="华文楷体" panose="02010600040101010101" charset="-122"/>
                </a:rPr>
                <a:t>函数图形</a:t>
              </a:r>
              <a:endParaRPr lang="zh-CN" altLang="en-US" sz="2800" b="1" dirty="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80922" name="AutoShape 26">
            <a:hlinkClick r:id="rId13" action="ppaction://hlinkfile"/>
          </p:cNvPr>
          <p:cNvSpPr/>
          <p:nvPr/>
        </p:nvSpPr>
        <p:spPr>
          <a:xfrm>
            <a:off x="1476375" y="5594350"/>
            <a:ext cx="3013075" cy="4270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algn="ctr" eaLnBrk="1" hangingPunct="1">
              <a:buNone/>
            </a:pPr>
            <a:r>
              <a:rPr lang="zh-CN" altLang="en-US" sz="1800" b="1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均匀分布概率密度函数</a:t>
            </a:r>
            <a:r>
              <a:rPr lang="zh-CN" altLang="en-US" sz="1800" b="1" dirty="0">
                <a:solidFill>
                  <a:srgbClr val="CC00CC"/>
                </a:solidFill>
                <a:latin typeface="Arial Unicode MS" pitchFamily="34" charset="-122"/>
                <a:ea typeface="黑体" panose="02010609060101010101" pitchFamily="2" charset="-122"/>
              </a:rPr>
              <a:t>演示</a:t>
            </a:r>
            <a:endParaRPr lang="zh-CN" altLang="en-US" sz="1800" b="1" dirty="0">
              <a:solidFill>
                <a:srgbClr val="CC00CC"/>
              </a:solidFill>
              <a:latin typeface="Arial Unicode MS" pitchFamily="34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9" grpId="0"/>
      <p:bldP spid="809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19"/>
          <p:cNvSpPr/>
          <p:nvPr/>
        </p:nvSpPr>
        <p:spPr>
          <a:xfrm>
            <a:off x="914400" y="76200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均匀分布的意义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1676400" y="1524000"/>
          <a:ext cx="665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6654800" imgH="444500" progId="Equation.3">
                  <p:embed/>
                </p:oleObj>
              </mc:Choice>
              <mc:Fallback>
                <p:oleObj name="" r:id="rId1" imgW="6654800" imgH="444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524000"/>
                        <a:ext cx="6654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914400" y="2057400"/>
          <a:ext cx="727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7277100" imgH="977900" progId="Equation.3">
                  <p:embed/>
                </p:oleObj>
              </mc:Choice>
              <mc:Fallback>
                <p:oleObj name="" r:id="rId3" imgW="7277100" imgH="977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7277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3" name="Group 43"/>
          <p:cNvGrpSpPr/>
          <p:nvPr/>
        </p:nvGrpSpPr>
        <p:grpSpPr>
          <a:xfrm>
            <a:off x="3014663" y="2924175"/>
            <a:ext cx="3429000" cy="2514600"/>
            <a:chOff x="1776" y="2016"/>
            <a:chExt cx="2160" cy="1584"/>
          </a:xfrm>
        </p:grpSpPr>
        <p:grpSp>
          <p:nvGrpSpPr>
            <p:cNvPr id="18449" name="Group 22"/>
            <p:cNvGrpSpPr/>
            <p:nvPr/>
          </p:nvGrpSpPr>
          <p:grpSpPr>
            <a:xfrm>
              <a:off x="1776" y="2016"/>
              <a:ext cx="2160" cy="1584"/>
              <a:chOff x="1104" y="2688"/>
              <a:chExt cx="2160" cy="1344"/>
            </a:xfrm>
          </p:grpSpPr>
          <p:sp>
            <p:nvSpPr>
              <p:cNvPr id="18454" name="Line 23"/>
              <p:cNvSpPr/>
              <p:nvPr/>
            </p:nvSpPr>
            <p:spPr>
              <a:xfrm>
                <a:off x="1104" y="3696"/>
                <a:ext cx="216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18455" name="Line 24"/>
              <p:cNvSpPr/>
              <p:nvPr/>
            </p:nvSpPr>
            <p:spPr>
              <a:xfrm flipV="1">
                <a:off x="1920" y="2688"/>
                <a:ext cx="0" cy="13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sp>
        </p:grpSp>
        <p:grpSp>
          <p:nvGrpSpPr>
            <p:cNvPr id="18450" name="Group 42"/>
            <p:cNvGrpSpPr/>
            <p:nvPr/>
          </p:nvGrpSpPr>
          <p:grpSpPr>
            <a:xfrm>
              <a:off x="2448" y="2023"/>
              <a:ext cx="1488" cy="1400"/>
              <a:chOff x="2448" y="2023"/>
              <a:chExt cx="1488" cy="1400"/>
            </a:xfrm>
          </p:grpSpPr>
          <p:graphicFrame>
            <p:nvGraphicFramePr>
              <p:cNvPr id="18451" name="Object 26"/>
              <p:cNvGraphicFramePr>
                <a:graphicFrameLocks noChangeAspect="1"/>
              </p:cNvGraphicFramePr>
              <p:nvPr/>
            </p:nvGraphicFramePr>
            <p:xfrm>
              <a:off x="3772" y="3274"/>
              <a:ext cx="164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" r:id="rId5" imgW="266700" imgH="254000" progId="Equation.3">
                      <p:embed/>
                    </p:oleObj>
                  </mc:Choice>
                  <mc:Fallback>
                    <p:oleObj name="" r:id="rId5" imgW="266700" imgH="254000" progId="Equation.3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72" y="3274"/>
                            <a:ext cx="164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2" name="Object 27"/>
              <p:cNvGraphicFramePr>
                <a:graphicFrameLocks noChangeAspect="1"/>
              </p:cNvGraphicFramePr>
              <p:nvPr/>
            </p:nvGraphicFramePr>
            <p:xfrm>
              <a:off x="2448" y="3229"/>
              <a:ext cx="142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7" imgW="228600" imgH="254000" progId="Equation.3">
                      <p:embed/>
                    </p:oleObj>
                  </mc:Choice>
                  <mc:Fallback>
                    <p:oleObj name="" r:id="rId7" imgW="228600" imgH="2540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448" y="3229"/>
                            <a:ext cx="142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3" name="Object 28"/>
              <p:cNvGraphicFramePr>
                <a:graphicFrameLocks noChangeAspect="1"/>
              </p:cNvGraphicFramePr>
              <p:nvPr/>
            </p:nvGraphicFramePr>
            <p:xfrm>
              <a:off x="2637" y="2023"/>
              <a:ext cx="481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9" imgW="774065" imgH="393700" progId="Equation.3">
                      <p:embed/>
                    </p:oleObj>
                  </mc:Choice>
                  <mc:Fallback>
                    <p:oleObj name="" r:id="rId9" imgW="774065" imgH="39370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37" y="2023"/>
                            <a:ext cx="481" cy="2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3319463" y="4676775"/>
          <a:ext cx="2270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1" imgW="228600" imgH="546100" progId="Equation.3">
                  <p:embed/>
                </p:oleObj>
              </mc:Choice>
              <mc:Fallback>
                <p:oleObj name="" r:id="rId11" imgW="228600" imgH="546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9463" y="4676775"/>
                        <a:ext cx="22701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0" name="Object 30"/>
          <p:cNvGraphicFramePr>
            <a:graphicFrameLocks noChangeAspect="1"/>
          </p:cNvGraphicFramePr>
          <p:nvPr/>
        </p:nvGraphicFramePr>
        <p:xfrm>
          <a:off x="5605463" y="4676775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215900" imgH="545465" progId="Equation.3">
                  <p:embed/>
                </p:oleObj>
              </mc:Choice>
              <mc:Fallback>
                <p:oleObj name="" r:id="rId13" imgW="215900" imgH="54546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05463" y="4676775"/>
                        <a:ext cx="215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1" name="Line 31"/>
          <p:cNvSpPr/>
          <p:nvPr/>
        </p:nvSpPr>
        <p:spPr>
          <a:xfrm>
            <a:off x="3319463" y="4143375"/>
            <a:ext cx="24384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1712" name="Object 32"/>
          <p:cNvGraphicFramePr>
            <a:graphicFrameLocks noChangeAspect="1"/>
          </p:cNvGraphicFramePr>
          <p:nvPr/>
        </p:nvGraphicFramePr>
        <p:xfrm>
          <a:off x="4572000" y="4114800"/>
          <a:ext cx="5969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5" imgW="761365" imgH="837565" progId="Equation.3">
                  <p:embed/>
                </p:oleObj>
              </mc:Choice>
              <mc:Fallback>
                <p:oleObj name="" r:id="rId15" imgW="761365" imgH="8375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4114800"/>
                        <a:ext cx="5969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Line 33"/>
          <p:cNvSpPr/>
          <p:nvPr/>
        </p:nvSpPr>
        <p:spPr>
          <a:xfrm>
            <a:off x="3700463" y="4143375"/>
            <a:ext cx="838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1714" name="Object 34"/>
          <p:cNvGraphicFramePr>
            <a:graphicFrameLocks noChangeAspect="1"/>
          </p:cNvGraphicFramePr>
          <p:nvPr/>
        </p:nvGraphicFramePr>
        <p:xfrm>
          <a:off x="3700463" y="3867150"/>
          <a:ext cx="838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7" imgW="1181100" imgH="914400" progId="Equation.3">
                  <p:embed/>
                </p:oleObj>
              </mc:Choice>
              <mc:Fallback>
                <p:oleObj name="" r:id="rId17" imgW="1181100" imgH="9144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00463" y="3867150"/>
                        <a:ext cx="83820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5" name="Object 35"/>
          <p:cNvGraphicFramePr>
            <a:graphicFrameLocks noChangeAspect="1"/>
          </p:cNvGraphicFramePr>
          <p:nvPr/>
        </p:nvGraphicFramePr>
        <p:xfrm>
          <a:off x="1560513" y="353377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9" imgW="1371600" imgH="838200" progId="Equation.3">
                  <p:embed/>
                </p:oleObj>
              </mc:Choice>
              <mc:Fallback>
                <p:oleObj name="" r:id="rId19" imgW="1371600" imgH="8382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60513" y="3533775"/>
                        <a:ext cx="1371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7" name="Line 37"/>
          <p:cNvSpPr/>
          <p:nvPr/>
        </p:nvSpPr>
        <p:spPr>
          <a:xfrm>
            <a:off x="4157663" y="4143375"/>
            <a:ext cx="762000" cy="0"/>
          </a:xfrm>
          <a:prstGeom prst="line">
            <a:avLst/>
          </a:prstGeom>
          <a:ln w="38100" cap="flat" cmpd="sng">
            <a:solidFill>
              <a:srgbClr val="CC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1718" name="Object 38"/>
          <p:cNvGraphicFramePr>
            <a:graphicFrameLocks noChangeAspect="1"/>
          </p:cNvGraphicFramePr>
          <p:nvPr/>
        </p:nvGraphicFramePr>
        <p:xfrm>
          <a:off x="4157663" y="3717925"/>
          <a:ext cx="7620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1" imgW="1181100" imgH="914400" progId="Equation.3">
                  <p:embed/>
                </p:oleObj>
              </mc:Choice>
              <mc:Fallback>
                <p:oleObj name="" r:id="rId21" imgW="1181100" imgH="914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57663" y="3717925"/>
                        <a:ext cx="76200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9" name="Line 39"/>
          <p:cNvSpPr/>
          <p:nvPr/>
        </p:nvSpPr>
        <p:spPr>
          <a:xfrm flipH="1" flipV="1">
            <a:off x="2938463" y="4219575"/>
            <a:ext cx="914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1720" name="Line 40"/>
          <p:cNvSpPr/>
          <p:nvPr/>
        </p:nvSpPr>
        <p:spPr>
          <a:xfrm flipH="1">
            <a:off x="2938463" y="3990975"/>
            <a:ext cx="1295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900113" y="1687513"/>
          <a:ext cx="3962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4013200" imgH="1968500" progId="Equation.3">
                  <p:embed/>
                </p:oleObj>
              </mc:Choice>
              <mc:Fallback>
                <p:oleObj name="" r:id="rId1" imgW="4013200" imgH="19685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687513"/>
                        <a:ext cx="3962400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7"/>
          <p:cNvSpPr/>
          <p:nvPr/>
        </p:nvSpPr>
        <p:spPr>
          <a:xfrm>
            <a:off x="914400" y="7620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分布函数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73750" name="Group 22"/>
          <p:cNvGrpSpPr/>
          <p:nvPr/>
        </p:nvGrpSpPr>
        <p:grpSpPr>
          <a:xfrm>
            <a:off x="4857750" y="1581150"/>
            <a:ext cx="3429000" cy="2438400"/>
            <a:chOff x="1872" y="2304"/>
            <a:chExt cx="2160" cy="1536"/>
          </a:xfrm>
        </p:grpSpPr>
        <p:grpSp>
          <p:nvGrpSpPr>
            <p:cNvPr id="19468" name="Group 8"/>
            <p:cNvGrpSpPr/>
            <p:nvPr/>
          </p:nvGrpSpPr>
          <p:grpSpPr>
            <a:xfrm>
              <a:off x="1872" y="2304"/>
              <a:ext cx="2160" cy="1536"/>
              <a:chOff x="1104" y="2688"/>
              <a:chExt cx="2160" cy="1344"/>
            </a:xfrm>
          </p:grpSpPr>
          <p:sp>
            <p:nvSpPr>
              <p:cNvPr id="19472" name="Line 9"/>
              <p:cNvSpPr/>
              <p:nvPr/>
            </p:nvSpPr>
            <p:spPr>
              <a:xfrm>
                <a:off x="1104" y="3696"/>
                <a:ext cx="216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19473" name="Line 10"/>
              <p:cNvSpPr/>
              <p:nvPr/>
            </p:nvSpPr>
            <p:spPr>
              <a:xfrm flipV="1">
                <a:off x="1920" y="2688"/>
                <a:ext cx="0" cy="13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sp>
        </p:grpSp>
        <p:graphicFrame>
          <p:nvGraphicFramePr>
            <p:cNvPr id="19469" name="Object 11"/>
            <p:cNvGraphicFramePr>
              <a:graphicFrameLocks noChangeAspect="1"/>
            </p:cNvGraphicFramePr>
            <p:nvPr/>
          </p:nvGraphicFramePr>
          <p:xfrm>
            <a:off x="3844" y="355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3" imgW="254000" imgH="241300" progId="Equation.3">
                    <p:embed/>
                  </p:oleObj>
                </mc:Choice>
                <mc:Fallback>
                  <p:oleObj name="" r:id="rId3" imgW="254000" imgH="2413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44" y="355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2"/>
            <p:cNvGraphicFramePr>
              <a:graphicFrameLocks noChangeAspect="1"/>
            </p:cNvGraphicFramePr>
            <p:nvPr/>
          </p:nvGraphicFramePr>
          <p:xfrm>
            <a:off x="2496" y="350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5" imgW="228600" imgH="254000" progId="Equation.3">
                    <p:embed/>
                  </p:oleObj>
                </mc:Choice>
                <mc:Fallback>
                  <p:oleObj name="" r:id="rId5" imgW="228600" imgH="2540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50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3"/>
            <p:cNvGraphicFramePr>
              <a:graphicFrameLocks noChangeAspect="1"/>
            </p:cNvGraphicFramePr>
            <p:nvPr/>
          </p:nvGraphicFramePr>
          <p:xfrm>
            <a:off x="2732" y="2308"/>
            <a:ext cx="5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7" imgW="799465" imgH="393700" progId="Equation.3">
                    <p:embed/>
                  </p:oleObj>
                </mc:Choice>
                <mc:Fallback>
                  <p:oleObj name="" r:id="rId7" imgW="799465" imgH="3937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32" y="2308"/>
                          <a:ext cx="50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2" name="Line 14"/>
          <p:cNvSpPr/>
          <p:nvPr/>
        </p:nvSpPr>
        <p:spPr>
          <a:xfrm>
            <a:off x="7067550" y="2343150"/>
            <a:ext cx="1143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3" name="Line 15"/>
          <p:cNvSpPr/>
          <p:nvPr/>
        </p:nvSpPr>
        <p:spPr>
          <a:xfrm flipH="1">
            <a:off x="5467350" y="2343150"/>
            <a:ext cx="16002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5391150" y="3257550"/>
          <a:ext cx="227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228600" imgH="546100" progId="Equation.3">
                  <p:embed/>
                </p:oleObj>
              </mc:Choice>
              <mc:Fallback>
                <p:oleObj name="" r:id="rId9" imgW="228600" imgH="5461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1150" y="3257550"/>
                        <a:ext cx="227013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6915150" y="3257550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215900" imgH="545465" progId="Equation.3">
                  <p:embed/>
                </p:oleObj>
              </mc:Choice>
              <mc:Fallback>
                <p:oleObj name="" r:id="rId11" imgW="215900" imgH="54546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5150" y="3257550"/>
                        <a:ext cx="2159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5880100" y="21907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393065" imgH="304800" progId="Equation.3">
                  <p:embed/>
                </p:oleObj>
              </mc:Choice>
              <mc:Fallback>
                <p:oleObj name="" r:id="rId13" imgW="393065" imgH="304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80100" y="2190750"/>
                        <a:ext cx="393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Line 19"/>
          <p:cNvSpPr/>
          <p:nvPr/>
        </p:nvSpPr>
        <p:spPr>
          <a:xfrm>
            <a:off x="6153150" y="2343150"/>
            <a:ext cx="1066800" cy="0"/>
          </a:xfrm>
          <a:prstGeom prst="line">
            <a:avLst/>
          </a:prstGeom>
          <a:ln w="381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3751" name="AutoShape 23">
            <a:hlinkClick r:id="rId15" action="ppaction://hlinkfile"/>
          </p:cNvPr>
          <p:cNvSpPr/>
          <p:nvPr/>
        </p:nvSpPr>
        <p:spPr>
          <a:xfrm>
            <a:off x="1555750" y="4508500"/>
            <a:ext cx="3019425" cy="4270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algn="ctr" eaLnBrk="1" hangingPunct="1">
              <a:buNone/>
            </a:pPr>
            <a:r>
              <a:rPr lang="zh-CN" altLang="en-US" sz="1800" b="1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均匀分布分布函数图形</a:t>
            </a:r>
            <a:r>
              <a:rPr lang="zh-CN" altLang="en-US" sz="1800" b="1" dirty="0">
                <a:solidFill>
                  <a:srgbClr val="CC00CC"/>
                </a:solidFill>
                <a:latin typeface="Arial Unicode MS" pitchFamily="34" charset="-122"/>
                <a:ea typeface="黑体" panose="02010609060101010101" pitchFamily="2" charset="-122"/>
              </a:rPr>
              <a:t>演示</a:t>
            </a:r>
            <a:endParaRPr lang="zh-CN" altLang="en-US" sz="1800" b="1" dirty="0">
              <a:solidFill>
                <a:srgbClr val="CC00CC"/>
              </a:solidFill>
              <a:latin typeface="Arial Unicode MS" pitchFamily="34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Text Box 3"/>
          <p:cNvSpPr txBox="1"/>
          <p:nvPr/>
        </p:nvSpPr>
        <p:spPr>
          <a:xfrm>
            <a:off x="914400" y="26527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00" name="Text Box 4"/>
          <p:cNvSpPr txBox="1"/>
          <p:nvPr/>
        </p:nvSpPr>
        <p:spPr>
          <a:xfrm>
            <a:off x="1600200" y="2667000"/>
            <a:ext cx="3813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由题意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的概率密度为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600200" y="3505200"/>
          <a:ext cx="60086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6007100" imgH="977900" progId="Equation.3">
                  <p:embed/>
                </p:oleObj>
              </mc:Choice>
              <mc:Fallback>
                <p:oleObj name="" r:id="rId1" imgW="6007100" imgH="977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505200"/>
                        <a:ext cx="6008688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/>
          <p:nvPr/>
        </p:nvSpPr>
        <p:spPr>
          <a:xfrm>
            <a:off x="914400" y="49530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故有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190750" y="5116513"/>
          <a:ext cx="2781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781300" imgH="381000" progId="Equation.3">
                  <p:embed/>
                </p:oleObj>
              </mc:Choice>
              <mc:Fallback>
                <p:oleObj name="" r:id="rId3" imgW="2781300" imgH="381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0" y="5116513"/>
                        <a:ext cx="27813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921250" y="4876800"/>
          <a:ext cx="2857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2857500" imgH="838200" progId="Equation.3">
                  <p:embed/>
                </p:oleObj>
              </mc:Choice>
              <mc:Fallback>
                <p:oleObj name="" r:id="rId5" imgW="2857500" imgH="838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1250" y="4876800"/>
                        <a:ext cx="2857500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8" name="Group 28"/>
          <p:cNvGrpSpPr/>
          <p:nvPr/>
        </p:nvGrpSpPr>
        <p:grpSpPr>
          <a:xfrm>
            <a:off x="914400" y="990600"/>
            <a:ext cx="8229600" cy="1544638"/>
            <a:chOff x="576" y="624"/>
            <a:chExt cx="5184" cy="973"/>
          </a:xfrm>
        </p:grpSpPr>
        <p:sp>
          <p:nvSpPr>
            <p:cNvPr id="20489" name="Text Box 2"/>
            <p:cNvSpPr txBox="1"/>
            <p:nvPr/>
          </p:nvSpPr>
          <p:spPr>
            <a:xfrm>
              <a:off x="576" y="624"/>
              <a:ext cx="5184" cy="9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 eaLnBrk="1" hangingPunct="1">
                <a:spcBef>
                  <a:spcPct val="20000"/>
                </a:spcBef>
                <a:buNone/>
              </a:pPr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设电阻值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是一个随机变量，均匀分布在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spcBef>
                  <a:spcPct val="20000"/>
                </a:spcBef>
                <a:buAutoNum type="arabicPlain" startAt="900"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~ 1100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．求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的概率密度及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落在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marL="457200" indent="-457200" eaLnBrk="1" hangingPunct="1">
                <a:spcBef>
                  <a:spcPct val="2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950      ~ 1050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的概率．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0" name="Object 24"/>
            <p:cNvGraphicFramePr>
              <a:graphicFrameLocks noChangeAspect="1"/>
            </p:cNvGraphicFramePr>
            <p:nvPr/>
          </p:nvGraphicFramePr>
          <p:xfrm>
            <a:off x="1012" y="100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7" imgW="317500" imgH="292100" progId="Equation.3">
                    <p:embed/>
                  </p:oleObj>
                </mc:Choice>
                <mc:Fallback>
                  <p:oleObj name="" r:id="rId7" imgW="317500" imgH="2921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2" y="1008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25"/>
            <p:cNvGraphicFramePr>
              <a:graphicFrameLocks noChangeAspect="1"/>
            </p:cNvGraphicFramePr>
            <p:nvPr/>
          </p:nvGraphicFramePr>
          <p:xfrm>
            <a:off x="1912" y="1017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9" imgW="317500" imgH="292100" progId="Equation.3">
                    <p:embed/>
                  </p:oleObj>
                </mc:Choice>
                <mc:Fallback>
                  <p:oleObj name="" r:id="rId9" imgW="317500" imgH="292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12" y="1017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26"/>
            <p:cNvGraphicFramePr>
              <a:graphicFrameLocks noChangeAspect="1"/>
            </p:cNvGraphicFramePr>
            <p:nvPr/>
          </p:nvGraphicFramePr>
          <p:xfrm>
            <a:off x="1008" y="13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0" imgW="317500" imgH="292100" progId="Equation.3">
                    <p:embed/>
                  </p:oleObj>
                </mc:Choice>
                <mc:Fallback>
                  <p:oleObj name="" r:id="rId10" imgW="317500" imgH="2921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08" y="13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27"/>
            <p:cNvGraphicFramePr>
              <a:graphicFrameLocks noChangeAspect="1"/>
            </p:cNvGraphicFramePr>
            <p:nvPr/>
          </p:nvGraphicFramePr>
          <p:xfrm>
            <a:off x="1976" y="13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1" imgW="317500" imgH="292100" progId="Equation.3">
                    <p:embed/>
                  </p:oleObj>
                </mc:Choice>
                <mc:Fallback>
                  <p:oleObj name="" r:id="rId11" imgW="317500" imgH="2921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6" y="13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770573" y="1445260"/>
          <a:ext cx="7298867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492500" imgH="1041400" progId="Equation.3">
                  <p:embed/>
                </p:oleObj>
              </mc:Choice>
              <mc:Fallback>
                <p:oleObj name="" r:id="rId1" imgW="3492500" imgH="10414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0573" y="1445260"/>
                        <a:ext cx="7298867" cy="21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3"/>
          <p:cNvSpPr/>
          <p:nvPr>
            <p:ph type="title"/>
          </p:nvPr>
        </p:nvSpPr>
        <p:spPr>
          <a:xfrm>
            <a:off x="827088" y="578485"/>
            <a:ext cx="7793037" cy="70675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一、概率密度的概念与性质</a:t>
            </a:r>
            <a:endParaRPr lang="zh-CN" altLang="en-US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514" name="Text Box 34"/>
          <p:cNvSpPr txBox="1"/>
          <p:nvPr/>
        </p:nvSpPr>
        <p:spPr>
          <a:xfrm>
            <a:off x="457200" y="1387475"/>
            <a:ext cx="19208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0515" name="Group 35"/>
          <p:cNvGrpSpPr/>
          <p:nvPr/>
        </p:nvGrpSpPr>
        <p:grpSpPr>
          <a:xfrm>
            <a:off x="3962400" y="3810000"/>
            <a:ext cx="4724400" cy="2438400"/>
            <a:chOff x="1104" y="2688"/>
            <a:chExt cx="2160" cy="1344"/>
          </a:xfrm>
        </p:grpSpPr>
        <p:sp>
          <p:nvSpPr>
            <p:cNvPr id="3116" name="Line 36"/>
            <p:cNvSpPr/>
            <p:nvPr/>
          </p:nvSpPr>
          <p:spPr>
            <a:xfrm>
              <a:off x="1104" y="3696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7" name="Line 37"/>
            <p:cNvSpPr/>
            <p:nvPr/>
          </p:nvSpPr>
          <p:spPr>
            <a:xfrm flipV="1">
              <a:off x="1920" y="2688"/>
              <a:ext cx="0" cy="13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0518" name="Group 38"/>
          <p:cNvGrpSpPr/>
          <p:nvPr/>
        </p:nvGrpSpPr>
        <p:grpSpPr>
          <a:xfrm>
            <a:off x="4900613" y="3835400"/>
            <a:ext cx="3867150" cy="2132013"/>
            <a:chOff x="2943" y="496"/>
            <a:chExt cx="2436" cy="1343"/>
          </a:xfrm>
        </p:grpSpPr>
        <p:graphicFrame>
          <p:nvGraphicFramePr>
            <p:cNvPr id="3113" name="Object 39"/>
            <p:cNvGraphicFramePr>
              <a:graphicFrameLocks noChangeAspect="1"/>
            </p:cNvGraphicFramePr>
            <p:nvPr/>
          </p:nvGraphicFramePr>
          <p:xfrm>
            <a:off x="5188" y="1684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254000" imgH="241300" progId="Equation.3">
                    <p:embed/>
                  </p:oleObj>
                </mc:Choice>
                <mc:Fallback>
                  <p:oleObj name="" r:id="rId3" imgW="254000" imgH="2413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88" y="1684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4" name="Object 40"/>
            <p:cNvGraphicFramePr>
              <a:graphicFrameLocks noChangeAspect="1"/>
            </p:cNvGraphicFramePr>
            <p:nvPr/>
          </p:nvGraphicFramePr>
          <p:xfrm>
            <a:off x="3264" y="1680"/>
            <a:ext cx="17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228600" imgH="254000" progId="Equation.3">
                    <p:embed/>
                  </p:oleObj>
                </mc:Choice>
                <mc:Fallback>
                  <p:oleObj name="" r:id="rId5" imgW="228600" imgH="254000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64" y="1680"/>
                          <a:ext cx="172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5" name="Object 41"/>
            <p:cNvGraphicFramePr>
              <a:graphicFrameLocks noChangeAspect="1"/>
            </p:cNvGraphicFramePr>
            <p:nvPr/>
          </p:nvGraphicFramePr>
          <p:xfrm>
            <a:off x="2943" y="496"/>
            <a:ext cx="4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774065" imgH="393700" progId="Equation.3">
                    <p:embed/>
                  </p:oleObj>
                </mc:Choice>
                <mc:Fallback>
                  <p:oleObj name="" r:id="rId7" imgW="774065" imgH="3937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43" y="496"/>
                          <a:ext cx="44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22" name="Freeform 42"/>
          <p:cNvSpPr/>
          <p:nvPr/>
        </p:nvSpPr>
        <p:spPr>
          <a:xfrm>
            <a:off x="4038600" y="4191000"/>
            <a:ext cx="4343400" cy="1041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736" h="656">
                <a:moveTo>
                  <a:pt x="0" y="608"/>
                </a:moveTo>
                <a:cubicBezTo>
                  <a:pt x="280" y="632"/>
                  <a:pt x="560" y="656"/>
                  <a:pt x="768" y="560"/>
                </a:cubicBezTo>
                <a:cubicBezTo>
                  <a:pt x="976" y="464"/>
                  <a:pt x="1104" y="64"/>
                  <a:pt x="1248" y="32"/>
                </a:cubicBezTo>
                <a:cubicBezTo>
                  <a:pt x="1392" y="0"/>
                  <a:pt x="1504" y="344"/>
                  <a:pt x="1632" y="368"/>
                </a:cubicBezTo>
                <a:cubicBezTo>
                  <a:pt x="1760" y="392"/>
                  <a:pt x="1904" y="168"/>
                  <a:pt x="2016" y="176"/>
                </a:cubicBezTo>
                <a:cubicBezTo>
                  <a:pt x="2128" y="184"/>
                  <a:pt x="2184" y="344"/>
                  <a:pt x="2304" y="416"/>
                </a:cubicBezTo>
                <a:cubicBezTo>
                  <a:pt x="2424" y="488"/>
                  <a:pt x="2664" y="576"/>
                  <a:pt x="2736" y="608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523" name="Group 43"/>
          <p:cNvGrpSpPr/>
          <p:nvPr/>
        </p:nvGrpSpPr>
        <p:grpSpPr>
          <a:xfrm>
            <a:off x="3962400" y="4267200"/>
            <a:ext cx="4343400" cy="1371600"/>
            <a:chOff x="1392" y="1056"/>
            <a:chExt cx="2736" cy="864"/>
          </a:xfrm>
        </p:grpSpPr>
        <p:sp>
          <p:nvSpPr>
            <p:cNvPr id="3094" name="Line 44"/>
            <p:cNvSpPr/>
            <p:nvPr/>
          </p:nvSpPr>
          <p:spPr>
            <a:xfrm flipH="1">
              <a:off x="1392" y="1632"/>
              <a:ext cx="192" cy="28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5" name="Line 45"/>
            <p:cNvSpPr/>
            <p:nvPr/>
          </p:nvSpPr>
          <p:spPr>
            <a:xfrm flipH="1">
              <a:off x="1536" y="1632"/>
              <a:ext cx="192" cy="28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6" name="Line 46"/>
            <p:cNvSpPr/>
            <p:nvPr/>
          </p:nvSpPr>
          <p:spPr>
            <a:xfrm flipH="1">
              <a:off x="1680" y="1632"/>
              <a:ext cx="192" cy="28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7" name="Line 47"/>
            <p:cNvSpPr/>
            <p:nvPr/>
          </p:nvSpPr>
          <p:spPr>
            <a:xfrm flipH="1">
              <a:off x="1824" y="1632"/>
              <a:ext cx="192" cy="28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8" name="Line 48"/>
            <p:cNvSpPr/>
            <p:nvPr/>
          </p:nvSpPr>
          <p:spPr>
            <a:xfrm flipH="1">
              <a:off x="1968" y="1632"/>
              <a:ext cx="192" cy="28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9" name="Line 49"/>
            <p:cNvSpPr/>
            <p:nvPr/>
          </p:nvSpPr>
          <p:spPr>
            <a:xfrm flipH="1">
              <a:off x="2112" y="1392"/>
              <a:ext cx="336" cy="52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0" name="Line 50"/>
            <p:cNvSpPr/>
            <p:nvPr/>
          </p:nvSpPr>
          <p:spPr>
            <a:xfrm flipH="1">
              <a:off x="2256" y="1056"/>
              <a:ext cx="528" cy="864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1" name="Line 51"/>
            <p:cNvSpPr/>
            <p:nvPr/>
          </p:nvSpPr>
          <p:spPr>
            <a:xfrm flipH="1">
              <a:off x="2400" y="1200"/>
              <a:ext cx="480" cy="720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2" name="Line 52"/>
            <p:cNvSpPr/>
            <p:nvPr/>
          </p:nvSpPr>
          <p:spPr>
            <a:xfrm flipH="1">
              <a:off x="2544" y="1344"/>
              <a:ext cx="384" cy="576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3" name="Line 53"/>
            <p:cNvSpPr/>
            <p:nvPr/>
          </p:nvSpPr>
          <p:spPr>
            <a:xfrm flipH="1">
              <a:off x="2688" y="1392"/>
              <a:ext cx="336" cy="52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4" name="Line 54"/>
            <p:cNvSpPr/>
            <p:nvPr/>
          </p:nvSpPr>
          <p:spPr>
            <a:xfrm flipH="1">
              <a:off x="2832" y="1392"/>
              <a:ext cx="336" cy="52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5" name="Line 55"/>
            <p:cNvSpPr/>
            <p:nvPr/>
          </p:nvSpPr>
          <p:spPr>
            <a:xfrm flipH="1">
              <a:off x="2976" y="1248"/>
              <a:ext cx="432" cy="672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6" name="Line 56"/>
            <p:cNvSpPr/>
            <p:nvPr/>
          </p:nvSpPr>
          <p:spPr>
            <a:xfrm flipH="1">
              <a:off x="3120" y="1248"/>
              <a:ext cx="432" cy="672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7" name="Line 57"/>
            <p:cNvSpPr/>
            <p:nvPr/>
          </p:nvSpPr>
          <p:spPr>
            <a:xfrm flipH="1">
              <a:off x="3264" y="1344"/>
              <a:ext cx="384" cy="576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8" name="Line 58"/>
            <p:cNvSpPr/>
            <p:nvPr/>
          </p:nvSpPr>
          <p:spPr>
            <a:xfrm flipH="1">
              <a:off x="3600" y="1536"/>
              <a:ext cx="192" cy="336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9" name="Line 59"/>
            <p:cNvSpPr/>
            <p:nvPr/>
          </p:nvSpPr>
          <p:spPr>
            <a:xfrm flipH="1">
              <a:off x="3456" y="1440"/>
              <a:ext cx="288" cy="480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0" name="Line 60"/>
            <p:cNvSpPr/>
            <p:nvPr/>
          </p:nvSpPr>
          <p:spPr>
            <a:xfrm flipH="1">
              <a:off x="3696" y="1488"/>
              <a:ext cx="240" cy="432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1" name="Line 61"/>
            <p:cNvSpPr/>
            <p:nvPr/>
          </p:nvSpPr>
          <p:spPr>
            <a:xfrm flipH="1">
              <a:off x="3840" y="1584"/>
              <a:ext cx="192" cy="336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2" name="Line 62"/>
            <p:cNvSpPr/>
            <p:nvPr/>
          </p:nvSpPr>
          <p:spPr>
            <a:xfrm flipH="1">
              <a:off x="3984" y="1632"/>
              <a:ext cx="144" cy="288"/>
            </a:xfrm>
            <a:prstGeom prst="line">
              <a:avLst/>
            </a:prstGeom>
            <a:ln w="28575" cap="flat" cmpd="sng">
              <a:solidFill>
                <a:srgbClr val="CC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543" name="Group 63"/>
          <p:cNvGrpSpPr/>
          <p:nvPr/>
        </p:nvGrpSpPr>
        <p:grpSpPr>
          <a:xfrm>
            <a:off x="6629400" y="4495800"/>
            <a:ext cx="609600" cy="1143000"/>
            <a:chOff x="3072" y="1152"/>
            <a:chExt cx="432" cy="768"/>
          </a:xfrm>
        </p:grpSpPr>
        <p:sp>
          <p:nvSpPr>
            <p:cNvPr id="3092" name="Rectangle 64"/>
            <p:cNvSpPr/>
            <p:nvPr/>
          </p:nvSpPr>
          <p:spPr>
            <a:xfrm>
              <a:off x="3072" y="1392"/>
              <a:ext cx="432" cy="52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93" name="AutoShape 65"/>
            <p:cNvSpPr/>
            <p:nvPr/>
          </p:nvSpPr>
          <p:spPr>
            <a:xfrm rot="-62203" flipH="1">
              <a:off x="3072" y="1152"/>
              <a:ext cx="432" cy="240"/>
            </a:xfrm>
            <a:prstGeom prst="rtTriangle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none" anchor="ctr" anchorCtr="0"/>
            <a:p>
              <a:pPr algn="ctr"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546" name="Text Box 66"/>
          <p:cNvSpPr txBox="1"/>
          <p:nvPr/>
        </p:nvSpPr>
        <p:spPr>
          <a:xfrm>
            <a:off x="5257800" y="4997450"/>
            <a:ext cx="412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47" name="Object 67"/>
          <p:cNvGraphicFramePr>
            <a:graphicFrameLocks noChangeAspect="1"/>
          </p:cNvGraphicFramePr>
          <p:nvPr/>
        </p:nvGraphicFramePr>
        <p:xfrm>
          <a:off x="895350" y="3967480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2870200" imgH="698500" progId="Equation.3">
                  <p:embed/>
                </p:oleObj>
              </mc:Choice>
              <mc:Fallback>
                <p:oleObj name="" r:id="rId9" imgW="2870200" imgH="6985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350" y="3967480"/>
                        <a:ext cx="2870200" cy="6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0070C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8" name="Object 68"/>
          <p:cNvGraphicFramePr>
            <a:graphicFrameLocks noChangeAspect="1"/>
          </p:cNvGraphicFramePr>
          <p:nvPr/>
        </p:nvGraphicFramePr>
        <p:xfrm>
          <a:off x="6781800" y="5029200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300990" imgH="382270" progId="Equation.3">
                  <p:embed/>
                </p:oleObj>
              </mc:Choice>
              <mc:Fallback>
                <p:oleObj name="" r:id="rId11" imgW="300990" imgH="38227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5029200"/>
                        <a:ext cx="368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9" name="Object 69"/>
          <p:cNvGraphicFramePr>
            <a:graphicFrameLocks noChangeAspect="1"/>
          </p:cNvGraphicFramePr>
          <p:nvPr/>
        </p:nvGraphicFramePr>
        <p:xfrm>
          <a:off x="914400" y="5042535"/>
          <a:ext cx="243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438400" imgH="749300" progId="Equation.3">
                  <p:embed/>
                </p:oleObj>
              </mc:Choice>
              <mc:Fallback>
                <p:oleObj name="" r:id="rId13" imgW="2438400" imgH="7493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5042535"/>
                        <a:ext cx="2438400" cy="749300"/>
                      </a:xfrm>
                      <a:prstGeom prst="rect">
                        <a:avLst/>
                      </a:prstGeom>
                      <a:solidFill>
                        <a:srgbClr val="CC00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50" name="Group 70"/>
          <p:cNvGrpSpPr/>
          <p:nvPr/>
        </p:nvGrpSpPr>
        <p:grpSpPr>
          <a:xfrm>
            <a:off x="6553200" y="5562600"/>
            <a:ext cx="341313" cy="590550"/>
            <a:chOff x="3984" y="1584"/>
            <a:chExt cx="215" cy="372"/>
          </a:xfrm>
        </p:grpSpPr>
        <p:graphicFrame>
          <p:nvGraphicFramePr>
            <p:cNvPr id="3090" name="Object 71"/>
            <p:cNvGraphicFramePr>
              <a:graphicFrameLocks noChangeAspect="1"/>
            </p:cNvGraphicFramePr>
            <p:nvPr/>
          </p:nvGraphicFramePr>
          <p:xfrm>
            <a:off x="3991" y="169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5" imgW="330200" imgH="419100" progId="Equation.3">
                    <p:embed/>
                  </p:oleObj>
                </mc:Choice>
                <mc:Fallback>
                  <p:oleObj name="" r:id="rId15" imgW="330200" imgH="4191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91" y="169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72"/>
            <p:cNvGraphicFramePr>
              <a:graphicFrameLocks noChangeAspect="1"/>
            </p:cNvGraphicFramePr>
            <p:nvPr/>
          </p:nvGraphicFramePr>
          <p:xfrm>
            <a:off x="3984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7" imgW="190500" imgH="190500" progId="Equation.3">
                    <p:embed/>
                  </p:oleObj>
                </mc:Choice>
                <mc:Fallback>
                  <p:oleObj name="" r:id="rId17" imgW="190500" imgH="190500" progId="Equation.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84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53" name="Group 73"/>
          <p:cNvGrpSpPr/>
          <p:nvPr/>
        </p:nvGrpSpPr>
        <p:grpSpPr>
          <a:xfrm>
            <a:off x="7092950" y="5562600"/>
            <a:ext cx="355600" cy="590550"/>
            <a:chOff x="4324" y="1584"/>
            <a:chExt cx="224" cy="372"/>
          </a:xfrm>
        </p:grpSpPr>
        <p:graphicFrame>
          <p:nvGraphicFramePr>
            <p:cNvPr id="3088" name="Object 74"/>
            <p:cNvGraphicFramePr>
              <a:graphicFrameLocks noChangeAspect="1"/>
            </p:cNvGraphicFramePr>
            <p:nvPr/>
          </p:nvGraphicFramePr>
          <p:xfrm>
            <a:off x="4324" y="169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9" imgW="355600" imgH="419100" progId="Equation.3">
                    <p:embed/>
                  </p:oleObj>
                </mc:Choice>
                <mc:Fallback>
                  <p:oleObj name="" r:id="rId19" imgW="355600" imgH="419100" progId="Equation.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24" y="169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75"/>
            <p:cNvGraphicFramePr>
              <a:graphicFrameLocks noChangeAspect="1"/>
            </p:cNvGraphicFramePr>
            <p:nvPr/>
          </p:nvGraphicFramePr>
          <p:xfrm>
            <a:off x="4368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21" imgW="190500" imgH="190500" progId="Equation.3">
                    <p:embed/>
                  </p:oleObj>
                </mc:Choice>
                <mc:Fallback>
                  <p:oleObj name="" r:id="rId21" imgW="190500" imgH="190500" progId="Equation.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68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/>
      <p:bldP spid="205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838200" y="762000"/>
            <a:ext cx="7616825" cy="1476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设随机变量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lang="en-US" altLang="zh-CN" sz="2800" b="1" dirty="0">
                <a:latin typeface="Times New Roman" panose="02020603050405020304" pitchFamily="18" charset="0"/>
              </a:rPr>
              <a:t>[2,5]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上服从均匀分布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现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进行三次独立观测 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试求至少有两次观测值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大于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的概率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/>
          <p:nvPr/>
        </p:nvSpPr>
        <p:spPr>
          <a:xfrm>
            <a:off x="1143000" y="2362200"/>
            <a:ext cx="3905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的分布密度函数为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828800" y="3124200"/>
          <a:ext cx="3365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3365500" imgH="1409700" progId="Equation.3">
                  <p:embed/>
                </p:oleObj>
              </mc:Choice>
              <mc:Fallback>
                <p:oleObj name="" r:id="rId1" imgW="3365500" imgH="1409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124200"/>
                        <a:ext cx="33655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7"/>
          <p:cNvSpPr txBox="1"/>
          <p:nvPr/>
        </p:nvSpPr>
        <p:spPr>
          <a:xfrm>
            <a:off x="914400" y="4800600"/>
            <a:ext cx="6800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表示“对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的观测值大于 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</a:rPr>
              <a:t>情况”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6095" name="Rectangle 15"/>
          <p:cNvSpPr/>
          <p:nvPr/>
        </p:nvSpPr>
        <p:spPr>
          <a:xfrm>
            <a:off x="838200" y="234791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6097" name="Rectangle 17"/>
          <p:cNvSpPr/>
          <p:nvPr/>
        </p:nvSpPr>
        <p:spPr>
          <a:xfrm>
            <a:off x="914400" y="5576888"/>
            <a:ext cx="23225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即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&gt;3 }.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7" grpId="0"/>
      <p:bldP spid="46095" grpId="0"/>
      <p:bldP spid="460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914400" y="518795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346200" imgH="381000" progId="Equation.3">
                  <p:embed/>
                </p:oleObj>
              </mc:Choice>
              <mc:Fallback>
                <p:oleObj name="" r:id="rId1" imgW="1346200" imgH="381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5187950"/>
                        <a:ext cx="1346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7620000" y="4953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825500" imgH="825500" progId="Equation.3">
                  <p:embed/>
                </p:oleObj>
              </mc:Choice>
              <mc:Fallback>
                <p:oleObj name="" r:id="rId3" imgW="825500" imgH="825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0" y="4953000"/>
                        <a:ext cx="825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/>
          <p:nvPr/>
        </p:nvSpPr>
        <p:spPr>
          <a:xfrm>
            <a:off x="838200" y="41973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因而有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9637" name="Rectangle 5"/>
          <p:cNvSpPr/>
          <p:nvPr/>
        </p:nvSpPr>
        <p:spPr>
          <a:xfrm>
            <a:off x="838200" y="2362200"/>
            <a:ext cx="7007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次独立观测中观测值大于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的次数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9638" name="Rectangle 6"/>
          <p:cNvSpPr/>
          <p:nvPr/>
        </p:nvSpPr>
        <p:spPr>
          <a:xfrm>
            <a:off x="841375" y="33528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514600" y="3276600"/>
          <a:ext cx="2136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816100" imgH="901700" progId="Equation.3">
                  <p:embed/>
                </p:oleObj>
              </mc:Choice>
              <mc:Fallback>
                <p:oleObj name="" r:id="rId5" imgW="1816100" imgH="901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276600"/>
                        <a:ext cx="213677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286000" y="4876800"/>
          <a:ext cx="261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616200" imgH="1016000" progId="Equation.3">
                  <p:embed/>
                </p:oleObj>
              </mc:Choice>
              <mc:Fallback>
                <p:oleObj name="" r:id="rId7" imgW="2616200" imgH="1016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4876800"/>
                        <a:ext cx="2616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4876800" y="4876800"/>
          <a:ext cx="2719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717800" imgH="1016000" progId="Equation.3">
                  <p:embed/>
                </p:oleObj>
              </mc:Choice>
              <mc:Fallback>
                <p:oleObj name="" r:id="rId9" imgW="2717800" imgH="1016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4876800"/>
                        <a:ext cx="2719388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2"/>
          <p:cNvGraphicFramePr>
            <a:graphicFrameLocks noChangeAspect="1"/>
          </p:cNvGraphicFramePr>
          <p:nvPr/>
        </p:nvGraphicFramePr>
        <p:xfrm>
          <a:off x="977900" y="1295400"/>
          <a:ext cx="331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3314700" imgH="431800" progId="Equation.3">
                  <p:embed/>
                </p:oleObj>
              </mc:Choice>
              <mc:Fallback>
                <p:oleObj name="" r:id="rId11" imgW="33147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7900" y="1295400"/>
                        <a:ext cx="33147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4419600" y="10668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1993900" imgH="838200" progId="Equation.3">
                  <p:embed/>
                </p:oleObj>
              </mc:Choice>
              <mc:Fallback>
                <p:oleObj name="" r:id="rId13" imgW="1993900" imgH="838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9600" y="1066800"/>
                        <a:ext cx="1993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37" grpId="0"/>
      <p:bldP spid="696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13"/>
          <p:cNvSpPr/>
          <p:nvPr/>
        </p:nvSpPr>
        <p:spPr>
          <a:xfrm>
            <a:off x="914400" y="685800"/>
            <a:ext cx="2324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指数分布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31640" y="2060848"/>
            <a:ext cx="7056784" cy="2762808"/>
          </a:xfrm>
          <a:prstGeom prst="rect">
            <a:avLst/>
          </a:prstGeom>
          <a:blipFill>
            <a:blip r:embed="rId1"/>
            <a:stretch>
              <a:fillRect l="-1295" t="-242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1026"/>
          <p:cNvSpPr/>
          <p:nvPr/>
        </p:nvSpPr>
        <p:spPr>
          <a:xfrm>
            <a:off x="944563" y="4004945"/>
            <a:ext cx="7543800" cy="1539875"/>
          </a:xfrm>
          <a:prstGeom prst="rect">
            <a:avLst/>
          </a:prstGeom>
          <a:noFill/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某些元件或设备的寿命服从指数分布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例如无线电元件的寿命 、电力设备的寿命、动物的寿命等都服从指数分布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1027"/>
          <p:cNvSpPr/>
          <p:nvPr/>
        </p:nvSpPr>
        <p:spPr>
          <a:xfrm>
            <a:off x="827088" y="3213418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应用与背景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80" name="Rectangle 1048"/>
          <p:cNvSpPr/>
          <p:nvPr/>
        </p:nvSpPr>
        <p:spPr>
          <a:xfrm>
            <a:off x="914400" y="838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分布函数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639682"/>
            <a:ext cx="6022383" cy="916148"/>
          </a:xfrm>
          <a:prstGeom prst="rect">
            <a:avLst/>
          </a:prstGeom>
          <a:blipFill>
            <a:blip r:embed="rId1"/>
            <a:stretch>
              <a:fillRect l="-162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" name="Rectangle 1048"/>
          <p:cNvSpPr/>
          <p:nvPr/>
        </p:nvSpPr>
        <p:spPr>
          <a:xfrm>
            <a:off x="971550" y="1628775"/>
            <a:ext cx="69513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注意：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指数分布的一个更直观的等价定义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为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4800" y="2277110"/>
          <a:ext cx="34840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01800" imgH="457200" progId="Equation.KSEE3">
                  <p:embed/>
                </p:oleObj>
              </mc:Choice>
              <mc:Fallback>
                <p:oleObj name="" r:id="rId2" imgW="17018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4800" y="2277110"/>
                        <a:ext cx="3484000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ldLvl="0" animBg="1"/>
      <p:bldP spid="768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90500" imgH="419100" progId="Equation.3">
                  <p:embed/>
                </p:oleObj>
              </mc:Choice>
              <mc:Fallback>
                <p:oleObj name="" r:id="rId1" imgW="1905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55663" y="685800"/>
            <a:ext cx="7689926" cy="3410164"/>
          </a:xfrm>
          <a:prstGeom prst="rect">
            <a:avLst/>
          </a:prstGeom>
          <a:blipFill>
            <a:blip r:embed="rId3"/>
            <a:stretch>
              <a:fillRect l="-1585" t="-1431" r="-158" b="-2683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1758950" y="4800600"/>
          <a:ext cx="4064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4064000" imgH="1282700" progId="Equation.3">
                  <p:embed/>
                </p:oleObj>
              </mc:Choice>
              <mc:Fallback>
                <p:oleObj name="" r:id="rId4" imgW="4064000" imgH="1282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8950" y="4800600"/>
                        <a:ext cx="40640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3" name="Text Box 11"/>
          <p:cNvSpPr txBox="1"/>
          <p:nvPr/>
        </p:nvSpPr>
        <p:spPr>
          <a:xfrm>
            <a:off x="1725613" y="4114800"/>
            <a:ext cx="2763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的分布函数为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0604" name="Rectangle 12"/>
          <p:cNvSpPr/>
          <p:nvPr/>
        </p:nvSpPr>
        <p:spPr>
          <a:xfrm>
            <a:off x="914400" y="40862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3" grpId="0"/>
      <p:bldP spid="1106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1027"/>
          <p:cNvGraphicFramePr>
            <a:graphicFrameLocks noChangeAspect="1"/>
          </p:cNvGraphicFramePr>
          <p:nvPr/>
        </p:nvGraphicFramePr>
        <p:xfrm>
          <a:off x="1143000" y="1066800"/>
          <a:ext cx="2413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413000" imgH="393700" progId="Equation.3">
                  <p:embed/>
                </p:oleObj>
              </mc:Choice>
              <mc:Fallback>
                <p:oleObj name="" r:id="rId1" imgW="2413000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066800"/>
                        <a:ext cx="2413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1028"/>
          <p:cNvGraphicFramePr>
            <a:graphicFrameLocks noChangeAspect="1"/>
          </p:cNvGraphicFramePr>
          <p:nvPr/>
        </p:nvGraphicFramePr>
        <p:xfrm>
          <a:off x="3505200" y="1066800"/>
          <a:ext cx="2705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705100" imgH="381000" progId="Equation.3">
                  <p:embed/>
                </p:oleObj>
              </mc:Choice>
              <mc:Fallback>
                <p:oleObj name="" r:id="rId3" imgW="2705100" imgH="381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066800"/>
                        <a:ext cx="27051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1029"/>
          <p:cNvGraphicFramePr>
            <a:graphicFrameLocks noChangeAspect="1"/>
          </p:cNvGraphicFramePr>
          <p:nvPr/>
        </p:nvGraphicFramePr>
        <p:xfrm>
          <a:off x="3505200" y="1676400"/>
          <a:ext cx="2032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2032000" imgH="393700" progId="Equation.3">
                  <p:embed/>
                </p:oleObj>
              </mc:Choice>
              <mc:Fallback>
                <p:oleObj name="" r:id="rId5" imgW="2032000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1676400"/>
                        <a:ext cx="2032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1033"/>
          <p:cNvGraphicFramePr>
            <a:graphicFrameLocks noChangeAspect="1"/>
          </p:cNvGraphicFramePr>
          <p:nvPr/>
        </p:nvGraphicFramePr>
        <p:xfrm>
          <a:off x="3492500" y="2260600"/>
          <a:ext cx="203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2032000" imgH="647700" progId="Equation.3">
                  <p:embed/>
                </p:oleObj>
              </mc:Choice>
              <mc:Fallback>
                <p:oleObj name="" r:id="rId7" imgW="2032000" imgH="647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2260600"/>
                        <a:ext cx="20320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34"/>
          <p:cNvGraphicFramePr>
            <a:graphicFrameLocks noChangeAspect="1"/>
          </p:cNvGraphicFramePr>
          <p:nvPr/>
        </p:nvGraphicFramePr>
        <p:xfrm>
          <a:off x="1143000" y="3352800"/>
          <a:ext cx="388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3886200" imgH="444500" progId="Equation.3">
                  <p:embed/>
                </p:oleObj>
              </mc:Choice>
              <mc:Fallback>
                <p:oleObj name="" r:id="rId9" imgW="3886200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3352800"/>
                        <a:ext cx="38862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035"/>
          <p:cNvGraphicFramePr>
            <a:graphicFrameLocks noChangeAspect="1"/>
          </p:cNvGraphicFramePr>
          <p:nvPr/>
        </p:nvGraphicFramePr>
        <p:xfrm>
          <a:off x="3505200" y="4038600"/>
          <a:ext cx="377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3771900" imgH="901700" progId="Equation.3">
                  <p:embed/>
                </p:oleObj>
              </mc:Choice>
              <mc:Fallback>
                <p:oleObj name="" r:id="rId11" imgW="3771900" imgH="901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4038600"/>
                        <a:ext cx="3771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036"/>
          <p:cNvGraphicFramePr>
            <a:graphicFrameLocks noChangeAspect="1"/>
          </p:cNvGraphicFramePr>
          <p:nvPr/>
        </p:nvGraphicFramePr>
        <p:xfrm>
          <a:off x="3505200" y="51816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2273300" imgH="901700" progId="Equation.3">
                  <p:embed/>
                </p:oleObj>
              </mc:Choice>
              <mc:Fallback>
                <p:oleObj name="" r:id="rId13" imgW="2273300" imgH="901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5200" y="5181600"/>
                        <a:ext cx="2273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1026"/>
          <p:cNvGraphicFramePr>
            <a:graphicFrameLocks noChangeAspect="1"/>
          </p:cNvGraphicFramePr>
          <p:nvPr/>
        </p:nvGraphicFramePr>
        <p:xfrm>
          <a:off x="1428750" y="990600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755900" imgH="901700" progId="Equation.3">
                  <p:embed/>
                </p:oleObj>
              </mc:Choice>
              <mc:Fallback>
                <p:oleObj name="" r:id="rId1" imgW="2755900" imgH="901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990600"/>
                        <a:ext cx="2755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/>
        </p:nvGraphicFramePr>
        <p:xfrm>
          <a:off x="1428750" y="2286000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082800" imgH="914400" progId="Equation.3">
                  <p:embed/>
                </p:oleObj>
              </mc:Choice>
              <mc:Fallback>
                <p:oleObj name="" r:id="rId3" imgW="2082800" imgH="914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50" y="2286000"/>
                        <a:ext cx="2082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1435100" y="3479800"/>
          <a:ext cx="2032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032000" imgH="647700" progId="Equation.3">
                  <p:embed/>
                </p:oleObj>
              </mc:Choice>
              <mc:Fallback>
                <p:oleObj name="" r:id="rId5" imgW="2032000" imgH="647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100" y="3479800"/>
                        <a:ext cx="20320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1029"/>
          <p:cNvSpPr/>
          <p:nvPr/>
        </p:nvSpPr>
        <p:spPr>
          <a:xfrm>
            <a:off x="1371600" y="4800600"/>
            <a:ext cx="59302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指数分布的重要性质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无记忆性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”。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67" name="Object 47"/>
          <p:cNvGraphicFramePr>
            <a:graphicFrameLocks noChangeAspect="1"/>
          </p:cNvGraphicFramePr>
          <p:nvPr/>
        </p:nvGraphicFramePr>
        <p:xfrm>
          <a:off x="915670" y="1358900"/>
          <a:ext cx="6515100" cy="230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44900" imgH="1244600" progId="Equation.3">
                  <p:embed/>
                </p:oleObj>
              </mc:Choice>
              <mc:Fallback>
                <p:oleObj name="" r:id="rId1" imgW="3644900" imgH="1244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670" y="1358900"/>
                        <a:ext cx="6515100" cy="2303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48"/>
          <p:cNvSpPr/>
          <p:nvPr/>
        </p:nvSpPr>
        <p:spPr>
          <a:xfrm>
            <a:off x="871538" y="685800"/>
            <a:ext cx="463391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正态分布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高斯分布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5172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3789045"/>
            <a:ext cx="6664960" cy="205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74" name="AutoShape 54">
            <a:hlinkClick r:id="" action="ppaction://noaction"/>
          </p:cNvPr>
          <p:cNvSpPr/>
          <p:nvPr/>
        </p:nvSpPr>
        <p:spPr>
          <a:xfrm>
            <a:off x="6677025" y="836613"/>
            <a:ext cx="1295400" cy="457200"/>
          </a:xfrm>
          <a:prstGeom prst="actionButtonBlank">
            <a:avLst/>
          </a:prstGeom>
          <a:solidFill>
            <a:srgbClr val="339966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75" name="Rectangle 55">
            <a:hlinkClick r:id="" action="ppaction://customshow?id=0&amp;return=true"/>
          </p:cNvPr>
          <p:cNvSpPr/>
          <p:nvPr/>
        </p:nvSpPr>
        <p:spPr>
          <a:xfrm>
            <a:off x="6775450" y="871538"/>
            <a:ext cx="11842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高斯资料</a:t>
            </a:r>
            <a:endParaRPr lang="zh-CN" altLang="en-US" sz="1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970598" y="304800"/>
            <a:ext cx="48139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正态概率密度函数的几何特征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6211" name="Object 67"/>
          <p:cNvGraphicFramePr>
            <a:graphicFrameLocks noChangeAspect="1"/>
          </p:cNvGraphicFramePr>
          <p:nvPr/>
        </p:nvGraphicFramePr>
        <p:xfrm>
          <a:off x="1057910" y="4038600"/>
          <a:ext cx="307058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3683000" imgH="431800" progId="Equation.3">
                  <p:embed/>
                </p:oleObj>
              </mc:Choice>
              <mc:Fallback>
                <p:oleObj name="" r:id="rId1" imgW="3683000" imgH="4318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7910" y="4038600"/>
                        <a:ext cx="3070588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2" name="Object 68"/>
          <p:cNvGraphicFramePr>
            <a:graphicFrameLocks noChangeAspect="1"/>
          </p:cNvGraphicFramePr>
          <p:nvPr/>
        </p:nvGraphicFramePr>
        <p:xfrm>
          <a:off x="1057910" y="4343400"/>
          <a:ext cx="510017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5740400" imgH="850900" progId="Equation.3">
                  <p:embed/>
                </p:oleObj>
              </mc:Choice>
              <mc:Fallback>
                <p:oleObj name="" r:id="rId3" imgW="5740400" imgH="850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910" y="4343400"/>
                        <a:ext cx="5100179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3" name="Object 69"/>
          <p:cNvGraphicFramePr>
            <a:graphicFrameLocks noChangeAspect="1"/>
          </p:cNvGraphicFramePr>
          <p:nvPr/>
        </p:nvGraphicFramePr>
        <p:xfrm>
          <a:off x="1057910" y="5181600"/>
          <a:ext cx="354705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4254500" imgH="431800" progId="Equation.3">
                  <p:embed/>
                </p:oleObj>
              </mc:Choice>
              <mc:Fallback>
                <p:oleObj name="" r:id="rId5" imgW="4254500" imgH="4318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7910" y="5181600"/>
                        <a:ext cx="354705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15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665" y="826135"/>
            <a:ext cx="6016625" cy="310451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216" name="Object 72"/>
          <p:cNvGraphicFramePr>
            <a:graphicFrameLocks noChangeAspect="1"/>
          </p:cNvGraphicFramePr>
          <p:nvPr/>
        </p:nvGraphicFramePr>
        <p:xfrm>
          <a:off x="1057910" y="5734050"/>
          <a:ext cx="389647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8" imgW="4673600" imgH="431800" progId="Equation.3">
                  <p:embed/>
                </p:oleObj>
              </mc:Choice>
              <mc:Fallback>
                <p:oleObj name="" r:id="rId8" imgW="4673600" imgH="431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910" y="5734050"/>
                        <a:ext cx="3896471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879475" y="1317308"/>
          <a:ext cx="4062050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" imgW="4686300" imgH="1536700" progId="Equation.3">
                  <p:embed/>
                </p:oleObj>
              </mc:Choice>
              <mc:Fallback>
                <p:oleObj name="" r:id="rId1" imgW="4686300" imgH="1536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9475" y="1317308"/>
                        <a:ext cx="4062050" cy="13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8"/>
          <p:cNvGraphicFramePr>
            <a:graphicFrameLocks noChangeAspect="1"/>
          </p:cNvGraphicFramePr>
          <p:nvPr/>
        </p:nvGraphicFramePr>
        <p:xfrm>
          <a:off x="914400" y="836613"/>
          <a:ext cx="310628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3835400" imgH="444500" progId="Equation.3">
                  <p:embed/>
                </p:oleObj>
              </mc:Choice>
              <mc:Fallback>
                <p:oleObj name="" r:id="rId3" imgW="3835400" imgH="4445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836613"/>
                        <a:ext cx="3106286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83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85" y="636270"/>
            <a:ext cx="3239770" cy="2457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384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3141345"/>
            <a:ext cx="6274435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70" name="Group 66"/>
          <p:cNvGrpSpPr/>
          <p:nvPr/>
        </p:nvGrpSpPr>
        <p:grpSpPr>
          <a:xfrm>
            <a:off x="935038" y="2714943"/>
            <a:ext cx="7370762" cy="765175"/>
            <a:chOff x="576" y="2069"/>
            <a:chExt cx="4643" cy="482"/>
          </a:xfrm>
        </p:grpSpPr>
        <p:graphicFrame>
          <p:nvGraphicFramePr>
            <p:cNvPr id="4109" name="Object 46"/>
            <p:cNvGraphicFramePr>
              <a:graphicFrameLocks noChangeAspect="1"/>
            </p:cNvGraphicFramePr>
            <p:nvPr/>
          </p:nvGraphicFramePr>
          <p:xfrm>
            <a:off x="576" y="2173"/>
            <a:ext cx="31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5397500" imgH="419100" progId="Equation.3">
                    <p:embed/>
                  </p:oleObj>
                </mc:Choice>
                <mc:Fallback>
                  <p:oleObj name="" r:id="rId1" imgW="5397500" imgH="4191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6" y="2173"/>
                          <a:ext cx="31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47"/>
            <p:cNvGraphicFramePr>
              <a:graphicFrameLocks noChangeAspect="1"/>
            </p:cNvGraphicFramePr>
            <p:nvPr/>
          </p:nvGraphicFramePr>
          <p:xfrm>
            <a:off x="3783" y="2069"/>
            <a:ext cx="1436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" imgW="2235200" imgH="749300" progId="Equation.3">
                    <p:embed/>
                  </p:oleObj>
                </mc:Choice>
                <mc:Fallback>
                  <p:oleObj name="" r:id="rId3" imgW="2235200" imgH="7493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83" y="2069"/>
                          <a:ext cx="1436" cy="4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53" name="Object 49"/>
          <p:cNvGraphicFramePr>
            <a:graphicFrameLocks noChangeAspect="1"/>
          </p:cNvGraphicFramePr>
          <p:nvPr/>
        </p:nvGraphicFramePr>
        <p:xfrm>
          <a:off x="2049463" y="4148138"/>
          <a:ext cx="185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082800" imgH="698500" progId="Equation.3">
                  <p:embed/>
                </p:oleObj>
              </mc:Choice>
              <mc:Fallback>
                <p:oleObj name="" r:id="rId5" imgW="2082800" imgH="698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9463" y="4148138"/>
                        <a:ext cx="1854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6" name="Rectangle 52"/>
          <p:cNvSpPr/>
          <p:nvPr/>
        </p:nvSpPr>
        <p:spPr>
          <a:xfrm>
            <a:off x="838200" y="358584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1558" name="Object 54"/>
          <p:cNvGraphicFramePr>
            <a:graphicFrameLocks noChangeAspect="1"/>
          </p:cNvGraphicFramePr>
          <p:nvPr/>
        </p:nvGraphicFramePr>
        <p:xfrm>
          <a:off x="5791200" y="4106545"/>
          <a:ext cx="21383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095500" imgH="749300" progId="Equation.3">
                  <p:embed/>
                </p:oleObj>
              </mc:Choice>
              <mc:Fallback>
                <p:oleObj name="" r:id="rId7" imgW="2095500" imgH="749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1200" y="4106545"/>
                        <a:ext cx="2138363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0" name="Object 56"/>
          <p:cNvGraphicFramePr>
            <a:graphicFrameLocks noChangeAspect="1"/>
          </p:cNvGraphicFramePr>
          <p:nvPr/>
        </p:nvGraphicFramePr>
        <p:xfrm>
          <a:off x="2239963" y="3614103"/>
          <a:ext cx="4538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4889500" imgH="419100" progId="Equation.3">
                  <p:embed/>
                </p:oleObj>
              </mc:Choice>
              <mc:Fallback>
                <p:oleObj name="" r:id="rId9" imgW="4889500" imgH="419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9963" y="3614103"/>
                        <a:ext cx="45386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1" name="Object 57"/>
          <p:cNvGraphicFramePr>
            <a:graphicFrameLocks noChangeAspect="1"/>
          </p:cNvGraphicFramePr>
          <p:nvPr/>
        </p:nvGraphicFramePr>
        <p:xfrm>
          <a:off x="3878263" y="4148138"/>
          <a:ext cx="1831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2057400" imgH="698500" progId="Equation.3">
                  <p:embed/>
                </p:oleObj>
              </mc:Choice>
              <mc:Fallback>
                <p:oleObj name="" r:id="rId11" imgW="2057400" imgH="698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78263" y="4148138"/>
                        <a:ext cx="183197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67"/>
          <p:cNvSpPr txBox="1"/>
          <p:nvPr/>
        </p:nvSpPr>
        <p:spPr>
          <a:xfrm>
            <a:off x="838200" y="52705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性质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1572" name="Object 68"/>
          <p:cNvGraphicFramePr>
            <a:graphicFrameLocks noChangeAspect="1"/>
          </p:cNvGraphicFramePr>
          <p:nvPr/>
        </p:nvGraphicFramePr>
        <p:xfrm>
          <a:off x="1905000" y="644525"/>
          <a:ext cx="2306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2222500" imgH="393700" progId="Equation.3">
                  <p:embed/>
                </p:oleObj>
              </mc:Choice>
              <mc:Fallback>
                <p:oleObj name="" r:id="rId13" imgW="2222500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5000" y="644525"/>
                        <a:ext cx="23066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3" name="Object 69"/>
          <p:cNvGraphicFramePr>
            <a:graphicFrameLocks noChangeAspect="1"/>
          </p:cNvGraphicFramePr>
          <p:nvPr/>
        </p:nvGraphicFramePr>
        <p:xfrm>
          <a:off x="1922145" y="1281113"/>
          <a:ext cx="31877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5" imgW="3187700" imgH="698500" progId="Equation.3">
                  <p:embed/>
                </p:oleObj>
              </mc:Choice>
              <mc:Fallback>
                <p:oleObj name="" r:id="rId15" imgW="3187700" imgH="698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22145" y="1281113"/>
                        <a:ext cx="3187700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4" name="Text Box 70"/>
          <p:cNvSpPr txBox="1"/>
          <p:nvPr/>
        </p:nvSpPr>
        <p:spPr>
          <a:xfrm>
            <a:off x="838200" y="214598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证明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1575" name="Object 71"/>
          <p:cNvGraphicFramePr>
            <a:graphicFrameLocks noChangeAspect="1"/>
          </p:cNvGraphicFramePr>
          <p:nvPr/>
        </p:nvGraphicFramePr>
        <p:xfrm>
          <a:off x="2171700" y="2012315"/>
          <a:ext cx="350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3505200" imgH="698500" progId="Equation.3">
                  <p:embed/>
                </p:oleObj>
              </mc:Choice>
              <mc:Fallback>
                <p:oleObj name="" r:id="rId17" imgW="3505200" imgH="698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71700" y="2012315"/>
                        <a:ext cx="3505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03350" y="4961890"/>
            <a:ext cx="5182636" cy="1116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6" grpId="0"/>
      <p:bldP spid="215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Object 1036"/>
          <p:cNvGraphicFramePr>
            <a:graphicFrameLocks noChangeAspect="1"/>
          </p:cNvGraphicFramePr>
          <p:nvPr/>
        </p:nvGraphicFramePr>
        <p:xfrm>
          <a:off x="914400" y="779463"/>
          <a:ext cx="6329231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7683500" imgH="1485900" progId="Equation.3">
                  <p:embed/>
                </p:oleObj>
              </mc:Choice>
              <mc:Fallback>
                <p:oleObj name="" r:id="rId1" imgW="7683500" imgH="14859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779463"/>
                        <a:ext cx="6329231" cy="12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9" name="AutoShape 1043">
            <a:hlinkClick r:id="rId3" action="ppaction://hlinkfile"/>
          </p:cNvPr>
          <p:cNvSpPr/>
          <p:nvPr/>
        </p:nvSpPr>
        <p:spPr>
          <a:xfrm>
            <a:off x="1303338" y="5302568"/>
            <a:ext cx="3009900" cy="4270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algn="ctr" eaLnBrk="1" hangingPunct="1">
              <a:buNone/>
            </a:pPr>
            <a:r>
              <a:rPr lang="zh-CN" altLang="en-US" sz="1800" b="1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正态分布密度函数图形</a:t>
            </a:r>
            <a:r>
              <a:rPr lang="zh-CN" altLang="en-US" sz="1800" b="1" dirty="0">
                <a:solidFill>
                  <a:srgbClr val="CC00CC"/>
                </a:solidFill>
                <a:latin typeface="Arial Unicode MS" pitchFamily="34" charset="-122"/>
                <a:ea typeface="黑体" panose="02010609060101010101" pitchFamily="2" charset="-122"/>
              </a:rPr>
              <a:t>演示</a:t>
            </a:r>
            <a:endParaRPr lang="zh-CN" altLang="en-US" sz="1800" b="1" dirty="0">
              <a:solidFill>
                <a:srgbClr val="CC00CC"/>
              </a:solidFill>
              <a:latin typeface="Arial Unicode MS" pitchFamily="34" charset="-122"/>
              <a:ea typeface="黑体" panose="02010609060101010101" pitchFamily="2" charset="-122"/>
            </a:endParaRPr>
          </a:p>
        </p:txBody>
      </p:sp>
      <p:pic>
        <p:nvPicPr>
          <p:cNvPr id="92180" name="Picture 10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2118678"/>
            <a:ext cx="6781984" cy="291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9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827088" y="663575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正态分布的分布函数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89075" y="1196975"/>
          <a:ext cx="340632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3797300" imgH="1003300" progId="Equation.3">
                  <p:embed/>
                </p:oleObj>
              </mc:Choice>
              <mc:Fallback>
                <p:oleObj name="" r:id="rId1" imgW="3797300" imgH="10033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9075" y="1196975"/>
                        <a:ext cx="3406329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80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5" y="2205355"/>
            <a:ext cx="7169785" cy="316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81" name="AutoShape 49">
            <a:hlinkClick r:id="rId4" action="ppaction://hlinkfile"/>
          </p:cNvPr>
          <p:cNvSpPr/>
          <p:nvPr/>
        </p:nvSpPr>
        <p:spPr>
          <a:xfrm>
            <a:off x="1300163" y="5517833"/>
            <a:ext cx="3016250" cy="4270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algn="ctr" eaLnBrk="1" hangingPunct="1">
              <a:buNone/>
            </a:pPr>
            <a:r>
              <a:rPr lang="zh-CN" altLang="en-US" sz="1800" b="1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正态分布分布函数图形</a:t>
            </a:r>
            <a:r>
              <a:rPr lang="zh-CN" altLang="en-US" sz="1800" b="1" dirty="0">
                <a:solidFill>
                  <a:srgbClr val="CC00CC"/>
                </a:solidFill>
                <a:latin typeface="Arial Unicode MS" pitchFamily="34" charset="-122"/>
                <a:ea typeface="黑体" panose="02010609060101010101" pitchFamily="2" charset="-122"/>
              </a:rPr>
              <a:t>演示</a:t>
            </a:r>
            <a:endParaRPr lang="zh-CN" altLang="en-US" sz="1800" b="1" dirty="0">
              <a:solidFill>
                <a:srgbClr val="CC00CC"/>
              </a:solidFill>
              <a:latin typeface="Arial Unicode MS" pitchFamily="34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1026"/>
          <p:cNvSpPr/>
          <p:nvPr/>
        </p:nvSpPr>
        <p:spPr>
          <a:xfrm>
            <a:off x="914400" y="1219200"/>
            <a:ext cx="7386320" cy="22872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66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正态分布是最常见最重要的一种分布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例如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测量误差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人的生理特征尺寸如身高、体重等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;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正常情况下生产的产品尺寸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直径、长度、重量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高度等都近似服从正态分布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3795" name="Rectangle 1032"/>
          <p:cNvSpPr/>
          <p:nvPr/>
        </p:nvSpPr>
        <p:spPr>
          <a:xfrm>
            <a:off x="827088" y="661988"/>
            <a:ext cx="3844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正态分布的应用与背景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4768" name="Picture 1040" descr="称体重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792538"/>
            <a:ext cx="873125" cy="220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71" name="Picture 1043" descr="量身高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716338"/>
            <a:ext cx="960438" cy="2286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4780" name="Group 1052"/>
          <p:cNvGrpSpPr/>
          <p:nvPr/>
        </p:nvGrpSpPr>
        <p:grpSpPr>
          <a:xfrm>
            <a:off x="6019800" y="3868738"/>
            <a:ext cx="1295400" cy="2133600"/>
            <a:chOff x="3264" y="2496"/>
            <a:chExt cx="816" cy="1344"/>
          </a:xfrm>
        </p:grpSpPr>
        <p:pic>
          <p:nvPicPr>
            <p:cNvPr id="33799" name="Picture 1046" descr="BD07686_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" y="2496"/>
              <a:ext cx="816" cy="13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00" name="Picture 1051" descr="WB01740_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4" y="2928"/>
              <a:ext cx="384" cy="38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/>
          <p:nvPr/>
        </p:nvSpPr>
        <p:spPr>
          <a:xfrm>
            <a:off x="827088" y="661988"/>
            <a:ext cx="3756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正态分布下的概率计算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433638" y="2027238"/>
          <a:ext cx="3961823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4089400" imgH="1003300" progId="Equation.3">
                  <p:embed/>
                </p:oleObj>
              </mc:Choice>
              <mc:Fallback>
                <p:oleObj name="" r:id="rId1" imgW="4089400" imgH="10033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3638" y="2027238"/>
                        <a:ext cx="3961823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042988" y="2433638"/>
          <a:ext cx="13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1459865" imgH="381000" progId="Equation.3">
                  <p:embed/>
                </p:oleObj>
              </mc:Choice>
              <mc:Fallback>
                <p:oleObj name="" r:id="rId3" imgW="1459865" imgH="3810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2433638"/>
                        <a:ext cx="138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2431733" y="325532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81965" imgH="317500" progId="Equation.3">
                  <p:embed/>
                </p:oleObj>
              </mc:Choice>
              <mc:Fallback>
                <p:oleObj name="" r:id="rId5" imgW="481965" imgH="317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1733" y="3255328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Rectangle 6"/>
          <p:cNvSpPr/>
          <p:nvPr/>
        </p:nvSpPr>
        <p:spPr>
          <a:xfrm>
            <a:off x="4713288" y="2039938"/>
            <a:ext cx="1822450" cy="990600"/>
          </a:xfrm>
          <a:prstGeom prst="rect">
            <a:avLst/>
          </a:prstGeom>
          <a:noFill/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671" name="Text Box 7"/>
          <p:cNvSpPr txBox="1"/>
          <p:nvPr/>
        </p:nvSpPr>
        <p:spPr>
          <a:xfrm>
            <a:off x="6246178" y="1149350"/>
            <a:ext cx="196405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原函数不是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初等函数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3672" name="Text Box 8">
            <a:hlinkClick r:id="rId7" action="ppaction://hlinkfile"/>
          </p:cNvPr>
          <p:cNvSpPr txBox="1"/>
          <p:nvPr/>
        </p:nvSpPr>
        <p:spPr>
          <a:xfrm>
            <a:off x="1078071" y="4046061"/>
            <a:ext cx="6163945" cy="52324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algn="ctr" eaLnBrk="1" hangingPunct="1">
              <a:buNone/>
            </a:pPr>
            <a:r>
              <a:rPr lang="zh-CN" altLang="en-US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方法一</a:t>
            </a:r>
            <a:r>
              <a:rPr lang="en-US" altLang="zh-CN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利用</a:t>
            </a:r>
            <a:r>
              <a:rPr lang="en-US" altLang="zh-CN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MATLAB</a:t>
            </a:r>
            <a:r>
              <a:rPr lang="zh-CN" altLang="en-US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软件包计算</a:t>
            </a:r>
            <a:r>
              <a:rPr lang="en-US" altLang="zh-CN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演示</a:t>
            </a:r>
            <a:r>
              <a:rPr lang="en-US" altLang="zh-CN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2800" b="1" dirty="0">
              <a:solidFill>
                <a:srgbClr val="CC00CC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3673" name="Text Box 9"/>
          <p:cNvSpPr txBox="1"/>
          <p:nvPr/>
        </p:nvSpPr>
        <p:spPr>
          <a:xfrm>
            <a:off x="1068864" y="4838224"/>
            <a:ext cx="5957570" cy="52324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algn="ctr" eaLnBrk="1" hangingPunct="1">
              <a:buNone/>
            </a:pPr>
            <a:r>
              <a:rPr lang="zh-CN" altLang="en-US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方法二</a:t>
            </a:r>
            <a:r>
              <a:rPr lang="en-US" altLang="zh-CN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2800" b="1" dirty="0">
                <a:solidFill>
                  <a:srgbClr val="CC00CC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转化为标准正态分布查表计算</a:t>
            </a:r>
            <a:endParaRPr lang="zh-CN" altLang="en-US" sz="2800" b="1" dirty="0">
              <a:solidFill>
                <a:srgbClr val="CC00CC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 bldLvl="0" animBg="1"/>
      <p:bldP spid="11367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066800" y="1524000"/>
          <a:ext cx="712468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7670800" imgH="1003300" progId="Equation.3">
                  <p:embed/>
                </p:oleObj>
              </mc:Choice>
              <mc:Fallback>
                <p:oleObj name="" r:id="rId1" imgW="7670800" imgH="10033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524000"/>
                        <a:ext cx="712468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/>
          <p:cNvSpPr/>
          <p:nvPr/>
        </p:nvSpPr>
        <p:spPr>
          <a:xfrm>
            <a:off x="914400" y="2590800"/>
            <a:ext cx="51701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标准正态分布的概率密度表示为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447483" y="3109913"/>
          <a:ext cx="5580002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2475230" imgH="495300" progId="Equation.3">
                  <p:embed/>
                </p:oleObj>
              </mc:Choice>
              <mc:Fallback>
                <p:oleObj name="" r:id="rId3" imgW="2475230" imgH="4953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483" y="3109913"/>
                        <a:ext cx="5580002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9"/>
          <p:cNvSpPr/>
          <p:nvPr/>
        </p:nvSpPr>
        <p:spPr>
          <a:xfrm>
            <a:off x="869950" y="69215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标准正态分布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8379" name="Rectangle 11"/>
          <p:cNvSpPr/>
          <p:nvPr/>
        </p:nvSpPr>
        <p:spPr>
          <a:xfrm>
            <a:off x="1466850" y="4343400"/>
            <a:ext cx="51701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标准正态分布的分布函数表示为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555750" y="4941888"/>
          <a:ext cx="5480124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" imgW="5511800" imgH="977900" progId="Equation.3">
                  <p:embed/>
                </p:oleObj>
              </mc:Choice>
              <mc:Fallback>
                <p:oleObj name="" r:id="rId5" imgW="55118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5750" y="4941888"/>
                        <a:ext cx="5480124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1"/>
          <p:cNvSpPr/>
          <p:nvPr/>
        </p:nvSpPr>
        <p:spPr>
          <a:xfrm>
            <a:off x="914400" y="76200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标准正态分布的图形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814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11275"/>
            <a:ext cx="6845300" cy="233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815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88080"/>
            <a:ext cx="6845300" cy="233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122363" y="1066800"/>
          <a:ext cx="5811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6286500" imgH="431800" progId="Equation.3">
                  <p:embed/>
                </p:oleObj>
              </mc:Choice>
              <mc:Fallback>
                <p:oleObj name="" r:id="rId1" imgW="6286500" imgH="4318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2363" y="1066800"/>
                        <a:ext cx="5811837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5" name="Text Box 3"/>
          <p:cNvSpPr txBox="1"/>
          <p:nvPr/>
        </p:nvSpPr>
        <p:spPr>
          <a:xfrm>
            <a:off x="914400" y="19050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828800" y="2058988"/>
          <a:ext cx="22177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2400300" imgH="381000" progId="Equation.3">
                  <p:embed/>
                </p:oleObj>
              </mc:Choice>
              <mc:Fallback>
                <p:oleObj name="" r:id="rId3" imgW="2400300" imgH="3810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058988"/>
                        <a:ext cx="2217738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1893888" y="2819400"/>
          <a:ext cx="23336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2527300" imgH="393700" progId="Equation.3">
                  <p:embed/>
                </p:oleObj>
              </mc:Choice>
              <mc:Fallback>
                <p:oleObj name="" r:id="rId5" imgW="2527300" imgH="393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3888" y="2819400"/>
                        <a:ext cx="23336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1905000" y="3733800"/>
          <a:ext cx="24161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2616200" imgH="317500" progId="Equation.3">
                  <p:embed/>
                </p:oleObj>
              </mc:Choice>
              <mc:Fallback>
                <p:oleObj name="" r:id="rId7" imgW="2616200" imgH="317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3733800"/>
                        <a:ext cx="241617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7"/>
          <p:cNvSpPr/>
          <p:nvPr/>
        </p:nvSpPr>
        <p:spPr>
          <a:xfrm>
            <a:off x="914400" y="990600"/>
            <a:ext cx="809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1933575" y="4572000"/>
          <a:ext cx="14192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9" imgW="1536065" imgH="317500" progId="Equation.3">
                  <p:embed/>
                </p:oleObj>
              </mc:Choice>
              <mc:Fallback>
                <p:oleObj name="" r:id="rId9" imgW="1536065" imgH="3175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3575" y="4572000"/>
                        <a:ext cx="141922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Object 9"/>
          <p:cNvGraphicFramePr>
            <a:graphicFrameLocks noChangeAspect="1"/>
          </p:cNvGraphicFramePr>
          <p:nvPr/>
        </p:nvGraphicFramePr>
        <p:xfrm>
          <a:off x="914400" y="685800"/>
          <a:ext cx="693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6285230" imgH="728980" progId="Equation.3">
                  <p:embed/>
                </p:oleObj>
              </mc:Choice>
              <mc:Fallback>
                <p:oleObj name="" r:id="rId1" imgW="6285230" imgH="72898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34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/>
          <p:cNvSpPr/>
          <p:nvPr/>
        </p:nvSpPr>
        <p:spPr>
          <a:xfrm>
            <a:off x="838200" y="1600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1968500" y="1524000"/>
          <a:ext cx="372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3721100" imgH="838200" progId="Equation.3">
                  <p:embed/>
                </p:oleObj>
              </mc:Choice>
              <mc:Fallback>
                <p:oleObj name="" r:id="rId3" imgW="3721100" imgH="838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1524000"/>
                        <a:ext cx="3721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927100" y="2679700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1422400" imgH="381000" progId="Equation.3">
                  <p:embed/>
                </p:oleObj>
              </mc:Choice>
              <mc:Fallback>
                <p:oleObj name="" r:id="rId5" imgW="1422400" imgH="381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2679700"/>
                        <a:ext cx="1422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2349500" y="2438400"/>
          <a:ext cx="245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2451100" imgH="901700" progId="Equation.3">
                  <p:embed/>
                </p:oleObj>
              </mc:Choice>
              <mc:Fallback>
                <p:oleObj name="" r:id="rId7" imgW="2451100" imgH="901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9500" y="2438400"/>
                        <a:ext cx="2451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4781550" y="267335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9" imgW="2501900" imgH="393700" progId="Equation.3">
                  <p:embed/>
                </p:oleObj>
              </mc:Choice>
              <mc:Fallback>
                <p:oleObj name="" r:id="rId9" imgW="2501900" imgH="3937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1550" y="2673350"/>
                        <a:ext cx="2501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2368550" y="3429000"/>
          <a:ext cx="341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3416300" imgH="1003300" progId="Equation.3">
                  <p:embed/>
                </p:oleObj>
              </mc:Choice>
              <mc:Fallback>
                <p:oleObj name="" r:id="rId11" imgW="3416300" imgH="10033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8550" y="3429000"/>
                        <a:ext cx="3416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914400" y="45720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2171700" imgH="838200" progId="Equation.3">
                  <p:embed/>
                </p:oleObj>
              </mc:Choice>
              <mc:Fallback>
                <p:oleObj name="" r:id="rId13" imgW="2171700" imgH="838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4572000"/>
                        <a:ext cx="2171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3352800" y="4800600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5" imgW="1422400" imgH="381000" progId="Equation.3">
                  <p:embed/>
                </p:oleObj>
              </mc:Choice>
              <mc:Fallback>
                <p:oleObj name="" r:id="rId15" imgW="1422400" imgH="381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2800" y="4800600"/>
                        <a:ext cx="1422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4806950" y="4419600"/>
          <a:ext cx="242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7" imgW="2425700" imgH="977900" progId="Equation.3">
                  <p:embed/>
                </p:oleObj>
              </mc:Choice>
              <mc:Fallback>
                <p:oleObj name="" r:id="rId17" imgW="24257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06950" y="4419600"/>
                        <a:ext cx="2425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7308850" y="478790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9" imgW="1180465" imgH="393700" progId="Equation.3">
                  <p:embed/>
                </p:oleObj>
              </mc:Choice>
              <mc:Fallback>
                <p:oleObj name="" r:id="rId19" imgW="1180465" imgH="393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08850" y="4787900"/>
                        <a:ext cx="1181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914400" y="5334000"/>
          <a:ext cx="373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1" imgW="3733800" imgH="838200" progId="Equation.3">
                  <p:embed/>
                </p:oleObj>
              </mc:Choice>
              <mc:Fallback>
                <p:oleObj name="" r:id="rId21" imgW="3733800" imgH="838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4400" y="5334000"/>
                        <a:ext cx="3733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30" name="Text Box 2062"/>
          <p:cNvSpPr txBox="1"/>
          <p:nvPr/>
        </p:nvSpPr>
        <p:spPr>
          <a:xfrm>
            <a:off x="838200" y="19939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0431" name="Object 2063"/>
          <p:cNvGraphicFramePr>
            <a:graphicFrameLocks noChangeAspect="1"/>
          </p:cNvGraphicFramePr>
          <p:nvPr/>
        </p:nvGraphicFramePr>
        <p:xfrm>
          <a:off x="3890963" y="1676400"/>
          <a:ext cx="32718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3111500" imgH="1003300" progId="Equation.3">
                  <p:embed/>
                </p:oleObj>
              </mc:Choice>
              <mc:Fallback>
                <p:oleObj name="" r:id="rId1" imgW="3111500" imgH="10033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0963" y="1676400"/>
                        <a:ext cx="327183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2064"/>
          <p:cNvGraphicFramePr>
            <a:graphicFrameLocks noChangeAspect="1"/>
          </p:cNvGraphicFramePr>
          <p:nvPr/>
        </p:nvGraphicFramePr>
        <p:xfrm>
          <a:off x="1416685" y="3276600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1955800" imgH="838200" progId="Equation.3">
                  <p:embed/>
                </p:oleObj>
              </mc:Choice>
              <mc:Fallback>
                <p:oleObj name="" r:id="rId3" imgW="1955800" imgH="838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685" y="3276600"/>
                        <a:ext cx="195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2065"/>
          <p:cNvGraphicFramePr>
            <a:graphicFrameLocks noChangeAspect="1"/>
          </p:cNvGraphicFramePr>
          <p:nvPr/>
        </p:nvGraphicFramePr>
        <p:xfrm>
          <a:off x="3741738" y="3124200"/>
          <a:ext cx="3840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3251200" imgH="1079500" progId="Equation.3">
                  <p:embed/>
                </p:oleObj>
              </mc:Choice>
              <mc:Fallback>
                <p:oleObj name="" r:id="rId5" imgW="3251200" imgH="10795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1738" y="3124200"/>
                        <a:ext cx="3840162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2066"/>
          <p:cNvGraphicFramePr>
            <a:graphicFrameLocks noChangeAspect="1"/>
          </p:cNvGraphicFramePr>
          <p:nvPr/>
        </p:nvGraphicFramePr>
        <p:xfrm>
          <a:off x="1816100" y="2082800"/>
          <a:ext cx="1993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" imgW="1993900" imgH="381000" progId="Equation.3">
                  <p:embed/>
                </p:oleObj>
              </mc:Choice>
              <mc:Fallback>
                <p:oleObj name="" r:id="rId7" imgW="1993900" imgH="3810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6100" y="2082800"/>
                        <a:ext cx="19939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68"/>
          <p:cNvGraphicFramePr>
            <a:graphicFrameLocks noChangeAspect="1"/>
          </p:cNvGraphicFramePr>
          <p:nvPr/>
        </p:nvGraphicFramePr>
        <p:xfrm>
          <a:off x="3740150" y="4648200"/>
          <a:ext cx="3332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9" imgW="2819400" imgH="1079500" progId="Equation.3">
                  <p:embed/>
                </p:oleObj>
              </mc:Choice>
              <mc:Fallback>
                <p:oleObj name="" r:id="rId9" imgW="2819400" imgH="10795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0150" y="4648200"/>
                        <a:ext cx="333216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2072"/>
          <p:cNvGraphicFramePr>
            <a:graphicFrameLocks noChangeAspect="1"/>
          </p:cNvGraphicFramePr>
          <p:nvPr/>
        </p:nvGraphicFramePr>
        <p:xfrm>
          <a:off x="1049338" y="990600"/>
          <a:ext cx="57324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6197600" imgH="469900" progId="Equation.3">
                  <p:embed/>
                </p:oleObj>
              </mc:Choice>
              <mc:Fallback>
                <p:oleObj name="" r:id="rId11" imgW="6197600" imgH="469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9338" y="990600"/>
                        <a:ext cx="5732462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2073"/>
          <p:cNvSpPr/>
          <p:nvPr/>
        </p:nvSpPr>
        <p:spPr>
          <a:xfrm>
            <a:off x="838200" y="950913"/>
            <a:ext cx="719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889000" y="2133600"/>
          <a:ext cx="1778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1778000" imgH="901700" progId="Equation.3">
                  <p:embed/>
                </p:oleObj>
              </mc:Choice>
              <mc:Fallback>
                <p:oleObj name="" r:id="rId1" imgW="1778000" imgH="9017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000" y="2133600"/>
                        <a:ext cx="17780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4"/>
          <p:cNvGraphicFramePr>
            <a:graphicFrameLocks noChangeAspect="1"/>
          </p:cNvGraphicFramePr>
          <p:nvPr/>
        </p:nvGraphicFramePr>
        <p:xfrm>
          <a:off x="920750" y="838200"/>
          <a:ext cx="31289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2819400" imgH="977900" progId="Equation.3">
                  <p:embed/>
                </p:oleObj>
              </mc:Choice>
              <mc:Fallback>
                <p:oleObj name="" r:id="rId3" imgW="28194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838200"/>
                        <a:ext cx="3128963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5"/>
          <p:cNvGraphicFramePr>
            <a:graphicFrameLocks noChangeAspect="1"/>
          </p:cNvGraphicFramePr>
          <p:nvPr/>
        </p:nvGraphicFramePr>
        <p:xfrm>
          <a:off x="4052888" y="838200"/>
          <a:ext cx="30654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2768600" imgH="977900" progId="Equation.3">
                  <p:embed/>
                </p:oleObj>
              </mc:Choice>
              <mc:Fallback>
                <p:oleObj name="" r:id="rId5" imgW="2768600" imgH="9779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2888" y="838200"/>
                        <a:ext cx="3065462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914400" y="3352800"/>
          <a:ext cx="5045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7" imgW="5041900" imgH="419100" progId="Equation.3">
                  <p:embed/>
                </p:oleObj>
              </mc:Choice>
              <mc:Fallback>
                <p:oleObj name="" r:id="rId7" imgW="5041900" imgH="4191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50450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3802063" y="4006850"/>
          <a:ext cx="34496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3619500" imgH="901700" progId="Equation.3">
                  <p:embed/>
                </p:oleObj>
              </mc:Choice>
              <mc:Fallback>
                <p:oleObj name="" r:id="rId9" imgW="3619500" imgH="9017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2063" y="4006850"/>
                        <a:ext cx="3449637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2692400" y="2209800"/>
          <a:ext cx="1803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1" imgW="1803400" imgH="901700" progId="Equation.3">
                  <p:embed/>
                </p:oleObj>
              </mc:Choice>
              <mc:Fallback>
                <p:oleObj name="" r:id="rId11" imgW="1803400" imgH="9017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2400" y="2209800"/>
                        <a:ext cx="18034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939800" y="5229225"/>
          <a:ext cx="614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3" imgW="5706110" imgH="786765" progId="Equation.3">
                  <p:embed/>
                </p:oleObj>
              </mc:Choice>
              <mc:Fallback>
                <p:oleObj name="" r:id="rId13" imgW="5706110" imgH="78676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9800" y="5229225"/>
                        <a:ext cx="614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0" name="Object 1026"/>
          <p:cNvGraphicFramePr>
            <a:graphicFrameLocks noChangeAspect="1"/>
          </p:cNvGraphicFramePr>
          <p:nvPr/>
        </p:nvGraphicFramePr>
        <p:xfrm>
          <a:off x="900113" y="5229225"/>
          <a:ext cx="6999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6997700" imgH="431800" progId="Equation.3">
                  <p:embed/>
                </p:oleObj>
              </mc:Choice>
              <mc:Fallback>
                <p:oleObj name="" r:id="rId1" imgW="6997700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5229225"/>
                        <a:ext cx="69992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027"/>
          <p:cNvGraphicFramePr>
            <a:graphicFrameLocks noChangeAspect="1"/>
          </p:cNvGraphicFramePr>
          <p:nvPr/>
        </p:nvGraphicFramePr>
        <p:xfrm>
          <a:off x="914400" y="1676400"/>
          <a:ext cx="2447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641600" imgH="393700" progId="Equation.3">
                  <p:embed/>
                </p:oleObj>
              </mc:Choice>
              <mc:Fallback>
                <p:oleObj name="" r:id="rId3" imgW="2641600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24479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028"/>
          <p:cNvGraphicFramePr>
            <a:graphicFrameLocks noChangeAspect="1"/>
          </p:cNvGraphicFramePr>
          <p:nvPr/>
        </p:nvGraphicFramePr>
        <p:xfrm>
          <a:off x="3505200" y="1511300"/>
          <a:ext cx="210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108200" imgH="698500" progId="Equation.3">
                  <p:embed/>
                </p:oleObj>
              </mc:Choice>
              <mc:Fallback>
                <p:oleObj name="" r:id="rId5" imgW="2108200" imgH="698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1511300"/>
                        <a:ext cx="2108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029"/>
          <p:cNvGraphicFramePr>
            <a:graphicFrameLocks noChangeAspect="1"/>
          </p:cNvGraphicFramePr>
          <p:nvPr/>
        </p:nvGraphicFramePr>
        <p:xfrm>
          <a:off x="914400" y="2527300"/>
          <a:ext cx="3521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3797300" imgH="393700" progId="Equation.3">
                  <p:embed/>
                </p:oleObj>
              </mc:Choice>
              <mc:Fallback>
                <p:oleObj name="" r:id="rId7" imgW="3797300" imgH="393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527300"/>
                        <a:ext cx="35210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2393950" y="3213100"/>
          <a:ext cx="408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4089400" imgH="673100" progId="Equation.3">
                  <p:embed/>
                </p:oleObj>
              </mc:Choice>
              <mc:Fallback>
                <p:oleObj name="" r:id="rId9" imgW="4089400" imgH="673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3950" y="3213100"/>
                        <a:ext cx="4089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031"/>
          <p:cNvGraphicFramePr>
            <a:graphicFrameLocks noChangeAspect="1"/>
          </p:cNvGraphicFramePr>
          <p:nvPr/>
        </p:nvGraphicFramePr>
        <p:xfrm>
          <a:off x="4445000" y="2514600"/>
          <a:ext cx="152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1524000" imgH="393700" progId="Equation.3">
                  <p:embed/>
                </p:oleObj>
              </mc:Choice>
              <mc:Fallback>
                <p:oleObj name="" r:id="rId11" imgW="152400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45000" y="2514600"/>
                        <a:ext cx="1524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032"/>
          <p:cNvGraphicFramePr>
            <a:graphicFrameLocks noChangeAspect="1"/>
          </p:cNvGraphicFramePr>
          <p:nvPr/>
        </p:nvGraphicFramePr>
        <p:xfrm>
          <a:off x="2362200" y="4191000"/>
          <a:ext cx="4114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4114800" imgH="698500" progId="Equation.3">
                  <p:embed/>
                </p:oleObj>
              </mc:Choice>
              <mc:Fallback>
                <p:oleObj name="" r:id="rId13" imgW="4114800" imgH="698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2200" y="4191000"/>
                        <a:ext cx="4114800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033"/>
          <p:cNvGraphicFramePr>
            <a:graphicFrameLocks noChangeAspect="1"/>
          </p:cNvGraphicFramePr>
          <p:nvPr/>
        </p:nvGraphicFramePr>
        <p:xfrm>
          <a:off x="6477000" y="4191000"/>
          <a:ext cx="20193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5" imgW="2019300" imgH="698500" progId="Equation.3">
                  <p:embed/>
                </p:oleObj>
              </mc:Choice>
              <mc:Fallback>
                <p:oleObj name="" r:id="rId15" imgW="2019300" imgH="698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77000" y="4191000"/>
                        <a:ext cx="2019300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35"/>
          <p:cNvSpPr txBox="1"/>
          <p:nvPr/>
        </p:nvSpPr>
        <p:spPr>
          <a:xfrm>
            <a:off x="860425" y="838200"/>
            <a:ext cx="3940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同时得以下计算公式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1026"/>
          <p:cNvSpPr txBox="1"/>
          <p:nvPr/>
        </p:nvSpPr>
        <p:spPr>
          <a:xfrm>
            <a:off x="914400" y="736600"/>
            <a:ext cx="1700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8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87" name="Object 1027"/>
          <p:cNvGraphicFramePr>
            <a:graphicFrameLocks noChangeAspect="1"/>
          </p:cNvGraphicFramePr>
          <p:nvPr/>
        </p:nvGraphicFramePr>
        <p:xfrm>
          <a:off x="2774950" y="819150"/>
          <a:ext cx="271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442210" imgH="323850" progId="Equation.3">
                  <p:embed/>
                </p:oleObj>
              </mc:Choice>
              <mc:Fallback>
                <p:oleObj name="" r:id="rId1" imgW="2442210" imgH="32385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4950" y="819150"/>
                        <a:ext cx="27178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29"/>
          <p:cNvGraphicFramePr>
            <a:graphicFrameLocks noChangeAspect="1"/>
          </p:cNvGraphicFramePr>
          <p:nvPr/>
        </p:nvGraphicFramePr>
        <p:xfrm>
          <a:off x="2111375" y="1125538"/>
          <a:ext cx="331948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3606800" imgH="977900" progId="Equation.3">
                  <p:embed/>
                </p:oleObj>
              </mc:Choice>
              <mc:Fallback>
                <p:oleObj name="" r:id="rId3" imgW="3606800" imgH="977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375" y="1125538"/>
                        <a:ext cx="331948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030"/>
          <p:cNvGraphicFramePr>
            <a:graphicFrameLocks noChangeAspect="1"/>
          </p:cNvGraphicFramePr>
          <p:nvPr/>
        </p:nvGraphicFramePr>
        <p:xfrm>
          <a:off x="901700" y="1946275"/>
          <a:ext cx="237039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2476500" imgH="977900" progId="Equation.3">
                  <p:embed/>
                </p:oleObj>
              </mc:Choice>
              <mc:Fallback>
                <p:oleObj name="" r:id="rId5" imgW="2476500" imgH="977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700" y="1946275"/>
                        <a:ext cx="2370390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031"/>
          <p:cNvGraphicFramePr>
            <a:graphicFrameLocks noChangeAspect="1"/>
          </p:cNvGraphicFramePr>
          <p:nvPr/>
        </p:nvGraphicFramePr>
        <p:xfrm>
          <a:off x="3367088" y="1951038"/>
          <a:ext cx="2443325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7088" y="1951038"/>
                        <a:ext cx="2443325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32"/>
          <p:cNvGraphicFramePr>
            <a:graphicFrameLocks noChangeAspect="1"/>
          </p:cNvGraphicFramePr>
          <p:nvPr/>
        </p:nvGraphicFramePr>
        <p:xfrm>
          <a:off x="5820728" y="1936750"/>
          <a:ext cx="2419013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2527300" imgH="977900" progId="Equation.3">
                  <p:embed/>
                </p:oleObj>
              </mc:Choice>
              <mc:Fallback>
                <p:oleObj name="" r:id="rId9" imgW="2527300" imgH="977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20728" y="1936750"/>
                        <a:ext cx="2419013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033"/>
          <p:cNvGraphicFramePr>
            <a:graphicFrameLocks noChangeAspect="1"/>
          </p:cNvGraphicFramePr>
          <p:nvPr/>
        </p:nvGraphicFramePr>
        <p:xfrm>
          <a:off x="3367088" y="2973388"/>
          <a:ext cx="152195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651000" imgH="393700" progId="Equation.3">
                  <p:embed/>
                </p:oleObj>
              </mc:Choice>
              <mc:Fallback>
                <p:oleObj name="" r:id="rId11" imgW="1651000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67088" y="2973388"/>
                        <a:ext cx="1521951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036"/>
          <p:cNvSpPr/>
          <p:nvPr/>
        </p:nvSpPr>
        <p:spPr>
          <a:xfrm>
            <a:off x="885825" y="13541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6880" name="Picture 10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3283" y="3357563"/>
            <a:ext cx="3716922" cy="266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81" name="Picture 10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1550" y="3357563"/>
            <a:ext cx="3716922" cy="266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31" name="Text Box 15"/>
          <p:cNvSpPr txBox="1"/>
          <p:nvPr/>
        </p:nvSpPr>
        <p:spPr>
          <a:xfrm>
            <a:off x="1585913" y="4033838"/>
            <a:ext cx="3590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(1)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所求概率为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1419225" y="4843463"/>
          <a:ext cx="1600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600200" imgH="381000" progId="Equation.3">
                  <p:embed/>
                </p:oleObj>
              </mc:Choice>
              <mc:Fallback>
                <p:oleObj name="" r:id="rId1" imgW="1600200" imgH="381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9225" y="4843463"/>
                        <a:ext cx="160020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3073400" y="4572000"/>
          <a:ext cx="3327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327400" imgH="901700" progId="Equation.3">
                  <p:embed/>
                </p:oleObj>
              </mc:Choice>
              <mc:Fallback>
                <p:oleObj name="" r:id="rId3" imgW="3327400" imgH="901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400" y="4572000"/>
                        <a:ext cx="3327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6477000" y="4800600"/>
          <a:ext cx="152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524000" imgH="393700" progId="Equation.3">
                  <p:embed/>
                </p:oleObj>
              </mc:Choice>
              <mc:Fallback>
                <p:oleObj name="" r:id="rId5" imgW="15240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0" y="4800600"/>
                        <a:ext cx="15240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3097213" y="5778500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7" imgW="1764665" imgH="317500" progId="Equation.3">
                  <p:embed/>
                </p:oleObj>
              </mc:Choice>
              <mc:Fallback>
                <p:oleObj name="" r:id="rId7" imgW="1764665" imgH="317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7213" y="5778500"/>
                        <a:ext cx="176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2"/>
          <p:cNvGraphicFramePr>
            <a:graphicFrameLocks noChangeAspect="1"/>
          </p:cNvGraphicFramePr>
          <p:nvPr/>
        </p:nvGraphicFramePr>
        <p:xfrm>
          <a:off x="4938713" y="57785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9" imgW="1383665" imgH="317500" progId="Equation.3">
                  <p:embed/>
                </p:oleObj>
              </mc:Choice>
              <mc:Fallback>
                <p:oleObj name="" r:id="rId9" imgW="1383665" imgH="3175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8713" y="5778500"/>
                        <a:ext cx="138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Rectangle 23"/>
          <p:cNvSpPr/>
          <p:nvPr/>
        </p:nvSpPr>
        <p:spPr>
          <a:xfrm>
            <a:off x="900113" y="4033838"/>
            <a:ext cx="53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17" name="Rectangle 27"/>
          <p:cNvSpPr/>
          <p:nvPr/>
        </p:nvSpPr>
        <p:spPr>
          <a:xfrm>
            <a:off x="762000" y="70802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3018" name="Object 28"/>
          <p:cNvGraphicFramePr>
            <a:graphicFrameLocks noChangeAspect="1"/>
          </p:cNvGraphicFramePr>
          <p:nvPr/>
        </p:nvGraphicFramePr>
        <p:xfrm>
          <a:off x="788988" y="762000"/>
          <a:ext cx="7192046" cy="29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7886700" imgH="3276600" progId="Equation.3">
                  <p:embed/>
                </p:oleObj>
              </mc:Choice>
              <mc:Fallback>
                <p:oleObj name="" r:id="rId11" imgW="7886700" imgH="3276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8988" y="762000"/>
                        <a:ext cx="7192046" cy="29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/>
      <p:bldP spid="348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892300" y="774700"/>
          <a:ext cx="3340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340100" imgH="393700" progId="Equation.3">
                  <p:embed/>
                </p:oleObj>
              </mc:Choice>
              <mc:Fallback>
                <p:oleObj name="" r:id="rId1" imgW="33401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2300" y="774700"/>
                        <a:ext cx="33401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924050" y="1460500"/>
          <a:ext cx="3505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505200" imgH="381000" progId="Equation.3">
                  <p:embed/>
                </p:oleObj>
              </mc:Choice>
              <mc:Fallback>
                <p:oleObj name="" r:id="rId3" imgW="3505200" imgH="381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050" y="1460500"/>
                        <a:ext cx="35052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930400" y="2216150"/>
          <a:ext cx="2832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832100" imgH="393700" progId="Equation.3">
                  <p:embed/>
                </p:oleObj>
              </mc:Choice>
              <mc:Fallback>
                <p:oleObj name="" r:id="rId5" imgW="28321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0400" y="2216150"/>
                        <a:ext cx="28321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968500" y="2863850"/>
          <a:ext cx="351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3517900" imgH="901700" progId="Equation.3">
                  <p:embed/>
                </p:oleObj>
              </mc:Choice>
              <mc:Fallback>
                <p:oleObj name="" r:id="rId7" imgW="3517900" imgH="901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8500" y="2863850"/>
                        <a:ext cx="3517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346450" y="5508625"/>
          <a:ext cx="228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2286000" imgH="317500" progId="Equation.3">
                  <p:embed/>
                </p:oleObj>
              </mc:Choice>
              <mc:Fallback>
                <p:oleObj name="" r:id="rId9" imgW="2286000" imgH="317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6450" y="5508625"/>
                        <a:ext cx="2286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06001" y="4103361"/>
            <a:ext cx="4798247" cy="737189"/>
          </a:xfrm>
          <a:prstGeom prst="rect">
            <a:avLst/>
          </a:prstGeom>
          <a:blipFill>
            <a:blip r:embed="rId11"/>
            <a:stretch>
              <a:fillRect l="-2541" b="-413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44040" name="文本框 2"/>
          <p:cNvSpPr txBox="1"/>
          <p:nvPr/>
        </p:nvSpPr>
        <p:spPr>
          <a:xfrm>
            <a:off x="2006600" y="5437188"/>
            <a:ext cx="26368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通过查表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847850" y="2740025"/>
          <a:ext cx="3924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3570605" imgH="711835" progId="Equation.3">
                  <p:embed/>
                </p:oleObj>
              </mc:Choice>
              <mc:Fallback>
                <p:oleObj name="" r:id="rId1" imgW="3570605" imgH="71183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7850" y="2740025"/>
                        <a:ext cx="39243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/>
          <p:nvPr/>
        </p:nvSpPr>
        <p:spPr>
          <a:xfrm>
            <a:off x="1219200" y="2011363"/>
            <a:ext cx="4737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离散型随机变量的分布函数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8" name="Rectangle 12"/>
          <p:cNvSpPr>
            <a:spLocks noGrp="1"/>
          </p:cNvSpPr>
          <p:nvPr>
            <p:ph type="title"/>
          </p:nvPr>
        </p:nvSpPr>
        <p:spPr>
          <a:xfrm>
            <a:off x="827088" y="667385"/>
            <a:ext cx="7772400" cy="70675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/>
              <a:t>三、小结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1" name="Group 21"/>
          <p:cNvGrpSpPr/>
          <p:nvPr/>
        </p:nvGrpSpPr>
        <p:grpSpPr>
          <a:xfrm>
            <a:off x="3898900" y="1828800"/>
            <a:ext cx="1612900" cy="1509713"/>
            <a:chOff x="2400" y="1152"/>
            <a:chExt cx="1016" cy="951"/>
          </a:xfrm>
        </p:grpSpPr>
        <p:sp>
          <p:nvSpPr>
            <p:cNvPr id="45072" name="Rectangle 12"/>
            <p:cNvSpPr/>
            <p:nvPr/>
          </p:nvSpPr>
          <p:spPr>
            <a:xfrm>
              <a:off x="2733" y="1152"/>
              <a:ext cx="432" cy="288"/>
            </a:xfrm>
            <a:prstGeom prst="rect">
              <a:avLst/>
            </a:prstGeom>
            <a:solidFill>
              <a:srgbClr val="66FF33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73" name="Rectangle 15"/>
            <p:cNvSpPr/>
            <p:nvPr/>
          </p:nvSpPr>
          <p:spPr>
            <a:xfrm>
              <a:off x="2400" y="1776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</a:rPr>
                <a:t>分布函数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074" name="AutoShape 16"/>
            <p:cNvSpPr/>
            <p:nvPr/>
          </p:nvSpPr>
          <p:spPr>
            <a:xfrm>
              <a:off x="2784" y="1440"/>
              <a:ext cx="144" cy="384"/>
            </a:xfrm>
            <a:prstGeom prst="downArrow">
              <a:avLst>
                <a:gd name="adj1" fmla="val 50000"/>
                <a:gd name="adj2" fmla="val 66666"/>
              </a:avLst>
            </a:prstGeom>
            <a:solidFill>
              <a:srgbClr val="CC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42" name="Group 22"/>
          <p:cNvGrpSpPr/>
          <p:nvPr/>
        </p:nvGrpSpPr>
        <p:grpSpPr>
          <a:xfrm>
            <a:off x="5486400" y="1828800"/>
            <a:ext cx="1460500" cy="1473200"/>
            <a:chOff x="3456" y="1152"/>
            <a:chExt cx="920" cy="928"/>
          </a:xfrm>
        </p:grpSpPr>
        <p:sp>
          <p:nvSpPr>
            <p:cNvPr id="45069" name="Rectangle 13"/>
            <p:cNvSpPr/>
            <p:nvPr/>
          </p:nvSpPr>
          <p:spPr>
            <a:xfrm>
              <a:off x="3648" y="1152"/>
              <a:ext cx="432" cy="288"/>
            </a:xfrm>
            <a:prstGeom prst="rect">
              <a:avLst/>
            </a:prstGeom>
            <a:solidFill>
              <a:srgbClr val="66FF33"/>
            </a:solidFill>
            <a:ln w="9525">
              <a:noFill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0" name="Object 17"/>
            <p:cNvGraphicFramePr>
              <a:graphicFrameLocks noChangeAspect="1"/>
            </p:cNvGraphicFramePr>
            <p:nvPr/>
          </p:nvGraphicFramePr>
          <p:xfrm>
            <a:off x="3456" y="1824"/>
            <a:ext cx="9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1459865" imgH="406400" progId="Equation.3">
                    <p:embed/>
                  </p:oleObj>
                </mc:Choice>
                <mc:Fallback>
                  <p:oleObj name="" r:id="rId1" imgW="1459865" imgH="406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56" y="1824"/>
                          <a:ext cx="92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1" name="AutoShape 18"/>
            <p:cNvSpPr/>
            <p:nvPr/>
          </p:nvSpPr>
          <p:spPr>
            <a:xfrm>
              <a:off x="3744" y="1440"/>
              <a:ext cx="144" cy="384"/>
            </a:xfrm>
            <a:prstGeom prst="downArrow">
              <a:avLst>
                <a:gd name="adj1" fmla="val 50000"/>
                <a:gd name="adj2" fmla="val 66666"/>
              </a:avLst>
            </a:prstGeom>
            <a:solidFill>
              <a:srgbClr val="CC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5060" name="Rectangle 3"/>
          <p:cNvSpPr/>
          <p:nvPr/>
        </p:nvSpPr>
        <p:spPr>
          <a:xfrm>
            <a:off x="914400" y="709613"/>
            <a:ext cx="184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zh-CN" sz="4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061" name="Rectangle 6"/>
          <p:cNvSpPr/>
          <p:nvPr>
            <p:ph type="title"/>
          </p:nvPr>
        </p:nvSpPr>
        <p:spPr>
          <a:xfrm>
            <a:off x="827088" y="611188"/>
            <a:ext cx="7793037" cy="70167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三、小结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930" name="Rectangle 10"/>
          <p:cNvSpPr/>
          <p:nvPr/>
        </p:nvSpPr>
        <p:spPr>
          <a:xfrm>
            <a:off x="1340485" y="3654743"/>
            <a:ext cx="5257800" cy="52197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常见连续型随机变量的分布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1332230" y="1701800"/>
          <a:ext cx="545538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" imgW="2501900" imgH="330200" progId="Equation.3">
                  <p:embed/>
                </p:oleObj>
              </mc:Choice>
              <mc:Fallback>
                <p:oleObj name="" r:id="rId3" imgW="2501900" imgH="3302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2230" y="1701800"/>
                        <a:ext cx="5455384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3" name="Group 23"/>
          <p:cNvGrpSpPr/>
          <p:nvPr/>
        </p:nvGrpSpPr>
        <p:grpSpPr>
          <a:xfrm>
            <a:off x="1905000" y="4357688"/>
            <a:ext cx="3789363" cy="1585912"/>
            <a:chOff x="1200" y="2745"/>
            <a:chExt cx="2387" cy="999"/>
          </a:xfrm>
        </p:grpSpPr>
        <p:sp>
          <p:nvSpPr>
            <p:cNvPr id="45065" name="Rectangle 7"/>
            <p:cNvSpPr/>
            <p:nvPr/>
          </p:nvSpPr>
          <p:spPr>
            <a:xfrm>
              <a:off x="1296" y="2745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均匀分布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6" name="Rectangle 8"/>
            <p:cNvSpPr/>
            <p:nvPr/>
          </p:nvSpPr>
          <p:spPr>
            <a:xfrm>
              <a:off x="1296" y="3081"/>
              <a:ext cx="22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正态分布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或高斯分布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)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7" name="Rectangle 9"/>
            <p:cNvSpPr/>
            <p:nvPr/>
          </p:nvSpPr>
          <p:spPr>
            <a:xfrm>
              <a:off x="1296" y="3417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指数分布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45068" name="Object 20"/>
            <p:cNvGraphicFramePr>
              <a:graphicFrameLocks noChangeAspect="1"/>
            </p:cNvGraphicFramePr>
            <p:nvPr/>
          </p:nvGraphicFramePr>
          <p:xfrm>
            <a:off x="1200" y="2792"/>
            <a:ext cx="24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5" imgW="381000" imgH="1511300" progId="Equation.3">
                    <p:embed/>
                  </p:oleObj>
                </mc:Choice>
                <mc:Fallback>
                  <p:oleObj name="" r:id="rId5" imgW="381000" imgH="15113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0" y="2792"/>
                          <a:ext cx="240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9" name="Rectangle 7"/>
          <p:cNvSpPr/>
          <p:nvPr/>
        </p:nvSpPr>
        <p:spPr>
          <a:xfrm>
            <a:off x="914400" y="1371600"/>
            <a:ext cx="7475855" cy="45262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66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正态分布有极其广泛的实际背景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例如测量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误差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人的生理特征尺寸如身高、体重等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正常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情况下生产的产品尺寸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直径、长度、重量高度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炮弹的弹落点的分布等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都服从或近似服从正态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可以说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正态分布是自然界和社会现象中最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为常见的一种分布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一个变量如果受到大量微小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的、独立的随机因素的影响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那么这个变量一般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是一个正态随机变量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6083" name="Text Box 9"/>
          <p:cNvSpPr txBox="1"/>
          <p:nvPr/>
        </p:nvSpPr>
        <p:spPr>
          <a:xfrm>
            <a:off x="914400" y="838200"/>
            <a:ext cx="59010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ahoma" panose="020B0604030504040204" pitchFamily="34" charset="0"/>
              </a:rPr>
              <a:t>正态分布是概率论中最重要的分布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3"/>
          <p:cNvSpPr txBox="1"/>
          <p:nvPr/>
        </p:nvSpPr>
        <p:spPr>
          <a:xfrm>
            <a:off x="822325" y="766445"/>
            <a:ext cx="7595870" cy="1641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另一方面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有些分布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如二项分布、泊松分布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的极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限分布是正态分布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无论在实践中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还是在理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论上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正态分布是概率论中最重要的一种分布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8790" name="Text Box 6"/>
          <p:cNvSpPr txBox="1"/>
          <p:nvPr/>
        </p:nvSpPr>
        <p:spPr>
          <a:xfrm>
            <a:off x="2042160" y="2371090"/>
            <a:ext cx="44577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二项分布向正态分布的转换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18800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9013" y="3052445"/>
            <a:ext cx="2530195" cy="291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80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3" y="3052445"/>
            <a:ext cx="2530195" cy="291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799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3052445"/>
            <a:ext cx="2530195" cy="291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Picture 4" descr="Gau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78038"/>
            <a:ext cx="2614613" cy="3179762"/>
          </a:xfrm>
          <a:prstGeom prst="rect">
            <a:avLst/>
          </a:prstGeom>
          <a:noFill/>
          <a:ln w="38100" cap="flat" cmpd="dbl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8131" name="Text Box 5"/>
          <p:cNvSpPr txBox="1"/>
          <p:nvPr/>
        </p:nvSpPr>
        <p:spPr>
          <a:xfrm>
            <a:off x="4191000" y="2743200"/>
            <a:ext cx="4343400" cy="2868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Born: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30 Apr. 1777 in Brunswick, Duchy of Brunswick (now Germany)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Died:</a:t>
            </a:r>
            <a:r>
              <a:rPr lang="en-US" altLang="zh-CN" sz="28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23 Feb.  1855 in Göttingen, Hanover (now Germany)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8132" name="Text Box 6"/>
          <p:cNvSpPr txBox="1"/>
          <p:nvPr/>
        </p:nvSpPr>
        <p:spPr>
          <a:xfrm>
            <a:off x="4038600" y="1981200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Carl Friedrich Gauss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914400" y="474980"/>
            <a:ext cx="75438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对于任意可能值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连续型随机变量取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的概率等于零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即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043305" y="1845310"/>
          <a:ext cx="196418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070100" imgH="381000" progId="Equation.3">
                  <p:embed/>
                </p:oleObj>
              </mc:Choice>
              <mc:Fallback>
                <p:oleObj name="" r:id="rId1" imgW="2070100" imgH="381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305" y="1845310"/>
                        <a:ext cx="1964181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/>
          <p:nvPr/>
        </p:nvSpPr>
        <p:spPr>
          <a:xfrm>
            <a:off x="914400" y="3062288"/>
            <a:ext cx="16078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由此可得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64" name="Text Box 36"/>
          <p:cNvSpPr txBox="1"/>
          <p:nvPr/>
        </p:nvSpPr>
        <p:spPr>
          <a:xfrm>
            <a:off x="2133600" y="5378450"/>
            <a:ext cx="5105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连续型随机变量取值落在某一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区间的概率与区间的开闭无关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2567" name="Group 39"/>
          <p:cNvGrpSpPr/>
          <p:nvPr/>
        </p:nvGrpSpPr>
        <p:grpSpPr>
          <a:xfrm>
            <a:off x="990600" y="3778250"/>
            <a:ext cx="6400800" cy="1600200"/>
            <a:chOff x="960" y="2352"/>
            <a:chExt cx="4032" cy="1008"/>
          </a:xfrm>
        </p:grpSpPr>
        <p:sp>
          <p:nvSpPr>
            <p:cNvPr id="6159" name="Rectangle 37"/>
            <p:cNvSpPr/>
            <p:nvPr/>
          </p:nvSpPr>
          <p:spPr>
            <a:xfrm>
              <a:off x="960" y="2352"/>
              <a:ext cx="4032" cy="768"/>
            </a:xfrm>
            <a:prstGeom prst="rect">
              <a:avLst/>
            </a:prstGeom>
            <a:solidFill>
              <a:srgbClr val="CC00FF">
                <a:alpha val="50195"/>
              </a:srgbClr>
            </a:solidFill>
            <a:ln w="76200" cap="flat" cmpd="tri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0" name="AutoShape 38"/>
            <p:cNvSpPr/>
            <p:nvPr/>
          </p:nvSpPr>
          <p:spPr>
            <a:xfrm>
              <a:off x="2784" y="3120"/>
              <a:ext cx="336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00FF">
                <a:alpha val="50195"/>
              </a:srgbClr>
            </a:solidFill>
            <a:ln w="76200" cap="flat" cmpd="tri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2568" name="Object 40"/>
          <p:cNvGraphicFramePr>
            <a:graphicFrameLocks noChangeAspect="1"/>
          </p:cNvGraphicFramePr>
          <p:nvPr/>
        </p:nvGraphicFramePr>
        <p:xfrm>
          <a:off x="990600" y="3930650"/>
          <a:ext cx="1905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981200" imgH="381000" progId="Equation.3">
                  <p:embed/>
                </p:oleObj>
              </mc:Choice>
              <mc:Fallback>
                <p:oleObj name="" r:id="rId3" imgW="1981200" imgH="381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930650"/>
                        <a:ext cx="19050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" name="Object 41"/>
          <p:cNvGraphicFramePr>
            <a:graphicFrameLocks noChangeAspect="1"/>
          </p:cNvGraphicFramePr>
          <p:nvPr/>
        </p:nvGraphicFramePr>
        <p:xfrm>
          <a:off x="2895600" y="3930650"/>
          <a:ext cx="2057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2273300" imgH="381000" progId="Equation.3">
                  <p:embed/>
                </p:oleObj>
              </mc:Choice>
              <mc:Fallback>
                <p:oleObj name="" r:id="rId5" imgW="2273300" imgH="381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930650"/>
                        <a:ext cx="20574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2"/>
          <p:cNvGraphicFramePr>
            <a:graphicFrameLocks noChangeAspect="1"/>
          </p:cNvGraphicFramePr>
          <p:nvPr/>
        </p:nvGraphicFramePr>
        <p:xfrm>
          <a:off x="5029200" y="3930650"/>
          <a:ext cx="2133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273300" imgH="381000" progId="Equation.3">
                  <p:embed/>
                </p:oleObj>
              </mc:Choice>
              <mc:Fallback>
                <p:oleObj name="" r:id="rId7" imgW="2273300" imgH="381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3930650"/>
                        <a:ext cx="21336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Object 43"/>
          <p:cNvGraphicFramePr>
            <a:graphicFrameLocks noChangeAspect="1"/>
          </p:cNvGraphicFramePr>
          <p:nvPr/>
        </p:nvGraphicFramePr>
        <p:xfrm>
          <a:off x="2895600" y="4540250"/>
          <a:ext cx="20478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374900" imgH="381000" progId="Equation.3">
                  <p:embed/>
                </p:oleObj>
              </mc:Choice>
              <mc:Fallback>
                <p:oleObj name="" r:id="rId9" imgW="2374900" imgH="381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600" y="4540250"/>
                        <a:ext cx="2047875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1085" y="971550"/>
            <a:ext cx="4490085" cy="26727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3810000" y="2255838"/>
          <a:ext cx="2057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057400" imgH="381000" progId="Equation.3">
                  <p:embed/>
                </p:oleObj>
              </mc:Choice>
              <mc:Fallback>
                <p:oleObj name="" r:id="rId1" imgW="2057400" imgH="381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2255838"/>
                        <a:ext cx="2057400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/>
          <p:cNvSpPr txBox="1"/>
          <p:nvPr/>
        </p:nvSpPr>
        <p:spPr>
          <a:xfrm>
            <a:off x="1047750" y="1570038"/>
            <a:ext cx="6553200" cy="1082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是连续型随机变量，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{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 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是不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可能事件，则有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081088" y="2802573"/>
          <a:ext cx="2424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501900" imgH="431800" progId="Equation.3">
                  <p:embed/>
                </p:oleObj>
              </mc:Choice>
              <mc:Fallback>
                <p:oleObj name="" r:id="rId3" imgW="25019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088" y="2802573"/>
                        <a:ext cx="242411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1200150" y="5312728"/>
          <a:ext cx="313856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3403600" imgH="431800" progId="Equation.3">
                  <p:embed/>
                </p:oleObj>
              </mc:Choice>
              <mc:Fallback>
                <p:oleObj name="" r:id="rId5" imgW="34036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0150" y="5312728"/>
                        <a:ext cx="3138561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4418330" y="5312728"/>
          <a:ext cx="2178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2540000" imgH="381000" progId="Equation.3">
                  <p:embed/>
                </p:oleObj>
              </mc:Choice>
              <mc:Fallback>
                <p:oleObj name="" r:id="rId7" imgW="2540000" imgH="381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8330" y="5312728"/>
                        <a:ext cx="217805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11"/>
          <p:cNvSpPr txBox="1"/>
          <p:nvPr/>
        </p:nvSpPr>
        <p:spPr>
          <a:xfrm>
            <a:off x="1047750" y="4622483"/>
            <a:ext cx="46081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 </a:t>
            </a:r>
            <a:r>
              <a:rPr lang="en-US" altLang="zh-CN" sz="2800" b="1" i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为离散型随机变量</a:t>
            </a:r>
            <a:r>
              <a:rPr lang="en-US" altLang="zh-CN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176" name="Rectangle 22"/>
          <p:cNvSpPr/>
          <p:nvPr/>
        </p:nvSpPr>
        <p:spPr>
          <a:xfrm>
            <a:off x="904240" y="634365"/>
            <a:ext cx="9086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679" name="Rectangle 23"/>
          <p:cNvSpPr/>
          <p:nvPr/>
        </p:nvSpPr>
        <p:spPr>
          <a:xfrm>
            <a:off x="971550" y="1341755"/>
            <a:ext cx="6096000" cy="2728595"/>
          </a:xfrm>
          <a:prstGeom prst="rect">
            <a:avLst/>
          </a:prstGeom>
          <a:noFill/>
          <a:ln w="76200" cap="flat" cmpd="tri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0680" name="Rectangle 24"/>
          <p:cNvSpPr/>
          <p:nvPr/>
        </p:nvSpPr>
        <p:spPr>
          <a:xfrm>
            <a:off x="971550" y="4474528"/>
            <a:ext cx="6096000" cy="1371600"/>
          </a:xfrm>
          <a:prstGeom prst="rect">
            <a:avLst/>
          </a:prstGeom>
          <a:noFill/>
          <a:ln w="76200" cap="flat" cmpd="tri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70681" name="Picture 25" descr="AG00092_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550" y="2636838"/>
            <a:ext cx="685800" cy="35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83" name="Rectangle 27"/>
          <p:cNvSpPr/>
          <p:nvPr/>
        </p:nvSpPr>
        <p:spPr>
          <a:xfrm>
            <a:off x="7677150" y="2107883"/>
            <a:ext cx="539115" cy="1383665"/>
          </a:xfrm>
          <a:prstGeom prst="rect">
            <a:avLst/>
          </a:prstGeom>
          <a:solidFill>
            <a:srgbClr val="99CC00"/>
          </a:solidFill>
          <a:ln w="95250" cap="flat" cmpd="tri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连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续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型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70685" name="Picture 29" descr="AG00092_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550" y="5003483"/>
            <a:ext cx="685800" cy="35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86" name="Rectangle 30"/>
          <p:cNvSpPr/>
          <p:nvPr/>
        </p:nvSpPr>
        <p:spPr>
          <a:xfrm>
            <a:off x="7677150" y="4470083"/>
            <a:ext cx="539115" cy="1383665"/>
          </a:xfrm>
          <a:prstGeom prst="rect">
            <a:avLst/>
          </a:prstGeom>
          <a:solidFill>
            <a:srgbClr val="00FFFF"/>
          </a:solidFill>
          <a:ln w="95250" cap="flat" cmpd="tri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离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散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eaLnBrk="1" hangingPunct="1"/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</a:rPr>
              <a:t>型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70687" name="Object 31"/>
          <p:cNvGraphicFramePr>
            <a:graphicFrameLocks noChangeAspect="1"/>
          </p:cNvGraphicFramePr>
          <p:nvPr/>
        </p:nvGraphicFramePr>
        <p:xfrm>
          <a:off x="1200150" y="3416618"/>
          <a:ext cx="441770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0" imgW="5270500" imgH="431800" progId="Equation.3">
                  <p:embed/>
                </p:oleObj>
              </mc:Choice>
              <mc:Fallback>
                <p:oleObj name="" r:id="rId10" imgW="52705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150" y="3416618"/>
                        <a:ext cx="4417701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7" grpId="0"/>
      <p:bldP spid="70683" grpId="0" bldLvl="0" animBg="1"/>
      <p:bldP spid="7068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1"/>
          <p:cNvSpPr txBox="1"/>
          <p:nvPr/>
        </p:nvSpPr>
        <p:spPr>
          <a:xfrm flipH="1">
            <a:off x="539750" y="476250"/>
            <a:ext cx="761809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注意：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连续型随机变量的密度函数只要求可积性、非负性和规范性。密度函数可以不连续，甚至在某些点是无界的（如之后的例</a:t>
            </a: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）。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连续型随机变量的密度函数，如果在有限个点被改变取值，那么不影响此随机变量的分布。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只有连续型随机变量可以定义密度函数。密度函数的信息反映了连续型随机变量的取值范围和概率分布。</a:t>
            </a:r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 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连续型随机变量的分布函数一定是连续的。反过来，一个连续的满足分布函数四条性质的函数，不一定是连续型随机变量对应的分布函数。因为连续型随机变量要求其分布函数绝对连续。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14400" y="842645"/>
          <a:ext cx="6052820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057900" imgH="4000500" progId="Equation.3">
                  <p:embed/>
                </p:oleObj>
              </mc:Choice>
              <mc:Fallback>
                <p:oleObj name="" r:id="rId1" imgW="6057900" imgH="4000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842645"/>
                        <a:ext cx="6052820" cy="399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5" name="Rectangle 3"/>
          <p:cNvSpPr/>
          <p:nvPr/>
        </p:nvSpPr>
        <p:spPr>
          <a:xfrm>
            <a:off x="838200" y="518604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676400" y="5109845"/>
          <a:ext cx="317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175000" imgH="698500" progId="Equation.3">
                  <p:embed/>
                </p:oleObj>
              </mc:Choice>
              <mc:Fallback>
                <p:oleObj name="" r:id="rId3" imgW="3175000" imgH="698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5109845"/>
                        <a:ext cx="31750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 txBox="1"/>
          <p:nvPr/>
        </p:nvSpPr>
        <p:spPr>
          <a:xfrm>
            <a:off x="914400" y="846138"/>
            <a:ext cx="719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914400" y="2057400"/>
          <a:ext cx="468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686300" imgH="838200" progId="Equation.3">
                  <p:embed/>
                </p:oleObj>
              </mc:Choice>
              <mc:Fallback>
                <p:oleObj name="" r:id="rId1" imgW="4686300" imgH="838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057400"/>
                        <a:ext cx="4686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828800" y="3048000"/>
          <a:ext cx="3975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975100" imgH="2933700" progId="Equation.3">
                  <p:embed/>
                </p:oleObj>
              </mc:Choice>
              <mc:Fallback>
                <p:oleObj name="" r:id="rId3" imgW="3975100" imgH="293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048000"/>
                        <a:ext cx="3975100" cy="293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869950" y="1066800"/>
          <a:ext cx="473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4737100" imgH="825500" progId="Equation.3">
                  <p:embed/>
                </p:oleObj>
              </mc:Choice>
              <mc:Fallback>
                <p:oleObj name="" r:id="rId5" imgW="4737100" imgH="825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50" y="1066800"/>
                        <a:ext cx="4737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5867400" y="106680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349500" imgH="838200" progId="Equation.3">
                  <p:embed/>
                </p:oleObj>
              </mc:Choice>
              <mc:Fallback>
                <p:oleObj name="" r:id="rId7" imgW="2349500" imgH="838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0" y="1066800"/>
                        <a:ext cx="2349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GM2MDdmMDc0NjY3OTYzMmI0OTYzMTU2NTc0OGExNTIifQ=="/>
  <p:tag name="KSO_WPP_MARK_KEY" val="c4efaade-facc-4927-9533-14a7f8584bb4"/>
</p:tagLst>
</file>

<file path=ppt/theme/theme1.xml><?xml version="1.0" encoding="utf-8"?>
<a:theme xmlns:a="http://schemas.openxmlformats.org/drawingml/2006/main" name="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0</TotalTime>
  <Words>1658</Words>
  <Application>WPS 演示</Application>
  <PresentationFormat>全屏显示(4:3)</PresentationFormat>
  <Paragraphs>227</Paragraphs>
  <Slides>47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190</vt:i4>
      </vt:variant>
      <vt:variant>
        <vt:lpstr>幻灯片标题</vt:lpstr>
      </vt:variant>
      <vt:variant>
        <vt:i4>47</vt:i4>
      </vt:variant>
      <vt:variant>
        <vt:lpstr>自定义放映</vt:lpstr>
      </vt:variant>
      <vt:variant>
        <vt:i4>1</vt:i4>
      </vt:variant>
    </vt:vector>
  </HeadingPairs>
  <TitlesOfParts>
    <vt:vector size="250" baseType="lpstr">
      <vt:lpstr>Arial</vt:lpstr>
      <vt:lpstr>宋体</vt:lpstr>
      <vt:lpstr>Wingdings</vt:lpstr>
      <vt:lpstr>Times New Roman</vt:lpstr>
      <vt:lpstr>黑体</vt:lpstr>
      <vt:lpstr>华文楷体</vt:lpstr>
      <vt:lpstr>Tahoma</vt:lpstr>
      <vt:lpstr>微软雅黑</vt:lpstr>
      <vt:lpstr>Arial Unicode MS</vt:lpstr>
      <vt:lpstr>Calibri</vt:lpstr>
      <vt:lpstr>Arial Unicode MS</vt:lpstr>
      <vt:lpstr>jy3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第四节　连续型随机变量及其概率密度</vt:lpstr>
      <vt:lpstr>一、概率密度的概念与性质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二、常见连续型随机变量的分布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三、小结</vt:lpstr>
      <vt:lpstr>PowerPoint 演示文稿</vt:lpstr>
      <vt:lpstr>PowerPoint 演示文稿</vt:lpstr>
      <vt:lpstr>PowerPoint 演示文稿</vt:lpstr>
      <vt:lpstr>高斯资料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第四节 连续型随机变量及其概率密度</dc:title>
  <dc:creator>西安通信学院数学教研室</dc:creator>
  <cp:lastModifiedBy>秋齐</cp:lastModifiedBy>
  <cp:revision>320</cp:revision>
  <dcterms:created xsi:type="dcterms:W3CDTF">2000-03-24T11:27:00Z</dcterms:created>
  <dcterms:modified xsi:type="dcterms:W3CDTF">2022-09-26T09:22:04Z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B90F8D143EC543CE8953CEEA4C80BC4A</vt:lpwstr>
  </property>
  <property fmtid="{D5CDD505-2E9C-101B-9397-08002B2CF9AE}" pid="3" name="KSOProductBuildVer">
    <vt:lpwstr>2052-11.1.0.12313</vt:lpwstr>
  </property>
</Properties>
</file>