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sldIdLst>
    <p:sldId id="256" r:id="rId2"/>
    <p:sldId id="257" r:id="rId3"/>
    <p:sldId id="267" r:id="rId4"/>
    <p:sldId id="258" r:id="rId5"/>
    <p:sldId id="259" r:id="rId6"/>
    <p:sldId id="263" r:id="rId7"/>
    <p:sldId id="260" r:id="rId8"/>
    <p:sldId id="261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422EAB-1D83-4808-8E36-926B35B89EC4}" v="27" dt="2021-08-02T11:44:05.74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68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hias Morgan" userId="8034608810945a70" providerId="LiveId" clId="{0F422EAB-1D83-4808-8E36-926B35B89EC4}"/>
    <pc:docChg chg="undo custSel addSld delSld modSld">
      <pc:chgData name="Mathias Morgan" userId="8034608810945a70" providerId="LiveId" clId="{0F422EAB-1D83-4808-8E36-926B35B89EC4}" dt="2021-08-02T12:21:01.829" v="6257" actId="20577"/>
      <pc:docMkLst>
        <pc:docMk/>
      </pc:docMkLst>
      <pc:sldChg chg="delSp modSp mod">
        <pc:chgData name="Mathias Morgan" userId="8034608810945a70" providerId="LiveId" clId="{0F422EAB-1D83-4808-8E36-926B35B89EC4}" dt="2021-08-02T11:46:43.494" v="6243" actId="20577"/>
        <pc:sldMkLst>
          <pc:docMk/>
          <pc:sldMk cId="2947003938" sldId="256"/>
        </pc:sldMkLst>
        <pc:spChg chg="mod">
          <ac:chgData name="Mathias Morgan" userId="8034608810945a70" providerId="LiveId" clId="{0F422EAB-1D83-4808-8E36-926B35B89EC4}" dt="2021-08-02T11:46:43.494" v="6243" actId="20577"/>
          <ac:spMkLst>
            <pc:docMk/>
            <pc:sldMk cId="2947003938" sldId="256"/>
            <ac:spMk id="2" creationId="{27B27D2D-254B-43CE-B7CE-44355763C582}"/>
          </ac:spMkLst>
        </pc:spChg>
        <pc:spChg chg="del mod">
          <ac:chgData name="Mathias Morgan" userId="8034608810945a70" providerId="LiveId" clId="{0F422EAB-1D83-4808-8E36-926B35B89EC4}" dt="2021-08-01T09:57:25.879" v="4335" actId="478"/>
          <ac:spMkLst>
            <pc:docMk/>
            <pc:sldMk cId="2947003938" sldId="256"/>
            <ac:spMk id="3" creationId="{27E4A398-0949-4EF5-AF5A-1B18CA4E3E15}"/>
          </ac:spMkLst>
        </pc:spChg>
      </pc:sldChg>
      <pc:sldChg chg="addSp delSp modSp mod">
        <pc:chgData name="Mathias Morgan" userId="8034608810945a70" providerId="LiveId" clId="{0F422EAB-1D83-4808-8E36-926B35B89EC4}" dt="2021-08-02T11:30:27.246" v="6174" actId="113"/>
        <pc:sldMkLst>
          <pc:docMk/>
          <pc:sldMk cId="1180233104" sldId="257"/>
        </pc:sldMkLst>
        <pc:spChg chg="add del">
          <ac:chgData name="Mathias Morgan" userId="8034608810945a70" providerId="LiveId" clId="{0F422EAB-1D83-4808-8E36-926B35B89EC4}" dt="2021-08-02T11:17:47.116" v="4953" actId="22"/>
          <ac:spMkLst>
            <pc:docMk/>
            <pc:sldMk cId="1180233104" sldId="257"/>
            <ac:spMk id="5" creationId="{FD812630-E156-4E03-945E-109EB16FAD2B}"/>
          </ac:spMkLst>
        </pc:spChg>
        <pc:spChg chg="mod">
          <ac:chgData name="Mathias Morgan" userId="8034608810945a70" providerId="LiveId" clId="{0F422EAB-1D83-4808-8E36-926B35B89EC4}" dt="2021-08-02T11:30:27.246" v="6174" actId="113"/>
          <ac:spMkLst>
            <pc:docMk/>
            <pc:sldMk cId="1180233104" sldId="257"/>
            <ac:spMk id="6" creationId="{288B4A23-43D8-474B-9495-AC49DE94747E}"/>
          </ac:spMkLst>
        </pc:spChg>
        <pc:picChg chg="mod">
          <ac:chgData name="Mathias Morgan" userId="8034608810945a70" providerId="LiveId" clId="{0F422EAB-1D83-4808-8E36-926B35B89EC4}" dt="2021-08-01T06:37:45.992" v="540" actId="14100"/>
          <ac:picMkLst>
            <pc:docMk/>
            <pc:sldMk cId="1180233104" sldId="257"/>
            <ac:picMk id="22" creationId="{04BBD41E-2DC2-4201-B232-6ABBEA0965F5}"/>
          </ac:picMkLst>
        </pc:picChg>
      </pc:sldChg>
      <pc:sldChg chg="modSp mod">
        <pc:chgData name="Mathias Morgan" userId="8034608810945a70" providerId="LiveId" clId="{0F422EAB-1D83-4808-8E36-926B35B89EC4}" dt="2021-08-02T11:24:59.139" v="6041" actId="20577"/>
        <pc:sldMkLst>
          <pc:docMk/>
          <pc:sldMk cId="2995682685" sldId="258"/>
        </pc:sldMkLst>
        <pc:spChg chg="mod">
          <ac:chgData name="Mathias Morgan" userId="8034608810945a70" providerId="LiveId" clId="{0F422EAB-1D83-4808-8E36-926B35B89EC4}" dt="2021-08-02T11:24:59.139" v="6041" actId="20577"/>
          <ac:spMkLst>
            <pc:docMk/>
            <pc:sldMk cId="2995682685" sldId="258"/>
            <ac:spMk id="6" creationId="{288B4A23-43D8-474B-9495-AC49DE94747E}"/>
          </ac:spMkLst>
        </pc:spChg>
      </pc:sldChg>
      <pc:sldChg chg="addSp delSp modSp mod">
        <pc:chgData name="Mathias Morgan" userId="8034608810945a70" providerId="LiveId" clId="{0F422EAB-1D83-4808-8E36-926B35B89EC4}" dt="2021-08-02T10:22:36.993" v="4908" actId="14100"/>
        <pc:sldMkLst>
          <pc:docMk/>
          <pc:sldMk cId="999060192" sldId="259"/>
        </pc:sldMkLst>
        <pc:spChg chg="mod">
          <ac:chgData name="Mathias Morgan" userId="8034608810945a70" providerId="LiveId" clId="{0F422EAB-1D83-4808-8E36-926B35B89EC4}" dt="2021-08-02T03:04:48.452" v="4779" actId="20577"/>
          <ac:spMkLst>
            <pc:docMk/>
            <pc:sldMk cId="999060192" sldId="259"/>
            <ac:spMk id="5" creationId="{FF15B201-D4DC-4E77-A5E9-1F7D7EC40DED}"/>
          </ac:spMkLst>
        </pc:spChg>
        <pc:graphicFrameChg chg="add del mod modGraphic">
          <ac:chgData name="Mathias Morgan" userId="8034608810945a70" providerId="LiveId" clId="{0F422EAB-1D83-4808-8E36-926B35B89EC4}" dt="2021-08-02T02:38:43.544" v="4414" actId="478"/>
          <ac:graphicFrameMkLst>
            <pc:docMk/>
            <pc:sldMk cId="999060192" sldId="259"/>
            <ac:graphicFrameMk id="6" creationId="{14D92ED0-085F-413C-9367-98BBBBBE5DAD}"/>
          </ac:graphicFrameMkLst>
        </pc:graphicFrameChg>
        <pc:graphicFrameChg chg="add mod modGraphic">
          <ac:chgData name="Mathias Morgan" userId="8034608810945a70" providerId="LiveId" clId="{0F422EAB-1D83-4808-8E36-926B35B89EC4}" dt="2021-08-02T10:22:36.993" v="4908" actId="14100"/>
          <ac:graphicFrameMkLst>
            <pc:docMk/>
            <pc:sldMk cId="999060192" sldId="259"/>
            <ac:graphicFrameMk id="7" creationId="{A9BF1616-E6EF-4225-9CEB-42F8A79D60EA}"/>
          </ac:graphicFrameMkLst>
        </pc:graphicFrameChg>
        <pc:picChg chg="add del mod">
          <ac:chgData name="Mathias Morgan" userId="8034608810945a70" providerId="LiveId" clId="{0F422EAB-1D83-4808-8E36-926B35B89EC4}" dt="2021-08-02T02:38:25.915" v="4408" actId="478"/>
          <ac:picMkLst>
            <pc:docMk/>
            <pc:sldMk cId="999060192" sldId="259"/>
            <ac:picMk id="4" creationId="{7E4C14F2-DEB7-4F5A-B5B9-A067FA9340B2}"/>
          </ac:picMkLst>
        </pc:picChg>
        <pc:picChg chg="add del mod">
          <ac:chgData name="Mathias Morgan" userId="8034608810945a70" providerId="LiveId" clId="{0F422EAB-1D83-4808-8E36-926B35B89EC4}" dt="2021-07-31T11:56:44.325" v="10" actId="478"/>
          <ac:picMkLst>
            <pc:docMk/>
            <pc:sldMk cId="999060192" sldId="259"/>
            <ac:picMk id="4" creationId="{AE9CF172-A24C-4369-A384-F6849157E595}"/>
          </ac:picMkLst>
        </pc:picChg>
        <pc:picChg chg="del">
          <ac:chgData name="Mathias Morgan" userId="8034608810945a70" providerId="LiveId" clId="{0F422EAB-1D83-4808-8E36-926B35B89EC4}" dt="2021-07-31T11:56:28.977" v="0" actId="478"/>
          <ac:picMkLst>
            <pc:docMk/>
            <pc:sldMk cId="999060192" sldId="259"/>
            <ac:picMk id="22" creationId="{04BBD41E-2DC2-4201-B232-6ABBEA0965F5}"/>
          </ac:picMkLst>
        </pc:picChg>
      </pc:sldChg>
      <pc:sldChg chg="addSp delSp modSp add mod">
        <pc:chgData name="Mathias Morgan" userId="8034608810945a70" providerId="LiveId" clId="{0F422EAB-1D83-4808-8E36-926B35B89EC4}" dt="2021-08-02T10:37:55.139" v="4909" actId="113"/>
        <pc:sldMkLst>
          <pc:docMk/>
          <pc:sldMk cId="1598495179" sldId="260"/>
        </pc:sldMkLst>
        <pc:spChg chg="add del mod">
          <ac:chgData name="Mathias Morgan" userId="8034608810945a70" providerId="LiveId" clId="{0F422EAB-1D83-4808-8E36-926B35B89EC4}" dt="2021-08-01T07:34:57.476" v="1347" actId="478"/>
          <ac:spMkLst>
            <pc:docMk/>
            <pc:sldMk cId="1598495179" sldId="260"/>
            <ac:spMk id="3" creationId="{A8F9C40D-165A-4F51-B981-55181C3B35F8}"/>
          </ac:spMkLst>
        </pc:spChg>
        <pc:spChg chg="mod">
          <ac:chgData name="Mathias Morgan" userId="8034608810945a70" providerId="LiveId" clId="{0F422EAB-1D83-4808-8E36-926B35B89EC4}" dt="2021-08-02T10:37:55.139" v="4909" actId="113"/>
          <ac:spMkLst>
            <pc:docMk/>
            <pc:sldMk cId="1598495179" sldId="260"/>
            <ac:spMk id="5" creationId="{FF15B201-D4DC-4E77-A5E9-1F7D7EC40DED}"/>
          </ac:spMkLst>
        </pc:spChg>
        <pc:picChg chg="del">
          <ac:chgData name="Mathias Morgan" userId="8034608810945a70" providerId="LiveId" clId="{0F422EAB-1D83-4808-8E36-926B35B89EC4}" dt="2021-08-01T07:34:52.667" v="1344" actId="478"/>
          <ac:picMkLst>
            <pc:docMk/>
            <pc:sldMk cId="1598495179" sldId="260"/>
            <ac:picMk id="4" creationId="{7E4C14F2-DEB7-4F5A-B5B9-A067FA9340B2}"/>
          </ac:picMkLst>
        </pc:picChg>
        <pc:picChg chg="add del mod">
          <ac:chgData name="Mathias Morgan" userId="8034608810945a70" providerId="LiveId" clId="{0F422EAB-1D83-4808-8E36-926B35B89EC4}" dt="2021-08-02T03:11:34.858" v="4783" actId="478"/>
          <ac:picMkLst>
            <pc:docMk/>
            <pc:sldMk cId="1598495179" sldId="260"/>
            <ac:picMk id="7" creationId="{1937749D-00F5-48EE-AB3C-454E71B51582}"/>
          </ac:picMkLst>
        </pc:picChg>
        <pc:picChg chg="add mod">
          <ac:chgData name="Mathias Morgan" userId="8034608810945a70" providerId="LiveId" clId="{0F422EAB-1D83-4808-8E36-926B35B89EC4}" dt="2021-08-02T03:11:47.418" v="4790" actId="1076"/>
          <ac:picMkLst>
            <pc:docMk/>
            <pc:sldMk cId="1598495179" sldId="260"/>
            <ac:picMk id="9" creationId="{72074109-7519-4AA8-B45A-82B54F90653E}"/>
          </ac:picMkLst>
        </pc:picChg>
      </pc:sldChg>
      <pc:sldChg chg="delSp modSp add del mod">
        <pc:chgData name="Mathias Morgan" userId="8034608810945a70" providerId="LiveId" clId="{0F422EAB-1D83-4808-8E36-926B35B89EC4}" dt="2021-08-01T07:34:09.348" v="1342" actId="47"/>
        <pc:sldMkLst>
          <pc:docMk/>
          <pc:sldMk cId="2558977379" sldId="260"/>
        </pc:sldMkLst>
        <pc:spChg chg="mod">
          <ac:chgData name="Mathias Morgan" userId="8034608810945a70" providerId="LiveId" clId="{0F422EAB-1D83-4808-8E36-926B35B89EC4}" dt="2021-08-01T06:53:00.548" v="1329" actId="20577"/>
          <ac:spMkLst>
            <pc:docMk/>
            <pc:sldMk cId="2558977379" sldId="260"/>
            <ac:spMk id="6" creationId="{288B4A23-43D8-474B-9495-AC49DE94747E}"/>
          </ac:spMkLst>
        </pc:spChg>
        <pc:picChg chg="del">
          <ac:chgData name="Mathias Morgan" userId="8034608810945a70" providerId="LiveId" clId="{0F422EAB-1D83-4808-8E36-926B35B89EC4}" dt="2021-08-01T06:53:01.949" v="1330" actId="478"/>
          <ac:picMkLst>
            <pc:docMk/>
            <pc:sldMk cId="2558977379" sldId="260"/>
            <ac:picMk id="22" creationId="{04BBD41E-2DC2-4201-B232-6ABBEA0965F5}"/>
          </ac:picMkLst>
        </pc:picChg>
      </pc:sldChg>
      <pc:sldChg chg="addSp delSp modSp add mod">
        <pc:chgData name="Mathias Morgan" userId="8034608810945a70" providerId="LiveId" clId="{0F422EAB-1D83-4808-8E36-926B35B89EC4}" dt="2021-08-02T11:50:33.412" v="6245" actId="13926"/>
        <pc:sldMkLst>
          <pc:docMk/>
          <pc:sldMk cId="3600130493" sldId="261"/>
        </pc:sldMkLst>
        <pc:spChg chg="mod">
          <ac:chgData name="Mathias Morgan" userId="8034608810945a70" providerId="LiveId" clId="{0F422EAB-1D83-4808-8E36-926B35B89EC4}" dt="2021-08-02T03:14:50.034" v="4832" actId="20577"/>
          <ac:spMkLst>
            <pc:docMk/>
            <pc:sldMk cId="3600130493" sldId="261"/>
            <ac:spMk id="5" creationId="{FF15B201-D4DC-4E77-A5E9-1F7D7EC40DED}"/>
          </ac:spMkLst>
        </pc:spChg>
        <pc:graphicFrameChg chg="add del mod">
          <ac:chgData name="Mathias Morgan" userId="8034608810945a70" providerId="LiveId" clId="{0F422EAB-1D83-4808-8E36-926B35B89EC4}" dt="2021-08-02T11:43:57.281" v="6191" actId="478"/>
          <ac:graphicFrameMkLst>
            <pc:docMk/>
            <pc:sldMk cId="3600130493" sldId="261"/>
            <ac:graphicFrameMk id="3" creationId="{48ECFA91-CC70-439E-B27C-190FD614F22D}"/>
          </ac:graphicFrameMkLst>
        </pc:graphicFrameChg>
        <pc:graphicFrameChg chg="add mod modGraphic">
          <ac:chgData name="Mathias Morgan" userId="8034608810945a70" providerId="LiveId" clId="{0F422EAB-1D83-4808-8E36-926B35B89EC4}" dt="2021-08-02T11:50:33.412" v="6245" actId="13926"/>
          <ac:graphicFrameMkLst>
            <pc:docMk/>
            <pc:sldMk cId="3600130493" sldId="261"/>
            <ac:graphicFrameMk id="4" creationId="{EFF4F0E7-A9FF-4BDF-A59E-7C91204DDD52}"/>
          </ac:graphicFrameMkLst>
        </pc:graphicFrameChg>
        <pc:picChg chg="del">
          <ac:chgData name="Mathias Morgan" userId="8034608810945a70" providerId="LiveId" clId="{0F422EAB-1D83-4808-8E36-926B35B89EC4}" dt="2021-08-01T07:39:44.364" v="1731" actId="478"/>
          <ac:picMkLst>
            <pc:docMk/>
            <pc:sldMk cId="3600130493" sldId="261"/>
            <ac:picMk id="4" creationId="{7E4C14F2-DEB7-4F5A-B5B9-A067FA9340B2}"/>
          </ac:picMkLst>
        </pc:picChg>
        <pc:picChg chg="add del mod">
          <ac:chgData name="Mathias Morgan" userId="8034608810945a70" providerId="LiveId" clId="{0F422EAB-1D83-4808-8E36-926B35B89EC4}" dt="2021-08-02T11:44:07.732" v="6193" actId="478"/>
          <ac:picMkLst>
            <pc:docMk/>
            <pc:sldMk cId="3600130493" sldId="261"/>
            <ac:picMk id="6" creationId="{ED5B10B4-C6D6-4F41-A585-4BCFEA5DBC47}"/>
          </ac:picMkLst>
        </pc:picChg>
      </pc:sldChg>
      <pc:sldChg chg="addSp delSp modSp add del mod">
        <pc:chgData name="Mathias Morgan" userId="8034608810945a70" providerId="LiveId" clId="{0F422EAB-1D83-4808-8E36-926B35B89EC4}" dt="2021-08-01T09:10:19.371" v="2564" actId="47"/>
        <pc:sldMkLst>
          <pc:docMk/>
          <pc:sldMk cId="575283723" sldId="262"/>
        </pc:sldMkLst>
        <pc:spChg chg="del">
          <ac:chgData name="Mathias Morgan" userId="8034608810945a70" providerId="LiveId" clId="{0F422EAB-1D83-4808-8E36-926B35B89EC4}" dt="2021-08-01T07:53:07.884" v="2334" actId="478"/>
          <ac:spMkLst>
            <pc:docMk/>
            <pc:sldMk cId="575283723" sldId="262"/>
            <ac:spMk id="5" creationId="{FF15B201-D4DC-4E77-A5E9-1F7D7EC40DED}"/>
          </ac:spMkLst>
        </pc:spChg>
        <pc:picChg chg="add del mod">
          <ac:chgData name="Mathias Morgan" userId="8034608810945a70" providerId="LiveId" clId="{0F422EAB-1D83-4808-8E36-926B35B89EC4}" dt="2021-08-01T08:27:53.800" v="2474" actId="478"/>
          <ac:picMkLst>
            <pc:docMk/>
            <pc:sldMk cId="575283723" sldId="262"/>
            <ac:picMk id="4" creationId="{2AA8F2E9-6CC4-44F0-BA6A-E60214CE48CE}"/>
          </ac:picMkLst>
        </pc:picChg>
        <pc:picChg chg="del">
          <ac:chgData name="Mathias Morgan" userId="8034608810945a70" providerId="LiveId" clId="{0F422EAB-1D83-4808-8E36-926B35B89EC4}" dt="2021-08-01T07:53:04.629" v="2333" actId="478"/>
          <ac:picMkLst>
            <pc:docMk/>
            <pc:sldMk cId="575283723" sldId="262"/>
            <ac:picMk id="7" creationId="{1937749D-00F5-48EE-AB3C-454E71B51582}"/>
          </ac:picMkLst>
        </pc:picChg>
      </pc:sldChg>
      <pc:sldChg chg="addSp delSp modSp add mod setBg">
        <pc:chgData name="Mathias Morgan" userId="8034608810945a70" providerId="LiveId" clId="{0F422EAB-1D83-4808-8E36-926B35B89EC4}" dt="2021-08-02T11:31:05.222" v="6177" actId="20577"/>
        <pc:sldMkLst>
          <pc:docMk/>
          <pc:sldMk cId="1045649833" sldId="263"/>
        </pc:sldMkLst>
        <pc:spChg chg="ord">
          <ac:chgData name="Mathias Morgan" userId="8034608810945a70" providerId="LiveId" clId="{0F422EAB-1D83-4808-8E36-926B35B89EC4}" dt="2021-08-01T08:10:47.457" v="2450" actId="26606"/>
          <ac:spMkLst>
            <pc:docMk/>
            <pc:sldMk cId="1045649833" sldId="263"/>
            <ac:spMk id="2" creationId="{90DBF8D1-6911-434D-8077-FD36A1AF5C01}"/>
          </ac:spMkLst>
        </pc:spChg>
        <pc:spChg chg="add mod ord">
          <ac:chgData name="Mathias Morgan" userId="8034608810945a70" providerId="LiveId" clId="{0F422EAB-1D83-4808-8E36-926B35B89EC4}" dt="2021-08-01T08:10:47.457" v="2450" actId="26606"/>
          <ac:spMkLst>
            <pc:docMk/>
            <pc:sldMk cId="1045649833" sldId="263"/>
            <ac:spMk id="3" creationId="{003729AE-C802-462B-A050-D8D1C4292D0A}"/>
          </ac:spMkLst>
        </pc:spChg>
        <pc:spChg chg="add mod">
          <ac:chgData name="Mathias Morgan" userId="8034608810945a70" providerId="LiveId" clId="{0F422EAB-1D83-4808-8E36-926B35B89EC4}" dt="2021-08-02T11:31:05.222" v="6177" actId="20577"/>
          <ac:spMkLst>
            <pc:docMk/>
            <pc:sldMk cId="1045649833" sldId="263"/>
            <ac:spMk id="4" creationId="{4B281F44-33AF-47BB-BACB-6EE196DE20F8}"/>
          </ac:spMkLst>
        </pc:spChg>
        <pc:spChg chg="add del mod">
          <ac:chgData name="Mathias Morgan" userId="8034608810945a70" providerId="LiveId" clId="{0F422EAB-1D83-4808-8E36-926B35B89EC4}" dt="2021-08-01T08:10:30.320" v="2444" actId="478"/>
          <ac:spMkLst>
            <pc:docMk/>
            <pc:sldMk cId="1045649833" sldId="263"/>
            <ac:spMk id="5" creationId="{54CA982E-E6E0-48EA-BB7C-BA5BEA434DBB}"/>
          </ac:spMkLst>
        </pc:spChg>
        <pc:spChg chg="add del">
          <ac:chgData name="Mathias Morgan" userId="8034608810945a70" providerId="LiveId" clId="{0F422EAB-1D83-4808-8E36-926B35B89EC4}" dt="2021-08-01T08:10:47.457" v="2450" actId="26606"/>
          <ac:spMkLst>
            <pc:docMk/>
            <pc:sldMk cId="1045649833" sldId="263"/>
            <ac:spMk id="12" creationId="{33E93247-6229-44AB-A550-739E971E690B}"/>
          </ac:spMkLst>
        </pc:spChg>
        <pc:picChg chg="add mod">
          <ac:chgData name="Mathias Morgan" userId="8034608810945a70" providerId="LiveId" clId="{0F422EAB-1D83-4808-8E36-926B35B89EC4}" dt="2021-08-01T08:11:00.027" v="2454" actId="1076"/>
          <ac:picMkLst>
            <pc:docMk/>
            <pc:sldMk cId="1045649833" sldId="263"/>
            <ac:picMk id="7" creationId="{90776853-C1DC-4522-861B-B09E8D398825}"/>
          </ac:picMkLst>
        </pc:picChg>
        <pc:cxnChg chg="add del">
          <ac:chgData name="Mathias Morgan" userId="8034608810945a70" providerId="LiveId" clId="{0F422EAB-1D83-4808-8E36-926B35B89EC4}" dt="2021-08-01T08:10:47.457" v="2450" actId="26606"/>
          <ac:cxnSpMkLst>
            <pc:docMk/>
            <pc:sldMk cId="1045649833" sldId="263"/>
            <ac:cxnSpMk id="14" creationId="{EE2E603F-4A95-4FE8-BB06-211DFD75DBEF}"/>
          </ac:cxnSpMkLst>
        </pc:cxnChg>
      </pc:sldChg>
      <pc:sldChg chg="addSp delSp modSp add del mod">
        <pc:chgData name="Mathias Morgan" userId="8034608810945a70" providerId="LiveId" clId="{0F422EAB-1D83-4808-8E36-926B35B89EC4}" dt="2021-08-02T11:30:52.236" v="6175" actId="47"/>
        <pc:sldMkLst>
          <pc:docMk/>
          <pc:sldMk cId="404056082" sldId="264"/>
        </pc:sldMkLst>
        <pc:spChg chg="mod">
          <ac:chgData name="Mathias Morgan" userId="8034608810945a70" providerId="LiveId" clId="{0F422EAB-1D83-4808-8E36-926B35B89EC4}" dt="2021-08-02T02:57:01.084" v="4705" actId="1076"/>
          <ac:spMkLst>
            <pc:docMk/>
            <pc:sldMk cId="404056082" sldId="264"/>
            <ac:spMk id="4" creationId="{4B281F44-33AF-47BB-BACB-6EE196DE20F8}"/>
          </ac:spMkLst>
        </pc:spChg>
        <pc:picChg chg="add mod">
          <ac:chgData name="Mathias Morgan" userId="8034608810945a70" providerId="LiveId" clId="{0F422EAB-1D83-4808-8E36-926B35B89EC4}" dt="2021-08-02T10:05:51.163" v="4907" actId="14100"/>
          <ac:picMkLst>
            <pc:docMk/>
            <pc:sldMk cId="404056082" sldId="264"/>
            <ac:picMk id="6" creationId="{40231B57-A8CF-42E1-BD6B-485C7708E3F2}"/>
          </ac:picMkLst>
        </pc:picChg>
        <pc:picChg chg="del">
          <ac:chgData name="Mathias Morgan" userId="8034608810945a70" providerId="LiveId" clId="{0F422EAB-1D83-4808-8E36-926B35B89EC4}" dt="2021-08-01T08:11:28.618" v="2456" actId="478"/>
          <ac:picMkLst>
            <pc:docMk/>
            <pc:sldMk cId="404056082" sldId="264"/>
            <ac:picMk id="7" creationId="{90776853-C1DC-4522-861B-B09E8D398825}"/>
          </ac:picMkLst>
        </pc:picChg>
      </pc:sldChg>
      <pc:sldChg chg="addSp delSp modSp add mod">
        <pc:chgData name="Mathias Morgan" userId="8034608810945a70" providerId="LiveId" clId="{0F422EAB-1D83-4808-8E36-926B35B89EC4}" dt="2021-08-02T11:34:44.485" v="6178" actId="113"/>
        <pc:sldMkLst>
          <pc:docMk/>
          <pc:sldMk cId="1819721591" sldId="265"/>
        </pc:sldMkLst>
        <pc:spChg chg="del mod">
          <ac:chgData name="Mathias Morgan" userId="8034608810945a70" providerId="LiveId" clId="{0F422EAB-1D83-4808-8E36-926B35B89EC4}" dt="2021-08-01T09:10:29.796" v="2570"/>
          <ac:spMkLst>
            <pc:docMk/>
            <pc:sldMk cId="1819721591" sldId="265"/>
            <ac:spMk id="5" creationId="{FF15B201-D4DC-4E77-A5E9-1F7D7EC40DED}"/>
          </ac:spMkLst>
        </pc:spChg>
        <pc:spChg chg="add del mod">
          <ac:chgData name="Mathias Morgan" userId="8034608810945a70" providerId="LiveId" clId="{0F422EAB-1D83-4808-8E36-926B35B89EC4}" dt="2021-08-01T09:11:32.451" v="2581" actId="478"/>
          <ac:spMkLst>
            <pc:docMk/>
            <pc:sldMk cId="1819721591" sldId="265"/>
            <ac:spMk id="7" creationId="{2D3A5346-45D9-4A1C-993F-0239734D098D}"/>
          </ac:spMkLst>
        </pc:spChg>
        <pc:spChg chg="add mod">
          <ac:chgData name="Mathias Morgan" userId="8034608810945a70" providerId="LiveId" clId="{0F422EAB-1D83-4808-8E36-926B35B89EC4}" dt="2021-08-02T11:34:44.485" v="6178" actId="113"/>
          <ac:spMkLst>
            <pc:docMk/>
            <pc:sldMk cId="1819721591" sldId="265"/>
            <ac:spMk id="11" creationId="{B2A04A8B-C28C-499C-8AA0-4DB5CC0E482F}"/>
          </ac:spMkLst>
        </pc:spChg>
        <pc:picChg chg="add del mod">
          <ac:chgData name="Mathias Morgan" userId="8034608810945a70" providerId="LiveId" clId="{0F422EAB-1D83-4808-8E36-926B35B89EC4}" dt="2021-08-01T09:10:56.854" v="2578" actId="478"/>
          <ac:picMkLst>
            <pc:docMk/>
            <pc:sldMk cId="1819721591" sldId="265"/>
            <ac:picMk id="4" creationId="{F521DDC7-9B38-4B28-A990-3DB9FDC823A5}"/>
          </ac:picMkLst>
        </pc:picChg>
        <pc:picChg chg="del">
          <ac:chgData name="Mathias Morgan" userId="8034608810945a70" providerId="LiveId" clId="{0F422EAB-1D83-4808-8E36-926B35B89EC4}" dt="2021-08-01T09:10:29.789" v="2568" actId="478"/>
          <ac:picMkLst>
            <pc:docMk/>
            <pc:sldMk cId="1819721591" sldId="265"/>
            <ac:picMk id="6" creationId="{ED5B10B4-C6D6-4F41-A585-4BCFEA5DBC47}"/>
          </ac:picMkLst>
        </pc:picChg>
        <pc:picChg chg="add del mod">
          <ac:chgData name="Mathias Morgan" userId="8034608810945a70" providerId="LiveId" clId="{0F422EAB-1D83-4808-8E36-926B35B89EC4}" dt="2021-08-01T09:15:37.374" v="2658" actId="478"/>
          <ac:picMkLst>
            <pc:docMk/>
            <pc:sldMk cId="1819721591" sldId="265"/>
            <ac:picMk id="9" creationId="{60314AA4-11B7-4525-B20B-C3A69F885A2D}"/>
          </ac:picMkLst>
        </pc:picChg>
        <pc:picChg chg="add mod">
          <ac:chgData name="Mathias Morgan" userId="8034608810945a70" providerId="LiveId" clId="{0F422EAB-1D83-4808-8E36-926B35B89EC4}" dt="2021-08-02T02:58:25.747" v="4708" actId="1076"/>
          <ac:picMkLst>
            <pc:docMk/>
            <pc:sldMk cId="1819721591" sldId="265"/>
            <ac:picMk id="13" creationId="{B8680301-5F2F-414C-A227-65576CC85AE5}"/>
          </ac:picMkLst>
        </pc:picChg>
      </pc:sldChg>
      <pc:sldChg chg="modSp add mod">
        <pc:chgData name="Mathias Morgan" userId="8034608810945a70" providerId="LiveId" clId="{0F422EAB-1D83-4808-8E36-926B35B89EC4}" dt="2021-08-02T11:35:11.506" v="6180" actId="20577"/>
        <pc:sldMkLst>
          <pc:docMk/>
          <pc:sldMk cId="2295680094" sldId="266"/>
        </pc:sldMkLst>
        <pc:spChg chg="mod">
          <ac:chgData name="Mathias Morgan" userId="8034608810945a70" providerId="LiveId" clId="{0F422EAB-1D83-4808-8E36-926B35B89EC4}" dt="2021-08-02T11:35:11.506" v="6180" actId="20577"/>
          <ac:spMkLst>
            <pc:docMk/>
            <pc:sldMk cId="2295680094" sldId="266"/>
            <ac:spMk id="6" creationId="{288B4A23-43D8-474B-9495-AC49DE94747E}"/>
          </ac:spMkLst>
        </pc:spChg>
      </pc:sldChg>
      <pc:sldChg chg="delSp modSp add del mod">
        <pc:chgData name="Mathias Morgan" userId="8034608810945a70" providerId="LiveId" clId="{0F422EAB-1D83-4808-8E36-926B35B89EC4}" dt="2021-08-01T09:42:30.293" v="3317" actId="47"/>
        <pc:sldMkLst>
          <pc:docMk/>
          <pc:sldMk cId="3048872035" sldId="266"/>
        </pc:sldMkLst>
        <pc:spChg chg="mod">
          <ac:chgData name="Mathias Morgan" userId="8034608810945a70" providerId="LiveId" clId="{0F422EAB-1D83-4808-8E36-926B35B89EC4}" dt="2021-08-01T09:42:25.293" v="3316" actId="1076"/>
          <ac:spMkLst>
            <pc:docMk/>
            <pc:sldMk cId="3048872035" sldId="266"/>
            <ac:spMk id="11" creationId="{B2A04A8B-C28C-499C-8AA0-4DB5CC0E482F}"/>
          </ac:spMkLst>
        </pc:spChg>
        <pc:picChg chg="del">
          <ac:chgData name="Mathias Morgan" userId="8034608810945a70" providerId="LiveId" clId="{0F422EAB-1D83-4808-8E36-926B35B89EC4}" dt="2021-08-01T09:30:24.500" v="3159" actId="478"/>
          <ac:picMkLst>
            <pc:docMk/>
            <pc:sldMk cId="3048872035" sldId="266"/>
            <ac:picMk id="13" creationId="{B8680301-5F2F-414C-A227-65576CC85AE5}"/>
          </ac:picMkLst>
        </pc:picChg>
      </pc:sldChg>
      <pc:sldChg chg="add del">
        <pc:chgData name="Mathias Morgan" userId="8034608810945a70" providerId="LiveId" clId="{0F422EAB-1D83-4808-8E36-926B35B89EC4}" dt="2021-08-01T09:12:11.659" v="2593" actId="47"/>
        <pc:sldMkLst>
          <pc:docMk/>
          <pc:sldMk cId="3877359056" sldId="266"/>
        </pc:sldMkLst>
      </pc:sldChg>
      <pc:sldChg chg="modSp add mod">
        <pc:chgData name="Mathias Morgan" userId="8034608810945a70" providerId="LiveId" clId="{0F422EAB-1D83-4808-8E36-926B35B89EC4}" dt="2021-08-02T12:21:01.829" v="6257" actId="20577"/>
        <pc:sldMkLst>
          <pc:docMk/>
          <pc:sldMk cId="1119564409" sldId="267"/>
        </pc:sldMkLst>
        <pc:spChg chg="mod">
          <ac:chgData name="Mathias Morgan" userId="8034608810945a70" providerId="LiveId" clId="{0F422EAB-1D83-4808-8E36-926B35B89EC4}" dt="2021-08-02T12:21:01.829" v="6257" actId="20577"/>
          <ac:spMkLst>
            <pc:docMk/>
            <pc:sldMk cId="1119564409" sldId="267"/>
            <ac:spMk id="6" creationId="{288B4A23-43D8-474B-9495-AC49DE94747E}"/>
          </ac:spMkLst>
        </pc:spChg>
      </pc:sldChg>
      <pc:sldChg chg="modSp add del mod">
        <pc:chgData name="Mathias Morgan" userId="8034608810945a70" providerId="LiveId" clId="{0F422EAB-1D83-4808-8E36-926B35B89EC4}" dt="2021-08-02T02:42:02.007" v="4450" actId="47"/>
        <pc:sldMkLst>
          <pc:docMk/>
          <pc:sldMk cId="2395652419" sldId="267"/>
        </pc:sldMkLst>
        <pc:spChg chg="mod">
          <ac:chgData name="Mathias Morgan" userId="8034608810945a70" providerId="LiveId" clId="{0F422EAB-1D83-4808-8E36-926B35B89EC4}" dt="2021-08-02T02:41:57.291" v="4449" actId="20577"/>
          <ac:spMkLst>
            <pc:docMk/>
            <pc:sldMk cId="2395652419" sldId="267"/>
            <ac:spMk id="6" creationId="{288B4A23-43D8-474B-9495-AC49DE94747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808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564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762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833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692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34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799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022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696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26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834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2F3E8B1C-86EF-43CF-8304-249481088644}" type="datetimeFigureOut">
              <a:rPr lang="en-US" smtClean="0"/>
              <a:pPr/>
              <a:t>8/2/2021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6268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40" r:id="rId4"/>
    <p:sldLayoutId id="2147483741" r:id="rId5"/>
    <p:sldLayoutId id="2147483746" r:id="rId6"/>
    <p:sldLayoutId id="2147483742" r:id="rId7"/>
    <p:sldLayoutId id="2147483743" r:id="rId8"/>
    <p:sldLayoutId id="2147483744" r:id="rId9"/>
    <p:sldLayoutId id="2147483745" r:id="rId10"/>
    <p:sldLayoutId id="214748374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8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B27D2D-254B-43CE-B7CE-44355763C5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699" y="871758"/>
            <a:ext cx="5227171" cy="3871143"/>
          </a:xfrm>
        </p:spPr>
        <p:txBody>
          <a:bodyPr>
            <a:normAutofit fontScale="90000"/>
          </a:bodyPr>
          <a:lstStyle/>
          <a:p>
            <a:pPr algn="ctr"/>
            <a:br>
              <a:rPr lang="en-AU" sz="4400" dirty="0"/>
            </a:br>
            <a:r>
              <a:rPr lang="en-AU" sz="4400" b="1" dirty="0"/>
              <a:t>BITCOIN</a:t>
            </a:r>
            <a:br>
              <a:rPr lang="en-AU" sz="4400" dirty="0"/>
            </a:br>
            <a:br>
              <a:rPr lang="en-AU" sz="4400" dirty="0"/>
            </a:br>
            <a:r>
              <a:rPr lang="en-AU" sz="4400" dirty="0"/>
              <a:t>Shorting: Boom or Bust?</a:t>
            </a:r>
            <a:br>
              <a:rPr lang="en-AU" sz="4400" dirty="0"/>
            </a:br>
            <a:br>
              <a:rPr lang="en-AU" sz="4400" dirty="0"/>
            </a:br>
            <a:r>
              <a:rPr lang="en-AU" sz="4400" dirty="0"/>
              <a:t>Interval trading</a:t>
            </a:r>
          </a:p>
        </p:txBody>
      </p:sp>
      <p:cxnSp>
        <p:nvCxnSpPr>
          <p:cNvPr id="20" name="Straight Connector 10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49149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12">
            <a:extLst>
              <a:ext uri="{FF2B5EF4-FFF2-40B4-BE49-F238E27FC236}">
                <a16:creationId xmlns:a16="http://schemas.microsoft.com/office/drawing/2014/main" id="{D7CC41EB-2D81-4303-9171-6401B388B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34100"/>
            <a:ext cx="49149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3" descr="Close up photo of colorful graph data">
            <a:extLst>
              <a:ext uri="{FF2B5EF4-FFF2-40B4-BE49-F238E27FC236}">
                <a16:creationId xmlns:a16="http://schemas.microsoft.com/office/drawing/2014/main" id="{04BBD41E-2DC2-4201-B232-6ABBEA0965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210" r="3535" b="-1"/>
          <a:stretch/>
        </p:blipFill>
        <p:spPr>
          <a:xfrm>
            <a:off x="6515100" y="10"/>
            <a:ext cx="567690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0039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3" descr="Close up photo of colorful graph data">
            <a:extLst>
              <a:ext uri="{FF2B5EF4-FFF2-40B4-BE49-F238E27FC236}">
                <a16:creationId xmlns:a16="http://schemas.microsoft.com/office/drawing/2014/main" id="{04BBD41E-2DC2-4201-B232-6ABBEA0965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210" r="3535" b="-1"/>
          <a:stretch/>
        </p:blipFill>
        <p:spPr>
          <a:xfrm>
            <a:off x="6515100" y="0"/>
            <a:ext cx="5676900" cy="68579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88B4A23-43D8-474B-9495-AC49DE94747E}"/>
              </a:ext>
            </a:extLst>
          </p:cNvPr>
          <p:cNvSpPr txBox="1"/>
          <p:nvPr/>
        </p:nvSpPr>
        <p:spPr>
          <a:xfrm>
            <a:off x="678782" y="1028338"/>
            <a:ext cx="556961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In Conclusion</a:t>
            </a:r>
          </a:p>
          <a:p>
            <a:endParaRPr lang="en-AU" b="1" dirty="0"/>
          </a:p>
          <a:p>
            <a:r>
              <a:rPr lang="en-AU" dirty="0"/>
              <a:t>This analysis has demonstrated that over the Time Series where there is a macro uptrend in place, it is statistically speaking unlikely and unprofitable to seek short positions over longer or shorter time horizons.</a:t>
            </a:r>
          </a:p>
          <a:p>
            <a:endParaRPr lang="en-AU" dirty="0"/>
          </a:p>
          <a:p>
            <a:r>
              <a:rPr lang="en-AU" dirty="0"/>
              <a:t>Using this analysis, the perils of short selling can be seen. Absent of risk management the losses can be theoretically unlimited.</a:t>
            </a:r>
          </a:p>
          <a:p>
            <a:endParaRPr lang="en-AU" dirty="0"/>
          </a:p>
          <a:p>
            <a:r>
              <a:rPr lang="en-AU" dirty="0"/>
              <a:t>Although it may seem obvious to avoid short positions during strong price movements the prevalence of short interest in the market at any given time is significant.</a:t>
            </a:r>
          </a:p>
          <a:p>
            <a:endParaRPr lang="en-AU" dirty="0"/>
          </a:p>
          <a:p>
            <a:r>
              <a:rPr lang="en-AU" b="1" dirty="0"/>
              <a:t>IT IS SAFER TO TRADE WITH THE TREND </a:t>
            </a:r>
          </a:p>
          <a:p>
            <a:endParaRPr lang="en-AU" dirty="0"/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90DBF8D1-6911-434D-8077-FD36A1AF5C0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95680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3" descr="Close up photo of colorful graph data">
            <a:extLst>
              <a:ext uri="{FF2B5EF4-FFF2-40B4-BE49-F238E27FC236}">
                <a16:creationId xmlns:a16="http://schemas.microsoft.com/office/drawing/2014/main" id="{04BBD41E-2DC2-4201-B232-6ABBEA0965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210" r="3535" b="-1"/>
          <a:stretch/>
        </p:blipFill>
        <p:spPr>
          <a:xfrm>
            <a:off x="6515100" y="10"/>
            <a:ext cx="5676900" cy="68579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88B4A23-43D8-474B-9495-AC49DE94747E}"/>
              </a:ext>
            </a:extLst>
          </p:cNvPr>
          <p:cNvSpPr txBox="1"/>
          <p:nvPr/>
        </p:nvSpPr>
        <p:spPr>
          <a:xfrm>
            <a:off x="493295" y="897148"/>
            <a:ext cx="586539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Thesis: It is NOT profitable to enter into short positions on Bitcoin whilst price is in a strong uptrend.</a:t>
            </a:r>
          </a:p>
          <a:p>
            <a:endParaRPr lang="en-AU" dirty="0"/>
          </a:p>
          <a:p>
            <a:r>
              <a:rPr lang="en-AU" dirty="0"/>
              <a:t>Rationale: Bitcoin is 24/7 market, it is </a:t>
            </a:r>
            <a:r>
              <a:rPr lang="en-AU" b="1" dirty="0"/>
              <a:t>highly liquid </a:t>
            </a:r>
            <a:r>
              <a:rPr lang="en-AU" dirty="0"/>
              <a:t>with large retail and institutional </a:t>
            </a:r>
            <a:r>
              <a:rPr lang="en-AU" b="1" dirty="0"/>
              <a:t>trading volume</a:t>
            </a:r>
            <a:r>
              <a:rPr lang="en-AU" dirty="0"/>
              <a:t>. We are seeking to quantitatively and visually demonstrate that entering short positions is and unsound strategy in a bull market. Although it may seem obvious, </a:t>
            </a:r>
            <a:r>
              <a:rPr lang="en-AU" b="1" dirty="0"/>
              <a:t>at ALL times there is a prevalent amount of short interest on Bitcoin.</a:t>
            </a:r>
          </a:p>
          <a:p>
            <a:endParaRPr lang="en-AU" dirty="0"/>
          </a:p>
          <a:p>
            <a:r>
              <a:rPr lang="en-AU" sz="1600" b="1" dirty="0"/>
              <a:t>Key points: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/>
              <a:t>Trading is a zero sum game, for every winner there is an equal and proportionate loser and vice versa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b="1" dirty="0"/>
              <a:t>Liquidity</a:t>
            </a:r>
            <a:r>
              <a:rPr lang="en-AU" sz="1600" dirty="0"/>
              <a:t> refers to the ease of converting an asset to cash without affecting the assets price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b="1" dirty="0"/>
              <a:t>Volume</a:t>
            </a:r>
            <a:r>
              <a:rPr lang="en-AU" sz="1600" dirty="0"/>
              <a:t> refers to the amount of buying and selling over a time series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/>
              <a:t>Shorting refers to betting an asset will go down to make money</a:t>
            </a:r>
          </a:p>
          <a:p>
            <a:pPr marL="342900" indent="-342900">
              <a:buAutoNum type="arabicPeriod"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80233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3" descr="Close up photo of colorful graph data">
            <a:extLst>
              <a:ext uri="{FF2B5EF4-FFF2-40B4-BE49-F238E27FC236}">
                <a16:creationId xmlns:a16="http://schemas.microsoft.com/office/drawing/2014/main" id="{04BBD41E-2DC2-4201-B232-6ABBEA0965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210" r="3535" b="-1"/>
          <a:stretch/>
        </p:blipFill>
        <p:spPr>
          <a:xfrm>
            <a:off x="6515100" y="10"/>
            <a:ext cx="5676900" cy="68579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88B4A23-43D8-474B-9495-AC49DE94747E}"/>
              </a:ext>
            </a:extLst>
          </p:cNvPr>
          <p:cNvSpPr txBox="1"/>
          <p:nvPr/>
        </p:nvSpPr>
        <p:spPr>
          <a:xfrm>
            <a:off x="388364" y="1122001"/>
            <a:ext cx="5865394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b="1" dirty="0"/>
              <a:t>Assumptions &amp; Limitations of Analysis</a:t>
            </a:r>
          </a:p>
          <a:p>
            <a:endParaRPr lang="en-AU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dirty="0"/>
              <a:t>Assumes a trades are made on a spot basis (1:1 absent of leverage)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dirty="0"/>
              <a:t>Assumes trades are set and forget trades with NO manipulation between trade entry and trade exit</a:t>
            </a:r>
          </a:p>
          <a:p>
            <a:endParaRPr lang="en-AU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dirty="0"/>
              <a:t>Analysis does not factor in risk management into each trade (</a:t>
            </a:r>
            <a:r>
              <a:rPr lang="en-AU" sz="1400" dirty="0" err="1"/>
              <a:t>e.g</a:t>
            </a:r>
            <a:r>
              <a:rPr lang="en-AU" sz="1400" dirty="0"/>
              <a:t> hedging or stop losses)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dirty="0"/>
              <a:t>Total time series data is limited, with a relatively shorter time horizon. However, a shorter time horizon allowed us to make a relatively large amount of trades to test the thesis in a strong uptrend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b="1" dirty="0"/>
              <a:t>The analysis is seeking to demonstrate the pitfalls of shorting volatile assets. </a:t>
            </a:r>
          </a:p>
          <a:p>
            <a:endParaRPr lang="en-AU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dirty="0"/>
              <a:t>Our target audience is a fund seeking to implement a short trading strategy on Bitcoin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1600" dirty="0"/>
          </a:p>
        </p:txBody>
      </p:sp>
    </p:spTree>
    <p:extLst>
      <p:ext uri="{BB962C8B-B14F-4D97-AF65-F5344CB8AC3E}">
        <p14:creationId xmlns:p14="http://schemas.microsoft.com/office/powerpoint/2010/main" val="1119564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3" descr="Close up photo of colorful graph data">
            <a:extLst>
              <a:ext uri="{FF2B5EF4-FFF2-40B4-BE49-F238E27FC236}">
                <a16:creationId xmlns:a16="http://schemas.microsoft.com/office/drawing/2014/main" id="{04BBD41E-2DC2-4201-B232-6ABBEA0965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210" r="3535" b="-1"/>
          <a:stretch/>
        </p:blipFill>
        <p:spPr>
          <a:xfrm>
            <a:off x="6515100" y="0"/>
            <a:ext cx="5676900" cy="68579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88B4A23-43D8-474B-9495-AC49DE94747E}"/>
              </a:ext>
            </a:extLst>
          </p:cNvPr>
          <p:cNvSpPr txBox="1"/>
          <p:nvPr/>
        </p:nvSpPr>
        <p:spPr>
          <a:xfrm>
            <a:off x="571500" y="1186590"/>
            <a:ext cx="56769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Time Series </a:t>
            </a:r>
          </a:p>
          <a:p>
            <a:endParaRPr lang="en-AU" b="1" dirty="0"/>
          </a:p>
          <a:p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Hourly Data was taken from 1 January 2021 (00:00) to 29 March 2021 (23:00). (“The Time Series”)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During this time Bitcoin was in a strong uptrend with price opening closing at $29,006.31 $USD (01/01/2021 – 00:00) and closing at $57,660.65 $USD (29/03/2021 – 23:00)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This represented an increase of 98.78% over the time series (</a:t>
            </a:r>
            <a:r>
              <a:rPr lang="en-AU" dirty="0" err="1"/>
              <a:t>approx</a:t>
            </a:r>
            <a:r>
              <a:rPr lang="en-AU" dirty="0"/>
              <a:t>)</a:t>
            </a:r>
          </a:p>
          <a:p>
            <a:endParaRPr lang="en-AU" dirty="0"/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90DBF8D1-6911-434D-8077-FD36A1AF5C0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95682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90DBF8D1-6911-434D-8077-FD36A1AF5C0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15B201-D4DC-4E77-A5E9-1F7D7EC40DED}"/>
              </a:ext>
            </a:extLst>
          </p:cNvPr>
          <p:cNvSpPr txBox="1"/>
          <p:nvPr/>
        </p:nvSpPr>
        <p:spPr>
          <a:xfrm>
            <a:off x="661739" y="943457"/>
            <a:ext cx="403659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Trade Times </a:t>
            </a:r>
          </a:p>
          <a:p>
            <a:endParaRPr lang="en-AU" dirty="0"/>
          </a:p>
          <a:p>
            <a:r>
              <a:rPr lang="en-AU" dirty="0"/>
              <a:t>To test the hypothesis we placed a total of </a:t>
            </a:r>
            <a:r>
              <a:rPr lang="en-AU" b="1" dirty="0"/>
              <a:t>778,128 trades </a:t>
            </a:r>
            <a:r>
              <a:rPr lang="en-AU" dirty="0"/>
              <a:t>over The Time Series. Trades were placed at one time point (entry trades) with every other possible timepoint within the time series considered (for an exit trade).</a:t>
            </a:r>
          </a:p>
          <a:p>
            <a:endParaRPr lang="en-AU" dirty="0"/>
          </a:p>
          <a:p>
            <a:r>
              <a:rPr lang="en-AU" dirty="0"/>
              <a:t>This way the trades tested both shorter time horizon and longer time horizons over the Time Series.</a:t>
            </a:r>
          </a:p>
          <a:p>
            <a:endParaRPr lang="en-AU" dirty="0"/>
          </a:p>
          <a:p>
            <a:r>
              <a:rPr lang="en-AU" b="1" dirty="0"/>
              <a:t>Trade on: </a:t>
            </a:r>
            <a:r>
              <a:rPr lang="en-AU" dirty="0"/>
              <a:t>placed on weekends over Time Series at hourly intervals</a:t>
            </a:r>
          </a:p>
          <a:p>
            <a:r>
              <a:rPr lang="en-AU" b="1" dirty="0"/>
              <a:t>Trade off: </a:t>
            </a:r>
            <a:r>
              <a:rPr lang="en-AU" dirty="0"/>
              <a:t>every possible hourly iteration starting at trade time on to the end of the Time Series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9BF1616-E6EF-4225-9CEB-42F8A79D60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0511226"/>
              </p:ext>
            </p:extLst>
          </p:nvPr>
        </p:nvGraphicFramePr>
        <p:xfrm>
          <a:off x="4786009" y="943457"/>
          <a:ext cx="6402452" cy="4971086"/>
        </p:xfrm>
        <a:graphic>
          <a:graphicData uri="http://schemas.openxmlformats.org/drawingml/2006/table">
            <a:tbl>
              <a:tblPr/>
              <a:tblGrid>
                <a:gridCol w="1384614">
                  <a:extLst>
                    <a:ext uri="{9D8B030D-6E8A-4147-A177-3AD203B41FA5}">
                      <a16:colId xmlns:a16="http://schemas.microsoft.com/office/drawing/2014/main" val="210781980"/>
                    </a:ext>
                  </a:extLst>
                </a:gridCol>
                <a:gridCol w="1362459">
                  <a:extLst>
                    <a:ext uri="{9D8B030D-6E8A-4147-A177-3AD203B41FA5}">
                      <a16:colId xmlns:a16="http://schemas.microsoft.com/office/drawing/2014/main" val="360488904"/>
                    </a:ext>
                  </a:extLst>
                </a:gridCol>
                <a:gridCol w="1351382">
                  <a:extLst>
                    <a:ext uri="{9D8B030D-6E8A-4147-A177-3AD203B41FA5}">
                      <a16:colId xmlns:a16="http://schemas.microsoft.com/office/drawing/2014/main" val="1420233399"/>
                    </a:ext>
                  </a:extLst>
                </a:gridCol>
                <a:gridCol w="1163075">
                  <a:extLst>
                    <a:ext uri="{9D8B030D-6E8A-4147-A177-3AD203B41FA5}">
                      <a16:colId xmlns:a16="http://schemas.microsoft.com/office/drawing/2014/main" val="3797689325"/>
                    </a:ext>
                  </a:extLst>
                </a:gridCol>
                <a:gridCol w="1140922">
                  <a:extLst>
                    <a:ext uri="{9D8B030D-6E8A-4147-A177-3AD203B41FA5}">
                      <a16:colId xmlns:a16="http://schemas.microsoft.com/office/drawing/2014/main" val="2066572254"/>
                    </a:ext>
                  </a:extLst>
                </a:gridCol>
              </a:tblGrid>
              <a:tr h="138431">
                <a:tc>
                  <a:txBody>
                    <a:bodyPr/>
                    <a:lstStyle/>
                    <a:p>
                      <a:pPr algn="ctr" fontAlgn="b"/>
                      <a:r>
                        <a:rPr lang="en-A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TRADE TIME ON</a:t>
                      </a:r>
                    </a:p>
                  </a:txBody>
                  <a:tcPr marL="5051" marR="5051" marT="50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TRADE TIME OFF</a:t>
                      </a:r>
                    </a:p>
                  </a:txBody>
                  <a:tcPr marL="5051" marR="5051" marT="50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ENTER PRICE</a:t>
                      </a:r>
                    </a:p>
                  </a:txBody>
                  <a:tcPr marL="5051" marR="5051" marT="50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EXIT PRICE</a:t>
                      </a:r>
                    </a:p>
                  </a:txBody>
                  <a:tcPr marL="5051" marR="5051" marT="50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P&amp;L</a:t>
                      </a:r>
                    </a:p>
                  </a:txBody>
                  <a:tcPr marL="5051" marR="5051" marT="50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4023058"/>
                  </a:ext>
                </a:extLst>
              </a:tr>
              <a:tr h="138431">
                <a:tc>
                  <a:txBody>
                    <a:bodyPr/>
                    <a:lstStyle/>
                    <a:p>
                      <a:pPr algn="ctr" fontAlgn="b"/>
                      <a:r>
                        <a:rPr lang="en-A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1/01/2021 0:00</a:t>
                      </a:r>
                    </a:p>
                  </a:txBody>
                  <a:tcPr marL="5051" marR="5051" marT="50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1/01/2021 1:00</a:t>
                      </a:r>
                    </a:p>
                  </a:txBody>
                  <a:tcPr marL="5051" marR="5051" marT="50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29006.31</a:t>
                      </a:r>
                    </a:p>
                  </a:txBody>
                  <a:tcPr marL="5051" marR="5051" marT="50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29047.01</a:t>
                      </a:r>
                    </a:p>
                  </a:txBody>
                  <a:tcPr marL="5051" marR="5051" marT="50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-40.7</a:t>
                      </a:r>
                    </a:p>
                  </a:txBody>
                  <a:tcPr marL="5051" marR="5051" marT="50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2296453"/>
                  </a:ext>
                </a:extLst>
              </a:tr>
              <a:tr h="138431">
                <a:tc>
                  <a:txBody>
                    <a:bodyPr/>
                    <a:lstStyle/>
                    <a:p>
                      <a:pPr algn="ctr" fontAlgn="b"/>
                      <a:r>
                        <a:rPr lang="en-A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1/01/2021 0:00</a:t>
                      </a:r>
                    </a:p>
                  </a:txBody>
                  <a:tcPr marL="5051" marR="5051" marT="50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1/01/2021 2:00</a:t>
                      </a:r>
                    </a:p>
                  </a:txBody>
                  <a:tcPr marL="5051" marR="5051" marT="50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29006.31</a:t>
                      </a:r>
                    </a:p>
                  </a:txBody>
                  <a:tcPr marL="5051" marR="5051" marT="50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29518.58</a:t>
                      </a:r>
                    </a:p>
                  </a:txBody>
                  <a:tcPr marL="5051" marR="5051" marT="50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-512.27</a:t>
                      </a:r>
                    </a:p>
                  </a:txBody>
                  <a:tcPr marL="5051" marR="5051" marT="50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2220111"/>
                  </a:ext>
                </a:extLst>
              </a:tr>
              <a:tr h="138431">
                <a:tc>
                  <a:txBody>
                    <a:bodyPr/>
                    <a:lstStyle/>
                    <a:p>
                      <a:pPr algn="ctr" fontAlgn="b"/>
                      <a:r>
                        <a:rPr lang="en-A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1/01/2021 0:00</a:t>
                      </a:r>
                    </a:p>
                  </a:txBody>
                  <a:tcPr marL="5051" marR="5051" marT="50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1/01/2021 3:00</a:t>
                      </a:r>
                    </a:p>
                  </a:txBody>
                  <a:tcPr marL="5051" marR="5051" marT="50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29006.31</a:t>
                      </a:r>
                    </a:p>
                  </a:txBody>
                  <a:tcPr marL="5051" marR="5051" marT="50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29278.12</a:t>
                      </a:r>
                    </a:p>
                  </a:txBody>
                  <a:tcPr marL="5051" marR="5051" marT="50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-271.81</a:t>
                      </a:r>
                    </a:p>
                  </a:txBody>
                  <a:tcPr marL="5051" marR="5051" marT="50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3928672"/>
                  </a:ext>
                </a:extLst>
              </a:tr>
              <a:tr h="138431">
                <a:tc>
                  <a:txBody>
                    <a:bodyPr/>
                    <a:lstStyle/>
                    <a:p>
                      <a:pPr algn="ctr" fontAlgn="b"/>
                      <a:r>
                        <a:rPr lang="en-A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1/01/2021 0:00</a:t>
                      </a:r>
                    </a:p>
                  </a:txBody>
                  <a:tcPr marL="5051" marR="5051" marT="50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1/01/2021 4:00</a:t>
                      </a:r>
                    </a:p>
                  </a:txBody>
                  <a:tcPr marL="5051" marR="5051" marT="50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29006.31</a:t>
                      </a:r>
                    </a:p>
                  </a:txBody>
                  <a:tcPr marL="5051" marR="5051" marT="50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29386.34</a:t>
                      </a:r>
                    </a:p>
                  </a:txBody>
                  <a:tcPr marL="5051" marR="5051" marT="50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-380.03</a:t>
                      </a:r>
                    </a:p>
                  </a:txBody>
                  <a:tcPr marL="5051" marR="5051" marT="50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6365019"/>
                  </a:ext>
                </a:extLst>
              </a:tr>
              <a:tr h="138431">
                <a:tc>
                  <a:txBody>
                    <a:bodyPr/>
                    <a:lstStyle/>
                    <a:p>
                      <a:pPr algn="ctr" fontAlgn="b"/>
                      <a:r>
                        <a:rPr lang="en-A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1/01/2021 0:00</a:t>
                      </a:r>
                    </a:p>
                  </a:txBody>
                  <a:tcPr marL="5051" marR="5051" marT="50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1/01/2021 5:00</a:t>
                      </a:r>
                    </a:p>
                  </a:txBody>
                  <a:tcPr marL="5051" marR="5051" marT="50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29006.31</a:t>
                      </a:r>
                    </a:p>
                  </a:txBody>
                  <a:tcPr marL="5051" marR="5051" marT="50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29278.12</a:t>
                      </a:r>
                    </a:p>
                  </a:txBody>
                  <a:tcPr marL="5051" marR="5051" marT="50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-271.81</a:t>
                      </a:r>
                    </a:p>
                  </a:txBody>
                  <a:tcPr marL="5051" marR="5051" marT="50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8704883"/>
                  </a:ext>
                </a:extLst>
              </a:tr>
              <a:tr h="138431">
                <a:tc>
                  <a:txBody>
                    <a:bodyPr/>
                    <a:lstStyle/>
                    <a:p>
                      <a:pPr algn="ctr" fontAlgn="b"/>
                      <a:r>
                        <a:rPr lang="en-A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1/01/2021 0:00</a:t>
                      </a:r>
                    </a:p>
                  </a:txBody>
                  <a:tcPr marL="5051" marR="5051" marT="50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1/01/2021 6:00</a:t>
                      </a:r>
                    </a:p>
                  </a:txBody>
                  <a:tcPr marL="5051" marR="5051" marT="50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29006.31</a:t>
                      </a:r>
                    </a:p>
                  </a:txBody>
                  <a:tcPr marL="5051" marR="5051" marT="50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29261.63</a:t>
                      </a:r>
                    </a:p>
                  </a:txBody>
                  <a:tcPr marL="5051" marR="5051" marT="50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-255.32</a:t>
                      </a:r>
                    </a:p>
                  </a:txBody>
                  <a:tcPr marL="5051" marR="5051" marT="50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7399088"/>
                  </a:ext>
                </a:extLst>
              </a:tr>
              <a:tr h="138431">
                <a:tc>
                  <a:txBody>
                    <a:bodyPr/>
                    <a:lstStyle/>
                    <a:p>
                      <a:pPr algn="ctr" fontAlgn="b"/>
                      <a:r>
                        <a:rPr lang="en-A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1/01/2021 0:00</a:t>
                      </a:r>
                    </a:p>
                  </a:txBody>
                  <a:tcPr marL="5051" marR="5051" marT="50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1/01/2021 7:00</a:t>
                      </a:r>
                    </a:p>
                  </a:txBody>
                  <a:tcPr marL="5051" marR="5051" marT="50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29006.31</a:t>
                      </a:r>
                    </a:p>
                  </a:txBody>
                  <a:tcPr marL="5051" marR="5051" marT="50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29215.01</a:t>
                      </a:r>
                    </a:p>
                  </a:txBody>
                  <a:tcPr marL="5051" marR="5051" marT="50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-208.7</a:t>
                      </a:r>
                    </a:p>
                  </a:txBody>
                  <a:tcPr marL="5051" marR="5051" marT="50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4255967"/>
                  </a:ext>
                </a:extLst>
              </a:tr>
              <a:tr h="138431">
                <a:tc>
                  <a:txBody>
                    <a:bodyPr/>
                    <a:lstStyle/>
                    <a:p>
                      <a:pPr algn="ctr" fontAlgn="b"/>
                      <a:r>
                        <a:rPr lang="en-A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1/01/2021 0:00</a:t>
                      </a:r>
                    </a:p>
                  </a:txBody>
                  <a:tcPr marL="5051" marR="5051" marT="50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1/01/2021 8:00</a:t>
                      </a:r>
                    </a:p>
                  </a:txBody>
                  <a:tcPr marL="5051" marR="5051" marT="50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29006.31</a:t>
                      </a:r>
                    </a:p>
                  </a:txBody>
                  <a:tcPr marL="5051" marR="5051" marT="50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29206.76</a:t>
                      </a:r>
                    </a:p>
                  </a:txBody>
                  <a:tcPr marL="5051" marR="5051" marT="50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-200.45</a:t>
                      </a:r>
                    </a:p>
                  </a:txBody>
                  <a:tcPr marL="5051" marR="5051" marT="50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8441774"/>
                  </a:ext>
                </a:extLst>
              </a:tr>
              <a:tr h="138431">
                <a:tc>
                  <a:txBody>
                    <a:bodyPr/>
                    <a:lstStyle/>
                    <a:p>
                      <a:pPr algn="ctr" fontAlgn="b"/>
                      <a:r>
                        <a:rPr lang="en-A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1/01/2021 0:00</a:t>
                      </a:r>
                    </a:p>
                  </a:txBody>
                  <a:tcPr marL="5051" marR="5051" marT="50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1/01/2021 9:00</a:t>
                      </a:r>
                    </a:p>
                  </a:txBody>
                  <a:tcPr marL="5051" marR="5051" marT="50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29006.31</a:t>
                      </a:r>
                    </a:p>
                  </a:txBody>
                  <a:tcPr marL="5051" marR="5051" marT="50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29098.46</a:t>
                      </a:r>
                    </a:p>
                  </a:txBody>
                  <a:tcPr marL="5051" marR="5051" marT="50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-92.15</a:t>
                      </a:r>
                    </a:p>
                  </a:txBody>
                  <a:tcPr marL="5051" marR="5051" marT="50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1279969"/>
                  </a:ext>
                </a:extLst>
              </a:tr>
              <a:tr h="138431">
                <a:tc>
                  <a:txBody>
                    <a:bodyPr/>
                    <a:lstStyle/>
                    <a:p>
                      <a:pPr algn="ctr" fontAlgn="b"/>
                      <a:r>
                        <a:rPr lang="en-A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1/01/2021 0:00</a:t>
                      </a:r>
                    </a:p>
                  </a:txBody>
                  <a:tcPr marL="5051" marR="5051" marT="50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1/01/2021 10:00</a:t>
                      </a:r>
                    </a:p>
                  </a:txBody>
                  <a:tcPr marL="5051" marR="5051" marT="50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29006.31</a:t>
                      </a:r>
                    </a:p>
                  </a:txBody>
                  <a:tcPr marL="5051" marR="5051" marT="50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29277.06</a:t>
                      </a:r>
                    </a:p>
                  </a:txBody>
                  <a:tcPr marL="5051" marR="5051" marT="50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-270.75</a:t>
                      </a:r>
                    </a:p>
                  </a:txBody>
                  <a:tcPr marL="5051" marR="5051" marT="50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227537"/>
                  </a:ext>
                </a:extLst>
              </a:tr>
              <a:tr h="132216">
                <a:tc>
                  <a:txBody>
                    <a:bodyPr/>
                    <a:lstStyle/>
                    <a:p>
                      <a:pPr algn="ctr" fontAlgn="b"/>
                      <a:r>
                        <a:rPr lang="en-A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1/01/2021 0:00</a:t>
                      </a:r>
                    </a:p>
                  </a:txBody>
                  <a:tcPr marL="5051" marR="5051" marT="50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1/01/2021 11:00</a:t>
                      </a:r>
                    </a:p>
                  </a:txBody>
                  <a:tcPr marL="5051" marR="5051" marT="50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29006.31</a:t>
                      </a:r>
                    </a:p>
                  </a:txBody>
                  <a:tcPr marL="5051" marR="5051" marT="50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29345.75</a:t>
                      </a:r>
                    </a:p>
                  </a:txBody>
                  <a:tcPr marL="5051" marR="5051" marT="50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-339.44</a:t>
                      </a:r>
                    </a:p>
                  </a:txBody>
                  <a:tcPr marL="5051" marR="5051" marT="50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4682195"/>
                  </a:ext>
                </a:extLst>
              </a:tr>
              <a:tr h="138431">
                <a:tc>
                  <a:txBody>
                    <a:bodyPr/>
                    <a:lstStyle/>
                    <a:p>
                      <a:pPr algn="ctr" fontAlgn="b"/>
                      <a:r>
                        <a:rPr lang="en-A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1/01/2021 0:00</a:t>
                      </a:r>
                    </a:p>
                  </a:txBody>
                  <a:tcPr marL="5051" marR="5051" marT="50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1/01/2021 12:00</a:t>
                      </a:r>
                    </a:p>
                  </a:txBody>
                  <a:tcPr marL="5051" marR="5051" marT="50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29006.31</a:t>
                      </a:r>
                    </a:p>
                  </a:txBody>
                  <a:tcPr marL="5051" marR="5051" marT="50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29391.01</a:t>
                      </a:r>
                    </a:p>
                  </a:txBody>
                  <a:tcPr marL="5051" marR="5051" marT="50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-384.7</a:t>
                      </a:r>
                    </a:p>
                  </a:txBody>
                  <a:tcPr marL="5051" marR="5051" marT="50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7501000"/>
                  </a:ext>
                </a:extLst>
              </a:tr>
              <a:tr h="132216">
                <a:tc>
                  <a:txBody>
                    <a:bodyPr/>
                    <a:lstStyle/>
                    <a:p>
                      <a:pPr algn="ctr" fontAlgn="b"/>
                      <a:r>
                        <a:rPr lang="en-A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1/01/2021 0:00</a:t>
                      </a:r>
                    </a:p>
                  </a:txBody>
                  <a:tcPr marL="5051" marR="5051" marT="50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1/01/2021 13:00</a:t>
                      </a:r>
                    </a:p>
                  </a:txBody>
                  <a:tcPr marL="5051" marR="5051" marT="50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29006.31</a:t>
                      </a:r>
                    </a:p>
                  </a:txBody>
                  <a:tcPr marL="5051" marR="5051" marT="50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29352.05</a:t>
                      </a:r>
                    </a:p>
                  </a:txBody>
                  <a:tcPr marL="5051" marR="5051" marT="50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-345.74</a:t>
                      </a:r>
                    </a:p>
                  </a:txBody>
                  <a:tcPr marL="5051" marR="5051" marT="50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7238739"/>
                  </a:ext>
                </a:extLst>
              </a:tr>
              <a:tr h="138431">
                <a:tc>
                  <a:txBody>
                    <a:bodyPr/>
                    <a:lstStyle/>
                    <a:p>
                      <a:pPr algn="ctr" fontAlgn="b"/>
                      <a:r>
                        <a:rPr lang="en-A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1/01/2021 0:00</a:t>
                      </a:r>
                    </a:p>
                  </a:txBody>
                  <a:tcPr marL="5051" marR="5051" marT="50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1/01/2021 14:00</a:t>
                      </a:r>
                    </a:p>
                  </a:txBody>
                  <a:tcPr marL="5051" marR="5051" marT="50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29006.31</a:t>
                      </a:r>
                    </a:p>
                  </a:txBody>
                  <a:tcPr marL="5051" marR="5051" marT="50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29540.49</a:t>
                      </a:r>
                    </a:p>
                  </a:txBody>
                  <a:tcPr marL="5051" marR="5051" marT="50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-534.18</a:t>
                      </a:r>
                    </a:p>
                  </a:txBody>
                  <a:tcPr marL="5051" marR="5051" marT="50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1206076"/>
                  </a:ext>
                </a:extLst>
              </a:tr>
              <a:tr h="138431">
                <a:tc>
                  <a:txBody>
                    <a:bodyPr/>
                    <a:lstStyle/>
                    <a:p>
                      <a:pPr algn="ctr" fontAlgn="b"/>
                      <a:r>
                        <a:rPr lang="en-A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1/01/2021 0:00</a:t>
                      </a:r>
                    </a:p>
                  </a:txBody>
                  <a:tcPr marL="5051" marR="5051" marT="50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1/01/2021 15:00</a:t>
                      </a:r>
                    </a:p>
                  </a:txBody>
                  <a:tcPr marL="5051" marR="5051" marT="50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29006.31</a:t>
                      </a:r>
                    </a:p>
                  </a:txBody>
                  <a:tcPr marL="5051" marR="5051" marT="50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29381.84</a:t>
                      </a:r>
                    </a:p>
                  </a:txBody>
                  <a:tcPr marL="5051" marR="5051" marT="50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-375.53</a:t>
                      </a:r>
                    </a:p>
                  </a:txBody>
                  <a:tcPr marL="5051" marR="5051" marT="50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5960321"/>
                  </a:ext>
                </a:extLst>
              </a:tr>
              <a:tr h="138431">
                <a:tc>
                  <a:txBody>
                    <a:bodyPr/>
                    <a:lstStyle/>
                    <a:p>
                      <a:pPr algn="ctr" fontAlgn="b"/>
                      <a:r>
                        <a:rPr lang="en-A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1/01/2021 0:00</a:t>
                      </a:r>
                    </a:p>
                  </a:txBody>
                  <a:tcPr marL="5051" marR="5051" marT="50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1/01/2021 16:00</a:t>
                      </a:r>
                    </a:p>
                  </a:txBody>
                  <a:tcPr marL="5051" marR="5051" marT="50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29006.31</a:t>
                      </a:r>
                    </a:p>
                  </a:txBody>
                  <a:tcPr marL="5051" marR="5051" marT="50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29304.23</a:t>
                      </a:r>
                    </a:p>
                  </a:txBody>
                  <a:tcPr marL="5051" marR="5051" marT="50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-297.92</a:t>
                      </a:r>
                    </a:p>
                  </a:txBody>
                  <a:tcPr marL="5051" marR="5051" marT="50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4466496"/>
                  </a:ext>
                </a:extLst>
              </a:tr>
              <a:tr h="138431">
                <a:tc>
                  <a:txBody>
                    <a:bodyPr/>
                    <a:lstStyle/>
                    <a:p>
                      <a:pPr algn="ctr" fontAlgn="b"/>
                      <a:r>
                        <a:rPr lang="en-A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1/01/2021 0:00</a:t>
                      </a:r>
                    </a:p>
                  </a:txBody>
                  <a:tcPr marL="5051" marR="5051" marT="50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1/01/2021 17:00</a:t>
                      </a:r>
                    </a:p>
                  </a:txBody>
                  <a:tcPr marL="5051" marR="5051" marT="50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29006.31</a:t>
                      </a:r>
                    </a:p>
                  </a:txBody>
                  <a:tcPr marL="5051" marR="5051" marT="50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29340.6</a:t>
                      </a:r>
                    </a:p>
                  </a:txBody>
                  <a:tcPr marL="5051" marR="5051" marT="50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-334.29</a:t>
                      </a:r>
                    </a:p>
                  </a:txBody>
                  <a:tcPr marL="5051" marR="5051" marT="50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4402004"/>
                  </a:ext>
                </a:extLst>
              </a:tr>
              <a:tr h="138431">
                <a:tc>
                  <a:txBody>
                    <a:bodyPr/>
                    <a:lstStyle/>
                    <a:p>
                      <a:pPr algn="ctr" fontAlgn="b"/>
                      <a:r>
                        <a:rPr lang="en-A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1/01/2021 0:00</a:t>
                      </a:r>
                    </a:p>
                  </a:txBody>
                  <a:tcPr marL="5051" marR="5051" marT="50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1/01/2021 18:00</a:t>
                      </a:r>
                    </a:p>
                  </a:txBody>
                  <a:tcPr marL="5051" marR="5051" marT="50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29006.31</a:t>
                      </a:r>
                    </a:p>
                  </a:txBody>
                  <a:tcPr marL="5051" marR="5051" marT="50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29054.58</a:t>
                      </a:r>
                    </a:p>
                  </a:txBody>
                  <a:tcPr marL="5051" marR="5051" marT="50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-48.27</a:t>
                      </a:r>
                    </a:p>
                  </a:txBody>
                  <a:tcPr marL="5051" marR="5051" marT="50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4967073"/>
                  </a:ext>
                </a:extLst>
              </a:tr>
              <a:tr h="138431">
                <a:tc>
                  <a:txBody>
                    <a:bodyPr/>
                    <a:lstStyle/>
                    <a:p>
                      <a:pPr algn="ctr" fontAlgn="b"/>
                      <a:r>
                        <a:rPr lang="en-A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1/01/2021 0:00</a:t>
                      </a:r>
                    </a:p>
                  </a:txBody>
                  <a:tcPr marL="5051" marR="5051" marT="50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1/01/2021 19:00</a:t>
                      </a:r>
                    </a:p>
                  </a:txBody>
                  <a:tcPr marL="5051" marR="5051" marT="50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29006.31</a:t>
                      </a:r>
                    </a:p>
                  </a:txBody>
                  <a:tcPr marL="5051" marR="5051" marT="50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29092.4</a:t>
                      </a:r>
                    </a:p>
                  </a:txBody>
                  <a:tcPr marL="5051" marR="5051" marT="50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-86.09</a:t>
                      </a:r>
                    </a:p>
                  </a:txBody>
                  <a:tcPr marL="5051" marR="5051" marT="50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9226555"/>
                  </a:ext>
                </a:extLst>
              </a:tr>
              <a:tr h="138431">
                <a:tc>
                  <a:txBody>
                    <a:bodyPr/>
                    <a:lstStyle/>
                    <a:p>
                      <a:pPr algn="ctr" fontAlgn="b"/>
                      <a:r>
                        <a:rPr lang="en-A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1/01/2021 0:00</a:t>
                      </a:r>
                    </a:p>
                  </a:txBody>
                  <a:tcPr marL="5051" marR="5051" marT="50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1/01/2021 20:00</a:t>
                      </a:r>
                    </a:p>
                  </a:txBody>
                  <a:tcPr marL="5051" marR="5051" marT="50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29006.31</a:t>
                      </a:r>
                    </a:p>
                  </a:txBody>
                  <a:tcPr marL="5051" marR="5051" marT="50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28976.74</a:t>
                      </a:r>
                    </a:p>
                  </a:txBody>
                  <a:tcPr marL="5051" marR="5051" marT="50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29.57</a:t>
                      </a:r>
                    </a:p>
                  </a:txBody>
                  <a:tcPr marL="5051" marR="5051" marT="50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3131532"/>
                  </a:ext>
                </a:extLst>
              </a:tr>
              <a:tr h="138431">
                <a:tc>
                  <a:txBody>
                    <a:bodyPr/>
                    <a:lstStyle/>
                    <a:p>
                      <a:pPr algn="ctr" fontAlgn="b"/>
                      <a:r>
                        <a:rPr lang="en-A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1/01/2021 0:00</a:t>
                      </a:r>
                    </a:p>
                  </a:txBody>
                  <a:tcPr marL="5051" marR="5051" marT="50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1/01/2021 21:00</a:t>
                      </a:r>
                    </a:p>
                  </a:txBody>
                  <a:tcPr marL="5051" marR="5051" marT="50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29006.31</a:t>
                      </a:r>
                    </a:p>
                  </a:txBody>
                  <a:tcPr marL="5051" marR="5051" marT="50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29305.81</a:t>
                      </a:r>
                    </a:p>
                  </a:txBody>
                  <a:tcPr marL="5051" marR="5051" marT="50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-299.5</a:t>
                      </a:r>
                    </a:p>
                  </a:txBody>
                  <a:tcPr marL="5051" marR="5051" marT="50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9771235"/>
                  </a:ext>
                </a:extLst>
              </a:tr>
              <a:tr h="138431">
                <a:tc>
                  <a:txBody>
                    <a:bodyPr/>
                    <a:lstStyle/>
                    <a:p>
                      <a:pPr algn="ctr" fontAlgn="b"/>
                      <a:r>
                        <a:rPr lang="en-A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1/01/2021 0:00</a:t>
                      </a:r>
                    </a:p>
                  </a:txBody>
                  <a:tcPr marL="5051" marR="5051" marT="50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1/01/2021 22:00</a:t>
                      </a:r>
                    </a:p>
                  </a:txBody>
                  <a:tcPr marL="5051" marR="5051" marT="50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29006.31</a:t>
                      </a:r>
                    </a:p>
                  </a:txBody>
                  <a:tcPr marL="5051" marR="5051" marT="50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29218.29</a:t>
                      </a:r>
                    </a:p>
                  </a:txBody>
                  <a:tcPr marL="5051" marR="5051" marT="50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-211.98</a:t>
                      </a:r>
                    </a:p>
                  </a:txBody>
                  <a:tcPr marL="5051" marR="5051" marT="50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101197"/>
                  </a:ext>
                </a:extLst>
              </a:tr>
              <a:tr h="138431">
                <a:tc>
                  <a:txBody>
                    <a:bodyPr/>
                    <a:lstStyle/>
                    <a:p>
                      <a:pPr algn="ctr" fontAlgn="b"/>
                      <a:r>
                        <a:rPr lang="en-A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1/01/2021 0:00</a:t>
                      </a:r>
                    </a:p>
                  </a:txBody>
                  <a:tcPr marL="5051" marR="5051" marT="50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1/01/2021 23:00</a:t>
                      </a:r>
                    </a:p>
                  </a:txBody>
                  <a:tcPr marL="5051" marR="5051" marT="50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29006.31</a:t>
                      </a:r>
                    </a:p>
                  </a:txBody>
                  <a:tcPr marL="5051" marR="5051" marT="50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29339.61</a:t>
                      </a:r>
                    </a:p>
                  </a:txBody>
                  <a:tcPr marL="5051" marR="5051" marT="50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-333.3</a:t>
                      </a:r>
                    </a:p>
                  </a:txBody>
                  <a:tcPr marL="5051" marR="5051" marT="50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631755"/>
                  </a:ext>
                </a:extLst>
              </a:tr>
              <a:tr h="138431">
                <a:tc>
                  <a:txBody>
                    <a:bodyPr/>
                    <a:lstStyle/>
                    <a:p>
                      <a:pPr algn="ctr" fontAlgn="b"/>
                      <a:r>
                        <a:rPr lang="en-A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1/01/2021 0:00</a:t>
                      </a:r>
                    </a:p>
                  </a:txBody>
                  <a:tcPr marL="5051" marR="5051" marT="50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2/01/2021 0:00</a:t>
                      </a:r>
                    </a:p>
                  </a:txBody>
                  <a:tcPr marL="5051" marR="5051" marT="50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29006.31</a:t>
                      </a:r>
                    </a:p>
                  </a:txBody>
                  <a:tcPr marL="5051" marR="5051" marT="50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29381.78</a:t>
                      </a:r>
                    </a:p>
                  </a:txBody>
                  <a:tcPr marL="5051" marR="5051" marT="50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-375.47</a:t>
                      </a:r>
                    </a:p>
                  </a:txBody>
                  <a:tcPr marL="5051" marR="5051" marT="50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9881973"/>
                  </a:ext>
                </a:extLst>
              </a:tr>
              <a:tr h="138431">
                <a:tc>
                  <a:txBody>
                    <a:bodyPr/>
                    <a:lstStyle/>
                    <a:p>
                      <a:pPr algn="ctr" fontAlgn="b"/>
                      <a:r>
                        <a:rPr lang="en-A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1/01/2021 0:00</a:t>
                      </a:r>
                    </a:p>
                  </a:txBody>
                  <a:tcPr marL="5051" marR="5051" marT="50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2/01/2021 1:00</a:t>
                      </a:r>
                    </a:p>
                  </a:txBody>
                  <a:tcPr marL="5051" marR="5051" marT="50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29006.31</a:t>
                      </a:r>
                    </a:p>
                  </a:txBody>
                  <a:tcPr marL="5051" marR="5051" marT="50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29282.65</a:t>
                      </a:r>
                    </a:p>
                  </a:txBody>
                  <a:tcPr marL="5051" marR="5051" marT="50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-276.34</a:t>
                      </a:r>
                    </a:p>
                  </a:txBody>
                  <a:tcPr marL="5051" marR="5051" marT="50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0543585"/>
                  </a:ext>
                </a:extLst>
              </a:tr>
              <a:tr h="138431">
                <a:tc>
                  <a:txBody>
                    <a:bodyPr/>
                    <a:lstStyle/>
                    <a:p>
                      <a:pPr algn="ctr" fontAlgn="b"/>
                      <a:r>
                        <a:rPr lang="en-A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1/01/2021 0:00</a:t>
                      </a:r>
                    </a:p>
                  </a:txBody>
                  <a:tcPr marL="5051" marR="5051" marT="50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2/01/2021 2:00</a:t>
                      </a:r>
                    </a:p>
                  </a:txBody>
                  <a:tcPr marL="5051" marR="5051" marT="50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29006.31</a:t>
                      </a:r>
                    </a:p>
                  </a:txBody>
                  <a:tcPr marL="5051" marR="5051" marT="50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29431.79</a:t>
                      </a:r>
                    </a:p>
                  </a:txBody>
                  <a:tcPr marL="5051" marR="5051" marT="50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-425.48</a:t>
                      </a:r>
                    </a:p>
                  </a:txBody>
                  <a:tcPr marL="5051" marR="5051" marT="50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175710"/>
                  </a:ext>
                </a:extLst>
              </a:tr>
              <a:tr h="138431">
                <a:tc>
                  <a:txBody>
                    <a:bodyPr/>
                    <a:lstStyle/>
                    <a:p>
                      <a:pPr algn="ctr" fontAlgn="b"/>
                      <a:r>
                        <a:rPr lang="en-A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1/01/2021 0:00</a:t>
                      </a:r>
                    </a:p>
                  </a:txBody>
                  <a:tcPr marL="5051" marR="5051" marT="50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2/01/2021 3:00</a:t>
                      </a:r>
                    </a:p>
                  </a:txBody>
                  <a:tcPr marL="5051" marR="5051" marT="50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29006.31</a:t>
                      </a:r>
                    </a:p>
                  </a:txBody>
                  <a:tcPr marL="5051" marR="5051" marT="50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29437.71</a:t>
                      </a:r>
                    </a:p>
                  </a:txBody>
                  <a:tcPr marL="5051" marR="5051" marT="50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-431.4</a:t>
                      </a:r>
                    </a:p>
                  </a:txBody>
                  <a:tcPr marL="5051" marR="5051" marT="50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1499990"/>
                  </a:ext>
                </a:extLst>
              </a:tr>
              <a:tr h="138431">
                <a:tc>
                  <a:txBody>
                    <a:bodyPr/>
                    <a:lstStyle/>
                    <a:p>
                      <a:pPr algn="ctr" fontAlgn="b"/>
                      <a:r>
                        <a:rPr lang="en-A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1/01/2021 0:00</a:t>
                      </a:r>
                    </a:p>
                  </a:txBody>
                  <a:tcPr marL="5051" marR="5051" marT="50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2/01/2021 4:00</a:t>
                      </a:r>
                    </a:p>
                  </a:txBody>
                  <a:tcPr marL="5051" marR="5051" marT="50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29006.31</a:t>
                      </a:r>
                    </a:p>
                  </a:txBody>
                  <a:tcPr marL="5051" marR="5051" marT="50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29437.57</a:t>
                      </a:r>
                    </a:p>
                  </a:txBody>
                  <a:tcPr marL="5051" marR="5051" marT="50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-431.26</a:t>
                      </a:r>
                    </a:p>
                  </a:txBody>
                  <a:tcPr marL="5051" marR="5051" marT="50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7948251"/>
                  </a:ext>
                </a:extLst>
              </a:tr>
              <a:tr h="138431">
                <a:tc>
                  <a:txBody>
                    <a:bodyPr/>
                    <a:lstStyle/>
                    <a:p>
                      <a:pPr algn="ctr" fontAlgn="b"/>
                      <a:r>
                        <a:rPr lang="en-A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1/01/2021 0:00</a:t>
                      </a:r>
                    </a:p>
                  </a:txBody>
                  <a:tcPr marL="5051" marR="5051" marT="50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2/01/2021 5:00</a:t>
                      </a:r>
                    </a:p>
                  </a:txBody>
                  <a:tcPr marL="5051" marR="5051" marT="50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29006.31</a:t>
                      </a:r>
                    </a:p>
                  </a:txBody>
                  <a:tcPr marL="5051" marR="5051" marT="50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29452.07</a:t>
                      </a:r>
                    </a:p>
                  </a:txBody>
                  <a:tcPr marL="5051" marR="5051" marT="50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-445.76</a:t>
                      </a:r>
                    </a:p>
                  </a:txBody>
                  <a:tcPr marL="5051" marR="5051" marT="50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3710426"/>
                  </a:ext>
                </a:extLst>
              </a:tr>
              <a:tr h="138431">
                <a:tc>
                  <a:txBody>
                    <a:bodyPr/>
                    <a:lstStyle/>
                    <a:p>
                      <a:pPr algn="ctr" fontAlgn="b"/>
                      <a:r>
                        <a:rPr lang="en-A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1/01/2021 0:00</a:t>
                      </a:r>
                    </a:p>
                  </a:txBody>
                  <a:tcPr marL="5051" marR="5051" marT="50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2/01/2021 6:00</a:t>
                      </a:r>
                    </a:p>
                  </a:txBody>
                  <a:tcPr marL="5051" marR="5051" marT="50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29006.31</a:t>
                      </a:r>
                    </a:p>
                  </a:txBody>
                  <a:tcPr marL="5051" marR="5051" marT="50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29645.48</a:t>
                      </a:r>
                    </a:p>
                  </a:txBody>
                  <a:tcPr marL="5051" marR="5051" marT="50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-639.17</a:t>
                      </a:r>
                    </a:p>
                  </a:txBody>
                  <a:tcPr marL="5051" marR="5051" marT="50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7881863"/>
                  </a:ext>
                </a:extLst>
              </a:tr>
              <a:tr h="138431">
                <a:tc>
                  <a:txBody>
                    <a:bodyPr/>
                    <a:lstStyle/>
                    <a:p>
                      <a:pPr algn="ctr" fontAlgn="b"/>
                      <a:r>
                        <a:rPr lang="en-A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1/01/2021 0:00</a:t>
                      </a:r>
                    </a:p>
                  </a:txBody>
                  <a:tcPr marL="5051" marR="5051" marT="50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2/01/2021 7:00</a:t>
                      </a:r>
                    </a:p>
                  </a:txBody>
                  <a:tcPr marL="5051" marR="5051" marT="50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29006.31</a:t>
                      </a:r>
                    </a:p>
                  </a:txBody>
                  <a:tcPr marL="5051" marR="5051" marT="50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29769.35</a:t>
                      </a:r>
                    </a:p>
                  </a:txBody>
                  <a:tcPr marL="5051" marR="5051" marT="50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-763.04</a:t>
                      </a:r>
                    </a:p>
                  </a:txBody>
                  <a:tcPr marL="5051" marR="5051" marT="50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9220449"/>
                  </a:ext>
                </a:extLst>
              </a:tr>
              <a:tr h="138431">
                <a:tc>
                  <a:txBody>
                    <a:bodyPr/>
                    <a:lstStyle/>
                    <a:p>
                      <a:pPr algn="ctr" fontAlgn="b"/>
                      <a:r>
                        <a:rPr lang="en-A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1/01/2021 0:00</a:t>
                      </a:r>
                    </a:p>
                  </a:txBody>
                  <a:tcPr marL="5051" marR="5051" marT="50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2/01/2021 8:00</a:t>
                      </a:r>
                    </a:p>
                  </a:txBody>
                  <a:tcPr marL="5051" marR="5051" marT="50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29006.31</a:t>
                      </a:r>
                    </a:p>
                  </a:txBody>
                  <a:tcPr marL="5051" marR="5051" marT="50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29880</a:t>
                      </a:r>
                    </a:p>
                  </a:txBody>
                  <a:tcPr marL="5051" marR="5051" marT="50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-873.69</a:t>
                      </a:r>
                    </a:p>
                  </a:txBody>
                  <a:tcPr marL="5051" marR="5051" marT="50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5993260"/>
                  </a:ext>
                </a:extLst>
              </a:tr>
              <a:tr h="138431">
                <a:tc>
                  <a:txBody>
                    <a:bodyPr/>
                    <a:lstStyle/>
                    <a:p>
                      <a:pPr algn="ctr" fontAlgn="b"/>
                      <a:r>
                        <a:rPr lang="en-A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1/01/2021 0:00</a:t>
                      </a:r>
                    </a:p>
                  </a:txBody>
                  <a:tcPr marL="5051" marR="5051" marT="50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2/01/2021 9:00</a:t>
                      </a:r>
                    </a:p>
                  </a:txBody>
                  <a:tcPr marL="5051" marR="5051" marT="50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29006.31</a:t>
                      </a:r>
                    </a:p>
                  </a:txBody>
                  <a:tcPr marL="5051" marR="5051" marT="50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29928.31</a:t>
                      </a:r>
                    </a:p>
                  </a:txBody>
                  <a:tcPr marL="5051" marR="5051" marT="50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-922</a:t>
                      </a:r>
                    </a:p>
                  </a:txBody>
                  <a:tcPr marL="5051" marR="5051" marT="50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6802651"/>
                  </a:ext>
                </a:extLst>
              </a:tr>
              <a:tr h="138431">
                <a:tc>
                  <a:txBody>
                    <a:bodyPr/>
                    <a:lstStyle/>
                    <a:p>
                      <a:pPr algn="ctr" fontAlgn="b"/>
                      <a:r>
                        <a:rPr lang="en-A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1/01/2021 0:00</a:t>
                      </a:r>
                    </a:p>
                  </a:txBody>
                  <a:tcPr marL="5051" marR="5051" marT="50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2/01/2021 10:00</a:t>
                      </a:r>
                    </a:p>
                  </a:txBody>
                  <a:tcPr marL="5051" marR="5051" marT="50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29006.31</a:t>
                      </a:r>
                    </a:p>
                  </a:txBody>
                  <a:tcPr marL="5051" marR="5051" marT="50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29723.17</a:t>
                      </a:r>
                    </a:p>
                  </a:txBody>
                  <a:tcPr marL="5051" marR="5051" marT="50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-716.86</a:t>
                      </a:r>
                    </a:p>
                  </a:txBody>
                  <a:tcPr marL="5051" marR="5051" marT="50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5205334"/>
                  </a:ext>
                </a:extLst>
              </a:tr>
              <a:tr h="138431">
                <a:tc>
                  <a:txBody>
                    <a:bodyPr/>
                    <a:lstStyle/>
                    <a:p>
                      <a:pPr algn="ctr" fontAlgn="b"/>
                      <a:r>
                        <a:rPr lang="en-A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1/01/2021 0:00</a:t>
                      </a:r>
                    </a:p>
                  </a:txBody>
                  <a:tcPr marL="5051" marR="5051" marT="50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2/01/2021 11:00</a:t>
                      </a:r>
                    </a:p>
                  </a:txBody>
                  <a:tcPr marL="5051" marR="5051" marT="50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29006.31</a:t>
                      </a:r>
                    </a:p>
                  </a:txBody>
                  <a:tcPr marL="5051" marR="5051" marT="50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29760.43</a:t>
                      </a:r>
                    </a:p>
                  </a:txBody>
                  <a:tcPr marL="5051" marR="5051" marT="50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-754.12</a:t>
                      </a:r>
                    </a:p>
                  </a:txBody>
                  <a:tcPr marL="5051" marR="5051" marT="50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93347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9060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90DBF8D1-6911-434D-8077-FD36A1AF5C0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" name="AutoShape 2">
            <a:extLst>
              <a:ext uri="{FF2B5EF4-FFF2-40B4-BE49-F238E27FC236}">
                <a16:creationId xmlns:a16="http://schemas.microsoft.com/office/drawing/2014/main" id="{003729AE-C802-462B-A050-D8D1C4292D0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281F44-33AF-47BB-BACB-6EE196DE20F8}"/>
              </a:ext>
            </a:extLst>
          </p:cNvPr>
          <p:cNvSpPr txBox="1"/>
          <p:nvPr/>
        </p:nvSpPr>
        <p:spPr>
          <a:xfrm>
            <a:off x="445138" y="3212068"/>
            <a:ext cx="2912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Time Series Visualisation</a:t>
            </a:r>
          </a:p>
        </p:txBody>
      </p:sp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90776853-C1DC-4522-861B-B09E8D3988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2301" y="767163"/>
            <a:ext cx="7967881" cy="5323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649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90DBF8D1-6911-434D-8077-FD36A1AF5C0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15B201-D4DC-4E77-A5E9-1F7D7EC40DED}"/>
              </a:ext>
            </a:extLst>
          </p:cNvPr>
          <p:cNvSpPr txBox="1"/>
          <p:nvPr/>
        </p:nvSpPr>
        <p:spPr>
          <a:xfrm>
            <a:off x="788070" y="1088858"/>
            <a:ext cx="415475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Negative v Positive P&amp;L Results</a:t>
            </a:r>
          </a:p>
          <a:p>
            <a:endParaRPr lang="en-AU" dirty="0"/>
          </a:p>
          <a:p>
            <a:r>
              <a:rPr lang="en-AU" dirty="0"/>
              <a:t>As expected the results overwhelmingly show the disproportionate negative results achieved by entering into short positions on Bitcoin over The Time Series.</a:t>
            </a:r>
          </a:p>
          <a:p>
            <a:endParaRPr lang="en-AU" dirty="0"/>
          </a:p>
          <a:p>
            <a:r>
              <a:rPr lang="en-AU" dirty="0"/>
              <a:t>Of the </a:t>
            </a:r>
            <a:r>
              <a:rPr lang="en-AU" b="1" dirty="0"/>
              <a:t>778,128 </a:t>
            </a:r>
            <a:r>
              <a:rPr lang="en-AU" dirty="0"/>
              <a:t>trades taken:</a:t>
            </a:r>
          </a:p>
          <a:p>
            <a:endParaRPr lang="en-AU" dirty="0"/>
          </a:p>
          <a:p>
            <a:r>
              <a:rPr lang="en-AU" dirty="0"/>
              <a:t>642,589 resulted in a negative P&amp;L</a:t>
            </a:r>
          </a:p>
          <a:p>
            <a:r>
              <a:rPr lang="en-AU" dirty="0"/>
              <a:t>135,539 resulted in a positive P&amp;L</a:t>
            </a:r>
          </a:p>
          <a:p>
            <a:endParaRPr lang="en-AU" dirty="0"/>
          </a:p>
          <a:p>
            <a:r>
              <a:rPr lang="en-AU" b="1" dirty="0"/>
              <a:t>Shorting over this time series was NOT profitable</a:t>
            </a:r>
          </a:p>
          <a:p>
            <a:endParaRPr lang="en-AU" dirty="0"/>
          </a:p>
          <a:p>
            <a:endParaRPr lang="en-AU" dirty="0"/>
          </a:p>
        </p:txBody>
      </p:sp>
      <p:pic>
        <p:nvPicPr>
          <p:cNvPr id="9" name="Picture 8" descr="Icon&#10;&#10;Description automatically generated with medium confidence">
            <a:extLst>
              <a:ext uri="{FF2B5EF4-FFF2-40B4-BE49-F238E27FC236}">
                <a16:creationId xmlns:a16="http://schemas.microsoft.com/office/drawing/2014/main" id="{72074109-7519-4AA8-B45A-82B54F9065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2822" y="1386570"/>
            <a:ext cx="6536868" cy="4226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495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90DBF8D1-6911-434D-8077-FD36A1AF5C0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15B201-D4DC-4E77-A5E9-1F7D7EC40DED}"/>
              </a:ext>
            </a:extLst>
          </p:cNvPr>
          <p:cNvSpPr txBox="1"/>
          <p:nvPr/>
        </p:nvSpPr>
        <p:spPr>
          <a:xfrm>
            <a:off x="1279361" y="1568440"/>
            <a:ext cx="603985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P&amp;L Descriptive Statistics</a:t>
            </a:r>
          </a:p>
          <a:p>
            <a:endParaRPr lang="en-AU" b="1" dirty="0"/>
          </a:p>
          <a:p>
            <a:r>
              <a:rPr lang="en-AU" dirty="0"/>
              <a:t>The most telling statistic from the descriptive statistics on the P&amp;L column is the mean.</a:t>
            </a:r>
          </a:p>
          <a:p>
            <a:endParaRPr lang="en-AU" dirty="0"/>
          </a:p>
          <a:p>
            <a:r>
              <a:rPr lang="en-AU" dirty="0"/>
              <a:t>The mean demonstrates that on average the shorting strategy yielded an average returns of -$9940.20 on a one for one basis. </a:t>
            </a:r>
            <a:r>
              <a:rPr lang="en-AU" b="1" dirty="0"/>
              <a:t>Absent of risk management.</a:t>
            </a:r>
          </a:p>
          <a:p>
            <a:endParaRPr lang="en-AU" dirty="0"/>
          </a:p>
          <a:p>
            <a:r>
              <a:rPr lang="en-AU" dirty="0"/>
              <a:t>Significant losses of this sort highlight the dangers of shorting in a market in a strong up trend particularly one that is volatile.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FF4F0E7-A9FF-4BDF-A59E-7C91204DDD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1749409"/>
              </p:ext>
            </p:extLst>
          </p:nvPr>
        </p:nvGraphicFramePr>
        <p:xfrm>
          <a:off x="8267075" y="1641423"/>
          <a:ext cx="2645564" cy="3844977"/>
        </p:xfrm>
        <a:graphic>
          <a:graphicData uri="http://schemas.openxmlformats.org/drawingml/2006/table">
            <a:tbl>
              <a:tblPr/>
              <a:tblGrid>
                <a:gridCol w="940646">
                  <a:extLst>
                    <a:ext uri="{9D8B030D-6E8A-4147-A177-3AD203B41FA5}">
                      <a16:colId xmlns:a16="http://schemas.microsoft.com/office/drawing/2014/main" val="329970382"/>
                    </a:ext>
                  </a:extLst>
                </a:gridCol>
                <a:gridCol w="1704918">
                  <a:extLst>
                    <a:ext uri="{9D8B030D-6E8A-4147-A177-3AD203B41FA5}">
                      <a16:colId xmlns:a16="http://schemas.microsoft.com/office/drawing/2014/main" val="2353733092"/>
                    </a:ext>
                  </a:extLst>
                </a:gridCol>
              </a:tblGrid>
              <a:tr h="779203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P&amp;L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5815059"/>
                  </a:ext>
                </a:extLst>
              </a:tr>
              <a:tr h="380694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778128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9912604"/>
                  </a:ext>
                </a:extLst>
              </a:tr>
              <a:tr h="380694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Mean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-9940.2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016570"/>
                  </a:ext>
                </a:extLst>
              </a:tr>
              <a:tr h="380694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9468.31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584367"/>
                  </a:ext>
                </a:extLst>
              </a:tr>
              <a:tr h="400916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-32643.65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6469268"/>
                  </a:ext>
                </a:extLst>
              </a:tr>
              <a:tr h="380694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-17526.33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6548233"/>
                  </a:ext>
                </a:extLst>
              </a:tr>
              <a:tr h="380694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-9682.31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3888085"/>
                  </a:ext>
                </a:extLst>
              </a:tr>
              <a:tr h="380694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-1866.91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2377715"/>
                  </a:ext>
                </a:extLst>
              </a:tr>
              <a:tr h="380694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15086.31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75245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0130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90DBF8D1-6911-434D-8077-FD36A1AF5C0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A04A8B-C28C-499C-8AA0-4DB5CC0E482F}"/>
              </a:ext>
            </a:extLst>
          </p:cNvPr>
          <p:cNvSpPr txBox="1"/>
          <p:nvPr/>
        </p:nvSpPr>
        <p:spPr>
          <a:xfrm>
            <a:off x="733245" y="1042243"/>
            <a:ext cx="4278701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1" dirty="0"/>
              <a:t>Regression Analysis: Price v Volume</a:t>
            </a:r>
          </a:p>
          <a:p>
            <a:endParaRPr lang="en-AU" b="1" dirty="0"/>
          </a:p>
          <a:p>
            <a:r>
              <a:rPr lang="en-AU" dirty="0"/>
              <a:t>A regression analysis was conducted to test the relationship between volume as the (x) or independent variable and price as the (y) dependent variable.</a:t>
            </a:r>
          </a:p>
          <a:p>
            <a:endParaRPr lang="en-AU" dirty="0"/>
          </a:p>
          <a:p>
            <a:r>
              <a:rPr lang="en-AU" dirty="0"/>
              <a:t>The correlation between the two variables was found to be -0.11% which is a weak negative relationship. (P-value = 2.71E-36, </a:t>
            </a:r>
            <a:r>
              <a:rPr lang="en-AU" b="1" dirty="0"/>
              <a:t>statistically significant</a:t>
            </a:r>
            <a:r>
              <a:rPr lang="en-AU" dirty="0"/>
              <a:t>).</a:t>
            </a:r>
          </a:p>
          <a:p>
            <a:endParaRPr lang="en-AU" dirty="0"/>
          </a:p>
          <a:p>
            <a:r>
              <a:rPr lang="en-AU" dirty="0"/>
              <a:t>This may mean that fluctuations in </a:t>
            </a:r>
            <a:r>
              <a:rPr lang="en-AU" b="1" dirty="0"/>
              <a:t>TOTAL</a:t>
            </a:r>
            <a:r>
              <a:rPr lang="en-AU" dirty="0"/>
              <a:t> volume on the buy side or sell side have little effect on price.</a:t>
            </a:r>
          </a:p>
          <a:p>
            <a:endParaRPr lang="en-AU" dirty="0"/>
          </a:p>
          <a:p>
            <a:endParaRPr lang="en-AU" dirty="0"/>
          </a:p>
        </p:txBody>
      </p:sp>
      <p:pic>
        <p:nvPicPr>
          <p:cNvPr id="13" name="Picture 12" descr="Chart, scatter chart&#10;&#10;Description automatically generated">
            <a:extLst>
              <a:ext uri="{FF2B5EF4-FFF2-40B4-BE49-F238E27FC236}">
                <a16:creationId xmlns:a16="http://schemas.microsoft.com/office/drawing/2014/main" id="{B8680301-5F2F-414C-A227-65576CC85A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2716" y="1405469"/>
            <a:ext cx="6090250" cy="615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721591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AnalogousFromDarkSeedLeftStep">
      <a:dk1>
        <a:srgbClr val="000000"/>
      </a:dk1>
      <a:lt1>
        <a:srgbClr val="FFFFFF"/>
      </a:lt1>
      <a:dk2>
        <a:srgbClr val="1D1F3A"/>
      </a:dk2>
      <a:lt2>
        <a:srgbClr val="E8E8E2"/>
      </a:lt2>
      <a:accent1>
        <a:srgbClr val="2F34E1"/>
      </a:accent1>
      <a:accent2>
        <a:srgbClr val="1D6CCF"/>
      </a:accent2>
      <a:accent3>
        <a:srgbClr val="2BB4CB"/>
      </a:accent3>
      <a:accent4>
        <a:srgbClr val="1AB88D"/>
      </a:accent4>
      <a:accent5>
        <a:srgbClr val="28BD56"/>
      </a:accent5>
      <a:accent6>
        <a:srgbClr val="2DBE1B"/>
      </a:accent6>
      <a:hlink>
        <a:srgbClr val="319561"/>
      </a:hlink>
      <a:folHlink>
        <a:srgbClr val="7F7F7F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2551</TotalTime>
  <Words>1088</Words>
  <Application>Microsoft Office PowerPoint</Application>
  <PresentationFormat>Widescreen</PresentationFormat>
  <Paragraphs>273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Calisto MT</vt:lpstr>
      <vt:lpstr>Univers Condensed</vt:lpstr>
      <vt:lpstr>ChronicleVTI</vt:lpstr>
      <vt:lpstr> BITCOIN  Shorting: Boom or Bust?  Interval trading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 and LOW Frequency Interval TRADING STRATEGY   BITCOIN</dc:title>
  <dc:creator>Mathias Morgan</dc:creator>
  <cp:lastModifiedBy>Mathias Morgan</cp:lastModifiedBy>
  <cp:revision>1</cp:revision>
  <dcterms:created xsi:type="dcterms:W3CDTF">2021-07-31T11:04:18Z</dcterms:created>
  <dcterms:modified xsi:type="dcterms:W3CDTF">2021-08-02T12:21:03Z</dcterms:modified>
</cp:coreProperties>
</file>