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4952872"/>
            <a:ext cx="54997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7389" marR="5080" indent="-1965325">
              <a:lnSpc>
                <a:spcPct val="126699"/>
              </a:lnSpc>
              <a:spcBef>
                <a:spcPts val="100"/>
              </a:spcBef>
            </a:pPr>
            <a:r>
              <a:rPr sz="3000" dirty="0">
                <a:latin typeface="Arial Black"/>
                <a:cs typeface="Arial Black"/>
              </a:rPr>
              <a:t>E-Commerce Management </a:t>
            </a:r>
            <a:r>
              <a:rPr sz="3000" spc="-990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System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460007"/>
            <a:ext cx="2968625" cy="32918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b="1" spc="10" dirty="0">
                <a:latin typeface="Times New Roman"/>
                <a:cs typeface="Times New Roman"/>
              </a:rPr>
              <a:t>Stream: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CSE(AIML)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b="1" spc="10" dirty="0">
                <a:latin typeface="Times New Roman"/>
                <a:cs typeface="Times New Roman"/>
              </a:rPr>
              <a:t>Date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of</a:t>
            </a:r>
            <a:r>
              <a:rPr sz="1600" b="1" spc="20" dirty="0">
                <a:latin typeface="Times New Roman"/>
                <a:cs typeface="Times New Roman"/>
              </a:rPr>
              <a:t> submission: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17/10/2023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400" b="1" spc="15" dirty="0">
                <a:latin typeface="Times New Roman"/>
                <a:cs typeface="Times New Roman"/>
              </a:rPr>
              <a:t>Name: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Debdeep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Bhowmick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15" dirty="0">
                <a:latin typeface="Times New Roman"/>
                <a:cs typeface="Times New Roman"/>
              </a:rPr>
              <a:t>Enrolment Number: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12021002016057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15" dirty="0">
                <a:latin typeface="Times New Roman"/>
                <a:cs typeface="Times New Roman"/>
              </a:rPr>
              <a:t>Roll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Number: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Times New Roman"/>
                <a:cs typeface="Times New Roman"/>
              </a:rPr>
              <a:t>Name: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Tanuj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Chaudhuri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spc="15" dirty="0">
                <a:latin typeface="Times New Roman"/>
                <a:cs typeface="Times New Roman"/>
              </a:rPr>
              <a:t>Enrolment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Number: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12021002016059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spc="15" dirty="0">
                <a:latin typeface="Times New Roman"/>
                <a:cs typeface="Times New Roman"/>
              </a:rPr>
              <a:t>Roll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Number: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209" y="1298348"/>
            <a:ext cx="4276501" cy="30797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047745"/>
            <a:ext cx="1058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76796"/>
            <a:ext cx="1337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23614"/>
            <a:ext cx="2726690" cy="19719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416807"/>
            <a:ext cx="5137150" cy="24533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" y="6750303"/>
            <a:ext cx="4847590" cy="25750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6545"/>
            <a:ext cx="1471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67780"/>
            <a:ext cx="1386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15439"/>
            <a:ext cx="5731509" cy="3044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240779"/>
            <a:ext cx="5731509" cy="3044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791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5.6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92520"/>
            <a:ext cx="875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5.7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64919"/>
            <a:ext cx="5731509" cy="3044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065519"/>
            <a:ext cx="5731509" cy="30446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2042795" cy="912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Six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sz="1600" b="1" spc="-5" dirty="0">
                <a:latin typeface="Times New Roman"/>
                <a:cs typeface="Times New Roman"/>
              </a:rPr>
              <a:t>Project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Model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View(ss)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6.1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50432"/>
            <a:ext cx="1100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6.2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4252"/>
            <a:ext cx="5731509" cy="30081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82740"/>
            <a:ext cx="5731509" cy="3044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043040"/>
            <a:ext cx="1066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6.3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Sign-in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044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474243"/>
            <a:ext cx="5731509" cy="3044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92326"/>
            <a:ext cx="1129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6.4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925692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6.5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4252"/>
            <a:ext cx="5731509" cy="3044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591324"/>
            <a:ext cx="5731509" cy="30079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7579740"/>
            <a:ext cx="238125" cy="344805"/>
            <a:chOff x="914704" y="7579740"/>
            <a:chExt cx="238125" cy="344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7579740"/>
              <a:ext cx="237744" cy="1691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7755381"/>
              <a:ext cx="237744" cy="16916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14704" y="8982202"/>
            <a:ext cx="238125" cy="344805"/>
            <a:chOff x="914704" y="8982202"/>
            <a:chExt cx="238125" cy="3448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8982202"/>
              <a:ext cx="237744" cy="1691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9157462"/>
              <a:ext cx="237744" cy="1691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2004" y="1822449"/>
            <a:ext cx="5752465" cy="76911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260850">
              <a:lnSpc>
                <a:spcPts val="1850"/>
              </a:lnSpc>
              <a:spcBef>
                <a:spcPts val="21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 Seven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Software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300"/>
              </a:lnSpc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Why Software Testing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Needed</a:t>
            </a:r>
            <a:endParaRPr sz="1200">
              <a:latin typeface="Times New Roman"/>
              <a:cs typeface="Times New Roman"/>
            </a:endParaRPr>
          </a:p>
          <a:p>
            <a:pPr marL="12700" marR="17780">
              <a:lnSpc>
                <a:spcPct val="9590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Tool-</a:t>
            </a:r>
            <a:r>
              <a:rPr sz="1200" spc="-5" dirty="0">
                <a:latin typeface="Times New Roman"/>
                <a:cs typeface="Times New Roman"/>
              </a:rPr>
              <a:t> bars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duly? </a:t>
            </a:r>
            <a:r>
              <a:rPr sz="1200" spc="-5" dirty="0">
                <a:latin typeface="Times New Roman"/>
                <a:cs typeface="Times New Roman"/>
              </a:rPr>
              <a:t>Are 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pull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duly </a:t>
            </a:r>
            <a:r>
              <a:rPr sz="1200" spc="-5" dirty="0">
                <a:latin typeface="Times New Roman"/>
                <a:cs typeface="Times New Roman"/>
              </a:rPr>
              <a:t>listed?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hypotheticals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corridor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achieved?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ornon-testing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latterly.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intriguing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anomaly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mastermind.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conditioning,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mastermind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attempts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abstract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conception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palpable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sz="1200" spc="-5" dirty="0">
                <a:latin typeface="Times New Roman"/>
                <a:cs typeface="Times New Roman"/>
              </a:rPr>
              <a:t>Now comes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mastermind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939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5" dirty="0">
                <a:latin typeface="Times New Roman"/>
                <a:cs typeface="Times New Roman"/>
              </a:rPr>
              <a:t>cases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intended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 </a:t>
            </a:r>
            <a:r>
              <a:rPr sz="1200" spc="-5" dirty="0">
                <a:latin typeface="Times New Roman"/>
                <a:cs typeface="Times New Roman"/>
              </a:rPr>
              <a:t>demolish</a:t>
            </a:r>
            <a:r>
              <a:rPr sz="1200" dirty="0">
                <a:latin typeface="Times New Roman"/>
                <a:cs typeface="Times New Roman"/>
              </a:rPr>
              <a:t> 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software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5" dirty="0">
                <a:latin typeface="Times New Roman"/>
                <a:cs typeface="Times New Roman"/>
              </a:rPr>
              <a:t> been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erected.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endParaRPr sz="1200">
              <a:latin typeface="Times New Roman"/>
              <a:cs typeface="Times New Roman"/>
            </a:endParaRPr>
          </a:p>
          <a:p>
            <a:pPr marL="12700" marR="1193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viewed(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psychologically,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least)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destructive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ratherthan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formative.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preconceived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sundries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</a:t>
            </a:r>
            <a:r>
              <a:rPr sz="1200" spc="-5" dirty="0">
                <a:latin typeface="Times New Roman"/>
                <a:cs typeface="Times New Roman"/>
              </a:rPr>
              <a:t> correctness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”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dirty="0">
                <a:latin typeface="Times New Roman"/>
                <a:cs typeface="Times New Roman"/>
              </a:rPr>
              <a:t> just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overcome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conflict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 crimes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uncovered.</a:t>
            </a:r>
            <a:endParaRPr sz="1200">
              <a:latin typeface="Times New Roman"/>
              <a:cs typeface="Times New Roman"/>
            </a:endParaRPr>
          </a:p>
          <a:p>
            <a:pPr marL="12700" marR="38735">
              <a:lnSpc>
                <a:spcPct val="9590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successfully(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preliminarily)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it'll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uncovererrors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demonstrates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functionsappear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specification,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performancerequirements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conductedprovide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awhole.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absence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blights,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 only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crimes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blights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It's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keep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this(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caliginous)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mind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conducted.</a:t>
            </a:r>
            <a:endParaRPr sz="12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350"/>
              </a:lnSpc>
              <a:buAutoNum type="arabicPeriod" startAt="2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Strategy</a:t>
            </a:r>
            <a:endParaRPr sz="1200">
              <a:latin typeface="Times New Roman"/>
              <a:cs typeface="Times New Roman"/>
            </a:endParaRPr>
          </a:p>
          <a:p>
            <a:pPr marL="12700" marR="7683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implement.</a:t>
            </a:r>
            <a:r>
              <a:rPr sz="1200" dirty="0">
                <a:latin typeface="Times New Roman"/>
                <a:cs typeface="Times New Roman"/>
              </a:rPr>
              <a:t> 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follows: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dirty="0">
                <a:latin typeface="Times New Roman"/>
                <a:cs typeface="Times New Roman"/>
              </a:rPr>
              <a:t> deciding on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priorities.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response time. Spend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5" dirty="0">
                <a:latin typeface="Times New Roman"/>
                <a:cs typeface="Times New Roman"/>
              </a:rPr>
              <a:t>frequently.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effort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 the </a:t>
            </a:r>
            <a:r>
              <a:rPr sz="1200" spc="-5" dirty="0">
                <a:latin typeface="Times New Roman"/>
                <a:cs typeface="Times New Roman"/>
              </a:rPr>
              <a:t>usage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used</a:t>
            </a:r>
            <a:r>
              <a:rPr sz="1200" dirty="0">
                <a:latin typeface="Times New Roman"/>
                <a:cs typeface="Times New Roman"/>
              </a:rPr>
              <a:t> by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large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evaluate </a:t>
            </a:r>
            <a:r>
              <a:rPr sz="1200" dirty="0">
                <a:latin typeface="Times New Roman"/>
                <a:cs typeface="Times New Roman"/>
              </a:rPr>
              <a:t>the impact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failure </a:t>
            </a:r>
            <a:r>
              <a:rPr sz="1200" spc="-5" dirty="0">
                <a:latin typeface="Times New Roman"/>
                <a:cs typeface="Times New Roman"/>
              </a:rPr>
              <a:t>before</a:t>
            </a:r>
            <a:r>
              <a:rPr sz="1200" dirty="0">
                <a:latin typeface="Times New Roman"/>
                <a:cs typeface="Times New Roman"/>
              </a:rPr>
              <a:t> deciding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effort.This</a:t>
            </a:r>
            <a:r>
              <a:rPr sz="1200" dirty="0">
                <a:latin typeface="Times New Roman"/>
                <a:cs typeface="Times New Roman"/>
              </a:rPr>
              <a:t> creates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marL="169545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cause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appearance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  <a:p>
            <a:pPr marL="12700" marR="5080" indent="11874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</a:t>
            </a:r>
            <a:r>
              <a:rPr sz="1200" dirty="0">
                <a:latin typeface="Times New Roman"/>
                <a:cs typeface="Times New Roman"/>
              </a:rPr>
              <a:t> of the system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records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system.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push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limits.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testing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logical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intervals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statements have</a:t>
            </a:r>
            <a:r>
              <a:rPr sz="1200" spc="-5" dirty="0">
                <a:latin typeface="Times New Roman"/>
                <a:cs typeface="Times New Roman"/>
              </a:rPr>
              <a:t> 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tested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interval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uncover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ensure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</a:t>
            </a:r>
            <a:r>
              <a:rPr sz="1200" dirty="0">
                <a:latin typeface="Times New Roman"/>
                <a:cs typeface="Times New Roman"/>
              </a:rPr>
              <a:t> 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produce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agree</a:t>
            </a:r>
            <a:r>
              <a:rPr sz="1200" dirty="0">
                <a:latin typeface="Times New Roman"/>
                <a:cs typeface="Times New Roman"/>
              </a:rPr>
              <a:t> with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major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testing they </a:t>
            </a:r>
            <a:r>
              <a:rPr sz="1200" spc="-5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169545" marR="4377055" algn="r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White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Black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Testing.</a:t>
            </a:r>
            <a:endParaRPr sz="1200">
              <a:latin typeface="Times New Roman"/>
              <a:cs typeface="Times New Roman"/>
            </a:endParaRPr>
          </a:p>
          <a:p>
            <a:pPr marL="241300" marR="4344035" lvl="1" indent="-241300" algn="r">
              <a:lnSpc>
                <a:spcPts val="1345"/>
              </a:lnSpc>
              <a:buAutoNum type="arabicPeriod" startAt="3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3723766"/>
            <a:ext cx="238125" cy="695325"/>
            <a:chOff x="914704" y="3723766"/>
            <a:chExt cx="238125" cy="695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3723766"/>
              <a:ext cx="237744" cy="169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3899026"/>
              <a:ext cx="237744" cy="1691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4074286"/>
              <a:ext cx="237744" cy="1691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4249546"/>
              <a:ext cx="237744" cy="16916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2004" y="891031"/>
            <a:ext cx="5758180" cy="353885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0325">
              <a:lnSpc>
                <a:spcPct val="9590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White 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sometimes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“Glass</a:t>
            </a:r>
            <a:r>
              <a:rPr sz="1200" dirty="0">
                <a:latin typeface="Times New Roman"/>
                <a:cs typeface="Times New Roman"/>
              </a:rPr>
              <a:t> box </a:t>
            </a:r>
            <a:r>
              <a:rPr sz="1200" spc="-5" dirty="0">
                <a:latin typeface="Times New Roman"/>
                <a:cs typeface="Times New Roman"/>
              </a:rPr>
              <a:t>testing”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test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 design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of the procedural design to drive the test </a:t>
            </a:r>
            <a:r>
              <a:rPr sz="1200" spc="-5" dirty="0">
                <a:latin typeface="Times New Roman"/>
                <a:cs typeface="Times New Roman"/>
              </a:rPr>
              <a:t>case. Using </a:t>
            </a:r>
            <a:r>
              <a:rPr sz="1200" dirty="0">
                <a:latin typeface="Times New Roman"/>
                <a:cs typeface="Times New Roman"/>
              </a:rPr>
              <a:t>white box testing methods,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tests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system)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module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exercised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once.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prevailing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parts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truth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falsity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7.4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Black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marL="12700" marR="151130">
              <a:lnSpc>
                <a:spcPct val="95900"/>
              </a:lnSpc>
              <a:spcBef>
                <a:spcPts val="25"/>
              </a:spcBef>
            </a:pPr>
            <a:r>
              <a:rPr sz="1200" spc="-5" dirty="0">
                <a:latin typeface="Times New Roman"/>
                <a:cs typeface="Times New Roman"/>
              </a:rPr>
              <a:t>Black</a:t>
            </a:r>
            <a:r>
              <a:rPr sz="1200" dirty="0">
                <a:latin typeface="Times New Roman"/>
                <a:cs typeface="Times New Roman"/>
              </a:rPr>
              <a:t> box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functional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black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 </a:t>
            </a:r>
            <a:r>
              <a:rPr sz="1200" spc="-5" dirty="0">
                <a:latin typeface="Times New Roman"/>
                <a:cs typeface="Times New Roman"/>
              </a:rPr>
              <a:t>enables </a:t>
            </a:r>
            <a:r>
              <a:rPr sz="1200" dirty="0">
                <a:latin typeface="Times New Roman"/>
                <a:cs typeface="Times New Roman"/>
              </a:rPr>
              <a:t>the software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 to derive a</a:t>
            </a:r>
            <a:r>
              <a:rPr sz="1200" spc="-5" dirty="0">
                <a:latin typeface="Times New Roman"/>
                <a:cs typeface="Times New Roman"/>
              </a:rPr>
              <a:t> set</a:t>
            </a:r>
            <a:r>
              <a:rPr sz="1200" dirty="0">
                <a:latin typeface="Times New Roman"/>
                <a:cs typeface="Times New Roman"/>
              </a:rPr>
              <a:t> of 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will fully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exercise 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Black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 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not</a:t>
            </a:r>
            <a:r>
              <a:rPr sz="1200" spc="-5" dirty="0">
                <a:latin typeface="Times New Roman"/>
                <a:cs typeface="Times New Roman"/>
              </a:rPr>
              <a:t>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alternative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white box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complementary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uncover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errors</a:t>
            </a:r>
            <a:r>
              <a:rPr sz="1200" dirty="0">
                <a:latin typeface="Times New Roman"/>
                <a:cs typeface="Times New Roman"/>
              </a:rPr>
              <a:t> than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 methods.</a:t>
            </a:r>
            <a:endParaRPr sz="1200">
              <a:latin typeface="Times New Roman"/>
              <a:cs typeface="Times New Roman"/>
            </a:endParaRPr>
          </a:p>
          <a:p>
            <a:pPr marL="169545">
              <a:lnSpc>
                <a:spcPts val="1350"/>
              </a:lnSpc>
            </a:pP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errors.</a:t>
            </a:r>
            <a:endParaRPr sz="1200">
              <a:latin typeface="Times New Roman"/>
              <a:cs typeface="Times New Roman"/>
            </a:endParaRPr>
          </a:p>
          <a:p>
            <a:pPr marL="169545" marR="3746500">
              <a:lnSpc>
                <a:spcPts val="138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errors.</a:t>
            </a:r>
            <a:endParaRPr sz="1200">
              <a:latin typeface="Times New Roman"/>
              <a:cs typeface="Times New Roman"/>
            </a:endParaRPr>
          </a:p>
          <a:p>
            <a:pPr marL="1695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Initializing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termination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0144" y="8043862"/>
            <a:ext cx="2217102" cy="332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447665" cy="877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CONTENTS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200" spc="-5" dirty="0">
                <a:latin typeface="Calibri"/>
                <a:cs typeface="Calibri"/>
              </a:rPr>
              <a:t>Chapter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1:</a:t>
            </a:r>
            <a:r>
              <a:rPr sz="1200" spc="-10" dirty="0">
                <a:latin typeface="Calibri"/>
                <a:cs typeface="Calibri"/>
              </a:rPr>
              <a:t> Introduction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Calibri"/>
                <a:cs typeface="Calibri"/>
              </a:rPr>
              <a:t>1.1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Overview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………………………………………………………………………………………………………1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1.2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Background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Study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…………………………………………………………………………………………1</a:t>
            </a:r>
            <a:endParaRPr sz="12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1.3 </a:t>
            </a:r>
            <a:r>
              <a:rPr sz="1200" spc="-10" dirty="0">
                <a:latin typeface="Calibri"/>
                <a:cs typeface="Calibri"/>
              </a:rPr>
              <a:t>Project </a:t>
            </a:r>
            <a:r>
              <a:rPr sz="1200" spc="-5" dirty="0">
                <a:latin typeface="Calibri"/>
                <a:cs typeface="Calibri"/>
              </a:rPr>
              <a:t>Planning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………………………………………………………………………………………….. </a:t>
            </a: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 marR="382270" indent="34925">
              <a:lnSpc>
                <a:spcPct val="1650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1.4 </a:t>
            </a:r>
            <a:r>
              <a:rPr sz="1200" spc="-5" dirty="0">
                <a:latin typeface="Calibri"/>
                <a:cs typeface="Calibri"/>
              </a:rPr>
              <a:t>Purposes ………………………………………………………………………………………………………2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Chapter</a:t>
            </a:r>
            <a:r>
              <a:rPr sz="1200" dirty="0">
                <a:latin typeface="Calibri"/>
                <a:cs typeface="Calibri"/>
              </a:rPr>
              <a:t> 2: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System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Design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Calibri"/>
                <a:cs typeface="Calibri"/>
              </a:rPr>
              <a:t>2.1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Design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………………………………………………………………………………………………………….3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2.2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Characteristics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……………………………………………………………………………………..3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2.3 </a:t>
            </a:r>
            <a:r>
              <a:rPr sz="1200" spc="-15" dirty="0">
                <a:latin typeface="Calibri"/>
                <a:cs typeface="Calibri"/>
              </a:rPr>
              <a:t>System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Information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Calibri"/>
                <a:cs typeface="Calibri"/>
              </a:rPr>
              <a:t>2.4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System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Analysis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2.5</a:t>
            </a:r>
            <a:r>
              <a:rPr sz="1200" spc="-5" dirty="0">
                <a:latin typeface="Calibri"/>
                <a:cs typeface="Calibri"/>
              </a:rPr>
              <a:t> Feasibility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Analysis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………………………………………………………………………………………..4</a:t>
            </a:r>
            <a:endParaRPr sz="1200">
              <a:latin typeface="Calibri"/>
              <a:cs typeface="Calibri"/>
            </a:endParaRPr>
          </a:p>
          <a:p>
            <a:pPr marL="12700" marR="366395">
              <a:lnSpc>
                <a:spcPct val="1650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2.6 </a:t>
            </a:r>
            <a:r>
              <a:rPr sz="1200" spc="-10" dirty="0">
                <a:latin typeface="Calibri"/>
                <a:cs typeface="Calibri"/>
              </a:rPr>
              <a:t>Context </a:t>
            </a:r>
            <a:r>
              <a:rPr sz="1200" spc="-5" dirty="0">
                <a:latin typeface="Calibri"/>
                <a:cs typeface="Calibri"/>
              </a:rPr>
              <a:t>Design ………………………………………………………………………………………………5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Chapter</a:t>
            </a:r>
            <a:r>
              <a:rPr sz="1200" dirty="0">
                <a:latin typeface="Calibri"/>
                <a:cs typeface="Calibri"/>
              </a:rPr>
              <a:t> 3: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Hardware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Software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Requirement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3.1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Hardware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Required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………………………………………………………………………………………6</a:t>
            </a:r>
            <a:endParaRPr sz="1200">
              <a:latin typeface="Calibri"/>
              <a:cs typeface="Calibri"/>
            </a:endParaRPr>
          </a:p>
          <a:p>
            <a:pPr marL="12700" marR="575310">
              <a:lnSpc>
                <a:spcPct val="1650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3.2 </a:t>
            </a:r>
            <a:r>
              <a:rPr sz="1200" spc="-10" dirty="0">
                <a:latin typeface="Calibri"/>
                <a:cs typeface="Calibri"/>
              </a:rPr>
              <a:t>Software Required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……………………………………………………………………………………6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Chapter</a:t>
            </a:r>
            <a:r>
              <a:rPr sz="1200" dirty="0">
                <a:latin typeface="Calibri"/>
                <a:cs typeface="Calibri"/>
              </a:rPr>
              <a:t> 4: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Tools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the Project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Calibri"/>
                <a:cs typeface="Calibri"/>
              </a:rPr>
              <a:t>4.1</a:t>
            </a:r>
            <a:r>
              <a:rPr sz="1200" spc="-25" dirty="0">
                <a:latin typeface="Calibri"/>
                <a:cs typeface="Calibri"/>
              </a:rPr>
              <a:t> Tools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……………………………………………………………………………………………………………7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4.2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XAMPP ……………………………………………………………………………………………7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4.3</a:t>
            </a:r>
            <a:r>
              <a:rPr sz="1200" spc="-5" dirty="0">
                <a:latin typeface="Calibri"/>
                <a:cs typeface="Calibri"/>
              </a:rPr>
              <a:t> What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included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XAMPP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………………………………………………………………………….7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Calibri"/>
                <a:cs typeface="Calibri"/>
              </a:rPr>
              <a:t>4.4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HTML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……………………………………………………………………………………………………………8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4.5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CSS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……………………………………………………………………………………………………………….8</a:t>
            </a:r>
            <a:endParaRPr sz="1200">
              <a:latin typeface="Calibri"/>
              <a:cs typeface="Calibri"/>
            </a:endParaRPr>
          </a:p>
          <a:p>
            <a:pPr marL="12700" marR="437515">
              <a:lnSpc>
                <a:spcPct val="165200"/>
              </a:lnSpc>
              <a:spcBef>
                <a:spcPts val="10"/>
              </a:spcBef>
            </a:pPr>
            <a:r>
              <a:rPr sz="1200" spc="-5" dirty="0">
                <a:latin typeface="Calibri"/>
                <a:cs typeface="Calibri"/>
              </a:rPr>
              <a:t>4.6MySQL ………………………………………………………………………………………………………….9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Chapter</a:t>
            </a:r>
            <a:r>
              <a:rPr sz="1200" dirty="0">
                <a:latin typeface="Calibri"/>
                <a:cs typeface="Calibri"/>
              </a:rPr>
              <a:t> 5: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5" dirty="0">
                <a:latin typeface="Calibri"/>
                <a:cs typeface="Calibri"/>
              </a:rPr>
              <a:t>Project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Database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Table5.1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spc="-5" dirty="0">
                <a:latin typeface="Calibri"/>
                <a:cs typeface="Calibri"/>
              </a:rPr>
              <a:t>Database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Design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……………………………………………………………………………………………10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5.2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20" dirty="0">
                <a:latin typeface="Calibri"/>
                <a:cs typeface="Calibri"/>
              </a:rPr>
              <a:t>Table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List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………………………………………………………………………………………………….11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Calibri"/>
                <a:cs typeface="Calibri"/>
              </a:rPr>
              <a:t>5.3</a:t>
            </a:r>
            <a:r>
              <a:rPr sz="1200" spc="-5" dirty="0">
                <a:latin typeface="Calibri"/>
                <a:cs typeface="Calibri"/>
              </a:rPr>
              <a:t> Admin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table</a:t>
            </a:r>
            <a:r>
              <a:rPr sz="1200" spc="-5" dirty="0">
                <a:latin typeface="Calibri"/>
                <a:cs typeface="Calibri"/>
              </a:rPr>
              <a:t> …………………………………………………………………………………………………..11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5.4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Category</a:t>
            </a:r>
            <a:r>
              <a:rPr sz="1200" spc="-5" dirty="0">
                <a:latin typeface="Calibri"/>
                <a:cs typeface="Calibri"/>
              </a:rPr>
              <a:t> table ………………………………………………………………………………………………………11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79"/>
            <a:ext cx="5220335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5.5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Product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table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…………………………………………………………………………………………………12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5.6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Category </a:t>
            </a:r>
            <a:r>
              <a:rPr sz="1200" spc="-5" dirty="0">
                <a:latin typeface="Calibri"/>
                <a:cs typeface="Calibri"/>
              </a:rPr>
              <a:t>table ……………………………………………………………………………………………….12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Calibri"/>
                <a:cs typeface="Calibri"/>
              </a:rPr>
              <a:t>5.7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Brand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table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…………………………………………………………………………………………………….13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5.8</a:t>
            </a:r>
            <a:r>
              <a:rPr sz="1200" spc="-5" dirty="0">
                <a:latin typeface="Calibri"/>
                <a:cs typeface="Calibri"/>
              </a:rPr>
              <a:t> Cart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……………………………………………………………………………………………………….13</a:t>
            </a:r>
            <a:endParaRPr sz="1200">
              <a:latin typeface="Calibri"/>
              <a:cs typeface="Calibri"/>
            </a:endParaRPr>
          </a:p>
          <a:p>
            <a:pPr marL="12700" marR="26034">
              <a:lnSpc>
                <a:spcPct val="1650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5.9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Order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table</a:t>
            </a:r>
            <a:r>
              <a:rPr sz="1200" spc="-5" dirty="0">
                <a:latin typeface="Calibri"/>
                <a:cs typeface="Calibri"/>
              </a:rPr>
              <a:t> …………………………………………………………………………………………………....13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Chapter</a:t>
            </a:r>
            <a:r>
              <a:rPr sz="1200" dirty="0">
                <a:latin typeface="Calibri"/>
                <a:cs typeface="Calibri"/>
              </a:rPr>
              <a:t> 6:</a:t>
            </a:r>
            <a:r>
              <a:rPr sz="1200" spc="-5" dirty="0">
                <a:latin typeface="Calibri"/>
                <a:cs typeface="Calibri"/>
              </a:rPr>
              <a:t> Project Model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View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6.1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page……………………………………………………………………………………………………14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Calibri"/>
                <a:cs typeface="Calibri"/>
              </a:rPr>
              <a:t>6.2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Single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</a:t>
            </a:r>
            <a:r>
              <a:rPr sz="1200" spc="-5" dirty="0">
                <a:latin typeface="Calibri"/>
                <a:cs typeface="Calibri"/>
              </a:rPr>
              <a:t> page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……………………………………………………………………………………….14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6.3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Cart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……………………………………………………………………………………………………….14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Calibri"/>
                <a:cs typeface="Calibri"/>
              </a:rPr>
              <a:t>6.4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Checkout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page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……………………………………………………………………………………………….15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6.5 </a:t>
            </a:r>
            <a:r>
              <a:rPr sz="1200" spc="-5" dirty="0">
                <a:latin typeface="Calibri"/>
                <a:cs typeface="Calibri"/>
              </a:rPr>
              <a:t>Admin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login </a:t>
            </a:r>
            <a:r>
              <a:rPr sz="1200" spc="-5" dirty="0">
                <a:latin typeface="Calibri"/>
                <a:cs typeface="Calibri"/>
              </a:rPr>
              <a:t>page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…………………………………………………………………………………………..15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6.6</a:t>
            </a:r>
            <a:r>
              <a:rPr sz="1200" spc="-5" dirty="0">
                <a:latin typeface="Calibri"/>
                <a:cs typeface="Calibri"/>
              </a:rPr>
              <a:t> Add </a:t>
            </a:r>
            <a:r>
              <a:rPr sz="1200" spc="-10" dirty="0">
                <a:latin typeface="Calibri"/>
                <a:cs typeface="Calibri"/>
              </a:rPr>
              <a:t>Brand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page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……………………………………………………………………………………………..16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Calibri"/>
                <a:cs typeface="Calibri"/>
              </a:rPr>
              <a:t>6.7 </a:t>
            </a:r>
            <a:r>
              <a:rPr sz="1200" spc="-10" dirty="0">
                <a:latin typeface="Calibri"/>
                <a:cs typeface="Calibri"/>
              </a:rPr>
              <a:t>Brand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List </a:t>
            </a:r>
            <a:r>
              <a:rPr sz="1200" spc="-5" dirty="0">
                <a:latin typeface="Calibri"/>
                <a:cs typeface="Calibri"/>
              </a:rPr>
              <a:t>page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………………………………………………………………………………………………17</a:t>
            </a:r>
            <a:endParaRPr sz="1200">
              <a:latin typeface="Calibri"/>
              <a:cs typeface="Calibri"/>
            </a:endParaRPr>
          </a:p>
          <a:p>
            <a:pPr marL="12700" marR="33655">
              <a:lnSpc>
                <a:spcPts val="2390"/>
              </a:lnSpc>
              <a:spcBef>
                <a:spcPts val="225"/>
              </a:spcBef>
            </a:pPr>
            <a:r>
              <a:rPr sz="1200" dirty="0">
                <a:latin typeface="Calibri"/>
                <a:cs typeface="Calibri"/>
              </a:rPr>
              <a:t>6.8 </a:t>
            </a:r>
            <a:r>
              <a:rPr sz="1200" spc="-5" dirty="0">
                <a:latin typeface="Calibri"/>
                <a:cs typeface="Calibri"/>
              </a:rPr>
              <a:t>Add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Category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page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…………………………………………………………………………………………17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Chapter</a:t>
            </a:r>
            <a:r>
              <a:rPr sz="1200" dirty="0">
                <a:latin typeface="Calibri"/>
                <a:cs typeface="Calibri"/>
              </a:rPr>
              <a:t> 7: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Software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sz="1200" dirty="0">
                <a:latin typeface="Calibri"/>
                <a:cs typeface="Calibri"/>
              </a:rPr>
              <a:t>7.1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Needed……………………………………………..18 </a:t>
            </a:r>
            <a:r>
              <a:rPr sz="1200" dirty="0">
                <a:latin typeface="Times New Roman"/>
                <a:cs typeface="Times New Roman"/>
              </a:rPr>
              <a:t> 7.2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Strategy…………………………………………………………………19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8538717"/>
            <a:ext cx="238125" cy="870585"/>
            <a:chOff x="914704" y="8538717"/>
            <a:chExt cx="238125" cy="870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8538717"/>
              <a:ext cx="237744" cy="1691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8713977"/>
              <a:ext cx="237744" cy="1691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8889237"/>
              <a:ext cx="237744" cy="1691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9064497"/>
              <a:ext cx="237744" cy="169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9239757"/>
              <a:ext cx="237744" cy="1691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2004" y="894079"/>
            <a:ext cx="5756910" cy="870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h</a:t>
            </a:r>
            <a:r>
              <a:rPr sz="1200" b="1" spc="-5" dirty="0">
                <a:latin typeface="Calibri"/>
                <a:cs typeface="Calibri"/>
              </a:rPr>
              <a:t>a</a:t>
            </a:r>
            <a:r>
              <a:rPr sz="1200" b="1" spc="-10" dirty="0">
                <a:latin typeface="Calibri"/>
                <a:cs typeface="Calibri"/>
              </a:rPr>
              <a:t>p</a:t>
            </a:r>
            <a:r>
              <a:rPr sz="1200" b="1" spc="-20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One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spc="-5" dirty="0"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  <a:p>
            <a:pPr marL="241300" lvl="1" indent="-228600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Overview</a:t>
            </a:r>
            <a:endParaRPr sz="1200">
              <a:latin typeface="Calibri"/>
              <a:cs typeface="Calibri"/>
            </a:endParaRPr>
          </a:p>
          <a:p>
            <a:pPr marL="12700" marR="210185" algn="just">
              <a:lnSpc>
                <a:spcPct val="110000"/>
              </a:lnSpc>
              <a:spcBef>
                <a:spcPts val="810"/>
              </a:spcBef>
            </a:pPr>
            <a:r>
              <a:rPr sz="1100" spc="-5" dirty="0">
                <a:latin typeface="Calibri"/>
                <a:cs typeface="Calibri"/>
              </a:rPr>
              <a:t>The "Online </a:t>
            </a:r>
            <a:r>
              <a:rPr sz="1100" spc="-10" dirty="0">
                <a:latin typeface="Calibri"/>
                <a:cs typeface="Calibri"/>
              </a:rPr>
              <a:t>E-commerce </a:t>
            </a:r>
            <a:r>
              <a:rPr sz="1100" spc="-15" dirty="0">
                <a:latin typeface="Calibri"/>
                <a:cs typeface="Calibri"/>
              </a:rPr>
              <a:t>Web </a:t>
            </a:r>
            <a:r>
              <a:rPr sz="1100" spc="-5" dirty="0">
                <a:latin typeface="Calibri"/>
                <a:cs typeface="Calibri"/>
              </a:rPr>
              <a:t>application" Services </a:t>
            </a:r>
            <a:r>
              <a:rPr sz="1100" dirty="0">
                <a:latin typeface="Calibri"/>
                <a:cs typeface="Calibri"/>
              </a:rPr>
              <a:t>division </a:t>
            </a:r>
            <a:r>
              <a:rPr sz="1100" spc="-5" dirty="0">
                <a:latin typeface="Calibri"/>
                <a:cs typeface="Calibri"/>
              </a:rPr>
              <a:t>aspires </a:t>
            </a:r>
            <a:r>
              <a:rPr sz="1100" spc="-15" dirty="0">
                <a:latin typeface="Calibri"/>
                <a:cs typeface="Calibri"/>
              </a:rPr>
              <a:t>to offer </a:t>
            </a:r>
            <a:r>
              <a:rPr sz="1100" spc="-5" dirty="0">
                <a:latin typeface="Calibri"/>
                <a:cs typeface="Calibri"/>
              </a:rPr>
              <a:t>solutions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build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transmit </a:t>
            </a:r>
            <a:r>
              <a:rPr sz="1100" dirty="0">
                <a:latin typeface="Calibri"/>
                <a:cs typeface="Calibri"/>
              </a:rPr>
              <a:t>in a </a:t>
            </a:r>
            <a:r>
              <a:rPr sz="1100" spc="-5" dirty="0">
                <a:latin typeface="Calibri"/>
                <a:cs typeface="Calibri"/>
              </a:rPr>
              <a:t>simple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effective </a:t>
            </a:r>
            <a:r>
              <a:rPr sz="1100" spc="-5" dirty="0">
                <a:latin typeface="Calibri"/>
                <a:cs typeface="Calibri"/>
              </a:rPr>
              <a:t>method </a:t>
            </a:r>
            <a:r>
              <a:rPr sz="1100" dirty="0">
                <a:latin typeface="Calibri"/>
                <a:cs typeface="Calibri"/>
              </a:rPr>
              <a:t>in the </a:t>
            </a:r>
            <a:r>
              <a:rPr sz="1100" spc="-5" dirty="0">
                <a:latin typeface="Calibri"/>
                <a:cs typeface="Calibri"/>
              </a:rPr>
              <a:t>digital </a:t>
            </a:r>
            <a:r>
              <a:rPr sz="1100" spc="-10" dirty="0">
                <a:latin typeface="Calibri"/>
                <a:cs typeface="Calibri"/>
              </a:rPr>
              <a:t>era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aid in </a:t>
            </a:r>
            <a:r>
              <a:rPr sz="1100" spc="-5" dirty="0">
                <a:latin typeface="Calibri"/>
                <a:cs typeface="Calibri"/>
              </a:rPr>
              <a:t>lowering human pressure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time.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offers</a:t>
            </a:r>
            <a:r>
              <a:rPr sz="1100" spc="-5" dirty="0">
                <a:latin typeface="Calibri"/>
                <a:cs typeface="Calibri"/>
              </a:rPr>
              <a:t> services such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digitization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analogue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artefacts,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metadata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management,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50"/>
              </a:lnSpc>
              <a:spcBef>
                <a:spcPts val="60"/>
              </a:spcBef>
            </a:pPr>
            <a:r>
              <a:rPr sz="1100" spc="-5" dirty="0">
                <a:latin typeface="Calibri"/>
                <a:cs typeface="Calibri"/>
              </a:rPr>
              <a:t>digital preservation,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discovery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access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digital collections to support shop collections, digital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initiatives,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external partner institution digital projects.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10" dirty="0">
                <a:latin typeface="Calibri"/>
                <a:cs typeface="Calibri"/>
              </a:rPr>
              <a:t>website </a:t>
            </a:r>
            <a:r>
              <a:rPr sz="1100" spc="-5" dirty="0">
                <a:latin typeface="Calibri"/>
                <a:cs typeface="Calibri"/>
              </a:rPr>
              <a:t>called </a:t>
            </a:r>
            <a:r>
              <a:rPr sz="1100" spc="-10" dirty="0">
                <a:latin typeface="Calibri"/>
                <a:cs typeface="Calibri"/>
              </a:rPr>
              <a:t>"Ecomm" </a:t>
            </a:r>
            <a:r>
              <a:rPr sz="1100" spc="-5" dirty="0">
                <a:latin typeface="Calibri"/>
                <a:cs typeface="Calibri"/>
              </a:rPr>
              <a:t>was </a:t>
            </a:r>
            <a:r>
              <a:rPr sz="1100" spc="-10" dirty="0">
                <a:latin typeface="Calibri"/>
                <a:cs typeface="Calibri"/>
              </a:rPr>
              <a:t>created </a:t>
            </a:r>
            <a:r>
              <a:rPr sz="1100" spc="-15" dirty="0">
                <a:latin typeface="Calibri"/>
                <a:cs typeface="Calibri"/>
              </a:rPr>
              <a:t>for 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 </a:t>
            </a:r>
            <a:r>
              <a:rPr sz="1100" spc="-10" dirty="0">
                <a:latin typeface="Calibri"/>
                <a:cs typeface="Calibri"/>
              </a:rPr>
              <a:t>operating systems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aim of </a:t>
            </a:r>
            <a:r>
              <a:rPr sz="1100" spc="-5" dirty="0">
                <a:latin typeface="Calibri"/>
                <a:cs typeface="Calibri"/>
              </a:rPr>
              <a:t>assisting </a:t>
            </a:r>
            <a:r>
              <a:rPr sz="1100" spc="-10" dirty="0">
                <a:latin typeface="Calibri"/>
                <a:cs typeface="Calibri"/>
              </a:rPr>
              <a:t>users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maintaining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organising </a:t>
            </a:r>
            <a:r>
              <a:rPr sz="1100" dirty="0">
                <a:latin typeface="Calibri"/>
                <a:cs typeface="Calibri"/>
              </a:rPr>
              <a:t>virtual </a:t>
            </a:r>
            <a:r>
              <a:rPr sz="1100" spc="-5" dirty="0">
                <a:latin typeface="Calibri"/>
                <a:cs typeface="Calibri"/>
              </a:rPr>
              <a:t>shops. </a:t>
            </a:r>
            <a:r>
              <a:rPr sz="1100" dirty="0">
                <a:latin typeface="Calibri"/>
                <a:cs typeface="Calibri"/>
              </a:rPr>
              <a:t>Both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novice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seasoned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users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find</a:t>
            </a:r>
            <a:r>
              <a:rPr sz="1100" dirty="0">
                <a:latin typeface="Calibri"/>
                <a:cs typeface="Calibri"/>
              </a:rPr>
              <a:t> this</a:t>
            </a:r>
            <a:r>
              <a:rPr sz="1100" spc="-10" dirty="0">
                <a:latin typeface="Calibri"/>
                <a:cs typeface="Calibri"/>
              </a:rPr>
              <a:t> program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 be simple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recognisable,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well-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designed, 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appealing </a:t>
            </a:r>
            <a:r>
              <a:rPr sz="1100" spc="-5" dirty="0">
                <a:latin typeface="Calibri"/>
                <a:cs typeface="Calibri"/>
              </a:rPr>
              <a:t>user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interface,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5" dirty="0">
                <a:latin typeface="Calibri"/>
                <a:cs typeface="Calibri"/>
              </a:rPr>
              <a:t> well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robust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reporting</a:t>
            </a:r>
            <a:r>
              <a:rPr sz="1100" dirty="0">
                <a:latin typeface="Calibri"/>
                <a:cs typeface="Calibri"/>
              </a:rPr>
              <a:t> and </a:t>
            </a:r>
            <a:r>
              <a:rPr sz="1100" spc="-5" dirty="0">
                <a:latin typeface="Calibri"/>
                <a:cs typeface="Calibri"/>
              </a:rPr>
              <a:t>searching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functions.</a:t>
            </a:r>
            <a:endParaRPr sz="1100">
              <a:latin typeface="Calibri"/>
              <a:cs typeface="Calibri"/>
            </a:endParaRPr>
          </a:p>
          <a:p>
            <a:pPr marL="241300" lvl="1" indent="-228600">
              <a:lnSpc>
                <a:spcPct val="100000"/>
              </a:lnSpc>
              <a:spcBef>
                <a:spcPts val="935"/>
              </a:spcBef>
              <a:buAutoNum type="arabicPeriod" startAt="2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Background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Study</a:t>
            </a:r>
            <a:endParaRPr sz="1200">
              <a:latin typeface="Calibri"/>
              <a:cs typeface="Calibri"/>
            </a:endParaRPr>
          </a:p>
          <a:p>
            <a:pPr marL="12700" marR="236220">
              <a:lnSpc>
                <a:spcPct val="101800"/>
              </a:lnSpc>
              <a:spcBef>
                <a:spcPts val="915"/>
              </a:spcBef>
            </a:pPr>
            <a:r>
              <a:rPr sz="1100" spc="-10" dirty="0">
                <a:latin typeface="Calibri"/>
                <a:cs typeface="Calibri"/>
              </a:rPr>
              <a:t>E-commerce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snappily </a:t>
            </a:r>
            <a:r>
              <a:rPr sz="1100" spc="-10" dirty="0">
                <a:latin typeface="Calibri"/>
                <a:cs typeface="Calibri"/>
              </a:rPr>
              <a:t>getting</a:t>
            </a:r>
            <a:r>
              <a:rPr sz="1100" dirty="0">
                <a:latin typeface="Calibri"/>
                <a:cs typeface="Calibri"/>
              </a:rPr>
              <a:t> 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recognised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extensively utilised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business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model.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further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further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businesses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websites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capability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conducting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marketable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deals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over</a:t>
            </a:r>
            <a:r>
              <a:rPr sz="1100" dirty="0">
                <a:latin typeface="Calibri"/>
                <a:cs typeface="Calibri"/>
              </a:rPr>
              <a:t> the</a:t>
            </a:r>
            <a:endParaRPr sz="1100">
              <a:latin typeface="Calibri"/>
              <a:cs typeface="Calibri"/>
            </a:endParaRPr>
          </a:p>
          <a:p>
            <a:pPr marL="12700" marR="30480">
              <a:lnSpc>
                <a:spcPct val="101800"/>
              </a:lnSpc>
            </a:pPr>
            <a:r>
              <a:rPr sz="1100" spc="-5" dirty="0">
                <a:latin typeface="Calibri"/>
                <a:cs typeface="Calibri"/>
              </a:rPr>
              <a:t>internet.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It's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respectable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argue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purchasing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getting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more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wide.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design's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produce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general-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purposee-commerce </a:t>
            </a:r>
            <a:r>
              <a:rPr sz="1100" spc="-10" dirty="0">
                <a:latin typeface="Calibri"/>
                <a:cs typeface="Calibri"/>
              </a:rPr>
              <a:t>store </a:t>
            </a:r>
            <a:r>
              <a:rPr sz="1100" spc="-5" dirty="0">
                <a:latin typeface="Calibri"/>
                <a:cs typeface="Calibri"/>
              </a:rPr>
              <a:t>where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any </a:t>
            </a:r>
            <a:r>
              <a:rPr sz="1100" spc="-5" dirty="0">
                <a:latin typeface="Calibri"/>
                <a:cs typeface="Calibri"/>
              </a:rPr>
              <a:t>goods(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similar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books,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CDs,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computers,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mobile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phones,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electrical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bias,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home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appliances) </a:t>
            </a:r>
            <a:r>
              <a:rPr sz="1100" spc="-10" dirty="0">
                <a:latin typeface="Calibri"/>
                <a:cs typeface="Calibri"/>
              </a:rPr>
              <a:t>may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bought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from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comfort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one's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home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over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Internet. </a:t>
            </a:r>
            <a:r>
              <a:rPr sz="1100" spc="-10" dirty="0">
                <a:latin typeface="Calibri"/>
                <a:cs typeface="Calibri"/>
              </a:rPr>
              <a:t>still,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sake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perpetration,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5" dirty="0">
                <a:latin typeface="Calibri"/>
                <a:cs typeface="Calibri"/>
              </a:rPr>
              <a:t> study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concentrate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endParaRPr sz="1100">
              <a:latin typeface="Calibri"/>
              <a:cs typeface="Calibri"/>
            </a:endParaRPr>
          </a:p>
          <a:p>
            <a:pPr marL="12700" marR="97155">
              <a:lnSpc>
                <a:spcPct val="99800"/>
              </a:lnSpc>
              <a:spcBef>
                <a:spcPts val="25"/>
              </a:spcBef>
            </a:pPr>
            <a:r>
              <a:rPr sz="1100" spc="-5" dirty="0">
                <a:latin typeface="Calibri"/>
                <a:cs typeface="Calibri"/>
              </a:rPr>
              <a:t>ecommerce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business.</a:t>
            </a:r>
            <a:r>
              <a:rPr sz="1100" dirty="0">
                <a:latin typeface="Calibri"/>
                <a:cs typeface="Calibri"/>
              </a:rPr>
              <a:t> 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virtual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store </a:t>
            </a:r>
            <a:r>
              <a:rPr sz="1100" dirty="0">
                <a:latin typeface="Calibri"/>
                <a:cs typeface="Calibri"/>
              </a:rPr>
              <a:t>on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Internet where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guests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roster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5" dirty="0">
                <a:latin typeface="Calibri"/>
                <a:cs typeface="Calibri"/>
              </a:rPr>
              <a:t> pick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goods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interest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known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store.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chosen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products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gathered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 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shopping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wain.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Usually,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customer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asked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select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billing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address,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shipping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address, </a:t>
            </a:r>
            <a:r>
              <a:rPr sz="1100" dirty="0">
                <a:latin typeface="Times New Roman"/>
                <a:cs typeface="Times New Roman"/>
              </a:rPr>
              <a:t> shipping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option,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payment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information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credit </a:t>
            </a:r>
            <a:r>
              <a:rPr sz="1100" spc="-5" dirty="0">
                <a:latin typeface="Times New Roman"/>
                <a:cs typeface="Times New Roman"/>
              </a:rPr>
              <a:t>card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email notification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sent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customer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 soon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order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placed.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3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endParaRPr sz="1200">
              <a:latin typeface="Times New Roman"/>
              <a:cs typeface="Times New Roman"/>
            </a:endParaRPr>
          </a:p>
          <a:p>
            <a:pPr marL="12700" marR="8890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component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timetables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Gantt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afterwards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progress</a:t>
            </a:r>
            <a:r>
              <a:rPr sz="1200" dirty="0">
                <a:latin typeface="Times New Roman"/>
                <a:cs typeface="Times New Roman"/>
              </a:rPr>
              <a:t> 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terrain.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Initially,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compass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styles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determined.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colourful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jobs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noted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arranged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breakdown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dependencies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jobs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defined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crucial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identified.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dirty="0">
                <a:latin typeface="Times New Roman"/>
                <a:cs typeface="Times New Roman"/>
              </a:rPr>
              <a:t> software may be</a:t>
            </a:r>
            <a:r>
              <a:rPr sz="1200" spc="-5" dirty="0">
                <a:latin typeface="Times New Roman"/>
                <a:cs typeface="Times New Roman"/>
              </a:rPr>
              <a:t> used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-5" dirty="0">
                <a:latin typeface="Times New Roman"/>
                <a:cs typeface="Times New Roman"/>
              </a:rPr>
              <a:t> float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relax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schedule.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coffers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approximated,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resource,</a:t>
            </a:r>
            <a:r>
              <a:rPr sz="1200" dirty="0">
                <a:latin typeface="Times New Roman"/>
                <a:cs typeface="Times New Roman"/>
              </a:rPr>
              <a:t> yielding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overall</a:t>
            </a:r>
            <a:r>
              <a:rPr sz="1200" dirty="0">
                <a:latin typeface="Times New Roman"/>
                <a:cs typeface="Times New Roman"/>
              </a:rPr>
              <a:t> design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still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4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Purposes</a:t>
            </a:r>
            <a:endParaRPr sz="1200">
              <a:latin typeface="Times New Roman"/>
              <a:cs typeface="Times New Roman"/>
            </a:endParaRPr>
          </a:p>
          <a:p>
            <a:pPr marL="12700" marR="19113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members.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managed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manpower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previously.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shop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manner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handled</a:t>
            </a:r>
            <a:r>
              <a:rPr sz="1200" dirty="0">
                <a:latin typeface="Times New Roman"/>
                <a:cs typeface="Times New Roman"/>
              </a:rPr>
              <a:t> smoothly.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matters</a:t>
            </a:r>
            <a:endParaRPr sz="1200">
              <a:latin typeface="Times New Roman"/>
              <a:cs typeface="Times New Roman"/>
            </a:endParaRPr>
          </a:p>
          <a:p>
            <a:pPr marL="169545" marR="330263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Automation of </a:t>
            </a:r>
            <a:r>
              <a:rPr sz="1200" spc="-5" dirty="0">
                <a:latin typeface="Times New Roman"/>
                <a:cs typeface="Times New Roman"/>
              </a:rPr>
              <a:t>product manipulation.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Buying</a:t>
            </a:r>
            <a:r>
              <a:rPr sz="1200" spc="-5" dirty="0">
                <a:latin typeface="Times New Roman"/>
                <a:cs typeface="Times New Roman"/>
              </a:rPr>
              <a:t> products.</a:t>
            </a:r>
            <a:endParaRPr sz="1200">
              <a:latin typeface="Times New Roman"/>
              <a:cs typeface="Times New Roman"/>
            </a:endParaRPr>
          </a:p>
          <a:p>
            <a:pPr marL="169545" marR="24815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manage </a:t>
            </a:r>
            <a:r>
              <a:rPr sz="1200" dirty="0">
                <a:latin typeface="Times New Roman"/>
                <a:cs typeface="Times New Roman"/>
              </a:rPr>
              <a:t>information of </a:t>
            </a:r>
            <a:r>
              <a:rPr sz="1200" spc="-5" dirty="0">
                <a:latin typeface="Times New Roman"/>
                <a:cs typeface="Times New Roman"/>
              </a:rPr>
              <a:t>different types </a:t>
            </a:r>
            <a:r>
              <a:rPr sz="1200" dirty="0">
                <a:latin typeface="Times New Roman"/>
                <a:cs typeface="Times New Roman"/>
              </a:rPr>
              <a:t>of items.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Consistently</a:t>
            </a:r>
            <a:r>
              <a:rPr sz="1200" spc="-5" dirty="0">
                <a:latin typeface="Times New Roman"/>
                <a:cs typeface="Times New Roman"/>
              </a:rPr>
              <a:t> update information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item.</a:t>
            </a:r>
            <a:endParaRPr sz="1200">
              <a:latin typeface="Times New Roman"/>
              <a:cs typeface="Times New Roman"/>
            </a:endParaRPr>
          </a:p>
          <a:p>
            <a:pPr marL="12700" marR="1791335" indent="1187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Managing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authorized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password.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Manages database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325745" cy="13195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202430">
              <a:lnSpc>
                <a:spcPts val="1610"/>
              </a:lnSpc>
              <a:spcBef>
                <a:spcPts val="215"/>
              </a:spcBef>
            </a:pPr>
            <a:r>
              <a:rPr sz="1400" b="1" spc="-5" dirty="0">
                <a:latin typeface="Times New Roman"/>
                <a:cs typeface="Times New Roman"/>
              </a:rPr>
              <a:t>Chapter Two </a:t>
            </a:r>
            <a:r>
              <a:rPr sz="1400" b="1" dirty="0">
                <a:latin typeface="Times New Roman"/>
                <a:cs typeface="Times New Roman"/>
              </a:rPr>
              <a:t> System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200" dirty="0">
                <a:latin typeface="Times New Roman"/>
                <a:cs typeface="Times New Roman"/>
              </a:rPr>
              <a:t>2.1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parts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,MYSQL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APACHE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XAMPP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704" y="8860281"/>
            <a:ext cx="238125" cy="695325"/>
            <a:chOff x="914704" y="8860281"/>
            <a:chExt cx="238125" cy="695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8860281"/>
              <a:ext cx="237744" cy="1691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9035541"/>
              <a:ext cx="237744" cy="1691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9210801"/>
              <a:ext cx="237744" cy="1691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9386010"/>
              <a:ext cx="237744" cy="1691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2004" y="6721220"/>
            <a:ext cx="5743575" cy="284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Characteristics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9590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email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password.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profile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find various </a:t>
            </a:r>
            <a:r>
              <a:rPr sz="1200" spc="-5" dirty="0">
                <a:latin typeface="Times New Roman"/>
                <a:cs typeface="Times New Roman"/>
              </a:rPr>
              <a:t>products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dirty="0">
                <a:latin typeface="Times New Roman"/>
                <a:cs typeface="Times New Roman"/>
              </a:rPr>
              <a:t> 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products 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the</a:t>
            </a:r>
            <a:r>
              <a:rPr sz="1200" spc="-5" dirty="0">
                <a:latin typeface="Times New Roman"/>
                <a:cs typeface="Times New Roman"/>
              </a:rPr>
              <a:t> search</a:t>
            </a:r>
            <a:r>
              <a:rPr sz="1200" dirty="0">
                <a:latin typeface="Times New Roman"/>
                <a:cs typeface="Times New Roman"/>
              </a:rPr>
              <a:t> option </a:t>
            </a:r>
            <a:r>
              <a:rPr sz="1200" spc="-5" dirty="0">
                <a:latin typeface="Times New Roman"/>
                <a:cs typeface="Times New Roman"/>
              </a:rPr>
              <a:t>easily.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spcBef>
                <a:spcPts val="5"/>
              </a:spcBef>
              <a:buAutoNum type="arabicPeriod" startAt="3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marL="12700" marR="13779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dirty="0">
                <a:latin typeface="Times New Roman"/>
                <a:cs typeface="Times New Roman"/>
              </a:rPr>
              <a:t> 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members,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dirty="0">
                <a:latin typeface="Times New Roman"/>
                <a:cs typeface="Times New Roman"/>
              </a:rPr>
              <a:t> products,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dirty="0">
                <a:latin typeface="Times New Roman"/>
                <a:cs typeface="Times New Roman"/>
              </a:rPr>
              <a:t> products,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 edit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information,</a:t>
            </a:r>
            <a:r>
              <a:rPr sz="1200" dirty="0">
                <a:latin typeface="Times New Roman"/>
                <a:cs typeface="Times New Roman"/>
              </a:rPr>
              <a:t> buy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</a:t>
            </a:r>
            <a:r>
              <a:rPr sz="1200" dirty="0">
                <a:latin typeface="Times New Roman"/>
                <a:cs typeface="Times New Roman"/>
              </a:rPr>
              <a:t> in quick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advantages:</a:t>
            </a:r>
            <a:endParaRPr sz="1200">
              <a:latin typeface="Times New Roman"/>
              <a:cs typeface="Times New Roman"/>
            </a:endParaRPr>
          </a:p>
          <a:p>
            <a:pPr marL="169545" marR="416687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User-friendly interface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 access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 facility</a:t>
            </a:r>
            <a:endParaRPr sz="1200">
              <a:latin typeface="Times New Roman"/>
              <a:cs typeface="Times New Roman"/>
            </a:endParaRPr>
          </a:p>
          <a:p>
            <a:pPr marL="169545" algn="just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478" y="2199512"/>
            <a:ext cx="4813007" cy="41597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2321305"/>
            <a:ext cx="238125" cy="870585"/>
            <a:chOff x="914704" y="2321305"/>
            <a:chExt cx="238125" cy="870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2321305"/>
              <a:ext cx="237744" cy="169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2496565"/>
              <a:ext cx="237744" cy="1691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2671825"/>
              <a:ext cx="237744" cy="1691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2847085"/>
              <a:ext cx="237744" cy="169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3022345"/>
              <a:ext cx="237744" cy="1691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2004" y="891031"/>
            <a:ext cx="5742940" cy="616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ts val="1410"/>
              </a:lnSpc>
              <a:spcBef>
                <a:spcPts val="100"/>
              </a:spcBef>
              <a:buAutoNum type="arabicPeriod" startAt="4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marL="12700" marR="74295">
              <a:lnSpc>
                <a:spcPts val="1380"/>
              </a:lnSpc>
              <a:spcBef>
                <a:spcPts val="65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refers 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examining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situation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intent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5" dirty="0">
                <a:latin typeface="Times New Roman"/>
                <a:cs typeface="Times New Roman"/>
              </a:rPr>
              <a:t> better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procedures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replace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</a:t>
            </a:r>
            <a:r>
              <a:rPr sz="1200" dirty="0">
                <a:latin typeface="Times New Roman"/>
                <a:cs typeface="Times New Roman"/>
              </a:rPr>
              <a:t> 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 must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thoroughly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therefore,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gathering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interpreting </a:t>
            </a:r>
            <a:r>
              <a:rPr sz="1200" spc="-5" dirty="0">
                <a:latin typeface="Times New Roman"/>
                <a:cs typeface="Times New Roman"/>
              </a:rPr>
              <a:t>facts,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diagnosing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improvements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following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mind:</a:t>
            </a:r>
            <a:endParaRPr sz="1200">
              <a:latin typeface="Times New Roman"/>
              <a:cs typeface="Times New Roman"/>
            </a:endParaRPr>
          </a:p>
          <a:p>
            <a:pPr marL="169545" marR="293433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Evaluate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feasibility.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 economic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technical </a:t>
            </a:r>
            <a:r>
              <a:rPr sz="1200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131445" marR="38735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Allocate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people,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 cost</a:t>
            </a:r>
            <a:r>
              <a:rPr sz="1200" dirty="0">
                <a:latin typeface="Times New Roman"/>
                <a:cs typeface="Times New Roman"/>
              </a:rPr>
              <a:t> and schedule </a:t>
            </a:r>
            <a:r>
              <a:rPr sz="1200" spc="-5" dirty="0">
                <a:latin typeface="Times New Roman"/>
                <a:cs typeface="Times New Roman"/>
              </a:rPr>
              <a:t>constraints.</a:t>
            </a:r>
            <a:endParaRPr sz="1200">
              <a:latin typeface="Times New Roman"/>
              <a:cs typeface="Times New Roman"/>
            </a:endParaRPr>
          </a:p>
          <a:p>
            <a:pPr marL="12700" marR="323850" indent="1187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foundation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subsequent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work.</a:t>
            </a:r>
            <a:endParaRPr sz="12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315"/>
              </a:lnSpc>
              <a:buAutoNum type="arabicPeriod" startAt="5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Feasibility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marL="12700" marR="11811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Whatever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 need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be </a:t>
            </a:r>
            <a:r>
              <a:rPr sz="1200" spc="-5" dirty="0">
                <a:latin typeface="Times New Roman"/>
                <a:cs typeface="Times New Roman"/>
              </a:rPr>
              <a:t>feasible.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 about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undertake.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happens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either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 or </a:t>
            </a:r>
            <a:r>
              <a:rPr sz="1200" spc="-5" dirty="0">
                <a:latin typeface="Times New Roman"/>
                <a:cs typeface="Times New Roman"/>
              </a:rPr>
              <a:t>negative.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positives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nominate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negatives,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feasible.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feasibility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spc="5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 </a:t>
            </a:r>
            <a:r>
              <a:rPr sz="1200" spc="-5" dirty="0">
                <a:latin typeface="Times New Roman"/>
                <a:cs typeface="Times New Roman"/>
              </a:rPr>
              <a:t>feasibility.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 startAt="6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Technical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6"/>
            </a:pPr>
            <a:endParaRPr sz="1200">
              <a:latin typeface="Times New Roman"/>
              <a:cs typeface="Times New Roman"/>
            </a:endParaRPr>
          </a:p>
          <a:p>
            <a:pPr marL="12700" marR="1651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technically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difficulty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maintenance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dirty="0">
                <a:latin typeface="Times New Roman"/>
                <a:cs typeface="Times New Roman"/>
              </a:rPr>
              <a:t> for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maintenance.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Economical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economically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spend</a:t>
            </a:r>
            <a:r>
              <a:rPr sz="1200" dirty="0">
                <a:latin typeface="Times New Roman"/>
                <a:cs typeface="Times New Roman"/>
              </a:rPr>
              <a:t> much 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already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environment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 </a:t>
            </a:r>
            <a:r>
              <a:rPr sz="1200" dirty="0">
                <a:latin typeface="Times New Roman"/>
                <a:cs typeface="Times New Roman"/>
              </a:rPr>
              <a:t>supervision.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 are</a:t>
            </a:r>
            <a:r>
              <a:rPr sz="1200" dirty="0">
                <a:latin typeface="Times New Roman"/>
                <a:cs typeface="Times New Roman"/>
              </a:rPr>
              <a:t> doing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maximum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usability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development</a:t>
            </a:r>
            <a:r>
              <a:rPr sz="1200" dirty="0">
                <a:latin typeface="Times New Roman"/>
                <a:cs typeface="Times New Roman"/>
              </a:rPr>
              <a:t> ,</a:t>
            </a:r>
            <a:r>
              <a:rPr sz="1200" spc="5" dirty="0">
                <a:latin typeface="Times New Roman"/>
                <a:cs typeface="Times New Roman"/>
              </a:rPr>
              <a:t>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organisation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condition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invest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Therefore,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economically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1610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2.8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Context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704" y="6231000"/>
            <a:ext cx="238125" cy="870585"/>
            <a:chOff x="914704" y="6231000"/>
            <a:chExt cx="238125" cy="870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6231000"/>
              <a:ext cx="237744" cy="1691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6406260"/>
              <a:ext cx="237744" cy="1691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6581520"/>
              <a:ext cx="237744" cy="1691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6756780"/>
              <a:ext cx="237744" cy="1691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6932040"/>
              <a:ext cx="237744" cy="16916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14704" y="7457820"/>
            <a:ext cx="238125" cy="695325"/>
            <a:chOff x="914704" y="7457820"/>
            <a:chExt cx="238125" cy="6953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7457820"/>
              <a:ext cx="237744" cy="1691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7633080"/>
              <a:ext cx="237744" cy="1691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7808721"/>
              <a:ext cx="237744" cy="1691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7983981"/>
              <a:ext cx="237744" cy="16916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02004" y="5353938"/>
            <a:ext cx="4258945" cy="281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Three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sz="1600" b="1" spc="-5" dirty="0">
                <a:latin typeface="Times New Roman"/>
                <a:cs typeface="Times New Roman"/>
              </a:rPr>
              <a:t>Hardware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Software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Hardware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endParaRPr sz="1200">
              <a:latin typeface="Times New Roman"/>
              <a:cs typeface="Times New Roman"/>
            </a:endParaRPr>
          </a:p>
          <a:p>
            <a:pPr marL="131445" marR="213169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Processor: Pentium </a:t>
            </a:r>
            <a:r>
              <a:rPr sz="1200" spc="-10" dirty="0">
                <a:latin typeface="Times New Roman"/>
                <a:cs typeface="Times New Roman"/>
              </a:rPr>
              <a:t>IV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-5" dirty="0">
                <a:latin typeface="Times New Roman"/>
                <a:cs typeface="Times New Roman"/>
              </a:rPr>
              <a:t> Above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RAM: </a:t>
            </a:r>
            <a:r>
              <a:rPr sz="1200" dirty="0">
                <a:latin typeface="Times New Roman"/>
                <a:cs typeface="Times New Roman"/>
              </a:rPr>
              <a:t>2GB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above</a:t>
            </a:r>
            <a:endParaRPr sz="1200">
              <a:latin typeface="Times New Roman"/>
              <a:cs typeface="Times New Roman"/>
            </a:endParaRPr>
          </a:p>
          <a:p>
            <a:pPr marL="131445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Hard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Disk:50GB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endParaRPr sz="1200">
              <a:latin typeface="Times New Roman"/>
              <a:cs typeface="Times New Roman"/>
            </a:endParaRPr>
          </a:p>
          <a:p>
            <a:pPr marL="131445" marR="209677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Input Devices: </a:t>
            </a:r>
            <a:r>
              <a:rPr sz="1200" dirty="0">
                <a:latin typeface="Times New Roman"/>
                <a:cs typeface="Times New Roman"/>
              </a:rPr>
              <a:t>Keyboard, </a:t>
            </a:r>
            <a:r>
              <a:rPr sz="1200" spc="-5" dirty="0">
                <a:latin typeface="Times New Roman"/>
                <a:cs typeface="Times New Roman"/>
              </a:rPr>
              <a:t>Mouse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Output Devices: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2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endParaRPr sz="1200">
              <a:latin typeface="Times New Roman"/>
              <a:cs typeface="Times New Roman"/>
            </a:endParaRPr>
          </a:p>
          <a:p>
            <a:pPr marL="131445" marR="508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Operating System: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Linux,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Ubuntu, </a:t>
            </a:r>
            <a:r>
              <a:rPr sz="1200" spc="-5" dirty="0">
                <a:latin typeface="Times New Roman"/>
                <a:cs typeface="Times New Roman"/>
              </a:rPr>
              <a:t>Mac,</a:t>
            </a:r>
            <a:r>
              <a:rPr sz="1200" dirty="0">
                <a:latin typeface="Times New Roman"/>
                <a:cs typeface="Times New Roman"/>
              </a:rPr>
              <a:t> Windows</a:t>
            </a:r>
            <a:r>
              <a:rPr sz="1200" spc="-5" dirty="0">
                <a:latin typeface="Times New Roman"/>
                <a:cs typeface="Times New Roman"/>
              </a:rPr>
              <a:t> XP,</a:t>
            </a:r>
            <a:r>
              <a:rPr sz="1200" dirty="0">
                <a:latin typeface="Times New Roman"/>
                <a:cs typeface="Times New Roman"/>
              </a:rPr>
              <a:t> 7, 8,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8.1, 10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Frontend: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HTML,CSS,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Bootstrap,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JavaScript</a:t>
            </a:r>
            <a:endParaRPr sz="1200">
              <a:latin typeface="Times New Roman"/>
              <a:cs typeface="Times New Roman"/>
            </a:endParaRPr>
          </a:p>
          <a:p>
            <a:pPr marL="131445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Backend: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PHP,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MySQL</a:t>
            </a:r>
            <a:endParaRPr sz="1200">
              <a:latin typeface="Times New Roman"/>
              <a:cs typeface="Times New Roman"/>
            </a:endParaRPr>
          </a:p>
          <a:p>
            <a:pPr marL="1314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Local </a:t>
            </a:r>
            <a:r>
              <a:rPr sz="1200" dirty="0">
                <a:latin typeface="Times New Roman"/>
                <a:cs typeface="Times New Roman"/>
              </a:rPr>
              <a:t>host: </a:t>
            </a:r>
            <a:r>
              <a:rPr sz="1200" spc="-5" dirty="0">
                <a:latin typeface="Times New Roman"/>
                <a:cs typeface="Times New Roman"/>
              </a:rPr>
              <a:t>XAMPP/WAMP/LAMP/MAMP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133458"/>
            <a:ext cx="5229859" cy="4070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1502917"/>
            <a:ext cx="238125" cy="870585"/>
            <a:chOff x="914704" y="1502917"/>
            <a:chExt cx="238125" cy="870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1502917"/>
              <a:ext cx="237744" cy="169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1678177"/>
              <a:ext cx="237744" cy="1691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1853437"/>
              <a:ext cx="237744" cy="1691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2028697"/>
              <a:ext cx="237744" cy="169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2203957"/>
              <a:ext cx="237744" cy="1691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2004" y="889761"/>
            <a:ext cx="5699760" cy="868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Chapter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Four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Implementing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Tools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 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marL="131445" marR="4966970" lvl="1" indent="-11938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CSS </a:t>
            </a:r>
            <a:r>
              <a:rPr sz="1200" dirty="0">
                <a:latin typeface="Times New Roman"/>
                <a:cs typeface="Times New Roman"/>
              </a:rPr>
              <a:t> Bootstr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  </a:t>
            </a:r>
            <a:r>
              <a:rPr sz="1200" spc="-5" dirty="0">
                <a:latin typeface="Times New Roman"/>
                <a:cs typeface="Times New Roman"/>
              </a:rPr>
              <a:t>MySQL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XAMPP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0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XAMPP?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30"/>
              </a:spcBef>
            </a:pPr>
            <a:r>
              <a:rPr sz="1200" spc="-5" dirty="0">
                <a:latin typeface="Times New Roman"/>
                <a:cs typeface="Times New Roman"/>
              </a:rPr>
              <a:t>XAMPP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Cross-Platform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(X),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Apache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(A),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MySQL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(M),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(P).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simple,</a:t>
            </a:r>
            <a:r>
              <a:rPr sz="1200" spc="-5" dirty="0">
                <a:latin typeface="Times New Roman"/>
                <a:cs typeface="Times New Roman"/>
              </a:rPr>
              <a:t> lightweight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Apache </a:t>
            </a:r>
            <a:r>
              <a:rPr sz="1200" dirty="0">
                <a:latin typeface="Times New Roman"/>
                <a:cs typeface="Times New Roman"/>
              </a:rPr>
              <a:t>distribution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extremely</a:t>
            </a:r>
            <a:r>
              <a:rPr sz="1200" dirty="0">
                <a:latin typeface="Times New Roman"/>
                <a:cs typeface="Times New Roman"/>
              </a:rPr>
              <a:t> easy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developers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local </a:t>
            </a:r>
            <a:r>
              <a:rPr sz="1200" spc="-5" dirty="0">
                <a:latin typeface="Times New Roman"/>
                <a:cs typeface="Times New Roman"/>
              </a:rPr>
              <a:t>webserver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purposes.</a:t>
            </a:r>
            <a:r>
              <a:rPr sz="1200" dirty="0">
                <a:latin typeface="Times New Roman"/>
                <a:cs typeface="Times New Roman"/>
              </a:rPr>
              <a:t> Everything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endParaRPr sz="1200">
              <a:latin typeface="Times New Roman"/>
              <a:cs typeface="Times New Roman"/>
            </a:endParaRPr>
          </a:p>
          <a:p>
            <a:pPr marL="165100" indent="-114300">
              <a:lnSpc>
                <a:spcPts val="1350"/>
              </a:lnSpc>
              <a:buChar char="–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application(Apache),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(MySQL),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scripting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(PHP)</a:t>
            </a:r>
            <a:endParaRPr sz="1200">
              <a:latin typeface="Times New Roman"/>
              <a:cs typeface="Times New Roman"/>
            </a:endParaRPr>
          </a:p>
          <a:p>
            <a:pPr marL="12700" marR="29845" indent="38100">
              <a:lnSpc>
                <a:spcPts val="1380"/>
              </a:lnSpc>
              <a:spcBef>
                <a:spcPts val="65"/>
              </a:spcBef>
              <a:buChar char="–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simple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XAMPP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cross-platform,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Linux,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deployments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XAMPP,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transitioning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extremely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XAMPP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beginner-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friendly.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XAMPP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four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 </a:t>
            </a:r>
            <a:r>
              <a:rPr sz="1200" spc="-5" dirty="0">
                <a:latin typeface="Times New Roman"/>
                <a:cs typeface="Times New Roman"/>
              </a:rPr>
              <a:t>components.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Apache:</a:t>
            </a:r>
            <a:endParaRPr sz="1200">
              <a:latin typeface="Times New Roman"/>
              <a:cs typeface="Times New Roman"/>
            </a:endParaRPr>
          </a:p>
          <a:p>
            <a:pPr marL="12700" marR="31877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Apache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Apache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-5" dirty="0">
                <a:latin typeface="Times New Roman"/>
                <a:cs typeface="Times New Roman"/>
              </a:rPr>
              <a:t> web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online,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nearly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54%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MySQL:</a:t>
            </a:r>
            <a:endParaRPr sz="1200">
              <a:latin typeface="Times New Roman"/>
              <a:cs typeface="Times New Roman"/>
            </a:endParaRPr>
          </a:p>
          <a:p>
            <a:pPr marL="12700" marR="40132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Every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however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complicated,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storing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MySQL,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source,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world’s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popular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marL="12700" marR="62928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powers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everything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hobbyist </a:t>
            </a:r>
            <a:r>
              <a:rPr sz="1200" spc="-5" dirty="0">
                <a:latin typeface="Times New Roman"/>
                <a:cs typeface="Times New Roman"/>
              </a:rPr>
              <a:t>websites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professional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platforms like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WordPress.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PHP:</a:t>
            </a:r>
            <a:endParaRPr sz="1200">
              <a:latin typeface="Times New Roman"/>
              <a:cs typeface="Times New Roman"/>
            </a:endParaRPr>
          </a:p>
          <a:p>
            <a:pPr marL="12700" marR="88265">
              <a:lnSpc>
                <a:spcPts val="138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PHP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Hypertext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Preprocessor.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server-side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scripting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 </a:t>
            </a:r>
            <a:r>
              <a:rPr sz="1200" spc="-5" dirty="0">
                <a:latin typeface="Times New Roman"/>
                <a:cs typeface="Times New Roman"/>
              </a:rPr>
              <a:t>websites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world,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Facebook.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perfectly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MySQL,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popular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web</a:t>
            </a:r>
            <a:r>
              <a:rPr sz="1200" dirty="0">
                <a:latin typeface="Times New Roman"/>
                <a:cs typeface="Times New Roman"/>
              </a:rPr>
              <a:t> developers.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3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Perl:</a:t>
            </a:r>
            <a:endParaRPr sz="1200">
              <a:latin typeface="Times New Roman"/>
              <a:cs typeface="Times New Roman"/>
            </a:endParaRPr>
          </a:p>
          <a:p>
            <a:pPr marL="12700" marR="302260" indent="3810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Perl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high-level,</a:t>
            </a:r>
            <a:r>
              <a:rPr sz="1200" dirty="0">
                <a:latin typeface="Times New Roman"/>
                <a:cs typeface="Times New Roman"/>
              </a:rPr>
              <a:t> dynamic </a:t>
            </a:r>
            <a:r>
              <a:rPr sz="1200" spc="-5" dirty="0">
                <a:latin typeface="Times New Roman"/>
                <a:cs typeface="Times New Roman"/>
              </a:rPr>
              <a:t>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extensively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Although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4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HTML</a:t>
            </a:r>
            <a:endParaRPr sz="1200">
              <a:latin typeface="Times New Roman"/>
              <a:cs typeface="Times New Roman"/>
            </a:endParaRPr>
          </a:p>
          <a:p>
            <a:pPr marL="12700" marR="10477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Every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webpage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written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HTML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theskeleton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webpage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course,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paragraphs,headings,</a:t>
            </a:r>
            <a:r>
              <a:rPr sz="1200" dirty="0">
                <a:latin typeface="Times New Roman"/>
                <a:cs typeface="Times New Roman"/>
              </a:rPr>
              <a:t> images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links to a</a:t>
            </a:r>
            <a:r>
              <a:rPr sz="1200" spc="-5" dirty="0">
                <a:latin typeface="Times New Roman"/>
                <a:cs typeface="Times New Roman"/>
              </a:rPr>
              <a:t> webpage.</a:t>
            </a:r>
            <a:endParaRPr sz="1200">
              <a:latin typeface="Times New Roman"/>
              <a:cs typeface="Times New Roman"/>
            </a:endParaRPr>
          </a:p>
          <a:p>
            <a:pPr marL="12700" marR="169545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test.html.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we'll</a:t>
            </a:r>
            <a:r>
              <a:rPr sz="1200" dirty="0">
                <a:latin typeface="Times New Roman"/>
                <a:cs typeface="Times New Roman"/>
              </a:rPr>
              <a:t> type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language,</a:t>
            </a:r>
            <a:r>
              <a:rPr sz="1200" spc="5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syntax.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browser's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4249546"/>
            <a:ext cx="238125" cy="1396365"/>
            <a:chOff x="914704" y="4249546"/>
            <a:chExt cx="238125" cy="1396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4249546"/>
              <a:ext cx="237744" cy="1691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4424806"/>
              <a:ext cx="237744" cy="1691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4600066"/>
              <a:ext cx="237744" cy="1691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4775326"/>
              <a:ext cx="237744" cy="1691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4950586"/>
              <a:ext cx="237744" cy="1691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5125846"/>
              <a:ext cx="237744" cy="1691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5301106"/>
              <a:ext cx="237744" cy="1691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5476620"/>
              <a:ext cx="237744" cy="16916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02004" y="891031"/>
            <a:ext cx="5744210" cy="47663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3025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code intest.html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recognizable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webpage!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page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HTML syntax.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5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30"/>
              </a:spcBef>
            </a:pPr>
            <a:r>
              <a:rPr sz="1200" spc="-5" dirty="0">
                <a:latin typeface="Times New Roman"/>
                <a:cs typeface="Times New Roman"/>
              </a:rPr>
              <a:t>Cascading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Style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Sheets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(CSS)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style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document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written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markup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language.[1]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dirty="0">
                <a:latin typeface="Times New Roman"/>
                <a:cs typeface="Times New Roman"/>
              </a:rPr>
              <a:t> the visual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style of</a:t>
            </a:r>
            <a:r>
              <a:rPr sz="1200" spc="-5" dirty="0">
                <a:latin typeface="Times New Roman"/>
                <a:cs typeface="Times New Roman"/>
              </a:rPr>
              <a:t> web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written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XHTML,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applicable</a:t>
            </a:r>
            <a:r>
              <a:rPr sz="1200" spc="1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rendering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speech,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other media. Along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JavaScript,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cornerstone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engaging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webpages,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applications.CSS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designed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primarily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presentation,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layout,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fonts.[3]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accessibility, </a:t>
            </a:r>
            <a:r>
              <a:rPr sz="1200" dirty="0">
                <a:latin typeface="Times New Roman"/>
                <a:cs typeface="Times New Roman"/>
              </a:rPr>
              <a:t> provide 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flexibility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characteristics,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share formatting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separate. </a:t>
            </a:r>
            <a:r>
              <a:rPr sz="1200" spc="-5" dirty="0">
                <a:latin typeface="Times New Roman"/>
                <a:cs typeface="Times New Roman"/>
              </a:rPr>
              <a:t>CSS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repetition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structural</a:t>
            </a:r>
            <a:r>
              <a:rPr sz="1200" dirty="0">
                <a:latin typeface="Times New Roman"/>
                <a:cs typeface="Times New Roman"/>
              </a:rPr>
              <a:t> content.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buAutoNum type="arabicPeriod" startAt="6"/>
              <a:tabLst>
                <a:tab pos="279400" algn="l"/>
              </a:tabLst>
            </a:pPr>
            <a:r>
              <a:rPr sz="1200" spc="-5" dirty="0">
                <a:latin typeface="Times New Roman"/>
                <a:cs typeface="Times New Roman"/>
              </a:rPr>
              <a:t>MySQL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69545" marR="228727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MySQL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used on the</a:t>
            </a:r>
            <a:r>
              <a:rPr sz="1200" spc="-5" dirty="0">
                <a:latin typeface="Times New Roman"/>
                <a:cs typeface="Times New Roman"/>
              </a:rPr>
              <a:t> web.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MySQL 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runs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a</a:t>
            </a:r>
            <a:r>
              <a:rPr sz="1200" spc="-5" dirty="0">
                <a:latin typeface="Times New Roman"/>
                <a:cs typeface="Times New Roman"/>
              </a:rPr>
              <a:t> server.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MySQL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large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MySQL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fast,</a:t>
            </a:r>
            <a:r>
              <a:rPr sz="1200" dirty="0">
                <a:latin typeface="Times New Roman"/>
                <a:cs typeface="Times New Roman"/>
              </a:rPr>
              <a:t> reliable,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 marL="169545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MySQL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uses standard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SQL.</a:t>
            </a:r>
            <a:endParaRPr sz="1200">
              <a:latin typeface="Times New Roman"/>
              <a:cs typeface="Times New Roman"/>
            </a:endParaRPr>
          </a:p>
          <a:p>
            <a:pPr marL="169545" marR="285623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MySQL compiles </a:t>
            </a:r>
            <a:r>
              <a:rPr sz="1200" dirty="0">
                <a:latin typeface="Times New Roman"/>
                <a:cs typeface="Times New Roman"/>
              </a:rPr>
              <a:t>on a number of </a:t>
            </a:r>
            <a:r>
              <a:rPr sz="1200" spc="-5" dirty="0">
                <a:latin typeface="Times New Roman"/>
                <a:cs typeface="Times New Roman"/>
              </a:rPr>
              <a:t>platforms.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MySQL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download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 marL="1695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MySQL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Oracle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Corporation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4704" y="8689593"/>
            <a:ext cx="238125" cy="520065"/>
            <a:chOff x="914704" y="8689593"/>
            <a:chExt cx="238125" cy="52006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8689593"/>
              <a:ext cx="237744" cy="1691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8864853"/>
              <a:ext cx="237744" cy="1691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04" y="9040113"/>
              <a:ext cx="237744" cy="1691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02004" y="6148196"/>
            <a:ext cx="5703570" cy="3072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Chapter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Five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5.1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25"/>
              </a:spcBef>
            </a:pP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businesses.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anomalies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andstores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manner.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anomalies,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affectingthe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efficiency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integrity.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anomaly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rowwhich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forces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lost.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normalized.</a:t>
            </a:r>
            <a:r>
              <a:rPr sz="1200" dirty="0">
                <a:latin typeface="Times New Roman"/>
                <a:cs typeface="Times New Roman"/>
              </a:rPr>
              <a:t> Thisfulfils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accurate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correctly.Database files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information 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designingdatabase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 </a:t>
            </a:r>
            <a:r>
              <a:rPr sz="1200" dirty="0">
                <a:latin typeface="Times New Roman"/>
                <a:cs typeface="Times New Roman"/>
              </a:rPr>
              <a:t> 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properlydesigned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collection,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accumulation,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retrieving 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requiredinformation.</a:t>
            </a:r>
            <a:endParaRPr sz="1200">
              <a:latin typeface="Times New Roman"/>
              <a:cs typeface="Times New Roman"/>
            </a:endParaRPr>
          </a:p>
          <a:p>
            <a:pPr marL="131445" marR="958850" indent="-119380">
              <a:lnSpc>
                <a:spcPts val="138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organization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dirty="0">
                <a:latin typeface="Times New Roman"/>
                <a:cs typeface="Times New Roman"/>
              </a:rPr>
              <a:t> major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integration</a:t>
            </a:r>
            <a:endParaRPr sz="1200">
              <a:latin typeface="Times New Roman"/>
              <a:cs typeface="Times New Roman"/>
            </a:endParaRPr>
          </a:p>
          <a:p>
            <a:pPr marL="131445" marR="440245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independence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3121</Words>
  <Application>Microsoft Office PowerPoint</Application>
  <PresentationFormat>Custom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Debdeep Bhowmick</dc:creator>
  <cp:lastModifiedBy>Debdeep Bhowmick</cp:lastModifiedBy>
  <cp:revision>1</cp:revision>
  <dcterms:created xsi:type="dcterms:W3CDTF">2023-10-17T14:25:03Z</dcterms:created>
  <dcterms:modified xsi:type="dcterms:W3CDTF">2023-10-17T14:25:39Z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2023-10-17T00:00:00Z</vt:filetime>
  </property>
</Properties>
</file>